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43" r:id="rId4"/>
    <p:sldId id="258" r:id="rId5"/>
    <p:sldId id="264" r:id="rId6"/>
    <p:sldId id="263" r:id="rId7"/>
    <p:sldId id="260" r:id="rId8"/>
    <p:sldId id="285" r:id="rId9"/>
    <p:sldId id="336" r:id="rId10"/>
    <p:sldId id="337" r:id="rId11"/>
    <p:sldId id="322" r:id="rId12"/>
    <p:sldId id="344" r:id="rId13"/>
    <p:sldId id="318" r:id="rId14"/>
    <p:sldId id="291" r:id="rId15"/>
    <p:sldId id="292" r:id="rId16"/>
    <p:sldId id="290" r:id="rId17"/>
    <p:sldId id="267" r:id="rId18"/>
    <p:sldId id="269" r:id="rId19"/>
    <p:sldId id="301" r:id="rId20"/>
    <p:sldId id="334" r:id="rId21"/>
    <p:sldId id="307" r:id="rId22"/>
    <p:sldId id="333" r:id="rId23"/>
    <p:sldId id="277" r:id="rId24"/>
    <p:sldId id="348" r:id="rId25"/>
    <p:sldId id="349" r:id="rId26"/>
    <p:sldId id="296" r:id="rId27"/>
    <p:sldId id="295" r:id="rId28"/>
    <p:sldId id="328" r:id="rId29"/>
    <p:sldId id="347" r:id="rId30"/>
    <p:sldId id="268" r:id="rId31"/>
    <p:sldId id="309" r:id="rId32"/>
    <p:sldId id="310" r:id="rId33"/>
    <p:sldId id="313" r:id="rId34"/>
    <p:sldId id="311" r:id="rId35"/>
    <p:sldId id="317" r:id="rId36"/>
    <p:sldId id="300" r:id="rId37"/>
    <p:sldId id="281" r:id="rId38"/>
    <p:sldId id="339" r:id="rId39"/>
    <p:sldId id="340" r:id="rId40"/>
    <p:sldId id="284" r:id="rId41"/>
    <p:sldId id="342" r:id="rId42"/>
    <p:sldId id="346" r:id="rId43"/>
    <p:sldId id="283" r:id="rId44"/>
    <p:sldId id="330" r:id="rId45"/>
    <p:sldId id="329" r:id="rId46"/>
    <p:sldId id="345" r:id="rId47"/>
    <p:sldId id="306" r:id="rId48"/>
    <p:sldId id="335" r:id="rId49"/>
    <p:sldId id="31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D019D88-5467-4205-9CAE-F96CBFE7FA12}">
          <p14:sldIdLst>
            <p14:sldId id="256"/>
            <p14:sldId id="257"/>
          </p14:sldIdLst>
        </p14:section>
        <p14:section name="MapReduce" id="{7E8AAC1E-3F1B-4CC4-8ADF-3BB1AD581C49}">
          <p14:sldIdLst>
            <p14:sldId id="343"/>
            <p14:sldId id="258"/>
            <p14:sldId id="264"/>
            <p14:sldId id="263"/>
            <p14:sldId id="260"/>
            <p14:sldId id="285"/>
            <p14:sldId id="336"/>
            <p14:sldId id="337"/>
            <p14:sldId id="322"/>
            <p14:sldId id="344"/>
            <p14:sldId id="318"/>
            <p14:sldId id="291"/>
            <p14:sldId id="292"/>
            <p14:sldId id="290"/>
          </p14:sldIdLst>
        </p14:section>
        <p14:section name="NoSQL" id="{5BDFDBB9-E44D-454D-8C4A-0EE9D6CA1F22}">
          <p14:sldIdLst>
            <p14:sldId id="267"/>
            <p14:sldId id="269"/>
            <p14:sldId id="301"/>
            <p14:sldId id="334"/>
            <p14:sldId id="307"/>
            <p14:sldId id="333"/>
            <p14:sldId id="277"/>
            <p14:sldId id="348"/>
            <p14:sldId id="349"/>
            <p14:sldId id="296"/>
            <p14:sldId id="295"/>
            <p14:sldId id="328"/>
            <p14:sldId id="347"/>
          </p14:sldIdLst>
        </p14:section>
        <p14:section name="salsaDPI" id="{C153AF57-8AF7-480C-9190-C2F0D78278AB}">
          <p14:sldIdLst>
            <p14:sldId id="268"/>
            <p14:sldId id="309"/>
            <p14:sldId id="310"/>
            <p14:sldId id="313"/>
            <p14:sldId id="311"/>
            <p14:sldId id="317"/>
            <p14:sldId id="300"/>
            <p14:sldId id="281"/>
            <p14:sldId id="339"/>
            <p14:sldId id="340"/>
            <p14:sldId id="284"/>
            <p14:sldId id="342"/>
            <p14:sldId id="346"/>
          </p14:sldIdLst>
        </p14:section>
        <p14:section name="Reference and backup" id="{DFAC40DE-B2CA-4B95-A220-420476E2F262}">
          <p14:sldIdLst>
            <p14:sldId id="283"/>
          </p14:sldIdLst>
        </p14:section>
        <p14:section name="Backup" id="{8482B002-89EA-4E62-800C-3C739DC0B76F}">
          <p14:sldIdLst>
            <p14:sldId id="330"/>
            <p14:sldId id="329"/>
            <p14:sldId id="345"/>
            <p14:sldId id="306"/>
            <p14:sldId id="335"/>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DA5"/>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2" autoAdjust="0"/>
    <p:restoredTop sz="83995" autoAdjust="0"/>
  </p:normalViewPr>
  <p:slideViewPr>
    <p:cSldViewPr>
      <p:cViewPr varScale="1">
        <p:scale>
          <a:sx n="74" d="100"/>
          <a:sy n="74" d="100"/>
        </p:scale>
        <p:origin x="-1546" y="-72"/>
      </p:cViewPr>
      <p:guideLst>
        <p:guide orient="horz" pos="2160"/>
        <p:guide pos="2880"/>
      </p:guideLst>
    </p:cSldViewPr>
  </p:slideViewPr>
  <p:outlineViewPr>
    <p:cViewPr>
      <p:scale>
        <a:sx n="33" d="100"/>
        <a:sy n="33" d="100"/>
      </p:scale>
      <p:origin x="0" y="213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C:\PHD\Qualify%20Exam\Oral%20presentation\salsaDPI%20job%20time\batch2Ti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HD\Qualify%20Exam\Oral%20presentation\salsaDPI%20job%20time\batch2Tim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HD\Qualify%20Exam\Oral%20presentation\salsaDPI%20job%20time\batch3Tim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PHD\Qualify%20Exam\Oral%20presentation\salsaDPI%20job%20time\batch2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salsaDPI</a:t>
            </a:r>
            <a:r>
              <a:rPr lang="en-US" baseline="0" dirty="0"/>
              <a:t> Twister </a:t>
            </a:r>
            <a:r>
              <a:rPr lang="en-US" baseline="0" dirty="0" err="1"/>
              <a:t>WordCount</a:t>
            </a:r>
            <a:r>
              <a:rPr lang="en-US" baseline="0" dirty="0"/>
              <a:t> stress test (40 jobs, 1 fails)</a:t>
            </a:r>
            <a:endParaRPr lang="en-US" dirty="0"/>
          </a:p>
        </c:rich>
      </c:tx>
      <c:layout/>
      <c:overlay val="0"/>
    </c:title>
    <c:autoTitleDeleted val="0"/>
    <c:plotArea>
      <c:layout/>
      <c:barChart>
        <c:barDir val="bar"/>
        <c:grouping val="stacked"/>
        <c:varyColors val="0"/>
        <c:ser>
          <c:idx val="0"/>
          <c:order val="0"/>
          <c:tx>
            <c:v>VMs Startup</c:v>
          </c:tx>
          <c:invertIfNegative val="0"/>
          <c:val>
            <c:numRef>
              <c:f>batch2Time!$C$2:$C$40</c:f>
              <c:numCache>
                <c:formatCode>General</c:formatCode>
                <c:ptCount val="39"/>
                <c:pt idx="0">
                  <c:v>171.46199999999999</c:v>
                </c:pt>
                <c:pt idx="1">
                  <c:v>497.45100000000002</c:v>
                </c:pt>
                <c:pt idx="2">
                  <c:v>159.18799999999999</c:v>
                </c:pt>
                <c:pt idx="3">
                  <c:v>178.90100000000001</c:v>
                </c:pt>
                <c:pt idx="4">
                  <c:v>161.43899999999999</c:v>
                </c:pt>
                <c:pt idx="5">
                  <c:v>170.023</c:v>
                </c:pt>
                <c:pt idx="6">
                  <c:v>160.92599999999999</c:v>
                </c:pt>
                <c:pt idx="7">
                  <c:v>152.15</c:v>
                </c:pt>
                <c:pt idx="8">
                  <c:v>152.017</c:v>
                </c:pt>
                <c:pt idx="9">
                  <c:v>151.88800000000001</c:v>
                </c:pt>
                <c:pt idx="10">
                  <c:v>137.565</c:v>
                </c:pt>
                <c:pt idx="11">
                  <c:v>165.44399999999999</c:v>
                </c:pt>
                <c:pt idx="12">
                  <c:v>160.38399999999999</c:v>
                </c:pt>
                <c:pt idx="13">
                  <c:v>160.054</c:v>
                </c:pt>
                <c:pt idx="14">
                  <c:v>156.88800000000001</c:v>
                </c:pt>
                <c:pt idx="15">
                  <c:v>153.28200000000001</c:v>
                </c:pt>
                <c:pt idx="16">
                  <c:v>150.35</c:v>
                </c:pt>
                <c:pt idx="17">
                  <c:v>147.09</c:v>
                </c:pt>
                <c:pt idx="18">
                  <c:v>144.267</c:v>
                </c:pt>
                <c:pt idx="19">
                  <c:v>471.916</c:v>
                </c:pt>
                <c:pt idx="20">
                  <c:v>438.25799999999998</c:v>
                </c:pt>
                <c:pt idx="21">
                  <c:v>506.39499999999998</c:v>
                </c:pt>
                <c:pt idx="22">
                  <c:v>481.964</c:v>
                </c:pt>
                <c:pt idx="23">
                  <c:v>440.08100000000002</c:v>
                </c:pt>
                <c:pt idx="24">
                  <c:v>478.72899999999998</c:v>
                </c:pt>
                <c:pt idx="25">
                  <c:v>439.59899999999999</c:v>
                </c:pt>
                <c:pt idx="26">
                  <c:v>484.94200000000001</c:v>
                </c:pt>
                <c:pt idx="27">
                  <c:v>484.61900000000003</c:v>
                </c:pt>
                <c:pt idx="28">
                  <c:v>577.68700000000001</c:v>
                </c:pt>
                <c:pt idx="29">
                  <c:v>565.85799999999995</c:v>
                </c:pt>
                <c:pt idx="30">
                  <c:v>432.20299999999997</c:v>
                </c:pt>
                <c:pt idx="31">
                  <c:v>477.20600000000002</c:v>
                </c:pt>
                <c:pt idx="32">
                  <c:v>432.70400000000001</c:v>
                </c:pt>
                <c:pt idx="33">
                  <c:v>426.64699999999999</c:v>
                </c:pt>
                <c:pt idx="34">
                  <c:v>448.75700000000001</c:v>
                </c:pt>
                <c:pt idx="35">
                  <c:v>497.26799999999997</c:v>
                </c:pt>
                <c:pt idx="36">
                  <c:v>407.37299999999999</c:v>
                </c:pt>
                <c:pt idx="37">
                  <c:v>422.64</c:v>
                </c:pt>
                <c:pt idx="38">
                  <c:v>519.51400000000001</c:v>
                </c:pt>
              </c:numCache>
            </c:numRef>
          </c:val>
        </c:ser>
        <c:ser>
          <c:idx val="1"/>
          <c:order val="1"/>
          <c:tx>
            <c:v>Program Deployment</c:v>
          </c:tx>
          <c:invertIfNegative val="0"/>
          <c:val>
            <c:numRef>
              <c:f>batch2Time!$D$2:$D$40</c:f>
              <c:numCache>
                <c:formatCode>General</c:formatCode>
                <c:ptCount val="39"/>
                <c:pt idx="0">
                  <c:v>340.42899999999997</c:v>
                </c:pt>
                <c:pt idx="1">
                  <c:v>165.86500000000001</c:v>
                </c:pt>
                <c:pt idx="2">
                  <c:v>189.881</c:v>
                </c:pt>
                <c:pt idx="3">
                  <c:v>210.61600000000001</c:v>
                </c:pt>
                <c:pt idx="4">
                  <c:v>161.911</c:v>
                </c:pt>
                <c:pt idx="5">
                  <c:v>150.215</c:v>
                </c:pt>
                <c:pt idx="6">
                  <c:v>157.11500000000001</c:v>
                </c:pt>
                <c:pt idx="7">
                  <c:v>163.95500000000001</c:v>
                </c:pt>
                <c:pt idx="8">
                  <c:v>173.66900000000001</c:v>
                </c:pt>
                <c:pt idx="9">
                  <c:v>379.79</c:v>
                </c:pt>
                <c:pt idx="10">
                  <c:v>174.48699999999999</c:v>
                </c:pt>
                <c:pt idx="11">
                  <c:v>211.62299999999999</c:v>
                </c:pt>
                <c:pt idx="12">
                  <c:v>323.94799999999998</c:v>
                </c:pt>
                <c:pt idx="13">
                  <c:v>186.56299999999999</c:v>
                </c:pt>
                <c:pt idx="14">
                  <c:v>209.06200000000001</c:v>
                </c:pt>
                <c:pt idx="15">
                  <c:v>209.386</c:v>
                </c:pt>
                <c:pt idx="16">
                  <c:v>187.93</c:v>
                </c:pt>
                <c:pt idx="17">
                  <c:v>188.565</c:v>
                </c:pt>
                <c:pt idx="18">
                  <c:v>165.61099999999999</c:v>
                </c:pt>
                <c:pt idx="19">
                  <c:v>201.97399999999999</c:v>
                </c:pt>
                <c:pt idx="20">
                  <c:v>155.93799999999999</c:v>
                </c:pt>
                <c:pt idx="21">
                  <c:v>185.81899999999999</c:v>
                </c:pt>
                <c:pt idx="22">
                  <c:v>213.07400000000001</c:v>
                </c:pt>
                <c:pt idx="23">
                  <c:v>147.92099999999999</c:v>
                </c:pt>
                <c:pt idx="24">
                  <c:v>205.04</c:v>
                </c:pt>
                <c:pt idx="25">
                  <c:v>149.89699999999999</c:v>
                </c:pt>
                <c:pt idx="26">
                  <c:v>210.53899999999999</c:v>
                </c:pt>
                <c:pt idx="27">
                  <c:v>204.613</c:v>
                </c:pt>
                <c:pt idx="28">
                  <c:v>137.71899999999999</c:v>
                </c:pt>
                <c:pt idx="29">
                  <c:v>144.57900000000001</c:v>
                </c:pt>
                <c:pt idx="30">
                  <c:v>178.97200000000001</c:v>
                </c:pt>
                <c:pt idx="31">
                  <c:v>196.66200000000001</c:v>
                </c:pt>
                <c:pt idx="32">
                  <c:v>204.66800000000001</c:v>
                </c:pt>
                <c:pt idx="33">
                  <c:v>204.61600000000001</c:v>
                </c:pt>
                <c:pt idx="34">
                  <c:v>217.607</c:v>
                </c:pt>
                <c:pt idx="35">
                  <c:v>170.965</c:v>
                </c:pt>
                <c:pt idx="36">
                  <c:v>180.41900000000001</c:v>
                </c:pt>
                <c:pt idx="37">
                  <c:v>206.249</c:v>
                </c:pt>
                <c:pt idx="38">
                  <c:v>147.25899999999999</c:v>
                </c:pt>
              </c:numCache>
            </c:numRef>
          </c:val>
        </c:ser>
        <c:ser>
          <c:idx val="3"/>
          <c:order val="2"/>
          <c:tx>
            <c:v>Runtime startup and execution</c:v>
          </c:tx>
          <c:invertIfNegative val="0"/>
          <c:val>
            <c:numRef>
              <c:f>batch2Time!$E$2:$E$40</c:f>
              <c:numCache>
                <c:formatCode>General</c:formatCode>
                <c:ptCount val="39"/>
                <c:pt idx="0">
                  <c:v>82.900999999999996</c:v>
                </c:pt>
                <c:pt idx="1">
                  <c:v>76.201999999999998</c:v>
                </c:pt>
                <c:pt idx="2">
                  <c:v>106.197</c:v>
                </c:pt>
                <c:pt idx="3">
                  <c:v>99.13</c:v>
                </c:pt>
                <c:pt idx="4">
                  <c:v>152.50800000000001</c:v>
                </c:pt>
                <c:pt idx="5">
                  <c:v>106.758</c:v>
                </c:pt>
                <c:pt idx="6">
                  <c:v>130.303</c:v>
                </c:pt>
                <c:pt idx="7">
                  <c:v>121.143</c:v>
                </c:pt>
                <c:pt idx="8">
                  <c:v>94.674000000000007</c:v>
                </c:pt>
                <c:pt idx="9">
                  <c:v>74.608000000000004</c:v>
                </c:pt>
                <c:pt idx="10">
                  <c:v>146.364</c:v>
                </c:pt>
                <c:pt idx="11">
                  <c:v>99.305000000000007</c:v>
                </c:pt>
                <c:pt idx="12">
                  <c:v>71.551000000000002</c:v>
                </c:pt>
                <c:pt idx="13">
                  <c:v>90.81</c:v>
                </c:pt>
                <c:pt idx="14">
                  <c:v>90.593000000000004</c:v>
                </c:pt>
                <c:pt idx="15">
                  <c:v>68.894000000000005</c:v>
                </c:pt>
                <c:pt idx="16">
                  <c:v>78.617000000000004</c:v>
                </c:pt>
                <c:pt idx="17">
                  <c:v>91.602999999999994</c:v>
                </c:pt>
                <c:pt idx="18">
                  <c:v>102.14</c:v>
                </c:pt>
                <c:pt idx="19">
                  <c:v>65.861000000000004</c:v>
                </c:pt>
                <c:pt idx="20">
                  <c:v>77.489999999999995</c:v>
                </c:pt>
                <c:pt idx="21">
                  <c:v>65.221000000000004</c:v>
                </c:pt>
                <c:pt idx="22">
                  <c:v>64.126000000000005</c:v>
                </c:pt>
                <c:pt idx="23">
                  <c:v>76.736000000000004</c:v>
                </c:pt>
                <c:pt idx="24">
                  <c:v>61.067999999999998</c:v>
                </c:pt>
                <c:pt idx="25">
                  <c:v>66.421999999999997</c:v>
                </c:pt>
                <c:pt idx="26">
                  <c:v>61.771000000000001</c:v>
                </c:pt>
                <c:pt idx="27">
                  <c:v>64.56</c:v>
                </c:pt>
                <c:pt idx="28">
                  <c:v>62.466999999999999</c:v>
                </c:pt>
                <c:pt idx="29">
                  <c:v>65.218000000000004</c:v>
                </c:pt>
                <c:pt idx="30">
                  <c:v>67.385000000000005</c:v>
                </c:pt>
                <c:pt idx="31">
                  <c:v>69.105000000000004</c:v>
                </c:pt>
                <c:pt idx="32">
                  <c:v>66.599000000000004</c:v>
                </c:pt>
                <c:pt idx="33">
                  <c:v>61.741999999999997</c:v>
                </c:pt>
                <c:pt idx="34">
                  <c:v>69.105000000000004</c:v>
                </c:pt>
                <c:pt idx="35">
                  <c:v>63.698999999999998</c:v>
                </c:pt>
                <c:pt idx="36">
                  <c:v>73.781999999999996</c:v>
                </c:pt>
                <c:pt idx="37">
                  <c:v>52.170999999999999</c:v>
                </c:pt>
                <c:pt idx="38">
                  <c:v>60.222999999999999</c:v>
                </c:pt>
              </c:numCache>
            </c:numRef>
          </c:val>
        </c:ser>
        <c:ser>
          <c:idx val="2"/>
          <c:order val="3"/>
          <c:tx>
            <c:v>VMs termination</c:v>
          </c:tx>
          <c:invertIfNegative val="0"/>
          <c:val>
            <c:numRef>
              <c:f>batch2Time!$F$2:$F$40</c:f>
              <c:numCache>
                <c:formatCode>General</c:formatCode>
                <c:ptCount val="39"/>
                <c:pt idx="0">
                  <c:v>28.048999999999999</c:v>
                </c:pt>
                <c:pt idx="1">
                  <c:v>13.757999999999999</c:v>
                </c:pt>
                <c:pt idx="2">
                  <c:v>153.53899999999999</c:v>
                </c:pt>
                <c:pt idx="3">
                  <c:v>119.80200000000001</c:v>
                </c:pt>
                <c:pt idx="4">
                  <c:v>132.88200000000001</c:v>
                </c:pt>
                <c:pt idx="5">
                  <c:v>181.375</c:v>
                </c:pt>
                <c:pt idx="6">
                  <c:v>153.75800000000001</c:v>
                </c:pt>
                <c:pt idx="7">
                  <c:v>160.46299999999999</c:v>
                </c:pt>
                <c:pt idx="8">
                  <c:v>176.40700000000001</c:v>
                </c:pt>
                <c:pt idx="9">
                  <c:v>16.321999999999999</c:v>
                </c:pt>
                <c:pt idx="10">
                  <c:v>113.92700000000001</c:v>
                </c:pt>
                <c:pt idx="11">
                  <c:v>107.149</c:v>
                </c:pt>
                <c:pt idx="12">
                  <c:v>31.65</c:v>
                </c:pt>
                <c:pt idx="13">
                  <c:v>144.351</c:v>
                </c:pt>
                <c:pt idx="14">
                  <c:v>119.61799999999999</c:v>
                </c:pt>
                <c:pt idx="15">
                  <c:v>145.04400000000001</c:v>
                </c:pt>
                <c:pt idx="16">
                  <c:v>151.738</c:v>
                </c:pt>
                <c:pt idx="17">
                  <c:v>141.17699999999999</c:v>
                </c:pt>
                <c:pt idx="18">
                  <c:v>152.102</c:v>
                </c:pt>
                <c:pt idx="19">
                  <c:v>8.6880000000000006</c:v>
                </c:pt>
                <c:pt idx="20">
                  <c:v>14.462</c:v>
                </c:pt>
                <c:pt idx="21">
                  <c:v>10.718999999999999</c:v>
                </c:pt>
                <c:pt idx="22">
                  <c:v>10.236000000000001</c:v>
                </c:pt>
                <c:pt idx="23">
                  <c:v>14.488</c:v>
                </c:pt>
                <c:pt idx="24">
                  <c:v>9.5109999999999992</c:v>
                </c:pt>
                <c:pt idx="25">
                  <c:v>14.726000000000001</c:v>
                </c:pt>
                <c:pt idx="26">
                  <c:v>9.923</c:v>
                </c:pt>
                <c:pt idx="27">
                  <c:v>10.042999999999999</c:v>
                </c:pt>
                <c:pt idx="28">
                  <c:v>8.2690000000000001</c:v>
                </c:pt>
                <c:pt idx="29">
                  <c:v>8.3719999999999999</c:v>
                </c:pt>
                <c:pt idx="30">
                  <c:v>12.874000000000001</c:v>
                </c:pt>
                <c:pt idx="31">
                  <c:v>10.776999999999999</c:v>
                </c:pt>
                <c:pt idx="32">
                  <c:v>11.057</c:v>
                </c:pt>
                <c:pt idx="33">
                  <c:v>9.8209999999999997</c:v>
                </c:pt>
                <c:pt idx="34">
                  <c:v>8.4879999999999995</c:v>
                </c:pt>
                <c:pt idx="35">
                  <c:v>8.1690000000000005</c:v>
                </c:pt>
                <c:pt idx="36">
                  <c:v>10.37</c:v>
                </c:pt>
                <c:pt idx="37">
                  <c:v>8.984</c:v>
                </c:pt>
                <c:pt idx="38">
                  <c:v>8.23</c:v>
                </c:pt>
              </c:numCache>
            </c:numRef>
          </c:val>
        </c:ser>
        <c:dLbls>
          <c:showLegendKey val="0"/>
          <c:showVal val="0"/>
          <c:showCatName val="0"/>
          <c:showSerName val="0"/>
          <c:showPercent val="0"/>
          <c:showBubbleSize val="0"/>
        </c:dLbls>
        <c:gapWidth val="75"/>
        <c:overlap val="100"/>
        <c:axId val="121276928"/>
        <c:axId val="108807872"/>
      </c:barChart>
      <c:catAx>
        <c:axId val="121276928"/>
        <c:scaling>
          <c:orientation val="minMax"/>
        </c:scaling>
        <c:delete val="0"/>
        <c:axPos val="l"/>
        <c:majorTickMark val="none"/>
        <c:minorTickMark val="none"/>
        <c:tickLblPos val="nextTo"/>
        <c:crossAx val="108807872"/>
        <c:crosses val="autoZero"/>
        <c:auto val="1"/>
        <c:lblAlgn val="ctr"/>
        <c:lblOffset val="100"/>
        <c:noMultiLvlLbl val="0"/>
      </c:catAx>
      <c:valAx>
        <c:axId val="108807872"/>
        <c:scaling>
          <c:orientation val="minMax"/>
        </c:scaling>
        <c:delete val="0"/>
        <c:axPos val="b"/>
        <c:numFmt formatCode="General" sourceLinked="1"/>
        <c:majorTickMark val="none"/>
        <c:minorTickMark val="none"/>
        <c:tickLblPos val="nextTo"/>
        <c:crossAx val="121276928"/>
        <c:crosses val="autoZero"/>
        <c:crossBetween val="between"/>
      </c:valAx>
    </c:plotArea>
    <c:legend>
      <c:legendPos val="b"/>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baseline="0" dirty="0" err="1">
                <a:effectLst/>
              </a:rPr>
              <a:t>salsaDPI</a:t>
            </a:r>
            <a:r>
              <a:rPr lang="en-US" sz="1800" b="1" i="0" baseline="0" dirty="0">
                <a:effectLst/>
              </a:rPr>
              <a:t> Twister </a:t>
            </a:r>
            <a:r>
              <a:rPr lang="en-US" sz="1800" b="1" i="0" baseline="0" dirty="0" err="1">
                <a:effectLst/>
              </a:rPr>
              <a:t>WordCount</a:t>
            </a:r>
            <a:r>
              <a:rPr lang="en-US" sz="1800" b="1" i="0" baseline="0" dirty="0">
                <a:effectLst/>
              </a:rPr>
              <a:t> stress test </a:t>
            </a:r>
            <a:endParaRPr lang="en-US" sz="1800" b="1" i="0" baseline="0" dirty="0" smtClean="0">
              <a:effectLst/>
            </a:endParaRPr>
          </a:p>
          <a:p>
            <a:pPr>
              <a:defRPr sz="1800"/>
            </a:pPr>
            <a:r>
              <a:rPr lang="en-US" sz="1800" b="1" i="0" baseline="0" dirty="0" smtClean="0">
                <a:effectLst/>
              </a:rPr>
              <a:t>(</a:t>
            </a:r>
            <a:r>
              <a:rPr lang="en-US" sz="1800" b="1" i="0" baseline="0" dirty="0">
                <a:effectLst/>
              </a:rPr>
              <a:t>40 jobs, 1 </a:t>
            </a:r>
            <a:r>
              <a:rPr lang="en-US" sz="1800" b="1" i="0" baseline="0" dirty="0" smtClean="0">
                <a:effectLst/>
              </a:rPr>
              <a:t>fail, total of 78 c1.medium nodes started)</a:t>
            </a:r>
            <a:endParaRPr lang="en-US" sz="1800" dirty="0">
              <a:effectLst/>
            </a:endParaRPr>
          </a:p>
        </c:rich>
      </c:tx>
      <c:layout/>
      <c:overlay val="0"/>
    </c:title>
    <c:autoTitleDeleted val="0"/>
    <c:plotArea>
      <c:layout/>
      <c:barChart>
        <c:barDir val="col"/>
        <c:grouping val="stacked"/>
        <c:varyColors val="0"/>
        <c:ser>
          <c:idx val="5"/>
          <c:order val="0"/>
          <c:spPr>
            <a:noFill/>
          </c:spPr>
          <c:invertIfNegative val="0"/>
          <c:errBars>
            <c:errBarType val="minus"/>
            <c:errValType val="cust"/>
            <c:noEndCap val="0"/>
            <c:plus>
              <c:numLit>
                <c:formatCode>General</c:formatCode>
                <c:ptCount val="1"/>
                <c:pt idx="0">
                  <c:v>1</c:v>
                </c:pt>
              </c:numLit>
            </c:plus>
            <c:minus>
              <c:numRef>
                <c:f>batch2Time!$C$62:$G$62</c:f>
                <c:numCache>
                  <c:formatCode>General</c:formatCode>
                  <c:ptCount val="5"/>
                  <c:pt idx="0">
                    <c:v>22.055999999999983</c:v>
                  </c:pt>
                  <c:pt idx="1">
                    <c:v>27.064000000000021</c:v>
                  </c:pt>
                  <c:pt idx="2">
                    <c:v>13.048500000000011</c:v>
                  </c:pt>
                  <c:pt idx="3">
                    <c:v>1.8140000000000001</c:v>
                  </c:pt>
                  <c:pt idx="4">
                    <c:v>33.119000000000028</c:v>
                  </c:pt>
                </c:numCache>
              </c:numRef>
            </c:minus>
          </c:errBars>
          <c:cat>
            <c:strRef>
              <c:f>batch2Time!$C$48:$G$48</c:f>
              <c:strCache>
                <c:ptCount val="5"/>
                <c:pt idx="0">
                  <c:v>VMs startup</c:v>
                </c:pt>
                <c:pt idx="1">
                  <c:v>Program deployment</c:v>
                </c:pt>
                <c:pt idx="2">
                  <c:v>Runtime Startup and Exec</c:v>
                </c:pt>
                <c:pt idx="3">
                  <c:v>VMs termination</c:v>
                </c:pt>
                <c:pt idx="4">
                  <c:v>Total Time</c:v>
                </c:pt>
              </c:strCache>
            </c:strRef>
          </c:cat>
          <c:val>
            <c:numRef>
              <c:f>batch2Time!$C$57:$G$57</c:f>
              <c:numCache>
                <c:formatCode>General</c:formatCode>
                <c:ptCount val="5"/>
                <c:pt idx="0">
                  <c:v>159.62099999999998</c:v>
                </c:pt>
                <c:pt idx="1">
                  <c:v>164.78300000000002</c:v>
                </c:pt>
                <c:pt idx="2">
                  <c:v>65.219500000000011</c:v>
                </c:pt>
                <c:pt idx="3">
                  <c:v>9.9830000000000005</c:v>
                </c:pt>
                <c:pt idx="4">
                  <c:v>597.23900000000003</c:v>
                </c:pt>
              </c:numCache>
            </c:numRef>
          </c:val>
        </c:ser>
        <c:ser>
          <c:idx val="6"/>
          <c:order val="1"/>
          <c:spPr>
            <a:solidFill>
              <a:schemeClr val="bg1">
                <a:lumMod val="65000"/>
              </a:schemeClr>
            </a:solidFill>
            <a:ln>
              <a:solidFill>
                <a:sysClr val="windowText" lastClr="000000"/>
              </a:solidFill>
            </a:ln>
          </c:spPr>
          <c:invertIfNegative val="0"/>
          <c:cat>
            <c:strRef>
              <c:f>batch2Time!$C$48:$G$48</c:f>
              <c:strCache>
                <c:ptCount val="5"/>
                <c:pt idx="0">
                  <c:v>VMs startup</c:v>
                </c:pt>
                <c:pt idx="1">
                  <c:v>Program deployment</c:v>
                </c:pt>
                <c:pt idx="2">
                  <c:v>Runtime Startup and Exec</c:v>
                </c:pt>
                <c:pt idx="3">
                  <c:v>VMs termination</c:v>
                </c:pt>
                <c:pt idx="4">
                  <c:v>Total Time</c:v>
                </c:pt>
              </c:strCache>
            </c:strRef>
          </c:cat>
          <c:val>
            <c:numRef>
              <c:f>batch2Time!$C$58:$G$58</c:f>
              <c:numCache>
                <c:formatCode>General</c:formatCode>
                <c:ptCount val="5"/>
                <c:pt idx="0">
                  <c:v>247.75200000000001</c:v>
                </c:pt>
                <c:pt idx="1">
                  <c:v>23.146999999999991</c:v>
                </c:pt>
                <c:pt idx="2">
                  <c:v>6.3314999999999912</c:v>
                </c:pt>
                <c:pt idx="3">
                  <c:v>4.7430000000000003</c:v>
                </c:pt>
                <c:pt idx="4">
                  <c:v>73.404999999999973</c:v>
                </c:pt>
              </c:numCache>
            </c:numRef>
          </c:val>
        </c:ser>
        <c:ser>
          <c:idx val="7"/>
          <c:order val="2"/>
          <c:spPr>
            <a:solidFill>
              <a:schemeClr val="bg1">
                <a:lumMod val="65000"/>
              </a:schemeClr>
            </a:solidFill>
            <a:ln>
              <a:solidFill>
                <a:sysClr val="windowText" lastClr="000000"/>
              </a:solidFill>
            </a:ln>
          </c:spPr>
          <c:invertIfNegative val="0"/>
          <c:errBars>
            <c:errBarType val="plus"/>
            <c:errValType val="cust"/>
            <c:noEndCap val="0"/>
            <c:plus>
              <c:numRef>
                <c:f>batch2Time!$C$61:$G$61</c:f>
                <c:numCache>
                  <c:formatCode>General</c:formatCode>
                  <c:ptCount val="5"/>
                  <c:pt idx="0">
                    <c:v>101.80349999999999</c:v>
                  </c:pt>
                  <c:pt idx="1">
                    <c:v>173.84325000000001</c:v>
                  </c:pt>
                  <c:pt idx="2">
                    <c:v>61.103250000000017</c:v>
                  </c:pt>
                  <c:pt idx="3">
                    <c:v>51.763000000000005</c:v>
                  </c:pt>
                  <c:pt idx="4">
                    <c:v>43.148999999999887</c:v>
                  </c:pt>
                </c:numCache>
              </c:numRef>
            </c:plus>
            <c:minus>
              <c:numLit>
                <c:formatCode>General</c:formatCode>
                <c:ptCount val="1"/>
                <c:pt idx="0">
                  <c:v>1</c:v>
                </c:pt>
              </c:numLit>
            </c:minus>
          </c:errBars>
          <c:cat>
            <c:strRef>
              <c:f>batch2Time!$C$48:$G$48</c:f>
              <c:strCache>
                <c:ptCount val="5"/>
                <c:pt idx="0">
                  <c:v>VMs startup</c:v>
                </c:pt>
                <c:pt idx="1">
                  <c:v>Program deployment</c:v>
                </c:pt>
                <c:pt idx="2">
                  <c:v>Runtime Startup and Exec</c:v>
                </c:pt>
                <c:pt idx="3">
                  <c:v>VMs termination</c:v>
                </c:pt>
                <c:pt idx="4">
                  <c:v>Total Time</c:v>
                </c:pt>
              </c:strCache>
            </c:strRef>
          </c:cat>
          <c:val>
            <c:numRef>
              <c:f>batch2Time!$C$59:$G$59</c:f>
              <c:numCache>
                <c:formatCode>General</c:formatCode>
                <c:ptCount val="5"/>
                <c:pt idx="0">
                  <c:v>68.510500000000036</c:v>
                </c:pt>
                <c:pt idx="1">
                  <c:v>18.016750000000002</c:v>
                </c:pt>
                <c:pt idx="2">
                  <c:v>19.853749999999991</c:v>
                </c:pt>
                <c:pt idx="3">
                  <c:v>114.886</c:v>
                </c:pt>
                <c:pt idx="4">
                  <c:v>72.349000000000046</c:v>
                </c:pt>
              </c:numCache>
            </c:numRef>
          </c:val>
        </c:ser>
        <c:dLbls>
          <c:showLegendKey val="0"/>
          <c:showVal val="0"/>
          <c:showCatName val="0"/>
          <c:showSerName val="0"/>
          <c:showPercent val="0"/>
          <c:showBubbleSize val="0"/>
        </c:dLbls>
        <c:gapWidth val="150"/>
        <c:overlap val="100"/>
        <c:axId val="121840640"/>
        <c:axId val="108810752"/>
      </c:barChart>
      <c:catAx>
        <c:axId val="121840640"/>
        <c:scaling>
          <c:orientation val="minMax"/>
        </c:scaling>
        <c:delete val="0"/>
        <c:axPos val="b"/>
        <c:majorTickMark val="out"/>
        <c:minorTickMark val="none"/>
        <c:tickLblPos val="nextTo"/>
        <c:txPr>
          <a:bodyPr/>
          <a:lstStyle/>
          <a:p>
            <a:pPr>
              <a:defRPr sz="1200" b="1"/>
            </a:pPr>
            <a:endParaRPr lang="en-US"/>
          </a:p>
        </c:txPr>
        <c:crossAx val="108810752"/>
        <c:crosses val="autoZero"/>
        <c:auto val="1"/>
        <c:lblAlgn val="ctr"/>
        <c:lblOffset val="100"/>
        <c:noMultiLvlLbl val="0"/>
      </c:catAx>
      <c:valAx>
        <c:axId val="108810752"/>
        <c:scaling>
          <c:orientation val="minMax"/>
        </c:scaling>
        <c:delete val="0"/>
        <c:axPos val="l"/>
        <c:majorGridlines/>
        <c:title>
          <c:tx>
            <c:rich>
              <a:bodyPr rot="-5400000" vert="horz"/>
              <a:lstStyle/>
              <a:p>
                <a:pPr>
                  <a:defRPr sz="1800"/>
                </a:pPr>
                <a:r>
                  <a:rPr lang="en-US" sz="1800"/>
                  <a:t>Time in second</a:t>
                </a:r>
              </a:p>
            </c:rich>
          </c:tx>
          <c:layout/>
          <c:overlay val="0"/>
        </c:title>
        <c:numFmt formatCode="General" sourceLinked="1"/>
        <c:majorTickMark val="out"/>
        <c:minorTickMark val="none"/>
        <c:tickLblPos val="nextTo"/>
        <c:crossAx val="1218406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salsaDPI</a:t>
            </a:r>
            <a:r>
              <a:rPr lang="en-US" dirty="0" smtClean="0"/>
              <a:t> Twister </a:t>
            </a:r>
            <a:r>
              <a:rPr lang="en-US" dirty="0" err="1" smtClean="0"/>
              <a:t>WordCount</a:t>
            </a:r>
            <a:r>
              <a:rPr lang="en-US" baseline="0" dirty="0" smtClean="0"/>
              <a:t> </a:t>
            </a:r>
            <a:r>
              <a:rPr lang="en-US" baseline="0" dirty="0"/>
              <a:t>stress test (60 jobs, 7 fails)</a:t>
            </a:r>
            <a:endParaRPr lang="en-US" dirty="0"/>
          </a:p>
        </c:rich>
      </c:tx>
      <c:layout/>
      <c:overlay val="0"/>
    </c:title>
    <c:autoTitleDeleted val="0"/>
    <c:plotArea>
      <c:layout/>
      <c:barChart>
        <c:barDir val="bar"/>
        <c:grouping val="stacked"/>
        <c:varyColors val="0"/>
        <c:ser>
          <c:idx val="0"/>
          <c:order val="0"/>
          <c:tx>
            <c:v>VMs startup</c:v>
          </c:tx>
          <c:invertIfNegative val="0"/>
          <c:val>
            <c:numRef>
              <c:f>batch3Time!$C$2:$C$54</c:f>
              <c:numCache>
                <c:formatCode>General</c:formatCode>
                <c:ptCount val="53"/>
                <c:pt idx="0">
                  <c:v>167.255</c:v>
                </c:pt>
                <c:pt idx="1">
                  <c:v>173.28399999999999</c:v>
                </c:pt>
                <c:pt idx="2">
                  <c:v>173.911</c:v>
                </c:pt>
                <c:pt idx="3">
                  <c:v>175.28800000000001</c:v>
                </c:pt>
                <c:pt idx="4">
                  <c:v>176.911</c:v>
                </c:pt>
                <c:pt idx="5">
                  <c:v>177.774</c:v>
                </c:pt>
                <c:pt idx="6">
                  <c:v>179.87299999999999</c:v>
                </c:pt>
                <c:pt idx="7">
                  <c:v>179.90799999999999</c:v>
                </c:pt>
                <c:pt idx="8">
                  <c:v>185.441</c:v>
                </c:pt>
                <c:pt idx="9">
                  <c:v>189.16300000000001</c:v>
                </c:pt>
                <c:pt idx="10">
                  <c:v>194.714</c:v>
                </c:pt>
                <c:pt idx="11">
                  <c:v>221.50200000000001</c:v>
                </c:pt>
                <c:pt idx="12">
                  <c:v>233.35400000000001</c:v>
                </c:pt>
                <c:pt idx="13">
                  <c:v>1243.616</c:v>
                </c:pt>
                <c:pt idx="14">
                  <c:v>1257.345</c:v>
                </c:pt>
                <c:pt idx="15">
                  <c:v>1272.2550000000001</c:v>
                </c:pt>
                <c:pt idx="16">
                  <c:v>1302.17</c:v>
                </c:pt>
                <c:pt idx="17">
                  <c:v>1339.3689999999999</c:v>
                </c:pt>
                <c:pt idx="18">
                  <c:v>1392.922</c:v>
                </c:pt>
                <c:pt idx="19">
                  <c:v>1583.6969999999999</c:v>
                </c:pt>
                <c:pt idx="20">
                  <c:v>1607.6880000000001</c:v>
                </c:pt>
                <c:pt idx="21">
                  <c:v>1622.9970000000001</c:v>
                </c:pt>
                <c:pt idx="22">
                  <c:v>1637.0909999999999</c:v>
                </c:pt>
                <c:pt idx="23">
                  <c:v>1650.8240000000001</c:v>
                </c:pt>
                <c:pt idx="24">
                  <c:v>1661.1</c:v>
                </c:pt>
                <c:pt idx="25">
                  <c:v>1677.7760000000001</c:v>
                </c:pt>
                <c:pt idx="26">
                  <c:v>1685.0150000000001</c:v>
                </c:pt>
                <c:pt idx="27">
                  <c:v>1695.4839999999999</c:v>
                </c:pt>
                <c:pt idx="28">
                  <c:v>1698.037</c:v>
                </c:pt>
                <c:pt idx="29">
                  <c:v>1708.3889999999999</c:v>
                </c:pt>
                <c:pt idx="30">
                  <c:v>1716.5809999999999</c:v>
                </c:pt>
                <c:pt idx="31">
                  <c:v>1719.9059999999999</c:v>
                </c:pt>
                <c:pt idx="32">
                  <c:v>1733.2760000000001</c:v>
                </c:pt>
                <c:pt idx="33">
                  <c:v>1750.384</c:v>
                </c:pt>
                <c:pt idx="34">
                  <c:v>1766.29</c:v>
                </c:pt>
                <c:pt idx="35">
                  <c:v>1788.508</c:v>
                </c:pt>
                <c:pt idx="36">
                  <c:v>1814.3040000000001</c:v>
                </c:pt>
                <c:pt idx="37">
                  <c:v>1847.8030000000001</c:v>
                </c:pt>
                <c:pt idx="38">
                  <c:v>1848.048</c:v>
                </c:pt>
                <c:pt idx="39">
                  <c:v>1864.375</c:v>
                </c:pt>
                <c:pt idx="40">
                  <c:v>1871.9290000000001</c:v>
                </c:pt>
                <c:pt idx="41">
                  <c:v>1875.2529999999999</c:v>
                </c:pt>
                <c:pt idx="42">
                  <c:v>1880.711</c:v>
                </c:pt>
                <c:pt idx="43">
                  <c:v>1883.33</c:v>
                </c:pt>
                <c:pt idx="44">
                  <c:v>1893.8440000000001</c:v>
                </c:pt>
                <c:pt idx="45">
                  <c:v>1908.835</c:v>
                </c:pt>
                <c:pt idx="46">
                  <c:v>1930.7550000000001</c:v>
                </c:pt>
                <c:pt idx="47">
                  <c:v>1934.7539999999999</c:v>
                </c:pt>
                <c:pt idx="48">
                  <c:v>1942.5820000000001</c:v>
                </c:pt>
                <c:pt idx="49">
                  <c:v>1946.1120000000001</c:v>
                </c:pt>
                <c:pt idx="50">
                  <c:v>1952.13</c:v>
                </c:pt>
                <c:pt idx="51">
                  <c:v>1955.8689999999999</c:v>
                </c:pt>
                <c:pt idx="52">
                  <c:v>1969.26</c:v>
                </c:pt>
              </c:numCache>
            </c:numRef>
          </c:val>
        </c:ser>
        <c:ser>
          <c:idx val="1"/>
          <c:order val="1"/>
          <c:tx>
            <c:v>Program deployment</c:v>
          </c:tx>
          <c:invertIfNegative val="0"/>
          <c:val>
            <c:numRef>
              <c:f>batch3Time!$D$2:$D$54</c:f>
              <c:numCache>
                <c:formatCode>General</c:formatCode>
                <c:ptCount val="53"/>
                <c:pt idx="0">
                  <c:v>1242.165</c:v>
                </c:pt>
                <c:pt idx="1">
                  <c:v>1199.489</c:v>
                </c:pt>
                <c:pt idx="2">
                  <c:v>380.077</c:v>
                </c:pt>
                <c:pt idx="3">
                  <c:v>281.65899999999999</c:v>
                </c:pt>
                <c:pt idx="4">
                  <c:v>273.839</c:v>
                </c:pt>
                <c:pt idx="5">
                  <c:v>1195.751</c:v>
                </c:pt>
                <c:pt idx="6">
                  <c:v>1109.9690000000001</c:v>
                </c:pt>
                <c:pt idx="7">
                  <c:v>274.96899999999999</c:v>
                </c:pt>
                <c:pt idx="8">
                  <c:v>1219.4570000000001</c:v>
                </c:pt>
                <c:pt idx="9">
                  <c:v>1144.2819999999999</c:v>
                </c:pt>
                <c:pt idx="10">
                  <c:v>448.74799999999999</c:v>
                </c:pt>
                <c:pt idx="11">
                  <c:v>303.67500000000001</c:v>
                </c:pt>
                <c:pt idx="12">
                  <c:v>244.71</c:v>
                </c:pt>
                <c:pt idx="13">
                  <c:v>63.91</c:v>
                </c:pt>
                <c:pt idx="14">
                  <c:v>39.430999999999997</c:v>
                </c:pt>
                <c:pt idx="15">
                  <c:v>64.623000000000005</c:v>
                </c:pt>
                <c:pt idx="16">
                  <c:v>42.84</c:v>
                </c:pt>
                <c:pt idx="17">
                  <c:v>96.408000000000001</c:v>
                </c:pt>
                <c:pt idx="18">
                  <c:v>117.614</c:v>
                </c:pt>
                <c:pt idx="19">
                  <c:v>334.87299999999999</c:v>
                </c:pt>
                <c:pt idx="20">
                  <c:v>311.52</c:v>
                </c:pt>
                <c:pt idx="21">
                  <c:v>334.39800000000002</c:v>
                </c:pt>
                <c:pt idx="22">
                  <c:v>280.15699999999998</c:v>
                </c:pt>
                <c:pt idx="23">
                  <c:v>305.27600000000001</c:v>
                </c:pt>
                <c:pt idx="24">
                  <c:v>297.47500000000002</c:v>
                </c:pt>
                <c:pt idx="25">
                  <c:v>227.31</c:v>
                </c:pt>
                <c:pt idx="26">
                  <c:v>292.09399999999999</c:v>
                </c:pt>
                <c:pt idx="27">
                  <c:v>183.57</c:v>
                </c:pt>
                <c:pt idx="28">
                  <c:v>258.36599999999999</c:v>
                </c:pt>
                <c:pt idx="29">
                  <c:v>172.16200000000001</c:v>
                </c:pt>
                <c:pt idx="30">
                  <c:v>271.12799999999999</c:v>
                </c:pt>
                <c:pt idx="31">
                  <c:v>294.22199999999998</c:v>
                </c:pt>
                <c:pt idx="32">
                  <c:v>251.04300000000001</c:v>
                </c:pt>
                <c:pt idx="33">
                  <c:v>248.04400000000001</c:v>
                </c:pt>
                <c:pt idx="34">
                  <c:v>221.804</c:v>
                </c:pt>
                <c:pt idx="35">
                  <c:v>290.17200000000003</c:v>
                </c:pt>
                <c:pt idx="36">
                  <c:v>253.233</c:v>
                </c:pt>
                <c:pt idx="37">
                  <c:v>256.98500000000001</c:v>
                </c:pt>
                <c:pt idx="38">
                  <c:v>268.137</c:v>
                </c:pt>
                <c:pt idx="39">
                  <c:v>281.27600000000001</c:v>
                </c:pt>
                <c:pt idx="40">
                  <c:v>281.505</c:v>
                </c:pt>
                <c:pt idx="41">
                  <c:v>217.25200000000001</c:v>
                </c:pt>
                <c:pt idx="42">
                  <c:v>279.63299999999998</c:v>
                </c:pt>
                <c:pt idx="43">
                  <c:v>281.82499999999999</c:v>
                </c:pt>
                <c:pt idx="44">
                  <c:v>274.66300000000001</c:v>
                </c:pt>
                <c:pt idx="45">
                  <c:v>273.99900000000002</c:v>
                </c:pt>
                <c:pt idx="46">
                  <c:v>257.22699999999998</c:v>
                </c:pt>
                <c:pt idx="47">
                  <c:v>247.673</c:v>
                </c:pt>
                <c:pt idx="48">
                  <c:v>258.12700000000001</c:v>
                </c:pt>
                <c:pt idx="49">
                  <c:v>259.505</c:v>
                </c:pt>
                <c:pt idx="50">
                  <c:v>242.86500000000001</c:v>
                </c:pt>
                <c:pt idx="51">
                  <c:v>251.459</c:v>
                </c:pt>
                <c:pt idx="52">
                  <c:v>234.07900000000001</c:v>
                </c:pt>
              </c:numCache>
            </c:numRef>
          </c:val>
        </c:ser>
        <c:ser>
          <c:idx val="2"/>
          <c:order val="2"/>
          <c:tx>
            <c:v>Runtime Startup and Execution</c:v>
          </c:tx>
          <c:invertIfNegative val="0"/>
          <c:val>
            <c:numRef>
              <c:f>batch3Time!$E$2:$E$54</c:f>
              <c:numCache>
                <c:formatCode>General</c:formatCode>
                <c:ptCount val="53"/>
                <c:pt idx="0">
                  <c:v>95.453000000000003</c:v>
                </c:pt>
                <c:pt idx="1">
                  <c:v>82.24</c:v>
                </c:pt>
                <c:pt idx="2">
                  <c:v>469.89</c:v>
                </c:pt>
                <c:pt idx="3">
                  <c:v>568.86599999999999</c:v>
                </c:pt>
                <c:pt idx="4">
                  <c:v>631.25699999999995</c:v>
                </c:pt>
                <c:pt idx="5">
                  <c:v>106.351</c:v>
                </c:pt>
                <c:pt idx="6">
                  <c:v>150.202</c:v>
                </c:pt>
                <c:pt idx="7">
                  <c:v>553.46799999999996</c:v>
                </c:pt>
                <c:pt idx="8">
                  <c:v>125.146</c:v>
                </c:pt>
                <c:pt idx="9">
                  <c:v>105.75</c:v>
                </c:pt>
                <c:pt idx="10">
                  <c:v>582.65099999999995</c:v>
                </c:pt>
                <c:pt idx="11">
                  <c:v>756.66600000000005</c:v>
                </c:pt>
                <c:pt idx="12">
                  <c:v>567.61199999999997</c:v>
                </c:pt>
                <c:pt idx="13">
                  <c:v>62.781999999999996</c:v>
                </c:pt>
                <c:pt idx="14">
                  <c:v>65.215999999999994</c:v>
                </c:pt>
                <c:pt idx="15">
                  <c:v>77.626000000000005</c:v>
                </c:pt>
                <c:pt idx="16">
                  <c:v>56.317999999999998</c:v>
                </c:pt>
                <c:pt idx="17">
                  <c:v>73.161000000000001</c:v>
                </c:pt>
                <c:pt idx="18">
                  <c:v>71.521000000000001</c:v>
                </c:pt>
                <c:pt idx="19">
                  <c:v>76.819999999999993</c:v>
                </c:pt>
                <c:pt idx="20">
                  <c:v>82.180999999999997</c:v>
                </c:pt>
                <c:pt idx="21">
                  <c:v>76.128</c:v>
                </c:pt>
                <c:pt idx="22">
                  <c:v>84.198999999999998</c:v>
                </c:pt>
                <c:pt idx="23">
                  <c:v>75.442999999999998</c:v>
                </c:pt>
                <c:pt idx="24">
                  <c:v>82.820999999999998</c:v>
                </c:pt>
                <c:pt idx="25">
                  <c:v>89.144000000000005</c:v>
                </c:pt>
                <c:pt idx="26">
                  <c:v>79.991</c:v>
                </c:pt>
                <c:pt idx="27">
                  <c:v>80.825000000000003</c:v>
                </c:pt>
                <c:pt idx="28">
                  <c:v>84.896000000000001</c:v>
                </c:pt>
                <c:pt idx="29">
                  <c:v>87.239000000000004</c:v>
                </c:pt>
                <c:pt idx="30">
                  <c:v>71.120999999999995</c:v>
                </c:pt>
                <c:pt idx="31">
                  <c:v>69.132999999999996</c:v>
                </c:pt>
                <c:pt idx="32">
                  <c:v>78.105000000000004</c:v>
                </c:pt>
                <c:pt idx="33">
                  <c:v>75.218999999999994</c:v>
                </c:pt>
                <c:pt idx="34">
                  <c:v>84.97</c:v>
                </c:pt>
                <c:pt idx="35">
                  <c:v>76.201999999999998</c:v>
                </c:pt>
                <c:pt idx="36">
                  <c:v>50.779000000000003</c:v>
                </c:pt>
                <c:pt idx="37">
                  <c:v>63.122999999999998</c:v>
                </c:pt>
                <c:pt idx="38">
                  <c:v>66.981999999999999</c:v>
                </c:pt>
                <c:pt idx="39">
                  <c:v>59.948999999999998</c:v>
                </c:pt>
                <c:pt idx="40">
                  <c:v>58.902999999999999</c:v>
                </c:pt>
                <c:pt idx="41">
                  <c:v>60.191000000000003</c:v>
                </c:pt>
                <c:pt idx="42">
                  <c:v>52.585000000000001</c:v>
                </c:pt>
                <c:pt idx="43">
                  <c:v>56.414999999999999</c:v>
                </c:pt>
                <c:pt idx="44">
                  <c:v>67.492999999999995</c:v>
                </c:pt>
                <c:pt idx="45">
                  <c:v>69.534000000000006</c:v>
                </c:pt>
                <c:pt idx="46">
                  <c:v>65.284000000000006</c:v>
                </c:pt>
                <c:pt idx="47">
                  <c:v>62.017000000000003</c:v>
                </c:pt>
                <c:pt idx="48">
                  <c:v>51.954000000000001</c:v>
                </c:pt>
                <c:pt idx="49">
                  <c:v>58.779000000000003</c:v>
                </c:pt>
                <c:pt idx="50">
                  <c:v>62.749000000000002</c:v>
                </c:pt>
                <c:pt idx="51">
                  <c:v>63.465000000000003</c:v>
                </c:pt>
                <c:pt idx="52">
                  <c:v>63.128</c:v>
                </c:pt>
              </c:numCache>
            </c:numRef>
          </c:val>
        </c:ser>
        <c:ser>
          <c:idx val="3"/>
          <c:order val="3"/>
          <c:tx>
            <c:v>VMs termination</c:v>
          </c:tx>
          <c:invertIfNegative val="0"/>
          <c:val>
            <c:numRef>
              <c:f>batch3Time!$F$2:$F$54</c:f>
              <c:numCache>
                <c:formatCode>General</c:formatCode>
                <c:ptCount val="53"/>
                <c:pt idx="0">
                  <c:v>222.22399999999999</c:v>
                </c:pt>
                <c:pt idx="1">
                  <c:v>278.64400000000001</c:v>
                </c:pt>
                <c:pt idx="2">
                  <c:v>709.24300000000005</c:v>
                </c:pt>
                <c:pt idx="3">
                  <c:v>709.85299999999995</c:v>
                </c:pt>
                <c:pt idx="4">
                  <c:v>655.33399999999995</c:v>
                </c:pt>
                <c:pt idx="5">
                  <c:v>259.18099999999998</c:v>
                </c:pt>
                <c:pt idx="6">
                  <c:v>262.84100000000001</c:v>
                </c:pt>
                <c:pt idx="7">
                  <c:v>730.90200000000004</c:v>
                </c:pt>
                <c:pt idx="8">
                  <c:v>180.1</c:v>
                </c:pt>
                <c:pt idx="9">
                  <c:v>272.87599999999998</c:v>
                </c:pt>
                <c:pt idx="10">
                  <c:v>505.07</c:v>
                </c:pt>
                <c:pt idx="11">
                  <c:v>435.40100000000001</c:v>
                </c:pt>
                <c:pt idx="12">
                  <c:v>705.95299999999997</c:v>
                </c:pt>
                <c:pt idx="13">
                  <c:v>188.053</c:v>
                </c:pt>
                <c:pt idx="14">
                  <c:v>216.54400000000001</c:v>
                </c:pt>
                <c:pt idx="15">
                  <c:v>141.50800000000001</c:v>
                </c:pt>
                <c:pt idx="16">
                  <c:v>172.25200000000001</c:v>
                </c:pt>
                <c:pt idx="17">
                  <c:v>59.267000000000003</c:v>
                </c:pt>
                <c:pt idx="18">
                  <c:v>62.470999999999997</c:v>
                </c:pt>
                <c:pt idx="19">
                  <c:v>14.641</c:v>
                </c:pt>
                <c:pt idx="20">
                  <c:v>9.4529999999999994</c:v>
                </c:pt>
                <c:pt idx="21">
                  <c:v>14.731</c:v>
                </c:pt>
                <c:pt idx="22">
                  <c:v>19.91</c:v>
                </c:pt>
                <c:pt idx="23">
                  <c:v>15.845000000000001</c:v>
                </c:pt>
                <c:pt idx="24">
                  <c:v>18.167999999999999</c:v>
                </c:pt>
                <c:pt idx="25">
                  <c:v>19.053000000000001</c:v>
                </c:pt>
                <c:pt idx="26">
                  <c:v>10.27</c:v>
                </c:pt>
                <c:pt idx="27">
                  <c:v>20.584</c:v>
                </c:pt>
                <c:pt idx="28">
                  <c:v>19.006</c:v>
                </c:pt>
                <c:pt idx="29">
                  <c:v>19.503</c:v>
                </c:pt>
                <c:pt idx="30">
                  <c:v>9.9689999999999994</c:v>
                </c:pt>
                <c:pt idx="31">
                  <c:v>8.7590000000000003</c:v>
                </c:pt>
                <c:pt idx="32">
                  <c:v>14.454000000000001</c:v>
                </c:pt>
                <c:pt idx="33">
                  <c:v>9.4079999999999995</c:v>
                </c:pt>
                <c:pt idx="34">
                  <c:v>20.396000000000001</c:v>
                </c:pt>
                <c:pt idx="35">
                  <c:v>10.144</c:v>
                </c:pt>
                <c:pt idx="36">
                  <c:v>11.35</c:v>
                </c:pt>
                <c:pt idx="37">
                  <c:v>9.6910000000000007</c:v>
                </c:pt>
                <c:pt idx="38">
                  <c:v>11.237</c:v>
                </c:pt>
                <c:pt idx="39">
                  <c:v>10.175000000000001</c:v>
                </c:pt>
                <c:pt idx="40">
                  <c:v>9.423</c:v>
                </c:pt>
                <c:pt idx="41">
                  <c:v>10.226000000000001</c:v>
                </c:pt>
                <c:pt idx="42">
                  <c:v>10.065</c:v>
                </c:pt>
                <c:pt idx="43">
                  <c:v>10.773</c:v>
                </c:pt>
                <c:pt idx="44">
                  <c:v>10.694000000000001</c:v>
                </c:pt>
                <c:pt idx="45">
                  <c:v>8.6890000000000001</c:v>
                </c:pt>
                <c:pt idx="46">
                  <c:v>9.9939999999999998</c:v>
                </c:pt>
                <c:pt idx="47">
                  <c:v>11.27</c:v>
                </c:pt>
                <c:pt idx="48">
                  <c:v>9.7539999999999996</c:v>
                </c:pt>
                <c:pt idx="49">
                  <c:v>9.4030000000000005</c:v>
                </c:pt>
                <c:pt idx="50">
                  <c:v>9.8260000000000005</c:v>
                </c:pt>
                <c:pt idx="51">
                  <c:v>9.7149999999999999</c:v>
                </c:pt>
                <c:pt idx="52">
                  <c:v>9.8480000000000008</c:v>
                </c:pt>
              </c:numCache>
            </c:numRef>
          </c:val>
        </c:ser>
        <c:dLbls>
          <c:showLegendKey val="0"/>
          <c:showVal val="0"/>
          <c:showCatName val="0"/>
          <c:showSerName val="0"/>
          <c:showPercent val="0"/>
          <c:showBubbleSize val="0"/>
        </c:dLbls>
        <c:gapWidth val="75"/>
        <c:overlap val="100"/>
        <c:axId val="121842688"/>
        <c:axId val="108812480"/>
      </c:barChart>
      <c:catAx>
        <c:axId val="121842688"/>
        <c:scaling>
          <c:orientation val="minMax"/>
        </c:scaling>
        <c:delete val="0"/>
        <c:axPos val="l"/>
        <c:majorTickMark val="none"/>
        <c:minorTickMark val="none"/>
        <c:tickLblPos val="nextTo"/>
        <c:crossAx val="108812480"/>
        <c:crosses val="autoZero"/>
        <c:auto val="1"/>
        <c:lblAlgn val="ctr"/>
        <c:lblOffset val="100"/>
        <c:noMultiLvlLbl val="0"/>
      </c:catAx>
      <c:valAx>
        <c:axId val="108812480"/>
        <c:scaling>
          <c:orientation val="minMax"/>
        </c:scaling>
        <c:delete val="0"/>
        <c:axPos val="b"/>
        <c:numFmt formatCode="General" sourceLinked="1"/>
        <c:majorTickMark val="none"/>
        <c:minorTickMark val="none"/>
        <c:tickLblPos val="nextTo"/>
        <c:crossAx val="121842688"/>
        <c:crosses val="autoZero"/>
        <c:crossBetween val="between"/>
      </c:valAx>
    </c:plotArea>
    <c:legend>
      <c:legendPos val="b"/>
      <c:layout>
        <c:manualLayout>
          <c:xMode val="edge"/>
          <c:yMode val="edge"/>
          <c:x val="0"/>
          <c:y val="0.90747972794675391"/>
          <c:w val="1"/>
          <c:h val="7.7135659774750703E-2"/>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err="1">
                <a:effectLst/>
              </a:rPr>
              <a:t>salsaDPI</a:t>
            </a:r>
            <a:r>
              <a:rPr lang="en-US" sz="1600" b="1" i="0" baseline="0" dirty="0">
                <a:effectLst/>
              </a:rPr>
              <a:t> Twister </a:t>
            </a:r>
            <a:r>
              <a:rPr lang="en-US" sz="1600" b="1" i="0" baseline="0" dirty="0" err="1">
                <a:effectLst/>
              </a:rPr>
              <a:t>WordCount</a:t>
            </a:r>
            <a:r>
              <a:rPr lang="en-US" sz="1600" b="1" i="0" baseline="0" dirty="0">
                <a:effectLst/>
              </a:rPr>
              <a:t> stress test </a:t>
            </a:r>
            <a:endParaRPr lang="en-US" sz="1600" b="1" i="0" baseline="0" dirty="0" smtClean="0">
              <a:effectLst/>
            </a:endParaRPr>
          </a:p>
          <a:p>
            <a:pPr>
              <a:defRPr/>
            </a:pPr>
            <a:r>
              <a:rPr lang="en-US" sz="1600" b="1" i="0" baseline="0" dirty="0" smtClean="0">
                <a:effectLst/>
              </a:rPr>
              <a:t>(</a:t>
            </a:r>
            <a:r>
              <a:rPr lang="en-US" sz="1600" b="1" i="0" baseline="0" dirty="0">
                <a:effectLst/>
              </a:rPr>
              <a:t>60 jobs, 7 </a:t>
            </a:r>
            <a:r>
              <a:rPr lang="en-US" sz="1600" b="1" i="0" baseline="0" dirty="0" smtClean="0">
                <a:effectLst/>
              </a:rPr>
              <a:t>fails, total of 106 c1.medium nodes started)</a:t>
            </a:r>
            <a:endParaRPr lang="en-US" sz="1600" dirty="0">
              <a:effectLst/>
            </a:endParaRPr>
          </a:p>
        </c:rich>
      </c:tx>
      <c:layout/>
      <c:overlay val="0"/>
    </c:title>
    <c:autoTitleDeleted val="0"/>
    <c:plotArea>
      <c:layout/>
      <c:barChart>
        <c:barDir val="col"/>
        <c:grouping val="stacked"/>
        <c:varyColors val="0"/>
        <c:ser>
          <c:idx val="0"/>
          <c:order val="0"/>
          <c:spPr>
            <a:noFill/>
          </c:spPr>
          <c:invertIfNegative val="0"/>
          <c:errBars>
            <c:errBarType val="minus"/>
            <c:errValType val="cust"/>
            <c:noEndCap val="0"/>
            <c:plus>
              <c:numLit>
                <c:formatCode>General</c:formatCode>
                <c:ptCount val="1"/>
                <c:pt idx="0">
                  <c:v>1</c:v>
                </c:pt>
              </c:numLit>
            </c:plus>
            <c:minus>
              <c:numRef>
                <c:f>batch3Time!$C$77:$G$77</c:f>
                <c:numCache>
                  <c:formatCode>General</c:formatCode>
                  <c:ptCount val="5"/>
                  <c:pt idx="0">
                    <c:v>1076.3609999999999</c:v>
                  </c:pt>
                  <c:pt idx="1">
                    <c:v>205.279</c:v>
                  </c:pt>
                  <c:pt idx="2">
                    <c:v>12.348999999999997</c:v>
                  </c:pt>
                  <c:pt idx="3">
                    <c:v>1.3759999999999994</c:v>
                  </c:pt>
                  <c:pt idx="4">
                    <c:v>177.64499999999998</c:v>
                  </c:pt>
                </c:numCache>
              </c:numRef>
            </c:minus>
          </c:errBars>
          <c:cat>
            <c:strRef>
              <c:f>batch3Time!$C$63:$G$63</c:f>
              <c:strCache>
                <c:ptCount val="5"/>
                <c:pt idx="0">
                  <c:v>VMs startup</c:v>
                </c:pt>
                <c:pt idx="1">
                  <c:v>Program deployment</c:v>
                </c:pt>
                <c:pt idx="2">
                  <c:v>Runtime Startup and Exec</c:v>
                </c:pt>
                <c:pt idx="3">
                  <c:v>VMs termination</c:v>
                </c:pt>
                <c:pt idx="4">
                  <c:v>Total Time</c:v>
                </c:pt>
              </c:strCache>
            </c:strRef>
          </c:cat>
          <c:val>
            <c:numRef>
              <c:f>batch3Time!$C$72:$G$72</c:f>
              <c:numCache>
                <c:formatCode>General</c:formatCode>
                <c:ptCount val="5"/>
                <c:pt idx="0">
                  <c:v>1243.616</c:v>
                </c:pt>
                <c:pt idx="1">
                  <c:v>244.71</c:v>
                </c:pt>
                <c:pt idx="2">
                  <c:v>63.128</c:v>
                </c:pt>
                <c:pt idx="3">
                  <c:v>10.065</c:v>
                </c:pt>
                <c:pt idx="4">
                  <c:v>1733.6570000000002</c:v>
                </c:pt>
              </c:numCache>
            </c:numRef>
          </c:val>
        </c:ser>
        <c:ser>
          <c:idx val="1"/>
          <c:order val="1"/>
          <c:spPr>
            <a:solidFill>
              <a:schemeClr val="bg1">
                <a:lumMod val="65000"/>
              </a:schemeClr>
            </a:solidFill>
            <a:ln>
              <a:solidFill>
                <a:sysClr val="windowText" lastClr="000000"/>
              </a:solidFill>
            </a:ln>
          </c:spPr>
          <c:invertIfNegative val="0"/>
          <c:errBars>
            <c:errBarType val="minus"/>
            <c:errValType val="cust"/>
            <c:noEndCap val="0"/>
            <c:plus>
              <c:numLit>
                <c:formatCode>General</c:formatCode>
                <c:ptCount val="1"/>
                <c:pt idx="0">
                  <c:v>1</c:v>
                </c:pt>
              </c:numLit>
            </c:plus>
            <c:minus>
              <c:numLit>
                <c:formatCode>General</c:formatCode>
                <c:ptCount val="1"/>
                <c:pt idx="0">
                  <c:v>1</c:v>
                </c:pt>
              </c:numLit>
            </c:minus>
          </c:errBars>
          <c:cat>
            <c:strRef>
              <c:f>batch3Time!$C$63:$G$63</c:f>
              <c:strCache>
                <c:ptCount val="5"/>
                <c:pt idx="0">
                  <c:v>VMs startup</c:v>
                </c:pt>
                <c:pt idx="1">
                  <c:v>Program deployment</c:v>
                </c:pt>
                <c:pt idx="2">
                  <c:v>Runtime Startup and Exec</c:v>
                </c:pt>
                <c:pt idx="3">
                  <c:v>VMs termination</c:v>
                </c:pt>
                <c:pt idx="4">
                  <c:v>Total Time</c:v>
                </c:pt>
              </c:strCache>
            </c:strRef>
          </c:cat>
          <c:val>
            <c:numRef>
              <c:f>batch3Time!$C$73:$G$73</c:f>
              <c:numCache>
                <c:formatCode>General</c:formatCode>
                <c:ptCount val="5"/>
                <c:pt idx="0">
                  <c:v>441.39900000000011</c:v>
                </c:pt>
                <c:pt idx="1">
                  <c:v>29.128999999999991</c:v>
                </c:pt>
                <c:pt idx="2">
                  <c:v>13</c:v>
                </c:pt>
                <c:pt idx="3">
                  <c:v>5.7800000000000011</c:v>
                </c:pt>
                <c:pt idx="4">
                  <c:v>314.59699999999975</c:v>
                </c:pt>
              </c:numCache>
            </c:numRef>
          </c:val>
        </c:ser>
        <c:ser>
          <c:idx val="2"/>
          <c:order val="2"/>
          <c:spPr>
            <a:solidFill>
              <a:schemeClr val="bg1">
                <a:lumMod val="65000"/>
              </a:schemeClr>
            </a:solidFill>
            <a:ln>
              <a:solidFill>
                <a:sysClr val="windowText" lastClr="000000"/>
              </a:solidFill>
            </a:ln>
          </c:spPr>
          <c:invertIfNegative val="0"/>
          <c:errBars>
            <c:errBarType val="plus"/>
            <c:errValType val="cust"/>
            <c:noEndCap val="0"/>
            <c:plus>
              <c:numRef>
                <c:f>batch3Time!$C$76:$G$76</c:f>
                <c:numCache>
                  <c:formatCode>General</c:formatCode>
                  <c:ptCount val="5"/>
                  <c:pt idx="0">
                    <c:v>104.88499999999999</c:v>
                  </c:pt>
                  <c:pt idx="1">
                    <c:v>944.68999999999994</c:v>
                  </c:pt>
                  <c:pt idx="2">
                    <c:v>669.42700000000002</c:v>
                  </c:pt>
                  <c:pt idx="3">
                    <c:v>542.84900000000005</c:v>
                  </c:pt>
                  <c:pt idx="4">
                    <c:v>86.104000000000269</c:v>
                  </c:pt>
                </c:numCache>
              </c:numRef>
            </c:plus>
            <c:minus>
              <c:numLit>
                <c:formatCode>General</c:formatCode>
                <c:ptCount val="1"/>
                <c:pt idx="0">
                  <c:v>1</c:v>
                </c:pt>
              </c:numLit>
            </c:minus>
          </c:errBars>
          <c:cat>
            <c:strRef>
              <c:f>batch3Time!$C$63:$G$63</c:f>
              <c:strCache>
                <c:ptCount val="5"/>
                <c:pt idx="0">
                  <c:v>VMs startup</c:v>
                </c:pt>
                <c:pt idx="1">
                  <c:v>Program deployment</c:v>
                </c:pt>
                <c:pt idx="2">
                  <c:v>Runtime Startup and Exec</c:v>
                </c:pt>
                <c:pt idx="3">
                  <c:v>VMs termination</c:v>
                </c:pt>
                <c:pt idx="4">
                  <c:v>Total Time</c:v>
                </c:pt>
              </c:strCache>
            </c:strRef>
          </c:cat>
          <c:val>
            <c:numRef>
              <c:f>batch3Time!$C$74:$G$74</c:f>
              <c:numCache>
                <c:formatCode>General</c:formatCode>
                <c:ptCount val="5"/>
                <c:pt idx="0">
                  <c:v>179.3599999999999</c:v>
                </c:pt>
                <c:pt idx="1">
                  <c:v>23.636000000000024</c:v>
                </c:pt>
                <c:pt idx="2">
                  <c:v>11.111000000000004</c:v>
                </c:pt>
                <c:pt idx="3">
                  <c:v>172.208</c:v>
                </c:pt>
                <c:pt idx="4">
                  <c:v>146.15000000000009</c:v>
                </c:pt>
              </c:numCache>
            </c:numRef>
          </c:val>
        </c:ser>
        <c:dLbls>
          <c:showLegendKey val="0"/>
          <c:showVal val="0"/>
          <c:showCatName val="0"/>
          <c:showSerName val="0"/>
          <c:showPercent val="0"/>
          <c:showBubbleSize val="0"/>
        </c:dLbls>
        <c:gapWidth val="150"/>
        <c:overlap val="100"/>
        <c:axId val="124089344"/>
        <c:axId val="121930880"/>
      </c:barChart>
      <c:catAx>
        <c:axId val="124089344"/>
        <c:scaling>
          <c:orientation val="minMax"/>
        </c:scaling>
        <c:delete val="0"/>
        <c:axPos val="b"/>
        <c:majorTickMark val="out"/>
        <c:minorTickMark val="none"/>
        <c:tickLblPos val="nextTo"/>
        <c:txPr>
          <a:bodyPr/>
          <a:lstStyle/>
          <a:p>
            <a:pPr>
              <a:defRPr sz="1100" b="1"/>
            </a:pPr>
            <a:endParaRPr lang="en-US"/>
          </a:p>
        </c:txPr>
        <c:crossAx val="121930880"/>
        <c:crosses val="autoZero"/>
        <c:auto val="1"/>
        <c:lblAlgn val="ctr"/>
        <c:lblOffset val="100"/>
        <c:noMultiLvlLbl val="0"/>
      </c:catAx>
      <c:valAx>
        <c:axId val="121930880"/>
        <c:scaling>
          <c:orientation val="minMax"/>
        </c:scaling>
        <c:delete val="0"/>
        <c:axPos val="l"/>
        <c:majorGridlines/>
        <c:title>
          <c:tx>
            <c:rich>
              <a:bodyPr rot="-5400000" vert="horz"/>
              <a:lstStyle/>
              <a:p>
                <a:pPr>
                  <a:defRPr sz="1000"/>
                </a:pPr>
                <a:r>
                  <a:rPr lang="en-US" sz="1800" b="1" i="0" baseline="0" dirty="0">
                    <a:effectLst/>
                  </a:rPr>
                  <a:t>Time in second</a:t>
                </a:r>
                <a:endParaRPr lang="en-US" sz="1000" dirty="0">
                  <a:effectLst/>
                </a:endParaRPr>
              </a:p>
            </c:rich>
          </c:tx>
          <c:layout/>
          <c:overlay val="0"/>
        </c:title>
        <c:numFmt formatCode="General" sourceLinked="1"/>
        <c:majorTickMark val="out"/>
        <c:minorTickMark val="none"/>
        <c:tickLblPos val="nextTo"/>
        <c:crossAx val="12408934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4E976-1287-4CBE-9C93-9E4711071A4D}" type="datetimeFigureOut">
              <a:rPr lang="en-US" smtClean="0"/>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BBCA9-E22A-4E09-89F7-F0E11FE4A472}" type="slidenum">
              <a:rPr lang="en-US" smtClean="0"/>
              <a:t>‹#›</a:t>
            </a:fld>
            <a:endParaRPr lang="en-US"/>
          </a:p>
        </p:txBody>
      </p:sp>
    </p:spTree>
    <p:extLst>
      <p:ext uri="{BB962C8B-B14F-4D97-AF65-F5344CB8AC3E}">
        <p14:creationId xmlns:p14="http://schemas.microsoft.com/office/powerpoint/2010/main" val="3007590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rids.ucs.indiana.edu/ptliupages/presentations/data_locality_MapReduce12.ppt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hpdc.org/2012/" TargetMode="External"/><Relationship Id="rId4" Type="http://schemas.openxmlformats.org/officeDocument/2006/relationships/hyperlink" Target="http://graal.ens-lyon.fr/mapreduc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rids.ucs.indiana.edu/ptliupages/presentations/Zhenhua_defense_final.ppt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ACID" TargetMode="External"/><Relationship Id="rId7" Type="http://schemas.openxmlformats.org/officeDocument/2006/relationships/hyperlink" Target="https://en.wikipedia.org/w/index.php?title=Network_partitioning&amp;action=edit&amp;redlink=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Availability" TargetMode="External"/><Relationship Id="rId5" Type="http://schemas.openxmlformats.org/officeDocument/2006/relationships/hyperlink" Target="https://en.wikipedia.org/wiki/Consistency" TargetMode="External"/><Relationship Id="rId4" Type="http://schemas.openxmlformats.org/officeDocument/2006/relationships/hyperlink" Target="http://stackoverflow.com/questions/3342497/explanation-of-base-terminolog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docs.mongodb.org/manual/core/sharded-cluster-config-servers/#sharded-cluster-config-server" TargetMode="External"/><Relationship Id="rId13" Type="http://schemas.openxmlformats.org/officeDocument/2006/relationships/hyperlink" Target="http://en.wikipedia.org/wiki/Two_phase_commit" TargetMode="External"/><Relationship Id="rId3" Type="http://schemas.openxmlformats.org/officeDocument/2006/relationships/hyperlink" Target="http://docs.mongodb.org/manual/" TargetMode="External"/><Relationship Id="rId7" Type="http://schemas.openxmlformats.org/officeDocument/2006/relationships/hyperlink" Target="http://docs.mongodb.org/manual/reference/glossary/#term-chunk" TargetMode="External"/><Relationship Id="rId12" Type="http://schemas.openxmlformats.org/officeDocument/2006/relationships/hyperlink" Target="http://docs.mongodb.org/manual/core/sharded-cluster-config-servers/#sharding-config-server"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docs.mongodb.org/manual/reference/program/mongos/#bin.mongos" TargetMode="External"/><Relationship Id="rId11" Type="http://schemas.openxmlformats.org/officeDocument/2006/relationships/hyperlink" Target="http://docs.mongodb.org/manual/core/sharded-cluster-shards/" TargetMode="External"/><Relationship Id="rId5" Type="http://schemas.openxmlformats.org/officeDocument/2006/relationships/hyperlink" Target="http://docs.mongodb.org/manual/reference/glossary/#term-sharding" TargetMode="External"/><Relationship Id="rId10" Type="http://schemas.openxmlformats.org/officeDocument/2006/relationships/hyperlink" Target="http://docs.mongodb.org/manual/reference/glossary/#term-replica-set" TargetMode="External"/><Relationship Id="rId4" Type="http://schemas.openxmlformats.org/officeDocument/2006/relationships/hyperlink" Target="http://docs.mongodb.org/manual/core/sharded-cluster-components/" TargetMode="External"/><Relationship Id="rId9" Type="http://schemas.openxmlformats.org/officeDocument/2006/relationships/hyperlink" Target="http://docs.mongodb.org/manual/reference/program/mongod/#bin.mongo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lideshare.net/Eweaver/cassandra-presentation-at-nosq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ackoverflow.com/questions/7237271/large-scale-data-processing-hbase-vs-cassandr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hbase.apache.org/book.html#number.of.cf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BSON" TargetMode="External"/><Relationship Id="rId7" Type="http://schemas.openxmlformats.org/officeDocument/2006/relationships/hyperlink" Target="http://guide.couchdb.org/draft/consistency.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bsonspec.org/" TargetMode="External"/><Relationship Id="rId5" Type="http://schemas.openxmlformats.org/officeDocument/2006/relationships/hyperlink" Target="http://en.wikipedia.org/wiki/BSON#cite_note-json-3" TargetMode="External"/><Relationship Id="rId4" Type="http://schemas.openxmlformats.org/officeDocument/2006/relationships/hyperlink" Target="http://en.wikipedia.org/wiki/JSO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qconlondon.com/dl/qcon-london-2011/slides/KannanMuthukkaruppan_HBaseFacebook.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atastax.com/wp-content/uploads/2012/08/C2012-BuyItNow-JayPatel.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ved=0CC0QFjAA&amp;url=http://www.datastax.com/wp-content/uploads/2011/03/WP-Brisk.pdf&amp;ei=J5noUdjALJPPqQHGqoGABw&amp;usg=AFQjCNHlqlzy-aZiw6Apdto5QpRQ1vF00w&amp;sig2=KmKsaJ4nDxUygNsqx1tJjQ"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kavyamuthanna.wordpress.com/2013/01/07/big-data-why-enterprises-need-to-start-paying-attention-to-their-data-soon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incubator.apache.org/s4/" TargetMode="External"/><Relationship Id="rId5" Type="http://schemas.openxmlformats.org/officeDocument/2006/relationships/hyperlink" Target="https://github.com/nathanmarz/storm" TargetMode="External"/><Relationship Id="rId4" Type="http://schemas.openxmlformats.org/officeDocument/2006/relationships/hyperlink" Target="http://www-01.ibm.com/software/data/infosphere/stream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1</a:t>
            </a:fld>
            <a:endParaRPr lang="en-US"/>
          </a:p>
        </p:txBody>
      </p:sp>
    </p:spTree>
    <p:extLst>
      <p:ext uri="{BB962C8B-B14F-4D97-AF65-F5344CB8AC3E}">
        <p14:creationId xmlns:p14="http://schemas.microsoft.com/office/powerpoint/2010/main" val="53809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output matrix</a:t>
            </a:r>
            <a:r>
              <a:rPr lang="en-US" baseline="0" dirty="0" smtClean="0"/>
              <a:t> can be spilt the </a:t>
            </a:r>
            <a:r>
              <a:rPr lang="en-US" baseline="0" dirty="0" err="1" smtClean="0"/>
              <a:t>ij</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10</a:t>
            </a:fld>
            <a:endParaRPr lang="en-US"/>
          </a:p>
        </p:txBody>
      </p:sp>
    </p:spTree>
    <p:extLst>
      <p:ext uri="{BB962C8B-B14F-4D97-AF65-F5344CB8AC3E}">
        <p14:creationId xmlns:p14="http://schemas.microsoft.com/office/powerpoint/2010/main" val="389086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11</a:t>
            </a:fld>
            <a:endParaRPr lang="en-US"/>
          </a:p>
        </p:txBody>
      </p:sp>
    </p:spTree>
    <p:extLst>
      <p:ext uri="{BB962C8B-B14F-4D97-AF65-F5344CB8AC3E}">
        <p14:creationId xmlns:p14="http://schemas.microsoft.com/office/powerpoint/2010/main" val="389086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a:t>
            </a:r>
            <a:r>
              <a:rPr lang="en-US" sz="1200" b="0" i="0" kern="1200" dirty="0" err="1" smtClean="0">
                <a:solidFill>
                  <a:schemeClr val="tx1"/>
                </a:solidFill>
                <a:effectLst/>
                <a:latin typeface="+mn-lt"/>
                <a:ea typeface="+mn-ea"/>
                <a:cs typeface="+mn-cs"/>
              </a:rPr>
              <a:t>Zhenhua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Guo</a:t>
            </a:r>
            <a:r>
              <a:rPr lang="en-US" sz="1200" b="0" i="0" kern="1200" dirty="0" smtClean="0">
                <a:solidFill>
                  <a:schemeClr val="tx1"/>
                </a:solidFill>
                <a:effectLst/>
                <a:latin typeface="+mn-lt"/>
                <a:ea typeface="+mn-ea"/>
                <a:cs typeface="+mn-cs"/>
              </a:rPr>
              <a:t>, Geoffrey Fox, Mo Zhou </a:t>
            </a:r>
            <a:r>
              <a:rPr lang="en-US" sz="1200" b="0" i="0" kern="1200" dirty="0" smtClean="0">
                <a:solidFill>
                  <a:schemeClr val="tx1"/>
                </a:solidFill>
                <a:effectLst/>
                <a:latin typeface="+mn-lt"/>
                <a:ea typeface="+mn-ea"/>
                <a:cs typeface="+mn-cs"/>
                <a:hlinkClick r:id="rId3"/>
              </a:rPr>
              <a:t>Investigation of Data Locality and Fairness in </a:t>
            </a:r>
            <a:r>
              <a:rPr lang="en-US" sz="1200" b="0" i="0" kern="1200" dirty="0" err="1" smtClean="0">
                <a:solidFill>
                  <a:schemeClr val="tx1"/>
                </a:solidFill>
                <a:effectLst/>
                <a:latin typeface="+mn-lt"/>
                <a:ea typeface="+mn-ea"/>
                <a:cs typeface="+mn-cs"/>
                <a:hlinkClick r:id="rId3"/>
              </a:rPr>
              <a:t>MapReduce</a:t>
            </a:r>
            <a:r>
              <a:rPr lang="en-US" sz="1200" b="0" i="0" kern="1200" dirty="0" smtClean="0">
                <a:solidFill>
                  <a:schemeClr val="tx1"/>
                </a:solidFill>
                <a:effectLst/>
                <a:latin typeface="+mn-lt"/>
                <a:ea typeface="+mn-ea"/>
                <a:cs typeface="+mn-cs"/>
                <a:hlinkClick r:id="rId3"/>
              </a:rPr>
              <a:t> </a:t>
            </a:r>
            <a:r>
              <a:rPr lang="en-US" sz="1200" b="0" i="0" kern="1200" dirty="0" smtClean="0">
                <a:solidFill>
                  <a:schemeClr val="tx1"/>
                </a:solidFill>
                <a:effectLst/>
                <a:latin typeface="+mn-lt"/>
                <a:ea typeface="+mn-ea"/>
                <a:cs typeface="+mn-cs"/>
              </a:rPr>
              <a:t>Presented at the Third International </a:t>
            </a:r>
            <a:r>
              <a:rPr lang="en-US" sz="1200" b="0" i="0" kern="1200" dirty="0" smtClean="0">
                <a:solidFill>
                  <a:schemeClr val="tx1"/>
                </a:solidFill>
                <a:effectLst/>
                <a:latin typeface="+mn-lt"/>
                <a:ea typeface="+mn-ea"/>
                <a:cs typeface="+mn-cs"/>
                <a:hlinkClick r:id="rId4"/>
              </a:rPr>
              <a:t>Workshop</a:t>
            </a:r>
            <a:r>
              <a:rPr lang="en-US" sz="1200" b="0" i="0" kern="1200" dirty="0" smtClean="0">
                <a:solidFill>
                  <a:schemeClr val="tx1"/>
                </a:solidFill>
                <a:effectLst/>
                <a:latin typeface="+mn-lt"/>
                <a:ea typeface="+mn-ea"/>
                <a:cs typeface="+mn-cs"/>
              </a:rPr>
              <a:t> on </a:t>
            </a:r>
            <a:r>
              <a:rPr lang="en-US" sz="1200" b="0" i="0" kern="1200" dirty="0" err="1" smtClean="0">
                <a:solidFill>
                  <a:schemeClr val="tx1"/>
                </a:solidFill>
                <a:effectLst/>
                <a:latin typeface="+mn-lt"/>
                <a:ea typeface="+mn-ea"/>
                <a:cs typeface="+mn-cs"/>
              </a:rPr>
              <a:t>MapReduce</a:t>
            </a:r>
            <a:r>
              <a:rPr lang="en-US" sz="1200" b="0" i="0" kern="1200" dirty="0" smtClean="0">
                <a:solidFill>
                  <a:schemeClr val="tx1"/>
                </a:solidFill>
                <a:effectLst/>
                <a:latin typeface="+mn-lt"/>
                <a:ea typeface="+mn-ea"/>
                <a:cs typeface="+mn-cs"/>
              </a:rPr>
              <a:t> and its Applications (MAPREDUCE'12) of ACM </a:t>
            </a:r>
            <a:r>
              <a:rPr lang="en-US" sz="1200" b="0" i="0" kern="1200" dirty="0" smtClean="0">
                <a:solidFill>
                  <a:schemeClr val="tx1"/>
                </a:solidFill>
                <a:effectLst/>
                <a:latin typeface="+mn-lt"/>
                <a:ea typeface="+mn-ea"/>
                <a:cs typeface="+mn-cs"/>
                <a:hlinkClick r:id="rId5"/>
              </a:rPr>
              <a:t>HPDC</a:t>
            </a:r>
            <a:r>
              <a:rPr lang="en-US" sz="1200" b="0" i="0" kern="1200" dirty="0" smtClean="0">
                <a:solidFill>
                  <a:schemeClr val="tx1"/>
                </a:solidFill>
                <a:effectLst/>
                <a:latin typeface="+mn-lt"/>
                <a:ea typeface="+mn-ea"/>
                <a:cs typeface="+mn-cs"/>
              </a:rPr>
              <a:t> 2012 conference at Delft the Netherlands</a:t>
            </a:r>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14</a:t>
            </a:fld>
            <a:endParaRPr lang="en-US"/>
          </a:p>
        </p:txBody>
      </p:sp>
    </p:spTree>
    <p:extLst>
      <p:ext uri="{BB962C8B-B14F-4D97-AF65-F5344CB8AC3E}">
        <p14:creationId xmlns:p14="http://schemas.microsoft.com/office/powerpoint/2010/main" val="245120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a:t>
            </a: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Verma</a:t>
            </a:r>
            <a:r>
              <a:rPr lang="en-US" sz="1200" kern="1200" dirty="0" smtClean="0">
                <a:solidFill>
                  <a:schemeClr val="tx1"/>
                </a:solidFill>
                <a:effectLst/>
                <a:latin typeface="+mn-lt"/>
                <a:ea typeface="+mn-ea"/>
                <a:cs typeface="+mn-cs"/>
              </a:rPr>
              <a:t>, N. </a:t>
            </a:r>
            <a:r>
              <a:rPr lang="en-US" sz="1200" kern="1200" dirty="0" err="1" smtClean="0">
                <a:solidFill>
                  <a:schemeClr val="tx1"/>
                </a:solidFill>
                <a:effectLst/>
                <a:latin typeface="+mn-lt"/>
                <a:ea typeface="+mn-ea"/>
                <a:cs typeface="+mn-cs"/>
              </a:rPr>
              <a:t>Zea</a:t>
            </a:r>
            <a:r>
              <a:rPr lang="en-US" sz="1200" kern="1200" dirty="0" smtClean="0">
                <a:solidFill>
                  <a:schemeClr val="tx1"/>
                </a:solidFill>
                <a:effectLst/>
                <a:latin typeface="+mn-lt"/>
                <a:ea typeface="+mn-ea"/>
                <a:cs typeface="+mn-cs"/>
              </a:rPr>
              <a:t>, B. Cho, I. Gupta, and R. H. Campbell. </a:t>
            </a:r>
            <a:r>
              <a:rPr lang="en-US" sz="1200" i="1" kern="1200" dirty="0" smtClean="0">
                <a:solidFill>
                  <a:schemeClr val="tx1"/>
                </a:solidFill>
                <a:effectLst/>
                <a:latin typeface="+mn-lt"/>
                <a:ea typeface="+mn-ea"/>
                <a:cs typeface="+mn-cs"/>
              </a:rPr>
              <a:t>Breaking the </a:t>
            </a:r>
            <a:r>
              <a:rPr lang="en-US" sz="1200" i="1" kern="1200" dirty="0" err="1" smtClean="0">
                <a:solidFill>
                  <a:schemeClr val="tx1"/>
                </a:solidFill>
                <a:effectLst/>
                <a:latin typeface="+mn-lt"/>
                <a:ea typeface="+mn-ea"/>
                <a:cs typeface="+mn-cs"/>
              </a:rPr>
              <a:t>MapReduce</a:t>
            </a:r>
            <a:r>
              <a:rPr lang="en-US" sz="1200" i="1" kern="1200" dirty="0" smtClean="0">
                <a:solidFill>
                  <a:schemeClr val="tx1"/>
                </a:solidFill>
                <a:effectLst/>
                <a:latin typeface="+mn-lt"/>
                <a:ea typeface="+mn-ea"/>
                <a:cs typeface="+mn-cs"/>
              </a:rPr>
              <a:t> Stage Barrier</a:t>
            </a:r>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Cluster Computing (CLUSTER), 2010 IEEE International Conference on</a:t>
            </a:r>
            <a:r>
              <a:rPr lang="en-US" sz="1200" kern="1200" dirty="0" smtClean="0">
                <a:solidFill>
                  <a:schemeClr val="tx1"/>
                </a:solidFill>
                <a:effectLst/>
                <a:latin typeface="+mn-lt"/>
                <a:ea typeface="+mn-ea"/>
                <a:cs typeface="+mn-cs"/>
              </a:rPr>
              <a:t>. 2010.</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80BBCA9-E22A-4E09-89F7-F0E11FE4A472}" type="slidenum">
              <a:rPr lang="en-US" smtClean="0"/>
              <a:t>15</a:t>
            </a:fld>
            <a:endParaRPr lang="en-US"/>
          </a:p>
        </p:txBody>
      </p:sp>
    </p:spTree>
    <p:extLst>
      <p:ext uri="{BB962C8B-B14F-4D97-AF65-F5344CB8AC3E}">
        <p14:creationId xmlns:p14="http://schemas.microsoft.com/office/powerpoint/2010/main" val="261573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a:t>
            </a:r>
            <a:r>
              <a:rPr lang="en-US" sz="1200" b="0" i="0" kern="1200" dirty="0" err="1" smtClean="0">
                <a:solidFill>
                  <a:schemeClr val="tx1"/>
                </a:solidFill>
                <a:effectLst/>
                <a:latin typeface="+mn-lt"/>
                <a:ea typeface="+mn-ea"/>
                <a:cs typeface="+mn-cs"/>
              </a:rPr>
              <a:t>Zhenhua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Guo</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High Performance Integration of Data Parallel File Systems and Computing: Improving </a:t>
            </a:r>
            <a:r>
              <a:rPr lang="en-US" sz="1200" b="0" i="0" kern="1200" dirty="0" err="1" smtClean="0">
                <a:solidFill>
                  <a:schemeClr val="tx1"/>
                </a:solidFill>
                <a:effectLst/>
                <a:latin typeface="+mn-lt"/>
                <a:ea typeface="+mn-ea"/>
                <a:cs typeface="+mn-cs"/>
                <a:hlinkClick r:id="rId3"/>
              </a:rPr>
              <a:t>MapReduce</a:t>
            </a:r>
            <a:r>
              <a:rPr lang="en-US" sz="1200" b="0" i="0" kern="1200" dirty="0" smtClean="0">
                <a:solidFill>
                  <a:schemeClr val="tx1"/>
                </a:solidFill>
                <a:effectLst/>
                <a:latin typeface="+mn-lt"/>
                <a:ea typeface="+mn-ea"/>
                <a:cs typeface="+mn-cs"/>
              </a:rPr>
              <a:t> PhD Thesis presentation August 31 2012</a:t>
            </a:r>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16</a:t>
            </a:fld>
            <a:endParaRPr lang="en-US"/>
          </a:p>
        </p:txBody>
      </p:sp>
    </p:spTree>
    <p:extLst>
      <p:ext uri="{BB962C8B-B14F-4D97-AF65-F5344CB8AC3E}">
        <p14:creationId xmlns:p14="http://schemas.microsoft.com/office/powerpoint/2010/main" val="294676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ACID,</a:t>
            </a:r>
          </a:p>
          <a:p>
            <a:endParaRPr lang="en-US" baseline="0" dirty="0" smtClean="0"/>
          </a:p>
          <a:p>
            <a:r>
              <a:rPr lang="en-US" baseline="0" dirty="0" smtClean="0"/>
              <a:t>Atomicity: all or nothing </a:t>
            </a:r>
            <a:r>
              <a:rPr lang="en-US" baseline="0" dirty="0" err="1" smtClean="0"/>
              <a:t>transication</a:t>
            </a:r>
            <a:endParaRPr lang="en-US" baseline="0" dirty="0" smtClean="0"/>
          </a:p>
          <a:p>
            <a:r>
              <a:rPr lang="en-US" baseline="0" dirty="0" smtClean="0"/>
              <a:t>Consistency: immediate consistency </a:t>
            </a:r>
          </a:p>
          <a:p>
            <a:r>
              <a:rPr lang="en-US" baseline="0" dirty="0" smtClean="0"/>
              <a:t>Isolation: event happens one after the other. </a:t>
            </a:r>
          </a:p>
          <a:p>
            <a:r>
              <a:rPr lang="en-US" baseline="0" dirty="0" smtClean="0"/>
              <a:t>Durability: once a transaction has been committed, it will remain so, even in the event of power loss </a:t>
            </a:r>
          </a:p>
          <a:p>
            <a:endParaRPr lang="en-US" baseline="0" dirty="0" smtClean="0"/>
          </a:p>
          <a:p>
            <a:r>
              <a:rPr lang="en-US" dirty="0" smtClean="0">
                <a:hlinkClick r:id="rId3"/>
              </a:rPr>
              <a:t>http://en.wikipedia.org/wiki/ACID</a:t>
            </a:r>
            <a:endParaRPr lang="en-US" dirty="0" smtClean="0"/>
          </a:p>
          <a:p>
            <a:endParaRPr lang="en-US" dirty="0" smtClean="0"/>
          </a:p>
          <a:p>
            <a:r>
              <a:rPr lang="en-US" dirty="0" smtClean="0"/>
              <a:t>BASE </a:t>
            </a:r>
            <a:r>
              <a:rPr lang="en-US" dirty="0" smtClean="0">
                <a:hlinkClick r:id="rId4"/>
              </a:rPr>
              <a:t>http://stackoverflow.com/questions/3342497/explanation-of-base-terminology</a:t>
            </a:r>
            <a:endParaRPr lang="en-US" dirty="0" smtClean="0"/>
          </a:p>
          <a:p>
            <a:r>
              <a:rPr lang="en-US" sz="1200" b="1" i="0" kern="1200" dirty="0" smtClean="0">
                <a:solidFill>
                  <a:schemeClr val="tx1"/>
                </a:solidFill>
                <a:effectLst/>
                <a:latin typeface="+mn-lt"/>
                <a:ea typeface="+mn-ea"/>
                <a:cs typeface="+mn-cs"/>
              </a:rPr>
              <a:t>Basically available</a:t>
            </a:r>
            <a:r>
              <a:rPr lang="en-US" sz="1200" b="0" i="0" kern="1200" dirty="0" smtClean="0">
                <a:solidFill>
                  <a:schemeClr val="tx1"/>
                </a:solidFill>
                <a:effectLst/>
                <a:latin typeface="+mn-lt"/>
                <a:ea typeface="+mn-ea"/>
                <a:cs typeface="+mn-cs"/>
              </a:rPr>
              <a:t> indicates that the system </a:t>
            </a:r>
            <a:r>
              <a:rPr lang="en-US" sz="1200" b="0" i="1" kern="1200" dirty="0" smtClean="0">
                <a:solidFill>
                  <a:schemeClr val="tx1"/>
                </a:solidFill>
                <a:effectLst/>
                <a:latin typeface="+mn-lt"/>
                <a:ea typeface="+mn-ea"/>
                <a:cs typeface="+mn-cs"/>
              </a:rPr>
              <a:t>does</a:t>
            </a:r>
            <a:r>
              <a:rPr lang="en-US" sz="1200" b="0" i="0" kern="1200" dirty="0" smtClean="0">
                <a:solidFill>
                  <a:schemeClr val="tx1"/>
                </a:solidFill>
                <a:effectLst/>
                <a:latin typeface="+mn-lt"/>
                <a:ea typeface="+mn-ea"/>
                <a:cs typeface="+mn-cs"/>
              </a:rPr>
              <a:t> guarantee availability, in terms of the CAP theorem.</a:t>
            </a:r>
          </a:p>
          <a:p>
            <a:r>
              <a:rPr lang="en-US" sz="1200" b="1" i="0" kern="1200" dirty="0" smtClean="0">
                <a:solidFill>
                  <a:schemeClr val="tx1"/>
                </a:solidFill>
                <a:effectLst/>
                <a:latin typeface="+mn-lt"/>
                <a:ea typeface="+mn-ea"/>
                <a:cs typeface="+mn-cs"/>
              </a:rPr>
              <a:t>Soft state</a:t>
            </a:r>
            <a:r>
              <a:rPr lang="en-US" sz="1200" b="0" i="0" kern="1200" dirty="0" smtClean="0">
                <a:solidFill>
                  <a:schemeClr val="tx1"/>
                </a:solidFill>
                <a:effectLst/>
                <a:latin typeface="+mn-lt"/>
                <a:ea typeface="+mn-ea"/>
                <a:cs typeface="+mn-cs"/>
              </a:rPr>
              <a:t>: indicates that the state of the system may change over time, even without input. This is because of the eventual consistency model.</a:t>
            </a:r>
          </a:p>
          <a:p>
            <a:r>
              <a:rPr lang="en-US" sz="1200" b="1" i="0" kern="1200" dirty="0" smtClean="0">
                <a:solidFill>
                  <a:schemeClr val="tx1"/>
                </a:solidFill>
                <a:effectLst/>
                <a:latin typeface="+mn-lt"/>
                <a:ea typeface="+mn-ea"/>
                <a:cs typeface="+mn-cs"/>
              </a:rPr>
              <a:t>Eventual consistency</a:t>
            </a:r>
            <a:r>
              <a:rPr lang="en-US" sz="1200" b="0" i="0" kern="1200" dirty="0" smtClean="0">
                <a:solidFill>
                  <a:schemeClr val="tx1"/>
                </a:solidFill>
                <a:effectLst/>
                <a:latin typeface="+mn-lt"/>
                <a:ea typeface="+mn-ea"/>
                <a:cs typeface="+mn-cs"/>
              </a:rPr>
              <a:t> indicates that the system will become consistent over time, given that the system doesn't receive input during that time.</a:t>
            </a:r>
          </a:p>
          <a:p>
            <a:endParaRPr lang="en-US" sz="1200" b="0" i="0" kern="1200" dirty="0" smtClean="0">
              <a:solidFill>
                <a:schemeClr val="tx1"/>
              </a:solidFill>
              <a:effectLst/>
              <a:latin typeface="+mn-lt"/>
              <a:ea typeface="+mn-ea"/>
              <a:cs typeface="+mn-cs"/>
            </a:endParaRPr>
          </a:p>
          <a:p>
            <a:r>
              <a:rPr lang="en-US" dirty="0" smtClean="0"/>
              <a:t>CAP</a:t>
            </a:r>
          </a:p>
          <a:p>
            <a:r>
              <a:rPr lang="en-US" sz="1200" b="0" i="1" u="none" strike="noStrike" kern="1200" dirty="0" smtClean="0">
                <a:solidFill>
                  <a:schemeClr val="tx1"/>
                </a:solidFill>
                <a:effectLst/>
                <a:latin typeface="+mn-lt"/>
                <a:ea typeface="+mn-ea"/>
                <a:cs typeface="+mn-cs"/>
                <a:hlinkClick r:id="rId5" tooltip="Consistency"/>
              </a:rPr>
              <a:t>Consistency</a:t>
            </a:r>
            <a:r>
              <a:rPr lang="en-US" sz="1200" b="0" i="0" kern="1200" dirty="0" smtClean="0">
                <a:solidFill>
                  <a:schemeClr val="tx1"/>
                </a:solidFill>
                <a:effectLst/>
                <a:latin typeface="+mn-lt"/>
                <a:ea typeface="+mn-ea"/>
                <a:cs typeface="+mn-cs"/>
              </a:rPr>
              <a:t> (all nodes see the same data at the same time)</a:t>
            </a:r>
          </a:p>
          <a:p>
            <a:r>
              <a:rPr lang="en-US" sz="1200" b="0" i="1" u="none" strike="noStrike" kern="1200" dirty="0" smtClean="0">
                <a:solidFill>
                  <a:schemeClr val="tx1"/>
                </a:solidFill>
                <a:effectLst/>
                <a:latin typeface="+mn-lt"/>
                <a:ea typeface="+mn-ea"/>
                <a:cs typeface="+mn-cs"/>
                <a:hlinkClick r:id="rId6" tooltip="Availability"/>
              </a:rPr>
              <a:t>Availability</a:t>
            </a:r>
            <a:r>
              <a:rPr lang="en-US" sz="1200" b="0" i="0" kern="1200" dirty="0" smtClean="0">
                <a:solidFill>
                  <a:schemeClr val="tx1"/>
                </a:solidFill>
                <a:effectLst/>
                <a:latin typeface="+mn-lt"/>
                <a:ea typeface="+mn-ea"/>
                <a:cs typeface="+mn-cs"/>
              </a:rPr>
              <a:t> (a guarantee that every request receives a response about whether it was successful or failed)</a:t>
            </a:r>
          </a:p>
          <a:p>
            <a:r>
              <a:rPr lang="en-US" sz="1200" b="0" i="1" u="none" strike="noStrike" kern="1200" dirty="0" smtClean="0">
                <a:solidFill>
                  <a:schemeClr val="tx1"/>
                </a:solidFill>
                <a:effectLst/>
                <a:latin typeface="+mn-lt"/>
                <a:ea typeface="+mn-ea"/>
                <a:cs typeface="+mn-cs"/>
                <a:hlinkClick r:id="rId7" tooltip="Network partitioning (page does not exist)"/>
              </a:rPr>
              <a:t>Partition tolerance</a:t>
            </a:r>
            <a:r>
              <a:rPr lang="en-US" sz="1200" b="0" i="0" kern="1200" dirty="0" smtClean="0">
                <a:solidFill>
                  <a:schemeClr val="tx1"/>
                </a:solidFill>
                <a:effectLst/>
                <a:latin typeface="+mn-lt"/>
                <a:ea typeface="+mn-ea"/>
                <a:cs typeface="+mn-cs"/>
              </a:rPr>
              <a:t> (the system continues to operate despite arbitrary message loss or failure of part of the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18</a:t>
            </a:fld>
            <a:endParaRPr lang="en-US"/>
          </a:p>
        </p:txBody>
      </p:sp>
    </p:spTree>
    <p:extLst>
      <p:ext uri="{BB962C8B-B14F-4D97-AF65-F5344CB8AC3E}">
        <p14:creationId xmlns:p14="http://schemas.microsoft.com/office/powerpoint/2010/main" val="332085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HOW THEY DO DATA REPLICAITON - AVALIBLITY</a:t>
            </a:r>
          </a:p>
          <a:p>
            <a:pPr marL="228600" indent="-228600">
              <a:buAutoNum type="arabicPeriod"/>
            </a:pPr>
            <a:r>
              <a:rPr lang="en-US" baseline="0" dirty="0" smtClean="0"/>
              <a:t>SYNC - CONSISTENCY</a:t>
            </a:r>
          </a:p>
          <a:p>
            <a:pPr marL="228600" indent="-228600">
              <a:buAutoNum type="arabicPeriod"/>
            </a:pPr>
            <a:r>
              <a:rPr lang="en-US" baseline="0" dirty="0" smtClean="0"/>
              <a:t>COMMUNICATION WHEN QUERY A DATA – DATAFLOW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Root tablet is the first tablet contains locations of all tablets,</a:t>
            </a:r>
            <a:r>
              <a:rPr lang="en-US" baseline="0" dirty="0" smtClean="0"/>
              <a:t> </a:t>
            </a:r>
            <a:r>
              <a:rPr lang="en-US" sz="1200" b="0" i="0" u="none" strike="noStrike" kern="1200" baseline="0" dirty="0" smtClean="0">
                <a:solidFill>
                  <a:schemeClr val="tx1"/>
                </a:solidFill>
                <a:latin typeface="+mn-lt"/>
                <a:ea typeface="+mn-ea"/>
                <a:cs typeface="+mn-cs"/>
              </a:rPr>
              <a:t>Each METADATA tablet contains the location of a set of user tablets.  Each tablet is assigned to one tablet server at a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Bigtable</a:t>
            </a:r>
            <a:r>
              <a:rPr lang="en-US" sz="1200" b="0" i="0" u="none" strike="noStrike" kern="1200" baseline="0" dirty="0" smtClean="0">
                <a:solidFill>
                  <a:schemeClr val="tx1"/>
                </a:solidFill>
                <a:latin typeface="+mn-lt"/>
                <a:ea typeface="+mn-ea"/>
                <a:cs typeface="+mn-cs"/>
              </a:rPr>
              <a:t> uses Chubby to keep track of tablet servers. Like zookeeper. It creates a uniquely-named le in a specific Chubby directory</a:t>
            </a:r>
          </a:p>
          <a:p>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To store the bootstrap location of </a:t>
            </a:r>
            <a:r>
              <a:rPr lang="en-US" sz="1200" b="0" i="0" u="none" strike="noStrike" kern="1200" baseline="0" dirty="0" err="1" smtClean="0">
                <a:solidFill>
                  <a:schemeClr val="tx1"/>
                </a:solidFill>
                <a:latin typeface="+mn-lt"/>
                <a:ea typeface="+mn-ea"/>
                <a:cs typeface="+mn-cs"/>
              </a:rPr>
              <a:t>Bigtable</a:t>
            </a:r>
            <a:r>
              <a:rPr lang="en-US" sz="1200" b="0" i="0" u="none" strike="noStrike" kern="1200" baseline="0" dirty="0" smtClean="0">
                <a:solidFill>
                  <a:schemeClr val="tx1"/>
                </a:solidFill>
                <a:latin typeface="+mn-lt"/>
                <a:ea typeface="+mn-ea"/>
                <a:cs typeface="+mn-cs"/>
              </a:rPr>
              <a:t> data (see Section 5.1); </a:t>
            </a:r>
          </a:p>
          <a:p>
            <a:pPr marL="228600" indent="-228600">
              <a:buAutoNum type="arabicPeriod"/>
            </a:pPr>
            <a:r>
              <a:rPr lang="en-US" sz="1200" b="0" i="0" u="none" strike="noStrike" kern="1200" baseline="0" dirty="0" smtClean="0">
                <a:solidFill>
                  <a:schemeClr val="tx1"/>
                </a:solidFill>
                <a:latin typeface="+mn-lt"/>
                <a:ea typeface="+mn-ea"/>
                <a:cs typeface="+mn-cs"/>
              </a:rPr>
              <a:t>to discover tablet servers and finalize tablet server deaths (see Section 5.2); </a:t>
            </a:r>
          </a:p>
          <a:p>
            <a:pPr marL="228600" indent="-228600">
              <a:buAutoNum type="arabicPeriod"/>
            </a:pPr>
            <a:r>
              <a:rPr lang="en-US" sz="1200" b="0" i="0" u="none" strike="noStrike" kern="1200" baseline="0" dirty="0" smtClean="0">
                <a:solidFill>
                  <a:schemeClr val="tx1"/>
                </a:solidFill>
                <a:latin typeface="+mn-lt"/>
                <a:ea typeface="+mn-ea"/>
                <a:cs typeface="+mn-cs"/>
              </a:rPr>
              <a:t>to store </a:t>
            </a:r>
            <a:r>
              <a:rPr lang="en-US" sz="1200" b="0" i="0" u="none" strike="noStrike" kern="1200" baseline="0" dirty="0" err="1" smtClean="0">
                <a:solidFill>
                  <a:schemeClr val="tx1"/>
                </a:solidFill>
                <a:latin typeface="+mn-lt"/>
                <a:ea typeface="+mn-ea"/>
                <a:cs typeface="+mn-cs"/>
              </a:rPr>
              <a:t>Bigtable</a:t>
            </a:r>
            <a:r>
              <a:rPr lang="en-US" sz="1200" b="0" i="0" u="none" strike="noStrike" kern="1200" baseline="0" dirty="0" smtClean="0">
                <a:solidFill>
                  <a:schemeClr val="tx1"/>
                </a:solidFill>
                <a:latin typeface="+mn-lt"/>
                <a:ea typeface="+mn-ea"/>
                <a:cs typeface="+mn-cs"/>
              </a:rPr>
              <a:t> schema information (the column family information for each table); </a:t>
            </a:r>
          </a:p>
          <a:p>
            <a:pPr marL="228600" indent="-228600">
              <a:buAutoNum type="arabicPeriod"/>
            </a:pPr>
            <a:r>
              <a:rPr lang="en-US" sz="1200" b="0" i="0" u="none" strike="noStrike" kern="1200" baseline="0" dirty="0" smtClean="0">
                <a:solidFill>
                  <a:schemeClr val="tx1"/>
                </a:solidFill>
                <a:latin typeface="+mn-lt"/>
                <a:ea typeface="+mn-ea"/>
                <a:cs typeface="+mn-cs"/>
              </a:rPr>
              <a:t>to store access control lists. </a:t>
            </a:r>
          </a:p>
          <a:p>
            <a:pPr marL="228600" indent="-228600">
              <a:buAutoNum type="arabicPeriod"/>
            </a:pPr>
            <a:r>
              <a:rPr lang="en-US" sz="1200" b="0" i="0" u="none" strike="noStrike" kern="1200" baseline="0" dirty="0" smtClean="0">
                <a:solidFill>
                  <a:schemeClr val="tx1"/>
                </a:solidFill>
                <a:latin typeface="+mn-lt"/>
                <a:ea typeface="+mn-ea"/>
                <a:cs typeface="+mn-cs"/>
              </a:rPr>
              <a:t>If Chubby becomes unavailable for an extended period of time, </a:t>
            </a:r>
            <a:r>
              <a:rPr lang="en-US" sz="1200" b="0" i="0" u="none" strike="noStrike" kern="1200" baseline="0" dirty="0" err="1" smtClean="0">
                <a:solidFill>
                  <a:schemeClr val="tx1"/>
                </a:solidFill>
                <a:latin typeface="+mn-lt"/>
                <a:ea typeface="+mn-ea"/>
                <a:cs typeface="+mn-cs"/>
              </a:rPr>
              <a:t>Bigtable</a:t>
            </a:r>
            <a:r>
              <a:rPr lang="en-US" sz="1200" b="0" i="0" u="none" strike="noStrike" kern="1200" baseline="0" dirty="0" smtClean="0">
                <a:solidFill>
                  <a:schemeClr val="tx1"/>
                </a:solidFill>
                <a:latin typeface="+mn-lt"/>
                <a:ea typeface="+mn-ea"/>
                <a:cs typeface="+mn-cs"/>
              </a:rPr>
              <a:t> becomes unavailable.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0BBCA9-E22A-4E09-89F7-F0E11FE4A472}" type="slidenum">
              <a:rPr lang="en-US" smtClean="0"/>
              <a:t>20</a:t>
            </a:fld>
            <a:endParaRPr lang="en-US"/>
          </a:p>
        </p:txBody>
      </p:sp>
    </p:spTree>
    <p:extLst>
      <p:ext uri="{BB962C8B-B14F-4D97-AF65-F5344CB8AC3E}">
        <p14:creationId xmlns:p14="http://schemas.microsoft.com/office/powerpoint/2010/main" val="258902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OR MAKE A GOOGLE</a:t>
            </a:r>
            <a:r>
              <a:rPr lang="en-US" baseline="0" dirty="0" smtClean="0"/>
              <a:t> BIGTABLE ARCHITECTURE</a:t>
            </a:r>
          </a:p>
          <a:p>
            <a:r>
              <a:rPr lang="en-US" baseline="0" dirty="0" smtClean="0"/>
              <a:t>Add </a:t>
            </a:r>
            <a:r>
              <a:rPr lang="en-US" baseline="0" dirty="0" err="1" smtClean="0"/>
              <a:t>hbase</a:t>
            </a:r>
            <a:endParaRPr lang="en-US" baseline="0" smtClean="0"/>
          </a:p>
          <a:p>
            <a:endParaRPr lang="en-US" baseline="0" smtClean="0"/>
          </a:p>
          <a:p>
            <a:endParaRPr lang="en-US" baseline="0" dirty="0" smtClean="0"/>
          </a:p>
          <a:p>
            <a:r>
              <a:rPr lang="en-US" baseline="0" dirty="0" err="1" smtClean="0"/>
              <a:t>Hlog</a:t>
            </a:r>
            <a:endParaRPr lang="en-US" baseline="0" dirty="0" smtClean="0"/>
          </a:p>
          <a:p>
            <a:endParaRPr lang="en-US" baseline="0" dirty="0" smtClean="0"/>
          </a:p>
          <a:p>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21</a:t>
            </a:fld>
            <a:endParaRPr lang="en-US"/>
          </a:p>
        </p:txBody>
      </p:sp>
    </p:spTree>
    <p:extLst>
      <p:ext uri="{BB962C8B-B14F-4D97-AF65-F5344CB8AC3E}">
        <p14:creationId xmlns:p14="http://schemas.microsoft.com/office/powerpoint/2010/main" val="150533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From </a:t>
            </a:r>
            <a:r>
              <a:rPr lang="en-US" dirty="0" smtClean="0">
                <a:hlinkClick r:id="rId3"/>
              </a:rPr>
              <a:t>http://docs.mongodb.org/manual/</a:t>
            </a:r>
            <a:r>
              <a:rPr lang="en-US" dirty="0" smtClean="0"/>
              <a:t>, </a:t>
            </a:r>
            <a:r>
              <a:rPr lang="en-US" dirty="0" smtClean="0">
                <a:hlinkClick r:id="rId4"/>
              </a:rPr>
              <a:t>http://docs.mongodb.org/manual/core/sharded-cluster-components/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set of nodes comprising a </a:t>
            </a:r>
            <a:r>
              <a:rPr lang="en-US" sz="1200" b="0" i="0" u="none" strike="noStrike" kern="1200" dirty="0" err="1" smtClean="0">
                <a:solidFill>
                  <a:schemeClr val="tx1"/>
                </a:solidFill>
                <a:effectLst/>
                <a:latin typeface="+mn-lt"/>
                <a:ea typeface="+mn-ea"/>
                <a:cs typeface="+mn-cs"/>
                <a:hlinkClick r:id="rId5"/>
              </a:rPr>
              <a:t>sharded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MongoDB</a:t>
            </a:r>
            <a:r>
              <a:rPr lang="en-US" sz="1200" b="0" i="0" kern="1200" dirty="0" smtClean="0">
                <a:solidFill>
                  <a:schemeClr val="tx1"/>
                </a:solidFill>
                <a:effectLst/>
                <a:latin typeface="+mn-lt"/>
                <a:ea typeface="+mn-ea"/>
                <a:cs typeface="+mn-cs"/>
              </a:rPr>
              <a:t> deployment. A </a:t>
            </a:r>
            <a:r>
              <a:rPr lang="en-US" sz="1200" b="0" i="0" kern="1200" dirty="0" err="1" smtClean="0">
                <a:solidFill>
                  <a:schemeClr val="tx1"/>
                </a:solidFill>
                <a:effectLst/>
                <a:latin typeface="+mn-lt"/>
                <a:ea typeface="+mn-ea"/>
                <a:cs typeface="+mn-cs"/>
              </a:rPr>
              <a:t>sharded</a:t>
            </a:r>
            <a:r>
              <a:rPr lang="en-US" sz="1200" b="0" i="0" kern="1200" dirty="0" smtClean="0">
                <a:solidFill>
                  <a:schemeClr val="tx1"/>
                </a:solidFill>
                <a:effectLst/>
                <a:latin typeface="+mn-lt"/>
                <a:ea typeface="+mn-ea"/>
                <a:cs typeface="+mn-cs"/>
              </a:rPr>
              <a:t> cluster consists of three </a:t>
            </a:r>
            <a:r>
              <a:rPr lang="en-US" sz="1200" b="0" i="0" kern="1200" dirty="0" err="1" smtClean="0">
                <a:solidFill>
                  <a:schemeClr val="tx1"/>
                </a:solidFill>
                <a:effectLst/>
                <a:latin typeface="+mn-lt"/>
                <a:ea typeface="+mn-ea"/>
                <a:cs typeface="+mn-cs"/>
              </a:rPr>
              <a:t>config</a:t>
            </a:r>
            <a:r>
              <a:rPr lang="en-US" sz="1200" b="0" i="0" kern="1200" dirty="0" smtClean="0">
                <a:solidFill>
                  <a:schemeClr val="tx1"/>
                </a:solidFill>
                <a:effectLst/>
                <a:latin typeface="+mn-lt"/>
                <a:ea typeface="+mn-ea"/>
                <a:cs typeface="+mn-cs"/>
              </a:rPr>
              <a:t> processes, one or more replica sets, and one or more </a:t>
            </a:r>
            <a:r>
              <a:rPr lang="en-US" sz="1200" b="1" i="0" u="none" strike="noStrike" kern="1200" dirty="0" smtClean="0">
                <a:solidFill>
                  <a:schemeClr val="tx1"/>
                </a:solidFill>
                <a:effectLst/>
                <a:latin typeface="+mn-lt"/>
                <a:ea typeface="+mn-ea"/>
                <a:cs typeface="+mn-cs"/>
                <a:hlinkClick r:id="rId6" tooltip="mongos"/>
              </a:rPr>
              <a:t>mongos</a:t>
            </a:r>
            <a:r>
              <a:rPr lang="en-US" sz="1200" b="0" i="0" kern="1200" dirty="0" smtClean="0">
                <a:solidFill>
                  <a:schemeClr val="tx1"/>
                </a:solidFill>
                <a:effectLst/>
                <a:latin typeface="+mn-lt"/>
                <a:ea typeface="+mn-ea"/>
                <a:cs typeface="+mn-cs"/>
              </a:rPr>
              <a:t> routing processes.</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MongoDB</a:t>
            </a:r>
            <a:r>
              <a:rPr lang="en-US" sz="1200" b="0" i="0" kern="1200" dirty="0" smtClean="0">
                <a:solidFill>
                  <a:schemeClr val="tx1"/>
                </a:solidFill>
                <a:effectLst/>
                <a:latin typeface="+mn-lt"/>
                <a:ea typeface="+mn-ea"/>
                <a:cs typeface="+mn-cs"/>
              </a:rPr>
              <a:t> partitions data in the collection using ranges of shard key values. Each range, or </a:t>
            </a:r>
            <a:r>
              <a:rPr lang="en-US" sz="1200" b="0" i="0" u="none" strike="noStrike" kern="1200" dirty="0" smtClean="0">
                <a:solidFill>
                  <a:schemeClr val="tx1"/>
                </a:solidFill>
                <a:effectLst/>
                <a:latin typeface="+mn-lt"/>
                <a:ea typeface="+mn-ea"/>
                <a:cs typeface="+mn-cs"/>
                <a:hlinkClick r:id="rId7"/>
              </a:rPr>
              <a:t>chunk</a:t>
            </a:r>
            <a:r>
              <a:rPr lang="en-US" sz="1200" b="0" i="0" kern="1200" dirty="0" smtClean="0">
                <a:solidFill>
                  <a:schemeClr val="tx1"/>
                </a:solidFill>
                <a:effectLst/>
                <a:latin typeface="+mn-lt"/>
                <a:ea typeface="+mn-ea"/>
                <a:cs typeface="+mn-cs"/>
              </a:rPr>
              <a:t>, defines a non-overlapping range of shard key values. </a:t>
            </a:r>
            <a:r>
              <a:rPr lang="en-US" sz="1200" b="0" i="0" kern="1200" dirty="0" err="1" smtClean="0">
                <a:solidFill>
                  <a:schemeClr val="tx1"/>
                </a:solidFill>
                <a:effectLst/>
                <a:latin typeface="+mn-lt"/>
                <a:ea typeface="+mn-ea"/>
                <a:cs typeface="+mn-cs"/>
              </a:rPr>
              <a:t>MongoDB</a:t>
            </a:r>
            <a:r>
              <a:rPr lang="en-US" sz="1200" b="0" i="0" kern="1200" dirty="0" smtClean="0">
                <a:solidFill>
                  <a:schemeClr val="tx1"/>
                </a:solidFill>
                <a:effectLst/>
                <a:latin typeface="+mn-lt"/>
                <a:ea typeface="+mn-ea"/>
                <a:cs typeface="+mn-cs"/>
              </a:rPr>
              <a:t> distributes the chunks, and their documents, among the shards in the cluster.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Mongos instances route</a:t>
            </a:r>
            <a:r>
              <a:rPr lang="en-US" sz="1200" b="0" i="0" kern="1200" baseline="0" dirty="0" smtClean="0">
                <a:solidFill>
                  <a:schemeClr val="tx1"/>
                </a:solidFill>
                <a:effectLst/>
                <a:latin typeface="+mn-lt"/>
                <a:ea typeface="+mn-ea"/>
                <a:cs typeface="+mn-cs"/>
              </a:rPr>
              <a:t> queries and writes to shards.</a:t>
            </a:r>
            <a:r>
              <a:rPr lang="en-US" sz="1200" b="0" i="0" kern="1200" dirty="0" smtClean="0">
                <a:solidFill>
                  <a:schemeClr val="tx1"/>
                </a:solidFill>
                <a:effectLst/>
                <a:latin typeface="+mn-lt"/>
                <a:ea typeface="+mn-ea"/>
                <a:cs typeface="+mn-cs"/>
              </a:rPr>
              <a:t> It tracks what data is on which shard by caching the metadata from the </a:t>
            </a:r>
            <a:r>
              <a:rPr lang="en-US" sz="1200" b="0" i="0" u="none" strike="noStrike" kern="1200" dirty="0" err="1" smtClean="0">
                <a:solidFill>
                  <a:schemeClr val="tx1"/>
                </a:solidFill>
                <a:effectLst/>
                <a:latin typeface="+mn-lt"/>
                <a:ea typeface="+mn-ea"/>
                <a:cs typeface="+mn-cs"/>
                <a:hlinkClick r:id="rId8"/>
              </a:rPr>
              <a:t>config</a:t>
            </a:r>
            <a:r>
              <a:rPr lang="en-US" sz="1200" b="0" i="0" u="none" strike="noStrike" kern="1200" dirty="0" smtClean="0">
                <a:solidFill>
                  <a:schemeClr val="tx1"/>
                </a:solidFill>
                <a:effectLst/>
                <a:latin typeface="+mn-lt"/>
                <a:ea typeface="+mn-ea"/>
                <a:cs typeface="+mn-cs"/>
                <a:hlinkClick r:id="rId8"/>
              </a:rPr>
              <a:t> servers</a:t>
            </a:r>
            <a:r>
              <a:rPr lang="en-US" sz="1200" b="0" i="0" u="none" strike="noStrike" kern="1200" dirty="0" smtClean="0">
                <a:solidFill>
                  <a:schemeClr val="tx1"/>
                </a:solidFill>
                <a:effectLst/>
                <a:latin typeface="+mn-lt"/>
                <a:ea typeface="+mn-ea"/>
                <a:cs typeface="+mn-cs"/>
              </a:rPr>
              <a:t>. This is like zookeeper. </a:t>
            </a:r>
            <a:r>
              <a:rPr lang="en-US" sz="1200" b="0" i="0" u="none" strike="noStrike" kern="1200" dirty="0" err="1" smtClean="0">
                <a:solidFill>
                  <a:schemeClr val="tx1"/>
                </a:solidFill>
                <a:effectLst/>
                <a:latin typeface="+mn-lt"/>
                <a:ea typeface="+mn-ea"/>
                <a:cs typeface="+mn-cs"/>
              </a:rPr>
              <a:t>Config</a:t>
            </a:r>
            <a:r>
              <a:rPr lang="en-US" sz="1200" b="0" i="0" u="none" strike="noStrike" kern="1200" baseline="0" dirty="0" smtClean="0">
                <a:solidFill>
                  <a:schemeClr val="tx1"/>
                </a:solidFill>
                <a:effectLst/>
                <a:latin typeface="+mn-lt"/>
                <a:ea typeface="+mn-ea"/>
                <a:cs typeface="+mn-cs"/>
              </a:rPr>
              <a:t> server is like </a:t>
            </a:r>
            <a:r>
              <a:rPr lang="en-US" sz="1200" b="0" i="0" u="none" strike="noStrike" kern="1200" baseline="0" dirty="0" err="1" smtClean="0">
                <a:solidFill>
                  <a:schemeClr val="tx1"/>
                </a:solidFill>
                <a:effectLst/>
                <a:latin typeface="+mn-lt"/>
                <a:ea typeface="+mn-ea"/>
                <a:cs typeface="+mn-cs"/>
              </a:rPr>
              <a:t>hmaster</a:t>
            </a:r>
            <a:r>
              <a:rPr lang="en-US" sz="1200" b="0" i="0" u="none" strike="noStrike" kern="1200" baseline="0" dirty="0" smtClean="0">
                <a:solidFill>
                  <a:schemeClr val="tx1"/>
                </a:solidFill>
                <a:effectLst/>
                <a:latin typeface="+mn-lt"/>
                <a:ea typeface="+mn-ea"/>
                <a:cs typeface="+mn-cs"/>
              </a:rPr>
              <a:t> or </a:t>
            </a:r>
            <a:r>
              <a:rPr lang="en-US" sz="1200" b="0" i="0" u="none" strike="noStrike" kern="1200" baseline="0" dirty="0" err="1" smtClean="0">
                <a:solidFill>
                  <a:schemeClr val="tx1"/>
                </a:solidFill>
                <a:effectLst/>
                <a:latin typeface="+mn-lt"/>
                <a:ea typeface="+mn-ea"/>
                <a:cs typeface="+mn-cs"/>
              </a:rPr>
              <a:t>hslaves</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mongos</a:t>
            </a:r>
            <a:r>
              <a:rPr lang="en-US" sz="1200" b="0" i="0" kern="1200" dirty="0" smtClean="0">
                <a:solidFill>
                  <a:schemeClr val="tx1"/>
                </a:solidFill>
                <a:effectLst/>
                <a:latin typeface="+mn-lt"/>
                <a:ea typeface="+mn-ea"/>
                <a:cs typeface="+mn-cs"/>
              </a:rPr>
              <a:t> instance behaves identically to any other </a:t>
            </a:r>
            <a:r>
              <a:rPr lang="en-US" sz="1200" b="0" i="0" kern="1200" dirty="0" err="1" smtClean="0">
                <a:solidFill>
                  <a:schemeClr val="tx1"/>
                </a:solidFill>
                <a:effectLst/>
                <a:latin typeface="+mn-lt"/>
                <a:ea typeface="+mn-ea"/>
                <a:cs typeface="+mn-cs"/>
              </a:rPr>
              <a:t>MongoDB</a:t>
            </a:r>
            <a:r>
              <a:rPr lang="en-US" sz="1200" b="0" i="0" kern="1200" dirty="0" smtClean="0">
                <a:solidFill>
                  <a:schemeClr val="tx1"/>
                </a:solidFill>
                <a:effectLst/>
                <a:latin typeface="+mn-lt"/>
                <a:ea typeface="+mn-ea"/>
                <a:cs typeface="+mn-cs"/>
              </a:rPr>
              <a:t> instance.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shard is a </a:t>
            </a:r>
            <a:r>
              <a:rPr lang="en-US" sz="1200" b="0" i="0" kern="1200" dirty="0" err="1" smtClean="0">
                <a:solidFill>
                  <a:schemeClr val="tx1"/>
                </a:solidFill>
                <a:effectLst/>
                <a:latin typeface="+mn-lt"/>
                <a:ea typeface="+mn-ea"/>
                <a:cs typeface="+mn-cs"/>
              </a:rPr>
              <a:t>MongoDB</a:t>
            </a:r>
            <a:r>
              <a:rPr lang="en-US" sz="1200" b="0" i="0" kern="1200" dirty="0" smtClean="0">
                <a:solidFill>
                  <a:schemeClr val="tx1"/>
                </a:solidFill>
                <a:effectLst/>
                <a:latin typeface="+mn-lt"/>
                <a:ea typeface="+mn-ea"/>
                <a:cs typeface="+mn-cs"/>
              </a:rPr>
              <a:t> instance that holds a subset of a collection’s data. Each shard is either a single </a:t>
            </a:r>
            <a:r>
              <a:rPr lang="en-US" sz="1200" b="1" i="0" u="none" strike="noStrike" kern="1200" dirty="0" err="1" smtClean="0">
                <a:solidFill>
                  <a:schemeClr val="tx1"/>
                </a:solidFill>
                <a:effectLst/>
                <a:latin typeface="+mn-lt"/>
                <a:ea typeface="+mn-ea"/>
                <a:cs typeface="+mn-cs"/>
                <a:hlinkClick r:id="rId9" tooltip="mongod"/>
              </a:rPr>
              <a:t>mongod</a:t>
            </a:r>
            <a:r>
              <a:rPr lang="en-US" sz="1200" b="0" i="0" kern="1200" dirty="0" smtClean="0">
                <a:solidFill>
                  <a:schemeClr val="tx1"/>
                </a:solidFill>
                <a:effectLst/>
                <a:latin typeface="+mn-lt"/>
                <a:ea typeface="+mn-ea"/>
                <a:cs typeface="+mn-cs"/>
              </a:rPr>
              <a:t> instance or a </a:t>
            </a:r>
            <a:r>
              <a:rPr lang="en-US" sz="1200" b="0" i="0" u="none" strike="noStrike" kern="1200" dirty="0" smtClean="0">
                <a:solidFill>
                  <a:schemeClr val="tx1"/>
                </a:solidFill>
                <a:effectLst/>
                <a:latin typeface="+mn-lt"/>
                <a:ea typeface="+mn-ea"/>
                <a:cs typeface="+mn-cs"/>
                <a:hlinkClick r:id="rId10"/>
              </a:rPr>
              <a:t>replica set</a:t>
            </a:r>
            <a:r>
              <a:rPr lang="en-US" sz="1200" b="0" i="0" kern="1200" dirty="0" smtClean="0">
                <a:solidFill>
                  <a:schemeClr val="tx1"/>
                </a:solidFill>
                <a:effectLst/>
                <a:latin typeface="+mn-lt"/>
                <a:ea typeface="+mn-ea"/>
                <a:cs typeface="+mn-cs"/>
              </a:rPr>
              <a:t>. In production, all shards are replica sets. For more information see </a:t>
            </a:r>
            <a:r>
              <a:rPr lang="en-US" sz="1200" b="0" i="0" u="none" strike="noStrike" kern="1200" dirty="0" smtClean="0">
                <a:solidFill>
                  <a:schemeClr val="tx1"/>
                </a:solidFill>
                <a:effectLst/>
                <a:latin typeface="+mn-lt"/>
                <a:ea typeface="+mn-ea"/>
                <a:cs typeface="+mn-cs"/>
                <a:hlinkClick r:id="rId11"/>
              </a:rPr>
              <a:t>Shard Servers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b="1" dirty="0" err="1" smtClean="0"/>
              <a:t>Config</a:t>
            </a:r>
            <a:r>
              <a:rPr lang="en-US" b="1" dirty="0" smtClean="0"/>
              <a:t> Servers: </a:t>
            </a:r>
            <a:r>
              <a:rPr lang="en-US" dirty="0" smtClean="0"/>
              <a:t>Each </a:t>
            </a:r>
            <a:r>
              <a:rPr lang="en-US" sz="1200" i="0" u="none" strike="noStrike" kern="1200" dirty="0" err="1" smtClean="0">
                <a:solidFill>
                  <a:schemeClr val="tx1"/>
                </a:solidFill>
                <a:effectLst/>
                <a:latin typeface="+mn-lt"/>
                <a:ea typeface="+mn-ea"/>
                <a:cs typeface="+mn-cs"/>
                <a:hlinkClick r:id="rId12"/>
              </a:rPr>
              <a:t>config</a:t>
            </a:r>
            <a:r>
              <a:rPr lang="en-US" sz="1200" i="0" u="none" strike="noStrike" kern="1200" dirty="0" smtClean="0">
                <a:solidFill>
                  <a:schemeClr val="tx1"/>
                </a:solidFill>
                <a:effectLst/>
                <a:latin typeface="+mn-lt"/>
                <a:ea typeface="+mn-ea"/>
                <a:cs typeface="+mn-cs"/>
                <a:hlinkClick r:id="rId12"/>
              </a:rPr>
              <a:t> server</a:t>
            </a:r>
            <a:r>
              <a:rPr lang="en-US" dirty="0" smtClean="0"/>
              <a:t> is a </a:t>
            </a:r>
            <a:r>
              <a:rPr lang="en-US" sz="1200" b="1" u="none" strike="noStrike" kern="1200" dirty="0" err="1" smtClean="0">
                <a:solidFill>
                  <a:schemeClr val="tx1"/>
                </a:solidFill>
                <a:effectLst/>
                <a:latin typeface="+mn-lt"/>
                <a:ea typeface="+mn-ea"/>
                <a:cs typeface="+mn-cs"/>
                <a:hlinkClick r:id="rId9" tooltip="mongod"/>
              </a:rPr>
              <a:t>mongod</a:t>
            </a:r>
            <a:r>
              <a:rPr lang="en-US" dirty="0" smtClean="0"/>
              <a:t> instance that holds metadata about the cluster. The metadata maps </a:t>
            </a:r>
            <a:r>
              <a:rPr lang="en-US" sz="1200" i="0" u="none" strike="noStrike" kern="1200" dirty="0" smtClean="0">
                <a:solidFill>
                  <a:schemeClr val="tx1"/>
                </a:solidFill>
                <a:effectLst/>
                <a:latin typeface="+mn-lt"/>
                <a:ea typeface="+mn-ea"/>
                <a:cs typeface="+mn-cs"/>
                <a:hlinkClick r:id="rId7"/>
              </a:rPr>
              <a:t>chunks</a:t>
            </a:r>
            <a:r>
              <a:rPr lang="en-US" dirty="0" smtClean="0"/>
              <a:t> to shards.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production </a:t>
            </a:r>
            <a:r>
              <a:rPr lang="en-US" sz="1200" b="0" i="0" kern="1200" dirty="0" err="1" smtClean="0">
                <a:solidFill>
                  <a:schemeClr val="tx1"/>
                </a:solidFill>
                <a:effectLst/>
                <a:latin typeface="+mn-lt"/>
                <a:ea typeface="+mn-ea"/>
                <a:cs typeface="+mn-cs"/>
              </a:rPr>
              <a:t>sharded</a:t>
            </a:r>
            <a:r>
              <a:rPr lang="en-US" sz="1200" b="0" i="0" kern="1200" dirty="0" smtClean="0">
                <a:solidFill>
                  <a:schemeClr val="tx1"/>
                </a:solidFill>
                <a:effectLst/>
                <a:latin typeface="+mn-lt"/>
                <a:ea typeface="+mn-ea"/>
                <a:cs typeface="+mn-cs"/>
              </a:rPr>
              <a:t> cluster has exactly</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three </a:t>
            </a:r>
            <a:r>
              <a:rPr lang="en-US" sz="1200" b="0" i="0" kern="1200" dirty="0" err="1" smtClean="0">
                <a:solidFill>
                  <a:schemeClr val="tx1"/>
                </a:solidFill>
                <a:effectLst/>
                <a:latin typeface="+mn-lt"/>
                <a:ea typeface="+mn-ea"/>
                <a:cs typeface="+mn-cs"/>
              </a:rPr>
              <a:t>config</a:t>
            </a:r>
            <a:r>
              <a:rPr lang="en-US" sz="1200" b="0" i="0" kern="1200" dirty="0" smtClean="0">
                <a:solidFill>
                  <a:schemeClr val="tx1"/>
                </a:solidFill>
                <a:effectLst/>
                <a:latin typeface="+mn-lt"/>
                <a:ea typeface="+mn-ea"/>
                <a:cs typeface="+mn-cs"/>
              </a:rPr>
              <a:t> servers,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bcoz</a:t>
            </a:r>
            <a:r>
              <a:rPr lang="en-US" sz="1200" b="0" i="0" kern="1200" baseline="0" dirty="0" smtClean="0">
                <a:solidFill>
                  <a:schemeClr val="tx1"/>
                </a:solidFill>
                <a:effectLst/>
                <a:latin typeface="+mn-lt"/>
                <a:ea typeface="+mn-ea"/>
                <a:cs typeface="+mn-cs"/>
              </a:rPr>
              <a:t> of </a:t>
            </a:r>
            <a:r>
              <a:rPr lang="en-US" sz="1200" b="0" i="0" kern="1200" dirty="0" smtClean="0">
                <a:solidFill>
                  <a:schemeClr val="tx1"/>
                </a:solidFill>
                <a:effectLst/>
                <a:latin typeface="+mn-lt"/>
                <a:ea typeface="+mn-ea"/>
                <a:cs typeface="+mn-cs"/>
              </a:rPr>
              <a:t>two-phase commit to ensure immediate consistency and reliability</a:t>
            </a:r>
            <a:r>
              <a:rPr lang="en-US" sz="1200" b="0" i="0" kern="1200" baseline="0" dirty="0" smtClean="0">
                <a:solidFill>
                  <a:schemeClr val="tx1"/>
                </a:solidFill>
                <a:effectLst/>
                <a:latin typeface="+mn-lt"/>
                <a:ea typeface="+mn-ea"/>
                <a:cs typeface="+mn-cs"/>
              </a:rPr>
              <a:t>. </a:t>
            </a:r>
            <a:r>
              <a:rPr lang="en-US" dirty="0" smtClean="0">
                <a:hlinkClick r:id="rId13"/>
              </a:rPr>
              <a:t>http://en.wikipedia.org/wiki/Two_phase_commit</a:t>
            </a:r>
            <a:endParaRPr lang="en-US" dirty="0" smtClean="0"/>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DRAW</a:t>
            </a:r>
            <a:r>
              <a:rPr lang="en-US" sz="1200" b="0" i="0" kern="1200" baseline="0" dirty="0" smtClean="0">
                <a:solidFill>
                  <a:schemeClr val="tx1"/>
                </a:solidFill>
                <a:effectLst/>
                <a:latin typeface="+mn-lt"/>
                <a:ea typeface="+mn-ea"/>
                <a:cs typeface="+mn-cs"/>
              </a:rPr>
              <a:t> ANOTHER GRAPH OF MASTER AND SLAVES ARCH</a:t>
            </a:r>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22</a:t>
            </a:fld>
            <a:endParaRPr lang="en-US"/>
          </a:p>
        </p:txBody>
      </p:sp>
    </p:spTree>
    <p:extLst>
      <p:ext uri="{BB962C8B-B14F-4D97-AF65-F5344CB8AC3E}">
        <p14:creationId xmlns:p14="http://schemas.microsoft.com/office/powerpoint/2010/main" val="155850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DHT Hash function</a:t>
            </a:r>
          </a:p>
          <a:p>
            <a:endParaRPr lang="en-US" dirty="0" smtClean="0"/>
          </a:p>
          <a:p>
            <a:r>
              <a:rPr lang="en-US" dirty="0" smtClean="0"/>
              <a:t>Replication </a:t>
            </a:r>
            <a:r>
              <a:rPr lang="en-US" smtClean="0"/>
              <a:t>: N-1 successor,</a:t>
            </a:r>
            <a:r>
              <a:rPr lang="en-US" baseline="0" smtClean="0"/>
              <a:t> </a:t>
            </a:r>
            <a:r>
              <a:rPr lang="en-US" baseline="0" dirty="0" smtClean="0"/>
              <a:t>rack-aware, data-center-aware</a:t>
            </a:r>
            <a:endParaRPr lang="en-US" dirty="0" smtClean="0"/>
          </a:p>
          <a:p>
            <a:endParaRPr lang="en-US" dirty="0" smtClean="0"/>
          </a:p>
          <a:p>
            <a:endParaRPr lang="en-US" dirty="0" smtClean="0"/>
          </a:p>
          <a:p>
            <a:endParaRPr lang="en-US" dirty="0" smtClean="0"/>
          </a:p>
          <a:p>
            <a:r>
              <a:rPr lang="en-US" dirty="0" smtClean="0"/>
              <a:t>Slides from: </a:t>
            </a:r>
            <a:r>
              <a:rPr lang="en-US" sz="1200" b="0" i="0" u="none" strike="noStrike" kern="1200" baseline="0" dirty="0" err="1" smtClean="0">
                <a:solidFill>
                  <a:schemeClr val="tx1"/>
                </a:solidFill>
                <a:latin typeface="+mn-lt"/>
                <a:ea typeface="+mn-ea"/>
                <a:cs typeface="+mn-cs"/>
              </a:rPr>
              <a:t>Avinash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Lakshman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Prashant</a:t>
            </a:r>
            <a:r>
              <a:rPr lang="en-US" sz="1200" b="0" i="0" u="none" strike="noStrike" kern="1200" baseline="0" dirty="0" smtClean="0">
                <a:solidFill>
                  <a:schemeClr val="tx1"/>
                </a:solidFill>
                <a:latin typeface="+mn-lt"/>
                <a:ea typeface="+mn-ea"/>
                <a:cs typeface="+mn-cs"/>
              </a:rPr>
              <a:t> Malik, </a:t>
            </a:r>
            <a:r>
              <a:rPr lang="en-US" dirty="0" smtClean="0"/>
              <a:t>Cassandra:</a:t>
            </a:r>
            <a:r>
              <a:rPr lang="en-US" baseline="0" dirty="0" smtClean="0"/>
              <a:t> Structured </a:t>
            </a:r>
            <a:r>
              <a:rPr lang="en-US" sz="1200" b="0" i="0" u="none" strike="noStrike" kern="1200" baseline="0" dirty="0" err="1" smtClean="0">
                <a:solidFill>
                  <a:schemeClr val="tx1"/>
                </a:solidFill>
                <a:latin typeface="+mn-lt"/>
                <a:ea typeface="+mn-ea"/>
                <a:cs typeface="+mn-cs"/>
              </a:rPr>
              <a:t>Structured</a:t>
            </a:r>
            <a:r>
              <a:rPr lang="en-US" sz="1200" b="0" i="0" u="none" strike="noStrike" kern="1200" baseline="0" dirty="0" smtClean="0">
                <a:solidFill>
                  <a:schemeClr val="tx1"/>
                </a:solidFill>
                <a:latin typeface="+mn-lt"/>
                <a:ea typeface="+mn-ea"/>
                <a:cs typeface="+mn-cs"/>
              </a:rPr>
              <a:t> Storage System over a P2P Network</a:t>
            </a:r>
            <a:r>
              <a:rPr lang="en-US" dirty="0" smtClean="0"/>
              <a:t> </a:t>
            </a:r>
            <a:r>
              <a:rPr lang="en-US" sz="1200" b="0" i="0" kern="1200" dirty="0" smtClean="0">
                <a:solidFill>
                  <a:schemeClr val="tx1"/>
                </a:solidFill>
                <a:effectLst/>
                <a:latin typeface="+mn-lt"/>
                <a:ea typeface="+mn-ea"/>
                <a:cs typeface="+mn-cs"/>
                <a:hlinkClick r:id="rId3"/>
              </a:rPr>
              <a:t>http://www.slideshare.net/Eweaver/cassandra-presentation-at-nosql</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coordinator node handles the read/write operations for specific key ranges, in addition, it replicates the theses key at N-1 nodes in the ring based on “</a:t>
            </a:r>
            <a:r>
              <a:rPr lang="en-US" sz="1200" b="0" i="0" u="none" strike="noStrike" kern="1200" baseline="0" dirty="0" smtClean="0">
                <a:solidFill>
                  <a:schemeClr val="tx1"/>
                </a:solidFill>
                <a:latin typeface="+mn-lt"/>
                <a:ea typeface="+mn-ea"/>
                <a:cs typeface="+mn-cs"/>
              </a:rPr>
              <a:t>Rack Unaware” (N-1 successors), “Rack Aware” (within a datacenter) and “Datacenter Aware”. “Rack Aware” (within a datacenter) and “Datacenter Aware” use zookeeper to determine N-1 nodes.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 TO DUPLICATE</a:t>
            </a:r>
            <a:r>
              <a:rPr lang="en-US" sz="1200" b="0" i="0" kern="1200" baseline="0" dirty="0" smtClean="0">
                <a:solidFill>
                  <a:schemeClr val="tx1"/>
                </a:solidFill>
                <a:effectLst/>
                <a:latin typeface="+mn-lt"/>
                <a:ea typeface="+mn-ea"/>
                <a:cs typeface="+mn-cs"/>
              </a:rPr>
              <a:t> RECORDS, SUCCEEOR ? OR OTHER STRATGY</a:t>
            </a: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23</a:t>
            </a:fld>
            <a:endParaRPr lang="en-US"/>
          </a:p>
        </p:txBody>
      </p:sp>
    </p:spTree>
    <p:extLst>
      <p:ext uri="{BB962C8B-B14F-4D97-AF65-F5344CB8AC3E}">
        <p14:creationId xmlns:p14="http://schemas.microsoft.com/office/powerpoint/2010/main" val="258288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Large-scale data analytics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a:t>
            </a:fld>
            <a:endParaRPr lang="en-US"/>
          </a:p>
        </p:txBody>
      </p:sp>
    </p:spTree>
    <p:extLst>
      <p:ext uri="{BB962C8B-B14F-4D97-AF65-F5344CB8AC3E}">
        <p14:creationId xmlns:p14="http://schemas.microsoft.com/office/powerpoint/2010/main" val="1184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cassandra</a:t>
            </a:r>
            <a:r>
              <a:rPr lang="en-US" dirty="0" smtClean="0"/>
              <a:t> </a:t>
            </a:r>
            <a:r>
              <a:rPr lang="en-US" dirty="0" err="1" smtClean="0"/>
              <a:t>vs</a:t>
            </a:r>
            <a:r>
              <a:rPr lang="en-US" dirty="0" smtClean="0"/>
              <a:t> </a:t>
            </a:r>
            <a:r>
              <a:rPr lang="en-US" dirty="0" err="1" smtClean="0"/>
              <a:t>hbase</a:t>
            </a:r>
            <a:r>
              <a:rPr lang="en-US" dirty="0" smtClean="0"/>
              <a:t>, </a:t>
            </a:r>
            <a:r>
              <a:rPr lang="en-US" sz="1200" b="1" i="0" kern="1200" dirty="0" smtClean="0">
                <a:solidFill>
                  <a:schemeClr val="tx1"/>
                </a:solidFill>
                <a:effectLst/>
                <a:latin typeface="+mn-lt"/>
                <a:ea typeface="+mn-ea"/>
                <a:cs typeface="+mn-cs"/>
              </a:rPr>
              <a:t>Availability</a:t>
            </a:r>
            <a:r>
              <a:rPr lang="en-US" sz="1200" b="0" i="0" kern="1200" dirty="0" smtClean="0">
                <a:solidFill>
                  <a:schemeClr val="tx1"/>
                </a:solidFill>
                <a:effectLst/>
                <a:latin typeface="+mn-lt"/>
                <a:ea typeface="+mn-ea"/>
                <a:cs typeface="+mn-cs"/>
              </a:rPr>
              <a:t> VS </a:t>
            </a:r>
            <a:r>
              <a:rPr lang="en-US" sz="1200" b="1" i="0" kern="1200" dirty="0" smtClean="0">
                <a:solidFill>
                  <a:schemeClr val="tx1"/>
                </a:solidFill>
                <a:effectLst/>
                <a:latin typeface="+mn-lt"/>
                <a:ea typeface="+mn-ea"/>
                <a:cs typeface="+mn-cs"/>
              </a:rPr>
              <a:t>Consistency</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dirty="0" smtClean="0">
                <a:hlinkClick r:id="rId3"/>
              </a:rPr>
              <a:t>http://stackoverflow.com/questions/7237271/large-scale-data-processing-hbase-vs-cassandra</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“Cassandra supports hundreds, even thousands of </a:t>
            </a:r>
            <a:r>
              <a:rPr lang="en-US" sz="1200" b="0" i="0" kern="1200" dirty="0" err="1" smtClean="0">
                <a:solidFill>
                  <a:schemeClr val="tx1"/>
                </a:solidFill>
                <a:effectLst/>
                <a:latin typeface="+mn-lt"/>
                <a:ea typeface="+mn-ea"/>
                <a:cs typeface="+mn-cs"/>
              </a:rPr>
              <a:t>ColumnFamilies</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a:rPr>
              <a:t>HBase</a:t>
            </a:r>
            <a:r>
              <a:rPr lang="en-US" sz="1200" b="0" i="0" u="none" strike="noStrike" kern="1200" dirty="0" smtClean="0">
                <a:solidFill>
                  <a:schemeClr val="tx1"/>
                </a:solidFill>
                <a:effectLst/>
                <a:latin typeface="+mn-lt"/>
                <a:ea typeface="+mn-ea"/>
                <a:cs typeface="+mn-cs"/>
                <a:hlinkClick r:id="rId4"/>
              </a:rPr>
              <a:t> currently does not do well with anything above two or three column families</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“Cassandra allows you to choose how strong you want it to require consistency to be on a per-operation basis. Sometimes this is misunderstood as "Cassandra does not give you strong consistency," but that is incorrect.”</a:t>
            </a:r>
          </a:p>
          <a:p>
            <a:endParaRPr lang="en-US" sz="1200" b="0" i="0" kern="1200" baseline="0" dirty="0" smtClean="0">
              <a:solidFill>
                <a:schemeClr val="tx1"/>
              </a:solidFill>
              <a:effectLst/>
              <a:latin typeface="+mn-lt"/>
              <a:ea typeface="+mn-ea"/>
              <a:cs typeface="+mn-cs"/>
            </a:endParaRPr>
          </a:p>
          <a:p>
            <a:r>
              <a:rPr lang="en-US" sz="1200" b="0" i="0" kern="1200" baseline="0" dirty="0" err="1" smtClean="0">
                <a:solidFill>
                  <a:schemeClr val="tx1"/>
                </a:solidFill>
                <a:effectLst/>
                <a:latin typeface="+mn-lt"/>
                <a:ea typeface="+mn-ea"/>
                <a:cs typeface="+mn-cs"/>
              </a:rPr>
              <a:t>BigTable</a:t>
            </a:r>
            <a:r>
              <a:rPr lang="en-US" sz="1200" b="0" i="0" kern="1200" baseline="0" dirty="0" smtClean="0">
                <a:solidFill>
                  <a:schemeClr val="tx1"/>
                </a:solidFill>
                <a:effectLst/>
                <a:latin typeface="+mn-lt"/>
                <a:ea typeface="+mn-ea"/>
                <a:cs typeface="+mn-cs"/>
              </a:rPr>
              <a:t>: </a:t>
            </a:r>
            <a:r>
              <a:rPr lang="en-US" sz="1200" dirty="0" smtClean="0">
                <a:effectLst/>
              </a:rPr>
              <a:t>each tablet can only store on one tablet server.</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err="1" smtClean="0">
                <a:solidFill>
                  <a:schemeClr val="tx1"/>
                </a:solidFill>
                <a:effectLst/>
                <a:latin typeface="+mn-lt"/>
                <a:ea typeface="+mn-ea"/>
                <a:cs typeface="+mn-cs"/>
              </a:rPr>
              <a:t>HBase</a:t>
            </a:r>
            <a:r>
              <a:rPr lang="en-US" sz="1200" b="0" i="0" kern="1200" baseline="0" dirty="0" smtClean="0">
                <a:solidFill>
                  <a:schemeClr val="tx1"/>
                </a:solidFill>
                <a:effectLst/>
                <a:latin typeface="+mn-lt"/>
                <a:ea typeface="+mn-ea"/>
                <a:cs typeface="+mn-cs"/>
              </a:rPr>
              <a:t>, </a:t>
            </a:r>
            <a:r>
              <a:rPr lang="en-US" sz="1200" dirty="0" smtClean="0">
                <a:effectLst/>
              </a:rPr>
              <a:t>each record must be updated on assigned region server and replications before read.</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Dynamo, </a:t>
            </a:r>
          </a:p>
          <a:p>
            <a:endParaRPr lang="en-US" dirty="0" smtClean="0"/>
          </a:p>
          <a:p>
            <a:r>
              <a:rPr lang="en-US" dirty="0" smtClean="0"/>
              <a:t>CAP</a:t>
            </a:r>
          </a:p>
          <a:p>
            <a:endParaRPr lang="en-US" dirty="0" smtClean="0"/>
          </a:p>
          <a:p>
            <a:endParaRPr lang="en-US" dirty="0" smtClean="0"/>
          </a:p>
          <a:p>
            <a:r>
              <a:rPr lang="en-US" dirty="0" err="1" smtClean="0"/>
              <a:t>CouchDB</a:t>
            </a:r>
            <a:r>
              <a:rPr lang="en-US" baseline="0" dirty="0" smtClean="0"/>
              <a:t> </a:t>
            </a:r>
            <a:r>
              <a:rPr lang="en-US" baseline="0" dirty="0" err="1" smtClean="0"/>
              <a:t>vs</a:t>
            </a:r>
            <a:r>
              <a:rPr lang="en-US" baseline="0" dirty="0" smtClean="0"/>
              <a:t> </a:t>
            </a:r>
            <a:r>
              <a:rPr lang="en-US" baseline="0" dirty="0" err="1" smtClean="0"/>
              <a:t>mongoDB</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24</a:t>
            </a:fld>
            <a:endParaRPr lang="en-US"/>
          </a:p>
        </p:txBody>
      </p:sp>
    </p:spTree>
    <p:extLst>
      <p:ext uri="{BB962C8B-B14F-4D97-AF65-F5344CB8AC3E}">
        <p14:creationId xmlns:p14="http://schemas.microsoft.com/office/powerpoint/2010/main" val="335244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Bson</a:t>
            </a:r>
            <a:r>
              <a:rPr lang="en-US" dirty="0" smtClean="0"/>
              <a:t> and </a:t>
            </a:r>
            <a:r>
              <a:rPr lang="en-US" dirty="0" err="1" smtClean="0"/>
              <a:t>Json</a:t>
            </a:r>
            <a:endParaRPr lang="en-US" dirty="0" smtClean="0"/>
          </a:p>
          <a:p>
            <a:endParaRPr lang="en-US" dirty="0" smtClean="0"/>
          </a:p>
          <a:p>
            <a:r>
              <a:rPr lang="en-US" dirty="0" smtClean="0">
                <a:hlinkClick r:id="rId3"/>
              </a:rPr>
              <a:t>http://en.wikipedia.org/wiki/BSON</a:t>
            </a:r>
            <a:endParaRPr lang="en-US" dirty="0" smtClean="0"/>
          </a:p>
          <a:p>
            <a:endParaRPr lang="en-US" dirty="0" smtClean="0"/>
          </a:p>
          <a:p>
            <a:r>
              <a:rPr lang="en-US" sz="1200" b="0" i="0" kern="1200" dirty="0" smtClean="0">
                <a:solidFill>
                  <a:schemeClr val="tx1"/>
                </a:solidFill>
                <a:effectLst/>
                <a:latin typeface="+mn-lt"/>
                <a:ea typeface="+mn-ea"/>
                <a:cs typeface="+mn-cs"/>
              </a:rPr>
              <a:t>BSON types are nominally a superset of </a:t>
            </a:r>
            <a:r>
              <a:rPr lang="en-US" sz="1200" b="0" i="0" u="none" strike="noStrike" kern="1200" dirty="0" smtClean="0">
                <a:solidFill>
                  <a:schemeClr val="tx1"/>
                </a:solidFill>
                <a:effectLst/>
                <a:latin typeface="+mn-lt"/>
                <a:ea typeface="+mn-ea"/>
                <a:cs typeface="+mn-cs"/>
                <a:hlinkClick r:id="rId4" tooltip="JSON"/>
              </a:rPr>
              <a:t>JSON</a:t>
            </a:r>
            <a:r>
              <a:rPr lang="en-US" sz="1200" b="0" i="0" kern="1200" dirty="0" smtClean="0">
                <a:solidFill>
                  <a:schemeClr val="tx1"/>
                </a:solidFill>
                <a:effectLst/>
                <a:latin typeface="+mn-lt"/>
                <a:ea typeface="+mn-ea"/>
                <a:cs typeface="+mn-cs"/>
              </a:rPr>
              <a:t> types (JSON does not have a date or a byte array type, for example</a:t>
            </a:r>
            <a:r>
              <a:rPr lang="en-US" sz="1200" b="0" i="0" u="none" strike="noStrike" kern="1200" baseline="30000" dirty="0" smtClean="0">
                <a:solidFill>
                  <a:schemeClr val="tx1"/>
                </a:solidFill>
                <a:effectLst/>
                <a:latin typeface="+mn-lt"/>
                <a:ea typeface="+mn-ea"/>
                <a:cs typeface="+mn-cs"/>
                <a:hlinkClick r:id="rId5"/>
              </a:rPr>
              <a:t>[3]</a:t>
            </a:r>
            <a:r>
              <a:rPr lang="en-US" sz="1200" b="0" i="0" kern="1200" dirty="0" smtClean="0">
                <a:solidFill>
                  <a:schemeClr val="tx1"/>
                </a:solidFill>
                <a:effectLst/>
                <a:latin typeface="+mn-lt"/>
                <a:ea typeface="+mn-ea"/>
                <a:cs typeface="+mn-cs"/>
              </a:rPr>
              <a:t>), with one exception of not having a universal "number" type as JSON does</a:t>
            </a:r>
          </a:p>
          <a:p>
            <a:endParaRPr lang="en-US" sz="1200" b="0" i="0" kern="1200" dirty="0" smtClean="0">
              <a:solidFill>
                <a:schemeClr val="tx1"/>
              </a:solidFill>
              <a:effectLst/>
              <a:latin typeface="+mn-lt"/>
              <a:ea typeface="+mn-ea"/>
              <a:cs typeface="+mn-cs"/>
            </a:endParaRPr>
          </a:p>
          <a:p>
            <a:r>
              <a:rPr lang="en-US" dirty="0" smtClean="0">
                <a:hlinkClick r:id="rId6"/>
              </a:rPr>
              <a:t>http://bsonspec.org/</a:t>
            </a:r>
            <a:endParaRPr lang="en-US" dirty="0" smtClean="0"/>
          </a:p>
          <a:p>
            <a:endParaRPr lang="en-US" dirty="0" smtClean="0"/>
          </a:p>
          <a:p>
            <a:r>
              <a:rPr lang="en-US" sz="1200" b="0" i="0" kern="1200" dirty="0" smtClean="0">
                <a:solidFill>
                  <a:schemeClr val="tx1"/>
                </a:solidFill>
                <a:effectLst/>
                <a:latin typeface="+mn-lt"/>
                <a:ea typeface="+mn-ea"/>
                <a:cs typeface="+mn-cs"/>
              </a:rPr>
              <a:t>an ad­vant­age in flex­ib­il­ity but also a slight dis­ad­vant­age in space ef­fi­ciency (BSON has over­head for field names with­in the seri­al­ized data).</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MVCC</a:t>
            </a:r>
            <a:r>
              <a:rPr lang="en-US" sz="1200" b="0" i="0" kern="1200" baseline="0" dirty="0" smtClean="0">
                <a:solidFill>
                  <a:schemeClr val="tx1"/>
                </a:solidFill>
                <a:effectLst/>
                <a:latin typeface="+mn-lt"/>
                <a:ea typeface="+mn-ea"/>
                <a:cs typeface="+mn-cs"/>
              </a:rPr>
              <a:t> : </a:t>
            </a:r>
            <a:r>
              <a:rPr lang="en-US" dirty="0" smtClean="0">
                <a:hlinkClick r:id="rId7"/>
              </a:rPr>
              <a:t>http://guide.couchdb.org/draft/consistency.html</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Documents in </a:t>
            </a:r>
            <a:r>
              <a:rPr lang="en-US" sz="1200" b="0" i="0" kern="1200" dirty="0" err="1" smtClean="0">
                <a:solidFill>
                  <a:schemeClr val="tx1"/>
                </a:solidFill>
                <a:effectLst/>
                <a:latin typeface="+mn-lt"/>
                <a:ea typeface="+mn-ea"/>
                <a:cs typeface="+mn-cs"/>
              </a:rPr>
              <a:t>CouchDB</a:t>
            </a:r>
            <a:r>
              <a:rPr lang="en-US" sz="1200" b="0" i="0" kern="1200" dirty="0" smtClean="0">
                <a:solidFill>
                  <a:schemeClr val="tx1"/>
                </a:solidFill>
                <a:effectLst/>
                <a:latin typeface="+mn-lt"/>
                <a:ea typeface="+mn-ea"/>
                <a:cs typeface="+mn-cs"/>
              </a:rPr>
              <a:t> are versioned, create an entire new version of that document and save it over the old one. After doing this, you end up with two versions of the same document, one old and one new. append it to the database without having to wait for the read request to finish. </a:t>
            </a:r>
            <a:r>
              <a:rPr lang="en-US" sz="1200" b="0" i="0" kern="1200" dirty="0" err="1" smtClean="0">
                <a:solidFill>
                  <a:schemeClr val="tx1"/>
                </a:solidFill>
                <a:effectLst/>
                <a:latin typeface="+mn-lt"/>
                <a:ea typeface="+mn-ea"/>
                <a:cs typeface="+mn-cs"/>
              </a:rPr>
              <a:t>CouchDB</a:t>
            </a:r>
            <a:r>
              <a:rPr lang="en-US" sz="1200" b="0" i="0" kern="1200" dirty="0" smtClean="0">
                <a:solidFill>
                  <a:schemeClr val="tx1"/>
                </a:solidFill>
                <a:effectLst/>
                <a:latin typeface="+mn-lt"/>
                <a:ea typeface="+mn-ea"/>
                <a:cs typeface="+mn-cs"/>
              </a:rPr>
              <a:t> will point it to the new version that has just been written. </a:t>
            </a:r>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25</a:t>
            </a:fld>
            <a:endParaRPr lang="en-US"/>
          </a:p>
        </p:txBody>
      </p:sp>
    </p:spTree>
    <p:extLst>
      <p:ext uri="{BB962C8B-B14F-4D97-AF65-F5344CB8AC3E}">
        <p14:creationId xmlns:p14="http://schemas.microsoft.com/office/powerpoint/2010/main" val="300546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Dhruba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Borthakur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Joydeep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SenSarma</a:t>
            </a:r>
            <a:r>
              <a:rPr lang="en-US" sz="1200" b="1" kern="1200" dirty="0" smtClean="0">
                <a:solidFill>
                  <a:schemeClr val="tx1"/>
                </a:solidFill>
                <a:effectLst/>
                <a:latin typeface="+mn-lt"/>
                <a:ea typeface="+mn-ea"/>
                <a:cs typeface="+mn-cs"/>
              </a:rPr>
              <a:t>, and Jonathan Gray, </a:t>
            </a:r>
            <a:r>
              <a:rPr lang="en-US" sz="1200" b="1" i="1" kern="1200" dirty="0" smtClean="0">
                <a:solidFill>
                  <a:schemeClr val="tx1"/>
                </a:solidFill>
                <a:effectLst/>
                <a:latin typeface="+mn-lt"/>
                <a:ea typeface="+mn-ea"/>
                <a:cs typeface="+mn-cs"/>
              </a:rPr>
              <a:t>Apache </a:t>
            </a:r>
            <a:r>
              <a:rPr lang="en-US" sz="1200" b="1" i="1" kern="1200" dirty="0" err="1" smtClean="0">
                <a:solidFill>
                  <a:schemeClr val="tx1"/>
                </a:solidFill>
                <a:effectLst/>
                <a:latin typeface="+mn-lt"/>
                <a:ea typeface="+mn-ea"/>
                <a:cs typeface="+mn-cs"/>
              </a:rPr>
              <a:t>Hadoop</a:t>
            </a:r>
            <a:r>
              <a:rPr lang="en-US" sz="1200" b="1" i="1" kern="1200" dirty="0" smtClean="0">
                <a:solidFill>
                  <a:schemeClr val="tx1"/>
                </a:solidFill>
                <a:effectLst/>
                <a:latin typeface="+mn-lt"/>
                <a:ea typeface="+mn-ea"/>
                <a:cs typeface="+mn-cs"/>
              </a:rPr>
              <a:t> Goes </a:t>
            </a:r>
            <a:r>
              <a:rPr lang="en-US" sz="1200" b="1" i="1" kern="1200" dirty="0" err="1" smtClean="0">
                <a:solidFill>
                  <a:schemeClr val="tx1"/>
                </a:solidFill>
                <a:effectLst/>
                <a:latin typeface="+mn-lt"/>
                <a:ea typeface="+mn-ea"/>
                <a:cs typeface="+mn-cs"/>
              </a:rPr>
              <a:t>Realtime</a:t>
            </a:r>
            <a:r>
              <a:rPr lang="en-US" sz="1200" b="1" i="1" kern="1200" dirty="0" smtClean="0">
                <a:solidFill>
                  <a:schemeClr val="tx1"/>
                </a:solidFill>
                <a:effectLst/>
                <a:latin typeface="+mn-lt"/>
                <a:ea typeface="+mn-ea"/>
                <a:cs typeface="+mn-cs"/>
              </a:rPr>
              <a:t> at Facebook</a:t>
            </a:r>
            <a:r>
              <a:rPr lang="en-US" sz="1200" b="1" kern="1200" dirty="0" smtClean="0">
                <a:solidFill>
                  <a:schemeClr val="tx1"/>
                </a:solidFill>
                <a:effectLst/>
                <a:latin typeface="+mn-lt"/>
                <a:ea typeface="+mn-ea"/>
                <a:cs typeface="+mn-cs"/>
              </a:rPr>
              <a:t>, in </a:t>
            </a:r>
            <a:r>
              <a:rPr lang="en-US" sz="1200" b="1" i="1" kern="1200" dirty="0" smtClean="0">
                <a:solidFill>
                  <a:schemeClr val="tx1"/>
                </a:solidFill>
                <a:effectLst/>
                <a:latin typeface="+mn-lt"/>
                <a:ea typeface="+mn-ea"/>
                <a:cs typeface="+mn-cs"/>
              </a:rPr>
              <a:t>SIGMOD</a:t>
            </a:r>
            <a:r>
              <a:rPr lang="en-US" sz="1200" b="1" kern="1200" dirty="0" smtClean="0">
                <a:solidFill>
                  <a:schemeClr val="tx1"/>
                </a:solidFill>
                <a:effectLst/>
                <a:latin typeface="+mn-lt"/>
                <a:ea typeface="+mn-ea"/>
                <a:cs typeface="+mn-cs"/>
              </a:rPr>
              <a:t>. 2011, ACM: Athens, Greece. p. 4503-0661.</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effectLst/>
                <a:latin typeface="+mn-lt"/>
                <a:ea typeface="+mn-ea"/>
                <a:cs typeface="+mn-cs"/>
                <a:hlinkClick r:id="rId3"/>
              </a:rPr>
              <a:t>HBase</a:t>
            </a:r>
            <a:r>
              <a:rPr lang="en-US" sz="1200" b="0" i="0" kern="1200" dirty="0" smtClean="0">
                <a:solidFill>
                  <a:schemeClr val="tx1"/>
                </a:solidFill>
                <a:effectLst/>
                <a:latin typeface="+mn-lt"/>
                <a:ea typeface="+mn-ea"/>
                <a:cs typeface="+mn-cs"/>
                <a:hlinkClick r:id="rId3"/>
              </a:rPr>
              <a:t> @ </a:t>
            </a:r>
            <a:r>
              <a:rPr lang="en-US" sz="1200" b="1" i="0" kern="1200" dirty="0" smtClean="0">
                <a:solidFill>
                  <a:schemeClr val="tx1"/>
                </a:solidFill>
                <a:effectLst/>
                <a:latin typeface="+mn-lt"/>
                <a:ea typeface="+mn-ea"/>
                <a:cs typeface="+mn-cs"/>
                <a:hlinkClick r:id="rId3"/>
              </a:rPr>
              <a:t>Facebook</a:t>
            </a:r>
            <a:r>
              <a:rPr lang="en-US" sz="1200" b="0" i="0" kern="1200" dirty="0" smtClean="0">
                <a:solidFill>
                  <a:schemeClr val="tx1"/>
                </a:solidFill>
                <a:effectLst/>
                <a:latin typeface="+mn-lt"/>
                <a:ea typeface="+mn-ea"/>
                <a:cs typeface="+mn-cs"/>
                <a:hlinkClick r:id="rId3"/>
              </a:rPr>
              <a:t> - </a:t>
            </a:r>
            <a:r>
              <a:rPr lang="en-US" sz="1200" b="0" i="0" kern="1200" dirty="0" err="1" smtClean="0">
                <a:solidFill>
                  <a:schemeClr val="tx1"/>
                </a:solidFill>
                <a:effectLst/>
                <a:latin typeface="+mn-lt"/>
                <a:ea typeface="+mn-ea"/>
                <a:cs typeface="+mn-cs"/>
                <a:hlinkClick r:id="rId3"/>
              </a:rPr>
              <a:t>QCon</a:t>
            </a:r>
            <a:r>
              <a:rPr lang="en-US" sz="1200" b="0" i="0" kern="1200" dirty="0" smtClean="0">
                <a:solidFill>
                  <a:schemeClr val="tx1"/>
                </a:solidFill>
                <a:effectLst/>
                <a:latin typeface="+mn-lt"/>
                <a:ea typeface="+mn-ea"/>
                <a:cs typeface="+mn-cs"/>
                <a:hlinkClick r:id="rId3"/>
              </a:rPr>
              <a:t> London</a:t>
            </a:r>
            <a:r>
              <a:rPr lang="en-US" sz="1200" b="0" i="0" kern="1200" dirty="0" smtClean="0">
                <a:solidFill>
                  <a:schemeClr val="tx1"/>
                </a:solidFill>
                <a:effectLst/>
                <a:latin typeface="+mn-lt"/>
                <a:ea typeface="+mn-ea"/>
                <a:cs typeface="+mn-cs"/>
              </a:rPr>
              <a:t>, </a:t>
            </a:r>
            <a:r>
              <a:rPr lang="en-US" dirty="0" smtClean="0">
                <a:hlinkClick r:id="rId3"/>
              </a:rPr>
              <a:t>http://qconlondon.com/dl/qcon-london-2011/slides/KannanMuthukkaruppan_HBaseFacebook.pdf</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26</a:t>
            </a:fld>
            <a:endParaRPr lang="en-US"/>
          </a:p>
        </p:txBody>
      </p:sp>
    </p:spTree>
    <p:extLst>
      <p:ext uri="{BB962C8B-B14F-4D97-AF65-F5344CB8AC3E}">
        <p14:creationId xmlns:p14="http://schemas.microsoft.com/office/powerpoint/2010/main" val="1001141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sz="1200" b="1" kern="1200" dirty="0" smtClean="0">
                <a:solidFill>
                  <a:schemeClr val="tx1"/>
                </a:solidFill>
                <a:effectLst/>
                <a:latin typeface="+mn-lt"/>
                <a:ea typeface="+mn-ea"/>
                <a:cs typeface="+mn-cs"/>
              </a:rPr>
              <a:t>Jay Patel. </a:t>
            </a:r>
            <a:r>
              <a:rPr lang="en-US" sz="1200" b="1" i="1" kern="1200" dirty="0" smtClean="0">
                <a:solidFill>
                  <a:schemeClr val="tx1"/>
                </a:solidFill>
                <a:effectLst/>
                <a:latin typeface="+mn-lt"/>
                <a:ea typeface="+mn-ea"/>
                <a:cs typeface="+mn-cs"/>
              </a:rPr>
              <a:t>Buy It Now! Cassandra at eBay</a:t>
            </a:r>
            <a:r>
              <a:rPr lang="en-US" sz="1200" b="1" kern="1200" dirty="0" smtClean="0">
                <a:solidFill>
                  <a:schemeClr val="tx1"/>
                </a:solidFill>
                <a:effectLst/>
                <a:latin typeface="+mn-lt"/>
                <a:ea typeface="+mn-ea"/>
                <a:cs typeface="+mn-cs"/>
              </a:rPr>
              <a:t>,  2012; Available from: </a:t>
            </a:r>
            <a:r>
              <a:rPr lang="en-US" sz="1200" b="1" u="sng" kern="1200" dirty="0" smtClean="0">
                <a:solidFill>
                  <a:schemeClr val="tx1"/>
                </a:solidFill>
                <a:effectLst/>
                <a:latin typeface="+mn-lt"/>
                <a:ea typeface="+mn-ea"/>
                <a:cs typeface="+mn-cs"/>
                <a:hlinkClick r:id="rId3"/>
              </a:rPr>
              <a:t>http://www.datastax.com/wp-content/uploads/2012/08/C2012-BuyItNow-JayPatel.pdf</a:t>
            </a:r>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27</a:t>
            </a:fld>
            <a:endParaRPr lang="en-US"/>
          </a:p>
        </p:txBody>
      </p:sp>
    </p:spTree>
    <p:extLst>
      <p:ext uri="{BB962C8B-B14F-4D97-AF65-F5344CB8AC3E}">
        <p14:creationId xmlns:p14="http://schemas.microsoft.com/office/powerpoint/2010/main" val="155285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C13F5-BFFE-4B2B-9FA3-253548557B4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57673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EB5A1-0A39-40AE-AF81-3F402FB79168}" type="slidenum">
              <a:rPr lang="en-US" smtClean="0"/>
              <a:t>31</a:t>
            </a:fld>
            <a:endParaRPr lang="en-US"/>
          </a:p>
        </p:txBody>
      </p:sp>
    </p:spTree>
    <p:extLst>
      <p:ext uri="{BB962C8B-B14F-4D97-AF65-F5344CB8AC3E}">
        <p14:creationId xmlns:p14="http://schemas.microsoft.com/office/powerpoint/2010/main" val="395713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EB5A1-0A39-40AE-AF81-3F402FB79168}" type="slidenum">
              <a:rPr lang="en-US" smtClean="0"/>
              <a:t>34</a:t>
            </a:fld>
            <a:endParaRPr lang="en-US"/>
          </a:p>
        </p:txBody>
      </p:sp>
    </p:spTree>
    <p:extLst>
      <p:ext uri="{BB962C8B-B14F-4D97-AF65-F5344CB8AC3E}">
        <p14:creationId xmlns:p14="http://schemas.microsoft.com/office/powerpoint/2010/main" val="231574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2EB5A1-0A39-40AE-AF81-3F402FB79168}" type="slidenum">
              <a:rPr lang="en-US" smtClean="0"/>
              <a:t>36</a:t>
            </a:fld>
            <a:endParaRPr lang="en-US"/>
          </a:p>
        </p:txBody>
      </p:sp>
    </p:spTree>
    <p:extLst>
      <p:ext uri="{BB962C8B-B14F-4D97-AF65-F5344CB8AC3E}">
        <p14:creationId xmlns:p14="http://schemas.microsoft.com/office/powerpoint/2010/main" val="3035123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Bef>
                <a:spcPts val="300"/>
              </a:spcBef>
              <a:buClr>
                <a:srgbClr val="C00000"/>
              </a:buClr>
              <a:buFont typeface="Wingdings" pitchFamily="2" charset="2"/>
              <a:buChar char="§"/>
            </a:pPr>
            <a:r>
              <a:rPr lang="en-US" sz="1200" dirty="0" smtClean="0">
                <a:solidFill>
                  <a:schemeClr val="tx2"/>
                </a:solidFill>
              </a:rPr>
              <a:t>In-Memory Caching of static data</a:t>
            </a:r>
          </a:p>
          <a:p>
            <a:pPr marL="514350" indent="-514350">
              <a:spcBef>
                <a:spcPts val="300"/>
              </a:spcBef>
              <a:buClr>
                <a:srgbClr val="C00000"/>
              </a:buClr>
              <a:buFont typeface="Wingdings" pitchFamily="2" charset="2"/>
              <a:buChar char="§"/>
            </a:pPr>
            <a:r>
              <a:rPr lang="en-US" sz="1200" dirty="0" smtClean="0">
                <a:solidFill>
                  <a:schemeClr val="tx2"/>
                </a:solidFill>
              </a:rPr>
              <a:t>Programming model extensions to support broadcast data</a:t>
            </a:r>
          </a:p>
          <a:p>
            <a:pPr marL="514350" indent="-514350">
              <a:spcBef>
                <a:spcPts val="300"/>
              </a:spcBef>
              <a:buClr>
                <a:srgbClr val="C00000"/>
              </a:buClr>
              <a:buFont typeface="Wingdings" pitchFamily="2" charset="2"/>
              <a:buChar char="§"/>
            </a:pPr>
            <a:r>
              <a:rPr lang="en-US" sz="1200" dirty="0" smtClean="0">
                <a:solidFill>
                  <a:schemeClr val="tx2"/>
                </a:solidFill>
              </a:rPr>
              <a:t>Merge Step</a:t>
            </a:r>
          </a:p>
          <a:p>
            <a:pPr marL="514350" indent="-514350">
              <a:spcBef>
                <a:spcPts val="300"/>
              </a:spcBef>
              <a:buClr>
                <a:srgbClr val="C00000"/>
              </a:buClr>
              <a:buFont typeface="Wingdings" pitchFamily="2" charset="2"/>
              <a:buChar char="§"/>
            </a:pPr>
            <a:r>
              <a:rPr lang="en-US" sz="1200" dirty="0" smtClean="0">
                <a:solidFill>
                  <a:schemeClr val="tx2"/>
                </a:solidFill>
              </a:rPr>
              <a:t>Hybrid intermediate data transfer</a:t>
            </a:r>
          </a:p>
          <a:p>
            <a:endParaRPr lang="en-US" dirty="0" smtClean="0"/>
          </a:p>
          <a:p>
            <a:endParaRPr lang="en-US" dirty="0" smtClean="0"/>
          </a:p>
          <a:p>
            <a:r>
              <a:rPr lang="en-US" dirty="0" smtClean="0"/>
              <a:t>Loop invariant data (static data) – traditional MR key-value pairs</a:t>
            </a:r>
          </a:p>
          <a:p>
            <a:pPr lvl="1"/>
            <a:r>
              <a:rPr lang="en-US" dirty="0" smtClean="0"/>
              <a:t>Comparatively larger sized data</a:t>
            </a:r>
          </a:p>
          <a:p>
            <a:pPr lvl="1"/>
            <a:r>
              <a:rPr lang="en-US" dirty="0" smtClean="0"/>
              <a:t>Cached between iterations</a:t>
            </a:r>
          </a:p>
          <a:p>
            <a:r>
              <a:rPr lang="en-US" dirty="0" smtClean="0"/>
              <a:t>Avoids the data download, loading and parsing cost between iterations</a:t>
            </a:r>
            <a:endParaRPr lang="en-US" baseline="0" dirty="0" smtClean="0"/>
          </a:p>
          <a:p>
            <a:pPr marL="171450" indent="-171450">
              <a:buFont typeface="Arial" pitchFamily="34" charset="0"/>
              <a:buChar char="•"/>
            </a:pPr>
            <a:r>
              <a:rPr lang="en-US" baseline="0" dirty="0" smtClean="0"/>
              <a:t>support in-memory caching of static loop-invariant data between iterations. We achieved this by having cacheable input formats, requiring no changes to the map reduce programming model. </a:t>
            </a:r>
          </a:p>
          <a:p>
            <a:endParaRPr lang="en-US" dirty="0" smtClean="0"/>
          </a:p>
          <a:p>
            <a:r>
              <a:rPr lang="en-US" dirty="0" smtClean="0"/>
              <a:t>Often</a:t>
            </a:r>
            <a:r>
              <a:rPr lang="en-US" baseline="0" dirty="0" smtClean="0"/>
              <a:t> input data needs to be uploaded to cloud. Which is not valuable if it’s for a single pass..</a:t>
            </a:r>
          </a:p>
          <a:p>
            <a:endParaRPr lang="en-US" baseline="0" dirty="0" smtClean="0"/>
          </a:p>
          <a:p>
            <a:r>
              <a:rPr lang="en-US" baseline="0" dirty="0" smtClean="0"/>
              <a:t>We can optimize workflows, where the outputs of the previous Jobs can be cached and used in the next. But we do not focus on such optimizations as they are obvious.</a:t>
            </a:r>
            <a:endParaRPr lang="en-US" dirty="0" smtClean="0"/>
          </a:p>
        </p:txBody>
      </p:sp>
      <p:sp>
        <p:nvSpPr>
          <p:cNvPr id="4" name="Slide Number Placeholder 3"/>
          <p:cNvSpPr>
            <a:spLocks noGrp="1"/>
          </p:cNvSpPr>
          <p:nvPr>
            <p:ph type="sldNum" sz="quarter" idx="10"/>
          </p:nvPr>
        </p:nvSpPr>
        <p:spPr/>
        <p:txBody>
          <a:bodyPr/>
          <a:lstStyle/>
          <a:p>
            <a:fld id="{842EC38D-76F9-4D02-B218-3C9CB0039E20}" type="slidenum">
              <a:rPr lang="en-US" smtClean="0"/>
              <a:pPr/>
              <a:t>45</a:t>
            </a:fld>
            <a:endParaRPr lang="en-US"/>
          </a:p>
        </p:txBody>
      </p:sp>
    </p:spTree>
    <p:extLst>
      <p:ext uri="{BB962C8B-B14F-4D97-AF65-F5344CB8AC3E}">
        <p14:creationId xmlns:p14="http://schemas.microsoft.com/office/powerpoint/2010/main" val="991893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a:t>
            </a:r>
            <a:r>
              <a:rPr lang="en-US" sz="1200" b="0" i="0" kern="1200" dirty="0" smtClean="0">
                <a:solidFill>
                  <a:schemeClr val="tx1"/>
                </a:solidFill>
                <a:effectLst/>
                <a:latin typeface="+mn-lt"/>
                <a:ea typeface="+mn-ea"/>
                <a:cs typeface="+mn-cs"/>
                <a:hlinkClick r:id="rId3"/>
              </a:rPr>
              <a:t>Evolving </a:t>
            </a:r>
            <a:r>
              <a:rPr lang="en-US" sz="1200" b="0" i="0" kern="1200" dirty="0" err="1" smtClean="0">
                <a:solidFill>
                  <a:schemeClr val="tx1"/>
                </a:solidFill>
                <a:effectLst/>
                <a:latin typeface="+mn-lt"/>
                <a:ea typeface="+mn-ea"/>
                <a:cs typeface="+mn-cs"/>
                <a:hlinkClick r:id="rId3"/>
              </a:rPr>
              <a:t>Hadoop</a:t>
            </a:r>
            <a:r>
              <a:rPr lang="en-US" sz="1200" b="0" i="0" kern="1200" dirty="0" smtClean="0">
                <a:solidFill>
                  <a:schemeClr val="tx1"/>
                </a:solidFill>
                <a:effectLst/>
                <a:latin typeface="+mn-lt"/>
                <a:ea typeface="+mn-ea"/>
                <a:cs typeface="+mn-cs"/>
                <a:hlinkClick r:id="rId3"/>
              </a:rPr>
              <a:t> into a Low-Latency Data Infrastructure - </a:t>
            </a:r>
            <a:r>
              <a:rPr lang="en-US" sz="1200" b="1" i="0" kern="1200" dirty="0" err="1" smtClean="0">
                <a:solidFill>
                  <a:schemeClr val="tx1"/>
                </a:solidFill>
                <a:effectLst/>
                <a:latin typeface="+mn-lt"/>
                <a:ea typeface="+mn-ea"/>
                <a:cs typeface="+mn-cs"/>
                <a:hlinkClick r:id="rId3"/>
              </a:rPr>
              <a:t>DataStax</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0BBCA9-E22A-4E09-89F7-F0E11FE4A472}" type="slidenum">
              <a:rPr lang="en-US" smtClean="0"/>
              <a:t>47</a:t>
            </a:fld>
            <a:endParaRPr lang="en-US"/>
          </a:p>
        </p:txBody>
      </p:sp>
    </p:spTree>
    <p:extLst>
      <p:ext uri="{BB962C8B-B14F-4D97-AF65-F5344CB8AC3E}">
        <p14:creationId xmlns:p14="http://schemas.microsoft.com/office/powerpoint/2010/main" val="380401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3V</a:t>
            </a:r>
            <a:r>
              <a:rPr lang="en-US" baseline="0" dirty="0" smtClean="0"/>
              <a:t> for data </a:t>
            </a:r>
            <a:r>
              <a:rPr lang="en-US" dirty="0" smtClean="0">
                <a:hlinkClick r:id="rId3"/>
              </a:rPr>
              <a:t>http://kavyamuthanna.wordpress.com/2013/01/07/big-data-why-enterprises-need-to-start-paying-attention-to-their-data-sooner/</a:t>
            </a:r>
            <a:endParaRPr lang="en-US" baseline="0" dirty="0" smtClean="0"/>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Volume – capacity</a:t>
            </a:r>
            <a:r>
              <a:rPr lang="en-US" sz="1200" b="0" i="0" kern="1200" baseline="0" dirty="0" smtClean="0">
                <a:solidFill>
                  <a:schemeClr val="tx1"/>
                </a:solidFill>
                <a:effectLst/>
                <a:latin typeface="+mn-lt"/>
                <a:ea typeface="+mn-ea"/>
                <a:cs typeface="+mn-cs"/>
              </a:rPr>
              <a:t> to handle large data </a:t>
            </a:r>
          </a:p>
          <a:p>
            <a:pPr lvl="0"/>
            <a:endParaRPr lang="en-US" sz="1200" b="0" i="0" kern="1200" baseline="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Velocity – speed to write data </a:t>
            </a:r>
          </a:p>
          <a:p>
            <a:pPr lvl="0"/>
            <a:r>
              <a:rPr lang="en-US" sz="1200" b="0" i="0" kern="1200" dirty="0" smtClean="0">
                <a:solidFill>
                  <a:schemeClr val="tx1"/>
                </a:solidFill>
                <a:effectLst/>
                <a:latin typeface="+mn-lt"/>
                <a:ea typeface="+mn-ea"/>
                <a:cs typeface="+mn-cs"/>
              </a:rPr>
              <a:t>Product categories for handling streaming data divide into established proprietary products such as </a:t>
            </a:r>
            <a:r>
              <a:rPr lang="en-US" sz="1200" b="0" i="0" kern="1200" dirty="0" err="1" smtClean="0">
                <a:solidFill>
                  <a:schemeClr val="tx1"/>
                </a:solidFill>
                <a:effectLst/>
                <a:latin typeface="+mn-lt"/>
                <a:ea typeface="+mn-ea"/>
                <a:cs typeface="+mn-cs"/>
              </a:rPr>
              <a:t>IBM’s</a:t>
            </a:r>
            <a:r>
              <a:rPr lang="en-US" sz="1200" b="0" i="0" u="none" strike="noStrike" kern="1200" dirty="0" err="1" smtClean="0">
                <a:solidFill>
                  <a:schemeClr val="tx1"/>
                </a:solidFill>
                <a:effectLst/>
                <a:latin typeface="+mn-lt"/>
                <a:ea typeface="+mn-ea"/>
                <a:cs typeface="+mn-cs"/>
                <a:hlinkClick r:id="rId4"/>
              </a:rPr>
              <a:t>InfoSphere</a:t>
            </a:r>
            <a:r>
              <a:rPr lang="en-US" sz="1200" b="0" i="0" u="none" strike="noStrike" kern="1200" dirty="0" smtClean="0">
                <a:solidFill>
                  <a:schemeClr val="tx1"/>
                </a:solidFill>
                <a:effectLst/>
                <a:latin typeface="+mn-lt"/>
                <a:ea typeface="+mn-ea"/>
                <a:cs typeface="+mn-cs"/>
                <a:hlinkClick r:id="rId4"/>
              </a:rPr>
              <a:t> Streams</a:t>
            </a:r>
            <a:r>
              <a:rPr lang="en-US" sz="1200" b="0" i="0" kern="1200" dirty="0" smtClean="0">
                <a:solidFill>
                  <a:schemeClr val="tx1"/>
                </a:solidFill>
                <a:effectLst/>
                <a:latin typeface="+mn-lt"/>
                <a:ea typeface="+mn-ea"/>
                <a:cs typeface="+mn-cs"/>
              </a:rPr>
              <a:t>, and the less-polished and still emergent open source frameworks originating in the web industry: Twitter’s </a:t>
            </a:r>
            <a:r>
              <a:rPr lang="en-US" sz="1200" b="0" i="0" u="none" strike="noStrike" kern="1200" dirty="0" smtClean="0">
                <a:solidFill>
                  <a:schemeClr val="tx1"/>
                </a:solidFill>
                <a:effectLst/>
                <a:latin typeface="+mn-lt"/>
                <a:ea typeface="+mn-ea"/>
                <a:cs typeface="+mn-cs"/>
                <a:hlinkClick r:id="rId5"/>
              </a:rPr>
              <a:t>Storm</a:t>
            </a:r>
            <a:r>
              <a:rPr lang="en-US" sz="1200" b="0" i="0" kern="1200" dirty="0" smtClean="0">
                <a:solidFill>
                  <a:schemeClr val="tx1"/>
                </a:solidFill>
                <a:effectLst/>
                <a:latin typeface="+mn-lt"/>
                <a:ea typeface="+mn-ea"/>
                <a:cs typeface="+mn-cs"/>
              </a:rPr>
              <a:t>, and Yahoo </a:t>
            </a:r>
            <a:r>
              <a:rPr lang="en-US" sz="1200" b="0" i="0" u="none" strike="noStrike" kern="1200" dirty="0" smtClean="0">
                <a:solidFill>
                  <a:schemeClr val="tx1"/>
                </a:solidFill>
                <a:effectLst/>
                <a:latin typeface="+mn-lt"/>
                <a:ea typeface="+mn-ea"/>
                <a:cs typeface="+mn-cs"/>
                <a:hlinkClick r:id="rId6"/>
              </a:rPr>
              <a:t>S4</a:t>
            </a:r>
            <a:r>
              <a:rPr lang="en-US" sz="1200" b="0" i="0" kern="1200" dirty="0" smtClean="0">
                <a:solidFill>
                  <a:schemeClr val="tx1"/>
                </a:solidFill>
                <a:effectLst/>
                <a:latin typeface="+mn-lt"/>
                <a:ea typeface="+mn-ea"/>
                <a:cs typeface="+mn-cs"/>
              </a:rPr>
              <a:t>.</a:t>
            </a: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Variety</a:t>
            </a:r>
            <a:r>
              <a:rPr lang="en-US" sz="1200" b="0" i="0" kern="1200" baseline="0" dirty="0" smtClean="0">
                <a:solidFill>
                  <a:schemeClr val="tx1"/>
                </a:solidFill>
                <a:effectLst/>
                <a:latin typeface="+mn-lt"/>
                <a:ea typeface="+mn-ea"/>
                <a:cs typeface="+mn-cs"/>
              </a:rPr>
              <a:t> – data is </a:t>
            </a:r>
            <a:r>
              <a:rPr lang="en-US" sz="1200" b="0" i="0" kern="1200" dirty="0" smtClean="0">
                <a:solidFill>
                  <a:schemeClr val="tx1"/>
                </a:solidFill>
                <a:effectLst/>
                <a:latin typeface="+mn-lt"/>
                <a:ea typeface="+mn-ea"/>
                <a:cs typeface="+mn-cs"/>
              </a:rPr>
              <a:t>diverse</a:t>
            </a:r>
            <a:r>
              <a:rPr lang="en-US" sz="1200" b="0" i="0" kern="1200" baseline="0" dirty="0" smtClean="0">
                <a:solidFill>
                  <a:schemeClr val="tx1"/>
                </a:solidFill>
                <a:effectLst/>
                <a:latin typeface="+mn-lt"/>
                <a:ea typeface="+mn-ea"/>
                <a:cs typeface="+mn-cs"/>
              </a:rPr>
              <a:t>, need flexible schema</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3</a:t>
            </a:fld>
            <a:endParaRPr lang="en-US"/>
          </a:p>
        </p:txBody>
      </p:sp>
    </p:spTree>
    <p:extLst>
      <p:ext uri="{BB962C8B-B14F-4D97-AF65-F5344CB8AC3E}">
        <p14:creationId xmlns:p14="http://schemas.microsoft.com/office/powerpoint/2010/main" val="3801765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if this should be a note instead</a:t>
            </a:r>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49</a:t>
            </a:fld>
            <a:endParaRPr lang="en-US"/>
          </a:p>
        </p:txBody>
      </p:sp>
    </p:spTree>
    <p:extLst>
      <p:ext uri="{BB962C8B-B14F-4D97-AF65-F5344CB8AC3E}">
        <p14:creationId xmlns:p14="http://schemas.microsoft.com/office/powerpoint/2010/main" val="70160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4</a:t>
            </a:fld>
            <a:endParaRPr lang="en-US"/>
          </a:p>
        </p:txBody>
      </p:sp>
    </p:spTree>
    <p:extLst>
      <p:ext uri="{BB962C8B-B14F-4D97-AF65-F5344CB8AC3E}">
        <p14:creationId xmlns:p14="http://schemas.microsoft.com/office/powerpoint/2010/main" val="1124520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a programming paradigm which a</a:t>
            </a:r>
            <a:r>
              <a:rPr lang="en-US" dirty="0" smtClean="0"/>
              <a:t>llows for</a:t>
            </a:r>
            <a:r>
              <a:rPr lang="en-US" baseline="0" dirty="0" smtClean="0"/>
              <a:t> massive scalability across hundreds or thousands machines. </a:t>
            </a:r>
          </a:p>
          <a:p>
            <a:endParaRPr lang="en-US" baseline="0" dirty="0" smtClean="0"/>
          </a:p>
          <a:p>
            <a:r>
              <a:rPr lang="en-US" baseline="0" dirty="0" smtClean="0"/>
              <a:t>Map (transform) -&gt; reduce (combine / aggregate ) -&gt; GFS (data locality) -&gt; task scheduling </a:t>
            </a:r>
          </a:p>
          <a:p>
            <a:endParaRPr lang="en-US" baseline="0" dirty="0" smtClean="0"/>
          </a:p>
          <a:p>
            <a:r>
              <a:rPr lang="en-US" baseline="0" dirty="0" smtClean="0"/>
              <a:t>In general, it’s good for some algorithm but not all.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5</a:t>
            </a:fld>
            <a:endParaRPr lang="en-US"/>
          </a:p>
        </p:txBody>
      </p:sp>
    </p:spTree>
    <p:extLst>
      <p:ext uri="{BB962C8B-B14F-4D97-AF65-F5344CB8AC3E}">
        <p14:creationId xmlns:p14="http://schemas.microsoft.com/office/powerpoint/2010/main" val="273242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Machine</a:t>
            </a:r>
            <a:r>
              <a:rPr lang="en-US" baseline="0" dirty="0" smtClean="0"/>
              <a:t> learning, AI, mentioned their performance, </a:t>
            </a:r>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6</a:t>
            </a:fld>
            <a:endParaRPr lang="en-US"/>
          </a:p>
        </p:txBody>
      </p:sp>
    </p:spTree>
    <p:extLst>
      <p:ext uri="{BB962C8B-B14F-4D97-AF65-F5344CB8AC3E}">
        <p14:creationId xmlns:p14="http://schemas.microsoft.com/office/powerpoint/2010/main" val="233606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algorithm/application pattern</a:t>
            </a:r>
          </a:p>
          <a:p>
            <a:endParaRPr lang="en-US" dirty="0" smtClean="0"/>
          </a:p>
          <a:p>
            <a:r>
              <a:rPr lang="en-US" dirty="0" smtClean="0"/>
              <a:t>Addressing</a:t>
            </a:r>
            <a:r>
              <a:rPr lang="en-US" baseline="0" dirty="0" smtClean="0"/>
              <a:t> large scale data analysis problems</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7</a:t>
            </a:fld>
            <a:endParaRPr lang="en-US"/>
          </a:p>
        </p:txBody>
      </p:sp>
    </p:spTree>
    <p:extLst>
      <p:ext uri="{BB962C8B-B14F-4D97-AF65-F5344CB8AC3E}">
        <p14:creationId xmlns:p14="http://schemas.microsoft.com/office/powerpoint/2010/main" val="180323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 and fault tolerance</a:t>
            </a:r>
            <a:endParaRPr lang="en-US" dirty="0" smtClean="0"/>
          </a:p>
          <a:p>
            <a:endParaRPr lang="en-US" dirty="0" smtClean="0"/>
          </a:p>
          <a:p>
            <a:r>
              <a:rPr lang="en-US" dirty="0" smtClean="0"/>
              <a:t>Data model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8</a:t>
            </a:fld>
            <a:endParaRPr lang="en-US"/>
          </a:p>
        </p:txBody>
      </p:sp>
    </p:spTree>
    <p:extLst>
      <p:ext uri="{BB962C8B-B14F-4D97-AF65-F5344CB8AC3E}">
        <p14:creationId xmlns:p14="http://schemas.microsoft.com/office/powerpoint/2010/main" val="85569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Cap3</a:t>
            </a:r>
            <a:r>
              <a:rPr lang="en-US" baseline="0" dirty="0" smtClean="0"/>
              <a:t> – describe more</a:t>
            </a:r>
          </a:p>
          <a:p>
            <a:endParaRPr lang="en-US" baseline="0" dirty="0" smtClean="0"/>
          </a:p>
          <a:p>
            <a:r>
              <a:rPr lang="en-US" baseline="0" dirty="0" smtClean="0"/>
              <a:t>Linear scale up with adding more computation power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0BBCA9-E22A-4E09-89F7-F0E11FE4A472}" type="slidenum">
              <a:rPr lang="en-US" smtClean="0"/>
              <a:t>9</a:t>
            </a:fld>
            <a:endParaRPr lang="en-US"/>
          </a:p>
        </p:txBody>
      </p:sp>
    </p:spTree>
    <p:extLst>
      <p:ext uri="{BB962C8B-B14F-4D97-AF65-F5344CB8AC3E}">
        <p14:creationId xmlns:p14="http://schemas.microsoft.com/office/powerpoint/2010/main" val="3890863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B4A2C-E153-46DD-8DF2-33A1CE04D210}"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FD6D-B85B-41BB-B0F3-0B49E15CDD24}" type="slidenum">
              <a:rPr lang="en-US" smtClean="0"/>
              <a:t>‹#›</a:t>
            </a:fld>
            <a:endParaRPr lang="en-US"/>
          </a:p>
        </p:txBody>
      </p:sp>
      <p:pic>
        <p:nvPicPr>
          <p:cNvPr id="7" name="Picture 27" descr="http://visualidentity.iu.edu/downloads/media/marks/iub_v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6752" y="5030036"/>
            <a:ext cx="2930655" cy="120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43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B4A2C-E153-46DD-8DF2-33A1CE04D210}"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39133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B4A2C-E153-46DD-8DF2-33A1CE04D210}"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31570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B4A2C-E153-46DD-8DF2-33A1CE04D210}"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FD6D-B85B-41BB-B0F3-0B49E15CDD24}" type="slidenum">
              <a:rPr lang="en-US" smtClean="0"/>
              <a:t>‹#›</a:t>
            </a:fld>
            <a:endParaRPr lang="en-US"/>
          </a:p>
        </p:txBody>
      </p:sp>
      <p:pic>
        <p:nvPicPr>
          <p:cNvPr id="7" name="Picture 27" descr="http://visualidentity.iu.edu/downloads/media/marks/iub_v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27572" y="6545782"/>
            <a:ext cx="762000" cy="31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B4A2C-E153-46DD-8DF2-33A1CE04D210}"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221046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B4A2C-E153-46DD-8DF2-33A1CE04D210}"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268715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B4A2C-E153-46DD-8DF2-33A1CE04D210}" type="datetimeFigureOut">
              <a:rPr lang="en-US" smtClean="0"/>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379603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B4A2C-E153-46DD-8DF2-33A1CE04D210}" type="datetimeFigureOut">
              <a:rPr lang="en-US" smtClean="0"/>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279603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B4A2C-E153-46DD-8DF2-33A1CE04D210}" type="datetimeFigureOut">
              <a:rPr lang="en-US" smtClean="0"/>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232742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B4A2C-E153-46DD-8DF2-33A1CE04D210}"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74121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B4A2C-E153-46DD-8DF2-33A1CE04D210}"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BFD6D-B85B-41BB-B0F3-0B49E15CDD24}" type="slidenum">
              <a:rPr lang="en-US" smtClean="0"/>
              <a:t>‹#›</a:t>
            </a:fld>
            <a:endParaRPr lang="en-US"/>
          </a:p>
        </p:txBody>
      </p:sp>
    </p:spTree>
    <p:extLst>
      <p:ext uri="{BB962C8B-B14F-4D97-AF65-F5344CB8AC3E}">
        <p14:creationId xmlns:p14="http://schemas.microsoft.com/office/powerpoint/2010/main" val="194373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B4A2C-E153-46DD-8DF2-33A1CE04D210}" type="datetimeFigureOut">
              <a:rPr lang="en-US" smtClean="0"/>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BFD6D-B85B-41BB-B0F3-0B49E15CDD24}" type="slidenum">
              <a:rPr lang="en-US" smtClean="0"/>
              <a:t>‹#›</a:t>
            </a:fld>
            <a:endParaRPr lang="en-US"/>
          </a:p>
        </p:txBody>
      </p:sp>
    </p:spTree>
    <p:extLst>
      <p:ext uri="{BB962C8B-B14F-4D97-AF65-F5344CB8AC3E}">
        <p14:creationId xmlns:p14="http://schemas.microsoft.com/office/powerpoint/2010/main" val="3305816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hpdc.org/2012/" TargetMode="External"/><Relationship Id="rId3" Type="http://schemas.openxmlformats.org/officeDocument/2006/relationships/notesSlide" Target="../notesSlides/notesSlide12.xml"/><Relationship Id="rId7" Type="http://schemas.openxmlformats.org/officeDocument/2006/relationships/hyperlink" Target="http://graal.ens-lyon.fr/mapreduc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grids.ucs.indiana.edu/ptliupages/presentations/data_locality_MapReduce12.pptx" TargetMode="Externa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docs.mongodb.org/manua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slideshare.net/Eweaver/cassandra-presentation-at-nosql"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datastax.com/wp-content/uploads/2012/08/C2012-BuyItNow-JayPatel.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hyperlink" Target="https://hub.vscse.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ciencecloudsummer2012.tumblr.com/schedule" TargetMode="External"/><Relationship Id="rId5" Type="http://schemas.openxmlformats.org/officeDocument/2006/relationships/hyperlink" Target="http://grids.ucs.indiana.edu/ptliupages/presentations/HBaseSummerSchool2012-Thilina.pdf" TargetMode="Externa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kavyamuthanna.wordpress.com/2013/01/07/big-data-why-enterprises-need-to-start-paying-attention-to-their-data-soone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15.pd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42.jpeg"/><Relationship Id="rId4" Type="http://schemas.openxmlformats.org/officeDocument/2006/relationships/image" Target="../media/image37.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wiki.opscode.com/display/chef/Hom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wiki.opscode.com/display/chef/Architecture+Introduc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opscode.com/che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evelopers.google.com/appengine/docs/python/dataprocessing/"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hub.vscse.org/" TargetMode="External"/><Relationship Id="rId5" Type="http://schemas.openxmlformats.org/officeDocument/2006/relationships/hyperlink" Target="http://sciencecloudsummer2012.tumblr.com/schedule" TargetMode="External"/><Relationship Id="rId4" Type="http://schemas.openxmlformats.org/officeDocument/2006/relationships/hyperlink" Target="http://grids.ucs.indiana.edu/ptliupages/presentations/twister4azure_summer_school.ppt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google.com/url?sa=t&amp;rct=j&amp;q=&amp;esrc=s&amp;source=web&amp;cd=1&amp;cad=rja&amp;ved=0CC0QFjAA&amp;url=http://www.datastax.com/wp-content/uploads/2011/03/WP-Brisk.pdf&amp;ei=J5noUdjALJPPqQHGqoGABw&amp;usg=AFQjCNHlqlzy-aZiw6Apdto5QpRQ1vF00w&amp;sig2=KmKsaJ4nDxUygNsqx1tJjQ" TargetMode="Externa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rids.ucs.indiana.edu/ptliupages/publications/presentations/USCClouds-Feb24-2012.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fontScale="90000"/>
          </a:bodyPr>
          <a:lstStyle/>
          <a:p>
            <a:r>
              <a:rPr lang="en-US" dirty="0" smtClean="0"/>
              <a:t>Study of </a:t>
            </a:r>
            <a:r>
              <a:rPr lang="en-US" dirty="0" err="1" smtClean="0"/>
              <a:t>MapReduce</a:t>
            </a:r>
            <a:r>
              <a:rPr lang="en-US" dirty="0" smtClean="0"/>
              <a:t> for Data </a:t>
            </a:r>
            <a:r>
              <a:rPr lang="en-US" dirty="0"/>
              <a:t>I</a:t>
            </a:r>
            <a:r>
              <a:rPr lang="en-US" dirty="0" smtClean="0"/>
              <a:t>ntensive Applications, </a:t>
            </a:r>
            <a:r>
              <a:rPr lang="en-US" dirty="0" err="1" smtClean="0"/>
              <a:t>NoSQL</a:t>
            </a:r>
            <a:r>
              <a:rPr lang="en-US" dirty="0" smtClean="0"/>
              <a:t> Solutions, and a </a:t>
            </a:r>
            <a:r>
              <a:rPr lang="en-US" dirty="0"/>
              <a:t>P</a:t>
            </a:r>
            <a:r>
              <a:rPr lang="en-US" dirty="0" smtClean="0"/>
              <a:t>ractical Provisioning Interface for </a:t>
            </a:r>
            <a:r>
              <a:rPr lang="en-US" dirty="0" err="1" smtClean="0"/>
              <a:t>IaaS</a:t>
            </a:r>
            <a:r>
              <a:rPr lang="en-US" dirty="0" smtClean="0"/>
              <a:t> Cloud</a:t>
            </a:r>
            <a:endParaRPr lang="en-US" dirty="0"/>
          </a:p>
        </p:txBody>
      </p:sp>
      <p:sp>
        <p:nvSpPr>
          <p:cNvPr id="3" name="Subtitle 2"/>
          <p:cNvSpPr>
            <a:spLocks noGrp="1"/>
          </p:cNvSpPr>
          <p:nvPr>
            <p:ph type="subTitle" idx="1"/>
          </p:nvPr>
        </p:nvSpPr>
        <p:spPr>
          <a:xfrm>
            <a:off x="1371600" y="4191000"/>
            <a:ext cx="6400800" cy="609600"/>
          </a:xfrm>
        </p:spPr>
        <p:txBody>
          <a:bodyPr/>
          <a:lstStyle/>
          <a:p>
            <a:r>
              <a:rPr lang="en-US" dirty="0" err="1" smtClean="0"/>
              <a:t>Tak</a:t>
            </a:r>
            <a:r>
              <a:rPr lang="en-US" dirty="0" smtClean="0"/>
              <a:t>-Lon (Stephen) Wu</a:t>
            </a:r>
          </a:p>
        </p:txBody>
      </p:sp>
    </p:spTree>
    <p:extLst>
      <p:ext uri="{BB962C8B-B14F-4D97-AF65-F5344CB8AC3E}">
        <p14:creationId xmlns:p14="http://schemas.microsoft.com/office/powerpoint/2010/main" val="710320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Types – Classic </a:t>
            </a:r>
            <a:r>
              <a:rPr lang="en-US" dirty="0" err="1" smtClean="0"/>
              <a:t>MapReduce</a:t>
            </a:r>
            <a:endParaRPr lang="en-US" dirty="0"/>
          </a:p>
        </p:txBody>
      </p:sp>
      <p:sp>
        <p:nvSpPr>
          <p:cNvPr id="3" name="Content Placeholder 2"/>
          <p:cNvSpPr>
            <a:spLocks noGrp="1"/>
          </p:cNvSpPr>
          <p:nvPr>
            <p:ph idx="1"/>
          </p:nvPr>
        </p:nvSpPr>
        <p:spPr>
          <a:xfrm>
            <a:off x="270130" y="1465021"/>
            <a:ext cx="3692269" cy="3183180"/>
          </a:xfrm>
        </p:spPr>
        <p:txBody>
          <a:bodyPr>
            <a:normAutofit/>
          </a:bodyPr>
          <a:lstStyle/>
          <a:p>
            <a:r>
              <a:rPr lang="en-US" sz="2400" dirty="0"/>
              <a:t>Smith Waterman </a:t>
            </a:r>
            <a:r>
              <a:rPr lang="en-US" sz="2400" dirty="0" err="1"/>
              <a:t>Gotoh</a:t>
            </a:r>
            <a:r>
              <a:rPr lang="en-US" sz="2400" dirty="0"/>
              <a:t> (SWG) </a:t>
            </a:r>
            <a:r>
              <a:rPr lang="en-US" sz="2400" dirty="0" smtClean="0"/>
              <a:t>Pairwise dissimilarity</a:t>
            </a:r>
          </a:p>
          <a:p>
            <a:pPr lvl="1"/>
            <a:r>
              <a:rPr lang="en-US" sz="2000" dirty="0" smtClean="0"/>
              <a:t>Input FASTA file are spilt into blocks stored on HDFS</a:t>
            </a:r>
          </a:p>
          <a:p>
            <a:pPr lvl="1"/>
            <a:r>
              <a:rPr lang="en-US" sz="2000" dirty="0" smtClean="0"/>
              <a:t>&lt;block index, content&gt;</a:t>
            </a:r>
          </a:p>
          <a:p>
            <a:pPr lvl="1"/>
            <a:r>
              <a:rPr lang="en-US" sz="2000" dirty="0"/>
              <a:t>C</a:t>
            </a:r>
            <a:r>
              <a:rPr lang="en-US" sz="2000" dirty="0" smtClean="0"/>
              <a:t>alculate upper/lower blocks  </a:t>
            </a:r>
          </a:p>
        </p:txBody>
      </p:sp>
      <p:cxnSp>
        <p:nvCxnSpPr>
          <p:cNvPr id="28" name="Straight Arrow Connector 27"/>
          <p:cNvCxnSpPr/>
          <p:nvPr/>
        </p:nvCxnSpPr>
        <p:spPr>
          <a:xfrm>
            <a:off x="6033856" y="3450392"/>
            <a:ext cx="1738544" cy="694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508313" y="3450392"/>
            <a:ext cx="293689" cy="664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603007" y="3450392"/>
            <a:ext cx="1721006" cy="664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a:off x="5159634" y="1969935"/>
            <a:ext cx="228600" cy="64621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321434" y="1875901"/>
            <a:ext cx="783966" cy="738664"/>
          </a:xfrm>
          <a:prstGeom prst="rect">
            <a:avLst/>
          </a:prstGeom>
          <a:noFill/>
        </p:spPr>
        <p:txBody>
          <a:bodyPr wrap="square" rtlCol="0">
            <a:spAutoFit/>
          </a:bodyPr>
          <a:lstStyle/>
          <a:p>
            <a:pPr algn="ctr"/>
            <a:r>
              <a:rPr lang="en-US" sz="1400" dirty="0" smtClean="0"/>
              <a:t>FASTA data blocks</a:t>
            </a:r>
            <a:endParaRPr lang="en-US" sz="1400" dirty="0"/>
          </a:p>
        </p:txBody>
      </p:sp>
      <p:sp>
        <p:nvSpPr>
          <p:cNvPr id="36" name="Left Brace 35"/>
          <p:cNvSpPr/>
          <p:nvPr/>
        </p:nvSpPr>
        <p:spPr>
          <a:xfrm>
            <a:off x="5144394" y="3581400"/>
            <a:ext cx="228600" cy="49074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114800" y="3642108"/>
            <a:ext cx="1168659" cy="307777"/>
          </a:xfrm>
          <a:prstGeom prst="rect">
            <a:avLst/>
          </a:prstGeom>
          <a:noFill/>
        </p:spPr>
        <p:txBody>
          <a:bodyPr wrap="square" rtlCol="0">
            <a:spAutoFit/>
          </a:bodyPr>
          <a:lstStyle/>
          <a:p>
            <a:pPr algn="ctr"/>
            <a:r>
              <a:rPr lang="en-US" sz="1400" dirty="0" smtClean="0"/>
              <a:t>Shuffling</a:t>
            </a:r>
            <a:endParaRPr lang="en-US" sz="1600" dirty="0"/>
          </a:p>
        </p:txBody>
      </p:sp>
      <p:cxnSp>
        <p:nvCxnSpPr>
          <p:cNvPr id="41" name="Straight Arrow Connector 40"/>
          <p:cNvCxnSpPr/>
          <p:nvPr/>
        </p:nvCxnSpPr>
        <p:spPr>
          <a:xfrm flipH="1">
            <a:off x="6508313" y="4605007"/>
            <a:ext cx="4709" cy="342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924800" y="4605007"/>
            <a:ext cx="0" cy="342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33856" y="3450392"/>
            <a:ext cx="391569" cy="664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828126" y="3450392"/>
            <a:ext cx="1060653" cy="694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77" idx="0"/>
          </p:cNvCxnSpPr>
          <p:nvPr/>
        </p:nvCxnSpPr>
        <p:spPr>
          <a:xfrm flipH="1">
            <a:off x="7904962" y="3450392"/>
            <a:ext cx="419051" cy="707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p:nvPr/>
        </p:nvPicPr>
        <p:blipFill>
          <a:blip r:embed="rId3">
            <a:extLst>
              <a:ext uri="{28A0092B-C50C-407E-A947-70E740481C1C}">
                <a14:useLocalDpi xmlns:a14="http://schemas.microsoft.com/office/drawing/2010/main" val="0"/>
              </a:ext>
            </a:extLst>
          </a:blip>
          <a:stretch>
            <a:fillRect/>
          </a:stretch>
        </p:blipFill>
        <p:spPr>
          <a:xfrm>
            <a:off x="685800" y="4648200"/>
            <a:ext cx="3200400" cy="2014140"/>
          </a:xfrm>
          <a:prstGeom prst="rect">
            <a:avLst/>
          </a:prstGeom>
        </p:spPr>
      </p:pic>
      <p:sp>
        <p:nvSpPr>
          <p:cNvPr id="53" name="Left Brace 52"/>
          <p:cNvSpPr/>
          <p:nvPr/>
        </p:nvSpPr>
        <p:spPr>
          <a:xfrm>
            <a:off x="5144394" y="2990421"/>
            <a:ext cx="228600" cy="49074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4105275" y="2804907"/>
            <a:ext cx="1168659" cy="738664"/>
          </a:xfrm>
          <a:prstGeom prst="rect">
            <a:avLst/>
          </a:prstGeom>
          <a:noFill/>
        </p:spPr>
        <p:txBody>
          <a:bodyPr wrap="square" rtlCol="0">
            <a:spAutoFit/>
          </a:bodyPr>
          <a:lstStyle/>
          <a:p>
            <a:pPr algn="ctr"/>
            <a:r>
              <a:rPr lang="en-US" sz="1400" dirty="0" smtClean="0"/>
              <a:t>SWG pairwise distance </a:t>
            </a:r>
            <a:endParaRPr lang="en-US" sz="1400" dirty="0"/>
          </a:p>
        </p:txBody>
      </p:sp>
      <p:sp>
        <p:nvSpPr>
          <p:cNvPr id="55" name="Left Brace 54"/>
          <p:cNvSpPr/>
          <p:nvPr/>
        </p:nvSpPr>
        <p:spPr>
          <a:xfrm>
            <a:off x="5144394" y="4157451"/>
            <a:ext cx="228600" cy="49074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4038600" y="4114800"/>
            <a:ext cx="1168659" cy="523220"/>
          </a:xfrm>
          <a:prstGeom prst="rect">
            <a:avLst/>
          </a:prstGeom>
          <a:noFill/>
        </p:spPr>
        <p:txBody>
          <a:bodyPr wrap="square" rtlCol="0">
            <a:spAutoFit/>
          </a:bodyPr>
          <a:lstStyle/>
          <a:p>
            <a:pPr algn="ctr"/>
            <a:r>
              <a:rPr lang="en-US" sz="1400" dirty="0" smtClean="0"/>
              <a:t>Aggregate</a:t>
            </a:r>
          </a:p>
          <a:p>
            <a:pPr algn="ctr"/>
            <a:r>
              <a:rPr lang="en-US" sz="1400" dirty="0" smtClean="0"/>
              <a:t>Row results</a:t>
            </a:r>
            <a:endParaRPr lang="en-US" sz="1600" dirty="0"/>
          </a:p>
        </p:txBody>
      </p:sp>
      <p:cxnSp>
        <p:nvCxnSpPr>
          <p:cNvPr id="38" name="Straight Connector 37"/>
          <p:cNvCxnSpPr/>
          <p:nvPr/>
        </p:nvCxnSpPr>
        <p:spPr>
          <a:xfrm>
            <a:off x="7121022" y="2285999"/>
            <a:ext cx="879978"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23137" y="2406366"/>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92815" y="2409739"/>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318005" y="2409739"/>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39000" y="3200453"/>
            <a:ext cx="6477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793155" y="1939096"/>
            <a:ext cx="459971" cy="657102"/>
            <a:chOff x="6027762" y="1349449"/>
            <a:chExt cx="459971" cy="657102"/>
          </a:xfrm>
        </p:grpSpPr>
        <p:sp>
          <p:nvSpPr>
            <p:cNvPr id="50" name="Snip Single Corner Rectangle 49"/>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547193" y="1939096"/>
            <a:ext cx="459971" cy="657102"/>
            <a:chOff x="6027762" y="1349449"/>
            <a:chExt cx="459971" cy="657102"/>
          </a:xfrm>
        </p:grpSpPr>
        <p:sp>
          <p:nvSpPr>
            <p:cNvPr id="61" name="Snip Single Corner Rectangle 60"/>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8068422" y="1939096"/>
            <a:ext cx="459971" cy="657102"/>
            <a:chOff x="6027762" y="1349449"/>
            <a:chExt cx="459971" cy="657102"/>
          </a:xfrm>
        </p:grpSpPr>
        <p:sp>
          <p:nvSpPr>
            <p:cNvPr id="67" name="Snip Single Corner Rectangle 66"/>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5666464" y="2951847"/>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sp>
        <p:nvSpPr>
          <p:cNvPr id="73" name="Oval 72"/>
          <p:cNvSpPr/>
          <p:nvPr/>
        </p:nvSpPr>
        <p:spPr>
          <a:xfrm>
            <a:off x="6425425" y="2970468"/>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sp>
        <p:nvSpPr>
          <p:cNvPr id="74" name="Oval 73"/>
          <p:cNvSpPr/>
          <p:nvPr/>
        </p:nvSpPr>
        <p:spPr>
          <a:xfrm>
            <a:off x="7934207" y="2948474"/>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grpSp>
        <p:nvGrpSpPr>
          <p:cNvPr id="7" name="Group 6"/>
          <p:cNvGrpSpPr/>
          <p:nvPr/>
        </p:nvGrpSpPr>
        <p:grpSpPr>
          <a:xfrm>
            <a:off x="6140921" y="4145036"/>
            <a:ext cx="764029" cy="498545"/>
            <a:chOff x="6369521" y="4145036"/>
            <a:chExt cx="764029" cy="498545"/>
          </a:xfrm>
          <a:scene3d>
            <a:camera prst="orthographicFront"/>
            <a:lightRig rig="sunset" dir="t"/>
          </a:scene3d>
        </p:grpSpPr>
        <p:sp>
          <p:nvSpPr>
            <p:cNvPr id="75" name="Oval 74"/>
            <p:cNvSpPr/>
            <p:nvPr/>
          </p:nvSpPr>
          <p:spPr>
            <a:xfrm>
              <a:off x="6369521" y="4145036"/>
              <a:ext cx="734784" cy="498545"/>
            </a:xfrm>
            <a:prstGeom prst="ellipse">
              <a:avLst/>
            </a:prstGeom>
            <a:solidFill>
              <a:schemeClr val="accent6">
                <a:lumMod val="60000"/>
                <a:lumOff val="40000"/>
              </a:schemeClr>
            </a:solidFill>
            <a:ln w="127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 name="TextBox 4"/>
            <p:cNvSpPr txBox="1"/>
            <p:nvPr/>
          </p:nvSpPr>
          <p:spPr>
            <a:xfrm>
              <a:off x="6398766" y="4248936"/>
              <a:ext cx="734784" cy="307777"/>
            </a:xfrm>
            <a:prstGeom prst="rect">
              <a:avLst/>
            </a:prstGeom>
            <a:noFill/>
          </p:spPr>
          <p:txBody>
            <a:bodyPr wrap="square" rtlCol="0">
              <a:spAutoFit/>
            </a:bodyPr>
            <a:lstStyle/>
            <a:p>
              <a:r>
                <a:rPr lang="en-US" sz="1400" b="1" dirty="0" smtClean="0"/>
                <a:t>reduce</a:t>
              </a:r>
              <a:endParaRPr lang="en-US" sz="1400" b="1" dirty="0"/>
            </a:p>
          </p:txBody>
        </p:sp>
      </p:grpSp>
      <p:grpSp>
        <p:nvGrpSpPr>
          <p:cNvPr id="76" name="Group 75"/>
          <p:cNvGrpSpPr/>
          <p:nvPr/>
        </p:nvGrpSpPr>
        <p:grpSpPr>
          <a:xfrm>
            <a:off x="7537570" y="4158122"/>
            <a:ext cx="764029" cy="498545"/>
            <a:chOff x="6369521" y="4145036"/>
            <a:chExt cx="764029" cy="498545"/>
          </a:xfrm>
          <a:scene3d>
            <a:camera prst="orthographicFront"/>
            <a:lightRig rig="sunset" dir="t"/>
          </a:scene3d>
        </p:grpSpPr>
        <p:sp>
          <p:nvSpPr>
            <p:cNvPr id="77" name="Oval 76"/>
            <p:cNvSpPr/>
            <p:nvPr/>
          </p:nvSpPr>
          <p:spPr>
            <a:xfrm>
              <a:off x="6369521" y="4145036"/>
              <a:ext cx="734784" cy="498545"/>
            </a:xfrm>
            <a:prstGeom prst="ellipse">
              <a:avLst/>
            </a:prstGeom>
            <a:solidFill>
              <a:schemeClr val="accent6">
                <a:lumMod val="60000"/>
                <a:lumOff val="40000"/>
              </a:schemeClr>
            </a:solidFill>
            <a:ln w="127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78" name="TextBox 77"/>
            <p:cNvSpPr txBox="1"/>
            <p:nvPr/>
          </p:nvSpPr>
          <p:spPr>
            <a:xfrm>
              <a:off x="6398766" y="4248936"/>
              <a:ext cx="734784" cy="307777"/>
            </a:xfrm>
            <a:prstGeom prst="rect">
              <a:avLst/>
            </a:prstGeom>
            <a:noFill/>
          </p:spPr>
          <p:txBody>
            <a:bodyPr wrap="square" rtlCol="0">
              <a:spAutoFit/>
            </a:bodyPr>
            <a:lstStyle/>
            <a:p>
              <a:r>
                <a:rPr lang="en-US" sz="1400" b="1" dirty="0" smtClean="0"/>
                <a:t>reduce</a:t>
              </a:r>
              <a:endParaRPr lang="en-US" sz="1400" b="1" dirty="0"/>
            </a:p>
          </p:txBody>
        </p:sp>
      </p:grpSp>
      <p:cxnSp>
        <p:nvCxnSpPr>
          <p:cNvPr id="80" name="Straight Arrow Connector 79"/>
          <p:cNvCxnSpPr/>
          <p:nvPr/>
        </p:nvCxnSpPr>
        <p:spPr>
          <a:xfrm>
            <a:off x="6510370" y="5129175"/>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924800" y="5143410"/>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lowchart: Magnetic Disk 81"/>
          <p:cNvSpPr/>
          <p:nvPr/>
        </p:nvSpPr>
        <p:spPr>
          <a:xfrm>
            <a:off x="5705809" y="5679750"/>
            <a:ext cx="2980115" cy="710287"/>
          </a:xfrm>
          <a:prstGeom prst="flowChartMagneticDisk">
            <a:avLst/>
          </a:prstGeom>
          <a:solidFill>
            <a:schemeClr val="accent1">
              <a:lumMod val="20000"/>
              <a:lumOff val="80000"/>
            </a:schemeClr>
          </a:solidFill>
          <a:ln w="12700">
            <a:solidFill>
              <a:schemeClr val="tx1"/>
            </a:solidFill>
          </a:ln>
          <a:effectLst>
            <a:outerShdw blurRad="50800" dist="38100" dir="3600000" algn="l" rotWithShape="0">
              <a:prstClr val="black">
                <a:alpha val="40000"/>
              </a:prstClr>
            </a:outerShdw>
          </a:effectLst>
          <a:scene3d>
            <a:camera prst="orthographicFront"/>
            <a:lightRig rig="sunrise"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HDFS / Local Disk</a:t>
            </a:r>
            <a:endParaRPr lang="en-US" b="1" dirty="0">
              <a:solidFill>
                <a:schemeClr val="tx1"/>
              </a:solidFill>
            </a:endParaRPr>
          </a:p>
        </p:txBody>
      </p:sp>
      <p:grpSp>
        <p:nvGrpSpPr>
          <p:cNvPr id="89" name="Group 88"/>
          <p:cNvGrpSpPr/>
          <p:nvPr/>
        </p:nvGrpSpPr>
        <p:grpSpPr>
          <a:xfrm>
            <a:off x="6354067" y="4930137"/>
            <a:ext cx="296683" cy="423833"/>
            <a:chOff x="6027762" y="1349449"/>
            <a:chExt cx="459971" cy="657102"/>
          </a:xfrm>
        </p:grpSpPr>
        <p:sp>
          <p:nvSpPr>
            <p:cNvPr id="90" name="Snip Single Corner Rectangle 89"/>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763692" y="4931494"/>
            <a:ext cx="296683" cy="423833"/>
            <a:chOff x="6027762" y="1349449"/>
            <a:chExt cx="459971" cy="657102"/>
          </a:xfrm>
        </p:grpSpPr>
        <p:sp>
          <p:nvSpPr>
            <p:cNvPr id="96" name="Snip Single Corner Rectangle 95"/>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6909045" y="4407394"/>
            <a:ext cx="57364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828126" y="5184195"/>
            <a:ext cx="7386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658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Application Types – Iterative </a:t>
            </a:r>
            <a:r>
              <a:rPr lang="en-US" sz="3600" dirty="0" err="1" smtClean="0"/>
              <a:t>MapReduce</a:t>
            </a:r>
            <a:endParaRPr lang="en-US" sz="3600" dirty="0"/>
          </a:p>
        </p:txBody>
      </p:sp>
      <p:sp>
        <p:nvSpPr>
          <p:cNvPr id="3" name="Content Placeholder 2"/>
          <p:cNvSpPr>
            <a:spLocks noGrp="1"/>
          </p:cNvSpPr>
          <p:nvPr>
            <p:ph idx="1"/>
          </p:nvPr>
        </p:nvSpPr>
        <p:spPr>
          <a:xfrm>
            <a:off x="270130" y="1465021"/>
            <a:ext cx="3692269" cy="3183180"/>
          </a:xfrm>
        </p:spPr>
        <p:txBody>
          <a:bodyPr>
            <a:normAutofit/>
          </a:bodyPr>
          <a:lstStyle/>
          <a:p>
            <a:r>
              <a:rPr lang="en-US" sz="2400" dirty="0" err="1" smtClean="0"/>
              <a:t>Kmeans</a:t>
            </a:r>
            <a:r>
              <a:rPr lang="en-US" sz="2400" dirty="0" smtClean="0"/>
              <a:t> clustering</a:t>
            </a:r>
          </a:p>
          <a:p>
            <a:pPr lvl="1"/>
            <a:r>
              <a:rPr lang="en-US" sz="2000" dirty="0" smtClean="0"/>
              <a:t>Data points are cached into memory (Twister)</a:t>
            </a:r>
          </a:p>
          <a:p>
            <a:pPr lvl="1"/>
            <a:r>
              <a:rPr lang="en-US" sz="2000" dirty="0" smtClean="0"/>
              <a:t>User-defined break conditions</a:t>
            </a:r>
          </a:p>
          <a:p>
            <a:pPr lvl="1"/>
            <a:endParaRPr lang="en-US" sz="2000" dirty="0" smtClean="0"/>
          </a:p>
          <a:p>
            <a:pPr lvl="1"/>
            <a:endParaRPr lang="en-US" sz="2000" dirty="0" smtClean="0"/>
          </a:p>
        </p:txBody>
      </p:sp>
      <p:sp>
        <p:nvSpPr>
          <p:cNvPr id="34" name="Left Brace 33"/>
          <p:cNvSpPr/>
          <p:nvPr/>
        </p:nvSpPr>
        <p:spPr>
          <a:xfrm>
            <a:off x="4727199" y="1477316"/>
            <a:ext cx="228600" cy="59216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3910965" y="1371600"/>
            <a:ext cx="783966" cy="738664"/>
          </a:xfrm>
          <a:prstGeom prst="rect">
            <a:avLst/>
          </a:prstGeom>
          <a:noFill/>
        </p:spPr>
        <p:txBody>
          <a:bodyPr wrap="square" rtlCol="0">
            <a:spAutoFit/>
          </a:bodyPr>
          <a:lstStyle/>
          <a:p>
            <a:pPr algn="ctr"/>
            <a:r>
              <a:rPr lang="en-US" sz="1400" dirty="0" smtClean="0"/>
              <a:t>Split data</a:t>
            </a:r>
          </a:p>
          <a:p>
            <a:pPr algn="ctr"/>
            <a:r>
              <a:rPr lang="en-US" sz="1400" dirty="0" smtClean="0"/>
              <a:t>points</a:t>
            </a:r>
            <a:endParaRPr lang="en-US" sz="1400" dirty="0"/>
          </a:p>
        </p:txBody>
      </p:sp>
      <p:sp>
        <p:nvSpPr>
          <p:cNvPr id="36" name="Left Brace 35"/>
          <p:cNvSpPr/>
          <p:nvPr/>
        </p:nvSpPr>
        <p:spPr>
          <a:xfrm>
            <a:off x="4711959" y="3058002"/>
            <a:ext cx="228600" cy="49074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682365" y="3117110"/>
            <a:ext cx="1168659" cy="307777"/>
          </a:xfrm>
          <a:prstGeom prst="rect">
            <a:avLst/>
          </a:prstGeom>
          <a:noFill/>
        </p:spPr>
        <p:txBody>
          <a:bodyPr wrap="square" rtlCol="0">
            <a:spAutoFit/>
          </a:bodyPr>
          <a:lstStyle/>
          <a:p>
            <a:pPr algn="ctr"/>
            <a:r>
              <a:rPr lang="en-US" sz="1400" dirty="0" smtClean="0"/>
              <a:t>Shuffling</a:t>
            </a:r>
            <a:endParaRPr lang="en-US" dirty="0"/>
          </a:p>
        </p:txBody>
      </p:sp>
      <p:sp>
        <p:nvSpPr>
          <p:cNvPr id="53" name="Left Brace 52"/>
          <p:cNvSpPr/>
          <p:nvPr/>
        </p:nvSpPr>
        <p:spPr>
          <a:xfrm>
            <a:off x="4711959" y="2402981"/>
            <a:ext cx="228600" cy="51732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3682365" y="2402981"/>
            <a:ext cx="1168659" cy="523220"/>
          </a:xfrm>
          <a:prstGeom prst="rect">
            <a:avLst/>
          </a:prstGeom>
          <a:noFill/>
        </p:spPr>
        <p:txBody>
          <a:bodyPr wrap="square" rtlCol="0">
            <a:spAutoFit/>
          </a:bodyPr>
          <a:lstStyle/>
          <a:p>
            <a:pPr algn="ctr"/>
            <a:r>
              <a:rPr lang="en-US" sz="1400" dirty="0" smtClean="0"/>
              <a:t>Distance</a:t>
            </a:r>
          </a:p>
          <a:p>
            <a:pPr algn="ctr"/>
            <a:r>
              <a:rPr lang="en-US" sz="1400" dirty="0" smtClean="0"/>
              <a:t>calculation</a:t>
            </a:r>
            <a:endParaRPr lang="en-US" sz="1400" dirty="0"/>
          </a:p>
        </p:txBody>
      </p:sp>
      <p:sp>
        <p:nvSpPr>
          <p:cNvPr id="55" name="Left Brace 54"/>
          <p:cNvSpPr/>
          <p:nvPr/>
        </p:nvSpPr>
        <p:spPr>
          <a:xfrm>
            <a:off x="4725553" y="3630736"/>
            <a:ext cx="228600" cy="44755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3657600" y="3498261"/>
            <a:ext cx="1168659" cy="738664"/>
          </a:xfrm>
          <a:prstGeom prst="rect">
            <a:avLst/>
          </a:prstGeom>
          <a:noFill/>
        </p:spPr>
        <p:txBody>
          <a:bodyPr wrap="square" rtlCol="0">
            <a:spAutoFit/>
          </a:bodyPr>
          <a:lstStyle/>
          <a:p>
            <a:pPr algn="ctr"/>
            <a:r>
              <a:rPr lang="en-US" sz="1400" dirty="0" smtClean="0"/>
              <a:t>Update</a:t>
            </a:r>
          </a:p>
          <a:p>
            <a:pPr algn="ctr"/>
            <a:r>
              <a:rPr lang="en-US" sz="1400" dirty="0" smtClean="0"/>
              <a:t>New </a:t>
            </a:r>
          </a:p>
          <a:p>
            <a:pPr algn="ctr"/>
            <a:r>
              <a:rPr lang="en-US" sz="1400" dirty="0" smtClean="0"/>
              <a:t>centroids</a:t>
            </a:r>
            <a:endParaRPr lang="en-US" sz="1600" dirty="0"/>
          </a:p>
        </p:txBody>
      </p:sp>
      <p:pic>
        <p:nvPicPr>
          <p:cNvPr id="7170" name="Picture 2" descr="C:\PHD\Qualify Exam\Oral presentation\own\images\kmea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 y="4038600"/>
            <a:ext cx="3046413" cy="238881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p:nvPr/>
        </p:nvCxnSpPr>
        <p:spPr>
          <a:xfrm>
            <a:off x="5641815" y="2923677"/>
            <a:ext cx="1738544" cy="694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116272" y="2923677"/>
            <a:ext cx="293689" cy="664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210966" y="2923677"/>
            <a:ext cx="1721006" cy="664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6116272" y="4078292"/>
            <a:ext cx="4709" cy="342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532759" y="4078292"/>
            <a:ext cx="0" cy="342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641815" y="2923677"/>
            <a:ext cx="391569" cy="6644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436085" y="2923677"/>
            <a:ext cx="1060653" cy="6946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89" idx="0"/>
          </p:cNvCxnSpPr>
          <p:nvPr/>
        </p:nvCxnSpPr>
        <p:spPr>
          <a:xfrm flipH="1">
            <a:off x="7512921" y="2923677"/>
            <a:ext cx="419051" cy="707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28981" y="1759284"/>
            <a:ext cx="879978"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31096" y="1879651"/>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00774" y="1883024"/>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925964" y="1883024"/>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846959" y="2673738"/>
            <a:ext cx="6477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5401114" y="1412381"/>
            <a:ext cx="459971" cy="657102"/>
            <a:chOff x="6027762" y="1349449"/>
            <a:chExt cx="459971" cy="657102"/>
          </a:xfrm>
        </p:grpSpPr>
        <p:sp>
          <p:nvSpPr>
            <p:cNvPr id="65" name="Snip Single Corner Rectangle 64"/>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155152" y="1412381"/>
            <a:ext cx="459971" cy="657102"/>
            <a:chOff x="6027762" y="1349449"/>
            <a:chExt cx="459971" cy="657102"/>
          </a:xfrm>
        </p:grpSpPr>
        <p:sp>
          <p:nvSpPr>
            <p:cNvPr id="71" name="Snip Single Corner Rectangle 70"/>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7676381" y="1412381"/>
            <a:ext cx="459971" cy="657102"/>
            <a:chOff x="6027762" y="1349449"/>
            <a:chExt cx="459971" cy="657102"/>
          </a:xfrm>
        </p:grpSpPr>
        <p:sp>
          <p:nvSpPr>
            <p:cNvPr id="77" name="Snip Single Corner Rectangle 76"/>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Oval 81"/>
          <p:cNvSpPr/>
          <p:nvPr/>
        </p:nvSpPr>
        <p:spPr>
          <a:xfrm>
            <a:off x="5274423" y="2425132"/>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sp>
        <p:nvSpPr>
          <p:cNvPr id="83" name="Oval 82"/>
          <p:cNvSpPr/>
          <p:nvPr/>
        </p:nvSpPr>
        <p:spPr>
          <a:xfrm>
            <a:off x="6033384" y="2443753"/>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sp>
        <p:nvSpPr>
          <p:cNvPr id="84" name="Oval 83"/>
          <p:cNvSpPr/>
          <p:nvPr/>
        </p:nvSpPr>
        <p:spPr>
          <a:xfrm>
            <a:off x="7542166" y="2421759"/>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grpSp>
        <p:nvGrpSpPr>
          <p:cNvPr id="85" name="Group 84"/>
          <p:cNvGrpSpPr/>
          <p:nvPr/>
        </p:nvGrpSpPr>
        <p:grpSpPr>
          <a:xfrm>
            <a:off x="5748880" y="3618321"/>
            <a:ext cx="764029" cy="498545"/>
            <a:chOff x="6369521" y="4145036"/>
            <a:chExt cx="764029" cy="498545"/>
          </a:xfrm>
          <a:scene3d>
            <a:camera prst="orthographicFront"/>
            <a:lightRig rig="sunset" dir="t"/>
          </a:scene3d>
        </p:grpSpPr>
        <p:sp>
          <p:nvSpPr>
            <p:cNvPr id="86" name="Oval 85"/>
            <p:cNvSpPr/>
            <p:nvPr/>
          </p:nvSpPr>
          <p:spPr>
            <a:xfrm>
              <a:off x="6369521" y="4145036"/>
              <a:ext cx="734784" cy="498545"/>
            </a:xfrm>
            <a:prstGeom prst="ellipse">
              <a:avLst/>
            </a:prstGeom>
            <a:solidFill>
              <a:schemeClr val="accent6">
                <a:lumMod val="60000"/>
                <a:lumOff val="40000"/>
              </a:schemeClr>
            </a:solidFill>
            <a:ln w="127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7" name="TextBox 86"/>
            <p:cNvSpPr txBox="1"/>
            <p:nvPr/>
          </p:nvSpPr>
          <p:spPr>
            <a:xfrm>
              <a:off x="6398766" y="4248936"/>
              <a:ext cx="734784" cy="307777"/>
            </a:xfrm>
            <a:prstGeom prst="rect">
              <a:avLst/>
            </a:prstGeom>
            <a:noFill/>
          </p:spPr>
          <p:txBody>
            <a:bodyPr wrap="square" rtlCol="0">
              <a:spAutoFit/>
            </a:bodyPr>
            <a:lstStyle/>
            <a:p>
              <a:r>
                <a:rPr lang="en-US" sz="1400" b="1" dirty="0" smtClean="0"/>
                <a:t>reduce</a:t>
              </a:r>
              <a:endParaRPr lang="en-US" sz="1400" b="1" dirty="0"/>
            </a:p>
          </p:txBody>
        </p:sp>
      </p:grpSp>
      <p:grpSp>
        <p:nvGrpSpPr>
          <p:cNvPr id="88" name="Group 87"/>
          <p:cNvGrpSpPr/>
          <p:nvPr/>
        </p:nvGrpSpPr>
        <p:grpSpPr>
          <a:xfrm>
            <a:off x="7145529" y="3631407"/>
            <a:ext cx="764029" cy="498545"/>
            <a:chOff x="6369521" y="4145036"/>
            <a:chExt cx="764029" cy="498545"/>
          </a:xfrm>
          <a:scene3d>
            <a:camera prst="orthographicFront"/>
            <a:lightRig rig="sunset" dir="t"/>
          </a:scene3d>
        </p:grpSpPr>
        <p:sp>
          <p:nvSpPr>
            <p:cNvPr id="89" name="Oval 88"/>
            <p:cNvSpPr/>
            <p:nvPr/>
          </p:nvSpPr>
          <p:spPr>
            <a:xfrm>
              <a:off x="6369521" y="4145036"/>
              <a:ext cx="734784" cy="498545"/>
            </a:xfrm>
            <a:prstGeom prst="ellipse">
              <a:avLst/>
            </a:prstGeom>
            <a:solidFill>
              <a:schemeClr val="accent6">
                <a:lumMod val="60000"/>
                <a:lumOff val="40000"/>
              </a:schemeClr>
            </a:solidFill>
            <a:ln w="12700">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90" name="TextBox 89"/>
            <p:cNvSpPr txBox="1"/>
            <p:nvPr/>
          </p:nvSpPr>
          <p:spPr>
            <a:xfrm>
              <a:off x="6398766" y="4248936"/>
              <a:ext cx="734784" cy="307777"/>
            </a:xfrm>
            <a:prstGeom prst="rect">
              <a:avLst/>
            </a:prstGeom>
            <a:noFill/>
          </p:spPr>
          <p:txBody>
            <a:bodyPr wrap="square" rtlCol="0">
              <a:spAutoFit/>
            </a:bodyPr>
            <a:lstStyle/>
            <a:p>
              <a:r>
                <a:rPr lang="en-US" sz="1400" b="1" dirty="0" smtClean="0"/>
                <a:t>reduce</a:t>
              </a:r>
              <a:endParaRPr lang="en-US" sz="1400" b="1" dirty="0"/>
            </a:p>
          </p:txBody>
        </p:sp>
      </p:grpSp>
      <p:cxnSp>
        <p:nvCxnSpPr>
          <p:cNvPr id="91" name="Straight Arrow Connector 90"/>
          <p:cNvCxnSpPr/>
          <p:nvPr/>
        </p:nvCxnSpPr>
        <p:spPr>
          <a:xfrm>
            <a:off x="6118329" y="4602460"/>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532759" y="4616695"/>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Flowchart: Magnetic Disk 92"/>
          <p:cNvSpPr/>
          <p:nvPr/>
        </p:nvSpPr>
        <p:spPr>
          <a:xfrm>
            <a:off x="5344239" y="5758175"/>
            <a:ext cx="2980115" cy="710287"/>
          </a:xfrm>
          <a:prstGeom prst="flowChartMagneticDisk">
            <a:avLst/>
          </a:prstGeom>
          <a:solidFill>
            <a:schemeClr val="accent1">
              <a:lumMod val="20000"/>
              <a:lumOff val="80000"/>
            </a:schemeClr>
          </a:solidFill>
          <a:ln w="12700">
            <a:solidFill>
              <a:schemeClr val="tx1"/>
            </a:solidFill>
          </a:ln>
          <a:effectLst>
            <a:outerShdw blurRad="50800" dist="38100" dir="3600000" algn="l" rotWithShape="0">
              <a:prstClr val="black">
                <a:alpha val="40000"/>
              </a:prstClr>
            </a:outerShdw>
          </a:effectLst>
          <a:scene3d>
            <a:camera prst="orthographicFront"/>
            <a:lightRig rig="sunrise"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HDFS / Local Disk</a:t>
            </a:r>
            <a:endParaRPr lang="en-US" b="1" dirty="0">
              <a:solidFill>
                <a:schemeClr val="tx1"/>
              </a:solidFill>
            </a:endParaRPr>
          </a:p>
        </p:txBody>
      </p:sp>
      <p:grpSp>
        <p:nvGrpSpPr>
          <p:cNvPr id="94" name="Group 93"/>
          <p:cNvGrpSpPr/>
          <p:nvPr/>
        </p:nvGrpSpPr>
        <p:grpSpPr>
          <a:xfrm>
            <a:off x="5962026" y="4403422"/>
            <a:ext cx="296683" cy="423833"/>
            <a:chOff x="6027762" y="1349449"/>
            <a:chExt cx="459971" cy="657102"/>
          </a:xfrm>
        </p:grpSpPr>
        <p:sp>
          <p:nvSpPr>
            <p:cNvPr id="95" name="Snip Single Corner Rectangle 94"/>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7371651" y="4404779"/>
            <a:ext cx="296683" cy="423833"/>
            <a:chOff x="6027762" y="1349449"/>
            <a:chExt cx="459971" cy="657102"/>
          </a:xfrm>
        </p:grpSpPr>
        <p:sp>
          <p:nvSpPr>
            <p:cNvPr id="101" name="Snip Single Corner Rectangle 100"/>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p:nvCxnSpPr>
        <p:spPr>
          <a:xfrm>
            <a:off x="6517004" y="3880679"/>
            <a:ext cx="57364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436085" y="4657480"/>
            <a:ext cx="7386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6816445" y="5458529"/>
            <a:ext cx="4114" cy="2996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Diamond 108"/>
          <p:cNvSpPr/>
          <p:nvPr/>
        </p:nvSpPr>
        <p:spPr>
          <a:xfrm>
            <a:off x="6077030" y="4982839"/>
            <a:ext cx="1490992" cy="470536"/>
          </a:xfrm>
          <a:prstGeom prst="diamond">
            <a:avLst/>
          </a:prstGeom>
          <a:solidFill>
            <a:schemeClr val="accent4">
              <a:lumMod val="40000"/>
              <a:lumOff val="60000"/>
            </a:schemeClr>
          </a:solidFill>
          <a:ln w="12700">
            <a:solidFill>
              <a:schemeClr val="tx1"/>
            </a:solidFill>
          </a:ln>
          <a:effectLst>
            <a:outerShdw blurRad="76200" dir="18900000" sy="23000" kx="-1200000" algn="bl" rotWithShape="0">
              <a:prstClr val="black">
                <a:alpha val="20000"/>
              </a:prstClr>
            </a:outerShdw>
          </a:effectLst>
          <a:scene3d>
            <a:camera prst="orthographicFront"/>
            <a:lightRig rig="morning"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end?</a:t>
            </a:r>
            <a:endParaRPr lang="en-US" sz="1400" b="1" dirty="0">
              <a:solidFill>
                <a:schemeClr val="tx1"/>
              </a:solidFill>
            </a:endParaRPr>
          </a:p>
        </p:txBody>
      </p:sp>
      <p:sp>
        <p:nvSpPr>
          <p:cNvPr id="7" name="Arc 6"/>
          <p:cNvSpPr/>
          <p:nvPr/>
        </p:nvSpPr>
        <p:spPr>
          <a:xfrm rot="1612968">
            <a:off x="7039173" y="2125551"/>
            <a:ext cx="1542997" cy="3390793"/>
          </a:xfrm>
          <a:prstGeom prst="arc">
            <a:avLst>
              <a:gd name="adj1" fmla="val 15063446"/>
              <a:gd name="adj2" fmla="val 4256562"/>
            </a:avLst>
          </a:prstGeom>
          <a:noFill/>
          <a:ln w="31750">
            <a:solidFill>
              <a:schemeClr val="accent1">
                <a:shade val="95000"/>
                <a:satMod val="105000"/>
              </a:schemeClr>
            </a:solidFill>
            <a:head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61271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Need special customization</a:t>
            </a:r>
          </a:p>
          <a:p>
            <a:pPr lvl="1"/>
            <a:r>
              <a:rPr lang="en-US" dirty="0"/>
              <a:t>split Data into appropriate &lt;key, value&gt;</a:t>
            </a:r>
          </a:p>
          <a:p>
            <a:pPr lvl="1"/>
            <a:r>
              <a:rPr lang="en-US" dirty="0"/>
              <a:t>A new </a:t>
            </a:r>
            <a:r>
              <a:rPr lang="en-US" dirty="0" err="1"/>
              <a:t>InputFormat</a:t>
            </a:r>
            <a:r>
              <a:rPr lang="en-US" dirty="0"/>
              <a:t> for a entire file</a:t>
            </a:r>
          </a:p>
          <a:p>
            <a:pPr lvl="1"/>
            <a:endParaRPr lang="en-US" dirty="0"/>
          </a:p>
          <a:p>
            <a:r>
              <a:rPr lang="en-US" dirty="0"/>
              <a:t>Large Intermediate data</a:t>
            </a:r>
          </a:p>
          <a:p>
            <a:pPr lvl="1"/>
            <a:r>
              <a:rPr lang="en-US" dirty="0"/>
              <a:t>Local combiner / merge task</a:t>
            </a:r>
          </a:p>
          <a:p>
            <a:pPr lvl="1"/>
            <a:r>
              <a:rPr lang="en-US" dirty="0"/>
              <a:t>Compression</a:t>
            </a:r>
          </a:p>
          <a:p>
            <a:pPr lvl="1"/>
            <a:r>
              <a:rPr lang="en-US" dirty="0"/>
              <a:t>Communication </a:t>
            </a:r>
            <a:r>
              <a:rPr lang="en-US" dirty="0" smtClean="0"/>
              <a:t>Optimization</a:t>
            </a:r>
            <a:endParaRPr lang="en-US" dirty="0"/>
          </a:p>
        </p:txBody>
      </p:sp>
    </p:spTree>
    <p:extLst>
      <p:ext uri="{BB962C8B-B14F-4D97-AF65-F5344CB8AC3E}">
        <p14:creationId xmlns:p14="http://schemas.microsoft.com/office/powerpoint/2010/main" val="253768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Research</a:t>
            </a:r>
            <a:endParaRPr lang="en-US" dirty="0"/>
          </a:p>
        </p:txBody>
      </p:sp>
      <p:sp>
        <p:nvSpPr>
          <p:cNvPr id="3" name="Content Placeholder 2"/>
          <p:cNvSpPr>
            <a:spLocks noGrp="1"/>
          </p:cNvSpPr>
          <p:nvPr>
            <p:ph idx="1"/>
          </p:nvPr>
        </p:nvSpPr>
        <p:spPr/>
        <p:txBody>
          <a:bodyPr/>
          <a:lstStyle/>
          <a:p>
            <a:r>
              <a:rPr lang="en-US" dirty="0" smtClean="0"/>
              <a:t>Scheduling</a:t>
            </a:r>
          </a:p>
          <a:p>
            <a:pPr lvl="1"/>
            <a:r>
              <a:rPr lang="en-US" dirty="0" smtClean="0"/>
              <a:t>Optimize </a:t>
            </a:r>
            <a:r>
              <a:rPr lang="en-US" dirty="0"/>
              <a:t>Data locality </a:t>
            </a:r>
            <a:endParaRPr lang="en-US" dirty="0" smtClean="0"/>
          </a:p>
          <a:p>
            <a:r>
              <a:rPr lang="en-US" dirty="0" smtClean="0"/>
              <a:t>Runtime Optimization</a:t>
            </a:r>
          </a:p>
          <a:p>
            <a:pPr lvl="1"/>
            <a:r>
              <a:rPr lang="en-US" dirty="0" smtClean="0"/>
              <a:t>Break the shuffling stage </a:t>
            </a:r>
          </a:p>
          <a:p>
            <a:r>
              <a:rPr lang="en-US" dirty="0" smtClean="0"/>
              <a:t>Higher-level abstraction</a:t>
            </a:r>
          </a:p>
          <a:p>
            <a:pPr lvl="1"/>
            <a:r>
              <a:rPr lang="en-US" dirty="0" smtClean="0"/>
              <a:t>Cross-domains/Hierarchical </a:t>
            </a:r>
            <a:r>
              <a:rPr lang="en-US" dirty="0" err="1" smtClean="0"/>
              <a:t>MapReduce</a:t>
            </a:r>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230924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Scheduling </a:t>
            </a:r>
            <a:r>
              <a:rPr lang="en-US" sz="3200" dirty="0" smtClean="0"/>
              <a:t>optimization </a:t>
            </a:r>
            <a:r>
              <a:rPr lang="en-US" sz="3200" dirty="0" smtClean="0"/>
              <a:t>for data locality</a:t>
            </a:r>
            <a:endParaRPr lang="en-US" sz="3200" dirty="0"/>
          </a:p>
        </p:txBody>
      </p:sp>
      <p:sp>
        <p:nvSpPr>
          <p:cNvPr id="3" name="Content Placeholder 2"/>
          <p:cNvSpPr>
            <a:spLocks noGrp="1"/>
          </p:cNvSpPr>
          <p:nvPr>
            <p:ph sz="quarter" idx="1"/>
          </p:nvPr>
        </p:nvSpPr>
        <p:spPr>
          <a:xfrm>
            <a:off x="457200" y="1295400"/>
            <a:ext cx="8229600" cy="2133600"/>
          </a:xfrm>
        </p:spPr>
        <p:txBody>
          <a:bodyPr>
            <a:normAutofit fontScale="55000" lnSpcReduction="20000"/>
          </a:bodyPr>
          <a:lstStyle/>
          <a:p>
            <a:r>
              <a:rPr lang="en-US" dirty="0" smtClean="0"/>
              <a:t>Problem: given a set of tasks and a set of idle slots, assign tasks to idle slots</a:t>
            </a:r>
          </a:p>
          <a:p>
            <a:r>
              <a:rPr lang="en-US" dirty="0" smtClean="0"/>
              <a:t>Hadoop schedules tasks one by one</a:t>
            </a:r>
          </a:p>
          <a:p>
            <a:pPr lvl="1"/>
            <a:r>
              <a:rPr lang="en-US" dirty="0" smtClean="0"/>
              <a:t>Consider one idle slot each time</a:t>
            </a:r>
          </a:p>
          <a:p>
            <a:pPr lvl="1"/>
            <a:r>
              <a:rPr lang="en-US" dirty="0" smtClean="0"/>
              <a:t>Given an idle slot, schedule the task that yields the “best” data locality</a:t>
            </a:r>
          </a:p>
          <a:p>
            <a:pPr lvl="1"/>
            <a:r>
              <a:rPr lang="en-US" dirty="0" smtClean="0"/>
              <a:t>Favor data locality</a:t>
            </a:r>
          </a:p>
          <a:p>
            <a:pPr lvl="1"/>
            <a:r>
              <a:rPr lang="en-US" dirty="0" smtClean="0"/>
              <a:t>Achieve local optimum; global optimum is not guaranteed</a:t>
            </a:r>
          </a:p>
          <a:p>
            <a:pPr lvl="2"/>
            <a:r>
              <a:rPr lang="en-US" dirty="0" smtClean="0"/>
              <a:t>Each task is scheduled without considering its impact on other tasks</a:t>
            </a:r>
          </a:p>
          <a:p>
            <a:r>
              <a:rPr lang="en-US" dirty="0" smtClean="0"/>
              <a:t>Solution: use </a:t>
            </a:r>
            <a:r>
              <a:rPr lang="en-US" i="1" dirty="0" err="1" smtClean="0"/>
              <a:t>lsap-sched</a:t>
            </a:r>
            <a:r>
              <a:rPr lang="en-US" i="1" dirty="0" smtClean="0"/>
              <a:t> scheduling </a:t>
            </a:r>
            <a:r>
              <a:rPr lang="en-US" dirty="0" smtClean="0"/>
              <a:t>to reorganize the task assignment</a:t>
            </a: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49" name="Object 1"/>
          <p:cNvGraphicFramePr>
            <a:graphicFrameLocks noChangeAspect="1"/>
          </p:cNvGraphicFramePr>
          <p:nvPr>
            <p:extLst>
              <p:ext uri="{D42A27DB-BD31-4B8C-83A1-F6EECF244321}">
                <p14:modId xmlns:p14="http://schemas.microsoft.com/office/powerpoint/2010/main" val="3745304233"/>
              </p:ext>
            </p:extLst>
          </p:nvPr>
        </p:nvGraphicFramePr>
        <p:xfrm>
          <a:off x="1797999" y="3276600"/>
          <a:ext cx="5548001" cy="3124200"/>
        </p:xfrm>
        <a:graphic>
          <a:graphicData uri="http://schemas.openxmlformats.org/presentationml/2006/ole">
            <mc:AlternateContent xmlns:mc="http://schemas.openxmlformats.org/markup-compatibility/2006">
              <mc:Choice xmlns:v="urn:schemas-microsoft-com:vml" Requires="v">
                <p:oleObj spid="_x0000_s7396" name="Visio" r:id="rId4" imgW="6925973" imgH="4767634" progId="Visio.Drawing.11">
                  <p:embed/>
                </p:oleObj>
              </mc:Choice>
              <mc:Fallback>
                <p:oleObj name="Visio" r:id="rId4" imgW="6925973" imgH="476763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999" y="3276600"/>
                        <a:ext cx="5548001" cy="3124200"/>
                      </a:xfrm>
                      <a:prstGeom prst="rect">
                        <a:avLst/>
                      </a:prstGeom>
                      <a:noFill/>
                      <a:extLst/>
                    </p:spPr>
                  </p:pic>
                </p:oleObj>
              </mc:Fallback>
            </mc:AlternateContent>
          </a:graphicData>
        </a:graphic>
      </p:graphicFrame>
      <p:sp>
        <p:nvSpPr>
          <p:cNvPr id="6" name="TextBox 5"/>
          <p:cNvSpPr txBox="1"/>
          <p:nvPr/>
        </p:nvSpPr>
        <p:spPr>
          <a:xfrm>
            <a:off x="152400" y="6400800"/>
            <a:ext cx="8991600" cy="461665"/>
          </a:xfrm>
          <a:prstGeom prst="rect">
            <a:avLst/>
          </a:prstGeom>
          <a:noFill/>
        </p:spPr>
        <p:txBody>
          <a:bodyPr wrap="square" rtlCol="0">
            <a:spAutoFit/>
          </a:bodyPr>
          <a:lstStyle/>
          <a:p>
            <a:pPr>
              <a:defRPr/>
            </a:pPr>
            <a:r>
              <a:rPr lang="en-US" sz="1200" dirty="0" err="1"/>
              <a:t>Zhenhua</a:t>
            </a:r>
            <a:r>
              <a:rPr lang="en-US" sz="1200" dirty="0"/>
              <a:t> </a:t>
            </a:r>
            <a:r>
              <a:rPr lang="en-US" sz="1200" dirty="0" err="1"/>
              <a:t>Guo</a:t>
            </a:r>
            <a:r>
              <a:rPr lang="en-US" sz="1200" dirty="0"/>
              <a:t>, Geoffrey Fox, Mo Zhou </a:t>
            </a:r>
            <a:r>
              <a:rPr lang="en-US" sz="1200" dirty="0">
                <a:hlinkClick r:id="rId6"/>
              </a:rPr>
              <a:t>Investigation of Data Locality and Fairness in </a:t>
            </a:r>
            <a:r>
              <a:rPr lang="en-US" sz="1200" dirty="0" err="1">
                <a:hlinkClick r:id="rId6"/>
              </a:rPr>
              <a:t>MapReduce</a:t>
            </a:r>
            <a:r>
              <a:rPr lang="en-US" sz="1200" dirty="0">
                <a:hlinkClick r:id="rId6"/>
              </a:rPr>
              <a:t> </a:t>
            </a:r>
            <a:r>
              <a:rPr lang="en-US" sz="1200" dirty="0"/>
              <a:t>Presented at the Third International </a:t>
            </a:r>
            <a:r>
              <a:rPr lang="en-US" sz="1200" dirty="0">
                <a:hlinkClick r:id="rId7"/>
              </a:rPr>
              <a:t>Workshop</a:t>
            </a:r>
            <a:r>
              <a:rPr lang="en-US" sz="1200" dirty="0"/>
              <a:t> on </a:t>
            </a:r>
            <a:r>
              <a:rPr lang="en-US" sz="1200" dirty="0" err="1"/>
              <a:t>MapReduce</a:t>
            </a:r>
            <a:r>
              <a:rPr lang="en-US" sz="1200" dirty="0"/>
              <a:t> and its Applications (MAPREDUCE'12) of ACM </a:t>
            </a:r>
            <a:r>
              <a:rPr lang="en-US" sz="1200" dirty="0">
                <a:hlinkClick r:id="rId8"/>
              </a:rPr>
              <a:t>HPDC</a:t>
            </a:r>
            <a:r>
              <a:rPr lang="en-US" sz="1200" dirty="0"/>
              <a:t> 2012 conference at Delft the Netherlands</a:t>
            </a:r>
          </a:p>
        </p:txBody>
      </p:sp>
    </p:spTree>
    <p:extLst>
      <p:ext uri="{BB962C8B-B14F-4D97-AF65-F5344CB8AC3E}">
        <p14:creationId xmlns:p14="http://schemas.microsoft.com/office/powerpoint/2010/main" val="232985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Breaking the shuffling barrier</a:t>
            </a: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3124200" cy="343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95675"/>
            <a:ext cx="4065963"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209800"/>
            <a:ext cx="1838006"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400800"/>
            <a:ext cx="8991600" cy="461665"/>
          </a:xfrm>
          <a:prstGeom prst="rect">
            <a:avLst/>
          </a:prstGeom>
          <a:noFill/>
        </p:spPr>
        <p:txBody>
          <a:bodyPr wrap="square" rtlCol="0">
            <a:spAutoFit/>
          </a:bodyPr>
          <a:lstStyle/>
          <a:p>
            <a:pPr>
              <a:defRPr/>
            </a:pPr>
            <a:r>
              <a:rPr lang="en-US" sz="1200" dirty="0"/>
              <a:t>A. </a:t>
            </a:r>
            <a:r>
              <a:rPr lang="en-US" sz="1200" dirty="0" err="1"/>
              <a:t>Verma</a:t>
            </a:r>
            <a:r>
              <a:rPr lang="en-US" sz="1200" dirty="0"/>
              <a:t>, N. </a:t>
            </a:r>
            <a:r>
              <a:rPr lang="en-US" sz="1200" dirty="0" err="1"/>
              <a:t>Zea</a:t>
            </a:r>
            <a:r>
              <a:rPr lang="en-US" sz="1200" dirty="0"/>
              <a:t>, B. Cho, I. Gupta, and R. H. Campbell. </a:t>
            </a:r>
            <a:r>
              <a:rPr lang="en-US" sz="1200" i="1" dirty="0"/>
              <a:t>Breaking the </a:t>
            </a:r>
            <a:r>
              <a:rPr lang="en-US" sz="1200" i="1" dirty="0" err="1"/>
              <a:t>MapReduce</a:t>
            </a:r>
            <a:r>
              <a:rPr lang="en-US" sz="1200" i="1" dirty="0"/>
              <a:t> Stage Barrier</a:t>
            </a:r>
            <a:r>
              <a:rPr lang="en-US" sz="1200" dirty="0"/>
              <a:t>. in </a:t>
            </a:r>
            <a:r>
              <a:rPr lang="en-US" sz="1200" i="1" dirty="0"/>
              <a:t>Cluster Computing (CLUSTER), 2010 IEEE International Conference on</a:t>
            </a:r>
            <a:r>
              <a:rPr lang="en-US" sz="1200" dirty="0"/>
              <a:t>. 2010</a:t>
            </a:r>
            <a:r>
              <a:rPr lang="en-US" sz="1200" dirty="0" smtClean="0"/>
              <a:t>.</a:t>
            </a:r>
            <a:endParaRPr lang="en-US" sz="1200" dirty="0"/>
          </a:p>
        </p:txBody>
      </p:sp>
      <p:sp>
        <p:nvSpPr>
          <p:cNvPr id="3" name="Content Placeholder 2"/>
          <p:cNvSpPr>
            <a:spLocks noGrp="1"/>
          </p:cNvSpPr>
          <p:nvPr>
            <p:ph idx="1"/>
          </p:nvPr>
        </p:nvSpPr>
        <p:spPr>
          <a:xfrm>
            <a:off x="467061" y="1219200"/>
            <a:ext cx="8229600" cy="1371600"/>
          </a:xfrm>
        </p:spPr>
        <p:txBody>
          <a:bodyPr>
            <a:normAutofit/>
          </a:bodyPr>
          <a:lstStyle/>
          <a:p>
            <a:r>
              <a:rPr lang="en-US" sz="2000" dirty="0" smtClean="0"/>
              <a:t>Invoke reducer computation ahead</a:t>
            </a:r>
          </a:p>
          <a:p>
            <a:r>
              <a:rPr lang="en-US" sz="2000" dirty="0" smtClean="0"/>
              <a:t>Maintain partial reducer outputs with extra disk/memory storage</a:t>
            </a:r>
          </a:p>
          <a:p>
            <a:r>
              <a:rPr lang="en-US" sz="2000" dirty="0" smtClean="0"/>
              <a:t>Reducer partials’ output need to be combined with some additional steps</a:t>
            </a:r>
          </a:p>
          <a:p>
            <a:endParaRPr lang="en-US" sz="2000" dirty="0"/>
          </a:p>
        </p:txBody>
      </p:sp>
    </p:spTree>
    <p:extLst>
      <p:ext uri="{BB962C8B-B14F-4D97-AF65-F5344CB8AC3E}">
        <p14:creationId xmlns:p14="http://schemas.microsoft.com/office/powerpoint/2010/main" val="234797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4371474" y="2585157"/>
            <a:ext cx="4772525" cy="3358443"/>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200" dirty="0" smtClean="0"/>
              <a:t>Hierarchical </a:t>
            </a:r>
            <a:r>
              <a:rPr lang="en-US" sz="3200" dirty="0"/>
              <a:t>MapReduce</a:t>
            </a:r>
          </a:p>
        </p:txBody>
      </p:sp>
      <p:sp>
        <p:nvSpPr>
          <p:cNvPr id="3" name="Content Placeholder 2"/>
          <p:cNvSpPr>
            <a:spLocks noGrp="1"/>
          </p:cNvSpPr>
          <p:nvPr>
            <p:ph sz="quarter" idx="1"/>
          </p:nvPr>
        </p:nvSpPr>
        <p:spPr>
          <a:xfrm>
            <a:off x="457199" y="1600200"/>
            <a:ext cx="7343423" cy="4038600"/>
          </a:xfrm>
        </p:spPr>
        <p:txBody>
          <a:bodyPr>
            <a:normAutofit fontScale="62500" lnSpcReduction="20000"/>
          </a:bodyPr>
          <a:lstStyle/>
          <a:p>
            <a:r>
              <a:rPr lang="en-US" dirty="0" smtClean="0"/>
              <a:t>Motivation</a:t>
            </a:r>
          </a:p>
          <a:p>
            <a:pPr lvl="1"/>
            <a:r>
              <a:rPr lang="en-US" dirty="0" smtClean="0"/>
              <a:t>Single user may have access to multiple clusters (e.g. </a:t>
            </a:r>
            <a:r>
              <a:rPr lang="en-US" dirty="0" err="1" smtClean="0"/>
              <a:t>FutureGrid</a:t>
            </a:r>
            <a:r>
              <a:rPr lang="en-US" dirty="0" smtClean="0"/>
              <a:t> + TeraGrid + Campus clusters)</a:t>
            </a:r>
          </a:p>
          <a:p>
            <a:pPr lvl="1"/>
            <a:r>
              <a:rPr lang="en-US" dirty="0" smtClean="0"/>
              <a:t>They are under the control of different domains</a:t>
            </a:r>
          </a:p>
          <a:p>
            <a:pPr lvl="1"/>
            <a:r>
              <a:rPr lang="en-US" dirty="0" smtClean="0"/>
              <a:t>Need to unify them</a:t>
            </a:r>
            <a:br>
              <a:rPr lang="en-US" dirty="0" smtClean="0"/>
            </a:br>
            <a:r>
              <a:rPr lang="en-US" dirty="0" smtClean="0"/>
              <a:t>to build MapReduce</a:t>
            </a:r>
            <a:br>
              <a:rPr lang="en-US" dirty="0" smtClean="0"/>
            </a:br>
            <a:r>
              <a:rPr lang="en-US" dirty="0" smtClean="0"/>
              <a:t>cluster</a:t>
            </a:r>
          </a:p>
          <a:p>
            <a:r>
              <a:rPr lang="en-US" dirty="0" smtClean="0"/>
              <a:t>Extend MapReduce to</a:t>
            </a:r>
            <a:br>
              <a:rPr lang="en-US" dirty="0" smtClean="0"/>
            </a:br>
            <a:r>
              <a:rPr lang="en-US" dirty="0" smtClean="0"/>
              <a:t>Map-Reduce-</a:t>
            </a:r>
            <a:r>
              <a:rPr lang="en-US" dirty="0" err="1" smtClean="0"/>
              <a:t>GlobalReduce</a:t>
            </a:r>
            <a:endParaRPr lang="en-US" dirty="0" smtClean="0"/>
          </a:p>
          <a:p>
            <a:r>
              <a:rPr lang="en-US" dirty="0" smtClean="0"/>
              <a:t>Components</a:t>
            </a:r>
          </a:p>
          <a:p>
            <a:pPr lvl="1"/>
            <a:r>
              <a:rPr lang="en-US" dirty="0" smtClean="0"/>
              <a:t>Global job scheduler</a:t>
            </a:r>
          </a:p>
          <a:p>
            <a:pPr lvl="1"/>
            <a:r>
              <a:rPr lang="en-US" dirty="0" smtClean="0"/>
              <a:t>Data </a:t>
            </a:r>
            <a:r>
              <a:rPr lang="en-US" dirty="0" err="1" smtClean="0"/>
              <a:t>transferer</a:t>
            </a:r>
            <a:endParaRPr lang="en-US" dirty="0" smtClean="0"/>
          </a:p>
          <a:p>
            <a:pPr lvl="1"/>
            <a:r>
              <a:rPr lang="en-US" dirty="0" smtClean="0"/>
              <a:t>Workload reporter/</a:t>
            </a:r>
            <a:br>
              <a:rPr lang="en-US" dirty="0" smtClean="0"/>
            </a:br>
            <a:r>
              <a:rPr lang="en-US" dirty="0" smtClean="0"/>
              <a:t>collector</a:t>
            </a:r>
          </a:p>
          <a:p>
            <a:pPr lvl="1"/>
            <a:r>
              <a:rPr lang="en-US" dirty="0" smtClean="0"/>
              <a:t>Job manager</a:t>
            </a:r>
          </a:p>
          <a:p>
            <a:endParaRPr lang="en-US" dirty="0"/>
          </a:p>
        </p:txBody>
      </p:sp>
      <p:sp>
        <p:nvSpPr>
          <p:cNvPr id="4" name="Slide Number Placeholder 3"/>
          <p:cNvSpPr>
            <a:spLocks noGrp="1"/>
          </p:cNvSpPr>
          <p:nvPr>
            <p:ph type="sldNum" sz="quarter" idx="12"/>
          </p:nvPr>
        </p:nvSpPr>
        <p:spPr/>
        <p:txBody>
          <a:bodyPr/>
          <a:lstStyle/>
          <a:p>
            <a:fld id="{3FE1406F-3C19-4048-9698-48B7B83A788A}" type="slidenum">
              <a:rPr lang="en-US" smtClean="0"/>
              <a:pPr/>
              <a:t>16</a:t>
            </a:fld>
            <a:endParaRPr lang="en-US"/>
          </a:p>
        </p:txBody>
      </p:sp>
      <p:sp>
        <p:nvSpPr>
          <p:cNvPr id="8" name="TextBox 7"/>
          <p:cNvSpPr txBox="1"/>
          <p:nvPr/>
        </p:nvSpPr>
        <p:spPr>
          <a:xfrm>
            <a:off x="4745181" y="5955268"/>
            <a:ext cx="1516184" cy="369332"/>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p:spPr>
        <p:txBody>
          <a:bodyPr wrap="none" rtlCol="0">
            <a:spAutoFit/>
          </a:bodyPr>
          <a:lstStyle/>
          <a:p>
            <a:r>
              <a:rPr lang="en-US" dirty="0" smtClean="0"/>
              <a:t>Local cluster 1</a:t>
            </a:r>
            <a:endParaRPr lang="en-US" dirty="0"/>
          </a:p>
        </p:txBody>
      </p:sp>
      <p:sp>
        <p:nvSpPr>
          <p:cNvPr id="9" name="TextBox 8"/>
          <p:cNvSpPr txBox="1"/>
          <p:nvPr/>
        </p:nvSpPr>
        <p:spPr>
          <a:xfrm>
            <a:off x="7543800" y="5955268"/>
            <a:ext cx="1516184" cy="369332"/>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p:spPr>
        <p:txBody>
          <a:bodyPr wrap="none" rtlCol="0">
            <a:spAutoFit/>
          </a:bodyPr>
          <a:lstStyle/>
          <a:p>
            <a:r>
              <a:rPr lang="en-US" dirty="0" smtClean="0"/>
              <a:t>Local cluster 2</a:t>
            </a:r>
            <a:endParaRPr lang="en-US" dirty="0"/>
          </a:p>
        </p:txBody>
      </p:sp>
      <p:sp>
        <p:nvSpPr>
          <p:cNvPr id="11" name="TextBox 10"/>
          <p:cNvSpPr txBox="1"/>
          <p:nvPr/>
        </p:nvSpPr>
        <p:spPr>
          <a:xfrm>
            <a:off x="152400" y="6400800"/>
            <a:ext cx="8991600" cy="430887"/>
          </a:xfrm>
          <a:prstGeom prst="rect">
            <a:avLst/>
          </a:prstGeom>
          <a:noFill/>
        </p:spPr>
        <p:txBody>
          <a:bodyPr wrap="square" rtlCol="0">
            <a:spAutoFit/>
          </a:bodyPr>
          <a:lstStyle/>
          <a:p>
            <a:r>
              <a:rPr lang="en-US" sz="1100" dirty="0"/>
              <a:t>Yuan </a:t>
            </a:r>
            <a:r>
              <a:rPr lang="en-US" sz="1100" dirty="0" err="1"/>
              <a:t>Luo</a:t>
            </a:r>
            <a:r>
              <a:rPr lang="en-US" sz="1100" dirty="0"/>
              <a:t>, </a:t>
            </a:r>
            <a:r>
              <a:rPr lang="en-US" sz="1100" dirty="0" err="1"/>
              <a:t>Zhenhua</a:t>
            </a:r>
            <a:r>
              <a:rPr lang="en-US" sz="1100" dirty="0"/>
              <a:t> </a:t>
            </a:r>
            <a:r>
              <a:rPr lang="en-US" sz="1100" dirty="0" err="1"/>
              <a:t>Guo</a:t>
            </a:r>
            <a:r>
              <a:rPr lang="en-US" sz="1100" dirty="0"/>
              <a:t>, </a:t>
            </a:r>
            <a:r>
              <a:rPr lang="en-US" sz="1100" dirty="0" err="1"/>
              <a:t>Yiming</a:t>
            </a:r>
            <a:r>
              <a:rPr lang="en-US" sz="1100" dirty="0"/>
              <a:t> Sun, Beth </a:t>
            </a:r>
            <a:r>
              <a:rPr lang="en-US" sz="1100" dirty="0" err="1"/>
              <a:t>Plale</a:t>
            </a:r>
            <a:r>
              <a:rPr lang="en-US" sz="1100" dirty="0"/>
              <a:t>, Judy </a:t>
            </a:r>
            <a:r>
              <a:rPr lang="en-US" sz="1100" dirty="0" err="1"/>
              <a:t>Qiu</a:t>
            </a:r>
            <a:r>
              <a:rPr lang="en-US" sz="1100" dirty="0"/>
              <a:t>, and Wilfred W. Li, </a:t>
            </a:r>
            <a:r>
              <a:rPr lang="en-US" sz="1100" i="1" dirty="0"/>
              <a:t>A hierarchical framework for cross-domain </a:t>
            </a:r>
            <a:r>
              <a:rPr lang="en-US" sz="1100" i="1" dirty="0" err="1"/>
              <a:t>MapReduce</a:t>
            </a:r>
            <a:r>
              <a:rPr lang="en-US" sz="1100" i="1" dirty="0"/>
              <a:t> execution</a:t>
            </a:r>
            <a:r>
              <a:rPr lang="en-US" sz="1100" dirty="0"/>
              <a:t>, in </a:t>
            </a:r>
            <a:r>
              <a:rPr lang="en-US" sz="1100" i="1" dirty="0"/>
              <a:t>Proceedings of the second international workshop on Emerging computational methods for the life sciences</a:t>
            </a:r>
            <a:r>
              <a:rPr lang="en-US" sz="1100" dirty="0"/>
              <a:t>. 2011, ACM: San Jose, California, USA. p. 15-22.</a:t>
            </a:r>
          </a:p>
        </p:txBody>
      </p:sp>
    </p:spTree>
    <p:extLst>
      <p:ext uri="{BB962C8B-B14F-4D97-AF65-F5344CB8AC3E}">
        <p14:creationId xmlns:p14="http://schemas.microsoft.com/office/powerpoint/2010/main" val="3660258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a:bodyPr>
          <a:lstStyle/>
          <a:p>
            <a:r>
              <a:rPr lang="en-US" dirty="0" err="1" smtClean="0">
                <a:solidFill>
                  <a:schemeClr val="bg1">
                    <a:lumMod val="65000"/>
                  </a:schemeClr>
                </a:solidFill>
              </a:rPr>
              <a:t>MapReduce</a:t>
            </a:r>
            <a:endParaRPr lang="en-US" dirty="0" smtClean="0">
              <a:solidFill>
                <a:schemeClr val="bg1">
                  <a:lumMod val="65000"/>
                </a:schemeClr>
              </a:solidFill>
            </a:endParaRPr>
          </a:p>
          <a:p>
            <a:pPr marL="914400" lvl="1" indent="-457200"/>
            <a:r>
              <a:rPr lang="en-US" dirty="0">
                <a:solidFill>
                  <a:schemeClr val="bg1">
                    <a:lumMod val="65000"/>
                  </a:schemeClr>
                </a:solidFill>
              </a:rPr>
              <a:t>Challenges with large scale data analytic applications</a:t>
            </a:r>
          </a:p>
          <a:p>
            <a:pPr marL="914400" lvl="1" indent="-457200"/>
            <a:r>
              <a:rPr lang="en-US" dirty="0">
                <a:solidFill>
                  <a:schemeClr val="bg1">
                    <a:lumMod val="65000"/>
                  </a:schemeClr>
                </a:solidFill>
              </a:rPr>
              <a:t>Researches</a:t>
            </a:r>
          </a:p>
          <a:p>
            <a:pPr marL="514350" indent="-457200"/>
            <a:r>
              <a:rPr lang="en-US" dirty="0" err="1" smtClean="0"/>
              <a:t>NoSQL</a:t>
            </a:r>
            <a:endParaRPr lang="en-US" dirty="0" smtClean="0"/>
          </a:p>
          <a:p>
            <a:pPr marL="914400" lvl="1" indent="-457200"/>
            <a:r>
              <a:rPr lang="en-US" dirty="0" smtClean="0"/>
              <a:t>Typical Types of solutions</a:t>
            </a:r>
          </a:p>
          <a:p>
            <a:pPr marL="914400" lvl="1" indent="-457200"/>
            <a:r>
              <a:rPr lang="en-US" dirty="0" smtClean="0"/>
              <a:t>Practical Use Cases</a:t>
            </a:r>
          </a:p>
          <a:p>
            <a:pPr marL="514350" indent="-457200"/>
            <a:r>
              <a:rPr lang="en-US" dirty="0" err="1" smtClean="0">
                <a:solidFill>
                  <a:schemeClr val="bg1">
                    <a:lumMod val="65000"/>
                  </a:schemeClr>
                </a:solidFill>
              </a:rPr>
              <a:t>salsaDPI</a:t>
            </a:r>
            <a:r>
              <a:rPr lang="en-US" dirty="0" smtClean="0">
                <a:solidFill>
                  <a:schemeClr val="bg1">
                    <a:lumMod val="65000"/>
                  </a:schemeClr>
                </a:solidFill>
              </a:rPr>
              <a:t> </a:t>
            </a:r>
            <a:r>
              <a:rPr lang="en-US" dirty="0">
                <a:solidFill>
                  <a:schemeClr val="bg1">
                    <a:lumMod val="65000"/>
                  </a:schemeClr>
                </a:solidFill>
              </a:rPr>
              <a:t>(salsa Dynamic Provisioning Interface</a:t>
            </a:r>
            <a:r>
              <a:rPr lang="en-US" dirty="0" smtClean="0">
                <a:solidFill>
                  <a:schemeClr val="bg1">
                    <a:lumMod val="65000"/>
                  </a:schemeClr>
                </a:solidFill>
              </a:rPr>
              <a:t>)</a:t>
            </a:r>
          </a:p>
          <a:p>
            <a:pPr marL="914400" lvl="1" indent="-457200"/>
            <a:r>
              <a:rPr lang="en-US" dirty="0" smtClean="0">
                <a:solidFill>
                  <a:schemeClr val="bg1">
                    <a:lumMod val="65000"/>
                  </a:schemeClr>
                </a:solidFill>
              </a:rPr>
              <a:t>System design and architecture</a:t>
            </a:r>
          </a:p>
          <a:p>
            <a:pPr marL="914400" lvl="1" indent="-457200"/>
            <a:r>
              <a:rPr lang="en-US" dirty="0" smtClean="0">
                <a:solidFill>
                  <a:schemeClr val="bg1">
                    <a:lumMod val="65000"/>
                  </a:schemeClr>
                </a:solidFill>
              </a:rPr>
              <a:t>Future Directions </a:t>
            </a:r>
          </a:p>
          <a:p>
            <a:endParaRPr lang="en-US" dirty="0"/>
          </a:p>
        </p:txBody>
      </p:sp>
    </p:spTree>
    <p:extLst>
      <p:ext uri="{BB962C8B-B14F-4D97-AF65-F5344CB8AC3E}">
        <p14:creationId xmlns:p14="http://schemas.microsoft.com/office/powerpoint/2010/main" val="1667058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581400"/>
            <a:ext cx="4267200" cy="3121078"/>
          </a:xfrm>
          <a:prstGeom prst="rect">
            <a:avLst/>
          </a:prstGeom>
        </p:spPr>
      </p:pic>
      <p:sp>
        <p:nvSpPr>
          <p:cNvPr id="2" name="Title 1"/>
          <p:cNvSpPr>
            <a:spLocks noGrp="1"/>
          </p:cNvSpPr>
          <p:nvPr>
            <p:ph type="title"/>
          </p:nvPr>
        </p:nvSpPr>
        <p:spPr/>
        <p:txBody>
          <a:bodyPr/>
          <a:lstStyle/>
          <a:p>
            <a:r>
              <a:rPr lang="en-US" dirty="0" err="1" smtClean="0"/>
              <a:t>NoSQL</a:t>
            </a:r>
            <a:endParaRPr lang="en-US" dirty="0"/>
          </a:p>
        </p:txBody>
      </p:sp>
      <p:sp>
        <p:nvSpPr>
          <p:cNvPr id="3" name="Content Placeholder 2"/>
          <p:cNvSpPr>
            <a:spLocks noGrp="1"/>
          </p:cNvSpPr>
          <p:nvPr>
            <p:ph idx="1"/>
          </p:nvPr>
        </p:nvSpPr>
        <p:spPr/>
        <p:txBody>
          <a:bodyPr/>
          <a:lstStyle/>
          <a:p>
            <a:r>
              <a:rPr lang="en-US" dirty="0" smtClean="0"/>
              <a:t>Why </a:t>
            </a:r>
            <a:r>
              <a:rPr lang="en-US" dirty="0" err="1" smtClean="0"/>
              <a:t>NoSQL</a:t>
            </a:r>
            <a:r>
              <a:rPr lang="en-US" dirty="0" smtClean="0"/>
              <a:t>?</a:t>
            </a:r>
          </a:p>
          <a:p>
            <a:pPr lvl="1"/>
            <a:r>
              <a:rPr lang="en-US" dirty="0" smtClean="0"/>
              <a:t>Scalable</a:t>
            </a:r>
          </a:p>
          <a:p>
            <a:pPr lvl="1"/>
            <a:r>
              <a:rPr lang="en-US" dirty="0"/>
              <a:t>Flexible data </a:t>
            </a:r>
            <a:r>
              <a:rPr lang="en-US" dirty="0" smtClean="0"/>
              <a:t>schema</a:t>
            </a:r>
          </a:p>
          <a:p>
            <a:pPr lvl="1"/>
            <a:r>
              <a:rPr lang="en-US" dirty="0" smtClean="0"/>
              <a:t>Fast write </a:t>
            </a:r>
          </a:p>
          <a:p>
            <a:pPr lvl="1"/>
            <a:r>
              <a:rPr lang="en-US" dirty="0" smtClean="0"/>
              <a:t>Cost less (commodity hardware)</a:t>
            </a:r>
          </a:p>
          <a:p>
            <a:pPr lvl="1"/>
            <a:r>
              <a:rPr lang="en-US" dirty="0"/>
              <a:t>S</a:t>
            </a:r>
            <a:r>
              <a:rPr lang="en-US" dirty="0" smtClean="0"/>
              <a:t>upport </a:t>
            </a:r>
            <a:r>
              <a:rPr lang="en-US" dirty="0" err="1" smtClean="0"/>
              <a:t>MapReduce</a:t>
            </a:r>
            <a:r>
              <a:rPr lang="en-US" dirty="0" smtClean="0"/>
              <a:t> analysis</a:t>
            </a:r>
          </a:p>
          <a:p>
            <a:r>
              <a:rPr lang="en-US" dirty="0" smtClean="0"/>
              <a:t>Design challenges</a:t>
            </a:r>
          </a:p>
          <a:p>
            <a:pPr lvl="1"/>
            <a:r>
              <a:rPr lang="en-US" dirty="0" smtClean="0"/>
              <a:t>CAP Theorem</a:t>
            </a:r>
          </a:p>
          <a:p>
            <a:pPr lvl="1"/>
            <a:endParaRPr lang="en-US" dirty="0" smtClean="0"/>
          </a:p>
        </p:txBody>
      </p:sp>
    </p:spTree>
    <p:extLst>
      <p:ext uri="{BB962C8B-B14F-4D97-AF65-F5344CB8AC3E}">
        <p14:creationId xmlns:p14="http://schemas.microsoft.com/office/powerpoint/2010/main" val="3723819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12141" y="1828800"/>
            <a:ext cx="5074459" cy="1742927"/>
          </a:xfrm>
          <a:prstGeom prst="rect">
            <a:avLst/>
          </a:prstGeom>
        </p:spPr>
      </p:pic>
      <p:sp>
        <p:nvSpPr>
          <p:cNvPr id="2" name="Title 1"/>
          <p:cNvSpPr>
            <a:spLocks noGrp="1"/>
          </p:cNvSpPr>
          <p:nvPr>
            <p:ph type="title"/>
          </p:nvPr>
        </p:nvSpPr>
        <p:spPr/>
        <p:txBody>
          <a:bodyPr/>
          <a:lstStyle/>
          <a:p>
            <a:r>
              <a:rPr lang="en-US" dirty="0" smtClean="0"/>
              <a:t>Data Model / Data Structure</a:t>
            </a:r>
            <a:endParaRPr lang="en-US" dirty="0"/>
          </a:p>
        </p:txBody>
      </p:sp>
      <p:sp>
        <p:nvSpPr>
          <p:cNvPr id="8" name="TextBox 7"/>
          <p:cNvSpPr txBox="1"/>
          <p:nvPr/>
        </p:nvSpPr>
        <p:spPr>
          <a:xfrm>
            <a:off x="3429000" y="3505200"/>
            <a:ext cx="2268698" cy="369332"/>
          </a:xfrm>
          <a:prstGeom prst="rect">
            <a:avLst/>
          </a:prstGeom>
          <a:noFill/>
        </p:spPr>
        <p:txBody>
          <a:bodyPr wrap="none" rtlCol="0">
            <a:spAutoFit/>
          </a:bodyPr>
          <a:lstStyle/>
          <a:p>
            <a:r>
              <a:rPr lang="en-US" b="1" dirty="0" smtClean="0">
                <a:solidFill>
                  <a:schemeClr val="accent1">
                    <a:lumMod val="75000"/>
                  </a:schemeClr>
                </a:solidFill>
              </a:rPr>
              <a:t>Column Family  based</a:t>
            </a:r>
            <a:endParaRPr lang="en-US" b="1" dirty="0">
              <a:solidFill>
                <a:schemeClr val="accent1">
                  <a:lumMod val="75000"/>
                </a:schemeClr>
              </a:solidFill>
            </a:endParaRPr>
          </a:p>
        </p:txBody>
      </p:sp>
      <p:sp>
        <p:nvSpPr>
          <p:cNvPr id="10" name="TextBox 9"/>
          <p:cNvSpPr txBox="1"/>
          <p:nvPr/>
        </p:nvSpPr>
        <p:spPr>
          <a:xfrm>
            <a:off x="5436002" y="5264779"/>
            <a:ext cx="1798377" cy="369332"/>
          </a:xfrm>
          <a:prstGeom prst="rect">
            <a:avLst/>
          </a:prstGeom>
          <a:noFill/>
        </p:spPr>
        <p:txBody>
          <a:bodyPr wrap="none" rtlCol="0">
            <a:spAutoFit/>
          </a:bodyPr>
          <a:lstStyle/>
          <a:p>
            <a:r>
              <a:rPr lang="en-US" b="1" dirty="0" smtClean="0">
                <a:solidFill>
                  <a:schemeClr val="accent1">
                    <a:lumMod val="75000"/>
                  </a:schemeClr>
                </a:solidFill>
              </a:rPr>
              <a:t>Document based</a:t>
            </a:r>
            <a:endParaRPr lang="en-US" b="1" dirty="0">
              <a:solidFill>
                <a:schemeClr val="accent1">
                  <a:lumMod val="75000"/>
                </a:schemeClr>
              </a:solidFill>
            </a:endParaRPr>
          </a:p>
        </p:txBody>
      </p:sp>
      <p:pic>
        <p:nvPicPr>
          <p:cNvPr id="13" name="Picture 2" descr="C:\PHD\Qualify Exam\Oral presentation\own\images\cassandr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47800"/>
            <a:ext cx="2758059" cy="551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PHD\Qualify Exam\Oral presentation\own\images\hbas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692" y="1439840"/>
            <a:ext cx="1785077" cy="4412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PHD\Qualify Exam\Oral presentation\own\images\slide-1-10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97" y="1439840"/>
            <a:ext cx="2612495" cy="6196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PHD\Qualify Exam\Oral presentation\own\images\amazon-dynamod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5431620"/>
            <a:ext cx="2667000" cy="14263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28600" y="4114800"/>
            <a:ext cx="4528611" cy="1129767"/>
            <a:chOff x="381000" y="4544244"/>
            <a:chExt cx="4528611" cy="1129767"/>
          </a:xfrm>
        </p:grpSpPr>
        <p:sp>
          <p:nvSpPr>
            <p:cNvPr id="7" name="TextBox 6"/>
            <p:cNvSpPr txBox="1"/>
            <p:nvPr/>
          </p:nvSpPr>
          <p:spPr>
            <a:xfrm>
              <a:off x="381000" y="4544244"/>
              <a:ext cx="3733800" cy="923330"/>
            </a:xfrm>
            <a:prstGeom prst="rect">
              <a:avLst/>
            </a:prstGeom>
            <a:noFill/>
          </p:spPr>
          <p:txBody>
            <a:bodyPr wrap="square" rtlCol="0">
              <a:spAutoFit/>
            </a:bodyPr>
            <a:lstStyle/>
            <a:p>
              <a:r>
                <a:rPr lang="en-US" dirty="0" smtClean="0"/>
                <a:t>(</a:t>
              </a:r>
              <a:r>
                <a:rPr lang="en-US" dirty="0" err="1" smtClean="0"/>
                <a:t>BobFirstName</a:t>
              </a:r>
              <a:r>
                <a:rPr lang="en-US" dirty="0"/>
                <a:t>,</a:t>
              </a:r>
              <a:r>
                <a:rPr lang="en-US" dirty="0" smtClean="0"/>
                <a:t> James)</a:t>
              </a:r>
            </a:p>
            <a:p>
              <a:r>
                <a:rPr lang="en-US" dirty="0" smtClean="0"/>
                <a:t>(</a:t>
              </a:r>
              <a:r>
                <a:rPr lang="en-US" dirty="0" err="1" smtClean="0"/>
                <a:t>BobLastName</a:t>
              </a:r>
              <a:r>
                <a:rPr lang="en-US" dirty="0"/>
                <a:t>,</a:t>
              </a:r>
              <a:r>
                <a:rPr lang="en-US" dirty="0" smtClean="0"/>
                <a:t> Bob)</a:t>
              </a:r>
            </a:p>
            <a:p>
              <a:r>
                <a:rPr lang="en-US" dirty="0" smtClean="0"/>
                <a:t>(</a:t>
              </a:r>
              <a:r>
                <a:rPr lang="en-US" dirty="0" err="1" smtClean="0"/>
                <a:t>BobImage</a:t>
              </a:r>
              <a:r>
                <a:rPr lang="en-US" dirty="0" smtClean="0"/>
                <a:t>, AF456C123…….)</a:t>
              </a:r>
              <a:endParaRPr lang="en-US" dirty="0"/>
            </a:p>
          </p:txBody>
        </p:sp>
        <p:sp>
          <p:nvSpPr>
            <p:cNvPr id="11" name="TextBox 10"/>
            <p:cNvSpPr txBox="1"/>
            <p:nvPr/>
          </p:nvSpPr>
          <p:spPr>
            <a:xfrm>
              <a:off x="1524000" y="5120013"/>
              <a:ext cx="1828800" cy="369332"/>
            </a:xfrm>
            <a:prstGeom prst="rect">
              <a:avLst/>
            </a:prstGeom>
            <a:noFill/>
            <a:ln w="12700">
              <a:solidFill>
                <a:srgbClr val="FF0000"/>
              </a:solidFill>
            </a:ln>
          </p:spPr>
          <p:txBody>
            <a:bodyPr wrap="square" rtlCol="0">
              <a:spAutoFit/>
            </a:bodyPr>
            <a:lstStyle/>
            <a:p>
              <a:endParaRPr lang="en-US" dirty="0"/>
            </a:p>
          </p:txBody>
        </p:sp>
        <p:sp>
          <p:nvSpPr>
            <p:cNvPr id="12" name="TextBox 11"/>
            <p:cNvSpPr txBox="1"/>
            <p:nvPr/>
          </p:nvSpPr>
          <p:spPr>
            <a:xfrm>
              <a:off x="3276600" y="5304679"/>
              <a:ext cx="1633011" cy="369332"/>
            </a:xfrm>
            <a:prstGeom prst="rect">
              <a:avLst/>
            </a:prstGeom>
            <a:noFill/>
          </p:spPr>
          <p:txBody>
            <a:bodyPr wrap="none" rtlCol="0">
              <a:spAutoFit/>
            </a:bodyPr>
            <a:lstStyle/>
            <a:p>
              <a:r>
                <a:rPr lang="en-US" dirty="0" smtClean="0">
                  <a:solidFill>
                    <a:srgbClr val="FF0000"/>
                  </a:solidFill>
                </a:rPr>
                <a:t>Image in binary</a:t>
              </a:r>
              <a:endParaRPr lang="en-US" dirty="0">
                <a:solidFill>
                  <a:srgbClr val="FF0000"/>
                </a:solidFill>
              </a:endParaRPr>
            </a:p>
          </p:txBody>
        </p:sp>
      </p:grpSp>
      <p:sp>
        <p:nvSpPr>
          <p:cNvPr id="9" name="TextBox 8"/>
          <p:cNvSpPr txBox="1"/>
          <p:nvPr/>
        </p:nvSpPr>
        <p:spPr>
          <a:xfrm>
            <a:off x="1031966" y="5080113"/>
            <a:ext cx="1787605" cy="369332"/>
          </a:xfrm>
          <a:prstGeom prst="rect">
            <a:avLst/>
          </a:prstGeom>
          <a:noFill/>
        </p:spPr>
        <p:txBody>
          <a:bodyPr wrap="none" rtlCol="0">
            <a:spAutoFit/>
          </a:bodyPr>
          <a:lstStyle/>
          <a:p>
            <a:r>
              <a:rPr lang="en-US" b="1" dirty="0" smtClean="0">
                <a:solidFill>
                  <a:schemeClr val="accent1">
                    <a:lumMod val="75000"/>
                  </a:schemeClr>
                </a:solidFill>
              </a:rPr>
              <a:t>Key-value based </a:t>
            </a:r>
            <a:endParaRPr lang="en-US" b="1" dirty="0">
              <a:solidFill>
                <a:schemeClr val="accent1">
                  <a:lumMod val="75000"/>
                </a:schemeClr>
              </a:solidFill>
            </a:endParaRPr>
          </a:p>
        </p:txBody>
      </p:sp>
      <p:pic>
        <p:nvPicPr>
          <p:cNvPr id="17" name="Picture 3" descr="C:\PHD\Qualify Exam\Oral presentation\own\images\couchd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2432" y="4419600"/>
            <a:ext cx="1518334" cy="12729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PHD\Qualify Exam\Oral presentation\own\images\MongoD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1000" y="5715000"/>
            <a:ext cx="2396800" cy="798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9" cstate="print">
            <a:extLst>
              <a:ext uri="{28A0092B-C50C-407E-A947-70E740481C1C}">
                <a14:useLocalDpi xmlns:a14="http://schemas.microsoft.com/office/drawing/2010/main" val="0"/>
              </a:ext>
            </a:extLst>
          </a:blip>
          <a:stretch>
            <a:fillRect/>
          </a:stretch>
        </p:blipFill>
        <p:spPr>
          <a:xfrm>
            <a:off x="4876800" y="3797834"/>
            <a:ext cx="2873572" cy="1776027"/>
          </a:xfrm>
          <a:prstGeom prst="rect">
            <a:avLst/>
          </a:prstGeom>
        </p:spPr>
      </p:pic>
    </p:spTree>
    <p:extLst>
      <p:ext uri="{BB962C8B-B14F-4D97-AF65-F5344CB8AC3E}">
        <p14:creationId xmlns:p14="http://schemas.microsoft.com/office/powerpoint/2010/main" val="194525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a:bodyPr>
          <a:lstStyle/>
          <a:p>
            <a:r>
              <a:rPr lang="en-US" dirty="0" err="1" smtClean="0"/>
              <a:t>MapReduce</a:t>
            </a:r>
            <a:endParaRPr lang="en-US" dirty="0" smtClean="0"/>
          </a:p>
          <a:p>
            <a:pPr lvl="1"/>
            <a:r>
              <a:rPr lang="en-US" dirty="0" smtClean="0"/>
              <a:t>Challenges with large scale data analytic applications</a:t>
            </a:r>
          </a:p>
          <a:p>
            <a:pPr lvl="1"/>
            <a:r>
              <a:rPr lang="en-US" dirty="0" smtClean="0"/>
              <a:t>Researches</a:t>
            </a:r>
          </a:p>
          <a:p>
            <a:pPr marL="514350" indent="-457200"/>
            <a:r>
              <a:rPr lang="en-US" dirty="0" err="1" smtClean="0">
                <a:solidFill>
                  <a:schemeClr val="bg1">
                    <a:lumMod val="65000"/>
                  </a:schemeClr>
                </a:solidFill>
              </a:rPr>
              <a:t>NoSQL</a:t>
            </a:r>
            <a:endParaRPr lang="en-US" dirty="0" smtClean="0">
              <a:solidFill>
                <a:schemeClr val="bg1">
                  <a:lumMod val="65000"/>
                </a:schemeClr>
              </a:solidFill>
            </a:endParaRPr>
          </a:p>
          <a:p>
            <a:pPr marL="914400" lvl="1" indent="-457200"/>
            <a:r>
              <a:rPr lang="en-US" dirty="0" smtClean="0">
                <a:solidFill>
                  <a:schemeClr val="bg1">
                    <a:lumMod val="65000"/>
                  </a:schemeClr>
                </a:solidFill>
              </a:rPr>
              <a:t>Typical Types of solutions</a:t>
            </a:r>
          </a:p>
          <a:p>
            <a:pPr marL="914400" lvl="1" indent="-457200"/>
            <a:r>
              <a:rPr lang="en-US" dirty="0" smtClean="0">
                <a:solidFill>
                  <a:schemeClr val="bg1">
                    <a:lumMod val="65000"/>
                  </a:schemeClr>
                </a:solidFill>
              </a:rPr>
              <a:t>Practical Use Cases</a:t>
            </a:r>
          </a:p>
          <a:p>
            <a:pPr marL="514350" indent="-457200"/>
            <a:r>
              <a:rPr lang="en-US" dirty="0" err="1" smtClean="0">
                <a:solidFill>
                  <a:schemeClr val="bg1">
                    <a:lumMod val="65000"/>
                  </a:schemeClr>
                </a:solidFill>
              </a:rPr>
              <a:t>salsaDPI</a:t>
            </a:r>
            <a:r>
              <a:rPr lang="en-US" dirty="0" smtClean="0">
                <a:solidFill>
                  <a:schemeClr val="bg1">
                    <a:lumMod val="65000"/>
                  </a:schemeClr>
                </a:solidFill>
              </a:rPr>
              <a:t> (salsa Dynamic Provisioning Interface)</a:t>
            </a:r>
          </a:p>
          <a:p>
            <a:pPr marL="914400" lvl="1" indent="-457200"/>
            <a:r>
              <a:rPr lang="en-US" dirty="0" smtClean="0">
                <a:solidFill>
                  <a:schemeClr val="bg1">
                    <a:lumMod val="65000"/>
                  </a:schemeClr>
                </a:solidFill>
              </a:rPr>
              <a:t>System design and architecture</a:t>
            </a:r>
          </a:p>
          <a:p>
            <a:pPr marL="914400" lvl="1" indent="-457200"/>
            <a:r>
              <a:rPr lang="en-US" dirty="0" smtClean="0">
                <a:solidFill>
                  <a:schemeClr val="bg1">
                    <a:lumMod val="65000"/>
                  </a:schemeClr>
                </a:solidFill>
              </a:rPr>
              <a:t>Future Directions </a:t>
            </a:r>
          </a:p>
          <a:p>
            <a:endParaRPr lang="en-US" dirty="0"/>
          </a:p>
        </p:txBody>
      </p:sp>
    </p:spTree>
    <p:extLst>
      <p:ext uri="{BB962C8B-B14F-4D97-AF65-F5344CB8AC3E}">
        <p14:creationId xmlns:p14="http://schemas.microsoft.com/office/powerpoint/2010/main" val="2396231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70993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3600" dirty="0"/>
              <a:t>Master-slaves </a:t>
            </a:r>
            <a:r>
              <a:rPr lang="en-US" sz="3600" dirty="0" smtClean="0"/>
              <a:t>Architecture – Google </a:t>
            </a:r>
            <a:r>
              <a:rPr lang="en-US" sz="3600" dirty="0" err="1" smtClean="0"/>
              <a:t>BigTable</a:t>
            </a:r>
            <a:r>
              <a:rPr lang="en-US" sz="3600" dirty="0" smtClean="0"/>
              <a:t> </a:t>
            </a:r>
            <a:r>
              <a:rPr lang="en-US" sz="3600" dirty="0"/>
              <a:t>(</a:t>
            </a:r>
            <a:r>
              <a:rPr lang="en-US" sz="3600" dirty="0" smtClean="0"/>
              <a:t>1/3)</a:t>
            </a:r>
            <a:endParaRPr lang="en-US" sz="3600" dirty="0"/>
          </a:p>
        </p:txBody>
      </p:sp>
      <p:sp>
        <p:nvSpPr>
          <p:cNvPr id="5" name="TextBox 4"/>
          <p:cNvSpPr txBox="1"/>
          <p:nvPr/>
        </p:nvSpPr>
        <p:spPr>
          <a:xfrm>
            <a:off x="0" y="6257835"/>
            <a:ext cx="8991600" cy="646331"/>
          </a:xfrm>
          <a:prstGeom prst="rect">
            <a:avLst/>
          </a:prstGeom>
          <a:noFill/>
        </p:spPr>
        <p:txBody>
          <a:bodyPr wrap="square" rtlCol="0">
            <a:spAutoFit/>
          </a:bodyPr>
          <a:lstStyle/>
          <a:p>
            <a:r>
              <a:rPr lang="en-US" sz="1200" dirty="0" smtClean="0"/>
              <a:t>Fay </a:t>
            </a:r>
            <a:r>
              <a:rPr lang="en-US" sz="1200" dirty="0"/>
              <a:t>Chang, Jeffrey Dean, Sanjay </a:t>
            </a:r>
            <a:r>
              <a:rPr lang="en-US" sz="1200" dirty="0" err="1"/>
              <a:t>Ghemawat</a:t>
            </a:r>
            <a:r>
              <a:rPr lang="en-US" sz="1200" dirty="0"/>
              <a:t>, Wilson C. Hsieh, Deborah A. Wallach, Mike Burrows, </a:t>
            </a:r>
            <a:r>
              <a:rPr lang="en-US" sz="1200" dirty="0" err="1"/>
              <a:t>Tushar</a:t>
            </a:r>
            <a:r>
              <a:rPr lang="en-US" sz="1200" dirty="0"/>
              <a:t> Chandra, Andrew </a:t>
            </a:r>
            <a:r>
              <a:rPr lang="en-US" sz="1200" dirty="0" err="1"/>
              <a:t>Fikes</a:t>
            </a:r>
            <a:r>
              <a:rPr lang="en-US" sz="1200" dirty="0"/>
              <a:t>, and Robert E. Gruber, </a:t>
            </a:r>
            <a:r>
              <a:rPr lang="en-US" sz="1200" i="1" dirty="0" err="1"/>
              <a:t>Bigtable</a:t>
            </a:r>
            <a:r>
              <a:rPr lang="en-US" sz="1200" i="1" dirty="0"/>
              <a:t>: A Distributed Storage System for Structured Data.</a:t>
            </a:r>
            <a:r>
              <a:rPr lang="en-US" sz="1200" dirty="0"/>
              <a:t> ACM Trans. </a:t>
            </a:r>
            <a:r>
              <a:rPr lang="en-US" sz="1200" dirty="0" err="1"/>
              <a:t>Comput</a:t>
            </a:r>
            <a:r>
              <a:rPr lang="en-US" sz="1200" dirty="0"/>
              <a:t>. Syst., 2008. 26(2): p. 1-26. DOI:10.1145/1365815.1365816</a:t>
            </a:r>
          </a:p>
        </p:txBody>
      </p:sp>
      <p:sp>
        <p:nvSpPr>
          <p:cNvPr id="3" name="Content Placeholder 2"/>
          <p:cNvSpPr>
            <a:spLocks noGrp="1"/>
          </p:cNvSpPr>
          <p:nvPr>
            <p:ph idx="1"/>
          </p:nvPr>
        </p:nvSpPr>
        <p:spPr>
          <a:xfrm>
            <a:off x="457200" y="1600201"/>
            <a:ext cx="8229600" cy="1219199"/>
          </a:xfrm>
        </p:spPr>
        <p:txBody>
          <a:bodyPr>
            <a:normAutofit fontScale="77500" lnSpcReduction="20000"/>
          </a:bodyPr>
          <a:lstStyle/>
          <a:p>
            <a:r>
              <a:rPr lang="en-US" dirty="0" smtClean="0"/>
              <a:t>Three-level B+ tree to store tablet metadata</a:t>
            </a:r>
          </a:p>
          <a:p>
            <a:r>
              <a:rPr lang="en-US" dirty="0" smtClean="0"/>
              <a:t>Use Chubby files to lookup tablet server location</a:t>
            </a:r>
          </a:p>
          <a:p>
            <a:r>
              <a:rPr lang="en-US" dirty="0" smtClean="0"/>
              <a:t>Metadata contains </a:t>
            </a:r>
            <a:r>
              <a:rPr lang="en-US" dirty="0" err="1" smtClean="0"/>
              <a:t>SSTables</a:t>
            </a:r>
            <a:r>
              <a:rPr lang="en-US" dirty="0" smtClean="0"/>
              <a:t>’ locations info.</a:t>
            </a:r>
          </a:p>
          <a:p>
            <a:endParaRPr lang="en-US" dirty="0"/>
          </a:p>
        </p:txBody>
      </p:sp>
      <p:sp>
        <p:nvSpPr>
          <p:cNvPr id="6" name="Rectangle 5"/>
          <p:cNvSpPr/>
          <p:nvPr/>
        </p:nvSpPr>
        <p:spPr>
          <a:xfrm>
            <a:off x="990600" y="3962400"/>
            <a:ext cx="1447800" cy="1524000"/>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3505591"/>
            <a:ext cx="849656" cy="369332"/>
          </a:xfrm>
          <a:prstGeom prst="rect">
            <a:avLst/>
          </a:prstGeom>
          <a:noFill/>
        </p:spPr>
        <p:txBody>
          <a:bodyPr wrap="none" rtlCol="0">
            <a:spAutoFit/>
          </a:bodyPr>
          <a:lstStyle/>
          <a:p>
            <a:r>
              <a:rPr lang="en-US" dirty="0" smtClean="0">
                <a:solidFill>
                  <a:srgbClr val="FF0000"/>
                </a:solidFill>
              </a:rPr>
              <a:t>Master</a:t>
            </a:r>
            <a:endParaRPr lang="en-US" dirty="0">
              <a:solidFill>
                <a:srgbClr val="FF0000"/>
              </a:solidFill>
            </a:endParaRPr>
          </a:p>
        </p:txBody>
      </p:sp>
      <p:sp>
        <p:nvSpPr>
          <p:cNvPr id="9" name="Rectangle 8"/>
          <p:cNvSpPr/>
          <p:nvPr/>
        </p:nvSpPr>
        <p:spPr>
          <a:xfrm>
            <a:off x="2667000" y="2819400"/>
            <a:ext cx="5410200" cy="3438435"/>
          </a:xfrm>
          <a:prstGeom prst="rect">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3048781"/>
            <a:ext cx="882919" cy="369332"/>
          </a:xfrm>
          <a:prstGeom prst="rect">
            <a:avLst/>
          </a:prstGeom>
          <a:noFill/>
        </p:spPr>
        <p:txBody>
          <a:bodyPr wrap="square" rtlCol="0">
            <a:spAutoFit/>
          </a:bodyPr>
          <a:lstStyle/>
          <a:p>
            <a:r>
              <a:rPr lang="en-US" dirty="0">
                <a:solidFill>
                  <a:srgbClr val="FF0000"/>
                </a:solidFill>
              </a:rPr>
              <a:t>S</a:t>
            </a:r>
            <a:r>
              <a:rPr lang="en-US" dirty="0" smtClean="0">
                <a:solidFill>
                  <a:srgbClr val="FF0000"/>
                </a:solidFill>
              </a:rPr>
              <a:t>laves</a:t>
            </a:r>
            <a:endParaRPr lang="en-US" dirty="0">
              <a:solidFill>
                <a:srgbClr val="FF0000"/>
              </a:solidFill>
            </a:endParaRPr>
          </a:p>
        </p:txBody>
      </p:sp>
    </p:spTree>
    <p:extLst>
      <p:ext uri="{BB962C8B-B14F-4D97-AF65-F5344CB8AC3E}">
        <p14:creationId xmlns:p14="http://schemas.microsoft.com/office/powerpoint/2010/main" val="2761495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 y="5029200"/>
            <a:ext cx="8458200" cy="1600200"/>
          </a:xfrm>
          <a:prstGeom prst="rect">
            <a:avLst/>
          </a:prstGeom>
        </p:spPr>
        <p:txBody>
          <a:bodyPr vert="horz" lIns="91440" tIns="45720" rIns="91440" bIns="45720" rtlCol="0">
            <a:noAutofit/>
          </a:bodyPr>
          <a:lstStyle/>
          <a:p>
            <a:pPr marL="491490" lvl="1" indent="-285750" fontAlgn="base">
              <a:lnSpc>
                <a:spcPct val="90000"/>
              </a:lnSpc>
              <a:spcBef>
                <a:spcPct val="20000"/>
              </a:spcBef>
              <a:spcAft>
                <a:spcPct val="0"/>
              </a:spcAft>
              <a:buSzPct val="70000"/>
              <a:buFont typeface="Arial" pitchFamily="34" charset="0"/>
              <a:buChar char="•"/>
              <a:defRPr/>
            </a:pPr>
            <a:r>
              <a:rPr lang="en-US" sz="1600" dirty="0"/>
              <a:t>Open source implementation of Google </a:t>
            </a:r>
            <a:r>
              <a:rPr lang="en-US" sz="1600" dirty="0" err="1" smtClean="0"/>
              <a:t>BigTable</a:t>
            </a:r>
            <a:endParaRPr lang="en-US" sz="1600" dirty="0" smtClean="0"/>
          </a:p>
          <a:p>
            <a:pPr marL="491490" lvl="1" indent="-285750" fontAlgn="base">
              <a:lnSpc>
                <a:spcPct val="90000"/>
              </a:lnSpc>
              <a:spcBef>
                <a:spcPct val="20000"/>
              </a:spcBef>
              <a:spcAft>
                <a:spcPct val="0"/>
              </a:spcAft>
              <a:buSzPct val="70000"/>
              <a:buFont typeface="Arial" pitchFamily="34" charset="0"/>
              <a:buChar char="•"/>
              <a:defRPr/>
            </a:pPr>
            <a:r>
              <a:rPr lang="en-US" sz="1600" dirty="0" smtClean="0"/>
              <a:t>Based on HDFS</a:t>
            </a:r>
          </a:p>
          <a:p>
            <a:pPr marL="491490" marR="0" lvl="1" indent="-285750" fontAlgn="base">
              <a:lnSpc>
                <a:spcPct val="90000"/>
              </a:lnSpc>
              <a:spcBef>
                <a:spcPct val="20000"/>
              </a:spcBef>
              <a:spcAft>
                <a:spcPct val="0"/>
              </a:spcAft>
              <a:buClrTx/>
              <a:buSzPct val="70000"/>
              <a:buFont typeface="Arial" pitchFamily="34" charset="0"/>
              <a:buChar char="•"/>
              <a:tabLst/>
              <a:defRPr/>
            </a:pPr>
            <a:r>
              <a:rPr lang="en-US" sz="1600" dirty="0" smtClean="0"/>
              <a:t>Tables </a:t>
            </a:r>
            <a:r>
              <a:rPr lang="en-US" sz="1600" dirty="0"/>
              <a:t>split into regions and served by region servers</a:t>
            </a:r>
          </a:p>
          <a:p>
            <a:pPr marL="491490" marR="0" lvl="1" indent="-285750" fontAlgn="base">
              <a:lnSpc>
                <a:spcPct val="90000"/>
              </a:lnSpc>
              <a:spcBef>
                <a:spcPct val="20000"/>
              </a:spcBef>
              <a:spcAft>
                <a:spcPct val="0"/>
              </a:spcAft>
              <a:buClrTx/>
              <a:buSzPct val="70000"/>
              <a:buFont typeface="Arial" pitchFamily="34" charset="0"/>
              <a:buChar char="•"/>
              <a:tabLst/>
              <a:defRPr/>
            </a:pPr>
            <a:r>
              <a:rPr lang="en-US" sz="1600" dirty="0"/>
              <a:t>Reliable data storage and efficient access to TBs or PBs of data, successful </a:t>
            </a:r>
            <a:r>
              <a:rPr lang="en-US" sz="1600" dirty="0" smtClean="0"/>
              <a:t>applications </a:t>
            </a:r>
            <a:r>
              <a:rPr lang="en-US" sz="1600" dirty="0"/>
              <a:t>in Facebook and Twitter</a:t>
            </a:r>
          </a:p>
          <a:p>
            <a:pPr marL="491490" marR="0" lvl="1" indent="-285750" fontAlgn="base">
              <a:lnSpc>
                <a:spcPct val="90000"/>
              </a:lnSpc>
              <a:spcBef>
                <a:spcPct val="20000"/>
              </a:spcBef>
              <a:spcAft>
                <a:spcPct val="0"/>
              </a:spcAft>
              <a:buClrTx/>
              <a:buSzPct val="70000"/>
              <a:buFont typeface="Arial" pitchFamily="34" charset="0"/>
              <a:buChar char="•"/>
              <a:tabLst/>
              <a:defRPr/>
            </a:pPr>
            <a:r>
              <a:rPr lang="en-US" sz="1600" dirty="0"/>
              <a:t>Good for real-time data operations and batch analysis using </a:t>
            </a:r>
            <a:r>
              <a:rPr lang="en-US" sz="1600" dirty="0" err="1"/>
              <a:t>Hadoop</a:t>
            </a:r>
            <a:r>
              <a:rPr lang="en-US" sz="1600" dirty="0"/>
              <a:t> </a:t>
            </a:r>
            <a:r>
              <a:rPr lang="en-US" sz="1600" dirty="0" err="1"/>
              <a:t>MapReduce</a:t>
            </a:r>
            <a:endParaRPr lang="en-US" sz="1600" dirty="0"/>
          </a:p>
        </p:txBody>
      </p:sp>
      <p:sp>
        <p:nvSpPr>
          <p:cNvPr id="9" name="Text Box 4"/>
          <p:cNvSpPr txBox="1">
            <a:spLocks noChangeArrowheads="1"/>
          </p:cNvSpPr>
          <p:nvPr/>
        </p:nvSpPr>
        <p:spPr bwMode="auto">
          <a:xfrm>
            <a:off x="531812" y="381000"/>
            <a:ext cx="800417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40" tIns="60920" rIns="121840" bIns="60920" numCol="1" rtlCol="0" anchor="ctr" anchorCtr="0" compatLnSpc="1">
            <a:prstTxWarp prst="textNoShape">
              <a:avLst/>
            </a:prstTxWarp>
            <a:noAutofit/>
          </a:bodyPr>
          <a:lstStyle>
            <a:lvl1pPr algn="ctr" fontAlgn="base">
              <a:spcBef>
                <a:spcPct val="0"/>
              </a:spcBef>
              <a:spcAft>
                <a:spcPct val="0"/>
              </a:spcAft>
              <a:defRPr sz="2800">
                <a:solidFill>
                  <a:schemeClr val="accent5">
                    <a:lumMod val="75000"/>
                  </a:schemeClr>
                </a:solidFill>
                <a:latin typeface="+mj-lt"/>
                <a:ea typeface="ＭＳ Ｐゴシック" pitchFamily="34" charset="-128"/>
                <a:cs typeface="+mj-cs"/>
              </a:defRPr>
            </a:lvl1pPr>
            <a:lvl2pPr algn="ctr" fontAlgn="base">
              <a:spcBef>
                <a:spcPct val="0"/>
              </a:spcBef>
              <a:spcAft>
                <a:spcPct val="0"/>
              </a:spcAft>
              <a:defRPr sz="4400">
                <a:latin typeface="Calibri" pitchFamily="34" charset="0"/>
              </a:defRPr>
            </a:lvl2pPr>
            <a:lvl3pPr algn="ctr" fontAlgn="base">
              <a:spcBef>
                <a:spcPct val="0"/>
              </a:spcBef>
              <a:spcAft>
                <a:spcPct val="0"/>
              </a:spcAft>
              <a:defRPr sz="4400">
                <a:latin typeface="Calibri" pitchFamily="34" charset="0"/>
              </a:defRPr>
            </a:lvl3pPr>
            <a:lvl4pPr algn="ctr" fontAlgn="base">
              <a:spcBef>
                <a:spcPct val="0"/>
              </a:spcBef>
              <a:spcAft>
                <a:spcPct val="0"/>
              </a:spcAft>
              <a:defRPr sz="4400">
                <a:latin typeface="Calibri" pitchFamily="34" charset="0"/>
              </a:defRPr>
            </a:lvl4pPr>
            <a:lvl5pPr algn="ctr" fontAlgn="base">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sz="3600" dirty="0">
                <a:solidFill>
                  <a:schemeClr val="tx1"/>
                </a:solidFill>
                <a:ea typeface="+mj-ea"/>
              </a:rPr>
              <a:t>Master-slaves Architecture </a:t>
            </a:r>
            <a:r>
              <a:rPr lang="en-US" sz="3600" dirty="0" smtClean="0">
                <a:solidFill>
                  <a:schemeClr val="tx1"/>
                </a:solidFill>
                <a:ea typeface="+mj-ea"/>
              </a:rPr>
              <a:t>– </a:t>
            </a:r>
            <a:r>
              <a:rPr lang="en-US" sz="3600" dirty="0" err="1" smtClean="0">
                <a:solidFill>
                  <a:schemeClr val="tx1"/>
                </a:solidFill>
                <a:ea typeface="+mj-ea"/>
              </a:rPr>
              <a:t>HBase</a:t>
            </a:r>
            <a:r>
              <a:rPr lang="en-US" sz="3600" dirty="0" smtClean="0">
                <a:solidFill>
                  <a:schemeClr val="tx1"/>
                </a:solidFill>
                <a:ea typeface="+mj-ea"/>
              </a:rPr>
              <a:t> (2/3</a:t>
            </a:r>
            <a:r>
              <a:rPr lang="en-US" sz="3600" dirty="0">
                <a:solidFill>
                  <a:schemeClr val="tx1"/>
                </a:solidFill>
                <a:ea typeface="+mj-ea"/>
              </a:rPr>
              <a:t>)</a:t>
            </a:r>
          </a:p>
        </p:txBody>
      </p:sp>
      <p:sp>
        <p:nvSpPr>
          <p:cNvPr id="8" name="TextBox 7"/>
          <p:cNvSpPr txBox="1"/>
          <p:nvPr/>
        </p:nvSpPr>
        <p:spPr>
          <a:xfrm>
            <a:off x="0" y="6581001"/>
            <a:ext cx="8991600" cy="276999"/>
          </a:xfrm>
          <a:prstGeom prst="rect">
            <a:avLst/>
          </a:prstGeom>
          <a:noFill/>
        </p:spPr>
        <p:txBody>
          <a:bodyPr wrap="square" rtlCol="0">
            <a:spAutoFit/>
          </a:bodyPr>
          <a:lstStyle/>
          <a:p>
            <a:r>
              <a:rPr lang="en-US" sz="1200" dirty="0"/>
              <a:t>Image Source: http://www.larsgeorge.com/2009/10/hbase-architecture-101-storage.html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20644"/>
            <a:ext cx="8077200" cy="4084756"/>
          </a:xfrm>
          <a:prstGeom prst="rect">
            <a:avLst/>
          </a:prstGeom>
        </p:spPr>
      </p:pic>
      <p:sp>
        <p:nvSpPr>
          <p:cNvPr id="4" name="Rectangle 3"/>
          <p:cNvSpPr/>
          <p:nvPr/>
        </p:nvSpPr>
        <p:spPr>
          <a:xfrm>
            <a:off x="2819400" y="904220"/>
            <a:ext cx="1143000" cy="6959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62200" y="2286000"/>
            <a:ext cx="762000" cy="228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54064" y="2667000"/>
            <a:ext cx="533400" cy="228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48200" y="1879798"/>
            <a:ext cx="3619500" cy="124440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62400" y="1415534"/>
            <a:ext cx="908005" cy="369332"/>
          </a:xfrm>
          <a:prstGeom prst="rect">
            <a:avLst/>
          </a:prstGeom>
          <a:noFill/>
        </p:spPr>
        <p:txBody>
          <a:bodyPr wrap="none" rtlCol="0">
            <a:spAutoFit/>
          </a:bodyPr>
          <a:lstStyle/>
          <a:p>
            <a:r>
              <a:rPr lang="en-US" b="1" dirty="0">
                <a:solidFill>
                  <a:srgbClr val="FF0000"/>
                </a:solidFill>
              </a:rPr>
              <a:t>C</a:t>
            </a:r>
            <a:r>
              <a:rPr lang="en-US" b="1" dirty="0" smtClean="0">
                <a:solidFill>
                  <a:srgbClr val="FF0000"/>
                </a:solidFill>
              </a:rPr>
              <a:t>hubby</a:t>
            </a:r>
            <a:endParaRPr lang="en-US" b="1" dirty="0">
              <a:solidFill>
                <a:srgbClr val="FF0000"/>
              </a:solidFill>
            </a:endParaRPr>
          </a:p>
        </p:txBody>
      </p:sp>
      <p:sp>
        <p:nvSpPr>
          <p:cNvPr id="13" name="TextBox 12"/>
          <p:cNvSpPr txBox="1"/>
          <p:nvPr/>
        </p:nvSpPr>
        <p:spPr>
          <a:xfrm>
            <a:off x="8196944" y="1263476"/>
            <a:ext cx="914399" cy="646331"/>
          </a:xfrm>
          <a:prstGeom prst="rect">
            <a:avLst/>
          </a:prstGeom>
          <a:noFill/>
        </p:spPr>
        <p:txBody>
          <a:bodyPr wrap="square" rtlCol="0">
            <a:spAutoFit/>
          </a:bodyPr>
          <a:lstStyle/>
          <a:p>
            <a:r>
              <a:rPr lang="en-US" b="1" dirty="0" smtClean="0">
                <a:solidFill>
                  <a:srgbClr val="FF0000"/>
                </a:solidFill>
              </a:rPr>
              <a:t>Tablet server</a:t>
            </a:r>
            <a:endParaRPr lang="en-US" b="1" dirty="0">
              <a:solidFill>
                <a:srgbClr val="FF0000"/>
              </a:solidFill>
            </a:endParaRPr>
          </a:p>
        </p:txBody>
      </p:sp>
      <p:sp>
        <p:nvSpPr>
          <p:cNvPr id="15" name="TextBox 14"/>
          <p:cNvSpPr txBox="1"/>
          <p:nvPr/>
        </p:nvSpPr>
        <p:spPr>
          <a:xfrm>
            <a:off x="2383971" y="1981200"/>
            <a:ext cx="1159741" cy="369332"/>
          </a:xfrm>
          <a:prstGeom prst="rect">
            <a:avLst/>
          </a:prstGeom>
          <a:noFill/>
        </p:spPr>
        <p:txBody>
          <a:bodyPr wrap="none" rtlCol="0">
            <a:spAutoFit/>
          </a:bodyPr>
          <a:lstStyle/>
          <a:p>
            <a:r>
              <a:rPr lang="en-US" b="1" dirty="0" err="1" smtClean="0">
                <a:solidFill>
                  <a:srgbClr val="FF0000"/>
                </a:solidFill>
              </a:rPr>
              <a:t>memtable</a:t>
            </a:r>
            <a:endParaRPr lang="en-US" b="1" dirty="0">
              <a:solidFill>
                <a:srgbClr val="FF0000"/>
              </a:solidFill>
            </a:endParaRPr>
          </a:p>
        </p:txBody>
      </p:sp>
      <p:sp>
        <p:nvSpPr>
          <p:cNvPr id="16" name="TextBox 15"/>
          <p:cNvSpPr txBox="1"/>
          <p:nvPr/>
        </p:nvSpPr>
        <p:spPr>
          <a:xfrm>
            <a:off x="1809490" y="2939534"/>
            <a:ext cx="996940" cy="369332"/>
          </a:xfrm>
          <a:prstGeom prst="rect">
            <a:avLst/>
          </a:prstGeom>
          <a:noFill/>
        </p:spPr>
        <p:txBody>
          <a:bodyPr wrap="none" rtlCol="0">
            <a:spAutoFit/>
          </a:bodyPr>
          <a:lstStyle/>
          <a:p>
            <a:r>
              <a:rPr lang="en-US" b="1" dirty="0" err="1" smtClean="0">
                <a:solidFill>
                  <a:srgbClr val="FF0000"/>
                </a:solidFill>
              </a:rPr>
              <a:t>SSTables</a:t>
            </a:r>
            <a:endParaRPr lang="en-US" b="1" dirty="0">
              <a:solidFill>
                <a:srgbClr val="FF0000"/>
              </a:solidFill>
            </a:endParaRPr>
          </a:p>
        </p:txBody>
      </p:sp>
      <p:sp>
        <p:nvSpPr>
          <p:cNvPr id="17" name="Rectangle 16"/>
          <p:cNvSpPr/>
          <p:nvPr/>
        </p:nvSpPr>
        <p:spPr>
          <a:xfrm>
            <a:off x="2117271" y="3302117"/>
            <a:ext cx="533400" cy="228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459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5" grpId="0"/>
      <p:bldP spid="13" grpId="0"/>
      <p:bldP spid="15" grpId="0"/>
      <p:bldP spid="16"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Master-slaves Architecture</a:t>
            </a:r>
            <a:r>
              <a:rPr lang="en-US" dirty="0" smtClean="0"/>
              <a:t> – </a:t>
            </a:r>
            <a:r>
              <a:rPr lang="en-US" dirty="0" err="1" smtClean="0"/>
              <a:t>MongoDB</a:t>
            </a:r>
            <a:r>
              <a:rPr lang="en-US" dirty="0" smtClean="0"/>
              <a:t> (3/3)</a:t>
            </a:r>
            <a:endParaRPr lang="en-US" dirty="0"/>
          </a:p>
        </p:txBody>
      </p:sp>
      <p:sp>
        <p:nvSpPr>
          <p:cNvPr id="3" name="Content Placeholder 2"/>
          <p:cNvSpPr>
            <a:spLocks noGrp="1"/>
          </p:cNvSpPr>
          <p:nvPr>
            <p:ph idx="1"/>
          </p:nvPr>
        </p:nvSpPr>
        <p:spPr>
          <a:xfrm>
            <a:off x="457200" y="1371599"/>
            <a:ext cx="8229600" cy="991773"/>
          </a:xfrm>
        </p:spPr>
        <p:txBody>
          <a:bodyPr>
            <a:normAutofit fontScale="70000" lnSpcReduction="20000"/>
          </a:bodyPr>
          <a:lstStyle/>
          <a:p>
            <a:r>
              <a:rPr lang="en-US" dirty="0" smtClean="0"/>
              <a:t>Determine records’ location by Shard keys</a:t>
            </a:r>
          </a:p>
          <a:p>
            <a:r>
              <a:rPr lang="en-US" dirty="0" smtClean="0"/>
              <a:t>Discover data location by mongos router, which caches the metadata from </a:t>
            </a:r>
            <a:r>
              <a:rPr lang="en-US" dirty="0" err="1" smtClean="0"/>
              <a:t>config</a:t>
            </a:r>
            <a:r>
              <a:rPr lang="en-US" dirty="0" smtClean="0"/>
              <a:t> server</a:t>
            </a:r>
            <a:endParaRPr lang="en-US" dirty="0"/>
          </a:p>
        </p:txBody>
      </p:sp>
      <p:pic>
        <p:nvPicPr>
          <p:cNvPr id="7171" name="Picture 3" descr="C:\PHD\Qualify Exam\Oral presentation\own\images\mongo-sharding-range-ba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01343"/>
            <a:ext cx="4637807"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81001"/>
            <a:ext cx="8991600" cy="276999"/>
          </a:xfrm>
          <a:prstGeom prst="rect">
            <a:avLst/>
          </a:prstGeom>
          <a:noFill/>
        </p:spPr>
        <p:txBody>
          <a:bodyPr wrap="square" rtlCol="0">
            <a:spAutoFit/>
          </a:bodyPr>
          <a:lstStyle/>
          <a:p>
            <a:r>
              <a:rPr lang="en-US" sz="1200" dirty="0"/>
              <a:t>Image Source: </a:t>
            </a:r>
            <a:r>
              <a:rPr lang="en-US" sz="1200" dirty="0">
                <a:hlinkClick r:id="rId4"/>
              </a:rPr>
              <a:t>http://docs.mongodb.org/manual</a:t>
            </a:r>
            <a:r>
              <a:rPr lang="en-US" sz="1200" dirty="0" smtClean="0">
                <a:hlinkClick r:id="rId4"/>
              </a:rPr>
              <a:t>/</a:t>
            </a:r>
            <a:endParaRPr lang="en-US" sz="1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413075"/>
            <a:ext cx="4984656" cy="3987725"/>
          </a:xfrm>
          <a:prstGeom prst="rect">
            <a:avLst/>
          </a:prstGeom>
        </p:spPr>
      </p:pic>
      <p:sp>
        <p:nvSpPr>
          <p:cNvPr id="5" name="Rectangle 4"/>
          <p:cNvSpPr/>
          <p:nvPr/>
        </p:nvSpPr>
        <p:spPr>
          <a:xfrm>
            <a:off x="990600" y="3581401"/>
            <a:ext cx="2057400" cy="914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453742"/>
            <a:ext cx="3352800" cy="94705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2413075"/>
            <a:ext cx="2667000" cy="94705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74571" y="4038601"/>
            <a:ext cx="2057400" cy="126274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15343" y="3472934"/>
            <a:ext cx="849656" cy="369332"/>
          </a:xfrm>
          <a:prstGeom prst="rect">
            <a:avLst/>
          </a:prstGeom>
          <a:noFill/>
        </p:spPr>
        <p:txBody>
          <a:bodyPr wrap="none" rtlCol="0">
            <a:spAutoFit/>
          </a:bodyPr>
          <a:lstStyle/>
          <a:p>
            <a:r>
              <a:rPr lang="en-US" dirty="0" smtClean="0">
                <a:solidFill>
                  <a:srgbClr val="FF0000"/>
                </a:solidFill>
              </a:rPr>
              <a:t>Master</a:t>
            </a:r>
            <a:endParaRPr lang="en-US" dirty="0">
              <a:solidFill>
                <a:srgbClr val="FF0000"/>
              </a:solidFill>
            </a:endParaRPr>
          </a:p>
        </p:txBody>
      </p:sp>
      <p:sp>
        <p:nvSpPr>
          <p:cNvPr id="14" name="TextBox 13"/>
          <p:cNvSpPr txBox="1"/>
          <p:nvPr/>
        </p:nvSpPr>
        <p:spPr>
          <a:xfrm>
            <a:off x="304800" y="4932402"/>
            <a:ext cx="757259" cy="369332"/>
          </a:xfrm>
          <a:prstGeom prst="rect">
            <a:avLst/>
          </a:prstGeom>
          <a:noFill/>
        </p:spPr>
        <p:txBody>
          <a:bodyPr wrap="none" rtlCol="0">
            <a:spAutoFit/>
          </a:bodyPr>
          <a:lstStyle/>
          <a:p>
            <a:r>
              <a:rPr lang="en-US" dirty="0" smtClean="0">
                <a:solidFill>
                  <a:srgbClr val="FF0000"/>
                </a:solidFill>
              </a:rPr>
              <a:t>Slaves</a:t>
            </a:r>
            <a:endParaRPr lang="en-US" dirty="0">
              <a:solidFill>
                <a:srgbClr val="FF0000"/>
              </a:solidFill>
            </a:endParaRPr>
          </a:p>
        </p:txBody>
      </p:sp>
      <p:sp>
        <p:nvSpPr>
          <p:cNvPr id="15" name="TextBox 14"/>
          <p:cNvSpPr txBox="1"/>
          <p:nvPr/>
        </p:nvSpPr>
        <p:spPr>
          <a:xfrm>
            <a:off x="5486970" y="4306669"/>
            <a:ext cx="1898981" cy="646331"/>
          </a:xfrm>
          <a:prstGeom prst="rect">
            <a:avLst/>
          </a:prstGeom>
          <a:noFill/>
        </p:spPr>
        <p:txBody>
          <a:bodyPr wrap="none" rtlCol="0">
            <a:spAutoFit/>
          </a:bodyPr>
          <a:lstStyle/>
          <a:p>
            <a:r>
              <a:rPr lang="en-US" dirty="0" smtClean="0">
                <a:solidFill>
                  <a:srgbClr val="FF0000"/>
                </a:solidFill>
              </a:rPr>
              <a:t>Provide metadata </a:t>
            </a:r>
          </a:p>
          <a:p>
            <a:r>
              <a:rPr lang="en-US" dirty="0" smtClean="0">
                <a:solidFill>
                  <a:srgbClr val="FF0000"/>
                </a:solidFill>
              </a:rPr>
              <a:t>to mongos router</a:t>
            </a:r>
            <a:endParaRPr lang="en-US" dirty="0">
              <a:solidFill>
                <a:srgbClr val="FF0000"/>
              </a:solidFill>
            </a:endParaRPr>
          </a:p>
        </p:txBody>
      </p:sp>
    </p:spTree>
    <p:extLst>
      <p:ext uri="{BB962C8B-B14F-4D97-AF65-F5344CB8AC3E}">
        <p14:creationId xmlns:p14="http://schemas.microsoft.com/office/powerpoint/2010/main" val="2601313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0" y="1143000"/>
            <a:ext cx="4821011" cy="349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493838"/>
          </a:xfrm>
        </p:spPr>
        <p:txBody>
          <a:bodyPr/>
          <a:lstStyle/>
          <a:p>
            <a:r>
              <a:rPr lang="en-US" dirty="0" smtClean="0"/>
              <a:t>P2P Ring Topology </a:t>
            </a:r>
            <a:r>
              <a:rPr lang="en-US" dirty="0"/>
              <a:t>-</a:t>
            </a:r>
            <a:r>
              <a:rPr lang="en-US" dirty="0" smtClean="0"/>
              <a:t> </a:t>
            </a:r>
            <a:br>
              <a:rPr lang="en-US" dirty="0" smtClean="0"/>
            </a:br>
            <a:r>
              <a:rPr lang="en-US" dirty="0" smtClean="0"/>
              <a:t>Dynamo and Cassandra</a:t>
            </a:r>
            <a:endParaRPr lang="en-US"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76400"/>
            <a:ext cx="4167045" cy="251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400800"/>
            <a:ext cx="9067800" cy="461665"/>
          </a:xfrm>
          <a:prstGeom prst="rect">
            <a:avLst/>
          </a:prstGeom>
          <a:noFill/>
        </p:spPr>
        <p:txBody>
          <a:bodyPr wrap="square" rtlCol="0">
            <a:spAutoFit/>
          </a:bodyPr>
          <a:lstStyle/>
          <a:p>
            <a:r>
              <a:rPr lang="en-US" sz="1200" dirty="0" smtClean="0"/>
              <a:t>Graphs obtained from </a:t>
            </a:r>
            <a:r>
              <a:rPr lang="en-US" sz="1200" dirty="0" err="1"/>
              <a:t>Avinash</a:t>
            </a:r>
            <a:r>
              <a:rPr lang="en-US" sz="1200" dirty="0"/>
              <a:t> </a:t>
            </a:r>
            <a:r>
              <a:rPr lang="en-US" sz="1200" dirty="0" err="1"/>
              <a:t>Lakshman</a:t>
            </a:r>
            <a:r>
              <a:rPr lang="en-US" sz="1200" dirty="0"/>
              <a:t>, </a:t>
            </a:r>
            <a:r>
              <a:rPr lang="en-US" sz="1200" dirty="0" err="1"/>
              <a:t>Prashant</a:t>
            </a:r>
            <a:r>
              <a:rPr lang="en-US" sz="1200" dirty="0"/>
              <a:t> Malik, Cassandra: Structured </a:t>
            </a:r>
            <a:r>
              <a:rPr lang="en-US" sz="1200" dirty="0" err="1"/>
              <a:t>Structured</a:t>
            </a:r>
            <a:r>
              <a:rPr lang="en-US" sz="1200" dirty="0"/>
              <a:t> Storage System over a P2P Network </a:t>
            </a:r>
            <a:r>
              <a:rPr lang="en-US" sz="1200" dirty="0">
                <a:hlinkClick r:id="rId5"/>
              </a:rPr>
              <a:t>http://</a:t>
            </a:r>
            <a:r>
              <a:rPr lang="en-US" sz="1200" dirty="0" smtClean="0">
                <a:hlinkClick r:id="rId5"/>
              </a:rPr>
              <a:t>www.slideshare.net/Eweaver/cassandra-presentation-at-nosql</a:t>
            </a:r>
            <a:endParaRPr lang="en-US" sz="1200" dirty="0"/>
          </a:p>
        </p:txBody>
      </p:sp>
      <p:sp>
        <p:nvSpPr>
          <p:cNvPr id="3" name="Content Placeholder 2"/>
          <p:cNvSpPr>
            <a:spLocks noGrp="1"/>
          </p:cNvSpPr>
          <p:nvPr>
            <p:ph idx="1"/>
          </p:nvPr>
        </p:nvSpPr>
        <p:spPr>
          <a:xfrm>
            <a:off x="381000" y="4585277"/>
            <a:ext cx="8229600" cy="1967923"/>
          </a:xfrm>
        </p:spPr>
        <p:txBody>
          <a:bodyPr>
            <a:normAutofit fontScale="55000" lnSpcReduction="20000"/>
          </a:bodyPr>
          <a:lstStyle/>
          <a:p>
            <a:r>
              <a:rPr lang="en-US" dirty="0" smtClean="0"/>
              <a:t>Decentralized, data location determines by ordered consistent hashing (DHT)</a:t>
            </a:r>
          </a:p>
          <a:p>
            <a:r>
              <a:rPr lang="en-US" dirty="0" smtClean="0"/>
              <a:t>Dynamo</a:t>
            </a:r>
          </a:p>
          <a:p>
            <a:pPr lvl="1"/>
            <a:r>
              <a:rPr lang="en-US" dirty="0" smtClean="0"/>
              <a:t>Key-value store with P2P ring topology</a:t>
            </a:r>
          </a:p>
          <a:p>
            <a:r>
              <a:rPr lang="en-US" dirty="0" smtClean="0"/>
              <a:t>Cassandra</a:t>
            </a:r>
          </a:p>
          <a:p>
            <a:pPr lvl="1"/>
            <a:r>
              <a:rPr lang="en-US" dirty="0" smtClean="0"/>
              <a:t>In between key-value store and </a:t>
            </a:r>
            <a:r>
              <a:rPr lang="en-US" dirty="0" err="1" smtClean="0"/>
              <a:t>BigTable</a:t>
            </a:r>
            <a:r>
              <a:rPr lang="en-US" dirty="0" smtClean="0"/>
              <a:t>-like table</a:t>
            </a:r>
          </a:p>
          <a:p>
            <a:pPr lvl="1"/>
            <a:r>
              <a:rPr lang="en-US" dirty="0" smtClean="0"/>
              <a:t>Tables (CFs) are stored as objects with unique keys</a:t>
            </a:r>
          </a:p>
          <a:p>
            <a:pPr lvl="1"/>
            <a:r>
              <a:rPr lang="en-US" dirty="0" smtClean="0"/>
              <a:t>objects are allocated on Cassandra nodes based on their key</a:t>
            </a:r>
            <a:endParaRPr lang="en-US" dirty="0"/>
          </a:p>
        </p:txBody>
      </p:sp>
    </p:spTree>
    <p:extLst>
      <p:ext uri="{BB962C8B-B14F-4D97-AF65-F5344CB8AC3E}">
        <p14:creationId xmlns:p14="http://schemas.microsoft.com/office/powerpoint/2010/main" val="3723845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8811904"/>
              </p:ext>
            </p:extLst>
          </p:nvPr>
        </p:nvGraphicFramePr>
        <p:xfrm>
          <a:off x="14868" y="838200"/>
          <a:ext cx="9019404" cy="3893450"/>
        </p:xfrm>
        <a:graphic>
          <a:graphicData uri="http://schemas.openxmlformats.org/drawingml/2006/table">
            <a:tbl>
              <a:tblPr firstRow="1" firstCol="1" bandRow="1">
                <a:tableStyleId>{5C22544A-7EE6-4342-B048-85BDC9FD1C3A}</a:tableStyleId>
              </a:tblPr>
              <a:tblGrid>
                <a:gridCol w="975732"/>
                <a:gridCol w="838200"/>
                <a:gridCol w="457200"/>
                <a:gridCol w="1124712"/>
                <a:gridCol w="1124712"/>
                <a:gridCol w="1124712"/>
                <a:gridCol w="1124712"/>
                <a:gridCol w="1124712"/>
                <a:gridCol w="1124712"/>
              </a:tblGrid>
              <a:tr h="245621">
                <a:tc>
                  <a:txBody>
                    <a:bodyPr/>
                    <a:lstStyle/>
                    <a:p>
                      <a:pPr marL="0" marR="0" algn="ctr">
                        <a:lnSpc>
                          <a:spcPct val="115000"/>
                        </a:lnSpc>
                        <a:spcBef>
                          <a:spcPts val="0"/>
                        </a:spcBef>
                        <a:spcAft>
                          <a:spcPts val="0"/>
                        </a:spcAft>
                      </a:pPr>
                      <a:r>
                        <a:rPr lang="en-US" sz="1200" dirty="0" err="1">
                          <a:effectLst/>
                        </a:rPr>
                        <a:t>NoSQL</a:t>
                      </a:r>
                      <a:r>
                        <a:rPr lang="en-US" sz="1200" dirty="0">
                          <a:effectLst/>
                        </a:rPr>
                        <a:t> solution</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Data Model</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Lang.</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Query Model</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err="1">
                          <a:effectLst/>
                        </a:rPr>
                        <a:t>Sharding</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Replication</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Consistency</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err="1">
                          <a:effectLst/>
                        </a:rPr>
                        <a:t>MapReduce</a:t>
                      </a:r>
                      <a:r>
                        <a:rPr lang="en-US" sz="1200" dirty="0">
                          <a:effectLst/>
                        </a:rPr>
                        <a:t> Support</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Applications</a:t>
                      </a:r>
                      <a:endParaRPr lang="en-US" sz="1200" dirty="0">
                        <a:effectLst/>
                        <a:latin typeface="Calibri"/>
                        <a:ea typeface="新細明體"/>
                        <a:cs typeface="Times New Roman"/>
                      </a:endParaRPr>
                    </a:p>
                  </a:txBody>
                  <a:tcPr marL="51719" marR="51719" marT="0" marB="0" anchor="ctr"/>
                </a:tc>
              </a:tr>
              <a:tr h="1144772">
                <a:tc>
                  <a:txBody>
                    <a:bodyPr/>
                    <a:lstStyle/>
                    <a:p>
                      <a:pPr marL="0" marR="0" algn="ctr">
                        <a:lnSpc>
                          <a:spcPct val="115000"/>
                        </a:lnSpc>
                        <a:spcBef>
                          <a:spcPts val="0"/>
                        </a:spcBef>
                        <a:spcAft>
                          <a:spcPts val="0"/>
                        </a:spcAft>
                      </a:pPr>
                      <a:r>
                        <a:rPr lang="en-US" sz="1400" dirty="0" err="1">
                          <a:effectLst/>
                        </a:rPr>
                        <a:t>BigTable</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Column-based table</a:t>
                      </a:r>
                      <a:r>
                        <a:rPr lang="en-US" sz="1100" dirty="0" smtClean="0">
                          <a:effectLst/>
                        </a:rPr>
                        <a:t>.</a:t>
                      </a:r>
                      <a:endParaRPr lang="en-US" sz="1400" dirty="0">
                        <a:effectLst/>
                      </a:endParaRPr>
                    </a:p>
                  </a:txBody>
                  <a:tcPr marL="51719" marR="51719" marT="0" marB="0" anchor="ctr"/>
                </a:tc>
                <a:tc>
                  <a:txBody>
                    <a:bodyPr/>
                    <a:lstStyle/>
                    <a:p>
                      <a:pPr marL="0" marR="0" algn="l">
                        <a:lnSpc>
                          <a:spcPct val="115000"/>
                        </a:lnSpc>
                        <a:spcBef>
                          <a:spcPts val="0"/>
                        </a:spcBef>
                        <a:spcAft>
                          <a:spcPts val="0"/>
                        </a:spcAft>
                      </a:pPr>
                      <a:r>
                        <a:rPr lang="en-US" sz="1100" dirty="0">
                          <a:effectLst/>
                        </a:rPr>
                        <a:t>C++</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smtClean="0">
                          <a:effectLst/>
                        </a:rPr>
                        <a:t>Google </a:t>
                      </a:r>
                      <a:r>
                        <a:rPr lang="en-US" sz="1100" dirty="0">
                          <a:effectLst/>
                        </a:rPr>
                        <a:t>internal C</a:t>
                      </a:r>
                      <a:r>
                        <a:rPr lang="en-US" sz="1100" dirty="0" smtClean="0">
                          <a:effectLst/>
                        </a:rPr>
                        <a:t>++ lib</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smtClean="0">
                          <a:effectLst/>
                        </a:rPr>
                        <a:t>partition </a:t>
                      </a:r>
                      <a:r>
                        <a:rPr lang="en-US" sz="1100" dirty="0">
                          <a:effectLst/>
                        </a:rPr>
                        <a:t>by </a:t>
                      </a:r>
                      <a:r>
                        <a:rPr lang="en-US" sz="1100" dirty="0" smtClean="0">
                          <a:effectLst/>
                        </a:rPr>
                        <a:t>row-keys </a:t>
                      </a:r>
                      <a:r>
                        <a:rPr lang="en-US" sz="1100" dirty="0">
                          <a:effectLst/>
                        </a:rPr>
                        <a:t>into tablets </a:t>
                      </a:r>
                      <a:r>
                        <a:rPr lang="en-US" sz="1100" dirty="0" smtClean="0">
                          <a:effectLst/>
                        </a:rPr>
                        <a:t>stored </a:t>
                      </a:r>
                      <a:r>
                        <a:rPr lang="en-US" sz="1100" dirty="0">
                          <a:effectLst/>
                        </a:rPr>
                        <a:t>in different tablet servers. </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Use Google File System (GFS) to store tablets and logs on file level</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Strong </a:t>
                      </a:r>
                      <a:r>
                        <a:rPr lang="en-US" sz="1100" dirty="0" smtClean="0">
                          <a:effectLst/>
                        </a:rPr>
                        <a:t>consistency</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a:effectLst/>
                        </a:rPr>
                        <a:t>Support Google MapReduce</a:t>
                      </a:r>
                      <a:endParaRPr lang="en-US" sz="14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a:effectLst/>
                        </a:rPr>
                        <a:t>Search engines, high throughput batch data analytics, latency-sensitive database </a:t>
                      </a:r>
                      <a:endParaRPr lang="en-US" sz="1400">
                        <a:effectLst/>
                        <a:latin typeface="Calibri"/>
                        <a:ea typeface="新細明體"/>
                        <a:cs typeface="Times New Roman"/>
                      </a:endParaRPr>
                    </a:p>
                  </a:txBody>
                  <a:tcPr marL="51719" marR="51719" marT="0" marB="0" anchor="ctr"/>
                </a:tc>
              </a:tr>
              <a:tr h="1107446">
                <a:tc>
                  <a:txBody>
                    <a:bodyPr/>
                    <a:lstStyle/>
                    <a:p>
                      <a:pPr marL="0" marR="0" algn="ctr">
                        <a:lnSpc>
                          <a:spcPct val="115000"/>
                        </a:lnSpc>
                        <a:spcBef>
                          <a:spcPts val="0"/>
                        </a:spcBef>
                        <a:spcAft>
                          <a:spcPts val="0"/>
                        </a:spcAft>
                      </a:pPr>
                      <a:r>
                        <a:rPr lang="en-US" sz="1400">
                          <a:effectLst/>
                        </a:rPr>
                        <a:t>Cassandra</a:t>
                      </a:r>
                      <a:endParaRPr lang="en-US" sz="14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Column-based </a:t>
                      </a:r>
                      <a:r>
                        <a:rPr lang="en-US" sz="1100" dirty="0" smtClean="0">
                          <a:effectLst/>
                        </a:rPr>
                        <a:t>table</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Java</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smtClean="0">
                          <a:effectLst/>
                        </a:rPr>
                        <a:t>Java API</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smtClean="0">
                          <a:effectLst/>
                        </a:rPr>
                        <a:t>Partition with </a:t>
                      </a:r>
                      <a:r>
                        <a:rPr lang="en-US" sz="1100" dirty="0">
                          <a:effectLst/>
                        </a:rPr>
                        <a:t>an order pre-serving consistent </a:t>
                      </a:r>
                      <a:r>
                        <a:rPr lang="en-US" sz="1100" dirty="0" smtClean="0">
                          <a:effectLst/>
                        </a:rPr>
                        <a:t>hashing</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smtClean="0">
                          <a:effectLst/>
                        </a:rPr>
                        <a:t>Replicate</a:t>
                      </a:r>
                      <a:r>
                        <a:rPr lang="en-US" sz="1100" baseline="0" dirty="0" smtClean="0">
                          <a:effectLst/>
                        </a:rPr>
                        <a:t> to </a:t>
                      </a:r>
                      <a:r>
                        <a:rPr lang="en-US" sz="1100" dirty="0" smtClean="0">
                          <a:effectLst/>
                        </a:rPr>
                        <a:t>N-1 successors</a:t>
                      </a:r>
                      <a:r>
                        <a:rPr lang="en-US" sz="1100" baseline="0" dirty="0" smtClean="0">
                          <a:effectLst/>
                        </a:rPr>
                        <a:t>, u</a:t>
                      </a:r>
                      <a:r>
                        <a:rPr lang="en-US" sz="1100" dirty="0" smtClean="0">
                          <a:effectLst/>
                        </a:rPr>
                        <a:t>se </a:t>
                      </a:r>
                      <a:r>
                        <a:rPr lang="en-US" sz="1100" dirty="0">
                          <a:effectLst/>
                        </a:rPr>
                        <a:t>Zookeeper to elect the </a:t>
                      </a:r>
                      <a:r>
                        <a:rPr lang="en-US" sz="1100" dirty="0" smtClean="0">
                          <a:effectLst/>
                        </a:rPr>
                        <a:t>coordinator</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Eventually consistency, </a:t>
                      </a:r>
                      <a:r>
                        <a:rPr lang="en-US" sz="1100" dirty="0" smtClean="0">
                          <a:effectLst/>
                        </a:rPr>
                        <a:t>or</a:t>
                      </a:r>
                      <a:r>
                        <a:rPr lang="en-US" sz="1100" baseline="0" dirty="0" smtClean="0">
                          <a:effectLst/>
                        </a:rPr>
                        <a:t> per-write-operation strong </a:t>
                      </a:r>
                      <a:r>
                        <a:rPr lang="en-US" sz="1400" dirty="0" smtClean="0">
                          <a:effectLst/>
                        </a:rPr>
                        <a:t>consistency</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Possibly integrated with </a:t>
                      </a:r>
                      <a:r>
                        <a:rPr lang="en-US" sz="1100" dirty="0" err="1" smtClean="0">
                          <a:effectLst/>
                        </a:rPr>
                        <a:t>Hadoop</a:t>
                      </a:r>
                      <a:r>
                        <a:rPr lang="en-US" sz="1100" dirty="0" smtClean="0">
                          <a:effectLst/>
                        </a:rPr>
                        <a:t> </a:t>
                      </a:r>
                      <a:r>
                        <a:rPr lang="en-US" sz="1100" dirty="0" err="1" smtClean="0">
                          <a:effectLst/>
                        </a:rPr>
                        <a:t>MapReduce</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a:effectLst/>
                        </a:rPr>
                        <a:t>Search engines, log data analytics </a:t>
                      </a:r>
                      <a:endParaRPr lang="en-US" sz="1400">
                        <a:effectLst/>
                        <a:latin typeface="Calibri"/>
                        <a:ea typeface="新細明體"/>
                        <a:cs typeface="Times New Roman"/>
                      </a:endParaRPr>
                    </a:p>
                  </a:txBody>
                  <a:tcPr marL="51719" marR="51719" marT="0" marB="0" anchor="ctr"/>
                </a:tc>
              </a:tr>
              <a:tr h="1208664">
                <a:tc>
                  <a:txBody>
                    <a:bodyPr/>
                    <a:lstStyle/>
                    <a:p>
                      <a:pPr marL="0" marR="0" algn="ctr">
                        <a:lnSpc>
                          <a:spcPct val="115000"/>
                        </a:lnSpc>
                        <a:spcBef>
                          <a:spcPts val="0"/>
                        </a:spcBef>
                        <a:spcAft>
                          <a:spcPts val="0"/>
                        </a:spcAft>
                      </a:pPr>
                      <a:r>
                        <a:rPr lang="en-US" sz="1400">
                          <a:effectLst/>
                        </a:rPr>
                        <a:t>HBase</a:t>
                      </a:r>
                      <a:endParaRPr lang="en-US" sz="14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Column-based </a:t>
                      </a:r>
                      <a:r>
                        <a:rPr lang="en-US" sz="1100" dirty="0" smtClean="0">
                          <a:effectLst/>
                        </a:rPr>
                        <a:t>table.</a:t>
                      </a:r>
                      <a:endParaRPr lang="en-US" sz="1400" dirty="0">
                        <a:effectLst/>
                      </a:endParaRPr>
                    </a:p>
                  </a:txBody>
                  <a:tcPr marL="51719" marR="51719" marT="0" marB="0" anchor="ctr"/>
                </a:tc>
                <a:tc>
                  <a:txBody>
                    <a:bodyPr/>
                    <a:lstStyle/>
                    <a:p>
                      <a:pPr marL="0" marR="0" algn="l">
                        <a:lnSpc>
                          <a:spcPct val="115000"/>
                        </a:lnSpc>
                        <a:spcBef>
                          <a:spcPts val="0"/>
                        </a:spcBef>
                        <a:spcAft>
                          <a:spcPts val="0"/>
                        </a:spcAft>
                      </a:pPr>
                      <a:r>
                        <a:rPr lang="en-US" sz="1100">
                          <a:effectLst/>
                        </a:rPr>
                        <a:t>Java</a:t>
                      </a:r>
                      <a:endParaRPr lang="en-US" sz="14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Shell </a:t>
                      </a:r>
                      <a:r>
                        <a:rPr lang="en-US" sz="1100" dirty="0" smtClean="0">
                          <a:effectLst/>
                        </a:rPr>
                        <a:t>query</a:t>
                      </a:r>
                      <a:r>
                        <a:rPr lang="en-US" sz="1100" dirty="0">
                          <a:effectLst/>
                        </a:rPr>
                        <a:t>.  </a:t>
                      </a:r>
                      <a:endParaRPr lang="en-US" sz="1400" dirty="0">
                        <a:effectLst/>
                      </a:endParaRPr>
                    </a:p>
                    <a:p>
                      <a:pPr marL="0" marR="0" algn="l">
                        <a:lnSpc>
                          <a:spcPct val="115000"/>
                        </a:lnSpc>
                        <a:spcBef>
                          <a:spcPts val="0"/>
                        </a:spcBef>
                        <a:spcAft>
                          <a:spcPts val="0"/>
                        </a:spcAft>
                      </a:pPr>
                      <a:r>
                        <a:rPr lang="en-US" sz="1100" dirty="0">
                          <a:effectLst/>
                        </a:rPr>
                        <a:t>Java, REST and Thrift </a:t>
                      </a:r>
                      <a:r>
                        <a:rPr lang="en-US" sz="1100" dirty="0" smtClean="0">
                          <a:effectLst/>
                        </a:rPr>
                        <a:t>API</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smtClean="0">
                          <a:effectLst/>
                        </a:rPr>
                        <a:t>partition </a:t>
                      </a:r>
                      <a:r>
                        <a:rPr lang="en-US" sz="1100" dirty="0">
                          <a:effectLst/>
                        </a:rPr>
                        <a:t>by </a:t>
                      </a:r>
                      <a:r>
                        <a:rPr lang="en-US" sz="1100" dirty="0" smtClean="0">
                          <a:effectLst/>
                        </a:rPr>
                        <a:t>row-keys </a:t>
                      </a:r>
                      <a:r>
                        <a:rPr lang="en-US" sz="1100" dirty="0">
                          <a:effectLst/>
                        </a:rPr>
                        <a:t>into regions stored in different region servers. </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Use HDFS to store replication with selectable factors</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Strong consistency </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err="1" smtClean="0">
                          <a:effectLst/>
                        </a:rPr>
                        <a:t>Hadoop</a:t>
                      </a:r>
                      <a:r>
                        <a:rPr lang="en-US" sz="1100" dirty="0" smtClean="0">
                          <a:effectLst/>
                        </a:rPr>
                        <a:t> </a:t>
                      </a:r>
                      <a:r>
                        <a:rPr lang="en-US" sz="1100" dirty="0" err="1">
                          <a:effectLst/>
                        </a:rPr>
                        <a:t>MapReduce</a:t>
                      </a:r>
                      <a:endParaRPr lang="en-US" sz="14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100" dirty="0">
                          <a:effectLst/>
                        </a:rPr>
                        <a:t>Search engines, high throughput batch data analytics</a:t>
                      </a:r>
                      <a:endParaRPr lang="en-US" sz="1400" dirty="0">
                        <a:effectLst/>
                        <a:latin typeface="Calibri"/>
                        <a:ea typeface="新細明體"/>
                        <a:cs typeface="Times New Roman"/>
                      </a:endParaRPr>
                    </a:p>
                  </a:txBody>
                  <a:tcPr marL="51719" marR="51719" marT="0" marB="0" anchor="ctr"/>
                </a:tc>
              </a:tr>
            </a:tbl>
          </a:graphicData>
        </a:graphic>
      </p:graphicFrame>
      <p:sp>
        <p:nvSpPr>
          <p:cNvPr id="3" name="Title 1"/>
          <p:cNvSpPr>
            <a:spLocks noGrp="1"/>
          </p:cNvSpPr>
          <p:nvPr>
            <p:ph type="title"/>
          </p:nvPr>
        </p:nvSpPr>
        <p:spPr>
          <a:xfrm>
            <a:off x="457200" y="-152400"/>
            <a:ext cx="8229600" cy="1143000"/>
          </a:xfrm>
        </p:spPr>
        <p:txBody>
          <a:bodyPr/>
          <a:lstStyle/>
          <a:p>
            <a:r>
              <a:rPr lang="en-US" dirty="0" err="1" smtClean="0"/>
              <a:t>NoSQL</a:t>
            </a:r>
            <a:r>
              <a:rPr lang="en-US" dirty="0" smtClean="0"/>
              <a:t> solutions comparison (1/2)</a:t>
            </a:r>
            <a:endParaRPr lang="en-US" dirty="0"/>
          </a:p>
        </p:txBody>
      </p:sp>
    </p:spTree>
    <p:extLst>
      <p:ext uri="{BB962C8B-B14F-4D97-AF65-F5344CB8AC3E}">
        <p14:creationId xmlns:p14="http://schemas.microsoft.com/office/powerpoint/2010/main" val="636465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NoSQL</a:t>
            </a:r>
            <a:r>
              <a:rPr lang="en-US" dirty="0" smtClean="0"/>
              <a:t> solutions comparison (2/2)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0897784"/>
              </p:ext>
            </p:extLst>
          </p:nvPr>
        </p:nvGraphicFramePr>
        <p:xfrm>
          <a:off x="14868" y="1005840"/>
          <a:ext cx="9019404" cy="3852430"/>
        </p:xfrm>
        <a:graphic>
          <a:graphicData uri="http://schemas.openxmlformats.org/drawingml/2006/table">
            <a:tbl>
              <a:tblPr firstRow="1" firstCol="1" bandRow="1">
                <a:tableStyleId>{5C22544A-7EE6-4342-B048-85BDC9FD1C3A}</a:tableStyleId>
              </a:tblPr>
              <a:tblGrid>
                <a:gridCol w="975732"/>
                <a:gridCol w="838200"/>
                <a:gridCol w="457200"/>
                <a:gridCol w="1124712"/>
                <a:gridCol w="1124712"/>
                <a:gridCol w="1124712"/>
                <a:gridCol w="1124712"/>
                <a:gridCol w="1124712"/>
                <a:gridCol w="1124712"/>
              </a:tblGrid>
              <a:tr h="533400">
                <a:tc>
                  <a:txBody>
                    <a:bodyPr/>
                    <a:lstStyle/>
                    <a:p>
                      <a:pPr marL="0" marR="0" algn="ctr">
                        <a:lnSpc>
                          <a:spcPct val="115000"/>
                        </a:lnSpc>
                        <a:spcBef>
                          <a:spcPts val="0"/>
                        </a:spcBef>
                        <a:spcAft>
                          <a:spcPts val="0"/>
                        </a:spcAft>
                      </a:pPr>
                      <a:r>
                        <a:rPr lang="en-US" sz="1200" dirty="0" err="1">
                          <a:effectLst/>
                        </a:rPr>
                        <a:t>NoSQL</a:t>
                      </a:r>
                      <a:r>
                        <a:rPr lang="en-US" sz="1200" dirty="0">
                          <a:effectLst/>
                        </a:rPr>
                        <a:t> solution</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Data Model</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Lang.</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Query Model</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err="1">
                          <a:effectLst/>
                        </a:rPr>
                        <a:t>Sharding</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Replication</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Consistency</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err="1">
                          <a:effectLst/>
                        </a:rPr>
                        <a:t>MapReduce</a:t>
                      </a:r>
                      <a:r>
                        <a:rPr lang="en-US" sz="1200" dirty="0">
                          <a:effectLst/>
                        </a:rPr>
                        <a:t> Support</a:t>
                      </a:r>
                      <a:endParaRPr lang="en-US" sz="1200" dirty="0">
                        <a:effectLst/>
                        <a:latin typeface="Calibri"/>
                        <a:ea typeface="新細明體"/>
                        <a:cs typeface="Times New Roman"/>
                      </a:endParaRPr>
                    </a:p>
                  </a:txBody>
                  <a:tcPr marL="51719" marR="51719" marT="0" marB="0" anchor="ctr"/>
                </a:tc>
                <a:tc>
                  <a:txBody>
                    <a:bodyPr/>
                    <a:lstStyle/>
                    <a:p>
                      <a:pPr marL="0" marR="0" algn="ctr">
                        <a:lnSpc>
                          <a:spcPct val="115000"/>
                        </a:lnSpc>
                        <a:spcBef>
                          <a:spcPts val="0"/>
                        </a:spcBef>
                        <a:spcAft>
                          <a:spcPts val="0"/>
                        </a:spcAft>
                      </a:pPr>
                      <a:r>
                        <a:rPr lang="en-US" sz="1200" dirty="0">
                          <a:effectLst/>
                        </a:rPr>
                        <a:t>Applications</a:t>
                      </a:r>
                      <a:endParaRPr lang="en-US" sz="1200" dirty="0">
                        <a:effectLst/>
                        <a:latin typeface="Calibri"/>
                        <a:ea typeface="新細明體"/>
                        <a:cs typeface="Times New Roman"/>
                      </a:endParaRPr>
                    </a:p>
                  </a:txBody>
                  <a:tcPr marL="51719" marR="51719" marT="0" marB="0" anchor="ctr"/>
                </a:tc>
              </a:tr>
              <a:tr h="1107446">
                <a:tc>
                  <a:txBody>
                    <a:bodyPr/>
                    <a:lstStyle/>
                    <a:p>
                      <a:pPr marL="0" marR="0" algn="ctr">
                        <a:lnSpc>
                          <a:spcPct val="115000"/>
                        </a:lnSpc>
                        <a:spcBef>
                          <a:spcPts val="0"/>
                        </a:spcBef>
                        <a:spcAft>
                          <a:spcPts val="0"/>
                        </a:spcAft>
                      </a:pPr>
                      <a:r>
                        <a:rPr lang="en-US" sz="1200" dirty="0">
                          <a:effectLst/>
                        </a:rPr>
                        <a:t>Dynamo</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Key-value </a:t>
                      </a:r>
                      <a:r>
                        <a:rPr lang="en-US" sz="1050" dirty="0" smtClean="0">
                          <a:effectLst/>
                        </a:rPr>
                        <a:t>based</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Java</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Web </a:t>
                      </a:r>
                      <a:r>
                        <a:rPr lang="en-US" sz="1050" baseline="0" dirty="0" smtClean="0">
                          <a:effectLst/>
                        </a:rPr>
                        <a:t>console, </a:t>
                      </a:r>
                      <a:r>
                        <a:rPr lang="en-US" sz="1050" dirty="0" smtClean="0">
                          <a:effectLst/>
                        </a:rPr>
                        <a:t>Java,</a:t>
                      </a:r>
                      <a:r>
                        <a:rPr lang="en-US" sz="1050" baseline="0" dirty="0" smtClean="0">
                          <a:effectLst/>
                        </a:rPr>
                        <a:t> C#, PHP API</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Partition with an order pre-serving consistent hashing</a:t>
                      </a:r>
                      <a:endParaRPr lang="en-US" sz="1200" dirty="0">
                        <a:effectLst/>
                        <a:latin typeface="+mn-lt"/>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Replicate</a:t>
                      </a:r>
                      <a:r>
                        <a:rPr lang="en-US" sz="1050" baseline="0" dirty="0" smtClean="0">
                          <a:effectLst/>
                        </a:rPr>
                        <a:t> to </a:t>
                      </a:r>
                      <a:r>
                        <a:rPr lang="en-US" sz="1050" dirty="0" smtClean="0">
                          <a:effectLst/>
                        </a:rPr>
                        <a:t>N-1 successors</a:t>
                      </a:r>
                      <a:r>
                        <a:rPr lang="en-US" sz="1050" baseline="0" dirty="0" smtClean="0">
                          <a:effectLst/>
                        </a:rPr>
                        <a:t>, </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Eventually consistency</a:t>
                      </a:r>
                      <a:endParaRPr lang="en-US" sz="1200" dirty="0">
                        <a:effectLst/>
                        <a:latin typeface="+mn-lt"/>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Amazon</a:t>
                      </a:r>
                      <a:r>
                        <a:rPr lang="en-US" sz="1050" baseline="0" dirty="0" smtClean="0">
                          <a:effectLst/>
                        </a:rPr>
                        <a:t> EMR</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Search engines, log data analysis supported by Amazon EMR</a:t>
                      </a:r>
                      <a:endParaRPr lang="en-US" sz="1200" dirty="0">
                        <a:effectLst/>
                        <a:latin typeface="Calibri"/>
                        <a:ea typeface="新細明體"/>
                        <a:cs typeface="Times New Roman"/>
                      </a:endParaRPr>
                    </a:p>
                  </a:txBody>
                  <a:tcPr marL="51719" marR="51719" marT="0" marB="0" anchor="ctr"/>
                </a:tc>
              </a:tr>
              <a:tr h="1107446">
                <a:tc>
                  <a:txBody>
                    <a:bodyPr/>
                    <a:lstStyle/>
                    <a:p>
                      <a:pPr marL="0" marR="0" algn="ctr">
                        <a:lnSpc>
                          <a:spcPct val="115000"/>
                        </a:lnSpc>
                        <a:spcBef>
                          <a:spcPts val="0"/>
                        </a:spcBef>
                        <a:spcAft>
                          <a:spcPts val="0"/>
                        </a:spcAft>
                      </a:pPr>
                      <a:r>
                        <a:rPr lang="en-US" sz="1200">
                          <a:effectLst/>
                        </a:rPr>
                        <a:t>CouchDB</a:t>
                      </a:r>
                      <a:endParaRPr lang="en-US" sz="12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Document-based (JSON</a:t>
                      </a:r>
                      <a:r>
                        <a:rPr lang="en-US" sz="1050" dirty="0" smtClean="0">
                          <a:effectLst/>
                        </a:rPr>
                        <a:t>)</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err="1">
                          <a:effectLst/>
                        </a:rPr>
                        <a:t>Erlang</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HTTP API</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No built-in partitioning, </a:t>
                      </a:r>
                      <a:r>
                        <a:rPr lang="en-US" sz="1050" dirty="0" smtClean="0">
                          <a:effectLst/>
                        </a:rPr>
                        <a:t>but</a:t>
                      </a:r>
                      <a:r>
                        <a:rPr lang="en-US" sz="1050" baseline="0" dirty="0" smtClean="0">
                          <a:effectLst/>
                        </a:rPr>
                        <a:t> could use </a:t>
                      </a:r>
                      <a:r>
                        <a:rPr lang="en-US" sz="1050" baseline="0" dirty="0" err="1" smtClean="0">
                          <a:effectLst/>
                        </a:rPr>
                        <a:t>extenral</a:t>
                      </a:r>
                      <a:r>
                        <a:rPr lang="en-US" sz="1050" baseline="0" dirty="0" smtClean="0">
                          <a:effectLst/>
                        </a:rPr>
                        <a:t> proxy-based partitioning</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built-in MVCC synchronization mechanism to replicate data</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strong </a:t>
                      </a:r>
                      <a:r>
                        <a:rPr lang="en-US" sz="1050" dirty="0">
                          <a:effectLst/>
                        </a:rPr>
                        <a:t>or </a:t>
                      </a:r>
                      <a:r>
                        <a:rPr lang="en-US" sz="1050" dirty="0" smtClean="0">
                          <a:effectLst/>
                        </a:rPr>
                        <a:t>eventual consistency</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Internal views functions</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MySQL-like Applications, dynamic queries, less data updates</a:t>
                      </a:r>
                      <a:endParaRPr lang="en-US" sz="1200" dirty="0">
                        <a:effectLst/>
                        <a:latin typeface="Calibri"/>
                        <a:ea typeface="新細明體"/>
                        <a:cs typeface="Times New Roman"/>
                      </a:endParaRPr>
                    </a:p>
                  </a:txBody>
                  <a:tcPr marL="51719" marR="51719" marT="0" marB="0" anchor="ctr"/>
                </a:tc>
              </a:tr>
              <a:tr h="905009">
                <a:tc>
                  <a:txBody>
                    <a:bodyPr/>
                    <a:lstStyle/>
                    <a:p>
                      <a:pPr marL="0" marR="0" algn="ctr">
                        <a:lnSpc>
                          <a:spcPct val="115000"/>
                        </a:lnSpc>
                        <a:spcBef>
                          <a:spcPts val="0"/>
                        </a:spcBef>
                        <a:spcAft>
                          <a:spcPts val="0"/>
                        </a:spcAft>
                      </a:pPr>
                      <a:r>
                        <a:rPr lang="en-US" sz="1200">
                          <a:effectLst/>
                        </a:rPr>
                        <a:t>MongoDB</a:t>
                      </a:r>
                      <a:endParaRPr lang="en-US" sz="12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Document-based (Binary JSON</a:t>
                      </a:r>
                      <a:r>
                        <a:rPr lang="en-US" sz="1050" dirty="0" smtClean="0">
                          <a:effectLst/>
                        </a:rPr>
                        <a:t>)</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a:effectLst/>
                        </a:rPr>
                        <a:t>C++</a:t>
                      </a:r>
                      <a:endParaRPr lang="en-US" sz="120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Shell,</a:t>
                      </a:r>
                      <a:r>
                        <a:rPr lang="en-US" sz="1050" baseline="0" dirty="0" smtClean="0">
                          <a:effectLst/>
                        </a:rPr>
                        <a:t> REST, HTTP API</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partition by shard</a:t>
                      </a:r>
                      <a:r>
                        <a:rPr lang="en-US" sz="1050" baseline="0" dirty="0" smtClean="0">
                          <a:effectLst/>
                        </a:rPr>
                        <a:t> keys</a:t>
                      </a:r>
                      <a:r>
                        <a:rPr lang="en-US" sz="1050" dirty="0" smtClean="0">
                          <a:effectLst/>
                        </a:rPr>
                        <a:t> stored in different shard servers. </a:t>
                      </a:r>
                      <a:endParaRPr lang="en-US" sz="1200" dirty="0">
                        <a:effectLst/>
                        <a:latin typeface="+mn-lt"/>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Primary</a:t>
                      </a:r>
                      <a:r>
                        <a:rPr lang="en-US" sz="1050" baseline="0" dirty="0" smtClean="0">
                          <a:effectLst/>
                        </a:rPr>
                        <a:t> </a:t>
                      </a:r>
                      <a:r>
                        <a:rPr lang="en-US" sz="1050" dirty="0" smtClean="0">
                          <a:effectLst/>
                        </a:rPr>
                        <a:t>master-slaves data replication</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Eventual consistency</a:t>
                      </a:r>
                      <a:endParaRPr lang="en-US" sz="1200" dirty="0">
                        <a:effectLst/>
                        <a:latin typeface="Calibri"/>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smtClean="0">
                          <a:effectLst/>
                        </a:rPr>
                        <a:t>Internal views functions</a:t>
                      </a:r>
                      <a:endParaRPr lang="en-US" sz="1200" dirty="0">
                        <a:effectLst/>
                        <a:latin typeface="+mn-lt"/>
                        <a:ea typeface="新細明體"/>
                        <a:cs typeface="Times New Roman"/>
                      </a:endParaRPr>
                    </a:p>
                  </a:txBody>
                  <a:tcPr marL="51719" marR="51719" marT="0" marB="0" anchor="ctr"/>
                </a:tc>
                <a:tc>
                  <a:txBody>
                    <a:bodyPr/>
                    <a:lstStyle/>
                    <a:p>
                      <a:pPr marL="0" marR="0" algn="l">
                        <a:lnSpc>
                          <a:spcPct val="115000"/>
                        </a:lnSpc>
                        <a:spcBef>
                          <a:spcPts val="0"/>
                        </a:spcBef>
                        <a:spcAft>
                          <a:spcPts val="0"/>
                        </a:spcAft>
                      </a:pPr>
                      <a:r>
                        <a:rPr lang="en-US" sz="1050" dirty="0">
                          <a:effectLst/>
                        </a:rPr>
                        <a:t> </a:t>
                      </a:r>
                      <a:endParaRPr lang="en-US" sz="1200" dirty="0">
                        <a:effectLst/>
                      </a:endParaRPr>
                    </a:p>
                    <a:p>
                      <a:pPr marL="0" marR="0" algn="l">
                        <a:lnSpc>
                          <a:spcPct val="115000"/>
                        </a:lnSpc>
                        <a:spcBef>
                          <a:spcPts val="0"/>
                        </a:spcBef>
                        <a:spcAft>
                          <a:spcPts val="0"/>
                        </a:spcAft>
                      </a:pPr>
                      <a:r>
                        <a:rPr lang="en-US" sz="1050" dirty="0">
                          <a:effectLst/>
                        </a:rPr>
                        <a:t>MySQL-like Applications, dynamic queries, many data updates</a:t>
                      </a:r>
                      <a:endParaRPr lang="en-US" sz="1200" dirty="0">
                        <a:effectLst/>
                        <a:latin typeface="Calibri"/>
                        <a:ea typeface="新細明體"/>
                        <a:cs typeface="Times New Roman"/>
                      </a:endParaRPr>
                    </a:p>
                  </a:txBody>
                  <a:tcPr marL="51719" marR="51719" marT="0" marB="0" anchor="ctr"/>
                </a:tc>
              </a:tr>
            </a:tbl>
          </a:graphicData>
        </a:graphic>
      </p:graphicFrame>
    </p:spTree>
    <p:extLst>
      <p:ext uri="{BB962C8B-B14F-4D97-AF65-F5344CB8AC3E}">
        <p14:creationId xmlns:p14="http://schemas.microsoft.com/office/powerpoint/2010/main" val="261233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messaging using </a:t>
            </a:r>
            <a:r>
              <a:rPr lang="en-US" dirty="0" err="1" smtClean="0"/>
              <a:t>HBase</a:t>
            </a:r>
            <a:r>
              <a:rPr lang="en-US" dirty="0" smtClean="0"/>
              <a:t> </a:t>
            </a:r>
            <a:endParaRPr lang="en-US" dirty="0"/>
          </a:p>
        </p:txBody>
      </p:sp>
      <p:sp>
        <p:nvSpPr>
          <p:cNvPr id="3" name="Content Placeholder 2"/>
          <p:cNvSpPr>
            <a:spLocks noGrp="1"/>
          </p:cNvSpPr>
          <p:nvPr>
            <p:ph idx="1"/>
          </p:nvPr>
        </p:nvSpPr>
        <p:spPr>
          <a:xfrm>
            <a:off x="457200" y="1600200"/>
            <a:ext cx="8229600" cy="4038600"/>
          </a:xfrm>
        </p:spPr>
        <p:txBody>
          <a:bodyPr>
            <a:normAutofit fontScale="62500" lnSpcReduction="20000"/>
          </a:bodyPr>
          <a:lstStyle/>
          <a:p>
            <a:r>
              <a:rPr lang="en-US" dirty="0" smtClean="0"/>
              <a:t>Need a tremendous storage space (15 Billions messages per day when 2011, 15B X 1024 = 14TB )</a:t>
            </a:r>
          </a:p>
          <a:p>
            <a:r>
              <a:rPr lang="en-US" dirty="0" smtClean="0"/>
              <a:t>Messages data</a:t>
            </a:r>
          </a:p>
          <a:p>
            <a:pPr lvl="1"/>
            <a:r>
              <a:rPr lang="en-US" dirty="0" smtClean="0"/>
              <a:t>message metadata and indices</a:t>
            </a:r>
          </a:p>
          <a:p>
            <a:pPr lvl="1"/>
            <a:r>
              <a:rPr lang="en-US" dirty="0" smtClean="0"/>
              <a:t>Search index</a:t>
            </a:r>
          </a:p>
          <a:p>
            <a:pPr lvl="1"/>
            <a:r>
              <a:rPr lang="en-US" dirty="0" smtClean="0"/>
              <a:t>Small message bodies</a:t>
            </a:r>
          </a:p>
          <a:p>
            <a:pPr lvl="1"/>
            <a:r>
              <a:rPr lang="en-US" dirty="0" smtClean="0"/>
              <a:t>Most recent read</a:t>
            </a:r>
          </a:p>
          <a:p>
            <a:r>
              <a:rPr lang="en-US" dirty="0" err="1" smtClean="0"/>
              <a:t>HBase</a:t>
            </a:r>
            <a:r>
              <a:rPr lang="en-US" dirty="0" smtClean="0"/>
              <a:t> solutions</a:t>
            </a:r>
          </a:p>
          <a:p>
            <a:pPr lvl="1"/>
            <a:r>
              <a:rPr lang="en-US" dirty="0" smtClean="0"/>
              <a:t>Large Table, </a:t>
            </a:r>
            <a:r>
              <a:rPr lang="en-US" dirty="0" err="1" smtClean="0"/>
              <a:t>Storge</a:t>
            </a:r>
            <a:r>
              <a:rPr lang="en-US" dirty="0" smtClean="0"/>
              <a:t> TB-Level data</a:t>
            </a:r>
          </a:p>
          <a:p>
            <a:pPr lvl="1"/>
            <a:r>
              <a:rPr lang="en-US" dirty="0" smtClean="0"/>
              <a:t>Efficient random access </a:t>
            </a:r>
          </a:p>
          <a:p>
            <a:pPr lvl="1"/>
            <a:r>
              <a:rPr lang="en-US" dirty="0" smtClean="0"/>
              <a:t>High write throughput</a:t>
            </a:r>
          </a:p>
          <a:p>
            <a:pPr lvl="1"/>
            <a:r>
              <a:rPr lang="en-US" dirty="0" smtClean="0"/>
              <a:t>Support structured </a:t>
            </a:r>
            <a:endParaRPr lang="en-US" dirty="0"/>
          </a:p>
          <a:p>
            <a:pPr marL="457200" lvl="1" indent="0">
              <a:buNone/>
            </a:pPr>
            <a:r>
              <a:rPr lang="en-US" dirty="0"/>
              <a:t> </a:t>
            </a:r>
            <a:r>
              <a:rPr lang="en-US" dirty="0" smtClean="0"/>
              <a:t>     and semi-structured data</a:t>
            </a:r>
          </a:p>
          <a:p>
            <a:pPr lvl="1"/>
            <a:r>
              <a:rPr lang="en-US" dirty="0" smtClean="0"/>
              <a:t>Support </a:t>
            </a:r>
            <a:r>
              <a:rPr lang="en-US" dirty="0" err="1"/>
              <a:t>H</a:t>
            </a:r>
            <a:r>
              <a:rPr lang="en-US" dirty="0" err="1" smtClean="0"/>
              <a:t>adoop</a:t>
            </a:r>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569" y="4267200"/>
            <a:ext cx="5418431" cy="2209800"/>
          </a:xfrm>
          <a:prstGeom prst="rect">
            <a:avLst/>
          </a:prstGeom>
        </p:spPr>
      </p:pic>
      <p:sp>
        <p:nvSpPr>
          <p:cNvPr id="6" name="TextBox 5"/>
          <p:cNvSpPr txBox="1"/>
          <p:nvPr/>
        </p:nvSpPr>
        <p:spPr>
          <a:xfrm>
            <a:off x="0" y="6472535"/>
            <a:ext cx="9067800" cy="461665"/>
          </a:xfrm>
          <a:prstGeom prst="rect">
            <a:avLst/>
          </a:prstGeom>
          <a:noFill/>
        </p:spPr>
        <p:txBody>
          <a:bodyPr wrap="square" rtlCol="0">
            <a:spAutoFit/>
          </a:bodyPr>
          <a:lstStyle/>
          <a:p>
            <a:pPr>
              <a:defRPr/>
            </a:pPr>
            <a:r>
              <a:rPr lang="en-US" sz="1200" dirty="0" err="1"/>
              <a:t>Dhruba</a:t>
            </a:r>
            <a:r>
              <a:rPr lang="en-US" sz="1200" dirty="0"/>
              <a:t> </a:t>
            </a:r>
            <a:r>
              <a:rPr lang="en-US" sz="1200" dirty="0" err="1"/>
              <a:t>Borthakur</a:t>
            </a:r>
            <a:r>
              <a:rPr lang="en-US" sz="1200" dirty="0"/>
              <a:t>, </a:t>
            </a:r>
            <a:r>
              <a:rPr lang="en-US" sz="1200" dirty="0" err="1"/>
              <a:t>Joydeep</a:t>
            </a:r>
            <a:r>
              <a:rPr lang="en-US" sz="1200" dirty="0"/>
              <a:t> </a:t>
            </a:r>
            <a:r>
              <a:rPr lang="en-US" sz="1200" dirty="0" err="1"/>
              <a:t>SenSarma</a:t>
            </a:r>
            <a:r>
              <a:rPr lang="en-US" sz="1200" dirty="0"/>
              <a:t>, and Jonathan Gray, </a:t>
            </a:r>
            <a:r>
              <a:rPr lang="en-US" sz="1200" i="1" dirty="0"/>
              <a:t>Apache </a:t>
            </a:r>
            <a:r>
              <a:rPr lang="en-US" sz="1200" i="1" dirty="0" err="1"/>
              <a:t>Hadoop</a:t>
            </a:r>
            <a:r>
              <a:rPr lang="en-US" sz="1200" i="1" dirty="0"/>
              <a:t> Goes </a:t>
            </a:r>
            <a:r>
              <a:rPr lang="en-US" sz="1200" i="1" dirty="0" err="1"/>
              <a:t>Realtime</a:t>
            </a:r>
            <a:r>
              <a:rPr lang="en-US" sz="1200" i="1" dirty="0"/>
              <a:t> at Facebook</a:t>
            </a:r>
            <a:r>
              <a:rPr lang="en-US" sz="1200" dirty="0"/>
              <a:t>, in </a:t>
            </a:r>
            <a:r>
              <a:rPr lang="en-US" sz="1200" i="1" dirty="0"/>
              <a:t>SIGMOD</a:t>
            </a:r>
            <a:r>
              <a:rPr lang="en-US" sz="1200" dirty="0"/>
              <a:t>. 2011, ACM: Athens, Greece. p. 4503-0661</a:t>
            </a:r>
            <a:r>
              <a:rPr lang="en-US" sz="1200" dirty="0" smtClean="0"/>
              <a:t>.</a:t>
            </a:r>
            <a:endParaRPr lang="en-US" sz="1200" dirty="0"/>
          </a:p>
        </p:txBody>
      </p:sp>
    </p:spTree>
    <p:extLst>
      <p:ext uri="{BB962C8B-B14F-4D97-AF65-F5344CB8AC3E}">
        <p14:creationId xmlns:p14="http://schemas.microsoft.com/office/powerpoint/2010/main" val="3772910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39738" y="1066800"/>
            <a:ext cx="5151862" cy="3352800"/>
            <a:chOff x="3763538" y="1524000"/>
            <a:chExt cx="5151862" cy="3352800"/>
          </a:xfrm>
        </p:grpSpPr>
        <p:grpSp>
          <p:nvGrpSpPr>
            <p:cNvPr id="15" name="Group 14"/>
            <p:cNvGrpSpPr/>
            <p:nvPr/>
          </p:nvGrpSpPr>
          <p:grpSpPr>
            <a:xfrm>
              <a:off x="3763538" y="1524000"/>
              <a:ext cx="5151862" cy="3352800"/>
              <a:chOff x="205740" y="1752600"/>
              <a:chExt cx="6480161" cy="4186934"/>
            </a:xfrm>
          </p:grpSpPr>
          <p:sp>
            <p:nvSpPr>
              <p:cNvPr id="4" name="object 2"/>
              <p:cNvSpPr/>
              <p:nvPr/>
            </p:nvSpPr>
            <p:spPr>
              <a:xfrm>
                <a:off x="205740" y="1752600"/>
                <a:ext cx="6185838" cy="4186934"/>
              </a:xfrm>
              <a:prstGeom prst="rect">
                <a:avLst/>
              </a:prstGeom>
              <a:blipFill>
                <a:blip r:embed="rId3" cstate="print"/>
                <a:stretch>
                  <a:fillRect/>
                </a:stretch>
              </a:blipFill>
            </p:spPr>
            <p:txBody>
              <a:bodyPr wrap="square" lIns="0" tIns="0" rIns="0" bIns="0" rtlCol="0">
                <a:spAutoFit/>
              </a:bodyPr>
              <a:lstStyle/>
              <a:p>
                <a:endParaRPr/>
              </a:p>
            </p:txBody>
          </p:sp>
          <p:sp>
            <p:nvSpPr>
              <p:cNvPr id="14" name="object 27"/>
              <p:cNvSpPr txBox="1"/>
              <p:nvPr/>
            </p:nvSpPr>
            <p:spPr>
              <a:xfrm>
                <a:off x="5281866" y="3846066"/>
                <a:ext cx="1404035" cy="691826"/>
              </a:xfrm>
              <a:prstGeom prst="rect">
                <a:avLst/>
              </a:prstGeom>
            </p:spPr>
            <p:txBody>
              <a:bodyPr vert="horz" wrap="square" lIns="0" tIns="0" rIns="0" bIns="0" rtlCol="0">
                <a:spAutoFit/>
              </a:bodyPr>
              <a:lstStyle/>
              <a:p>
                <a:pPr marL="12700" marR="6350">
                  <a:lnSpc>
                    <a:spcPct val="100000"/>
                  </a:lnSpc>
                </a:pPr>
                <a:r>
                  <a:rPr dirty="0">
                    <a:solidFill>
                      <a:srgbClr val="FF0000"/>
                    </a:solidFill>
                    <a:latin typeface="Calibri"/>
                    <a:cs typeface="Calibri"/>
                  </a:rPr>
                  <a:t>S</a:t>
                </a:r>
                <a:r>
                  <a:rPr spc="-5" dirty="0">
                    <a:solidFill>
                      <a:srgbClr val="FF0000"/>
                    </a:solidFill>
                    <a:latin typeface="Calibri"/>
                    <a:cs typeface="Calibri"/>
                  </a:rPr>
                  <a:t>e</a:t>
                </a:r>
                <a:r>
                  <a:rPr spc="-15" dirty="0">
                    <a:solidFill>
                      <a:srgbClr val="FF0000"/>
                    </a:solidFill>
                    <a:latin typeface="Calibri"/>
                    <a:cs typeface="Calibri"/>
                  </a:rPr>
                  <a:t>rve</a:t>
                </a:r>
                <a:r>
                  <a:rPr dirty="0">
                    <a:solidFill>
                      <a:srgbClr val="FF0000"/>
                    </a:solidFill>
                    <a:latin typeface="Calibri"/>
                    <a:cs typeface="Calibri"/>
                  </a:rPr>
                  <a:t>d by Cassand</a:t>
                </a:r>
                <a:r>
                  <a:rPr spc="-10" dirty="0">
                    <a:solidFill>
                      <a:srgbClr val="FF0000"/>
                    </a:solidFill>
                    <a:latin typeface="Calibri"/>
                    <a:cs typeface="Calibri"/>
                  </a:rPr>
                  <a:t>r</a:t>
                </a:r>
                <a:r>
                  <a:rPr dirty="0">
                    <a:solidFill>
                      <a:srgbClr val="FF0000"/>
                    </a:solidFill>
                    <a:latin typeface="Calibri"/>
                    <a:cs typeface="Calibri"/>
                  </a:rPr>
                  <a:t>a</a:t>
                </a:r>
              </a:p>
            </p:txBody>
          </p:sp>
        </p:grpSp>
        <p:cxnSp>
          <p:nvCxnSpPr>
            <p:cNvPr id="17" name="Straight Arrow Connector 16"/>
            <p:cNvCxnSpPr/>
            <p:nvPr/>
          </p:nvCxnSpPr>
          <p:spPr>
            <a:xfrm flipH="1" flipV="1">
              <a:off x="6852106" y="2971799"/>
              <a:ext cx="914400" cy="533400"/>
            </a:xfrm>
            <a:prstGeom prst="straightConnector1">
              <a:avLst/>
            </a:prstGeom>
            <a:ln w="190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486400" y="2514600"/>
              <a:ext cx="1365706"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eBay social signals with Cassandra</a:t>
            </a:r>
            <a:endParaRPr lang="en-US" dirty="0"/>
          </a:p>
        </p:txBody>
      </p:sp>
      <p:sp>
        <p:nvSpPr>
          <p:cNvPr id="3" name="Content Placeholder 2"/>
          <p:cNvSpPr>
            <a:spLocks noGrp="1"/>
          </p:cNvSpPr>
          <p:nvPr>
            <p:ph idx="1"/>
          </p:nvPr>
        </p:nvSpPr>
        <p:spPr>
          <a:xfrm>
            <a:off x="457200" y="1371600"/>
            <a:ext cx="3429000" cy="5257800"/>
          </a:xfrm>
        </p:spPr>
        <p:txBody>
          <a:bodyPr>
            <a:normAutofit/>
          </a:bodyPr>
          <a:lstStyle/>
          <a:p>
            <a:r>
              <a:rPr lang="en-US" sz="2000" spc="-15" dirty="0" smtClean="0">
                <a:cs typeface="Calibri"/>
              </a:rPr>
              <a:t>Data stored across data center</a:t>
            </a:r>
          </a:p>
          <a:p>
            <a:r>
              <a:rPr lang="en-US" sz="2000" spc="-15" dirty="0" smtClean="0">
                <a:cs typeface="Calibri"/>
              </a:rPr>
              <a:t>Time stamp and scalable c</a:t>
            </a:r>
            <a:r>
              <a:rPr lang="en-US" sz="2000" spc="-5" dirty="0" smtClean="0">
                <a:cs typeface="Calibri"/>
              </a:rPr>
              <a:t>o</a:t>
            </a:r>
            <a:r>
              <a:rPr lang="en-US" sz="2000" dirty="0" smtClean="0">
                <a:cs typeface="Calibri"/>
              </a:rPr>
              <a:t>un</a:t>
            </a:r>
            <a:r>
              <a:rPr lang="en-US" sz="2000" spc="-10" dirty="0" smtClean="0">
                <a:cs typeface="Calibri"/>
              </a:rPr>
              <a:t>ter</a:t>
            </a:r>
            <a:r>
              <a:rPr lang="en-US" sz="2000" dirty="0" smtClean="0">
                <a:cs typeface="Calibri"/>
              </a:rPr>
              <a:t>s</a:t>
            </a:r>
          </a:p>
          <a:p>
            <a:r>
              <a:rPr lang="en-US" sz="2000" spc="-15" dirty="0" smtClean="0">
                <a:cs typeface="Calibri"/>
              </a:rPr>
              <a:t>Real </a:t>
            </a:r>
            <a:r>
              <a:rPr lang="en-US" sz="2000" spc="-15" dirty="0">
                <a:cs typeface="Calibri"/>
              </a:rPr>
              <a:t>(</a:t>
            </a:r>
            <a:r>
              <a:rPr lang="en-US" sz="2000" spc="-5" dirty="0">
                <a:cs typeface="Calibri"/>
              </a:rPr>
              <a:t>o</a:t>
            </a:r>
            <a:r>
              <a:rPr lang="en-US" sz="2000" spc="-10" dirty="0">
                <a:cs typeface="Calibri"/>
              </a:rPr>
              <a:t>r</a:t>
            </a:r>
            <a:r>
              <a:rPr lang="en-US" sz="2000" dirty="0">
                <a:cs typeface="Calibri"/>
              </a:rPr>
              <a:t> n</a:t>
            </a:r>
            <a:r>
              <a:rPr lang="en-US" sz="2000" spc="-15" dirty="0">
                <a:cs typeface="Calibri"/>
              </a:rPr>
              <a:t>ear</a:t>
            </a:r>
            <a:r>
              <a:rPr lang="en-US" sz="2000" dirty="0">
                <a:cs typeface="Calibri"/>
              </a:rPr>
              <a:t>) </a:t>
            </a:r>
            <a:r>
              <a:rPr lang="en-US" sz="2000" spc="-60" dirty="0" smtClean="0">
                <a:cs typeface="Calibri"/>
              </a:rPr>
              <a:t>time </a:t>
            </a:r>
            <a:r>
              <a:rPr lang="en-US" sz="2000" dirty="0" smtClean="0">
                <a:cs typeface="Calibri"/>
              </a:rPr>
              <a:t>analytics </a:t>
            </a:r>
            <a:r>
              <a:rPr lang="en-US" sz="2000" spc="-5" dirty="0" smtClean="0">
                <a:cs typeface="Calibri"/>
              </a:rPr>
              <a:t>o</a:t>
            </a:r>
            <a:r>
              <a:rPr lang="en-US" sz="2000" dirty="0" smtClean="0">
                <a:cs typeface="Calibri"/>
              </a:rPr>
              <a:t>n </a:t>
            </a:r>
            <a:r>
              <a:rPr lang="en-US" sz="2000" spc="-15" dirty="0">
                <a:cs typeface="Calibri"/>
              </a:rPr>
              <a:t>c</a:t>
            </a:r>
            <a:r>
              <a:rPr lang="en-US" sz="2000" spc="-5" dirty="0">
                <a:cs typeface="Calibri"/>
              </a:rPr>
              <a:t>o</a:t>
            </a:r>
            <a:r>
              <a:rPr lang="en-US" sz="2000" dirty="0">
                <a:cs typeface="Calibri"/>
              </a:rPr>
              <a:t>ll</a:t>
            </a:r>
            <a:r>
              <a:rPr lang="en-US" sz="2000" spc="-15" dirty="0">
                <a:cs typeface="Calibri"/>
              </a:rPr>
              <a:t>ecte</a:t>
            </a:r>
            <a:r>
              <a:rPr lang="en-US" sz="2000" dirty="0">
                <a:cs typeface="Calibri"/>
              </a:rPr>
              <a:t>d s</a:t>
            </a:r>
            <a:r>
              <a:rPr lang="en-US" sz="2000" spc="-5" dirty="0">
                <a:cs typeface="Calibri"/>
              </a:rPr>
              <a:t>o</a:t>
            </a:r>
            <a:r>
              <a:rPr lang="en-US" sz="2000" spc="-15" dirty="0">
                <a:cs typeface="Calibri"/>
              </a:rPr>
              <a:t>c</a:t>
            </a:r>
            <a:r>
              <a:rPr lang="en-US" sz="2000" dirty="0">
                <a:cs typeface="Calibri"/>
              </a:rPr>
              <a:t>ial </a:t>
            </a:r>
            <a:r>
              <a:rPr lang="en-US" sz="2000" dirty="0" smtClean="0">
                <a:cs typeface="Calibri"/>
              </a:rPr>
              <a:t>d</a:t>
            </a:r>
            <a:r>
              <a:rPr lang="en-US" sz="2000" spc="-15" dirty="0" smtClean="0">
                <a:cs typeface="Calibri"/>
              </a:rPr>
              <a:t>ata</a:t>
            </a:r>
          </a:p>
          <a:p>
            <a:r>
              <a:rPr lang="en-US" sz="2000" spc="-15" dirty="0" smtClean="0">
                <a:cs typeface="Calibri"/>
              </a:rPr>
              <a:t>Good write performance</a:t>
            </a:r>
          </a:p>
          <a:p>
            <a:r>
              <a:rPr lang="en-US" sz="2000" spc="-15" dirty="0" smtClean="0">
                <a:cs typeface="Calibri"/>
              </a:rPr>
              <a:t>Duplicates – tuning eventual consistency</a:t>
            </a:r>
          </a:p>
          <a:p>
            <a:endParaRPr lang="en-US" sz="2000" spc="-15" dirty="0" smtClean="0">
              <a:cs typeface="Calibri"/>
            </a:endParaRPr>
          </a:p>
          <a:p>
            <a:endParaRPr lang="en-US" sz="2000" dirty="0"/>
          </a:p>
        </p:txBody>
      </p:sp>
      <p:sp>
        <p:nvSpPr>
          <p:cNvPr id="8" name="TextBox 7"/>
          <p:cNvSpPr txBox="1"/>
          <p:nvPr/>
        </p:nvSpPr>
        <p:spPr>
          <a:xfrm>
            <a:off x="0" y="6400800"/>
            <a:ext cx="9601200" cy="1015663"/>
          </a:xfrm>
          <a:prstGeom prst="rect">
            <a:avLst/>
          </a:prstGeom>
          <a:noFill/>
        </p:spPr>
        <p:txBody>
          <a:bodyPr wrap="square" rtlCol="0">
            <a:spAutoFit/>
          </a:bodyPr>
          <a:lstStyle/>
          <a:p>
            <a:r>
              <a:rPr lang="en-US" sz="1200" dirty="0" smtClean="0"/>
              <a:t>Slides from </a:t>
            </a:r>
            <a:r>
              <a:rPr lang="en-US" sz="1200" b="1" dirty="0"/>
              <a:t>Jay Patel. </a:t>
            </a:r>
            <a:r>
              <a:rPr lang="en-US" sz="1200" b="1" i="1" dirty="0"/>
              <a:t>Buy It Now! Cassandra at eBay</a:t>
            </a:r>
            <a:r>
              <a:rPr lang="en-US" sz="1200" b="1" dirty="0"/>
              <a:t>,  2012; Available from: </a:t>
            </a:r>
            <a:r>
              <a:rPr lang="en-US" sz="1200" b="1" u="sng" dirty="0">
                <a:hlinkClick r:id="rId4"/>
              </a:rPr>
              <a:t>http://www.datastax.com/wp-content/uploads/2012/08/C2012-BuyItNow-JayPatel.pdf</a:t>
            </a:r>
            <a:endParaRPr lang="en-US" sz="1200" dirty="0"/>
          </a:p>
          <a:p>
            <a:endParaRPr lang="en-US" sz="1200" dirty="0"/>
          </a:p>
          <a:p>
            <a:r>
              <a:rPr lang="en-US" sz="1200" dirty="0" smtClean="0"/>
              <a:t> </a:t>
            </a:r>
            <a:endParaRPr lang="en-US" altLang="zh-CN" sz="1200" dirty="0"/>
          </a:p>
          <a:p>
            <a:endParaRPr lang="en-US" sz="1200" dirty="0"/>
          </a:p>
        </p:txBody>
      </p:sp>
      <p:sp>
        <p:nvSpPr>
          <p:cNvPr id="6" name="TextBox 5"/>
          <p:cNvSpPr txBox="1"/>
          <p:nvPr/>
        </p:nvSpPr>
        <p:spPr>
          <a:xfrm>
            <a:off x="1746706" y="5703332"/>
            <a:ext cx="5562600" cy="369332"/>
          </a:xfrm>
          <a:prstGeom prst="rect">
            <a:avLst/>
          </a:prstGeom>
          <a:noFill/>
        </p:spPr>
        <p:txBody>
          <a:bodyPr wrap="square" rtlCol="0">
            <a:spAutoFit/>
          </a:bodyPr>
          <a:lstStyle/>
          <a:p>
            <a:r>
              <a:rPr lang="en-US" dirty="0" smtClean="0">
                <a:solidFill>
                  <a:srgbClr val="FF0000"/>
                </a:solidFill>
              </a:rPr>
              <a:t>They also use </a:t>
            </a:r>
            <a:r>
              <a:rPr lang="en-US" dirty="0" err="1" smtClean="0">
                <a:solidFill>
                  <a:srgbClr val="FF0000"/>
                </a:solidFill>
              </a:rPr>
              <a:t>HBase</a:t>
            </a:r>
            <a:r>
              <a:rPr lang="en-US" dirty="0" smtClean="0">
                <a:solidFill>
                  <a:srgbClr val="FF0000"/>
                </a:solidFill>
              </a:rPr>
              <a:t> and </a:t>
            </a:r>
            <a:r>
              <a:rPr lang="en-US" dirty="0" err="1" smtClean="0">
                <a:solidFill>
                  <a:srgbClr val="FF0000"/>
                </a:solidFill>
              </a:rPr>
              <a:t>MongoDB</a:t>
            </a:r>
            <a:r>
              <a:rPr lang="en-US" dirty="0" smtClean="0">
                <a:solidFill>
                  <a:srgbClr val="FF0000"/>
                </a:solidFill>
              </a:rPr>
              <a:t> for other product ! </a:t>
            </a:r>
            <a:endParaRPr lang="en-US" dirty="0">
              <a:solidFill>
                <a:srgbClr val="FF0000"/>
              </a:solidFill>
            </a:endParaRPr>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2929" y="3297196"/>
            <a:ext cx="4978671" cy="218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3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93" y="1035585"/>
            <a:ext cx="8862212" cy="5334000"/>
            <a:chOff x="26293" y="1035585"/>
            <a:chExt cx="8862212" cy="5334000"/>
          </a:xfrm>
        </p:grpSpPr>
        <p:sp>
          <p:nvSpPr>
            <p:cNvPr id="47" name="Rectangle 46"/>
            <p:cNvSpPr/>
            <p:nvPr/>
          </p:nvSpPr>
          <p:spPr>
            <a:xfrm>
              <a:off x="26293" y="2000130"/>
              <a:ext cx="1710731" cy="35626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3962400" y="1035585"/>
              <a:ext cx="4926105" cy="5334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875485" y="1999978"/>
              <a:ext cx="1931293" cy="35626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lowchart: Multidocument 3"/>
            <p:cNvSpPr/>
            <p:nvPr/>
          </p:nvSpPr>
          <p:spPr>
            <a:xfrm>
              <a:off x="4631110" y="3043097"/>
              <a:ext cx="2465205" cy="1391727"/>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94704" y="4168153"/>
              <a:ext cx="1573907" cy="6233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152400" y="3162300"/>
              <a:ext cx="914400" cy="42789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2229654" y="3232887"/>
              <a:ext cx="990063" cy="2814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2104085" y="3769895"/>
              <a:ext cx="1397893" cy="40074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2506812" y="5105400"/>
              <a:ext cx="1007810" cy="32399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994882" y="4508130"/>
              <a:ext cx="1715365" cy="5667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4957648" y="5244469"/>
              <a:ext cx="1752600" cy="6410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4968111" y="1941736"/>
              <a:ext cx="1811962" cy="63814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210080" y="3206969"/>
              <a:ext cx="914400" cy="338554"/>
            </a:xfrm>
            <a:prstGeom prst="rect">
              <a:avLst/>
            </a:prstGeom>
            <a:noFill/>
          </p:spPr>
          <p:txBody>
            <a:bodyPr wrap="square" rtlCol="0">
              <a:spAutoFit/>
            </a:bodyPr>
            <a:lstStyle/>
            <a:p>
              <a:r>
                <a:rPr lang="en-US" sz="1600" dirty="0" smtClean="0">
                  <a:solidFill>
                    <a:prstClr val="black"/>
                  </a:solidFill>
                </a:rPr>
                <a:t>Web UI</a:t>
              </a:r>
              <a:endParaRPr lang="en-US" sz="1600" dirty="0">
                <a:solidFill>
                  <a:prstClr val="black"/>
                </a:solidFill>
              </a:endParaRPr>
            </a:p>
          </p:txBody>
        </p:sp>
        <p:sp>
          <p:nvSpPr>
            <p:cNvPr id="17" name="TextBox 16"/>
            <p:cNvSpPr txBox="1"/>
            <p:nvPr/>
          </p:nvSpPr>
          <p:spPr>
            <a:xfrm>
              <a:off x="145069" y="4215742"/>
              <a:ext cx="1573907" cy="584775"/>
            </a:xfrm>
            <a:prstGeom prst="rect">
              <a:avLst/>
            </a:prstGeom>
            <a:noFill/>
          </p:spPr>
          <p:txBody>
            <a:bodyPr wrap="square" rtlCol="0">
              <a:spAutoFit/>
            </a:bodyPr>
            <a:lstStyle/>
            <a:p>
              <a:r>
                <a:rPr lang="en-US" sz="1600" dirty="0" smtClean="0">
                  <a:solidFill>
                    <a:prstClr val="black"/>
                  </a:solidFill>
                </a:rPr>
                <a:t>Apache Server on Salsa Portal</a:t>
              </a:r>
              <a:endParaRPr lang="en-US" sz="1600" dirty="0">
                <a:solidFill>
                  <a:prstClr val="black"/>
                </a:solidFill>
              </a:endParaRPr>
            </a:p>
          </p:txBody>
        </p:sp>
        <p:sp>
          <p:nvSpPr>
            <p:cNvPr id="18" name="TextBox 17"/>
            <p:cNvSpPr txBox="1"/>
            <p:nvPr/>
          </p:nvSpPr>
          <p:spPr>
            <a:xfrm>
              <a:off x="2220776" y="3200400"/>
              <a:ext cx="1219200" cy="338554"/>
            </a:xfrm>
            <a:prstGeom prst="rect">
              <a:avLst/>
            </a:prstGeom>
            <a:noFill/>
          </p:spPr>
          <p:txBody>
            <a:bodyPr wrap="square" rtlCol="0">
              <a:spAutoFit/>
            </a:bodyPr>
            <a:lstStyle/>
            <a:p>
              <a:r>
                <a:rPr lang="en-US" sz="1600" dirty="0" smtClean="0">
                  <a:solidFill>
                    <a:prstClr val="black"/>
                  </a:solidFill>
                </a:rPr>
                <a:t>PHP script</a:t>
              </a:r>
              <a:endParaRPr lang="en-US" sz="1600" dirty="0">
                <a:solidFill>
                  <a:prstClr val="black"/>
                </a:solidFill>
              </a:endParaRPr>
            </a:p>
          </p:txBody>
        </p:sp>
        <p:sp>
          <p:nvSpPr>
            <p:cNvPr id="19" name="TextBox 18"/>
            <p:cNvSpPr txBox="1"/>
            <p:nvPr/>
          </p:nvSpPr>
          <p:spPr>
            <a:xfrm>
              <a:off x="2114299" y="3810060"/>
              <a:ext cx="1609861" cy="338554"/>
            </a:xfrm>
            <a:prstGeom prst="rect">
              <a:avLst/>
            </a:prstGeom>
            <a:noFill/>
          </p:spPr>
          <p:txBody>
            <a:bodyPr wrap="square" rtlCol="0">
              <a:spAutoFit/>
            </a:bodyPr>
            <a:lstStyle/>
            <a:p>
              <a:r>
                <a:rPr lang="en-US" sz="1600" dirty="0" smtClean="0">
                  <a:solidFill>
                    <a:prstClr val="black"/>
                  </a:solidFill>
                </a:rPr>
                <a:t>Hive/Pig script</a:t>
              </a:r>
              <a:endParaRPr lang="en-US" sz="1600" dirty="0">
                <a:solidFill>
                  <a:prstClr val="black"/>
                </a:solidFill>
              </a:endParaRPr>
            </a:p>
          </p:txBody>
        </p:sp>
        <p:sp>
          <p:nvSpPr>
            <p:cNvPr id="20" name="TextBox 19"/>
            <p:cNvSpPr txBox="1"/>
            <p:nvPr/>
          </p:nvSpPr>
          <p:spPr>
            <a:xfrm>
              <a:off x="2485085" y="5119138"/>
              <a:ext cx="969464" cy="276999"/>
            </a:xfrm>
            <a:prstGeom prst="rect">
              <a:avLst/>
            </a:prstGeom>
            <a:noFill/>
          </p:spPr>
          <p:txBody>
            <a:bodyPr wrap="square" rtlCol="0">
              <a:spAutoFit/>
            </a:bodyPr>
            <a:lstStyle/>
            <a:p>
              <a:r>
                <a:rPr lang="en-US" sz="1200" dirty="0" smtClean="0">
                  <a:solidFill>
                    <a:prstClr val="black"/>
                  </a:solidFill>
                </a:rPr>
                <a:t>Thrift client</a:t>
              </a:r>
              <a:endParaRPr lang="en-US" sz="1200" dirty="0">
                <a:solidFill>
                  <a:prstClr val="black"/>
                </a:solidFill>
              </a:endParaRPr>
            </a:p>
          </p:txBody>
        </p:sp>
        <p:sp>
          <p:nvSpPr>
            <p:cNvPr id="21" name="TextBox 20"/>
            <p:cNvSpPr txBox="1"/>
            <p:nvPr/>
          </p:nvSpPr>
          <p:spPr>
            <a:xfrm>
              <a:off x="5411359" y="4638044"/>
              <a:ext cx="777645" cy="338554"/>
            </a:xfrm>
            <a:prstGeom prst="rect">
              <a:avLst/>
            </a:prstGeom>
            <a:noFill/>
          </p:spPr>
          <p:txBody>
            <a:bodyPr wrap="square" rtlCol="0">
              <a:spAutoFit/>
            </a:bodyPr>
            <a:lstStyle/>
            <a:p>
              <a:r>
                <a:rPr lang="en-US" sz="1600" dirty="0" smtClean="0">
                  <a:solidFill>
                    <a:prstClr val="black"/>
                  </a:solidFill>
                </a:rPr>
                <a:t>HBase</a:t>
              </a:r>
              <a:endParaRPr lang="en-US" sz="1600" dirty="0">
                <a:solidFill>
                  <a:prstClr val="black"/>
                </a:solidFill>
              </a:endParaRPr>
            </a:p>
          </p:txBody>
        </p:sp>
        <p:sp>
          <p:nvSpPr>
            <p:cNvPr id="22" name="Rounded Rectangle 21"/>
            <p:cNvSpPr/>
            <p:nvPr/>
          </p:nvSpPr>
          <p:spPr>
            <a:xfrm>
              <a:off x="4234390" y="5064228"/>
              <a:ext cx="624644" cy="4983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4234390" y="5100935"/>
              <a:ext cx="718610" cy="461665"/>
            </a:xfrm>
            <a:prstGeom prst="rect">
              <a:avLst/>
            </a:prstGeom>
            <a:noFill/>
          </p:spPr>
          <p:txBody>
            <a:bodyPr wrap="square" rtlCol="0">
              <a:spAutoFit/>
            </a:bodyPr>
            <a:lstStyle/>
            <a:p>
              <a:r>
                <a:rPr lang="en-US" sz="1200" dirty="0" smtClean="0">
                  <a:solidFill>
                    <a:prstClr val="black"/>
                  </a:solidFill>
                </a:rPr>
                <a:t>Thrift Server</a:t>
              </a:r>
              <a:endParaRPr lang="en-US" sz="1200" dirty="0">
                <a:solidFill>
                  <a:prstClr val="black"/>
                </a:solidFill>
              </a:endParaRPr>
            </a:p>
          </p:txBody>
        </p:sp>
        <p:sp>
          <p:nvSpPr>
            <p:cNvPr id="24" name="TextBox 23"/>
            <p:cNvSpPr txBox="1"/>
            <p:nvPr/>
          </p:nvSpPr>
          <p:spPr>
            <a:xfrm>
              <a:off x="4660624" y="3271698"/>
              <a:ext cx="2362200" cy="861774"/>
            </a:xfrm>
            <a:prstGeom prst="rect">
              <a:avLst/>
            </a:prstGeom>
            <a:noFill/>
          </p:spPr>
          <p:txBody>
            <a:bodyPr wrap="square" rtlCol="0">
              <a:spAutoFit/>
            </a:bodyPr>
            <a:lstStyle/>
            <a:p>
              <a:r>
                <a:rPr lang="en-US" sz="1600" dirty="0" smtClean="0">
                  <a:solidFill>
                    <a:prstClr val="black"/>
                  </a:solidFill>
                </a:rPr>
                <a:t>HBase Tables</a:t>
              </a:r>
            </a:p>
            <a:p>
              <a:r>
                <a:rPr lang="en-US" sz="1600" dirty="0" smtClean="0">
                  <a:solidFill>
                    <a:prstClr val="black"/>
                  </a:solidFill>
                </a:rPr>
                <a:t>1. inverted index table</a:t>
              </a:r>
            </a:p>
            <a:p>
              <a:r>
                <a:rPr lang="en-US" sz="1600" dirty="0" smtClean="0">
                  <a:solidFill>
                    <a:prstClr val="black"/>
                  </a:solidFill>
                </a:rPr>
                <a:t>2. page rank table</a:t>
              </a:r>
              <a:endParaRPr lang="en-US" sz="1600" dirty="0">
                <a:solidFill>
                  <a:prstClr val="black"/>
                </a:solidFill>
              </a:endParaRPr>
            </a:p>
          </p:txBody>
        </p:sp>
        <p:sp>
          <p:nvSpPr>
            <p:cNvPr id="25" name="TextBox 24"/>
            <p:cNvSpPr txBox="1"/>
            <p:nvPr/>
          </p:nvSpPr>
          <p:spPr>
            <a:xfrm>
              <a:off x="5082934" y="5244469"/>
              <a:ext cx="1627313" cy="584775"/>
            </a:xfrm>
            <a:prstGeom prst="rect">
              <a:avLst/>
            </a:prstGeom>
            <a:noFill/>
          </p:spPr>
          <p:txBody>
            <a:bodyPr wrap="square" rtlCol="0">
              <a:spAutoFit/>
            </a:bodyPr>
            <a:lstStyle/>
            <a:p>
              <a:r>
                <a:rPr lang="en-US" sz="1600" dirty="0" smtClean="0">
                  <a:solidFill>
                    <a:prstClr val="black"/>
                  </a:solidFill>
                </a:rPr>
                <a:t>Hadoop Cluster</a:t>
              </a:r>
            </a:p>
            <a:p>
              <a:r>
                <a:rPr lang="en-US" sz="1600" dirty="0">
                  <a:solidFill>
                    <a:prstClr val="black"/>
                  </a:solidFill>
                </a:rPr>
                <a:t> </a:t>
              </a:r>
              <a:r>
                <a:rPr lang="en-US" sz="1600" dirty="0" smtClean="0">
                  <a:solidFill>
                    <a:prstClr val="black"/>
                  </a:solidFill>
                </a:rPr>
                <a:t>on FutureGrid</a:t>
              </a:r>
              <a:endParaRPr lang="en-US" sz="1600" dirty="0">
                <a:solidFill>
                  <a:prstClr val="black"/>
                </a:solidFill>
              </a:endParaRPr>
            </a:p>
          </p:txBody>
        </p:sp>
        <p:sp>
          <p:nvSpPr>
            <p:cNvPr id="27" name="Rounded Rectangle 26"/>
            <p:cNvSpPr/>
            <p:nvPr/>
          </p:nvSpPr>
          <p:spPr>
            <a:xfrm>
              <a:off x="7239000" y="5949434"/>
              <a:ext cx="1023185" cy="3322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4968111" y="1982862"/>
              <a:ext cx="1742137" cy="584775"/>
            </a:xfrm>
            <a:prstGeom prst="rect">
              <a:avLst/>
            </a:prstGeom>
            <a:noFill/>
          </p:spPr>
          <p:txBody>
            <a:bodyPr wrap="square" rtlCol="0">
              <a:spAutoFit/>
            </a:bodyPr>
            <a:lstStyle/>
            <a:p>
              <a:r>
                <a:rPr lang="en-US" sz="1600" dirty="0" smtClean="0">
                  <a:solidFill>
                    <a:prstClr val="black"/>
                  </a:solidFill>
                </a:rPr>
                <a:t>Inverted Indexing System</a:t>
              </a:r>
              <a:endParaRPr lang="en-US" sz="1600" dirty="0">
                <a:solidFill>
                  <a:prstClr val="black"/>
                </a:solidFill>
              </a:endParaRPr>
            </a:p>
          </p:txBody>
        </p:sp>
        <p:sp>
          <p:nvSpPr>
            <p:cNvPr id="33" name="Rounded Rectangle 32"/>
            <p:cNvSpPr/>
            <p:nvPr/>
          </p:nvSpPr>
          <p:spPr>
            <a:xfrm>
              <a:off x="5072430" y="1566445"/>
              <a:ext cx="1616561" cy="29786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5155254" y="1555366"/>
              <a:ext cx="1394620" cy="307777"/>
            </a:xfrm>
            <a:prstGeom prst="rect">
              <a:avLst/>
            </a:prstGeom>
            <a:noFill/>
          </p:spPr>
          <p:txBody>
            <a:bodyPr wrap="square" rtlCol="0">
              <a:spAutoFit/>
            </a:bodyPr>
            <a:lstStyle/>
            <a:p>
              <a:r>
                <a:rPr lang="en-US" sz="1400" dirty="0" smtClean="0">
                  <a:solidFill>
                    <a:prstClr val="black"/>
                  </a:solidFill>
                </a:rPr>
                <a:t>Apache </a:t>
              </a:r>
              <a:r>
                <a:rPr lang="en-US" sz="1400" dirty="0" err="1" smtClean="0">
                  <a:solidFill>
                    <a:prstClr val="black"/>
                  </a:solidFill>
                </a:rPr>
                <a:t>Lucene</a:t>
              </a:r>
              <a:endParaRPr lang="en-US" sz="1400" dirty="0">
                <a:solidFill>
                  <a:prstClr val="black"/>
                </a:solidFill>
              </a:endParaRPr>
            </a:p>
          </p:txBody>
        </p:sp>
        <p:sp>
          <p:nvSpPr>
            <p:cNvPr id="35" name="Left-Right Arrow 34"/>
            <p:cNvSpPr/>
            <p:nvPr/>
          </p:nvSpPr>
          <p:spPr>
            <a:xfrm>
              <a:off x="3581400" y="5167682"/>
              <a:ext cx="591834" cy="199433"/>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9" name="Left-Right Arrow 38"/>
            <p:cNvSpPr/>
            <p:nvPr/>
          </p:nvSpPr>
          <p:spPr>
            <a:xfrm>
              <a:off x="1524000" y="3873076"/>
              <a:ext cx="513380" cy="194380"/>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026" name="Picture 2"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63" y="2170156"/>
              <a:ext cx="934517" cy="886968"/>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7301668" y="3118130"/>
              <a:ext cx="1442165" cy="10153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p:nvSpPr>
          <p:spPr>
            <a:xfrm>
              <a:off x="7509917" y="3366441"/>
              <a:ext cx="1224653" cy="584775"/>
            </a:xfrm>
            <a:prstGeom prst="rect">
              <a:avLst/>
            </a:prstGeom>
            <a:noFill/>
          </p:spPr>
          <p:txBody>
            <a:bodyPr wrap="square" rtlCol="0">
              <a:spAutoFit/>
            </a:bodyPr>
            <a:lstStyle/>
            <a:p>
              <a:r>
                <a:rPr lang="en-US" sz="1600" dirty="0" smtClean="0">
                  <a:solidFill>
                    <a:prstClr val="black"/>
                  </a:solidFill>
                </a:rPr>
                <a:t>ClueWeb’09 Data</a:t>
              </a:r>
              <a:endParaRPr lang="en-US" sz="1600" dirty="0">
                <a:solidFill>
                  <a:prstClr val="black"/>
                </a:solidFill>
              </a:endParaRPr>
            </a:p>
          </p:txBody>
        </p:sp>
        <p:sp>
          <p:nvSpPr>
            <p:cNvPr id="42" name="Rounded Rectangle 41"/>
            <p:cNvSpPr/>
            <p:nvPr/>
          </p:nvSpPr>
          <p:spPr>
            <a:xfrm>
              <a:off x="7665156" y="1709255"/>
              <a:ext cx="1066800" cy="5334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p:cNvSpPr txBox="1"/>
            <p:nvPr/>
          </p:nvSpPr>
          <p:spPr>
            <a:xfrm>
              <a:off x="7766127" y="1806678"/>
              <a:ext cx="903129" cy="338554"/>
            </a:xfrm>
            <a:prstGeom prst="rect">
              <a:avLst/>
            </a:prstGeom>
            <a:solidFill>
              <a:schemeClr val="bg1">
                <a:lumMod val="65000"/>
              </a:schemeClr>
            </a:solidFill>
          </p:spPr>
          <p:txBody>
            <a:bodyPr wrap="square" rtlCol="0">
              <a:spAutoFit/>
            </a:bodyPr>
            <a:lstStyle/>
            <a:p>
              <a:r>
                <a:rPr lang="en-US" sz="1600" dirty="0">
                  <a:solidFill>
                    <a:prstClr val="black"/>
                  </a:solidFill>
                </a:rPr>
                <a:t>crawler</a:t>
              </a:r>
            </a:p>
          </p:txBody>
        </p:sp>
        <p:sp>
          <p:nvSpPr>
            <p:cNvPr id="46" name="TextBox 45"/>
            <p:cNvSpPr txBox="1"/>
            <p:nvPr/>
          </p:nvSpPr>
          <p:spPr>
            <a:xfrm>
              <a:off x="2188607" y="2287492"/>
              <a:ext cx="1173047" cy="584775"/>
            </a:xfrm>
            <a:prstGeom prst="rect">
              <a:avLst/>
            </a:prstGeom>
            <a:noFill/>
          </p:spPr>
          <p:txBody>
            <a:bodyPr wrap="square" rtlCol="0">
              <a:spAutoFit/>
            </a:bodyPr>
            <a:lstStyle/>
            <a:p>
              <a:r>
                <a:rPr lang="en-US" sz="1600" dirty="0" smtClean="0">
                  <a:solidFill>
                    <a:prstClr val="black"/>
                  </a:solidFill>
                </a:rPr>
                <a:t>Business Logic Layer</a:t>
              </a:r>
              <a:endParaRPr lang="en-US" sz="1600" dirty="0">
                <a:solidFill>
                  <a:prstClr val="black"/>
                </a:solidFill>
              </a:endParaRPr>
            </a:p>
          </p:txBody>
        </p:sp>
        <p:sp>
          <p:nvSpPr>
            <p:cNvPr id="48" name="TextBox 47"/>
            <p:cNvSpPr txBox="1"/>
            <p:nvPr/>
          </p:nvSpPr>
          <p:spPr>
            <a:xfrm>
              <a:off x="37677" y="5080026"/>
              <a:ext cx="1841030" cy="338554"/>
            </a:xfrm>
            <a:prstGeom prst="rect">
              <a:avLst/>
            </a:prstGeom>
            <a:noFill/>
          </p:spPr>
          <p:txBody>
            <a:bodyPr wrap="square" rtlCol="0">
              <a:spAutoFit/>
            </a:bodyPr>
            <a:lstStyle/>
            <a:p>
              <a:r>
                <a:rPr lang="en-US" sz="1600" dirty="0" smtClean="0">
                  <a:solidFill>
                    <a:prstClr val="black"/>
                  </a:solidFill>
                </a:rPr>
                <a:t>Presentation Layer</a:t>
              </a:r>
              <a:endParaRPr lang="en-US" sz="1600" dirty="0">
                <a:solidFill>
                  <a:prstClr val="black"/>
                </a:solidFill>
              </a:endParaRPr>
            </a:p>
          </p:txBody>
        </p:sp>
        <p:sp>
          <p:nvSpPr>
            <p:cNvPr id="49" name="TextBox 48"/>
            <p:cNvSpPr txBox="1"/>
            <p:nvPr/>
          </p:nvSpPr>
          <p:spPr>
            <a:xfrm>
              <a:off x="6934905" y="1109363"/>
              <a:ext cx="1188893" cy="338554"/>
            </a:xfrm>
            <a:prstGeom prst="rect">
              <a:avLst/>
            </a:prstGeom>
            <a:noFill/>
          </p:spPr>
          <p:txBody>
            <a:bodyPr wrap="square" rtlCol="0">
              <a:spAutoFit/>
            </a:bodyPr>
            <a:lstStyle/>
            <a:p>
              <a:r>
                <a:rPr lang="en-US" sz="1600" dirty="0" smtClean="0">
                  <a:solidFill>
                    <a:prstClr val="black"/>
                  </a:solidFill>
                </a:rPr>
                <a:t>Data Layer</a:t>
              </a:r>
              <a:endParaRPr lang="en-US" sz="1600" dirty="0">
                <a:solidFill>
                  <a:prstClr val="black"/>
                </a:solidFill>
              </a:endParaRPr>
            </a:p>
          </p:txBody>
        </p:sp>
        <p:sp>
          <p:nvSpPr>
            <p:cNvPr id="51" name="Down Arrow 50"/>
            <p:cNvSpPr/>
            <p:nvPr/>
          </p:nvSpPr>
          <p:spPr>
            <a:xfrm>
              <a:off x="60618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Down Arrow 51"/>
            <p:cNvSpPr/>
            <p:nvPr/>
          </p:nvSpPr>
          <p:spPr>
            <a:xfrm>
              <a:off x="59094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Down Arrow 52"/>
            <p:cNvSpPr/>
            <p:nvPr/>
          </p:nvSpPr>
          <p:spPr>
            <a:xfrm>
              <a:off x="57570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Down Arrow 53"/>
            <p:cNvSpPr/>
            <p:nvPr/>
          </p:nvSpPr>
          <p:spPr>
            <a:xfrm>
              <a:off x="56046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Down Arrow 54"/>
            <p:cNvSpPr/>
            <p:nvPr/>
          </p:nvSpPr>
          <p:spPr>
            <a:xfrm>
              <a:off x="54522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Down Arrow 55"/>
            <p:cNvSpPr/>
            <p:nvPr/>
          </p:nvSpPr>
          <p:spPr>
            <a:xfrm>
              <a:off x="52998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Down Arrow 56"/>
            <p:cNvSpPr/>
            <p:nvPr/>
          </p:nvSpPr>
          <p:spPr>
            <a:xfrm>
              <a:off x="5147471" y="2667000"/>
              <a:ext cx="45719" cy="28601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Box 58"/>
            <p:cNvSpPr txBox="1"/>
            <p:nvPr/>
          </p:nvSpPr>
          <p:spPr>
            <a:xfrm>
              <a:off x="6155110" y="2671506"/>
              <a:ext cx="914400" cy="276999"/>
            </a:xfrm>
            <a:prstGeom prst="rect">
              <a:avLst/>
            </a:prstGeom>
            <a:noFill/>
          </p:spPr>
          <p:txBody>
            <a:bodyPr wrap="square" rtlCol="0">
              <a:spAutoFit/>
            </a:bodyPr>
            <a:lstStyle/>
            <a:p>
              <a:r>
                <a:rPr lang="en-US" sz="1200" dirty="0" err="1" smtClean="0">
                  <a:solidFill>
                    <a:prstClr val="black"/>
                  </a:solidFill>
                </a:rPr>
                <a:t>mapreduce</a:t>
              </a:r>
              <a:endParaRPr lang="en-US" sz="1200" dirty="0">
                <a:solidFill>
                  <a:prstClr val="black"/>
                </a:solidFill>
              </a:endParaRPr>
            </a:p>
          </p:txBody>
        </p:sp>
        <p:sp>
          <p:nvSpPr>
            <p:cNvPr id="31" name="Bent Arrow 30"/>
            <p:cNvSpPr/>
            <p:nvPr/>
          </p:nvSpPr>
          <p:spPr>
            <a:xfrm flipH="1">
              <a:off x="6603560" y="4041313"/>
              <a:ext cx="900647" cy="1193462"/>
            </a:xfrm>
            <a:prstGeom prst="bentArrow">
              <a:avLst>
                <a:gd name="adj1" fmla="val 9229"/>
                <a:gd name="adj2" fmla="val 4793"/>
                <a:gd name="adj3" fmla="val 25000"/>
                <a:gd name="adj4" fmla="val 67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Rounded Rectangle 14"/>
            <p:cNvSpPr/>
            <p:nvPr/>
          </p:nvSpPr>
          <p:spPr>
            <a:xfrm>
              <a:off x="7162800" y="5282625"/>
              <a:ext cx="1119649" cy="5847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7272301" y="5270212"/>
              <a:ext cx="1019344" cy="584775"/>
            </a:xfrm>
            <a:prstGeom prst="rect">
              <a:avLst/>
            </a:prstGeom>
            <a:noFill/>
          </p:spPr>
          <p:txBody>
            <a:bodyPr wrap="square" rtlCol="0">
              <a:spAutoFit/>
            </a:bodyPr>
            <a:lstStyle/>
            <a:p>
              <a:r>
                <a:rPr lang="en-US" sz="1600" dirty="0" smtClean="0">
                  <a:solidFill>
                    <a:prstClr val="black"/>
                  </a:solidFill>
                </a:rPr>
                <a:t>Ranking System</a:t>
              </a:r>
              <a:endParaRPr lang="en-US" sz="1600" dirty="0">
                <a:solidFill>
                  <a:prstClr val="black"/>
                </a:solidFill>
              </a:endParaRPr>
            </a:p>
          </p:txBody>
        </p:sp>
        <p:sp>
          <p:nvSpPr>
            <p:cNvPr id="5" name="Left Arrow 4"/>
            <p:cNvSpPr/>
            <p:nvPr/>
          </p:nvSpPr>
          <p:spPr>
            <a:xfrm>
              <a:off x="6780073" y="5313414"/>
              <a:ext cx="289437" cy="827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Left Arrow 57"/>
            <p:cNvSpPr/>
            <p:nvPr/>
          </p:nvSpPr>
          <p:spPr>
            <a:xfrm>
              <a:off x="6797163" y="5479877"/>
              <a:ext cx="289437" cy="827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Left Arrow 59"/>
            <p:cNvSpPr/>
            <p:nvPr/>
          </p:nvSpPr>
          <p:spPr>
            <a:xfrm>
              <a:off x="6797163" y="5638800"/>
              <a:ext cx="289437" cy="827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a:off x="8262185" y="2298360"/>
              <a:ext cx="119814" cy="782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Down Arrow 61"/>
            <p:cNvSpPr/>
            <p:nvPr/>
          </p:nvSpPr>
          <p:spPr>
            <a:xfrm>
              <a:off x="7902935" y="4194307"/>
              <a:ext cx="119815" cy="1040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Bent Arrow 62"/>
            <p:cNvSpPr/>
            <p:nvPr/>
          </p:nvSpPr>
          <p:spPr>
            <a:xfrm flipH="1">
              <a:off x="6795552" y="2170156"/>
              <a:ext cx="869604" cy="910494"/>
            </a:xfrm>
            <a:prstGeom prst="bentArrow">
              <a:avLst>
                <a:gd name="adj1" fmla="val 9229"/>
                <a:gd name="adj2" fmla="val 4793"/>
                <a:gd name="adj3" fmla="val 25000"/>
                <a:gd name="adj4" fmla="val 67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46" y="1212769"/>
              <a:ext cx="3399730" cy="504382"/>
            </a:xfrm>
            <a:prstGeom prst="rect">
              <a:avLst/>
            </a:prstGeom>
          </p:spPr>
        </p:pic>
        <p:sp>
          <p:nvSpPr>
            <p:cNvPr id="28" name="TextBox 27"/>
            <p:cNvSpPr txBox="1"/>
            <p:nvPr/>
          </p:nvSpPr>
          <p:spPr>
            <a:xfrm>
              <a:off x="7267622" y="5974080"/>
              <a:ext cx="965939" cy="274320"/>
            </a:xfrm>
            <a:prstGeom prst="rect">
              <a:avLst/>
            </a:prstGeom>
            <a:solidFill>
              <a:schemeClr val="accent5">
                <a:lumMod val="40000"/>
                <a:lumOff val="60000"/>
              </a:schemeClr>
            </a:solidFill>
          </p:spPr>
          <p:txBody>
            <a:bodyPr wrap="square" rtlCol="0">
              <a:spAutoFit/>
            </a:bodyPr>
            <a:lstStyle/>
            <a:p>
              <a:r>
                <a:rPr lang="en-US" sz="1400" dirty="0" smtClean="0">
                  <a:solidFill>
                    <a:prstClr val="black"/>
                  </a:solidFill>
                </a:rPr>
                <a:t>Pig script</a:t>
              </a:r>
              <a:endParaRPr lang="en-US" sz="1400" dirty="0">
                <a:solidFill>
                  <a:prstClr val="black"/>
                </a:solidFill>
              </a:endParaRPr>
            </a:p>
          </p:txBody>
        </p:sp>
      </p:grpSp>
      <p:sp>
        <p:nvSpPr>
          <p:cNvPr id="61" name="Text Box 4"/>
          <p:cNvSpPr txBox="1">
            <a:spLocks noChangeArrowheads="1"/>
          </p:cNvSpPr>
          <p:nvPr/>
        </p:nvSpPr>
        <p:spPr bwMode="auto">
          <a:xfrm>
            <a:off x="835025" y="238780"/>
            <a:ext cx="8004175" cy="523220"/>
          </a:xfrm>
          <a:prstGeom prst="rect">
            <a:avLst/>
          </a:prstGeom>
          <a:noFill/>
          <a:ln>
            <a:noFill/>
          </a:ln>
          <a:effectLst>
            <a:outerShdw blurRad="50800" dist="25400" dir="2700000" algn="tl" rotWithShape="0">
              <a:schemeClr val="bg1">
                <a:lumMod val="5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40" tIns="60920" rIns="121840" bIns="60920" numCol="1" rtlCol="0" anchor="ctr" anchorCtr="0" compatLnSpc="1">
            <a:prstTxWarp prst="textNoShape">
              <a:avLst/>
            </a:prstTxWarp>
            <a:noAutofit/>
          </a:bodyPr>
          <a:lstStyle>
            <a:lvl1pPr algn="ctr" fontAlgn="base">
              <a:spcBef>
                <a:spcPct val="0"/>
              </a:spcBef>
              <a:spcAft>
                <a:spcPct val="0"/>
              </a:spcAft>
              <a:defRPr sz="2800">
                <a:solidFill>
                  <a:schemeClr val="accent5">
                    <a:lumMod val="75000"/>
                  </a:schemeClr>
                </a:solidFill>
                <a:latin typeface="+mj-lt"/>
                <a:ea typeface="ＭＳ Ｐゴシック" pitchFamily="34" charset="-128"/>
                <a:cs typeface="+mj-cs"/>
              </a:defRPr>
            </a:lvl1pPr>
            <a:lvl2pPr algn="ctr" fontAlgn="base">
              <a:spcBef>
                <a:spcPct val="0"/>
              </a:spcBef>
              <a:spcAft>
                <a:spcPct val="0"/>
              </a:spcAft>
              <a:defRPr sz="4400">
                <a:latin typeface="Calibri" pitchFamily="34" charset="0"/>
              </a:defRPr>
            </a:lvl2pPr>
            <a:lvl3pPr algn="ctr" fontAlgn="base">
              <a:spcBef>
                <a:spcPct val="0"/>
              </a:spcBef>
              <a:spcAft>
                <a:spcPct val="0"/>
              </a:spcAft>
              <a:defRPr sz="4400">
                <a:latin typeface="Calibri" pitchFamily="34" charset="0"/>
              </a:defRPr>
            </a:lvl3pPr>
            <a:lvl4pPr algn="ctr" fontAlgn="base">
              <a:spcBef>
                <a:spcPct val="0"/>
              </a:spcBef>
              <a:spcAft>
                <a:spcPct val="0"/>
              </a:spcAft>
              <a:defRPr sz="4400">
                <a:latin typeface="Calibri" pitchFamily="34" charset="0"/>
              </a:defRPr>
            </a:lvl4pPr>
            <a:lvl5pPr algn="ctr" fontAlgn="base">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sz="4400" dirty="0">
                <a:solidFill>
                  <a:schemeClr val="tx1"/>
                </a:solidFill>
                <a:ea typeface="+mj-ea"/>
              </a:rPr>
              <a:t>Architecture for Search Engine</a:t>
            </a:r>
          </a:p>
        </p:txBody>
      </p:sp>
      <p:sp>
        <p:nvSpPr>
          <p:cNvPr id="64" name="TextBox 63"/>
          <p:cNvSpPr txBox="1"/>
          <p:nvPr/>
        </p:nvSpPr>
        <p:spPr>
          <a:xfrm>
            <a:off x="0" y="6581001"/>
            <a:ext cx="8991600" cy="276999"/>
          </a:xfrm>
          <a:prstGeom prst="rect">
            <a:avLst/>
          </a:prstGeom>
          <a:noFill/>
        </p:spPr>
        <p:txBody>
          <a:bodyPr wrap="square" rtlCol="0">
            <a:spAutoFit/>
          </a:bodyPr>
          <a:lstStyle/>
          <a:p>
            <a:r>
              <a:rPr lang="en-US" sz="1200" dirty="0" err="1"/>
              <a:t>Xiaoming</a:t>
            </a:r>
            <a:r>
              <a:rPr lang="en-US" sz="1200" dirty="0"/>
              <a:t> </a:t>
            </a:r>
            <a:r>
              <a:rPr lang="en-US" sz="1200" dirty="0" err="1"/>
              <a:t>Gao</a:t>
            </a:r>
            <a:r>
              <a:rPr lang="en-US" sz="1200" dirty="0"/>
              <a:t>, </a:t>
            </a:r>
            <a:r>
              <a:rPr lang="en-US" sz="1200" dirty="0" err="1"/>
              <a:t>Hui</a:t>
            </a:r>
            <a:r>
              <a:rPr lang="en-US" sz="1200" dirty="0"/>
              <a:t> Li, </a:t>
            </a:r>
            <a:r>
              <a:rPr lang="en-US" sz="1200" dirty="0" err="1"/>
              <a:t>Thilina</a:t>
            </a:r>
            <a:r>
              <a:rPr lang="en-US" sz="1200" dirty="0"/>
              <a:t> </a:t>
            </a:r>
            <a:r>
              <a:rPr lang="en-US" sz="1200" dirty="0" err="1"/>
              <a:t>Gunarathne</a:t>
            </a:r>
            <a:r>
              <a:rPr lang="en-US" sz="1200" dirty="0"/>
              <a:t> </a:t>
            </a:r>
            <a:r>
              <a:rPr lang="en-US" sz="1200" dirty="0">
                <a:hlinkClick r:id="rId5"/>
              </a:rPr>
              <a:t>Apache </a:t>
            </a:r>
            <a:r>
              <a:rPr lang="en-US" sz="1200" dirty="0" err="1">
                <a:hlinkClick r:id="rId5"/>
              </a:rPr>
              <a:t>Hbase</a:t>
            </a:r>
            <a:r>
              <a:rPr lang="en-US" sz="1200" dirty="0"/>
              <a:t> Presentation at Science Cloud </a:t>
            </a:r>
            <a:r>
              <a:rPr lang="en-US" sz="1200" dirty="0">
                <a:hlinkClick r:id="rId6"/>
              </a:rPr>
              <a:t>Summer School</a:t>
            </a:r>
            <a:r>
              <a:rPr lang="en-US" sz="1200" dirty="0"/>
              <a:t> organized by </a:t>
            </a:r>
            <a:r>
              <a:rPr lang="en-US" sz="1200" dirty="0">
                <a:hlinkClick r:id="rId7"/>
              </a:rPr>
              <a:t>VSCSE</a:t>
            </a:r>
            <a:r>
              <a:rPr lang="en-US" sz="1200" dirty="0"/>
              <a:t> July 31 2012</a:t>
            </a:r>
          </a:p>
        </p:txBody>
      </p:sp>
    </p:spTree>
    <p:extLst>
      <p:ext uri="{BB962C8B-B14F-4D97-AF65-F5344CB8AC3E}">
        <p14:creationId xmlns:p14="http://schemas.microsoft.com/office/powerpoint/2010/main" val="78130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Data and its structure</a:t>
            </a:r>
          </a:p>
          <a:p>
            <a:r>
              <a:rPr lang="en-US" dirty="0" smtClean="0"/>
              <a:t>Scale</a:t>
            </a:r>
          </a:p>
          <a:p>
            <a:r>
              <a:rPr lang="en-US" dirty="0" smtClean="0"/>
              <a:t>Read/Write performance</a:t>
            </a:r>
          </a:p>
          <a:p>
            <a:r>
              <a:rPr lang="en-US" dirty="0" smtClean="0"/>
              <a:t>Consistency level</a:t>
            </a:r>
          </a:p>
          <a:p>
            <a:r>
              <a:rPr lang="en-US" dirty="0" smtClean="0"/>
              <a:t>Real time </a:t>
            </a:r>
            <a:r>
              <a:rPr lang="en-US" dirty="0">
                <a:cs typeface="Calibri"/>
              </a:rPr>
              <a:t>analytics </a:t>
            </a:r>
            <a:r>
              <a:rPr lang="en-US" dirty="0" smtClean="0">
                <a:cs typeface="Calibri"/>
              </a:rPr>
              <a:t>support</a:t>
            </a:r>
            <a:endParaRPr lang="en-US" dirty="0"/>
          </a:p>
        </p:txBody>
      </p:sp>
    </p:spTree>
    <p:extLst>
      <p:ext uri="{BB962C8B-B14F-4D97-AF65-F5344CB8AC3E}">
        <p14:creationId xmlns:p14="http://schemas.microsoft.com/office/powerpoint/2010/main" val="216036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990600"/>
            <a:ext cx="7467600" cy="5461886"/>
          </a:xfrm>
        </p:spPr>
      </p:pic>
      <p:sp>
        <p:nvSpPr>
          <p:cNvPr id="2" name="Title 1"/>
          <p:cNvSpPr>
            <a:spLocks noGrp="1"/>
          </p:cNvSpPr>
          <p:nvPr>
            <p:ph type="title"/>
          </p:nvPr>
        </p:nvSpPr>
        <p:spPr/>
        <p:txBody>
          <a:bodyPr/>
          <a:lstStyle/>
          <a:p>
            <a:r>
              <a:rPr lang="en-US" dirty="0" smtClean="0"/>
              <a:t>Big Data Challenging issues</a:t>
            </a:r>
            <a:endParaRPr lang="en-US" dirty="0"/>
          </a:p>
        </p:txBody>
      </p:sp>
      <p:sp>
        <p:nvSpPr>
          <p:cNvPr id="5" name="TextBox 4"/>
          <p:cNvSpPr txBox="1"/>
          <p:nvPr/>
        </p:nvSpPr>
        <p:spPr>
          <a:xfrm>
            <a:off x="152400" y="6400800"/>
            <a:ext cx="8991600" cy="646331"/>
          </a:xfrm>
          <a:prstGeom prst="rect">
            <a:avLst/>
          </a:prstGeom>
          <a:noFill/>
        </p:spPr>
        <p:txBody>
          <a:bodyPr wrap="square" rtlCol="0">
            <a:spAutoFit/>
          </a:bodyPr>
          <a:lstStyle/>
          <a:p>
            <a:pPr>
              <a:defRPr/>
            </a:pPr>
            <a:r>
              <a:rPr lang="en-US" sz="1200" dirty="0" smtClean="0"/>
              <a:t>Graph obtained from </a:t>
            </a:r>
            <a:r>
              <a:rPr lang="en-US" sz="1200" dirty="0">
                <a:hlinkClick r:id="rId4"/>
              </a:rPr>
              <a:t>http://kavyamuthanna.wordpress.com/2013/01/07/big-data-why-enterprises-need-to-start-paying-attention-to-their-data-sooner/</a:t>
            </a:r>
            <a:endParaRPr lang="en-US" sz="1200" dirty="0"/>
          </a:p>
          <a:p>
            <a:pPr>
              <a:defRPr/>
            </a:pPr>
            <a:endParaRPr lang="en-US" sz="1200" dirty="0"/>
          </a:p>
        </p:txBody>
      </p:sp>
    </p:spTree>
    <p:extLst>
      <p:ext uri="{BB962C8B-B14F-4D97-AF65-F5344CB8AC3E}">
        <p14:creationId xmlns:p14="http://schemas.microsoft.com/office/powerpoint/2010/main" val="1015311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a:bodyPr>
          <a:lstStyle/>
          <a:p>
            <a:r>
              <a:rPr lang="en-US" dirty="0" err="1">
                <a:solidFill>
                  <a:schemeClr val="bg1">
                    <a:lumMod val="65000"/>
                  </a:schemeClr>
                </a:solidFill>
              </a:rPr>
              <a:t>MapReduce</a:t>
            </a:r>
            <a:endParaRPr lang="en-US" dirty="0">
              <a:solidFill>
                <a:schemeClr val="bg1">
                  <a:lumMod val="65000"/>
                </a:schemeClr>
              </a:solidFill>
            </a:endParaRPr>
          </a:p>
          <a:p>
            <a:pPr marL="914400" lvl="1" indent="-457200"/>
            <a:r>
              <a:rPr lang="en-US" dirty="0">
                <a:solidFill>
                  <a:schemeClr val="bg1">
                    <a:lumMod val="65000"/>
                  </a:schemeClr>
                </a:solidFill>
              </a:rPr>
              <a:t>Challenges with large scale data analytic applications</a:t>
            </a:r>
          </a:p>
          <a:p>
            <a:pPr marL="914400" lvl="1" indent="-457200"/>
            <a:r>
              <a:rPr lang="en-US" dirty="0">
                <a:solidFill>
                  <a:schemeClr val="bg1">
                    <a:lumMod val="65000"/>
                  </a:schemeClr>
                </a:solidFill>
              </a:rPr>
              <a:t>Researches</a:t>
            </a:r>
          </a:p>
          <a:p>
            <a:pPr marL="514350" indent="-457200"/>
            <a:r>
              <a:rPr lang="en-US" dirty="0" err="1" smtClean="0">
                <a:solidFill>
                  <a:schemeClr val="bg1">
                    <a:lumMod val="65000"/>
                  </a:schemeClr>
                </a:solidFill>
              </a:rPr>
              <a:t>NoSQL</a:t>
            </a:r>
            <a:endParaRPr lang="en-US" dirty="0" smtClean="0">
              <a:solidFill>
                <a:schemeClr val="bg1">
                  <a:lumMod val="65000"/>
                </a:schemeClr>
              </a:solidFill>
            </a:endParaRPr>
          </a:p>
          <a:p>
            <a:pPr marL="914400" lvl="1" indent="-457200"/>
            <a:r>
              <a:rPr lang="en-US" dirty="0" smtClean="0">
                <a:solidFill>
                  <a:schemeClr val="bg1">
                    <a:lumMod val="65000"/>
                  </a:schemeClr>
                </a:solidFill>
              </a:rPr>
              <a:t>Typical Types of solutions</a:t>
            </a:r>
          </a:p>
          <a:p>
            <a:pPr marL="914400" lvl="1" indent="-457200"/>
            <a:r>
              <a:rPr lang="en-US" dirty="0" smtClean="0">
                <a:solidFill>
                  <a:schemeClr val="bg1">
                    <a:lumMod val="65000"/>
                  </a:schemeClr>
                </a:solidFill>
              </a:rPr>
              <a:t>Practical Use Cases</a:t>
            </a:r>
          </a:p>
          <a:p>
            <a:pPr marL="514350" indent="-457200"/>
            <a:r>
              <a:rPr lang="en-US" dirty="0" err="1" smtClean="0"/>
              <a:t>salsaDPI</a:t>
            </a:r>
            <a:r>
              <a:rPr lang="en-US" dirty="0" smtClean="0"/>
              <a:t> (salsa Dynamic Provisioning Interface)</a:t>
            </a:r>
          </a:p>
          <a:p>
            <a:pPr marL="914400" lvl="1" indent="-457200"/>
            <a:r>
              <a:rPr lang="en-US" dirty="0" smtClean="0"/>
              <a:t>System design and architecture</a:t>
            </a:r>
          </a:p>
          <a:p>
            <a:pPr marL="914400" lvl="1" indent="-457200"/>
            <a:r>
              <a:rPr lang="en-US" dirty="0" smtClean="0"/>
              <a:t>Future Directions </a:t>
            </a:r>
          </a:p>
          <a:p>
            <a:endParaRPr lang="en-US" dirty="0"/>
          </a:p>
        </p:txBody>
      </p:sp>
    </p:spTree>
    <p:extLst>
      <p:ext uri="{BB962C8B-B14F-4D97-AF65-F5344CB8AC3E}">
        <p14:creationId xmlns:p14="http://schemas.microsoft.com/office/powerpoint/2010/main" val="832532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Motivations</a:t>
            </a:r>
          </a:p>
        </p:txBody>
      </p:sp>
      <p:pic>
        <p:nvPicPr>
          <p:cNvPr id="4" name="Picture 2" descr="D:\PHD\SummerSchool2012\slides\fg-logo-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21167"/>
            <a:ext cx="1397000" cy="936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PHD\SummerSchool2012\slides\hadoop+elephan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18" y="3506767"/>
            <a:ext cx="1752600" cy="4144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PHD\SummerSchool2012\slides\EUC-017-Logo-FNL-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5018" y="4771932"/>
            <a:ext cx="2187575" cy="2346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PHD\SummerSchool2012\slides\twis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3572570"/>
            <a:ext cx="1600200" cy="467597"/>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1828800" y="5868967"/>
            <a:ext cx="798455" cy="760433"/>
          </a:xfrm>
          <a:prstGeom prst="rect">
            <a:avLst/>
          </a:prstGeom>
        </p:spPr>
      </p:pic>
      <p:sp>
        <p:nvSpPr>
          <p:cNvPr id="11" name="Up Arrow 10"/>
          <p:cNvSpPr/>
          <p:nvPr/>
        </p:nvSpPr>
        <p:spPr>
          <a:xfrm>
            <a:off x="2055018" y="5335567"/>
            <a:ext cx="306751" cy="33337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2056605" y="4087792"/>
            <a:ext cx="306751" cy="33337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2037124" y="3135292"/>
            <a:ext cx="306751" cy="33337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D\SummerSchool2012\slides\kmeans_2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286" y="1733152"/>
            <a:ext cx="2518428" cy="128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HD\SummerSchool2012\slides\free-online-word-cou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368" y="1754167"/>
            <a:ext cx="18123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5"/>
          <p:cNvSpPr txBox="1">
            <a:spLocks/>
          </p:cNvSpPr>
          <p:nvPr/>
        </p:nvSpPr>
        <p:spPr>
          <a:xfrm>
            <a:off x="4800600" y="1722437"/>
            <a:ext cx="3886200" cy="4830763"/>
          </a:xfrm>
          <a:prstGeom prst="rect">
            <a:avLst/>
          </a:prstGeom>
        </p:spPr>
        <p:txBody>
          <a:bodyPr vert="horz" lIns="91390" tIns="45696" rIns="91390" bIns="45696" rtlCol="0">
            <a:normAutofit fontScale="77500" lnSpcReduction="20000"/>
          </a:bodyPr>
          <a:lstStyle>
            <a:lvl1pPr marL="342714" indent="-342714" algn="l" defTabSz="9139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45" indent="-285594" algn="l" defTabSz="9139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77" indent="-228476" algn="l" defTabSz="9139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28"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8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30"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81"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3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082" indent="-228476" algn="l" defTabSz="9139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594"/>
            <a:r>
              <a:rPr lang="en-US" dirty="0" smtClean="0"/>
              <a:t>Background knowledge</a:t>
            </a:r>
          </a:p>
          <a:p>
            <a:pPr marL="685425" lvl="1"/>
            <a:r>
              <a:rPr lang="en-US" dirty="0" smtClean="0"/>
              <a:t>Environment setting</a:t>
            </a:r>
          </a:p>
          <a:p>
            <a:pPr marL="685425" lvl="1"/>
            <a:r>
              <a:rPr lang="en-US" dirty="0"/>
              <a:t>Different cloud infrastructure </a:t>
            </a:r>
            <a:r>
              <a:rPr lang="en-US" dirty="0" smtClean="0"/>
              <a:t>tools</a:t>
            </a:r>
          </a:p>
          <a:p>
            <a:pPr marL="685425" lvl="1"/>
            <a:r>
              <a:rPr lang="en-US" dirty="0" smtClean="0"/>
              <a:t>Software dependencies</a:t>
            </a:r>
          </a:p>
          <a:p>
            <a:pPr marL="685425" lvl="1"/>
            <a:r>
              <a:rPr lang="en-US" dirty="0" smtClean="0"/>
              <a:t>Long learning path </a:t>
            </a:r>
          </a:p>
          <a:p>
            <a:pPr marL="685425" lvl="1"/>
            <a:endParaRPr lang="en-US" dirty="0" smtClean="0"/>
          </a:p>
          <a:p>
            <a:pPr marL="285594" indent="-285594"/>
            <a:r>
              <a:rPr lang="en-US" dirty="0" smtClean="0"/>
              <a:t>Automatic these complicated steps?</a:t>
            </a:r>
          </a:p>
          <a:p>
            <a:pPr marL="285594" indent="-285594"/>
            <a:endParaRPr lang="en-US" dirty="0" smtClean="0"/>
          </a:p>
          <a:p>
            <a:pPr marL="285594" indent="-285594"/>
            <a:r>
              <a:rPr lang="en-US" dirty="0" smtClean="0"/>
              <a:t>Solution: Salsa Dynamic Provisioning Interface (</a:t>
            </a:r>
            <a:r>
              <a:rPr lang="en-US" dirty="0" err="1" smtClean="0"/>
              <a:t>SalsaDPI</a:t>
            </a:r>
            <a:r>
              <a:rPr lang="en-US" dirty="0" smtClean="0"/>
              <a:t>).</a:t>
            </a:r>
          </a:p>
          <a:p>
            <a:pPr marL="685425" lvl="1"/>
            <a:r>
              <a:rPr lang="en-US" dirty="0" smtClean="0"/>
              <a:t>batch-like program</a:t>
            </a:r>
          </a:p>
          <a:p>
            <a:endParaRPr lang="en-US" dirty="0"/>
          </a:p>
        </p:txBody>
      </p:sp>
    </p:spTree>
    <p:extLst>
      <p:ext uri="{BB962C8B-B14F-4D97-AF65-F5344CB8AC3E}">
        <p14:creationId xmlns:p14="http://schemas.microsoft.com/office/powerpoint/2010/main" val="30637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Effect transition="in" filter="fade">
                                      <p:cBhvr>
                                        <p:cTn id="39" dur="500"/>
                                        <p:tgtEl>
                                          <p:spTgt spid="16">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xEl>
                                              <p:pRg st="2" end="2"/>
                                            </p:txEl>
                                          </p:spTgt>
                                        </p:tgtEl>
                                        <p:attrNameLst>
                                          <p:attrName>style.visibility</p:attrName>
                                        </p:attrNameLst>
                                      </p:cBhvr>
                                      <p:to>
                                        <p:strVal val="visible"/>
                                      </p:to>
                                    </p:set>
                                    <p:animEffect transition="in" filter="fade">
                                      <p:cBhvr>
                                        <p:cTn id="45" dur="500"/>
                                        <p:tgtEl>
                                          <p:spTgt spid="16">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xEl>
                                              <p:pRg st="3" end="3"/>
                                            </p:txEl>
                                          </p:spTgt>
                                        </p:tgtEl>
                                        <p:attrNameLst>
                                          <p:attrName>style.visibility</p:attrName>
                                        </p:attrNameLst>
                                      </p:cBhvr>
                                      <p:to>
                                        <p:strVal val="visible"/>
                                      </p:to>
                                    </p:set>
                                    <p:animEffect transition="in" filter="fade">
                                      <p:cBhvr>
                                        <p:cTn id="48" dur="500"/>
                                        <p:tgtEl>
                                          <p:spTgt spid="16">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xEl>
                                              <p:pRg st="4" end="4"/>
                                            </p:txEl>
                                          </p:spTgt>
                                        </p:tgtEl>
                                        <p:attrNameLst>
                                          <p:attrName>style.visibility</p:attrName>
                                        </p:attrNameLst>
                                      </p:cBhvr>
                                      <p:to>
                                        <p:strVal val="visible"/>
                                      </p:to>
                                    </p:set>
                                    <p:animEffect transition="in" filter="fade">
                                      <p:cBhvr>
                                        <p:cTn id="51" dur="500"/>
                                        <p:tgtEl>
                                          <p:spTgt spid="16">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8" end="8"/>
                                            </p:txEl>
                                          </p:spTgt>
                                        </p:tgtEl>
                                        <p:attrNameLst>
                                          <p:attrName>style.visibility</p:attrName>
                                        </p:attrNameLst>
                                      </p:cBhvr>
                                      <p:to>
                                        <p:strVal val="visible"/>
                                      </p:to>
                                    </p:set>
                                    <p:animEffect transition="in" filter="fade">
                                      <p:cBhvr>
                                        <p:cTn id="60" dur="500"/>
                                        <p:tgtEl>
                                          <p:spTgt spid="16">
                                            <p:txEl>
                                              <p:pRg st="8" end="8"/>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xEl>
                                              <p:pRg st="9" end="9"/>
                                            </p:txEl>
                                          </p:spTgt>
                                        </p:tgtEl>
                                        <p:attrNameLst>
                                          <p:attrName>style.visibility</p:attrName>
                                        </p:attrNameLst>
                                      </p:cBhvr>
                                      <p:to>
                                        <p:strVal val="visible"/>
                                      </p:to>
                                    </p:set>
                                    <p:animEffect transition="in" filter="fade">
                                      <p:cBhvr>
                                        <p:cTn id="63"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 - Chef</a:t>
            </a:r>
            <a:endParaRPr lang="en-US" dirty="0"/>
          </a:p>
        </p:txBody>
      </p:sp>
      <p:sp>
        <p:nvSpPr>
          <p:cNvPr id="3" name="Content Placeholder 2"/>
          <p:cNvSpPr>
            <a:spLocks noGrp="1"/>
          </p:cNvSpPr>
          <p:nvPr>
            <p:ph idx="1"/>
          </p:nvPr>
        </p:nvSpPr>
        <p:spPr>
          <a:xfrm>
            <a:off x="457200" y="1722437"/>
            <a:ext cx="8458200" cy="2087563"/>
          </a:xfrm>
        </p:spPr>
        <p:txBody>
          <a:bodyPr>
            <a:normAutofit fontScale="70000" lnSpcReduction="20000"/>
          </a:bodyPr>
          <a:lstStyle/>
          <a:p>
            <a:r>
              <a:rPr lang="en-US" dirty="0"/>
              <a:t>open source system </a:t>
            </a:r>
            <a:endParaRPr lang="en-US" dirty="0" smtClean="0"/>
          </a:p>
          <a:p>
            <a:r>
              <a:rPr lang="en-US" dirty="0"/>
              <a:t>traditional client-server </a:t>
            </a:r>
            <a:r>
              <a:rPr lang="en-US" dirty="0" smtClean="0"/>
              <a:t>software</a:t>
            </a:r>
          </a:p>
          <a:p>
            <a:r>
              <a:rPr lang="en-US" dirty="0" smtClean="0"/>
              <a:t>Provisioning, configuration management and System integration </a:t>
            </a:r>
          </a:p>
          <a:p>
            <a:r>
              <a:rPr lang="en-US" dirty="0"/>
              <a:t>contributor programming </a:t>
            </a:r>
            <a:r>
              <a:rPr lang="en-US" dirty="0" smtClean="0"/>
              <a:t>interface</a:t>
            </a:r>
          </a:p>
          <a:p>
            <a:r>
              <a:rPr lang="en-US" dirty="0" smtClean="0"/>
              <a:t>Change their core language </a:t>
            </a:r>
            <a:r>
              <a:rPr lang="en-US" smtClean="0"/>
              <a:t>from Ruby </a:t>
            </a:r>
            <a:r>
              <a:rPr lang="en-US" dirty="0" smtClean="0"/>
              <a:t>to </a:t>
            </a:r>
            <a:r>
              <a:rPr lang="en-US" dirty="0" err="1"/>
              <a:t>E</a:t>
            </a:r>
            <a:r>
              <a:rPr lang="en-US" dirty="0" err="1" smtClean="0"/>
              <a:t>rlang</a:t>
            </a:r>
            <a:r>
              <a:rPr lang="en-US" dirty="0" smtClean="0"/>
              <a:t> started from version 11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304800"/>
            <a:ext cx="825847" cy="14475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810000"/>
            <a:ext cx="4572000" cy="2779059"/>
          </a:xfrm>
          <a:prstGeom prst="rect">
            <a:avLst/>
          </a:prstGeom>
        </p:spPr>
      </p:pic>
      <p:sp>
        <p:nvSpPr>
          <p:cNvPr id="6" name="TextBox 5"/>
          <p:cNvSpPr txBox="1"/>
          <p:nvPr/>
        </p:nvSpPr>
        <p:spPr>
          <a:xfrm>
            <a:off x="259080" y="6589059"/>
            <a:ext cx="3474028" cy="246221"/>
          </a:xfrm>
          <a:prstGeom prst="rect">
            <a:avLst/>
          </a:prstGeom>
          <a:noFill/>
        </p:spPr>
        <p:txBody>
          <a:bodyPr wrap="none" rtlCol="0">
            <a:spAutoFit/>
          </a:bodyPr>
          <a:lstStyle/>
          <a:p>
            <a:r>
              <a:rPr lang="en-US" sz="1000" i="1" dirty="0" smtClean="0">
                <a:latin typeface="Arial" pitchFamily="34" charset="0"/>
                <a:cs typeface="Arial" pitchFamily="34" charset="0"/>
              </a:rPr>
              <a:t>Graph source: </a:t>
            </a:r>
            <a:r>
              <a:rPr lang="en-US" sz="1000" i="1" dirty="0" smtClean="0">
                <a:latin typeface="Arial" pitchFamily="34" charset="0"/>
                <a:cs typeface="Arial" pitchFamily="34" charset="0"/>
                <a:hlinkClick r:id="rId4"/>
              </a:rPr>
              <a:t>http</a:t>
            </a:r>
            <a:r>
              <a:rPr lang="en-US" sz="1000" i="1" dirty="0">
                <a:latin typeface="Arial" pitchFamily="34" charset="0"/>
                <a:cs typeface="Arial" pitchFamily="34" charset="0"/>
                <a:hlinkClick r:id="rId4"/>
              </a:rPr>
              <a:t>://</a:t>
            </a:r>
            <a:r>
              <a:rPr lang="en-US" sz="1000" i="1" dirty="0" smtClean="0">
                <a:latin typeface="Arial" pitchFamily="34" charset="0"/>
                <a:cs typeface="Arial" pitchFamily="34" charset="0"/>
                <a:hlinkClick r:id="rId4"/>
              </a:rPr>
              <a:t>wiki.opscode.com/display/chef/Home</a:t>
            </a:r>
            <a:r>
              <a:rPr lang="en-US" sz="1000" i="1" dirty="0" smtClean="0">
                <a:latin typeface="Arial" pitchFamily="34" charset="0"/>
                <a:cs typeface="Arial" pitchFamily="34" charset="0"/>
              </a:rPr>
              <a:t> </a:t>
            </a:r>
            <a:endParaRPr lang="en-US" sz="1000" i="1" dirty="0">
              <a:latin typeface="Arial" pitchFamily="34" charset="0"/>
              <a:cs typeface="Arial" pitchFamily="34" charset="0"/>
            </a:endParaRPr>
          </a:p>
        </p:txBody>
      </p:sp>
    </p:spTree>
    <p:extLst>
      <p:ext uri="{BB962C8B-B14F-4D97-AF65-F5344CB8AC3E}">
        <p14:creationId xmlns:p14="http://schemas.microsoft.com/office/powerpoint/2010/main" val="989893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7747" y="1447800"/>
            <a:ext cx="2874198" cy="25146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Courier New" pitchFamily="49" charset="0"/>
            </a:endParaRPr>
          </a:p>
        </p:txBody>
      </p:sp>
      <p:sp>
        <p:nvSpPr>
          <p:cNvPr id="5" name="Rectangle 4"/>
          <p:cNvSpPr/>
          <p:nvPr/>
        </p:nvSpPr>
        <p:spPr>
          <a:xfrm>
            <a:off x="6553200" y="2209800"/>
            <a:ext cx="1524000" cy="685800"/>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Courier New" pitchFamily="49" charset="0"/>
              </a:rPr>
              <a:t>Chef Server</a:t>
            </a:r>
            <a:endParaRPr lang="en-US" dirty="0">
              <a:solidFill>
                <a:schemeClr val="tx1"/>
              </a:solidFill>
              <a:cs typeface="Courier New" pitchFamily="49" charset="0"/>
            </a:endParaRPr>
          </a:p>
        </p:txBody>
      </p:sp>
      <p:sp>
        <p:nvSpPr>
          <p:cNvPr id="8" name="Cloud 7"/>
          <p:cNvSpPr/>
          <p:nvPr/>
        </p:nvSpPr>
        <p:spPr>
          <a:xfrm>
            <a:off x="758064" y="5029200"/>
            <a:ext cx="7710132" cy="1752600"/>
          </a:xfrm>
          <a:prstGeom prst="cloud">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48946" y="56606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Compute Node</a:t>
            </a:r>
            <a:endParaRPr lang="en-US" dirty="0">
              <a:solidFill>
                <a:schemeClr val="tx1"/>
              </a:solidFill>
            </a:endParaRPr>
          </a:p>
        </p:txBody>
      </p:sp>
      <p:sp>
        <p:nvSpPr>
          <p:cNvPr id="10" name="Rectangle 9"/>
          <p:cNvSpPr/>
          <p:nvPr/>
        </p:nvSpPr>
        <p:spPr>
          <a:xfrm>
            <a:off x="3667596" y="56606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Compute Node</a:t>
            </a:r>
            <a:endParaRPr lang="en-US" dirty="0">
              <a:solidFill>
                <a:schemeClr val="tx1"/>
              </a:solidFill>
            </a:endParaRPr>
          </a:p>
        </p:txBody>
      </p:sp>
      <p:sp>
        <p:nvSpPr>
          <p:cNvPr id="11" name="Rectangle 10"/>
          <p:cNvSpPr/>
          <p:nvPr/>
        </p:nvSpPr>
        <p:spPr>
          <a:xfrm>
            <a:off x="6141738" y="5660679"/>
            <a:ext cx="1259658" cy="5334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Compute Node</a:t>
            </a:r>
            <a:endParaRPr lang="en-US" dirty="0">
              <a:solidFill>
                <a:schemeClr val="tx1"/>
              </a:solidFill>
            </a:endParaRPr>
          </a:p>
        </p:txBody>
      </p:sp>
      <p:cxnSp>
        <p:nvCxnSpPr>
          <p:cNvPr id="12" name="Straight Connector 11"/>
          <p:cNvCxnSpPr/>
          <p:nvPr/>
        </p:nvCxnSpPr>
        <p:spPr>
          <a:xfrm>
            <a:off x="5191596" y="5927379"/>
            <a:ext cx="762000" cy="0"/>
          </a:xfrm>
          <a:prstGeom prst="line">
            <a:avLst/>
          </a:prstGeom>
          <a:ln w="381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59575" y="3427491"/>
            <a:ext cx="12192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FOG</a:t>
            </a:r>
            <a:endParaRPr lang="en-US" dirty="0">
              <a:solidFill>
                <a:schemeClr val="tx1"/>
              </a:solidFill>
            </a:endParaRPr>
          </a:p>
        </p:txBody>
      </p:sp>
      <p:sp>
        <p:nvSpPr>
          <p:cNvPr id="16" name="Rounded Rectangle 15"/>
          <p:cNvSpPr/>
          <p:nvPr/>
        </p:nvSpPr>
        <p:spPr>
          <a:xfrm>
            <a:off x="2531175" y="3427491"/>
            <a:ext cx="12192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NET::SSH</a:t>
            </a:r>
            <a:endParaRPr lang="en-US" dirty="0">
              <a:solidFill>
                <a:schemeClr val="tx1"/>
              </a:solidFill>
            </a:endParaRPr>
          </a:p>
        </p:txBody>
      </p:sp>
      <p:cxnSp>
        <p:nvCxnSpPr>
          <p:cNvPr id="18" name="Straight Arrow Connector 17"/>
          <p:cNvCxnSpPr/>
          <p:nvPr/>
        </p:nvCxnSpPr>
        <p:spPr>
          <a:xfrm>
            <a:off x="1769175" y="3884691"/>
            <a:ext cx="440625" cy="17759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0"/>
          </p:cNvCxnSpPr>
          <p:nvPr/>
        </p:nvCxnSpPr>
        <p:spPr>
          <a:xfrm>
            <a:off x="2095077" y="3884691"/>
            <a:ext cx="2202348" cy="17759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0"/>
          </p:cNvCxnSpPr>
          <p:nvPr/>
        </p:nvCxnSpPr>
        <p:spPr>
          <a:xfrm>
            <a:off x="2378775" y="3883182"/>
            <a:ext cx="4392792" cy="17774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Snip Diagonal Corner Rectangle 22"/>
          <p:cNvSpPr/>
          <p:nvPr/>
        </p:nvSpPr>
        <p:spPr>
          <a:xfrm>
            <a:off x="2531176" y="2514600"/>
            <a:ext cx="1219200" cy="525451"/>
          </a:xfrm>
          <a:prstGeom prst="snip2Diag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Bootstrap templates</a:t>
            </a:r>
            <a:endParaRPr lang="en-US" sz="1600" dirty="0">
              <a:solidFill>
                <a:schemeClr val="tx1"/>
              </a:solidFill>
            </a:endParaRPr>
          </a:p>
        </p:txBody>
      </p:sp>
      <p:cxnSp>
        <p:nvCxnSpPr>
          <p:cNvPr id="25" name="Straight Arrow Connector 24"/>
          <p:cNvCxnSpPr>
            <a:stCxn id="23" idx="1"/>
          </p:cNvCxnSpPr>
          <p:nvPr/>
        </p:nvCxnSpPr>
        <p:spPr>
          <a:xfrm>
            <a:off x="3140776" y="3040051"/>
            <a:ext cx="0" cy="387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p:cNvCxnSpPr>
          <p:nvPr/>
        </p:nvCxnSpPr>
        <p:spPr>
          <a:xfrm flipH="1">
            <a:off x="2531175" y="3884691"/>
            <a:ext cx="609600" cy="17759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50761" y="3886200"/>
            <a:ext cx="1362369" cy="177598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05200" y="3883182"/>
            <a:ext cx="3505200" cy="1777497"/>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08604" y="2971800"/>
            <a:ext cx="3849396" cy="26903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27254" y="2895600"/>
            <a:ext cx="2235546" cy="27650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5" idx="2"/>
          </p:cNvCxnSpPr>
          <p:nvPr/>
        </p:nvCxnSpPr>
        <p:spPr>
          <a:xfrm flipV="1">
            <a:off x="7315200" y="2895600"/>
            <a:ext cx="0" cy="276507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57747" y="1854689"/>
            <a:ext cx="2874198" cy="646331"/>
          </a:xfrm>
          <a:prstGeom prst="rect">
            <a:avLst/>
          </a:prstGeom>
          <a:noFill/>
        </p:spPr>
        <p:txBody>
          <a:bodyPr wrap="square" rtlCol="0">
            <a:spAutoFit/>
          </a:bodyPr>
          <a:lstStyle/>
          <a:p>
            <a:pPr algn="ctr"/>
            <a:r>
              <a:rPr lang="en-US" dirty="0" smtClean="0"/>
              <a:t>Chef Client </a:t>
            </a:r>
          </a:p>
          <a:p>
            <a:pPr algn="ctr"/>
            <a:r>
              <a:rPr lang="en-US" dirty="0" smtClean="0"/>
              <a:t>(knife-</a:t>
            </a:r>
            <a:r>
              <a:rPr lang="en-US" dirty="0" err="1" smtClean="0"/>
              <a:t>euca</a:t>
            </a:r>
            <a:r>
              <a:rPr lang="en-US" dirty="0" smtClean="0"/>
              <a:t>/knife-</a:t>
            </a:r>
            <a:r>
              <a:rPr lang="en-US" dirty="0" err="1" smtClean="0"/>
              <a:t>openstack</a:t>
            </a:r>
            <a:r>
              <a:rPr lang="en-US" dirty="0" smtClean="0"/>
              <a:t>)</a:t>
            </a:r>
            <a:endParaRPr lang="en-US" dirty="0"/>
          </a:p>
        </p:txBody>
      </p:sp>
      <p:grpSp>
        <p:nvGrpSpPr>
          <p:cNvPr id="56" name="Group 55"/>
          <p:cNvGrpSpPr/>
          <p:nvPr/>
        </p:nvGrpSpPr>
        <p:grpSpPr>
          <a:xfrm>
            <a:off x="4419600" y="838200"/>
            <a:ext cx="4419600" cy="923330"/>
            <a:chOff x="4419600" y="304800"/>
            <a:chExt cx="4419600" cy="923330"/>
          </a:xfrm>
        </p:grpSpPr>
        <p:sp>
          <p:nvSpPr>
            <p:cNvPr id="41" name="TextBox 40"/>
            <p:cNvSpPr txBox="1"/>
            <p:nvPr/>
          </p:nvSpPr>
          <p:spPr>
            <a:xfrm>
              <a:off x="4419600" y="304800"/>
              <a:ext cx="4343400" cy="923330"/>
            </a:xfrm>
            <a:prstGeom prst="rect">
              <a:avLst/>
            </a:prstGeom>
            <a:noFill/>
          </p:spPr>
          <p:txBody>
            <a:bodyPr wrap="square" rtlCol="0">
              <a:spAutoFit/>
            </a:bodyPr>
            <a:lstStyle/>
            <a:p>
              <a:pPr marL="342900" indent="-342900">
                <a:buFont typeface="+mj-lt"/>
                <a:buAutoNum type="arabicPeriod"/>
              </a:pPr>
              <a:r>
                <a:rPr lang="en-US" dirty="0" smtClean="0"/>
                <a:t>Fog Cloud API (Start VMs)</a:t>
              </a:r>
            </a:p>
            <a:p>
              <a:pPr marL="342900" indent="-342900">
                <a:buFont typeface="+mj-lt"/>
                <a:buAutoNum type="arabicPeriod"/>
              </a:pPr>
              <a:r>
                <a:rPr lang="en-US" dirty="0" smtClean="0"/>
                <a:t>Knife Bootstrap installation</a:t>
              </a:r>
            </a:p>
            <a:p>
              <a:pPr marL="342900" indent="-342900">
                <a:buFont typeface="+mj-lt"/>
                <a:buAutoNum type="arabicPeriod"/>
              </a:pPr>
              <a:r>
                <a:rPr lang="en-US" dirty="0" smtClean="0"/>
                <a:t>Compute nodes registration</a:t>
              </a:r>
              <a:endParaRPr lang="en-US" dirty="0"/>
            </a:p>
          </p:txBody>
        </p:sp>
        <p:cxnSp>
          <p:nvCxnSpPr>
            <p:cNvPr id="42" name="Straight Arrow Connector 41"/>
            <p:cNvCxnSpPr/>
            <p:nvPr/>
          </p:nvCxnSpPr>
          <p:spPr>
            <a:xfrm>
              <a:off x="7560375" y="457200"/>
              <a:ext cx="12788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552264" y="766465"/>
              <a:ext cx="1286936"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561884" y="1066800"/>
              <a:ext cx="1277316" cy="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a:off x="4114800" y="2552700"/>
            <a:ext cx="22860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48946" y="4774194"/>
            <a:ext cx="301686" cy="369332"/>
          </a:xfrm>
          <a:prstGeom prst="rect">
            <a:avLst/>
          </a:prstGeom>
          <a:noFill/>
        </p:spPr>
        <p:txBody>
          <a:bodyPr wrap="none" rtlCol="0">
            <a:spAutoFit/>
          </a:bodyPr>
          <a:lstStyle/>
          <a:p>
            <a:r>
              <a:rPr lang="en-US" dirty="0" smtClean="0"/>
              <a:t>1</a:t>
            </a:r>
            <a:endParaRPr lang="en-US" dirty="0"/>
          </a:p>
        </p:txBody>
      </p:sp>
      <p:sp>
        <p:nvSpPr>
          <p:cNvPr id="31" name="TextBox 30"/>
          <p:cNvSpPr txBox="1"/>
          <p:nvPr/>
        </p:nvSpPr>
        <p:spPr>
          <a:xfrm>
            <a:off x="4301152" y="3962400"/>
            <a:ext cx="301686" cy="369332"/>
          </a:xfrm>
          <a:prstGeom prst="rect">
            <a:avLst/>
          </a:prstGeom>
          <a:noFill/>
        </p:spPr>
        <p:txBody>
          <a:bodyPr wrap="none" rtlCol="0">
            <a:spAutoFit/>
          </a:bodyPr>
          <a:lstStyle/>
          <a:p>
            <a:r>
              <a:rPr lang="en-US" dirty="0" smtClean="0"/>
              <a:t>2</a:t>
            </a:r>
            <a:endParaRPr lang="en-US" dirty="0"/>
          </a:p>
        </p:txBody>
      </p:sp>
      <p:sp>
        <p:nvSpPr>
          <p:cNvPr id="32" name="TextBox 31"/>
          <p:cNvSpPr txBox="1"/>
          <p:nvPr/>
        </p:nvSpPr>
        <p:spPr>
          <a:xfrm>
            <a:off x="7411041" y="3596489"/>
            <a:ext cx="301686" cy="369332"/>
          </a:xfrm>
          <a:prstGeom prst="rect">
            <a:avLst/>
          </a:prstGeom>
          <a:noFill/>
        </p:spPr>
        <p:txBody>
          <a:bodyPr wrap="none" rtlCol="0">
            <a:spAutoFit/>
          </a:bodyPr>
          <a:lstStyle/>
          <a:p>
            <a:r>
              <a:rPr lang="en-US" dirty="0" smtClean="0"/>
              <a:t>3</a:t>
            </a:r>
            <a:endParaRPr lang="en-US" dirty="0"/>
          </a:p>
        </p:txBody>
      </p:sp>
      <p:sp>
        <p:nvSpPr>
          <p:cNvPr id="43" name="Title 1"/>
          <p:cNvSpPr>
            <a:spLocks noGrp="1"/>
          </p:cNvSpPr>
          <p:nvPr>
            <p:ph type="title"/>
          </p:nvPr>
        </p:nvSpPr>
        <p:spPr>
          <a:xfrm>
            <a:off x="457200" y="-76200"/>
            <a:ext cx="8229600" cy="1143000"/>
          </a:xfrm>
        </p:spPr>
        <p:txBody>
          <a:bodyPr/>
          <a:lstStyle/>
          <a:p>
            <a:r>
              <a:rPr lang="en-US" dirty="0" smtClean="0"/>
              <a:t>Bootstrap compute nodes</a:t>
            </a:r>
            <a:endParaRPr lang="en-US" dirty="0"/>
          </a:p>
        </p:txBody>
      </p:sp>
    </p:spTree>
    <p:extLst>
      <p:ext uri="{BB962C8B-B14F-4D97-AF65-F5344CB8AC3E}">
        <p14:creationId xmlns:p14="http://schemas.microsoft.com/office/powerpoint/2010/main" val="34436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6" grpId="0" animBg="1"/>
      <p:bldP spid="23" grpId="0" animBg="1"/>
      <p:bldP spid="2"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38421" y="4395130"/>
            <a:ext cx="5508836" cy="2492828"/>
            <a:chOff x="3338421" y="4395130"/>
            <a:chExt cx="5508836" cy="2492828"/>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421" y="4395130"/>
              <a:ext cx="5508836" cy="2492828"/>
            </a:xfrm>
            <a:prstGeom prst="rect">
              <a:avLst/>
            </a:prstGeom>
            <a:noFill/>
            <a:ln w="6350">
              <a:noFill/>
              <a:miter lim="800000"/>
              <a:headEnd/>
              <a:tailEnd/>
            </a:ln>
            <a:effectLst/>
          </p:spPr>
        </p:pic>
        <p:pic>
          <p:nvPicPr>
            <p:cNvPr id="44" name="Picture 2" descr="C:\dropbox\Dropbox\Dropbox\SalsaDPI\report\openstack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621" y="5877243"/>
              <a:ext cx="1388887" cy="880087"/>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ounded Rectangle 34"/>
          <p:cNvSpPr/>
          <p:nvPr/>
        </p:nvSpPr>
        <p:spPr>
          <a:xfrm>
            <a:off x="5003544" y="5671090"/>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OS</a:t>
            </a:r>
            <a:endParaRPr lang="en-US" sz="1200" dirty="0">
              <a:solidFill>
                <a:schemeClr val="tx1"/>
              </a:solidFill>
              <a:latin typeface="Arial" pitchFamily="34" charset="0"/>
              <a:cs typeface="Arial" pitchFamily="34" charset="0"/>
            </a:endParaRPr>
          </a:p>
        </p:txBody>
      </p:sp>
      <p:sp>
        <p:nvSpPr>
          <p:cNvPr id="27" name="Rounded Rectangle 26"/>
          <p:cNvSpPr/>
          <p:nvPr/>
        </p:nvSpPr>
        <p:spPr>
          <a:xfrm>
            <a:off x="4953000" y="4836992"/>
            <a:ext cx="802974" cy="125900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003544" y="5428051"/>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Chef</a:t>
            </a:r>
            <a:endParaRPr lang="en-US" sz="1200" dirty="0">
              <a:solidFill>
                <a:schemeClr val="tx1"/>
              </a:solidFill>
              <a:latin typeface="Arial" pitchFamily="34" charset="0"/>
              <a:cs typeface="Arial" pitchFamily="34" charset="0"/>
            </a:endParaRPr>
          </a:p>
        </p:txBody>
      </p:sp>
      <p:sp>
        <p:nvSpPr>
          <p:cNvPr id="37" name="Rounded Rectangle 36"/>
          <p:cNvSpPr/>
          <p:nvPr/>
        </p:nvSpPr>
        <p:spPr>
          <a:xfrm>
            <a:off x="5010607" y="4950370"/>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Apps</a:t>
            </a:r>
            <a:endParaRPr lang="en-US" sz="1200" dirty="0">
              <a:solidFill>
                <a:schemeClr val="tx1"/>
              </a:solidFill>
              <a:latin typeface="Arial" pitchFamily="34" charset="0"/>
              <a:cs typeface="Arial" pitchFamily="34" charset="0"/>
            </a:endParaRPr>
          </a:p>
        </p:txBody>
      </p:sp>
      <p:sp>
        <p:nvSpPr>
          <p:cNvPr id="82" name="Rounded Rectangle 81"/>
          <p:cNvSpPr/>
          <p:nvPr/>
        </p:nvSpPr>
        <p:spPr>
          <a:xfrm>
            <a:off x="5007335" y="5190348"/>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S/W</a:t>
            </a:r>
            <a:endParaRPr lang="en-US" sz="1200" dirty="0">
              <a:solidFill>
                <a:schemeClr val="tx1"/>
              </a:solidFill>
              <a:latin typeface="Arial" pitchFamily="34" charset="0"/>
              <a:cs typeface="Arial" pitchFamily="34" charset="0"/>
            </a:endParaRPr>
          </a:p>
        </p:txBody>
      </p:sp>
      <p:sp>
        <p:nvSpPr>
          <p:cNvPr id="55" name="TextBox 54"/>
          <p:cNvSpPr txBox="1"/>
          <p:nvPr/>
        </p:nvSpPr>
        <p:spPr>
          <a:xfrm>
            <a:off x="5130774" y="5844586"/>
            <a:ext cx="434734" cy="251414"/>
          </a:xfrm>
          <a:prstGeom prst="rect">
            <a:avLst/>
          </a:prstGeom>
          <a:noFill/>
        </p:spPr>
        <p:txBody>
          <a:bodyPr wrap="none" rtlCol="0">
            <a:spAutoFit/>
          </a:bodyPr>
          <a:lstStyle/>
          <a:p>
            <a:r>
              <a:rPr lang="en-US" sz="1300" dirty="0" smtClean="0">
                <a:latin typeface="Arial" pitchFamily="34" charset="0"/>
                <a:cs typeface="Arial" pitchFamily="34" charset="0"/>
              </a:rPr>
              <a:t>VM</a:t>
            </a:r>
            <a:endParaRPr lang="en-US" sz="1300" dirty="0">
              <a:latin typeface="Arial" pitchFamily="34" charset="0"/>
              <a:cs typeface="Arial" pitchFamily="34" charset="0"/>
            </a:endParaRPr>
          </a:p>
        </p:txBody>
      </p:sp>
      <p:sp>
        <p:nvSpPr>
          <p:cNvPr id="89" name="Rounded Rectangle 88"/>
          <p:cNvSpPr/>
          <p:nvPr/>
        </p:nvSpPr>
        <p:spPr>
          <a:xfrm>
            <a:off x="6016926" y="4832756"/>
            <a:ext cx="802974" cy="125900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6067470" y="566685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OS</a:t>
            </a:r>
            <a:endParaRPr lang="en-US" sz="1200" dirty="0">
              <a:solidFill>
                <a:schemeClr val="tx1"/>
              </a:solidFill>
              <a:latin typeface="Arial" pitchFamily="34" charset="0"/>
              <a:cs typeface="Arial" pitchFamily="34" charset="0"/>
            </a:endParaRPr>
          </a:p>
        </p:txBody>
      </p:sp>
      <p:sp>
        <p:nvSpPr>
          <p:cNvPr id="91" name="Rounded Rectangle 90"/>
          <p:cNvSpPr/>
          <p:nvPr/>
        </p:nvSpPr>
        <p:spPr>
          <a:xfrm>
            <a:off x="6067470" y="5423815"/>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Chef</a:t>
            </a:r>
            <a:endParaRPr lang="en-US" sz="1200" dirty="0">
              <a:solidFill>
                <a:schemeClr val="tx1"/>
              </a:solidFill>
              <a:latin typeface="Arial" pitchFamily="34" charset="0"/>
              <a:cs typeface="Arial" pitchFamily="34" charset="0"/>
            </a:endParaRPr>
          </a:p>
        </p:txBody>
      </p:sp>
      <p:sp>
        <p:nvSpPr>
          <p:cNvPr id="92" name="Rounded Rectangle 91"/>
          <p:cNvSpPr/>
          <p:nvPr/>
        </p:nvSpPr>
        <p:spPr>
          <a:xfrm>
            <a:off x="6074533" y="494613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Apps</a:t>
            </a:r>
            <a:endParaRPr lang="en-US" sz="1200" dirty="0">
              <a:solidFill>
                <a:schemeClr val="tx1"/>
              </a:solidFill>
              <a:latin typeface="Arial" pitchFamily="34" charset="0"/>
              <a:cs typeface="Arial" pitchFamily="34" charset="0"/>
            </a:endParaRPr>
          </a:p>
        </p:txBody>
      </p:sp>
      <p:sp>
        <p:nvSpPr>
          <p:cNvPr id="93" name="Rounded Rectangle 92"/>
          <p:cNvSpPr/>
          <p:nvPr/>
        </p:nvSpPr>
        <p:spPr>
          <a:xfrm>
            <a:off x="6071261" y="5186112"/>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S/W</a:t>
            </a:r>
            <a:endParaRPr lang="en-US" sz="1200" dirty="0">
              <a:solidFill>
                <a:schemeClr val="tx1"/>
              </a:solidFill>
              <a:latin typeface="Arial" pitchFamily="34" charset="0"/>
              <a:cs typeface="Arial" pitchFamily="34" charset="0"/>
            </a:endParaRPr>
          </a:p>
        </p:txBody>
      </p:sp>
      <p:sp>
        <p:nvSpPr>
          <p:cNvPr id="94" name="TextBox 93"/>
          <p:cNvSpPr txBox="1"/>
          <p:nvPr/>
        </p:nvSpPr>
        <p:spPr>
          <a:xfrm>
            <a:off x="6194700" y="5840350"/>
            <a:ext cx="434734" cy="251414"/>
          </a:xfrm>
          <a:prstGeom prst="rect">
            <a:avLst/>
          </a:prstGeom>
          <a:noFill/>
        </p:spPr>
        <p:txBody>
          <a:bodyPr wrap="none" rtlCol="0">
            <a:spAutoFit/>
          </a:bodyPr>
          <a:lstStyle/>
          <a:p>
            <a:r>
              <a:rPr lang="en-US" sz="1300" dirty="0" smtClean="0">
                <a:latin typeface="Arial" pitchFamily="34" charset="0"/>
                <a:cs typeface="Arial" pitchFamily="34" charset="0"/>
              </a:rPr>
              <a:t>VM</a:t>
            </a:r>
            <a:endParaRPr lang="en-US" sz="1300" dirty="0">
              <a:latin typeface="Arial" pitchFamily="34" charset="0"/>
              <a:cs typeface="Arial" pitchFamily="34" charset="0"/>
            </a:endParaRPr>
          </a:p>
        </p:txBody>
      </p:sp>
      <p:sp>
        <p:nvSpPr>
          <p:cNvPr id="96" name="Rounded Rectangle 95"/>
          <p:cNvSpPr/>
          <p:nvPr/>
        </p:nvSpPr>
        <p:spPr>
          <a:xfrm>
            <a:off x="7104420" y="4832756"/>
            <a:ext cx="802974" cy="125900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7154964" y="566685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OS</a:t>
            </a:r>
            <a:endParaRPr lang="en-US" sz="1200" dirty="0">
              <a:solidFill>
                <a:schemeClr val="tx1"/>
              </a:solidFill>
              <a:latin typeface="Arial" pitchFamily="34" charset="0"/>
              <a:cs typeface="Arial" pitchFamily="34" charset="0"/>
            </a:endParaRPr>
          </a:p>
        </p:txBody>
      </p:sp>
      <p:sp>
        <p:nvSpPr>
          <p:cNvPr id="98" name="Rounded Rectangle 97"/>
          <p:cNvSpPr/>
          <p:nvPr/>
        </p:nvSpPr>
        <p:spPr>
          <a:xfrm>
            <a:off x="7154964" y="5423815"/>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Chef</a:t>
            </a:r>
            <a:endParaRPr lang="en-US" sz="1200" dirty="0">
              <a:solidFill>
                <a:schemeClr val="tx1"/>
              </a:solidFill>
              <a:latin typeface="Arial" pitchFamily="34" charset="0"/>
              <a:cs typeface="Arial" pitchFamily="34" charset="0"/>
            </a:endParaRPr>
          </a:p>
        </p:txBody>
      </p:sp>
      <p:sp>
        <p:nvSpPr>
          <p:cNvPr id="99" name="Rounded Rectangle 98"/>
          <p:cNvSpPr/>
          <p:nvPr/>
        </p:nvSpPr>
        <p:spPr>
          <a:xfrm>
            <a:off x="7162027" y="4946134"/>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Apps</a:t>
            </a:r>
            <a:endParaRPr lang="en-US" sz="1200" dirty="0">
              <a:solidFill>
                <a:schemeClr val="tx1"/>
              </a:solidFill>
              <a:latin typeface="Arial" pitchFamily="34" charset="0"/>
              <a:cs typeface="Arial" pitchFamily="34" charset="0"/>
            </a:endParaRPr>
          </a:p>
        </p:txBody>
      </p:sp>
      <p:sp>
        <p:nvSpPr>
          <p:cNvPr id="100" name="Rounded Rectangle 99"/>
          <p:cNvSpPr/>
          <p:nvPr/>
        </p:nvSpPr>
        <p:spPr>
          <a:xfrm>
            <a:off x="7158755" y="5186112"/>
            <a:ext cx="694305" cy="20615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itchFamily="34" charset="0"/>
                <a:cs typeface="Arial" pitchFamily="34" charset="0"/>
              </a:rPr>
              <a:t>S/W</a:t>
            </a:r>
            <a:endParaRPr lang="en-US" sz="1200" dirty="0">
              <a:solidFill>
                <a:schemeClr val="tx1"/>
              </a:solidFill>
              <a:latin typeface="Arial" pitchFamily="34" charset="0"/>
              <a:cs typeface="Arial" pitchFamily="34" charset="0"/>
            </a:endParaRPr>
          </a:p>
        </p:txBody>
      </p:sp>
      <p:sp>
        <p:nvSpPr>
          <p:cNvPr id="101" name="TextBox 100"/>
          <p:cNvSpPr txBox="1"/>
          <p:nvPr/>
        </p:nvSpPr>
        <p:spPr>
          <a:xfrm>
            <a:off x="7282194" y="5840350"/>
            <a:ext cx="434734" cy="251414"/>
          </a:xfrm>
          <a:prstGeom prst="rect">
            <a:avLst/>
          </a:prstGeom>
          <a:noFill/>
        </p:spPr>
        <p:txBody>
          <a:bodyPr wrap="none" rtlCol="0">
            <a:spAutoFit/>
          </a:bodyPr>
          <a:lstStyle/>
          <a:p>
            <a:r>
              <a:rPr lang="en-US" sz="1300" dirty="0" smtClean="0">
                <a:latin typeface="Arial" pitchFamily="34" charset="0"/>
                <a:cs typeface="Arial" pitchFamily="34" charset="0"/>
              </a:rPr>
              <a:t>VM</a:t>
            </a:r>
            <a:endParaRPr lang="en-US" sz="1300" dirty="0">
              <a:latin typeface="Arial" pitchFamily="34" charset="0"/>
              <a:cs typeface="Arial"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903" y="2956545"/>
            <a:ext cx="9429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066800" y="1093629"/>
            <a:ext cx="1408611" cy="1836197"/>
            <a:chOff x="776286" y="3733800"/>
            <a:chExt cx="1596571" cy="2081212"/>
          </a:xfrm>
        </p:grpSpPr>
        <p:sp>
          <p:nvSpPr>
            <p:cNvPr id="4" name="Rounded Rectangle 3"/>
            <p:cNvSpPr/>
            <p:nvPr/>
          </p:nvSpPr>
          <p:spPr>
            <a:xfrm>
              <a:off x="776286" y="3733800"/>
              <a:ext cx="1596571" cy="16002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371600" y="5486400"/>
              <a:ext cx="304800" cy="3286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52485" y="4876800"/>
              <a:ext cx="1444171" cy="3048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OS</a:t>
              </a:r>
              <a:endParaRPr lang="en-US" sz="1400" dirty="0">
                <a:solidFill>
                  <a:schemeClr val="tx1"/>
                </a:solidFill>
                <a:latin typeface="Arial" pitchFamily="34" charset="0"/>
                <a:cs typeface="Arial" pitchFamily="34" charset="0"/>
              </a:endParaRPr>
            </a:p>
          </p:txBody>
        </p:sp>
        <p:sp>
          <p:nvSpPr>
            <p:cNvPr id="12" name="Rounded Rectangle 11"/>
            <p:cNvSpPr/>
            <p:nvPr/>
          </p:nvSpPr>
          <p:spPr>
            <a:xfrm>
              <a:off x="852484" y="4419600"/>
              <a:ext cx="1444171" cy="3048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Chef Client</a:t>
              </a:r>
              <a:endParaRPr lang="en-US" sz="1400" dirty="0">
                <a:solidFill>
                  <a:schemeClr val="tx1"/>
                </a:solidFill>
                <a:latin typeface="Arial" pitchFamily="34" charset="0"/>
                <a:cs typeface="Arial" pitchFamily="34" charset="0"/>
              </a:endParaRPr>
            </a:p>
          </p:txBody>
        </p:sp>
        <p:sp>
          <p:nvSpPr>
            <p:cNvPr id="13" name="Rounded Rectangle 12"/>
            <p:cNvSpPr/>
            <p:nvPr/>
          </p:nvSpPr>
          <p:spPr>
            <a:xfrm>
              <a:off x="852484" y="3962400"/>
              <a:ext cx="1444171" cy="30480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latin typeface="Arial" pitchFamily="34" charset="0"/>
                  <a:cs typeface="Arial" pitchFamily="34" charset="0"/>
                </a:rPr>
                <a:t>SalsaDPI</a:t>
              </a:r>
              <a:r>
                <a:rPr lang="en-US" sz="1400" dirty="0" smtClean="0">
                  <a:solidFill>
                    <a:schemeClr val="tx1"/>
                  </a:solidFill>
                  <a:latin typeface="Arial" pitchFamily="34" charset="0"/>
                  <a:cs typeface="Arial" pitchFamily="34" charset="0"/>
                </a:rPr>
                <a:t> Jar</a:t>
              </a:r>
              <a:endParaRPr lang="en-US" sz="1400" dirty="0">
                <a:solidFill>
                  <a:schemeClr val="tx1"/>
                </a:solidFill>
                <a:latin typeface="Arial" pitchFamily="34" charset="0"/>
                <a:cs typeface="Arial" pitchFamily="34" charset="0"/>
              </a:endParaRPr>
            </a:p>
          </p:txBody>
        </p:sp>
      </p:grpSp>
      <p:grpSp>
        <p:nvGrpSpPr>
          <p:cNvPr id="15" name="Group 14"/>
          <p:cNvGrpSpPr/>
          <p:nvPr/>
        </p:nvGrpSpPr>
        <p:grpSpPr>
          <a:xfrm>
            <a:off x="5562600" y="914400"/>
            <a:ext cx="2075180" cy="1562100"/>
            <a:chOff x="6134100" y="4838700"/>
            <a:chExt cx="2075180" cy="1562100"/>
          </a:xfrm>
        </p:grpSpPr>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4838700"/>
              <a:ext cx="11049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13880" y="5872162"/>
              <a:ext cx="1295400" cy="369332"/>
            </a:xfrm>
            <a:prstGeom prst="rect">
              <a:avLst/>
            </a:prstGeom>
            <a:noFill/>
          </p:spPr>
          <p:txBody>
            <a:bodyPr wrap="square" rtlCol="0">
              <a:spAutoFit/>
            </a:bodyPr>
            <a:lstStyle/>
            <a:p>
              <a:r>
                <a:rPr lang="en-US" dirty="0" smtClean="0"/>
                <a:t>Chef Server </a:t>
              </a:r>
              <a:endParaRPr lang="en-US" dirty="0"/>
            </a:p>
          </p:txBody>
        </p:sp>
      </p:grpSp>
      <p:cxnSp>
        <p:nvCxnSpPr>
          <p:cNvPr id="17" name="Straight Arrow Connector 16"/>
          <p:cNvCxnSpPr/>
          <p:nvPr/>
        </p:nvCxnSpPr>
        <p:spPr>
          <a:xfrm>
            <a:off x="1981200" y="4041781"/>
            <a:ext cx="1219200" cy="83312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02901" y="4267200"/>
            <a:ext cx="1090703" cy="77390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34467" y="2505442"/>
            <a:ext cx="0" cy="165786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172200" y="2466033"/>
            <a:ext cx="0" cy="165786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82883" y="4054646"/>
            <a:ext cx="1936317" cy="461665"/>
          </a:xfrm>
          <a:prstGeom prst="rect">
            <a:avLst/>
          </a:prstGeom>
          <a:noFill/>
        </p:spPr>
        <p:txBody>
          <a:bodyPr wrap="square" rtlCol="0">
            <a:spAutoFit/>
          </a:bodyPr>
          <a:lstStyle/>
          <a:p>
            <a:pPr marL="228600" indent="-228600">
              <a:buAutoNum type="arabicPeriod"/>
            </a:pPr>
            <a:r>
              <a:rPr lang="en-US" sz="1200" dirty="0" smtClean="0"/>
              <a:t>Bootstrap VMs </a:t>
            </a:r>
            <a:br>
              <a:rPr lang="en-US" sz="1200" dirty="0" smtClean="0"/>
            </a:br>
            <a:r>
              <a:rPr lang="en-US" sz="1200" dirty="0" smtClean="0"/>
              <a:t>with a conf. file</a:t>
            </a:r>
            <a:endParaRPr lang="en-US" sz="1200" dirty="0"/>
          </a:p>
        </p:txBody>
      </p:sp>
      <p:sp>
        <p:nvSpPr>
          <p:cNvPr id="58" name="TextBox 57"/>
          <p:cNvSpPr txBox="1"/>
          <p:nvPr/>
        </p:nvSpPr>
        <p:spPr>
          <a:xfrm>
            <a:off x="1253923" y="4931152"/>
            <a:ext cx="1783917" cy="276999"/>
          </a:xfrm>
          <a:prstGeom prst="rect">
            <a:avLst/>
          </a:prstGeom>
          <a:noFill/>
        </p:spPr>
        <p:txBody>
          <a:bodyPr wrap="square" rtlCol="0">
            <a:spAutoFit/>
          </a:bodyPr>
          <a:lstStyle/>
          <a:p>
            <a:r>
              <a:rPr lang="en-US" sz="1200" dirty="0"/>
              <a:t>4</a:t>
            </a:r>
            <a:r>
              <a:rPr lang="en-US" sz="1200" dirty="0" smtClean="0"/>
              <a:t>. VM(s) Information</a:t>
            </a:r>
            <a:endParaRPr lang="en-US" sz="1200" dirty="0"/>
          </a:p>
        </p:txBody>
      </p:sp>
      <p:sp>
        <p:nvSpPr>
          <p:cNvPr id="77" name="TextBox 76"/>
          <p:cNvSpPr txBox="1"/>
          <p:nvPr/>
        </p:nvSpPr>
        <p:spPr>
          <a:xfrm>
            <a:off x="4235883" y="2971800"/>
            <a:ext cx="1936317" cy="646331"/>
          </a:xfrm>
          <a:prstGeom prst="rect">
            <a:avLst/>
          </a:prstGeom>
          <a:noFill/>
        </p:spPr>
        <p:txBody>
          <a:bodyPr wrap="square" rtlCol="0">
            <a:spAutoFit/>
          </a:bodyPr>
          <a:lstStyle/>
          <a:p>
            <a:r>
              <a:rPr lang="en-US" sz="1200" dirty="0" smtClean="0"/>
              <a:t>2. Retrieve conf.  Info. and request Authentication </a:t>
            </a:r>
            <a:r>
              <a:rPr lang="en-US" sz="1200" dirty="0"/>
              <a:t>and </a:t>
            </a:r>
            <a:r>
              <a:rPr lang="en-US" sz="1200" dirty="0" smtClean="0"/>
              <a:t>Authorization</a:t>
            </a:r>
            <a:endParaRPr lang="en-US" sz="1200" dirty="0"/>
          </a:p>
        </p:txBody>
      </p:sp>
      <p:sp>
        <p:nvSpPr>
          <p:cNvPr id="78" name="TextBox 77"/>
          <p:cNvSpPr txBox="1"/>
          <p:nvPr/>
        </p:nvSpPr>
        <p:spPr>
          <a:xfrm>
            <a:off x="6667500" y="3042629"/>
            <a:ext cx="1936317" cy="646331"/>
          </a:xfrm>
          <a:prstGeom prst="rect">
            <a:avLst/>
          </a:prstGeom>
          <a:noFill/>
        </p:spPr>
        <p:txBody>
          <a:bodyPr wrap="square" rtlCol="0">
            <a:spAutoFit/>
          </a:bodyPr>
          <a:lstStyle/>
          <a:p>
            <a:r>
              <a:rPr lang="en-US" sz="1200" dirty="0"/>
              <a:t>3</a:t>
            </a:r>
            <a:r>
              <a:rPr lang="en-US" sz="1200" dirty="0" smtClean="0"/>
              <a:t>. Authenticated and Authorized to execute software run-list</a:t>
            </a:r>
            <a:endParaRPr lang="en-US" sz="1200" dirty="0"/>
          </a:p>
        </p:txBody>
      </p:sp>
      <p:sp>
        <p:nvSpPr>
          <p:cNvPr id="79" name="TextBox 78"/>
          <p:cNvSpPr txBox="1"/>
          <p:nvPr/>
        </p:nvSpPr>
        <p:spPr>
          <a:xfrm>
            <a:off x="2209800" y="3581400"/>
            <a:ext cx="1503680" cy="461665"/>
          </a:xfrm>
          <a:prstGeom prst="rect">
            <a:avLst/>
          </a:prstGeom>
          <a:noFill/>
        </p:spPr>
        <p:txBody>
          <a:bodyPr wrap="square" rtlCol="0">
            <a:spAutoFit/>
          </a:bodyPr>
          <a:lstStyle/>
          <a:p>
            <a:r>
              <a:rPr lang="en-US" sz="1200" dirty="0"/>
              <a:t>5</a:t>
            </a:r>
            <a:r>
              <a:rPr lang="en-US" sz="1200" dirty="0" smtClean="0"/>
              <a:t>. Submit application </a:t>
            </a:r>
          </a:p>
          <a:p>
            <a:r>
              <a:rPr lang="en-US" sz="1200" dirty="0" smtClean="0"/>
              <a:t>commands</a:t>
            </a:r>
            <a:endParaRPr lang="en-US" sz="1200" dirty="0"/>
          </a:p>
        </p:txBody>
      </p:sp>
      <p:sp>
        <p:nvSpPr>
          <p:cNvPr id="80" name="TextBox 79"/>
          <p:cNvSpPr txBox="1"/>
          <p:nvPr/>
        </p:nvSpPr>
        <p:spPr>
          <a:xfrm>
            <a:off x="914400" y="4572000"/>
            <a:ext cx="1272771" cy="276999"/>
          </a:xfrm>
          <a:prstGeom prst="rect">
            <a:avLst/>
          </a:prstGeom>
          <a:noFill/>
        </p:spPr>
        <p:txBody>
          <a:bodyPr wrap="square" rtlCol="0">
            <a:spAutoFit/>
          </a:bodyPr>
          <a:lstStyle/>
          <a:p>
            <a:r>
              <a:rPr lang="en-US" sz="1200" dirty="0" smtClean="0"/>
              <a:t>6. Obtain Result</a:t>
            </a:r>
            <a:endParaRPr lang="en-US" sz="1200" dirty="0"/>
          </a:p>
        </p:txBody>
      </p:sp>
      <p:sp>
        <p:nvSpPr>
          <p:cNvPr id="106" name="Title 1"/>
          <p:cNvSpPr>
            <a:spLocks noGrp="1"/>
          </p:cNvSpPr>
          <p:nvPr>
            <p:ph type="title"/>
          </p:nvPr>
        </p:nvSpPr>
        <p:spPr>
          <a:xfrm>
            <a:off x="457200" y="76200"/>
            <a:ext cx="8229600" cy="1143000"/>
          </a:xfrm>
        </p:spPr>
        <p:txBody>
          <a:bodyPr/>
          <a:lstStyle/>
          <a:p>
            <a:r>
              <a:rPr lang="en-US" dirty="0" smtClean="0"/>
              <a:t>What is </a:t>
            </a:r>
            <a:r>
              <a:rPr lang="en-US" dirty="0" err="1" smtClean="0"/>
              <a:t>SalsaDPI</a:t>
            </a:r>
            <a:r>
              <a:rPr lang="en-US" altLang="zh-TW" dirty="0" smtClean="0"/>
              <a:t>? (High-Level)</a:t>
            </a:r>
            <a:endParaRPr lang="en-US" dirty="0"/>
          </a:p>
        </p:txBody>
      </p:sp>
      <p:sp>
        <p:nvSpPr>
          <p:cNvPr id="87" name="TextBox 86"/>
          <p:cNvSpPr txBox="1"/>
          <p:nvPr/>
        </p:nvSpPr>
        <p:spPr>
          <a:xfrm>
            <a:off x="91585" y="6582489"/>
            <a:ext cx="4767652" cy="246221"/>
          </a:xfrm>
          <a:prstGeom prst="rect">
            <a:avLst/>
          </a:prstGeom>
          <a:noFill/>
        </p:spPr>
        <p:txBody>
          <a:bodyPr wrap="none" rtlCol="0">
            <a:spAutoFit/>
          </a:bodyPr>
          <a:lstStyle/>
          <a:p>
            <a:r>
              <a:rPr lang="en-US" sz="1000" i="1" dirty="0" smtClean="0">
                <a:latin typeface="Arial" pitchFamily="34" charset="0"/>
                <a:cs typeface="Arial" pitchFamily="34" charset="0"/>
              </a:rPr>
              <a:t>* Chef architecture </a:t>
            </a:r>
            <a:r>
              <a:rPr lang="en-US" sz="1000" i="1" dirty="0">
                <a:latin typeface="Arial" pitchFamily="34" charset="0"/>
                <a:cs typeface="Arial" pitchFamily="34" charset="0"/>
                <a:hlinkClick r:id="rId7"/>
              </a:rPr>
              <a:t>http://wiki.opscode.com/display/chef/Architecture+Introduction</a:t>
            </a:r>
            <a:endParaRPr lang="en-US" sz="1000" i="1" dirty="0">
              <a:latin typeface="Arial" pitchFamily="34" charset="0"/>
              <a:cs typeface="Arial" pitchFamily="34" charset="0"/>
            </a:endParaRPr>
          </a:p>
        </p:txBody>
      </p:sp>
      <p:sp>
        <p:nvSpPr>
          <p:cNvPr id="43" name="TextBox 42"/>
          <p:cNvSpPr txBox="1"/>
          <p:nvPr/>
        </p:nvSpPr>
        <p:spPr>
          <a:xfrm>
            <a:off x="400144" y="2941058"/>
            <a:ext cx="733883" cy="523220"/>
          </a:xfrm>
          <a:prstGeom prst="rect">
            <a:avLst/>
          </a:prstGeom>
          <a:noFill/>
        </p:spPr>
        <p:txBody>
          <a:bodyPr wrap="square" rtlCol="0">
            <a:spAutoFit/>
          </a:bodyPr>
          <a:lstStyle/>
          <a:p>
            <a:r>
              <a:rPr lang="en-US" sz="1400" dirty="0" smtClean="0">
                <a:latin typeface="Arial" pitchFamily="34" charset="0"/>
                <a:cs typeface="Arial" pitchFamily="34" charset="0"/>
              </a:rPr>
              <a:t>User </a:t>
            </a:r>
          </a:p>
          <a:p>
            <a:r>
              <a:rPr lang="en-US" sz="1400" dirty="0" smtClean="0">
                <a:latin typeface="Arial" pitchFamily="34" charset="0"/>
                <a:cs typeface="Arial" pitchFamily="34" charset="0"/>
              </a:rPr>
              <a:t>Conf.</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29487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8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5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9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9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7" grpId="0" animBg="1"/>
      <p:bldP spid="36" grpId="0" animBg="1"/>
      <p:bldP spid="37" grpId="0" animBg="1"/>
      <p:bldP spid="82" grpId="0" animBg="1"/>
      <p:bldP spid="55" grpId="0"/>
      <p:bldP spid="89" grpId="0" animBg="1"/>
      <p:bldP spid="90" grpId="0" animBg="1"/>
      <p:bldP spid="91" grpId="0" animBg="1"/>
      <p:bldP spid="92" grpId="0" animBg="1"/>
      <p:bldP spid="93" grpId="0" animBg="1"/>
      <p:bldP spid="94" grpId="0"/>
      <p:bldP spid="96" grpId="0" animBg="1"/>
      <p:bldP spid="97" grpId="0" animBg="1"/>
      <p:bldP spid="98" grpId="0" animBg="1"/>
      <p:bldP spid="99" grpId="0" animBg="1"/>
      <p:bldP spid="100" grpId="0" animBg="1"/>
      <p:bldP spid="101" grpId="0"/>
      <p:bldP spid="53" grpId="0"/>
      <p:bldP spid="53" grpId="1"/>
      <p:bldP spid="58" grpId="0"/>
      <p:bldP spid="58" grpId="1"/>
      <p:bldP spid="77" grpId="0"/>
      <p:bldP spid="78" grpId="0"/>
      <p:bldP spid="79" grpId="0"/>
      <p:bldP spid="80" grpId="0"/>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5367" y="1600200"/>
            <a:ext cx="5313266" cy="4525963"/>
          </a:xfrm>
        </p:spPr>
      </p:pic>
    </p:spTree>
    <p:extLst>
      <p:ext uri="{BB962C8B-B14F-4D97-AF65-F5344CB8AC3E}">
        <p14:creationId xmlns:p14="http://schemas.microsoft.com/office/powerpoint/2010/main" val="4210851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SalsaDPI</a:t>
            </a:r>
            <a:r>
              <a:rPr lang="en-US" altLang="zh-TW" dirty="0" smtClean="0"/>
              <a:t>?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Chef Features</a:t>
            </a:r>
          </a:p>
          <a:p>
            <a:pPr lvl="1"/>
            <a:r>
              <a:rPr lang="en-US" dirty="0"/>
              <a:t>O</a:t>
            </a:r>
            <a:r>
              <a:rPr lang="en-US" dirty="0" smtClean="0"/>
              <a:t>n-demand install software when starting VMs</a:t>
            </a:r>
          </a:p>
          <a:p>
            <a:pPr lvl="1"/>
            <a:r>
              <a:rPr lang="en-US" dirty="0" smtClean="0"/>
              <a:t>Monitor software installation progress</a:t>
            </a:r>
          </a:p>
          <a:p>
            <a:pPr lvl="1"/>
            <a:r>
              <a:rPr lang="en-US" dirty="0"/>
              <a:t>S</a:t>
            </a:r>
            <a:r>
              <a:rPr lang="en-US" dirty="0" smtClean="0"/>
              <a:t>calable</a:t>
            </a:r>
          </a:p>
          <a:p>
            <a:pPr lvl="1"/>
            <a:endParaRPr lang="en-US" dirty="0" smtClean="0"/>
          </a:p>
          <a:p>
            <a:r>
              <a:rPr lang="en-US" dirty="0" err="1" smtClean="0"/>
              <a:t>SalsaDPI</a:t>
            </a:r>
            <a:r>
              <a:rPr lang="en-US" dirty="0" smtClean="0"/>
              <a:t> features</a:t>
            </a:r>
          </a:p>
          <a:p>
            <a:pPr lvl="1"/>
            <a:r>
              <a:rPr lang="en-US" dirty="0" smtClean="0"/>
              <a:t>Software stack abstraction</a:t>
            </a:r>
          </a:p>
          <a:p>
            <a:pPr lvl="1"/>
            <a:r>
              <a:rPr lang="en-US" dirty="0" smtClean="0"/>
              <a:t>Automate </a:t>
            </a:r>
            <a:r>
              <a:rPr lang="en-US" dirty="0" err="1" smtClean="0"/>
              <a:t>Hadoop</a:t>
            </a:r>
            <a:r>
              <a:rPr lang="en-US" dirty="0" smtClean="0"/>
              <a:t>/Twister/general application</a:t>
            </a:r>
          </a:p>
          <a:p>
            <a:pPr lvl="1"/>
            <a:r>
              <a:rPr lang="en-US" dirty="0" smtClean="0"/>
              <a:t>Online submission portal</a:t>
            </a:r>
          </a:p>
          <a:p>
            <a:pPr lvl="1"/>
            <a:r>
              <a:rPr lang="en-US" dirty="0" smtClean="0"/>
              <a:t>Support persistent storage, e.g. Walrus</a:t>
            </a:r>
          </a:p>
          <a:p>
            <a:pPr lvl="1"/>
            <a:r>
              <a:rPr lang="en-US" dirty="0" smtClean="0"/>
              <a:t>Inter-Cloud support</a:t>
            </a:r>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p:txBody>
      </p:sp>
      <p:sp>
        <p:nvSpPr>
          <p:cNvPr id="4" name="TextBox 3"/>
          <p:cNvSpPr txBox="1"/>
          <p:nvPr/>
        </p:nvSpPr>
        <p:spPr>
          <a:xfrm>
            <a:off x="533400" y="6553200"/>
            <a:ext cx="3581237" cy="276999"/>
          </a:xfrm>
          <a:prstGeom prst="rect">
            <a:avLst/>
          </a:prstGeom>
          <a:noFill/>
        </p:spPr>
        <p:txBody>
          <a:bodyPr wrap="none" rtlCol="0">
            <a:spAutoFit/>
          </a:bodyPr>
          <a:lstStyle/>
          <a:p>
            <a:r>
              <a:rPr lang="en-US" sz="1200" i="1" dirty="0" smtClean="0"/>
              <a:t>*Chef Official website: </a:t>
            </a:r>
            <a:r>
              <a:rPr lang="en-US" sz="1200" i="1" dirty="0">
                <a:hlinkClick r:id="rId3"/>
              </a:rPr>
              <a:t>http://www.opscode.com/chef/</a:t>
            </a:r>
            <a:endParaRPr lang="en-US" sz="1200" i="1" dirty="0"/>
          </a:p>
        </p:txBody>
      </p:sp>
      <p:pic>
        <p:nvPicPr>
          <p:cNvPr id="1026" name="Picture 2" descr="C:\Users\taklwu\Desktop\OC_Chef_Logo_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57200"/>
            <a:ext cx="1651000" cy="130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87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lstStyle/>
          <a:p>
            <a:r>
              <a:rPr lang="en-US" dirty="0" err="1" smtClean="0"/>
              <a:t>Hadoop</a:t>
            </a:r>
            <a:r>
              <a:rPr lang="en-US" dirty="0" smtClean="0"/>
              <a:t>/Twister </a:t>
            </a:r>
            <a:r>
              <a:rPr lang="en-US" dirty="0" err="1" smtClean="0"/>
              <a:t>WordCount</a:t>
            </a:r>
            <a:endParaRPr lang="en-US" dirty="0" smtClean="0"/>
          </a:p>
          <a:p>
            <a:r>
              <a:rPr lang="en-US" dirty="0" err="1" smtClean="0"/>
              <a:t>Hadoop</a:t>
            </a:r>
            <a:r>
              <a:rPr lang="en-US" dirty="0" smtClean="0"/>
              <a:t>/Twister </a:t>
            </a:r>
            <a:r>
              <a:rPr lang="en-US" dirty="0" err="1" smtClean="0"/>
              <a:t>Kmeans</a:t>
            </a:r>
            <a:endParaRPr lang="en-US" dirty="0" smtClean="0"/>
          </a:p>
          <a:p>
            <a:r>
              <a:rPr lang="en-US" dirty="0" smtClean="0"/>
              <a:t>General graph algorithms from VT</a:t>
            </a:r>
          </a:p>
          <a:p>
            <a:pPr lvl="1"/>
            <a:r>
              <a:rPr lang="en-US" dirty="0" err="1" smtClean="0"/>
              <a:t>CCDistance</a:t>
            </a:r>
            <a:endParaRPr lang="en-US" dirty="0" smtClean="0"/>
          </a:p>
          <a:p>
            <a:pPr lvl="1"/>
            <a:r>
              <a:rPr lang="en-US" dirty="0" smtClean="0"/>
              <a:t>Likelihood</a:t>
            </a:r>
          </a:p>
          <a:p>
            <a:pPr lvl="1"/>
            <a:r>
              <a:rPr lang="en-US" dirty="0" err="1" smtClean="0"/>
              <a:t>BetweennessNX</a:t>
            </a:r>
            <a:endParaRPr lang="en-US" dirty="0"/>
          </a:p>
        </p:txBody>
      </p:sp>
    </p:spTree>
    <p:extLst>
      <p:ext uri="{BB962C8B-B14F-4D97-AF65-F5344CB8AC3E}">
        <p14:creationId xmlns:p14="http://schemas.microsoft.com/office/powerpoint/2010/main" val="3309256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 (1/4)</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56695520"/>
              </p:ext>
            </p:extLst>
          </p:nvPr>
        </p:nvGraphicFramePr>
        <p:xfrm>
          <a:off x="55009" y="1295400"/>
          <a:ext cx="9056334" cy="4933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965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 (2/4)</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28592698"/>
              </p:ext>
            </p:extLst>
          </p:nvPr>
        </p:nvGraphicFramePr>
        <p:xfrm>
          <a:off x="76200" y="1447800"/>
          <a:ext cx="8763000" cy="5193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965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Background</a:t>
            </a:r>
            <a:endParaRPr lang="en-US" dirty="0"/>
          </a:p>
        </p:txBody>
      </p:sp>
      <p:sp>
        <p:nvSpPr>
          <p:cNvPr id="3" name="Content Placeholder 2"/>
          <p:cNvSpPr>
            <a:spLocks noGrp="1"/>
          </p:cNvSpPr>
          <p:nvPr>
            <p:ph idx="1"/>
          </p:nvPr>
        </p:nvSpPr>
        <p:spPr>
          <a:xfrm>
            <a:off x="457200" y="1600200"/>
            <a:ext cx="4876800" cy="4525963"/>
          </a:xfrm>
        </p:spPr>
        <p:txBody>
          <a:bodyPr>
            <a:normAutofit fontScale="77500" lnSpcReduction="20000"/>
          </a:bodyPr>
          <a:lstStyle/>
          <a:p>
            <a:r>
              <a:rPr lang="en-US" dirty="0" smtClean="0"/>
              <a:t>Why </a:t>
            </a:r>
            <a:r>
              <a:rPr lang="en-US" dirty="0" err="1" smtClean="0"/>
              <a:t>MapReduce</a:t>
            </a:r>
            <a:endParaRPr lang="en-US" dirty="0" smtClean="0"/>
          </a:p>
          <a:p>
            <a:pPr lvl="1"/>
            <a:r>
              <a:rPr lang="en-US" dirty="0" smtClean="0"/>
              <a:t>Massive data analysis in commodity cluster</a:t>
            </a:r>
          </a:p>
          <a:p>
            <a:pPr lvl="1"/>
            <a:r>
              <a:rPr lang="en-US" dirty="0" smtClean="0"/>
              <a:t>Simple programming model</a:t>
            </a:r>
          </a:p>
          <a:p>
            <a:pPr lvl="1"/>
            <a:r>
              <a:rPr lang="en-US" dirty="0" smtClean="0"/>
              <a:t>Scalable</a:t>
            </a:r>
          </a:p>
          <a:p>
            <a:pPr lvl="1"/>
            <a:endParaRPr lang="en-US" dirty="0" smtClean="0"/>
          </a:p>
          <a:p>
            <a:r>
              <a:rPr lang="en-US" dirty="0" smtClean="0"/>
              <a:t>Why with Data Intensive applications	</a:t>
            </a:r>
          </a:p>
          <a:p>
            <a:pPr lvl="1"/>
            <a:r>
              <a:rPr lang="en-US" dirty="0"/>
              <a:t>L</a:t>
            </a:r>
            <a:r>
              <a:rPr lang="en-US" dirty="0" smtClean="0"/>
              <a:t>arge and long computation</a:t>
            </a:r>
          </a:p>
          <a:p>
            <a:pPr lvl="1"/>
            <a:r>
              <a:rPr lang="en-US" dirty="0" smtClean="0"/>
              <a:t>Computing intensive</a:t>
            </a:r>
          </a:p>
          <a:p>
            <a:pPr lvl="1"/>
            <a:r>
              <a:rPr lang="en-US" dirty="0" smtClean="0"/>
              <a:t>Complex data needs special optimization</a:t>
            </a:r>
          </a:p>
          <a:p>
            <a:pPr lvl="1"/>
            <a:r>
              <a:rPr lang="en-US" dirty="0" smtClean="0"/>
              <a:t>E.g. Blast, </a:t>
            </a:r>
            <a:r>
              <a:rPr lang="en-US" dirty="0" err="1" smtClean="0"/>
              <a:t>Kmeans</a:t>
            </a:r>
            <a:r>
              <a:rPr lang="en-US" dirty="0" smtClean="0"/>
              <a:t>, and SWG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562600" y="1143000"/>
            <a:ext cx="3132035" cy="30480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897369" y="4191000"/>
            <a:ext cx="4246631" cy="2286000"/>
          </a:xfrm>
          <a:prstGeom prst="rect">
            <a:avLst/>
          </a:prstGeom>
        </p:spPr>
      </p:pic>
      <p:sp>
        <p:nvSpPr>
          <p:cNvPr id="6" name="Footer Placeholder 2"/>
          <p:cNvSpPr>
            <a:spLocks noGrp="1"/>
          </p:cNvSpPr>
          <p:nvPr>
            <p:ph type="ftr" sz="quarter" idx="11"/>
          </p:nvPr>
        </p:nvSpPr>
        <p:spPr>
          <a:xfrm>
            <a:off x="133350" y="6383536"/>
            <a:ext cx="8782050" cy="474463"/>
          </a:xfrm>
        </p:spPr>
        <p:txBody>
          <a:bodyPr/>
          <a:lstStyle/>
          <a:p>
            <a:pPr algn="l"/>
            <a:r>
              <a:rPr lang="en-US" dirty="0" smtClean="0">
                <a:solidFill>
                  <a:schemeClr val="tx1"/>
                </a:solidFill>
              </a:rPr>
              <a:t>Graph obtained from </a:t>
            </a:r>
            <a:r>
              <a:rPr lang="en-US" dirty="0">
                <a:hlinkClick r:id="rId5"/>
              </a:rPr>
              <a:t>https://developers.google.com/appengine/docs/python/dataprocessing/</a:t>
            </a:r>
            <a:endParaRPr lang="en-US" dirty="0">
              <a:solidFill>
                <a:schemeClr val="tx1"/>
              </a:solidFill>
            </a:endParaRPr>
          </a:p>
        </p:txBody>
      </p:sp>
    </p:spTree>
    <p:extLst>
      <p:ext uri="{BB962C8B-B14F-4D97-AF65-F5344CB8AC3E}">
        <p14:creationId xmlns:p14="http://schemas.microsoft.com/office/powerpoint/2010/main" val="2668641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 (3/4)</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21515954"/>
              </p:ext>
            </p:extLst>
          </p:nvPr>
        </p:nvGraphicFramePr>
        <p:xfrm>
          <a:off x="304800" y="1447800"/>
          <a:ext cx="8752095" cy="4953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9999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 (4/4)</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55299362"/>
              </p:ext>
            </p:extLst>
          </p:nvPr>
        </p:nvGraphicFramePr>
        <p:xfrm>
          <a:off x="76200" y="1828800"/>
          <a:ext cx="8610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228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Big Data is a practical problem for large-scale computation, storage, and data modeling.</a:t>
            </a:r>
          </a:p>
          <a:p>
            <a:endParaRPr lang="en-US" dirty="0"/>
          </a:p>
          <a:p>
            <a:r>
              <a:rPr lang="en-US" dirty="0" smtClean="0"/>
              <a:t>Challenges in terms of scalability, throughput performance, interoperability, etc.</a:t>
            </a:r>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275746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32500" lnSpcReduction="20000"/>
          </a:bodyPr>
          <a:lstStyle/>
          <a:p>
            <a:r>
              <a:rPr lang="en-US" dirty="0"/>
              <a:t>https://developers.google.com/appengine/docs/python/dataprocessing/</a:t>
            </a:r>
          </a:p>
          <a:p>
            <a:r>
              <a:rPr lang="en-US" dirty="0"/>
              <a:t>J Dean and S. </a:t>
            </a:r>
            <a:r>
              <a:rPr lang="en-US" dirty="0" err="1"/>
              <a:t>Ghemawat</a:t>
            </a:r>
            <a:r>
              <a:rPr lang="en-US" dirty="0"/>
              <a:t>, </a:t>
            </a:r>
            <a:r>
              <a:rPr lang="en-US" dirty="0" err="1"/>
              <a:t>MapReduce</a:t>
            </a:r>
            <a:r>
              <a:rPr lang="en-US" dirty="0"/>
              <a:t>: Simplified Data Processing on Large Clusters. Sixth Symposium on Operating Systems Design and Implementation, 2004: p. 137-150.</a:t>
            </a:r>
          </a:p>
          <a:p>
            <a:r>
              <a:rPr lang="en-US" dirty="0" err="1"/>
              <a:t>J.Ekanayake</a:t>
            </a:r>
            <a:r>
              <a:rPr lang="en-US" dirty="0"/>
              <a:t>, </a:t>
            </a:r>
            <a:r>
              <a:rPr lang="en-US" dirty="0" err="1"/>
              <a:t>H.Li</a:t>
            </a:r>
            <a:r>
              <a:rPr lang="en-US" dirty="0"/>
              <a:t>, </a:t>
            </a:r>
            <a:r>
              <a:rPr lang="en-US" dirty="0" err="1"/>
              <a:t>B.Zhang</a:t>
            </a:r>
            <a:r>
              <a:rPr lang="en-US" dirty="0"/>
              <a:t>, </a:t>
            </a:r>
            <a:r>
              <a:rPr lang="en-US" dirty="0" err="1"/>
              <a:t>T.Gunarathne</a:t>
            </a:r>
            <a:r>
              <a:rPr lang="en-US" dirty="0"/>
              <a:t>, </a:t>
            </a:r>
            <a:r>
              <a:rPr lang="en-US" dirty="0" err="1"/>
              <a:t>S.Bae</a:t>
            </a:r>
            <a:r>
              <a:rPr lang="en-US" dirty="0"/>
              <a:t>, </a:t>
            </a:r>
            <a:r>
              <a:rPr lang="en-US" dirty="0" err="1"/>
              <a:t>J.Qiu</a:t>
            </a:r>
            <a:r>
              <a:rPr lang="en-US" dirty="0"/>
              <a:t>, and </a:t>
            </a:r>
            <a:r>
              <a:rPr lang="en-US" dirty="0" err="1"/>
              <a:t>G.Fox</a:t>
            </a:r>
            <a:r>
              <a:rPr lang="en-US" dirty="0"/>
              <a:t>, Twister: A Runtime for iterative </a:t>
            </a:r>
            <a:r>
              <a:rPr lang="en-US" dirty="0" err="1"/>
              <a:t>MapReduce</a:t>
            </a:r>
            <a:r>
              <a:rPr lang="en-US" dirty="0"/>
              <a:t>, in Proceedings of the First International Workshop on </a:t>
            </a:r>
            <a:r>
              <a:rPr lang="en-US" dirty="0" err="1"/>
              <a:t>MapReduce</a:t>
            </a:r>
            <a:r>
              <a:rPr lang="en-US" dirty="0"/>
              <a:t> and its Applications of ACM HPDC 2010 conference June 20-25, 2010. 2010, ACM: Chicago,  Illinois.</a:t>
            </a:r>
          </a:p>
          <a:p>
            <a:r>
              <a:rPr lang="en-US" dirty="0"/>
              <a:t>Geoffrey Fox Advances in Clouds and their application to Data Intensive problems University of Southern California Seminar February 24 2012</a:t>
            </a:r>
          </a:p>
          <a:p>
            <a:r>
              <a:rPr lang="en-US" dirty="0"/>
              <a:t>http://kavyamuthanna.wordpress.com/2013/01/07/big-data-why-enterprises-need-to-start-paying-attention-to-their-data-sooner/</a:t>
            </a:r>
          </a:p>
          <a:p>
            <a:r>
              <a:rPr lang="en-US" dirty="0" err="1"/>
              <a:t>Zhenhua</a:t>
            </a:r>
            <a:r>
              <a:rPr lang="en-US" dirty="0"/>
              <a:t> </a:t>
            </a:r>
            <a:r>
              <a:rPr lang="en-US" dirty="0" err="1"/>
              <a:t>Guo</a:t>
            </a:r>
            <a:r>
              <a:rPr lang="en-US" dirty="0"/>
              <a:t>, Geoffrey Fox, Mo </a:t>
            </a:r>
            <a:r>
              <a:rPr lang="en-US" dirty="0" err="1"/>
              <a:t>Zhou?Investigation</a:t>
            </a:r>
            <a:r>
              <a:rPr lang="en-US" dirty="0"/>
              <a:t> of Data Locality and Fairness in </a:t>
            </a:r>
            <a:r>
              <a:rPr lang="en-US" dirty="0" err="1"/>
              <a:t>MapReduce?Presented</a:t>
            </a:r>
            <a:r>
              <a:rPr lang="en-US" dirty="0"/>
              <a:t> at the Third </a:t>
            </a:r>
            <a:r>
              <a:rPr lang="en-US" dirty="0" err="1"/>
              <a:t>International?Workshop?on</a:t>
            </a:r>
            <a:r>
              <a:rPr lang="en-US" dirty="0"/>
              <a:t> </a:t>
            </a:r>
            <a:r>
              <a:rPr lang="en-US" dirty="0" err="1"/>
              <a:t>MapReduce</a:t>
            </a:r>
            <a:r>
              <a:rPr lang="en-US" dirty="0"/>
              <a:t> and its Applications (MAPREDUCE'12) of ACM?HPDC?2012 conference at Delft the Netherlands</a:t>
            </a:r>
          </a:p>
          <a:p>
            <a:r>
              <a:rPr lang="en-US" dirty="0"/>
              <a:t>A. </a:t>
            </a:r>
            <a:r>
              <a:rPr lang="en-US" dirty="0" err="1"/>
              <a:t>Verma</a:t>
            </a:r>
            <a:r>
              <a:rPr lang="en-US" dirty="0"/>
              <a:t>, N. </a:t>
            </a:r>
            <a:r>
              <a:rPr lang="en-US" dirty="0" err="1"/>
              <a:t>Zea</a:t>
            </a:r>
            <a:r>
              <a:rPr lang="en-US" dirty="0"/>
              <a:t>, B. Cho, I. Gupta, and R. H. Campbell. Breaking the </a:t>
            </a:r>
            <a:r>
              <a:rPr lang="en-US" dirty="0" err="1"/>
              <a:t>MapReduce</a:t>
            </a:r>
            <a:r>
              <a:rPr lang="en-US" dirty="0"/>
              <a:t> Stage Barrier. in Cluster Computing (CLUSTER), 2010 IEEE International Conference on. 2010.</a:t>
            </a:r>
          </a:p>
          <a:p>
            <a:r>
              <a:rPr lang="en-US" dirty="0"/>
              <a:t>Yuan </a:t>
            </a:r>
            <a:r>
              <a:rPr lang="en-US" dirty="0" err="1"/>
              <a:t>Luo</a:t>
            </a:r>
            <a:r>
              <a:rPr lang="en-US" dirty="0"/>
              <a:t>, </a:t>
            </a:r>
            <a:r>
              <a:rPr lang="en-US" dirty="0" err="1"/>
              <a:t>Zhenhua</a:t>
            </a:r>
            <a:r>
              <a:rPr lang="en-US" dirty="0"/>
              <a:t> </a:t>
            </a:r>
            <a:r>
              <a:rPr lang="en-US" dirty="0" err="1"/>
              <a:t>Guo</a:t>
            </a:r>
            <a:r>
              <a:rPr lang="en-US" dirty="0"/>
              <a:t>, </a:t>
            </a:r>
            <a:r>
              <a:rPr lang="en-US" dirty="0" err="1"/>
              <a:t>Yiming</a:t>
            </a:r>
            <a:r>
              <a:rPr lang="en-US" dirty="0"/>
              <a:t> Sun, Beth </a:t>
            </a:r>
            <a:r>
              <a:rPr lang="en-US" dirty="0" err="1"/>
              <a:t>Plale</a:t>
            </a:r>
            <a:r>
              <a:rPr lang="en-US" dirty="0"/>
              <a:t>, Judy </a:t>
            </a:r>
            <a:r>
              <a:rPr lang="en-US" dirty="0" err="1"/>
              <a:t>Qiu</a:t>
            </a:r>
            <a:r>
              <a:rPr lang="en-US" dirty="0"/>
              <a:t>, and Wilfred W. Li, A hierarchical framework for cross-domain </a:t>
            </a:r>
            <a:r>
              <a:rPr lang="en-US" dirty="0" err="1"/>
              <a:t>MapReduce</a:t>
            </a:r>
            <a:r>
              <a:rPr lang="en-US" dirty="0"/>
              <a:t> execution, in Proceedings of the second international workshop on Emerging computational methods for the life sciences. 2011, ACM: San Jose, California, USA. p. 15-22.</a:t>
            </a:r>
          </a:p>
          <a:p>
            <a:r>
              <a:rPr lang="en-US" dirty="0"/>
              <a:t>Fay Chang, Jeffrey Dean, Sanjay </a:t>
            </a:r>
            <a:r>
              <a:rPr lang="en-US" dirty="0" err="1"/>
              <a:t>Ghemawat</a:t>
            </a:r>
            <a:r>
              <a:rPr lang="en-US" dirty="0"/>
              <a:t>, Wilson C. Hsieh, Deborah A. Wallach, Mike Burrows, </a:t>
            </a:r>
            <a:r>
              <a:rPr lang="en-US" dirty="0" err="1"/>
              <a:t>Tushar</a:t>
            </a:r>
            <a:r>
              <a:rPr lang="en-US" dirty="0"/>
              <a:t> Chandra, Andrew </a:t>
            </a:r>
            <a:r>
              <a:rPr lang="en-US" dirty="0" err="1"/>
              <a:t>Fikes</a:t>
            </a:r>
            <a:r>
              <a:rPr lang="en-US" dirty="0"/>
              <a:t>, and Robert E. Gruber, </a:t>
            </a:r>
            <a:r>
              <a:rPr lang="en-US" dirty="0" err="1"/>
              <a:t>Bigtable</a:t>
            </a:r>
            <a:r>
              <a:rPr lang="en-US" dirty="0"/>
              <a:t>: A Distributed Storage System for Structured Data. ACM Trans. </a:t>
            </a:r>
            <a:r>
              <a:rPr lang="en-US" dirty="0" err="1"/>
              <a:t>Comput</a:t>
            </a:r>
            <a:r>
              <a:rPr lang="en-US" dirty="0"/>
              <a:t>. Syst., 2008. 26(2): p. 1-26. DOI:10.1145/1365815.1365816</a:t>
            </a:r>
          </a:p>
          <a:p>
            <a:r>
              <a:rPr lang="en-US" dirty="0"/>
              <a:t>Image Source: http://www.larsgeorge.com/2009/10/hbase-architecture-101-storage.html</a:t>
            </a:r>
          </a:p>
          <a:p>
            <a:r>
              <a:rPr lang="en-US" dirty="0"/>
              <a:t>Image Source: http://docs.mongodb.org/manual/</a:t>
            </a:r>
          </a:p>
          <a:p>
            <a:r>
              <a:rPr lang="en-US" dirty="0" err="1"/>
              <a:t>Avinash</a:t>
            </a:r>
            <a:r>
              <a:rPr lang="en-US" dirty="0"/>
              <a:t> </a:t>
            </a:r>
            <a:r>
              <a:rPr lang="en-US" dirty="0" err="1"/>
              <a:t>Lakshman</a:t>
            </a:r>
            <a:r>
              <a:rPr lang="en-US" dirty="0"/>
              <a:t>, </a:t>
            </a:r>
            <a:r>
              <a:rPr lang="en-US" dirty="0" err="1"/>
              <a:t>Prashant</a:t>
            </a:r>
            <a:r>
              <a:rPr lang="en-US" dirty="0"/>
              <a:t> Malik, Cassandra: Structured </a:t>
            </a:r>
            <a:r>
              <a:rPr lang="en-US" dirty="0" err="1"/>
              <a:t>Structured</a:t>
            </a:r>
            <a:r>
              <a:rPr lang="en-US" dirty="0"/>
              <a:t> Storage System over a P2P Network http://www.slideshare.net/Eweaver/cassandra-presentation-at-nosql</a:t>
            </a:r>
          </a:p>
          <a:p>
            <a:r>
              <a:rPr lang="en-US" dirty="0"/>
              <a:t>Jay Patel. Buy It Now! Cassandra at eBay,  2012; Available from: http://www.datastax.com/wp-content/uploads/2012/08/C2012-BuyItNow-JayPatel.pdf</a:t>
            </a:r>
          </a:p>
          <a:p>
            <a:r>
              <a:rPr lang="en-US" dirty="0" err="1"/>
              <a:t>Dhruba</a:t>
            </a:r>
            <a:r>
              <a:rPr lang="en-US" dirty="0"/>
              <a:t> </a:t>
            </a:r>
            <a:r>
              <a:rPr lang="en-US" dirty="0" err="1"/>
              <a:t>Borthakur</a:t>
            </a:r>
            <a:r>
              <a:rPr lang="en-US" dirty="0"/>
              <a:t>, </a:t>
            </a:r>
            <a:r>
              <a:rPr lang="en-US" dirty="0" err="1"/>
              <a:t>Joydeep</a:t>
            </a:r>
            <a:r>
              <a:rPr lang="en-US" dirty="0"/>
              <a:t> </a:t>
            </a:r>
            <a:r>
              <a:rPr lang="en-US" dirty="0" err="1"/>
              <a:t>SenSarma</a:t>
            </a:r>
            <a:r>
              <a:rPr lang="en-US" dirty="0"/>
              <a:t>, and Jonathan Gray, Apache </a:t>
            </a:r>
            <a:r>
              <a:rPr lang="en-US" dirty="0" err="1"/>
              <a:t>Hadoop</a:t>
            </a:r>
            <a:r>
              <a:rPr lang="en-US" dirty="0"/>
              <a:t> Goes </a:t>
            </a:r>
            <a:r>
              <a:rPr lang="en-US" dirty="0" err="1"/>
              <a:t>Realtime</a:t>
            </a:r>
            <a:r>
              <a:rPr lang="en-US" dirty="0"/>
              <a:t> at Facebook, in SIGMOD. 2011, ACM: Athens, Greece. p. 4503-0661.</a:t>
            </a:r>
          </a:p>
          <a:p>
            <a:r>
              <a:rPr lang="en-US" dirty="0" err="1"/>
              <a:t>Xiaoming</a:t>
            </a:r>
            <a:r>
              <a:rPr lang="en-US" dirty="0"/>
              <a:t> </a:t>
            </a:r>
            <a:r>
              <a:rPr lang="en-US" dirty="0" err="1"/>
              <a:t>Gao</a:t>
            </a:r>
            <a:r>
              <a:rPr lang="en-US" dirty="0"/>
              <a:t>, </a:t>
            </a:r>
            <a:r>
              <a:rPr lang="en-US" dirty="0" err="1"/>
              <a:t>Hui</a:t>
            </a:r>
            <a:r>
              <a:rPr lang="en-US" dirty="0"/>
              <a:t> Li, </a:t>
            </a:r>
            <a:r>
              <a:rPr lang="en-US" dirty="0" err="1"/>
              <a:t>Thilina</a:t>
            </a:r>
            <a:r>
              <a:rPr lang="en-US" dirty="0"/>
              <a:t> </a:t>
            </a:r>
            <a:r>
              <a:rPr lang="en-US" dirty="0" err="1"/>
              <a:t>Gunarathne?Apache</a:t>
            </a:r>
            <a:r>
              <a:rPr lang="en-US" dirty="0"/>
              <a:t> </a:t>
            </a:r>
            <a:r>
              <a:rPr lang="en-US" dirty="0" err="1"/>
              <a:t>Hbase?Presentation</a:t>
            </a:r>
            <a:r>
              <a:rPr lang="en-US" dirty="0"/>
              <a:t> at Science </a:t>
            </a:r>
            <a:r>
              <a:rPr lang="en-US" dirty="0" err="1"/>
              <a:t>Cloud?Summer</a:t>
            </a:r>
            <a:r>
              <a:rPr lang="en-US" dirty="0"/>
              <a:t> </a:t>
            </a:r>
            <a:r>
              <a:rPr lang="en-US" dirty="0" err="1"/>
              <a:t>School?organized</a:t>
            </a:r>
            <a:r>
              <a:rPr lang="en-US" dirty="0"/>
              <a:t> </a:t>
            </a:r>
            <a:r>
              <a:rPr lang="en-US" dirty="0" err="1"/>
              <a:t>by?VSCSE?July</a:t>
            </a:r>
            <a:r>
              <a:rPr lang="en-US" dirty="0"/>
              <a:t> 31 2012</a:t>
            </a:r>
          </a:p>
          <a:p>
            <a:r>
              <a:rPr lang="en-US" dirty="0"/>
              <a:t>http://wiki.opscode.com/display/chef/Home </a:t>
            </a:r>
          </a:p>
          <a:p>
            <a:r>
              <a:rPr lang="en-US" dirty="0"/>
              <a:t>Chef architecture http://wiki.opscode.com/display/chef/Architecture+Introduction</a:t>
            </a:r>
          </a:p>
          <a:p>
            <a:r>
              <a:rPr lang="en-US" dirty="0"/>
              <a:t>Chef Official website: http://www.opscode.com/chef/</a:t>
            </a:r>
          </a:p>
        </p:txBody>
      </p:sp>
    </p:spTree>
    <p:extLst>
      <p:ext uri="{BB962C8B-B14F-4D97-AF65-F5344CB8AC3E}">
        <p14:creationId xmlns:p14="http://schemas.microsoft.com/office/powerpoint/2010/main" val="2922110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RDDs are in memory for fast I/O, </a:t>
            </a:r>
            <a:r>
              <a:rPr lang="en-US" dirty="0"/>
              <a:t>loop-invariant data </a:t>
            </a:r>
            <a:r>
              <a:rPr lang="en-US" dirty="0" smtClean="0"/>
              <a:t>caching, and fault tolerance.</a:t>
            </a:r>
          </a:p>
          <a:p>
            <a:pPr lvl="1"/>
            <a:r>
              <a:rPr lang="en-US" dirty="0" smtClean="0"/>
              <a:t>Large data can be stored partially on the disk</a:t>
            </a:r>
          </a:p>
          <a:p>
            <a:r>
              <a:rPr lang="en-US" dirty="0" smtClean="0"/>
              <a:t>Data can be stored to HDFS </a:t>
            </a:r>
          </a:p>
          <a:p>
            <a:endParaRPr lang="en-US" dirty="0" smtClean="0"/>
          </a:p>
          <a:p>
            <a:endParaRPr lang="en-US" dirty="0"/>
          </a:p>
        </p:txBody>
      </p:sp>
      <p:sp>
        <p:nvSpPr>
          <p:cNvPr id="4" name="Rounded Rectangle 3"/>
          <p:cNvSpPr/>
          <p:nvPr/>
        </p:nvSpPr>
        <p:spPr>
          <a:xfrm>
            <a:off x="5257800" y="3276600"/>
            <a:ext cx="3276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Apache </a:t>
            </a:r>
            <a:r>
              <a:rPr lang="en-US" dirty="0" err="1" smtClean="0"/>
              <a:t>Mesos</a:t>
            </a:r>
            <a:endParaRPr lang="en-US" dirty="0"/>
          </a:p>
        </p:txBody>
      </p:sp>
      <p:sp>
        <p:nvSpPr>
          <p:cNvPr id="5" name="Rounded Rectangle 4"/>
          <p:cNvSpPr/>
          <p:nvPr/>
        </p:nvSpPr>
        <p:spPr>
          <a:xfrm>
            <a:off x="5257800" y="2677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Spark</a:t>
            </a:r>
            <a:endParaRPr lang="en-US" dirty="0"/>
          </a:p>
        </p:txBody>
      </p:sp>
      <p:sp>
        <p:nvSpPr>
          <p:cNvPr id="7" name="Rounded Rectangle 6"/>
          <p:cNvSpPr/>
          <p:nvPr/>
        </p:nvSpPr>
        <p:spPr>
          <a:xfrm>
            <a:off x="6362700" y="2677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Hadoop</a:t>
            </a:r>
            <a:endParaRPr lang="en-US" dirty="0"/>
          </a:p>
        </p:txBody>
      </p:sp>
      <p:sp>
        <p:nvSpPr>
          <p:cNvPr id="8" name="Rounded Rectangle 7"/>
          <p:cNvSpPr/>
          <p:nvPr/>
        </p:nvSpPr>
        <p:spPr>
          <a:xfrm>
            <a:off x="7467600" y="267788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MPI</a:t>
            </a:r>
            <a:endParaRPr lang="en-US" dirty="0"/>
          </a:p>
        </p:txBody>
      </p:sp>
      <p:sp>
        <p:nvSpPr>
          <p:cNvPr id="9" name="Flowchart: Magnetic Disk 8"/>
          <p:cNvSpPr/>
          <p:nvPr/>
        </p:nvSpPr>
        <p:spPr>
          <a:xfrm>
            <a:off x="5334000" y="3886200"/>
            <a:ext cx="609600" cy="533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Node</a:t>
            </a:r>
            <a:endParaRPr lang="en-US" sz="1200" dirty="0"/>
          </a:p>
        </p:txBody>
      </p:sp>
      <p:sp>
        <p:nvSpPr>
          <p:cNvPr id="10" name="Flowchart: Magnetic Disk 9"/>
          <p:cNvSpPr/>
          <p:nvPr/>
        </p:nvSpPr>
        <p:spPr>
          <a:xfrm>
            <a:off x="6324600" y="3886200"/>
            <a:ext cx="609600" cy="533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Node</a:t>
            </a:r>
          </a:p>
        </p:txBody>
      </p:sp>
      <p:sp>
        <p:nvSpPr>
          <p:cNvPr id="11" name="Flowchart: Magnetic Disk 10"/>
          <p:cNvSpPr/>
          <p:nvPr/>
        </p:nvSpPr>
        <p:spPr>
          <a:xfrm>
            <a:off x="7848600" y="3886200"/>
            <a:ext cx="609600" cy="533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Node</a:t>
            </a:r>
          </a:p>
        </p:txBody>
      </p:sp>
      <p:cxnSp>
        <p:nvCxnSpPr>
          <p:cNvPr id="13" name="Straight Connector 12"/>
          <p:cNvCxnSpPr/>
          <p:nvPr/>
        </p:nvCxnSpPr>
        <p:spPr>
          <a:xfrm>
            <a:off x="7010400" y="4191000"/>
            <a:ext cx="762000" cy="0"/>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6400800"/>
            <a:ext cx="8610600" cy="461665"/>
          </a:xfrm>
          <a:prstGeom prst="rect">
            <a:avLst/>
          </a:prstGeom>
          <a:noFill/>
        </p:spPr>
        <p:txBody>
          <a:bodyPr wrap="square" rtlCol="0">
            <a:spAutoFit/>
          </a:bodyPr>
          <a:lstStyle/>
          <a:p>
            <a:r>
              <a:rPr lang="en-US" sz="1200" dirty="0" err="1"/>
              <a:t>Matei</a:t>
            </a:r>
            <a:r>
              <a:rPr lang="en-US" sz="1200" dirty="0"/>
              <a:t> </a:t>
            </a:r>
            <a:r>
              <a:rPr lang="en-US" sz="1200" dirty="0" err="1"/>
              <a:t>Zaharia</a:t>
            </a:r>
            <a:r>
              <a:rPr lang="en-US" sz="1200" dirty="0"/>
              <a:t>, </a:t>
            </a:r>
            <a:r>
              <a:rPr lang="en-US" sz="1200" dirty="0" err="1"/>
              <a:t>Mosharaf</a:t>
            </a:r>
            <a:r>
              <a:rPr lang="en-US" sz="1200" dirty="0"/>
              <a:t> </a:t>
            </a:r>
            <a:r>
              <a:rPr lang="en-US" sz="1200" dirty="0" err="1"/>
              <a:t>Chowdhury</a:t>
            </a:r>
            <a:r>
              <a:rPr lang="en-US" sz="1200" dirty="0"/>
              <a:t>, Michael J. Franklin, Scott </a:t>
            </a:r>
            <a:r>
              <a:rPr lang="en-US" sz="1200" dirty="0" err="1"/>
              <a:t>Shenker</a:t>
            </a:r>
            <a:r>
              <a:rPr lang="en-US" sz="1200" dirty="0"/>
              <a:t>, and Ion </a:t>
            </a:r>
            <a:r>
              <a:rPr lang="en-US" sz="1200" dirty="0" err="1"/>
              <a:t>Stoica</a:t>
            </a:r>
            <a:r>
              <a:rPr lang="en-US" sz="1200" dirty="0"/>
              <a:t>. </a:t>
            </a:r>
            <a:r>
              <a:rPr lang="en-US" sz="1200" i="1" dirty="0"/>
              <a:t>Spark: cluster computing with working sets</a:t>
            </a:r>
            <a:r>
              <a:rPr lang="en-US" sz="1200" dirty="0"/>
              <a:t>. in </a:t>
            </a:r>
            <a:r>
              <a:rPr lang="en-US" sz="1200" i="1" dirty="0"/>
              <a:t>HotCloud'10 Proceedings of the 2nd USENIX conference on Hot topics in cloud computing</a:t>
            </a:r>
            <a:r>
              <a:rPr lang="en-US" sz="1200" dirty="0"/>
              <a:t>. 2010. Berkeley, CA, USA: ACM.</a:t>
            </a:r>
          </a:p>
        </p:txBody>
      </p:sp>
    </p:spTree>
    <p:extLst>
      <p:ext uri="{BB962C8B-B14F-4D97-AF65-F5344CB8AC3E}">
        <p14:creationId xmlns:p14="http://schemas.microsoft.com/office/powerpoint/2010/main" val="823979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lum contrast="20000"/>
            <a:extLst>
              <a:ext uri="{28A0092B-C50C-407E-A947-70E740481C1C}">
                <a14:useLocalDpi xmlns:a14="http://schemas.microsoft.com/office/drawing/2010/main"/>
              </a:ext>
            </a:extLst>
          </a:blip>
          <a:stretch>
            <a:fillRect/>
          </a:stretch>
        </p:blipFill>
        <p:spPr>
          <a:xfrm>
            <a:off x="653460" y="1349439"/>
            <a:ext cx="7911708" cy="3582254"/>
          </a:xfrm>
          <a:prstGeom prst="rect">
            <a:avLst/>
          </a:prstGeom>
        </p:spPr>
      </p:pic>
      <p:sp>
        <p:nvSpPr>
          <p:cNvPr id="5" name="Rectangle 4"/>
          <p:cNvSpPr/>
          <p:nvPr/>
        </p:nvSpPr>
        <p:spPr>
          <a:xfrm>
            <a:off x="6858000" y="2431007"/>
            <a:ext cx="8208264" cy="461665"/>
          </a:xfrm>
          <a:prstGeom prst="rect">
            <a:avLst/>
          </a:prstGeom>
        </p:spPr>
        <p:txBody>
          <a:bodyPr wrap="square">
            <a:spAutoFit/>
          </a:bodyPr>
          <a:lstStyle/>
          <a:p>
            <a:pPr marL="514350" indent="-514350">
              <a:spcBef>
                <a:spcPts val="300"/>
              </a:spcBef>
              <a:buClr>
                <a:srgbClr val="C00000"/>
              </a:buClr>
              <a:buFont typeface="Wingdings" pitchFamily="2" charset="2"/>
              <a:buChar char="§"/>
            </a:pPr>
            <a:endParaRPr lang="en-US" sz="2400" dirty="0">
              <a:solidFill>
                <a:schemeClr val="tx2"/>
              </a:solidFill>
            </a:endParaRPr>
          </a:p>
        </p:txBody>
      </p:sp>
      <p:sp>
        <p:nvSpPr>
          <p:cNvPr id="10" name="Rounded Rectangular Callout 9"/>
          <p:cNvSpPr/>
          <p:nvPr/>
        </p:nvSpPr>
        <p:spPr>
          <a:xfrm>
            <a:off x="201880" y="2778826"/>
            <a:ext cx="2113808" cy="902524"/>
          </a:xfrm>
          <a:prstGeom prst="wedgeRoundRectCallout">
            <a:avLst>
              <a:gd name="adj1" fmla="val 63778"/>
              <a:gd name="adj2" fmla="val 801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99"/>
                </a:solidFill>
                <a:effectLst>
                  <a:outerShdw blurRad="38100" dist="38100" dir="2700000" algn="tl">
                    <a:srgbClr val="000000">
                      <a:alpha val="43137"/>
                    </a:srgbClr>
                  </a:outerShdw>
                </a:effectLst>
              </a:rPr>
              <a:t>In-Memory/Disk caching </a:t>
            </a:r>
            <a:r>
              <a:rPr lang="en-US" b="1" dirty="0">
                <a:solidFill>
                  <a:srgbClr val="FFFF99"/>
                </a:solidFill>
                <a:effectLst>
                  <a:outerShdw blurRad="38100" dist="38100" dir="2700000" algn="tl">
                    <a:srgbClr val="000000">
                      <a:alpha val="43137"/>
                    </a:srgbClr>
                  </a:outerShdw>
                </a:effectLst>
              </a:rPr>
              <a:t>of static </a:t>
            </a:r>
            <a:r>
              <a:rPr lang="en-US" b="1" dirty="0" smtClean="0">
                <a:solidFill>
                  <a:srgbClr val="FFFF99"/>
                </a:solidFill>
                <a:effectLst>
                  <a:outerShdw blurRad="38100" dist="38100" dir="2700000" algn="tl">
                    <a:srgbClr val="000000">
                      <a:alpha val="43137"/>
                    </a:srgbClr>
                  </a:outerShdw>
                </a:effectLst>
              </a:rPr>
              <a:t>data</a:t>
            </a:r>
            <a:endParaRPr lang="en-US" b="1" dirty="0">
              <a:solidFill>
                <a:srgbClr val="FFFF99"/>
              </a:solidFill>
              <a:effectLst>
                <a:outerShdw blurRad="38100" dist="38100" dir="2700000" algn="tl">
                  <a:srgbClr val="000000">
                    <a:alpha val="43137"/>
                  </a:srgbClr>
                </a:outerShdw>
              </a:effectLst>
            </a:endParaRPr>
          </a:p>
        </p:txBody>
      </p:sp>
      <p:sp>
        <p:nvSpPr>
          <p:cNvPr id="14" name="Title 1"/>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rPr>
              <a:t>Twister4Azure</a:t>
            </a:r>
            <a:endParaRPr lang="en-US" dirty="0">
              <a:effectLst>
                <a:outerShdw blurRad="38100" dist="38100" dir="2700000" algn="tl">
                  <a:srgbClr val="000000">
                    <a:alpha val="43137"/>
                  </a:srgbClr>
                </a:outerShdw>
              </a:effectLst>
            </a:endParaRPr>
          </a:p>
        </p:txBody>
      </p:sp>
      <p:sp>
        <p:nvSpPr>
          <p:cNvPr id="15" name="Content Placeholder 2"/>
          <p:cNvSpPr txBox="1">
            <a:spLocks/>
          </p:cNvSpPr>
          <p:nvPr/>
        </p:nvSpPr>
        <p:spPr>
          <a:xfrm>
            <a:off x="457200" y="4876800"/>
            <a:ext cx="8229600" cy="1828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lang="en-US"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lang="en-US" sz="31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lang="en-US" sz="30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lang="en-US" sz="28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lang="en-US" sz="24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Decentralized </a:t>
            </a:r>
            <a:r>
              <a:rPr lang="en-US" sz="1800" dirty="0" smtClean="0"/>
              <a:t>based on Azure queue service</a:t>
            </a:r>
          </a:p>
          <a:p>
            <a:r>
              <a:rPr lang="en-US" sz="1800" dirty="0" smtClean="0"/>
              <a:t>Caching data on disk and loop-invariant data in-memory</a:t>
            </a:r>
          </a:p>
          <a:p>
            <a:pPr lvl="1"/>
            <a:r>
              <a:rPr lang="en-US" sz="1600" dirty="0" smtClean="0"/>
              <a:t>Direct in-memory</a:t>
            </a:r>
          </a:p>
          <a:p>
            <a:pPr lvl="1"/>
            <a:r>
              <a:rPr lang="en-US" sz="1600" dirty="0" smtClean="0"/>
              <a:t>Memory mapped files</a:t>
            </a:r>
          </a:p>
          <a:p>
            <a:r>
              <a:rPr lang="en-US" sz="1800" dirty="0" smtClean="0"/>
              <a:t>Cache-aware hybrid scheduling </a:t>
            </a:r>
          </a:p>
        </p:txBody>
      </p:sp>
      <p:sp>
        <p:nvSpPr>
          <p:cNvPr id="7" name="TextBox 6"/>
          <p:cNvSpPr txBox="1"/>
          <p:nvPr/>
        </p:nvSpPr>
        <p:spPr>
          <a:xfrm>
            <a:off x="0" y="6611779"/>
            <a:ext cx="8991600" cy="246221"/>
          </a:xfrm>
          <a:prstGeom prst="rect">
            <a:avLst/>
          </a:prstGeom>
          <a:noFill/>
        </p:spPr>
        <p:txBody>
          <a:bodyPr wrap="square" rtlCol="0">
            <a:spAutoFit/>
          </a:bodyPr>
          <a:lstStyle/>
          <a:p>
            <a:r>
              <a:rPr lang="en-US" sz="1000" dirty="0" err="1" smtClean="0"/>
              <a:t>Thilina</a:t>
            </a:r>
            <a:r>
              <a:rPr lang="en-US" sz="1000" dirty="0" smtClean="0"/>
              <a:t> </a:t>
            </a:r>
            <a:r>
              <a:rPr lang="en-US" sz="1000" dirty="0" err="1"/>
              <a:t>Gunarathne</a:t>
            </a:r>
            <a:r>
              <a:rPr lang="en-US" sz="1000" dirty="0"/>
              <a:t> </a:t>
            </a:r>
            <a:r>
              <a:rPr lang="en-US" sz="1000" dirty="0">
                <a:hlinkClick r:id="rId4"/>
              </a:rPr>
              <a:t>Twister4Azure: Iterative </a:t>
            </a:r>
            <a:r>
              <a:rPr lang="en-US" sz="1000" dirty="0" err="1">
                <a:hlinkClick r:id="rId4"/>
              </a:rPr>
              <a:t>MapReduce</a:t>
            </a:r>
            <a:r>
              <a:rPr lang="en-US" sz="1000" dirty="0">
                <a:hlinkClick r:id="rId4"/>
              </a:rPr>
              <a:t> for Windows Azure Cloud</a:t>
            </a:r>
            <a:r>
              <a:rPr lang="en-US" sz="1000" dirty="0"/>
              <a:t> Presentation at Science Cloud </a:t>
            </a:r>
            <a:r>
              <a:rPr lang="en-US" sz="1000" dirty="0">
                <a:hlinkClick r:id="rId5"/>
              </a:rPr>
              <a:t>Summer School</a:t>
            </a:r>
            <a:r>
              <a:rPr lang="en-US" sz="1000" dirty="0"/>
              <a:t> organized by </a:t>
            </a:r>
            <a:r>
              <a:rPr lang="en-US" sz="1000" dirty="0">
                <a:hlinkClick r:id="rId6"/>
              </a:rPr>
              <a:t>VSCSE</a:t>
            </a:r>
            <a:r>
              <a:rPr lang="en-US" sz="1000" dirty="0"/>
              <a:t> August 1 2012</a:t>
            </a:r>
          </a:p>
        </p:txBody>
      </p:sp>
    </p:spTree>
    <p:extLst>
      <p:ext uri="{BB962C8B-B14F-4D97-AF65-F5344CB8AC3E}">
        <p14:creationId xmlns:p14="http://schemas.microsoft.com/office/powerpoint/2010/main" val="5903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0531" y="2978864"/>
            <a:ext cx="4744450" cy="180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357" y="1066800"/>
            <a:ext cx="4876799" cy="191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7507" y="4743344"/>
            <a:ext cx="4710498" cy="193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Breaking the shuffling barrier (Cont.)</a:t>
            </a:r>
            <a:endParaRPr lang="en-US" dirty="0"/>
          </a:p>
        </p:txBody>
      </p:sp>
      <p:sp>
        <p:nvSpPr>
          <p:cNvPr id="3" name="Content Placeholder 2"/>
          <p:cNvSpPr>
            <a:spLocks noGrp="1"/>
          </p:cNvSpPr>
          <p:nvPr>
            <p:ph idx="1"/>
          </p:nvPr>
        </p:nvSpPr>
        <p:spPr>
          <a:xfrm>
            <a:off x="76200" y="4572000"/>
            <a:ext cx="3796386" cy="1905000"/>
          </a:xfrm>
        </p:spPr>
        <p:txBody>
          <a:bodyPr>
            <a:normAutofit fontScale="70000" lnSpcReduction="20000"/>
          </a:bodyPr>
          <a:lstStyle/>
          <a:p>
            <a:r>
              <a:rPr lang="en-US" dirty="0" smtClean="0"/>
              <a:t>Run on 16 nodes, 4 mappers and 4 reducers on each node</a:t>
            </a:r>
          </a:p>
          <a:p>
            <a:r>
              <a:rPr lang="en-US" dirty="0" smtClean="0"/>
              <a:t>Reduce job completion times 25% on avg. and 87% in the best case. </a:t>
            </a:r>
            <a:endParaRPr 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3872586" cy="326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421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838435" cy="36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Datastax</a:t>
            </a:r>
            <a:r>
              <a:rPr lang="en-US" dirty="0"/>
              <a:t> </a:t>
            </a:r>
            <a:r>
              <a:rPr lang="en-US" dirty="0" smtClean="0"/>
              <a:t>Brisk </a:t>
            </a:r>
            <a:r>
              <a:rPr lang="en-US" dirty="0" err="1" smtClean="0"/>
              <a:t>MapReduce</a:t>
            </a:r>
            <a:endParaRPr lang="en-US" dirty="0"/>
          </a:p>
        </p:txBody>
      </p:sp>
      <p:sp>
        <p:nvSpPr>
          <p:cNvPr id="3" name="Content Placeholder 2"/>
          <p:cNvSpPr>
            <a:spLocks noGrp="1"/>
          </p:cNvSpPr>
          <p:nvPr>
            <p:ph idx="1"/>
          </p:nvPr>
        </p:nvSpPr>
        <p:spPr/>
        <p:txBody>
          <a:bodyPr/>
          <a:lstStyle/>
          <a:p>
            <a:r>
              <a:rPr lang="en-US" dirty="0" smtClean="0"/>
              <a:t>Cassandra serve </a:t>
            </a:r>
            <a:r>
              <a:rPr lang="en-US" dirty="0" err="1"/>
              <a:t>H</a:t>
            </a:r>
            <a:r>
              <a:rPr lang="en-US" dirty="0" err="1" smtClean="0"/>
              <a:t>adoop</a:t>
            </a:r>
            <a:r>
              <a:rPr lang="en-US" dirty="0" smtClean="0"/>
              <a:t> </a:t>
            </a:r>
            <a:r>
              <a:rPr lang="en-US" dirty="0" smtClean="0"/>
              <a:t>as a File System</a:t>
            </a:r>
          </a:p>
          <a:p>
            <a:r>
              <a:rPr lang="en-US" dirty="0" smtClean="0"/>
              <a:t>Provide data locality information from Cassandra CF table</a:t>
            </a:r>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400393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611779"/>
            <a:ext cx="8991600" cy="246221"/>
          </a:xfrm>
          <a:prstGeom prst="rect">
            <a:avLst/>
          </a:prstGeom>
          <a:noFill/>
        </p:spPr>
        <p:txBody>
          <a:bodyPr wrap="square" rtlCol="0">
            <a:spAutoFit/>
          </a:bodyPr>
          <a:lstStyle/>
          <a:p>
            <a:pPr>
              <a:defRPr/>
            </a:pPr>
            <a:r>
              <a:rPr lang="en-US" sz="1000" dirty="0"/>
              <a:t>Reference: </a:t>
            </a:r>
            <a:r>
              <a:rPr lang="en-US" sz="1000" dirty="0">
                <a:hlinkClick r:id="rId5"/>
              </a:rPr>
              <a:t>Evolving </a:t>
            </a:r>
            <a:r>
              <a:rPr lang="en-US" sz="1000" dirty="0" err="1">
                <a:hlinkClick r:id="rId5"/>
              </a:rPr>
              <a:t>Hadoop</a:t>
            </a:r>
            <a:r>
              <a:rPr lang="en-US" sz="1000" dirty="0">
                <a:hlinkClick r:id="rId5"/>
              </a:rPr>
              <a:t> into a Low-Latency Data Infrastructure - </a:t>
            </a:r>
            <a:r>
              <a:rPr lang="en-US" sz="1000" b="1" dirty="0" err="1">
                <a:hlinkClick r:id="rId5"/>
              </a:rPr>
              <a:t>DataStax</a:t>
            </a:r>
            <a:endParaRPr lang="en-US" sz="1000" dirty="0"/>
          </a:p>
        </p:txBody>
      </p:sp>
    </p:spTree>
    <p:extLst>
      <p:ext uri="{BB962C8B-B14F-4D97-AF65-F5344CB8AC3E}">
        <p14:creationId xmlns:p14="http://schemas.microsoft.com/office/powerpoint/2010/main" val="3472406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BigTable</a:t>
            </a:r>
            <a:r>
              <a:rPr lang="en-US" dirty="0" smtClean="0"/>
              <a:t> read/write operations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2438400"/>
            <a:ext cx="71183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00201"/>
            <a:ext cx="8229600" cy="1371599"/>
          </a:xfrm>
        </p:spPr>
        <p:txBody>
          <a:bodyPr>
            <a:normAutofit fontScale="70000" lnSpcReduction="20000"/>
          </a:bodyPr>
          <a:lstStyle/>
          <a:p>
            <a:r>
              <a:rPr lang="en-US" dirty="0" smtClean="0"/>
              <a:t>Updates are committed to commit log in GFS</a:t>
            </a:r>
          </a:p>
          <a:p>
            <a:r>
              <a:rPr lang="en-US" dirty="0" smtClean="0"/>
              <a:t>Most recent commit logs are stored in a memory</a:t>
            </a:r>
          </a:p>
          <a:p>
            <a:r>
              <a:rPr lang="en-US" dirty="0" smtClean="0"/>
              <a:t>Read operation combined the result from memory and stored </a:t>
            </a:r>
            <a:r>
              <a:rPr lang="en-US" dirty="0" err="1" smtClean="0"/>
              <a:t>SSTables</a:t>
            </a:r>
            <a:endParaRPr lang="en-US" dirty="0" smtClean="0"/>
          </a:p>
          <a:p>
            <a:endParaRPr lang="en-US" dirty="0"/>
          </a:p>
        </p:txBody>
      </p:sp>
      <p:sp>
        <p:nvSpPr>
          <p:cNvPr id="5" name="TextBox 4"/>
          <p:cNvSpPr txBox="1"/>
          <p:nvPr/>
        </p:nvSpPr>
        <p:spPr>
          <a:xfrm>
            <a:off x="0" y="6257835"/>
            <a:ext cx="8991600" cy="646331"/>
          </a:xfrm>
          <a:prstGeom prst="rect">
            <a:avLst/>
          </a:prstGeom>
          <a:noFill/>
        </p:spPr>
        <p:txBody>
          <a:bodyPr wrap="square" rtlCol="0">
            <a:spAutoFit/>
          </a:bodyPr>
          <a:lstStyle/>
          <a:p>
            <a:r>
              <a:rPr lang="en-US" sz="1200" dirty="0" smtClean="0"/>
              <a:t>Fay </a:t>
            </a:r>
            <a:r>
              <a:rPr lang="en-US" sz="1200" dirty="0"/>
              <a:t>Chang, Jeffrey Dean, Sanjay </a:t>
            </a:r>
            <a:r>
              <a:rPr lang="en-US" sz="1200" dirty="0" err="1"/>
              <a:t>Ghemawat</a:t>
            </a:r>
            <a:r>
              <a:rPr lang="en-US" sz="1200" dirty="0"/>
              <a:t>, Wilson C. Hsieh, Deborah A. Wallach, Mike Burrows, </a:t>
            </a:r>
            <a:r>
              <a:rPr lang="en-US" sz="1200" dirty="0" err="1"/>
              <a:t>Tushar</a:t>
            </a:r>
            <a:r>
              <a:rPr lang="en-US" sz="1200" dirty="0"/>
              <a:t> Chandra, Andrew </a:t>
            </a:r>
            <a:r>
              <a:rPr lang="en-US" sz="1200" dirty="0" err="1"/>
              <a:t>Fikes</a:t>
            </a:r>
            <a:r>
              <a:rPr lang="en-US" sz="1200" dirty="0"/>
              <a:t>, and Robert E. Gruber, </a:t>
            </a:r>
            <a:r>
              <a:rPr lang="en-US" sz="1200" i="1" dirty="0" err="1"/>
              <a:t>Bigtable</a:t>
            </a:r>
            <a:r>
              <a:rPr lang="en-US" sz="1200" i="1" dirty="0"/>
              <a:t>: A Distributed Storage System for Structured Data.</a:t>
            </a:r>
            <a:r>
              <a:rPr lang="en-US" sz="1200" dirty="0"/>
              <a:t> ACM Trans. </a:t>
            </a:r>
            <a:r>
              <a:rPr lang="en-US" sz="1200" dirty="0" err="1"/>
              <a:t>Comput</a:t>
            </a:r>
            <a:r>
              <a:rPr lang="en-US" sz="1200" dirty="0"/>
              <a:t>. Syst., 2008. 26(2): p. 1-26. DOI:10.1145/1365815.1365816</a:t>
            </a:r>
          </a:p>
        </p:txBody>
      </p:sp>
    </p:spTree>
    <p:extLst>
      <p:ext uri="{BB962C8B-B14F-4D97-AF65-F5344CB8AC3E}">
        <p14:creationId xmlns:p14="http://schemas.microsoft.com/office/powerpoint/2010/main" val="2456350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on commercial clouds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7079567"/>
              </p:ext>
            </p:extLst>
          </p:nvPr>
        </p:nvGraphicFramePr>
        <p:xfrm>
          <a:off x="609600" y="1828800"/>
          <a:ext cx="5899191" cy="2362203"/>
        </p:xfrm>
        <a:graphic>
          <a:graphicData uri="http://schemas.openxmlformats.org/drawingml/2006/table">
            <a:tbl>
              <a:tblPr firstRow="1" firstCol="1" bandRow="1">
                <a:tableStyleId>{5C22544A-7EE6-4342-B048-85BDC9FD1C3A}</a:tableStyleId>
              </a:tblPr>
              <a:tblGrid>
                <a:gridCol w="2038533"/>
                <a:gridCol w="617049"/>
                <a:gridCol w="843553"/>
                <a:gridCol w="735664"/>
                <a:gridCol w="849862"/>
                <a:gridCol w="814530"/>
              </a:tblGrid>
              <a:tr h="545123">
                <a:tc>
                  <a:txBody>
                    <a:bodyPr/>
                    <a:lstStyle/>
                    <a:p>
                      <a:pPr marL="0" marR="0">
                        <a:lnSpc>
                          <a:spcPct val="115000"/>
                        </a:lnSpc>
                        <a:spcBef>
                          <a:spcPts val="0"/>
                        </a:spcBef>
                        <a:spcAft>
                          <a:spcPts val="0"/>
                        </a:spcAft>
                      </a:pPr>
                      <a:r>
                        <a:rPr lang="en-US" sz="1000">
                          <a:effectLst/>
                        </a:rPr>
                        <a:t>Instance Type (as of 04/20/2013)</a:t>
                      </a:r>
                      <a:endParaRPr lang="en-US" sz="1200">
                        <a:effectLst/>
                        <a:latin typeface="Times New Roman"/>
                        <a:ea typeface="新細明體"/>
                        <a:cs typeface="Times New Roman"/>
                      </a:endParaRPr>
                    </a:p>
                  </a:txBody>
                  <a:tcPr marL="68140" marR="68140" marT="0" marB="0" anchor="b"/>
                </a:tc>
                <a:tc>
                  <a:txBody>
                    <a:bodyPr/>
                    <a:lstStyle/>
                    <a:p>
                      <a:pPr marL="0" marR="0">
                        <a:lnSpc>
                          <a:spcPct val="115000"/>
                        </a:lnSpc>
                        <a:spcBef>
                          <a:spcPts val="0"/>
                        </a:spcBef>
                        <a:spcAft>
                          <a:spcPts val="0"/>
                        </a:spcAft>
                      </a:pPr>
                      <a:r>
                        <a:rPr lang="en-US" sz="1000">
                          <a:effectLst/>
                        </a:rPr>
                        <a:t>Mem. (GB)</a:t>
                      </a:r>
                      <a:endParaRPr lang="en-US" sz="1200">
                        <a:effectLst/>
                        <a:latin typeface="Times New Roman"/>
                        <a:ea typeface="新細明體"/>
                        <a:cs typeface="Times New Roman"/>
                      </a:endParaRPr>
                    </a:p>
                  </a:txBody>
                  <a:tcPr marL="68140" marR="68140" marT="0" marB="0" anchor="b"/>
                </a:tc>
                <a:tc>
                  <a:txBody>
                    <a:bodyPr/>
                    <a:lstStyle/>
                    <a:p>
                      <a:pPr marL="0" marR="0">
                        <a:lnSpc>
                          <a:spcPct val="115000"/>
                        </a:lnSpc>
                        <a:spcBef>
                          <a:spcPts val="0"/>
                        </a:spcBef>
                        <a:spcAft>
                          <a:spcPts val="0"/>
                        </a:spcAft>
                      </a:pPr>
                      <a:r>
                        <a:rPr lang="en-US" sz="1000">
                          <a:effectLst/>
                        </a:rPr>
                        <a:t>Compute units / Virtual cores</a:t>
                      </a:r>
                      <a:endParaRPr lang="en-US" sz="1200">
                        <a:effectLst/>
                        <a:latin typeface="Times New Roman"/>
                        <a:ea typeface="新細明體"/>
                        <a:cs typeface="Times New Roman"/>
                      </a:endParaRPr>
                    </a:p>
                  </a:txBody>
                  <a:tcPr marL="68140" marR="68140" marT="0" marB="0" anchor="b"/>
                </a:tc>
                <a:tc>
                  <a:txBody>
                    <a:bodyPr/>
                    <a:lstStyle/>
                    <a:p>
                      <a:pPr marL="0" marR="0">
                        <a:lnSpc>
                          <a:spcPct val="115000"/>
                        </a:lnSpc>
                        <a:spcBef>
                          <a:spcPts val="0"/>
                        </a:spcBef>
                        <a:spcAft>
                          <a:spcPts val="0"/>
                        </a:spcAft>
                      </a:pPr>
                      <a:r>
                        <a:rPr lang="en-US" sz="1000">
                          <a:effectLst/>
                        </a:rPr>
                        <a:t>Storage (GB)</a:t>
                      </a:r>
                      <a:endParaRPr lang="en-US" sz="1200">
                        <a:effectLst/>
                        <a:latin typeface="Times New Roman"/>
                        <a:ea typeface="新細明體"/>
                        <a:cs typeface="Times New Roman"/>
                      </a:endParaRPr>
                    </a:p>
                  </a:txBody>
                  <a:tcPr marL="68140" marR="68140" marT="0" marB="0" anchor="b"/>
                </a:tc>
                <a:tc>
                  <a:txBody>
                    <a:bodyPr/>
                    <a:lstStyle/>
                    <a:p>
                      <a:pPr marL="0" marR="0">
                        <a:lnSpc>
                          <a:spcPct val="115000"/>
                        </a:lnSpc>
                        <a:spcBef>
                          <a:spcPts val="0"/>
                        </a:spcBef>
                        <a:spcAft>
                          <a:spcPts val="0"/>
                        </a:spcAft>
                      </a:pPr>
                      <a:r>
                        <a:rPr lang="en-US" sz="1000">
                          <a:effectLst/>
                        </a:rPr>
                        <a:t>$ per hours (Linux/Unix)</a:t>
                      </a:r>
                      <a:endParaRPr lang="en-US" sz="1200">
                        <a:effectLst/>
                        <a:latin typeface="Times New Roman"/>
                        <a:ea typeface="新細明體"/>
                        <a:cs typeface="Times New Roman"/>
                      </a:endParaRPr>
                    </a:p>
                  </a:txBody>
                  <a:tcPr marL="68140" marR="68140" marT="0" marB="0" anchor="b"/>
                </a:tc>
                <a:tc>
                  <a:txBody>
                    <a:bodyPr/>
                    <a:lstStyle/>
                    <a:p>
                      <a:pPr marL="0" marR="0">
                        <a:lnSpc>
                          <a:spcPct val="115000"/>
                        </a:lnSpc>
                        <a:spcBef>
                          <a:spcPts val="0"/>
                        </a:spcBef>
                        <a:spcAft>
                          <a:spcPts val="0"/>
                        </a:spcAft>
                      </a:pPr>
                      <a:r>
                        <a:rPr lang="en-US" sz="1000">
                          <a:effectLst/>
                        </a:rPr>
                        <a:t>$ per hours (Windows)</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EC2 Small </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1.7</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1/1</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160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0.06</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0.091</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EC2 Medium</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3.75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1/2</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410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0.12</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0.182</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EC2 Large</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7.5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4/2</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850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0.24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0.364</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EC2 Extra Large</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8/4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1690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0.48</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0.728</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EC2 High-CPU Extra Large</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7</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20/2.5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1690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0.58</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0.9</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EC2 High-Memory Extra Large</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68.4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26/3.25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1690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1.64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2.04</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Azure Small</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1.75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X/1</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224+70</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0.06</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0.09</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Azure Medium</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3.5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X/2</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489+135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0.12</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0.18</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Azure Large</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7</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X/4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999+285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0.24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0.36</a:t>
                      </a:r>
                      <a:endParaRPr lang="en-US" sz="1200">
                        <a:effectLst/>
                        <a:latin typeface="Times New Roman"/>
                        <a:ea typeface="新細明體"/>
                        <a:cs typeface="Times New Roman"/>
                      </a:endParaRPr>
                    </a:p>
                  </a:txBody>
                  <a:tcPr marL="68140" marR="68140" marT="0" marB="0" anchor="b"/>
                </a:tc>
              </a:tr>
              <a:tr h="181708">
                <a:tc>
                  <a:txBody>
                    <a:bodyPr/>
                    <a:lstStyle/>
                    <a:p>
                      <a:pPr marL="0" marR="0">
                        <a:lnSpc>
                          <a:spcPct val="115000"/>
                        </a:lnSpc>
                        <a:spcBef>
                          <a:spcPts val="0"/>
                        </a:spcBef>
                        <a:spcAft>
                          <a:spcPts val="0"/>
                        </a:spcAft>
                      </a:pPr>
                      <a:r>
                        <a:rPr lang="en-US" sz="1000">
                          <a:effectLst/>
                        </a:rPr>
                        <a:t>Azure Extra Large</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14</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X/8</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2039+605</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a:effectLst/>
                        </a:rPr>
                        <a:t>0.48</a:t>
                      </a:r>
                      <a:endParaRPr lang="en-US" sz="1200">
                        <a:effectLst/>
                        <a:latin typeface="Times New Roman"/>
                        <a:ea typeface="新細明體"/>
                        <a:cs typeface="Times New Roman"/>
                      </a:endParaRPr>
                    </a:p>
                  </a:txBody>
                  <a:tcPr marL="68140" marR="68140" marT="0" marB="0" anchor="b"/>
                </a:tc>
                <a:tc>
                  <a:txBody>
                    <a:bodyPr/>
                    <a:lstStyle/>
                    <a:p>
                      <a:pPr marL="0" marR="0" algn="r">
                        <a:lnSpc>
                          <a:spcPct val="115000"/>
                        </a:lnSpc>
                        <a:spcBef>
                          <a:spcPts val="0"/>
                        </a:spcBef>
                        <a:spcAft>
                          <a:spcPts val="0"/>
                        </a:spcAft>
                      </a:pPr>
                      <a:r>
                        <a:rPr lang="en-US" sz="1000" dirty="0">
                          <a:effectLst/>
                        </a:rPr>
                        <a:t>0.72</a:t>
                      </a:r>
                      <a:endParaRPr lang="en-US" sz="1200" dirty="0">
                        <a:effectLst/>
                        <a:latin typeface="Times New Roman"/>
                        <a:ea typeface="新細明體"/>
                        <a:cs typeface="Times New Roman"/>
                      </a:endParaRPr>
                    </a:p>
                  </a:txBody>
                  <a:tcPr marL="68140" marR="68140" marT="0" marB="0" anchor="b"/>
                </a:tc>
              </a:tr>
            </a:tbl>
          </a:graphicData>
        </a:graphic>
      </p:graphicFrame>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648200" y="4419600"/>
            <a:ext cx="4191000" cy="211208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52400" y="4449337"/>
            <a:ext cx="4277197" cy="2145053"/>
          </a:xfrm>
          <a:prstGeom prst="rect">
            <a:avLst/>
          </a:prstGeom>
        </p:spPr>
      </p:pic>
    </p:spTree>
    <p:extLst>
      <p:ext uri="{BB962C8B-B14F-4D97-AF65-F5344CB8AC3E}">
        <p14:creationId xmlns:p14="http://schemas.microsoft.com/office/powerpoint/2010/main" val="252169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t>
            </a:r>
            <a:r>
              <a:rPr lang="en-US" dirty="0" err="1" smtClean="0"/>
              <a:t>MapReduce</a:t>
            </a:r>
            <a:endParaRPr lang="en-US" dirty="0"/>
          </a:p>
        </p:txBody>
      </p:sp>
      <p:sp>
        <p:nvSpPr>
          <p:cNvPr id="3" name="Content Placeholder 2"/>
          <p:cNvSpPr>
            <a:spLocks noGrp="1"/>
          </p:cNvSpPr>
          <p:nvPr>
            <p:ph idx="1"/>
          </p:nvPr>
        </p:nvSpPr>
        <p:spPr>
          <a:xfrm>
            <a:off x="457200" y="1295401"/>
            <a:ext cx="8229600" cy="838199"/>
          </a:xfrm>
        </p:spPr>
        <p:txBody>
          <a:bodyPr>
            <a:normAutofit fontScale="47500" lnSpcReduction="20000"/>
          </a:bodyPr>
          <a:lstStyle/>
          <a:p>
            <a:r>
              <a:rPr lang="en-US" dirty="0" smtClean="0"/>
              <a:t>Original model derives from functional programming</a:t>
            </a:r>
          </a:p>
          <a:p>
            <a:r>
              <a:rPr lang="en-US" dirty="0" smtClean="0"/>
              <a:t>Job and tasks scheduling are based on locality information supported by High-level File System</a:t>
            </a:r>
          </a:p>
          <a:p>
            <a:r>
              <a:rPr lang="en-US" dirty="0" err="1" smtClean="0"/>
              <a:t>E.g</a:t>
            </a:r>
            <a:r>
              <a:rPr lang="en-US" dirty="0" smtClean="0"/>
              <a:t> Google </a:t>
            </a:r>
            <a:r>
              <a:rPr lang="en-US" dirty="0" err="1" smtClean="0"/>
              <a:t>MapReduce</a:t>
            </a:r>
            <a:r>
              <a:rPr lang="en-US" dirty="0" smtClean="0"/>
              <a:t>, </a:t>
            </a:r>
            <a:r>
              <a:rPr lang="en-US" dirty="0" err="1" smtClean="0"/>
              <a:t>Hadoop</a:t>
            </a:r>
            <a:r>
              <a:rPr lang="en-US" dirty="0" smtClean="0"/>
              <a:t> </a:t>
            </a:r>
            <a:r>
              <a:rPr lang="en-US" dirty="0" err="1" smtClean="0"/>
              <a:t>MapReduce</a:t>
            </a:r>
            <a:endParaRPr lang="en-US" dirty="0"/>
          </a:p>
        </p:txBody>
      </p:sp>
      <p:pic>
        <p:nvPicPr>
          <p:cNvPr id="1026" name="Picture 2" descr="C:\PHD\Qualify Exam\Oral presentation\own\mr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71388"/>
            <a:ext cx="6705600" cy="421214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a:spLocks noGrp="1"/>
          </p:cNvSpPr>
          <p:nvPr>
            <p:ph type="ftr" sz="quarter" idx="11"/>
          </p:nvPr>
        </p:nvSpPr>
        <p:spPr>
          <a:xfrm>
            <a:off x="133350" y="6383536"/>
            <a:ext cx="8782050" cy="474463"/>
          </a:xfrm>
        </p:spPr>
        <p:txBody>
          <a:bodyPr/>
          <a:lstStyle/>
          <a:p>
            <a:pPr algn="l"/>
            <a:r>
              <a:rPr lang="en-US" dirty="0">
                <a:solidFill>
                  <a:schemeClr val="tx1"/>
                </a:solidFill>
              </a:rPr>
              <a:t>J Dean and S. </a:t>
            </a:r>
            <a:r>
              <a:rPr lang="en-US" dirty="0" err="1">
                <a:solidFill>
                  <a:schemeClr val="tx1"/>
                </a:solidFill>
              </a:rPr>
              <a:t>Ghemawat</a:t>
            </a:r>
            <a:r>
              <a:rPr lang="en-US" dirty="0">
                <a:solidFill>
                  <a:schemeClr val="tx1"/>
                </a:solidFill>
              </a:rPr>
              <a:t>, </a:t>
            </a:r>
            <a:r>
              <a:rPr lang="en-US" i="1" dirty="0" err="1">
                <a:solidFill>
                  <a:schemeClr val="tx1"/>
                </a:solidFill>
              </a:rPr>
              <a:t>MapReduce</a:t>
            </a:r>
            <a:r>
              <a:rPr lang="en-US" i="1" dirty="0">
                <a:solidFill>
                  <a:schemeClr val="tx1"/>
                </a:solidFill>
              </a:rPr>
              <a:t>: Simplified Data Processing on Large Clusters.</a:t>
            </a:r>
            <a:r>
              <a:rPr lang="en-US" dirty="0">
                <a:solidFill>
                  <a:schemeClr val="tx1"/>
                </a:solidFill>
              </a:rPr>
              <a:t> Sixth Symposium on Operating Systems Design and Implementation, 2004: p. 137-150.</a:t>
            </a:r>
          </a:p>
        </p:txBody>
      </p:sp>
    </p:spTree>
    <p:extLst>
      <p:ext uri="{BB962C8B-B14F-4D97-AF65-F5344CB8AC3E}">
        <p14:creationId xmlns:p14="http://schemas.microsoft.com/office/powerpoint/2010/main" val="210347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a:t>
            </a:r>
            <a:endParaRPr lang="en-US" dirty="0"/>
          </a:p>
        </p:txBody>
      </p:sp>
      <p:pic>
        <p:nvPicPr>
          <p:cNvPr id="2050" name="Picture 2" descr="C:\PHD\Qualify Exam\Oral presentation\own\twi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71600"/>
            <a:ext cx="4963292"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371600"/>
            <a:ext cx="4095780" cy="5181600"/>
          </a:xfrm>
        </p:spPr>
        <p:txBody>
          <a:bodyPr>
            <a:normAutofit fontScale="85000" lnSpcReduction="10000"/>
          </a:bodyPr>
          <a:lstStyle/>
          <a:p>
            <a:r>
              <a:rPr lang="en-US" sz="2400" dirty="0" smtClean="0"/>
              <a:t>Designed for algorithms need multiple rounds of </a:t>
            </a:r>
            <a:r>
              <a:rPr lang="en-US" sz="2400" dirty="0" err="1" smtClean="0"/>
              <a:t>MapReduce</a:t>
            </a:r>
            <a:endParaRPr lang="en-US" sz="2400" dirty="0" smtClean="0"/>
          </a:p>
          <a:p>
            <a:pPr lvl="1"/>
            <a:r>
              <a:rPr lang="en-US" sz="2000" dirty="0" smtClean="0"/>
              <a:t>Machine learning, Graph processing, and others</a:t>
            </a:r>
          </a:p>
          <a:p>
            <a:r>
              <a:rPr lang="en-US" sz="2400" dirty="0" smtClean="0"/>
              <a:t>Support broadcasting and messaging communication for data sync and framework control</a:t>
            </a:r>
          </a:p>
          <a:p>
            <a:r>
              <a:rPr lang="en-US" sz="2400" dirty="0" smtClean="0"/>
              <a:t>In-memory caching for static data (loop-invariant)</a:t>
            </a:r>
          </a:p>
          <a:p>
            <a:r>
              <a:rPr lang="en-US" sz="2400" dirty="0" smtClean="0"/>
              <a:t>Data are </a:t>
            </a:r>
            <a:r>
              <a:rPr lang="en-US" sz="2400" dirty="0"/>
              <a:t>directly </a:t>
            </a:r>
            <a:r>
              <a:rPr lang="en-US" sz="2400" dirty="0" smtClean="0"/>
              <a:t>stored on local disk (can be integrated with HDFS)</a:t>
            </a:r>
          </a:p>
          <a:p>
            <a:r>
              <a:rPr lang="en-US" sz="2400" dirty="0" smtClean="0"/>
              <a:t>Twister4Azure is an alternative implementation on Windows Azure </a:t>
            </a:r>
          </a:p>
          <a:p>
            <a:pPr lvl="1"/>
            <a:r>
              <a:rPr lang="en-US" sz="2000" dirty="0" smtClean="0"/>
              <a:t>Merge tasks</a:t>
            </a:r>
          </a:p>
          <a:p>
            <a:pPr lvl="1"/>
            <a:r>
              <a:rPr lang="en-US" sz="2000" dirty="0"/>
              <a:t>cache-aware scheduling </a:t>
            </a:r>
            <a:endParaRPr lang="en-US" dirty="0" smtClean="0"/>
          </a:p>
          <a:p>
            <a:endParaRPr lang="en-US" dirty="0"/>
          </a:p>
        </p:txBody>
      </p:sp>
      <p:sp>
        <p:nvSpPr>
          <p:cNvPr id="5" name="Footer Placeholder 2"/>
          <p:cNvSpPr>
            <a:spLocks noGrp="1"/>
          </p:cNvSpPr>
          <p:nvPr>
            <p:ph type="ftr" sz="quarter" idx="11"/>
          </p:nvPr>
        </p:nvSpPr>
        <p:spPr>
          <a:xfrm>
            <a:off x="133350" y="6383536"/>
            <a:ext cx="8782050" cy="474463"/>
          </a:xfrm>
        </p:spPr>
        <p:txBody>
          <a:bodyPr/>
          <a:lstStyle/>
          <a:p>
            <a:pPr algn="l"/>
            <a:r>
              <a:rPr lang="en-US" dirty="0" err="1">
                <a:solidFill>
                  <a:schemeClr val="tx1"/>
                </a:solidFill>
              </a:rPr>
              <a:t>J.Ekanayake</a:t>
            </a:r>
            <a:r>
              <a:rPr lang="en-US" dirty="0">
                <a:solidFill>
                  <a:schemeClr val="tx1"/>
                </a:solidFill>
              </a:rPr>
              <a:t>, </a:t>
            </a:r>
            <a:r>
              <a:rPr lang="en-US" dirty="0" err="1">
                <a:solidFill>
                  <a:schemeClr val="tx1"/>
                </a:solidFill>
              </a:rPr>
              <a:t>H.Li</a:t>
            </a:r>
            <a:r>
              <a:rPr lang="en-US" dirty="0">
                <a:solidFill>
                  <a:schemeClr val="tx1"/>
                </a:solidFill>
              </a:rPr>
              <a:t>, </a:t>
            </a:r>
            <a:r>
              <a:rPr lang="en-US" dirty="0" err="1">
                <a:solidFill>
                  <a:schemeClr val="tx1"/>
                </a:solidFill>
              </a:rPr>
              <a:t>B.Zhang</a:t>
            </a:r>
            <a:r>
              <a:rPr lang="en-US" dirty="0">
                <a:solidFill>
                  <a:schemeClr val="tx1"/>
                </a:solidFill>
              </a:rPr>
              <a:t>, </a:t>
            </a:r>
            <a:r>
              <a:rPr lang="en-US" dirty="0" err="1">
                <a:solidFill>
                  <a:schemeClr val="tx1"/>
                </a:solidFill>
              </a:rPr>
              <a:t>T.Gunarathne</a:t>
            </a:r>
            <a:r>
              <a:rPr lang="en-US" dirty="0">
                <a:solidFill>
                  <a:schemeClr val="tx1"/>
                </a:solidFill>
              </a:rPr>
              <a:t>, </a:t>
            </a:r>
            <a:r>
              <a:rPr lang="en-US" dirty="0" err="1">
                <a:solidFill>
                  <a:schemeClr val="tx1"/>
                </a:solidFill>
              </a:rPr>
              <a:t>S.Bae</a:t>
            </a:r>
            <a:r>
              <a:rPr lang="en-US" dirty="0">
                <a:solidFill>
                  <a:schemeClr val="tx1"/>
                </a:solidFill>
              </a:rPr>
              <a:t>, </a:t>
            </a:r>
            <a:r>
              <a:rPr lang="en-US" dirty="0" err="1">
                <a:solidFill>
                  <a:schemeClr val="tx1"/>
                </a:solidFill>
              </a:rPr>
              <a:t>J.Qiu</a:t>
            </a:r>
            <a:r>
              <a:rPr lang="en-US" dirty="0">
                <a:solidFill>
                  <a:schemeClr val="tx1"/>
                </a:solidFill>
              </a:rPr>
              <a:t>, and </a:t>
            </a:r>
            <a:r>
              <a:rPr lang="en-US" dirty="0" err="1">
                <a:solidFill>
                  <a:schemeClr val="tx1"/>
                </a:solidFill>
              </a:rPr>
              <a:t>G.Fox</a:t>
            </a:r>
            <a:r>
              <a:rPr lang="en-US" dirty="0">
                <a:solidFill>
                  <a:schemeClr val="tx1"/>
                </a:solidFill>
              </a:rPr>
              <a:t>, </a:t>
            </a:r>
            <a:r>
              <a:rPr lang="en-US" i="1" dirty="0">
                <a:solidFill>
                  <a:schemeClr val="tx1"/>
                </a:solidFill>
              </a:rPr>
              <a:t>Twister: A Runtime for iterative </a:t>
            </a:r>
            <a:r>
              <a:rPr lang="en-US" i="1" dirty="0" err="1">
                <a:solidFill>
                  <a:schemeClr val="tx1"/>
                </a:solidFill>
              </a:rPr>
              <a:t>MapReduce</a:t>
            </a:r>
            <a:r>
              <a:rPr lang="en-US" dirty="0">
                <a:solidFill>
                  <a:schemeClr val="tx1"/>
                </a:solidFill>
              </a:rPr>
              <a:t>, in </a:t>
            </a:r>
            <a:r>
              <a:rPr lang="en-US" i="1" dirty="0">
                <a:solidFill>
                  <a:schemeClr val="tx1"/>
                </a:solidFill>
              </a:rPr>
              <a:t>Proceedings of the First International Workshop on </a:t>
            </a:r>
            <a:r>
              <a:rPr lang="en-US" i="1" dirty="0" err="1">
                <a:solidFill>
                  <a:schemeClr val="tx1"/>
                </a:solidFill>
              </a:rPr>
              <a:t>MapReduce</a:t>
            </a:r>
            <a:r>
              <a:rPr lang="en-US" i="1" dirty="0">
                <a:solidFill>
                  <a:schemeClr val="tx1"/>
                </a:solidFill>
              </a:rPr>
              <a:t> and its Applications of ACM HPDC 2010 conference June 20-25, 2010</a:t>
            </a:r>
            <a:r>
              <a:rPr lang="en-US" dirty="0">
                <a:solidFill>
                  <a:schemeClr val="tx1"/>
                </a:solidFill>
              </a:rPr>
              <a:t>. 2010, ACM: Chicago,  Illinois.</a:t>
            </a:r>
          </a:p>
        </p:txBody>
      </p:sp>
    </p:spTree>
    <p:extLst>
      <p:ext uri="{BB962C8B-B14F-4D97-AF65-F5344CB8AC3E}">
        <p14:creationId xmlns:p14="http://schemas.microsoft.com/office/powerpoint/2010/main" val="2854594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sz="2800" dirty="0" smtClean="0"/>
              <a:t>Address </a:t>
            </a:r>
            <a:r>
              <a:rPr lang="en-US" sz="2800" dirty="0"/>
              <a:t>large scale data </a:t>
            </a:r>
            <a:r>
              <a:rPr lang="en-US" sz="2800" dirty="0" smtClean="0"/>
              <a:t>analytic problems</a:t>
            </a:r>
          </a:p>
          <a:p>
            <a:pPr lvl="1"/>
            <a:r>
              <a:rPr lang="en-US" sz="2400" dirty="0"/>
              <a:t>Sequence </a:t>
            </a:r>
            <a:r>
              <a:rPr lang="en-US" sz="2400" dirty="0" smtClean="0"/>
              <a:t>alignment, Clustering, etc.</a:t>
            </a:r>
            <a:endParaRPr lang="en-US" sz="2400" dirty="0"/>
          </a:p>
          <a:p>
            <a:r>
              <a:rPr lang="en-US" sz="2800" dirty="0" smtClean="0"/>
              <a:t>Implement apps. on top of </a:t>
            </a:r>
            <a:r>
              <a:rPr lang="en-US" sz="2800" dirty="0" err="1" smtClean="0"/>
              <a:t>MapReduce</a:t>
            </a:r>
            <a:endParaRPr lang="en-US" sz="2800" dirty="0" smtClean="0"/>
          </a:p>
          <a:p>
            <a:pPr lvl="1"/>
            <a:r>
              <a:rPr lang="en-US" sz="2400" dirty="0" smtClean="0"/>
              <a:t>Decomposing data independently</a:t>
            </a:r>
          </a:p>
          <a:p>
            <a:r>
              <a:rPr lang="en-US" sz="2800" dirty="0" smtClean="0"/>
              <a:t>Advanced optimization</a:t>
            </a:r>
          </a:p>
          <a:p>
            <a:pPr lvl="1"/>
            <a:r>
              <a:rPr lang="en-US" sz="2400" dirty="0" smtClean="0"/>
              <a:t>Caching</a:t>
            </a:r>
          </a:p>
          <a:p>
            <a:pPr lvl="1"/>
            <a:r>
              <a:rPr lang="en-US" sz="2400" dirty="0" smtClean="0"/>
              <a:t>Intermediate data size</a:t>
            </a:r>
          </a:p>
          <a:p>
            <a:pPr lvl="1"/>
            <a:r>
              <a:rPr lang="en-US" sz="2400" dirty="0" smtClean="0"/>
              <a:t>Database support</a:t>
            </a:r>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876800" y="3810000"/>
            <a:ext cx="3995613" cy="2514600"/>
          </a:xfrm>
          <a:prstGeom prst="rect">
            <a:avLst/>
          </a:prstGeom>
        </p:spPr>
      </p:pic>
    </p:spTree>
    <p:extLst>
      <p:ext uri="{BB962C8B-B14F-4D97-AF65-F5344CB8AC3E}">
        <p14:creationId xmlns:p14="http://schemas.microsoft.com/office/powerpoint/2010/main" val="200565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8693"/>
          </a:xfrm>
        </p:spPr>
        <p:txBody>
          <a:bodyPr>
            <a:normAutofit fontScale="90000"/>
          </a:bodyPr>
          <a:lstStyle/>
          <a:p>
            <a:r>
              <a:rPr lang="en-US" dirty="0" smtClean="0"/>
              <a:t>Application Types</a:t>
            </a:r>
            <a:endParaRPr lang="en-US" dirty="0"/>
          </a:p>
        </p:txBody>
      </p:sp>
      <p:sp>
        <p:nvSpPr>
          <p:cNvPr id="3" name="Content Placeholder 2"/>
          <p:cNvSpPr>
            <a:spLocks noGrp="1"/>
          </p:cNvSpPr>
          <p:nvPr>
            <p:ph idx="1"/>
          </p:nvPr>
        </p:nvSpPr>
        <p:spPr>
          <a:xfrm>
            <a:off x="307072" y="1381833"/>
            <a:ext cx="8229600" cy="4146513"/>
          </a:xfrm>
        </p:spPr>
        <p:txBody>
          <a:bodyPr/>
          <a:lstStyle/>
          <a:p>
            <a:endParaRPr lang="en-US" dirty="0"/>
          </a:p>
        </p:txBody>
      </p:sp>
      <p:sp>
        <p:nvSpPr>
          <p:cNvPr id="4" name="Rectangle 3"/>
          <p:cNvSpPr/>
          <p:nvPr/>
        </p:nvSpPr>
        <p:spPr>
          <a:xfrm>
            <a:off x="-5681" y="6423679"/>
            <a:ext cx="9144000" cy="523220"/>
          </a:xfrm>
          <a:prstGeom prst="rect">
            <a:avLst/>
          </a:prstGeom>
        </p:spPr>
        <p:txBody>
          <a:bodyPr wrap="square">
            <a:spAutoFit/>
          </a:bodyPr>
          <a:lstStyle/>
          <a:p>
            <a:r>
              <a:rPr lang="en-US" sz="1400" dirty="0" smtClean="0"/>
              <a:t>Slide from Geoffrey </a:t>
            </a:r>
            <a:r>
              <a:rPr lang="en-US" sz="1400" dirty="0"/>
              <a:t>Fox </a:t>
            </a:r>
            <a:r>
              <a:rPr lang="en-US" sz="1400" dirty="0">
                <a:hlinkClick r:id="rId3"/>
              </a:rPr>
              <a:t>Advances in Clouds and their application to Data Intensive problems</a:t>
            </a:r>
            <a:r>
              <a:rPr lang="en-US" sz="1400" dirty="0"/>
              <a:t> University of Southern California Seminar February 24 2012</a:t>
            </a:r>
          </a:p>
        </p:txBody>
      </p:sp>
      <p:sp>
        <p:nvSpPr>
          <p:cNvPr id="5" name="Slide Number Placeholder 3"/>
          <p:cNvSpPr txBox="1">
            <a:spLocks/>
          </p:cNvSpPr>
          <p:nvPr/>
        </p:nvSpPr>
        <p:spPr>
          <a:xfrm>
            <a:off x="6520271" y="6494722"/>
            <a:ext cx="2328767" cy="40893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CC141A-9CC6-41A7-A7D0-011D836CC6E2}" type="slidenum">
              <a:rPr lang="en-US" smtClean="0"/>
              <a:pPr/>
              <a:t>8</a:t>
            </a:fld>
            <a:endParaRPr lang="en-US"/>
          </a:p>
        </p:txBody>
      </p:sp>
      <p:grpSp>
        <p:nvGrpSpPr>
          <p:cNvPr id="6" name="Canvas 17"/>
          <p:cNvGrpSpPr/>
          <p:nvPr/>
        </p:nvGrpSpPr>
        <p:grpSpPr>
          <a:xfrm>
            <a:off x="350414" y="823605"/>
            <a:ext cx="8483366" cy="5653395"/>
            <a:chOff x="0" y="0"/>
            <a:chExt cx="6191250" cy="3514725"/>
          </a:xfrm>
          <a:effectLst>
            <a:outerShdw blurRad="50800" dist="38100" dir="2700000" algn="tl" rotWithShape="0">
              <a:prstClr val="black">
                <a:alpha val="40000"/>
              </a:prstClr>
            </a:outerShdw>
          </a:effectLst>
        </p:grpSpPr>
        <p:sp>
          <p:nvSpPr>
            <p:cNvPr id="7" name="Rectangle 6"/>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8" name="Rectangle 7"/>
            <p:cNvSpPr/>
            <p:nvPr/>
          </p:nvSpPr>
          <p:spPr>
            <a:xfrm>
              <a:off x="0" y="0"/>
              <a:ext cx="6191250" cy="3514725"/>
            </a:xfrm>
            <a:prstGeom prst="rect">
              <a:avLst/>
            </a:prstGeom>
          </p:spPr>
          <p:style>
            <a:lnRef idx="1">
              <a:schemeClr val="dk1"/>
            </a:lnRef>
            <a:fillRef idx="2">
              <a:schemeClr val="dk1"/>
            </a:fillRef>
            <a:effectRef idx="1">
              <a:schemeClr val="dk1"/>
            </a:effectRef>
            <a:fontRef idx="minor">
              <a:schemeClr val="dk1"/>
            </a:fontRef>
          </p:style>
        </p:sp>
        <p:sp>
          <p:nvSpPr>
            <p:cNvPr id="9" name="Rectangle 8"/>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t>
              </a:r>
              <a:r>
                <a:rPr lang="en-US" sz="1600" b="1" dirty="0">
                  <a:solidFill>
                    <a:srgbClr val="000000"/>
                  </a:solidFill>
                  <a:effectLst/>
                  <a:latin typeface="Arial"/>
                  <a:ea typeface="Times New Roman"/>
                  <a:cs typeface="Times New Roman"/>
                </a:rPr>
                <a:t>a</a:t>
              </a:r>
              <a:r>
                <a:rPr lang="en-US" sz="1600" b="1" dirty="0" smtClean="0">
                  <a:solidFill>
                    <a:srgbClr val="000000"/>
                  </a:solidFill>
                  <a:effectLst/>
                  <a:latin typeface="Arial"/>
                  <a:ea typeface="Times New Roman"/>
                  <a:cs typeface="Times New Roman"/>
                </a:rPr>
                <a:t>) </a:t>
              </a:r>
              <a:r>
                <a:rPr lang="en-US" sz="1400" b="1" dirty="0" smtClean="0">
                  <a:solidFill>
                    <a:srgbClr val="000000"/>
                  </a:solidFill>
                  <a:effectLst/>
                  <a:latin typeface="Arial"/>
                  <a:ea typeface="Times New Roman"/>
                  <a:cs typeface="Times New Roman"/>
                </a:rPr>
                <a:t>Map-only</a:t>
              </a:r>
              <a:endParaRPr lang="en-US" sz="1400" b="1" dirty="0">
                <a:effectLst/>
                <a:ea typeface="Times New Roman"/>
                <a:cs typeface="Times New Roman"/>
              </a:endParaRPr>
            </a:p>
          </p:txBody>
        </p:sp>
        <p:sp>
          <p:nvSpPr>
            <p:cNvPr id="10" name="Rectangle 9"/>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sz="1400" b="1" dirty="0">
                  <a:solidFill>
                    <a:srgbClr val="000000"/>
                  </a:solidFill>
                  <a:effectLst/>
                  <a:latin typeface="Arial"/>
                  <a:ea typeface="Times New Roman"/>
                  <a:cs typeface="Times New Roman"/>
                </a:rPr>
                <a:t>(d) Loosely Synchronous</a:t>
              </a:r>
              <a:endParaRPr lang="en-US" sz="2000" b="1" dirty="0">
                <a:effectLst/>
                <a:latin typeface="Times New Roman"/>
                <a:ea typeface="Times New Roman"/>
              </a:endParaRPr>
            </a:p>
          </p:txBody>
        </p:sp>
        <p:sp>
          <p:nvSpPr>
            <p:cNvPr id="11" name="Rectangle 10"/>
            <p:cNvSpPr/>
            <p:nvPr/>
          </p:nvSpPr>
          <p:spPr>
            <a:xfrm>
              <a:off x="2979435" y="57151"/>
              <a:ext cx="1628427" cy="48605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400" b="1" dirty="0">
                  <a:solidFill>
                    <a:srgbClr val="000000"/>
                  </a:solidFill>
                  <a:effectLst/>
                  <a:latin typeface="Arial"/>
                  <a:ea typeface="Times New Roman"/>
                  <a:cs typeface="Times New Roman"/>
                </a:rPr>
                <a:t>(c) </a:t>
              </a:r>
              <a:r>
                <a:rPr lang="en-US" sz="1400" b="1" dirty="0" smtClean="0">
                  <a:solidFill>
                    <a:srgbClr val="000000"/>
                  </a:solidFill>
                  <a:effectLst/>
                  <a:latin typeface="Arial"/>
                  <a:ea typeface="Times New Roman"/>
                  <a:cs typeface="Times New Roman"/>
                </a:rPr>
                <a:t>Data Intensive Iterative Computations</a:t>
              </a:r>
              <a:endParaRPr lang="en-US" sz="1400" b="1" dirty="0">
                <a:effectLst/>
                <a:latin typeface="Times New Roman"/>
                <a:ea typeface="Times New Roman"/>
              </a:endParaRPr>
            </a:p>
          </p:txBody>
        </p:sp>
        <p:sp>
          <p:nvSpPr>
            <p:cNvPr id="12" name="Rectangle 11"/>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sz="1400" b="1" dirty="0">
                  <a:solidFill>
                    <a:srgbClr val="000000"/>
                  </a:solidFill>
                  <a:effectLst/>
                  <a:latin typeface="Arial"/>
                  <a:ea typeface="Times New Roman"/>
                  <a:cs typeface="Times New Roman"/>
                </a:rPr>
                <a:t>(b) Classic </a:t>
              </a:r>
              <a:r>
                <a:rPr lang="en-US" sz="1400" b="1" dirty="0" err="1">
                  <a:solidFill>
                    <a:srgbClr val="000000"/>
                  </a:solidFill>
                  <a:effectLst/>
                  <a:latin typeface="Arial"/>
                  <a:ea typeface="Times New Roman"/>
                  <a:cs typeface="Times New Roman"/>
                </a:rPr>
                <a:t>MapReduce</a:t>
              </a:r>
              <a:endParaRPr lang="en-US" sz="2000" b="1" dirty="0">
                <a:effectLst/>
                <a:latin typeface="Times New Roman"/>
                <a:ea typeface="Times New Roman"/>
              </a:endParaRPr>
            </a:p>
          </p:txBody>
        </p:sp>
        <p:sp>
          <p:nvSpPr>
            <p:cNvPr id="13" name="Rectangle 12"/>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4" name="Rectangle 13"/>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5" name="Group 14"/>
            <p:cNvGrpSpPr/>
            <p:nvPr/>
          </p:nvGrpSpPr>
          <p:grpSpPr>
            <a:xfrm>
              <a:off x="1488648" y="592084"/>
              <a:ext cx="1621694" cy="1252943"/>
              <a:chOff x="4697170" y="1719596"/>
              <a:chExt cx="1622044" cy="1316378"/>
            </a:xfrm>
          </p:grpSpPr>
          <p:sp>
            <p:nvSpPr>
              <p:cNvPr id="79"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80" name="Oval 79"/>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1" name="Straight Arrow Connector 80"/>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2" name="Group 81"/>
              <p:cNvGrpSpPr/>
              <p:nvPr/>
            </p:nvGrpSpPr>
            <p:grpSpPr>
              <a:xfrm>
                <a:off x="5358435" y="2227111"/>
                <a:ext cx="170613" cy="18288"/>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3"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4" name="Straight Arrow Connector 83"/>
              <p:cNvCxnSpPr>
                <a:stCxn id="80" idx="4"/>
                <a:endCxn id="92"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5" name="Oval 84"/>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6" name="Straight Arrow Connector 85"/>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7" name="Straight Arrow Connector 86"/>
              <p:cNvCxnSpPr>
                <a:stCxn id="85" idx="4"/>
                <a:endCxn id="91"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8" name="Oval 87"/>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9" name="Straight Arrow Connector 88"/>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0" name="Straight Arrow Connector 89"/>
              <p:cNvCxnSpPr>
                <a:stCxn id="88" idx="4"/>
                <a:endCxn id="91"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1" name="Oval 90"/>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2" name="Oval 91"/>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3" name="Group 92"/>
              <p:cNvGrpSpPr/>
              <p:nvPr/>
            </p:nvGrpSpPr>
            <p:grpSpPr>
              <a:xfrm>
                <a:off x="5291814" y="2739565"/>
                <a:ext cx="170184" cy="17780"/>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4" name="Straight Arrow Connector 93"/>
              <p:cNvCxnSpPr>
                <a:stCxn id="85" idx="4"/>
                <a:endCxn id="92"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88" idx="4"/>
                <a:endCxn id="92"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6" name="Straight Arrow Connector 95"/>
              <p:cNvCxnSpPr>
                <a:stCxn id="80" idx="4"/>
                <a:endCxn id="91"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7"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8" name="Straight Arrow Connector 97"/>
              <p:cNvCxnSpPr>
                <a:stCxn id="91"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9" name="Straight Arrow Connector 98"/>
              <p:cNvCxnSpPr>
                <a:stCxn id="92"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6" name="Rectangle 15"/>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7" name="Group 16"/>
            <p:cNvGrpSpPr/>
            <p:nvPr/>
          </p:nvGrpSpPr>
          <p:grpSpPr>
            <a:xfrm>
              <a:off x="2967247" y="539684"/>
              <a:ext cx="1564537" cy="1366075"/>
              <a:chOff x="4658943" y="1765169"/>
              <a:chExt cx="1564875" cy="1435231"/>
            </a:xfrm>
          </p:grpSpPr>
          <p:sp>
            <p:nvSpPr>
              <p:cNvPr id="52" name="Arc 51"/>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3"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4" name="Oval 53"/>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5" name="Straight Arrow Connector 54"/>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6" name="Group 55"/>
              <p:cNvGrpSpPr/>
              <p:nvPr/>
            </p:nvGrpSpPr>
            <p:grpSpPr>
              <a:xfrm>
                <a:off x="5471591" y="2320247"/>
                <a:ext cx="170604" cy="18286"/>
                <a:chOff x="661269" y="507515"/>
                <a:chExt cx="170688" cy="18288"/>
              </a:xfrm>
            </p:grpSpPr>
            <p:sp>
              <p:nvSpPr>
                <p:cNvPr id="77" name="Oval 76"/>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8" name="Oval 77"/>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7"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8" name="Straight Arrow Connector 57"/>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9" name="Oval 58"/>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0" name="Straight Arrow Connector 59"/>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1" name="Straight Arrow Connector 60"/>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2" name="Oval 61"/>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3" name="Straight Arrow Connector 62"/>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4" name="Straight Arrow Connector 63"/>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5" name="Oval 64"/>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6" name="Oval 65"/>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7" name="Group 66"/>
              <p:cNvGrpSpPr/>
              <p:nvPr/>
            </p:nvGrpSpPr>
            <p:grpSpPr>
              <a:xfrm>
                <a:off x="5404973" y="2832638"/>
                <a:ext cx="170175" cy="17778"/>
                <a:chOff x="594644" y="1019969"/>
                <a:chExt cx="170688" cy="18288"/>
              </a:xfrm>
            </p:grpSpPr>
            <p:sp>
              <p:nvSpPr>
                <p:cNvPr id="75" name="Oval 74"/>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6" name="Oval 75"/>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8" name="Straight Arrow Connector 67"/>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0" name="Straight Arrow Connector 69"/>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1"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2" name="Straight Arrow Connector 71"/>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3" name="Straight Arrow Connector 72"/>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4"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8" name="Group 17"/>
            <p:cNvGrpSpPr/>
            <p:nvPr/>
          </p:nvGrpSpPr>
          <p:grpSpPr>
            <a:xfrm>
              <a:off x="187860" y="632890"/>
              <a:ext cx="1204219" cy="1250507"/>
              <a:chOff x="5025142" y="1886585"/>
              <a:chExt cx="1204480" cy="1313815"/>
            </a:xfrm>
          </p:grpSpPr>
          <p:sp>
            <p:nvSpPr>
              <p:cNvPr id="37"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8" name="Oval 37"/>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9" name="Straight Arrow Connector 38"/>
              <p:cNvCxnSpPr>
                <a:endCxn id="38"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0"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1" name="Group 40"/>
              <p:cNvGrpSpPr/>
              <p:nvPr/>
            </p:nvGrpSpPr>
            <p:grpSpPr>
              <a:xfrm>
                <a:off x="5686697" y="2535047"/>
                <a:ext cx="170688" cy="18288"/>
                <a:chOff x="2753360" y="2094366"/>
                <a:chExt cx="170688" cy="18288"/>
              </a:xfrm>
            </p:grpSpPr>
            <p:sp>
              <p:nvSpPr>
                <p:cNvPr id="50" name="Oval 49"/>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1" name="Oval 50"/>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2"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3" name="Straight Arrow Connector 42"/>
              <p:cNvCxnSpPr>
                <a:stCxn id="38"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5" name="Straight Arrow Connector 44"/>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8" name="Straight Arrow Connector 47"/>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9" name="Straight Arrow Connector 48"/>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9" name="Rectangle 18"/>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1" name="Arc 20"/>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2" name="Straight Connector 21"/>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4" name="Straight Connector 23"/>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5"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6" name="Straight Arrow Connector 25"/>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Arrow Connector 26"/>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8" name="Straight Connector 27"/>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9" name="Rectangle 28"/>
            <p:cNvSpPr/>
            <p:nvPr/>
          </p:nvSpPr>
          <p:spPr>
            <a:xfrm>
              <a:off x="90090" y="1904806"/>
              <a:ext cx="1360465" cy="136954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a:lnSpc>
                  <a:spcPct val="150000"/>
                </a:lnSpc>
              </a:pPr>
              <a:r>
                <a:rPr lang="en-US" sz="1400" dirty="0" smtClean="0">
                  <a:solidFill>
                    <a:srgbClr val="000000"/>
                  </a:solidFill>
                  <a:effectLst/>
                  <a:latin typeface="Arial" pitchFamily="34" charset="0"/>
                  <a:ea typeface="Times New Roman"/>
                  <a:cs typeface="Arial" pitchFamily="34" charset="0"/>
                </a:rPr>
                <a:t>Cap3 Analysis</a:t>
              </a:r>
            </a:p>
          </p:txBody>
        </p:sp>
        <p:sp>
          <p:nvSpPr>
            <p:cNvPr id="30" name="Rectangle 29"/>
            <p:cNvSpPr/>
            <p:nvPr/>
          </p:nvSpPr>
          <p:spPr>
            <a:xfrm>
              <a:off x="1446245" y="1906661"/>
              <a:ext cx="1533071" cy="1358623"/>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Distributed </a:t>
              </a:r>
              <a:r>
                <a:rPr lang="en-US" sz="1400" dirty="0">
                  <a:solidFill>
                    <a:srgbClr val="000000"/>
                  </a:solidFill>
                  <a:effectLst/>
                  <a:latin typeface="Arial" pitchFamily="34" charset="0"/>
                  <a:ea typeface="Times New Roman"/>
                  <a:cs typeface="Arial" pitchFamily="34" charset="0"/>
                </a:rPr>
                <a:t>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sorting</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Information retrieval</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4607862" y="1900603"/>
              <a:ext cx="1383363" cy="136468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a:solidFill>
                    <a:srgbClr val="000000"/>
                  </a:solidFill>
                  <a:latin typeface="Arial" pitchFamily="34" charset="0"/>
                  <a:ea typeface="Times New Roman"/>
                  <a:cs typeface="Arial" pitchFamily="34" charset="0"/>
                </a:rPr>
                <a:t>Many MPI scientific applications such as solving differential equations and particle dynamics</a:t>
              </a:r>
            </a:p>
            <a:p>
              <a:pPr marL="0" marR="0">
                <a:lnSpc>
                  <a:spcPct val="150000"/>
                </a:lnSpc>
                <a:spcBef>
                  <a:spcPts val="0"/>
                </a:spcBef>
                <a:spcAft>
                  <a:spcPts val="0"/>
                </a:spcAft>
              </a:pPr>
              <a:r>
                <a:rPr lang="en-US" sz="1600" dirty="0">
                  <a:effectLst/>
                  <a:latin typeface="Arial" pitchFamily="34" charset="0"/>
                  <a:ea typeface="Times New Roman"/>
                  <a:cs typeface="Arial" pitchFamily="34" charset="0"/>
                </a:rPr>
                <a:t> </a:t>
              </a:r>
            </a:p>
          </p:txBody>
        </p:sp>
        <p:cxnSp>
          <p:nvCxnSpPr>
            <p:cNvPr id="35" name="Straight Arrow Connector 34"/>
            <p:cNvCxnSpPr/>
            <p:nvPr/>
          </p:nvCxnSpPr>
          <p:spPr>
            <a:xfrm flipH="1">
              <a:off x="175816" y="3265284"/>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6" name="Rectangle 35"/>
            <p:cNvSpPr/>
            <p:nvPr/>
          </p:nvSpPr>
          <p:spPr>
            <a:xfrm>
              <a:off x="2979437" y="1906662"/>
              <a:ext cx="1628425" cy="135862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clustering 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p>
            <a:p>
              <a:pPr>
                <a:lnSpc>
                  <a:spcPct val="150000"/>
                </a:lnSpc>
              </a:pPr>
              <a:r>
                <a:rPr lang="en-US" sz="1400" dirty="0" smtClean="0">
                  <a:solidFill>
                    <a:srgbClr val="000000"/>
                  </a:solidFill>
                  <a:effectLst/>
                  <a:latin typeface="Arial" pitchFamily="34" charset="0"/>
                  <a:ea typeface="Times New Roman"/>
                  <a:cs typeface="Arial" pitchFamily="34" charset="0"/>
                </a:rPr>
                <a:t>Smith-Waterman</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cxnSp>
          <p:nvCxnSpPr>
            <p:cNvPr id="34" name="Straight Arrow Connector 33"/>
            <p:cNvCxnSpPr/>
            <p:nvPr/>
          </p:nvCxnSpPr>
          <p:spPr>
            <a:xfrm>
              <a:off x="4208035" y="3274350"/>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Tree>
    <p:extLst>
      <p:ext uri="{BB962C8B-B14F-4D97-AF65-F5344CB8AC3E}">
        <p14:creationId xmlns:p14="http://schemas.microsoft.com/office/powerpoint/2010/main" val="114745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p:cNvCxnSpPr/>
          <p:nvPr/>
        </p:nvCxnSpPr>
        <p:spPr>
          <a:xfrm>
            <a:off x="5946615" y="3392432"/>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716293" y="3395805"/>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241483" y="3395805"/>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946615" y="2655840"/>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716293" y="2659213"/>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241483" y="2659213"/>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Application Types - Map-Only</a:t>
            </a:r>
            <a:endParaRPr lang="en-US" dirty="0"/>
          </a:p>
        </p:txBody>
      </p:sp>
      <p:sp>
        <p:nvSpPr>
          <p:cNvPr id="3" name="Content Placeholder 2"/>
          <p:cNvSpPr>
            <a:spLocks noGrp="1"/>
          </p:cNvSpPr>
          <p:nvPr>
            <p:ph idx="1"/>
          </p:nvPr>
        </p:nvSpPr>
        <p:spPr>
          <a:xfrm>
            <a:off x="270130" y="1465021"/>
            <a:ext cx="3692269" cy="3259380"/>
          </a:xfrm>
        </p:spPr>
        <p:txBody>
          <a:bodyPr>
            <a:normAutofit fontScale="92500" lnSpcReduction="20000"/>
          </a:bodyPr>
          <a:lstStyle/>
          <a:p>
            <a:r>
              <a:rPr lang="en-US" sz="2400" dirty="0" smtClean="0"/>
              <a:t>Cap3 sequence assembly</a:t>
            </a:r>
          </a:p>
          <a:p>
            <a:pPr lvl="1"/>
            <a:r>
              <a:rPr lang="en-US" sz="2000" dirty="0" smtClean="0"/>
              <a:t>Input FASTA file are spilt into files and stored on HDFS</a:t>
            </a:r>
          </a:p>
          <a:p>
            <a:pPr lvl="1"/>
            <a:r>
              <a:rPr lang="en-US" sz="2000" dirty="0" smtClean="0"/>
              <a:t>Cap3 binary is called as an external java process</a:t>
            </a:r>
          </a:p>
          <a:p>
            <a:pPr lvl="1"/>
            <a:r>
              <a:rPr lang="en-US" sz="2000" dirty="0" smtClean="0"/>
              <a:t>Need a new </a:t>
            </a:r>
            <a:r>
              <a:rPr lang="en-US" sz="2000" dirty="0" err="1" smtClean="0"/>
              <a:t>FileInputFileFormat</a:t>
            </a:r>
            <a:endParaRPr lang="en-US" sz="2000" dirty="0" smtClean="0"/>
          </a:p>
          <a:p>
            <a:pPr lvl="1"/>
            <a:r>
              <a:rPr lang="en-US" sz="2000" dirty="0" smtClean="0"/>
              <a:t>Addition step for collecting  the output result</a:t>
            </a:r>
          </a:p>
          <a:p>
            <a:pPr lvl="1"/>
            <a:r>
              <a:rPr lang="en-US" sz="2000" dirty="0" smtClean="0"/>
              <a:t>Near linear scaling</a:t>
            </a:r>
            <a:endParaRPr lang="en-US" sz="2000" dirty="0"/>
          </a:p>
        </p:txBody>
      </p:sp>
      <p:sp>
        <p:nvSpPr>
          <p:cNvPr id="16" name="Flowchart: Magnetic Disk 15"/>
          <p:cNvSpPr/>
          <p:nvPr/>
        </p:nvSpPr>
        <p:spPr>
          <a:xfrm>
            <a:off x="5550592" y="3937913"/>
            <a:ext cx="2980115" cy="710287"/>
          </a:xfrm>
          <a:prstGeom prst="flowChartMagneticDisk">
            <a:avLst/>
          </a:prstGeom>
          <a:solidFill>
            <a:schemeClr val="accent1">
              <a:lumMod val="20000"/>
              <a:lumOff val="80000"/>
            </a:schemeClr>
          </a:solidFill>
          <a:ln w="12700">
            <a:solidFill>
              <a:schemeClr val="tx1"/>
            </a:solidFill>
          </a:ln>
          <a:effectLst>
            <a:outerShdw blurRad="50800" dist="38100" dir="3600000" algn="l" rotWithShape="0">
              <a:prstClr val="black">
                <a:alpha val="40000"/>
              </a:prstClr>
            </a:outerShdw>
          </a:effectLst>
          <a:scene3d>
            <a:camera prst="orthographicFront"/>
            <a:lightRig rig="sunrise"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HDFS / Local Disk</a:t>
            </a:r>
            <a:endParaRPr lang="en-US" b="1" dirty="0">
              <a:solidFill>
                <a:schemeClr val="tx1"/>
              </a:solidFill>
            </a:endParaRPr>
          </a:p>
        </p:txBody>
      </p:sp>
      <p:cxnSp>
        <p:nvCxnSpPr>
          <p:cNvPr id="18" name="Straight Connector 17"/>
          <p:cNvCxnSpPr/>
          <p:nvPr/>
        </p:nvCxnSpPr>
        <p:spPr>
          <a:xfrm>
            <a:off x="7026892" y="1567163"/>
            <a:ext cx="879978"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49251" y="1816719"/>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18929" y="1820092"/>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244119" y="1820092"/>
            <a:ext cx="2" cy="5421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75240" y="2610806"/>
            <a:ext cx="6477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a:off x="5079741" y="1360335"/>
            <a:ext cx="228600" cy="64621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4241541" y="1381580"/>
            <a:ext cx="783966" cy="646331"/>
          </a:xfrm>
          <a:prstGeom prst="rect">
            <a:avLst/>
          </a:prstGeom>
          <a:noFill/>
        </p:spPr>
        <p:txBody>
          <a:bodyPr wrap="square" rtlCol="0">
            <a:spAutoFit/>
          </a:bodyPr>
          <a:lstStyle/>
          <a:p>
            <a:pPr algn="ctr"/>
            <a:r>
              <a:rPr lang="en-US" dirty="0" smtClean="0"/>
              <a:t>FASTA</a:t>
            </a:r>
          </a:p>
          <a:p>
            <a:pPr algn="ctr"/>
            <a:r>
              <a:rPr lang="en-US" dirty="0" smtClean="0"/>
              <a:t>files</a:t>
            </a:r>
            <a:endParaRPr lang="en-US" dirty="0"/>
          </a:p>
        </p:txBody>
      </p:sp>
      <p:sp>
        <p:nvSpPr>
          <p:cNvPr id="36" name="Left Brace 35"/>
          <p:cNvSpPr/>
          <p:nvPr/>
        </p:nvSpPr>
        <p:spPr>
          <a:xfrm>
            <a:off x="5079741" y="2305615"/>
            <a:ext cx="228600" cy="64621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4114800" y="2305615"/>
            <a:ext cx="936366" cy="646331"/>
          </a:xfrm>
          <a:prstGeom prst="rect">
            <a:avLst/>
          </a:prstGeom>
          <a:noFill/>
        </p:spPr>
        <p:txBody>
          <a:bodyPr wrap="square" rtlCol="0">
            <a:spAutoFit/>
          </a:bodyPr>
          <a:lstStyle/>
          <a:p>
            <a:pPr algn="ctr"/>
            <a:r>
              <a:rPr lang="en-US" dirty="0" smtClean="0"/>
              <a:t>Execute </a:t>
            </a:r>
          </a:p>
          <a:p>
            <a:pPr algn="ctr"/>
            <a:r>
              <a:rPr lang="en-US" dirty="0" smtClean="0"/>
              <a:t>Cap3</a:t>
            </a:r>
            <a:endParaRPr lang="en-US" dirty="0"/>
          </a:p>
        </p:txBody>
      </p:sp>
      <p:pic>
        <p:nvPicPr>
          <p:cNvPr id="40" name="Picture 39"/>
          <p:cNvPicPr/>
          <p:nvPr/>
        </p:nvPicPr>
        <p:blipFill>
          <a:blip r:embed="rId3" cstate="print">
            <a:extLst>
              <a:ext uri="{28A0092B-C50C-407E-A947-70E740481C1C}">
                <a14:useLocalDpi xmlns:a14="http://schemas.microsoft.com/office/drawing/2010/main" val="0"/>
              </a:ext>
            </a:extLst>
          </a:blip>
          <a:stretch>
            <a:fillRect/>
          </a:stretch>
        </p:blipFill>
        <p:spPr>
          <a:xfrm>
            <a:off x="356304" y="4724400"/>
            <a:ext cx="3872796" cy="1871331"/>
          </a:xfrm>
          <a:prstGeom prst="rect">
            <a:avLst/>
          </a:prstGeom>
        </p:spPr>
      </p:pic>
      <p:pic>
        <p:nvPicPr>
          <p:cNvPr id="42" name="Picture 41"/>
          <p:cNvPicPr/>
          <p:nvPr/>
        </p:nvPicPr>
        <p:blipFill>
          <a:blip r:embed="rId4" cstate="print">
            <a:extLst>
              <a:ext uri="{28A0092B-C50C-407E-A947-70E740481C1C}">
                <a14:useLocalDpi xmlns:a14="http://schemas.microsoft.com/office/drawing/2010/main" val="0"/>
              </a:ext>
            </a:extLst>
          </a:blip>
          <a:stretch>
            <a:fillRect/>
          </a:stretch>
        </p:blipFill>
        <p:spPr>
          <a:xfrm>
            <a:off x="5013277" y="4724400"/>
            <a:ext cx="3942170" cy="1904852"/>
          </a:xfrm>
          <a:prstGeom prst="rect">
            <a:avLst/>
          </a:prstGeom>
        </p:spPr>
      </p:pic>
      <p:grpSp>
        <p:nvGrpSpPr>
          <p:cNvPr id="13" name="Group 12"/>
          <p:cNvGrpSpPr/>
          <p:nvPr/>
        </p:nvGrpSpPr>
        <p:grpSpPr>
          <a:xfrm>
            <a:off x="5719269" y="1349449"/>
            <a:ext cx="459971" cy="657102"/>
            <a:chOff x="6027762" y="1349449"/>
            <a:chExt cx="459971" cy="657102"/>
          </a:xfrm>
        </p:grpSpPr>
        <p:sp>
          <p:nvSpPr>
            <p:cNvPr id="4" name="Snip Single Corner Rectangle 3"/>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473307" y="1349449"/>
            <a:ext cx="459971" cy="657102"/>
            <a:chOff x="6027762" y="1349449"/>
            <a:chExt cx="459971" cy="657102"/>
          </a:xfrm>
        </p:grpSpPr>
        <p:sp>
          <p:nvSpPr>
            <p:cNvPr id="43" name="Snip Single Corner Rectangle 42"/>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7994536" y="1349449"/>
            <a:ext cx="459971" cy="657102"/>
            <a:chOff x="6027762" y="1349449"/>
            <a:chExt cx="459971" cy="657102"/>
          </a:xfrm>
        </p:grpSpPr>
        <p:sp>
          <p:nvSpPr>
            <p:cNvPr id="49" name="Snip Single Corner Rectangle 48"/>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5592578" y="2362200"/>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sp>
        <p:nvSpPr>
          <p:cNvPr id="56" name="Oval 55"/>
          <p:cNvSpPr/>
          <p:nvPr/>
        </p:nvSpPr>
        <p:spPr>
          <a:xfrm>
            <a:off x="6351539" y="2380821"/>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sp>
        <p:nvSpPr>
          <p:cNvPr id="57" name="Oval 56"/>
          <p:cNvSpPr/>
          <p:nvPr/>
        </p:nvSpPr>
        <p:spPr>
          <a:xfrm>
            <a:off x="7876729" y="2388305"/>
            <a:ext cx="734784" cy="498545"/>
          </a:xfrm>
          <a:prstGeom prst="ellipse">
            <a:avLst/>
          </a:prstGeom>
          <a:solidFill>
            <a:schemeClr val="accent3"/>
          </a:solidFill>
          <a:ln w="12700">
            <a:solidFill>
              <a:schemeClr val="tx1"/>
            </a:solidFill>
          </a:ln>
          <a:effectLst>
            <a:outerShdw blurRad="76200" dir="18900000" sy="23000" kx="-1200000" algn="bl" rotWithShape="0">
              <a:prstClr val="black">
                <a:alpha val="2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map</a:t>
            </a:r>
            <a:endParaRPr lang="en-US" sz="1400" b="1" dirty="0">
              <a:solidFill>
                <a:schemeClr val="tx1"/>
              </a:solidFill>
            </a:endParaRPr>
          </a:p>
        </p:txBody>
      </p:sp>
      <p:grpSp>
        <p:nvGrpSpPr>
          <p:cNvPr id="58" name="Group 57"/>
          <p:cNvGrpSpPr/>
          <p:nvPr/>
        </p:nvGrpSpPr>
        <p:grpSpPr>
          <a:xfrm>
            <a:off x="5813631" y="3212780"/>
            <a:ext cx="296683" cy="423833"/>
            <a:chOff x="6027762" y="1349449"/>
            <a:chExt cx="459971" cy="657102"/>
          </a:xfrm>
        </p:grpSpPr>
        <p:sp>
          <p:nvSpPr>
            <p:cNvPr id="59" name="Snip Single Corner Rectangle 58"/>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6567669" y="3212780"/>
            <a:ext cx="296683" cy="423833"/>
            <a:chOff x="6027762" y="1349449"/>
            <a:chExt cx="459971" cy="657102"/>
          </a:xfrm>
        </p:grpSpPr>
        <p:sp>
          <p:nvSpPr>
            <p:cNvPr id="65" name="Snip Single Corner Rectangle 64"/>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088898" y="3212780"/>
            <a:ext cx="296683" cy="423833"/>
            <a:chOff x="6027762" y="1349449"/>
            <a:chExt cx="459971" cy="657102"/>
          </a:xfrm>
        </p:grpSpPr>
        <p:sp>
          <p:nvSpPr>
            <p:cNvPr id="71" name="Snip Single Corner Rectangle 70"/>
            <p:cNvSpPr/>
            <p:nvPr/>
          </p:nvSpPr>
          <p:spPr>
            <a:xfrm flipH="1">
              <a:off x="6027762" y="1349449"/>
              <a:ext cx="459971" cy="657102"/>
            </a:xfrm>
            <a:prstGeom prst="snip1Rect">
              <a:avLst/>
            </a:prstGeom>
            <a:solidFill>
              <a:srgbClr val="FFDE75"/>
            </a:solidFill>
            <a:ln w="19050">
              <a:solidFill>
                <a:schemeClr val="tx1"/>
              </a:solidFill>
            </a:ln>
            <a:effectLst>
              <a:outerShdw blurRad="50800" dist="38100" algn="l" rotWithShape="0">
                <a:prstClr val="black">
                  <a:alpha val="40000"/>
                </a:prstClr>
              </a:outerShdw>
              <a:softEdge rad="12700"/>
            </a:effectLst>
            <a:scene3d>
              <a:camera prst="orthographicFront"/>
              <a:lightRig rig="glow"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083576" y="14695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83576" y="1621971"/>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83576" y="1773282"/>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83576" y="1915884"/>
              <a:ext cx="3730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9240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3725</Words>
  <Application>Microsoft Office PowerPoint</Application>
  <PresentationFormat>On-screen Show (4:3)</PresentationFormat>
  <Paragraphs>819</Paragraphs>
  <Slides>49</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Visio</vt:lpstr>
      <vt:lpstr>Study of MapReduce for Data Intensive Applications, NoSQL Solutions, and a Practical Provisioning Interface for IaaS Cloud</vt:lpstr>
      <vt:lpstr>Outline</vt:lpstr>
      <vt:lpstr>Big Data Challenging issues</vt:lpstr>
      <vt:lpstr>MapReduce Background</vt:lpstr>
      <vt:lpstr>Classic MapReduce</vt:lpstr>
      <vt:lpstr>Twister</vt:lpstr>
      <vt:lpstr>Challenges</vt:lpstr>
      <vt:lpstr>Application Types</vt:lpstr>
      <vt:lpstr>Application Types - Map-Only</vt:lpstr>
      <vt:lpstr>Application Types – Classic MapReduce</vt:lpstr>
      <vt:lpstr>Application Types – Iterative MapReduce</vt:lpstr>
      <vt:lpstr>Summary</vt:lpstr>
      <vt:lpstr>MapReduce Research</vt:lpstr>
      <vt:lpstr>Scheduling optimization for data locality</vt:lpstr>
      <vt:lpstr>Breaking the shuffling barrier</vt:lpstr>
      <vt:lpstr>Hierarchical MapReduce</vt:lpstr>
      <vt:lpstr>Outline</vt:lpstr>
      <vt:lpstr>NoSQL</vt:lpstr>
      <vt:lpstr>Data Model / Data Structure</vt:lpstr>
      <vt:lpstr>Master-slaves Architecture – Google BigTable (1/3)</vt:lpstr>
      <vt:lpstr>PowerPoint Presentation</vt:lpstr>
      <vt:lpstr>Master-slaves Architecture – MongoDB (3/3)</vt:lpstr>
      <vt:lpstr>P2P Ring Topology -  Dynamo and Cassandra</vt:lpstr>
      <vt:lpstr>NoSQL solutions comparison (1/2)</vt:lpstr>
      <vt:lpstr>NoSQL solutions comparison (2/2)</vt:lpstr>
      <vt:lpstr>Facebook messaging using HBase </vt:lpstr>
      <vt:lpstr>eBay social signals with Cassandra</vt:lpstr>
      <vt:lpstr>PowerPoint Presentation</vt:lpstr>
      <vt:lpstr>Summary</vt:lpstr>
      <vt:lpstr>Outline</vt:lpstr>
      <vt:lpstr>Motivations</vt:lpstr>
      <vt:lpstr>Key component - Chef</vt:lpstr>
      <vt:lpstr>Bootstrap compute nodes</vt:lpstr>
      <vt:lpstr>What is SalsaDPI? (High-Level)</vt:lpstr>
      <vt:lpstr>Architecture</vt:lpstr>
      <vt:lpstr>What is SalsaDPI? (Cont.)</vt:lpstr>
      <vt:lpstr>Use Cases</vt:lpstr>
      <vt:lpstr>Initial results (1/4)</vt:lpstr>
      <vt:lpstr>Initial results (2/4)</vt:lpstr>
      <vt:lpstr>Initial results (3/4)</vt:lpstr>
      <vt:lpstr>Initial results (4/4)</vt:lpstr>
      <vt:lpstr>Conclusion</vt:lpstr>
      <vt:lpstr>Reference</vt:lpstr>
      <vt:lpstr>Spark</vt:lpstr>
      <vt:lpstr>Twister4Azure</vt:lpstr>
      <vt:lpstr>Breaking the shuffling barrier (Cont.)</vt:lpstr>
      <vt:lpstr>Datastax Brisk MapReduce</vt:lpstr>
      <vt:lpstr>BigTable read/write operations</vt:lpstr>
      <vt:lpstr>Cost on commercial clouds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MapReduce for Data Intensive Applications, NoSQL Solutions, and a practical provisioning  interface for IaaS Cloud</dc:title>
  <dc:creator>taklwu</dc:creator>
  <cp:lastModifiedBy>taklwu</cp:lastModifiedBy>
  <cp:revision>1249</cp:revision>
  <dcterms:created xsi:type="dcterms:W3CDTF">2013-07-17T19:35:26Z</dcterms:created>
  <dcterms:modified xsi:type="dcterms:W3CDTF">2013-07-29T17:03:33Z</dcterms:modified>
</cp:coreProperties>
</file>