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72" r:id="rId5"/>
    <p:sldId id="259" r:id="rId6"/>
    <p:sldId id="265" r:id="rId7"/>
    <p:sldId id="267" r:id="rId8"/>
    <p:sldId id="296" r:id="rId9"/>
    <p:sldId id="260" r:id="rId10"/>
    <p:sldId id="273" r:id="rId11"/>
    <p:sldId id="274" r:id="rId12"/>
    <p:sldId id="282" r:id="rId13"/>
    <p:sldId id="281" r:id="rId14"/>
    <p:sldId id="276" r:id="rId15"/>
    <p:sldId id="277" r:id="rId16"/>
    <p:sldId id="283" r:id="rId17"/>
    <p:sldId id="280" r:id="rId18"/>
    <p:sldId id="270" r:id="rId19"/>
    <p:sldId id="271" r:id="rId20"/>
    <p:sldId id="279" r:id="rId21"/>
    <p:sldId id="284" r:id="rId22"/>
    <p:sldId id="285" r:id="rId23"/>
    <p:sldId id="287" r:id="rId24"/>
    <p:sldId id="288" r:id="rId25"/>
    <p:sldId id="292" r:id="rId26"/>
    <p:sldId id="293" r:id="rId27"/>
    <p:sldId id="294" r:id="rId28"/>
    <p:sldId id="289" r:id="rId29"/>
    <p:sldId id="290" r:id="rId30"/>
    <p:sldId id="291" r:id="rId31"/>
    <p:sldId id="295" r:id="rId32"/>
    <p:sldId id="286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5313" autoAdjust="0"/>
    <p:restoredTop sz="84560" autoAdjust="0"/>
  </p:normalViewPr>
  <p:slideViewPr>
    <p:cSldViewPr snapToGrid="0" snapToObjects="1">
      <p:cViewPr varScale="1">
        <p:scale>
          <a:sx n="82" d="100"/>
          <a:sy n="82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7" Type="http://schemas.openxmlformats.org/officeDocument/2006/relationships/slide" Target="slides/slide6.xml"/><Relationship Id="rId3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0221F-02A7-274A-BAE0-DD3B7A1188B7}" type="doc">
      <dgm:prSet loTypeId="urn:microsoft.com/office/officeart/2005/8/layout/hProcess11" loCatId="process" qsTypeId="urn:microsoft.com/office/officeart/2005/8/quickstyle/3D4" qsCatId="3D" csTypeId="urn:microsoft.com/office/officeart/2005/8/colors/accent1_2" csCatId="accent1" phldr="1"/>
      <dgm:spPr/>
    </dgm:pt>
    <dgm:pt modelId="{3545A691-19D5-AF40-9264-569BF2F60344}">
      <dgm:prSet phldrT="[Text]"/>
      <dgm:spPr/>
      <dgm:t>
        <a:bodyPr/>
        <a:lstStyle/>
        <a:p>
          <a:r>
            <a:rPr lang="en-US" dirty="0" smtClean="0"/>
            <a:t>- Dell TACC</a:t>
          </a:r>
          <a:br>
            <a:rPr lang="en-US" dirty="0" smtClean="0"/>
          </a:br>
          <a:r>
            <a:rPr lang="en-US" dirty="0" smtClean="0"/>
            <a:t>- </a:t>
          </a:r>
          <a:r>
            <a:rPr lang="en-US" dirty="0" err="1" smtClean="0"/>
            <a:t>iDataPlex</a:t>
          </a:r>
          <a:r>
            <a:rPr lang="en-US" dirty="0" smtClean="0"/>
            <a:t> IU</a:t>
          </a:r>
        </a:p>
        <a:p>
          <a:r>
            <a:rPr lang="en-US" dirty="0" smtClean="0"/>
            <a:t>- </a:t>
          </a:r>
          <a:r>
            <a:rPr lang="en-US" dirty="0" err="1" smtClean="0"/>
            <a:t>iDataPlex</a:t>
          </a:r>
          <a:r>
            <a:rPr lang="en-US" dirty="0" smtClean="0"/>
            <a:t> UC</a:t>
          </a:r>
          <a:br>
            <a:rPr lang="en-US" dirty="0" smtClean="0"/>
          </a:br>
          <a:r>
            <a:rPr lang="en-US" dirty="0" smtClean="0"/>
            <a:t>- </a:t>
          </a:r>
          <a:r>
            <a:rPr lang="en-US" dirty="0" err="1" smtClean="0"/>
            <a:t>iDataPlex</a:t>
          </a:r>
          <a:r>
            <a:rPr lang="en-US" dirty="0" smtClean="0"/>
            <a:t> UF</a:t>
          </a:r>
        </a:p>
        <a:p>
          <a:r>
            <a:rPr lang="en-US" dirty="0" smtClean="0"/>
            <a:t>- Cray XT IU</a:t>
          </a:r>
          <a:br>
            <a:rPr lang="en-US" dirty="0" smtClean="0"/>
          </a:br>
          <a:endParaRPr lang="en-US" dirty="0" smtClean="0"/>
        </a:p>
        <a:p>
          <a:r>
            <a:rPr lang="en-US" dirty="0" smtClean="0"/>
            <a:t>Apr’10</a:t>
          </a:r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7FD68182-1435-1A4C-A439-568B90F31527}" type="parTrans" cxnId="{0E2CD330-EF6C-2E43-8153-1FC0E206E5A2}">
      <dgm:prSet/>
      <dgm:spPr/>
      <dgm:t>
        <a:bodyPr/>
        <a:lstStyle/>
        <a:p>
          <a:endParaRPr lang="en-US"/>
        </a:p>
      </dgm:t>
    </dgm:pt>
    <dgm:pt modelId="{966A93E7-B99A-B048-ACD9-D059270469EE}" type="sibTrans" cxnId="{0E2CD330-EF6C-2E43-8153-1FC0E206E5A2}">
      <dgm:prSet/>
      <dgm:spPr/>
      <dgm:t>
        <a:bodyPr/>
        <a:lstStyle/>
        <a:p>
          <a:endParaRPr lang="en-US"/>
        </a:p>
      </dgm:t>
    </dgm:pt>
    <dgm:pt modelId="{1486360D-E111-A941-ACB7-B727FF43EE56}">
      <dgm:prSet phldrT="[Text]"/>
      <dgm:spPr/>
      <dgm:t>
        <a:bodyPr/>
        <a:lstStyle/>
        <a:p>
          <a:r>
            <a:rPr lang="en-US" dirty="0" smtClean="0"/>
            <a:t>- Data Direct Storage Appliance</a:t>
          </a:r>
          <a:br>
            <a:rPr lang="en-US" dirty="0" smtClean="0"/>
          </a:br>
          <a:r>
            <a:rPr lang="en-US" dirty="0" smtClean="0"/>
            <a:t>- Sun Storage Server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Dec’09</a:t>
          </a:r>
          <a:endParaRPr lang="en-US" dirty="0"/>
        </a:p>
      </dgm:t>
    </dgm:pt>
    <dgm:pt modelId="{FF1D3CA8-B76F-3549-A15E-8361CBCB5FEC}" type="parTrans" cxnId="{6CB9A7CD-E994-114A-9D69-90D95670A548}">
      <dgm:prSet/>
      <dgm:spPr/>
      <dgm:t>
        <a:bodyPr/>
        <a:lstStyle/>
        <a:p>
          <a:endParaRPr lang="en-US"/>
        </a:p>
      </dgm:t>
    </dgm:pt>
    <dgm:pt modelId="{CC7AC7B0-C292-0742-921C-8073FE630A3A}" type="sibTrans" cxnId="{6CB9A7CD-E994-114A-9D69-90D95670A548}">
      <dgm:prSet/>
      <dgm:spPr/>
      <dgm:t>
        <a:bodyPr/>
        <a:lstStyle/>
        <a:p>
          <a:endParaRPr lang="en-US"/>
        </a:p>
      </dgm:t>
    </dgm:pt>
    <dgm:pt modelId="{B1F4212C-30AC-614A-B735-E60B5A3A3B31}">
      <dgm:prSet phldrT="[Text]"/>
      <dgm:spPr/>
      <dgm:t>
        <a:bodyPr/>
        <a:lstStyle/>
        <a:p>
          <a:r>
            <a:rPr lang="en-US" dirty="0" smtClean="0"/>
            <a:t>- Network connectivity between partners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Feb’10</a:t>
          </a:r>
          <a:endParaRPr lang="en-US" dirty="0"/>
        </a:p>
      </dgm:t>
    </dgm:pt>
    <dgm:pt modelId="{C675C209-728B-BD48-A86D-A4E2D1FDB8A8}" type="parTrans" cxnId="{33C2BF76-B56A-D849-B49A-6202847E2EC8}">
      <dgm:prSet/>
      <dgm:spPr/>
      <dgm:t>
        <a:bodyPr/>
        <a:lstStyle/>
        <a:p>
          <a:endParaRPr lang="en-US"/>
        </a:p>
      </dgm:t>
    </dgm:pt>
    <dgm:pt modelId="{58558D86-C5C9-3548-9AE0-B598A7D3851C}" type="sibTrans" cxnId="{33C2BF76-B56A-D849-B49A-6202847E2EC8}">
      <dgm:prSet/>
      <dgm:spPr/>
      <dgm:t>
        <a:bodyPr/>
        <a:lstStyle/>
        <a:p>
          <a:endParaRPr lang="en-US"/>
        </a:p>
      </dgm:t>
    </dgm:pt>
    <dgm:pt modelId="{E49B844F-F486-2748-A7C6-472C06F58FE7}">
      <dgm:prSet phldrT="[Text]"/>
      <dgm:spPr/>
      <dgm:t>
        <a:bodyPr/>
        <a:lstStyle/>
        <a:p>
          <a:r>
            <a:rPr lang="en-US" dirty="0" smtClean="0"/>
            <a:t>- </a:t>
          </a:r>
          <a:r>
            <a:rPr lang="en-US" dirty="0" err="1" smtClean="0"/>
            <a:t>iDataPlex</a:t>
          </a:r>
          <a:r>
            <a:rPr lang="en-US" dirty="0" smtClean="0"/>
            <a:t> SDSC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Mar’10</a:t>
          </a:r>
          <a:endParaRPr lang="en-US" dirty="0"/>
        </a:p>
      </dgm:t>
    </dgm:pt>
    <dgm:pt modelId="{DE92E9D4-B3BD-854C-AC07-589696C9FFE3}" type="parTrans" cxnId="{E6826981-38DE-8946-AE4B-08600696864D}">
      <dgm:prSet/>
      <dgm:spPr/>
      <dgm:t>
        <a:bodyPr/>
        <a:lstStyle/>
        <a:p>
          <a:endParaRPr lang="en-US"/>
        </a:p>
      </dgm:t>
    </dgm:pt>
    <dgm:pt modelId="{167324B2-1E09-F642-A235-B47FEAEB39C3}" type="sibTrans" cxnId="{E6826981-38DE-8946-AE4B-08600696864D}">
      <dgm:prSet/>
      <dgm:spPr/>
      <dgm:t>
        <a:bodyPr/>
        <a:lstStyle/>
        <a:p>
          <a:endParaRPr lang="en-US"/>
        </a:p>
      </dgm:t>
    </dgm:pt>
    <dgm:pt modelId="{C4C98AE3-9871-6F43-8875-382F89E97F97}">
      <dgm:prSet phldrT="[Text]"/>
      <dgm:spPr/>
      <dgm:t>
        <a:bodyPr/>
        <a:lstStyle/>
        <a:p>
          <a:r>
            <a:rPr lang="en-US" dirty="0" smtClean="0"/>
            <a:t>TG &amp; Internet2 connectivity</a:t>
          </a:r>
        </a:p>
        <a:p>
          <a:r>
            <a:rPr lang="en-US" dirty="0" smtClean="0"/>
            <a:t>Mar’10</a:t>
          </a:r>
          <a:endParaRPr lang="en-US" dirty="0"/>
        </a:p>
      </dgm:t>
    </dgm:pt>
    <dgm:pt modelId="{D6F33947-9C1F-0A4F-B46A-454EDCDA003E}" type="parTrans" cxnId="{34B38B45-D6AE-D540-9C55-5607DB11AD15}">
      <dgm:prSet/>
      <dgm:spPr/>
      <dgm:t>
        <a:bodyPr/>
        <a:lstStyle/>
        <a:p>
          <a:endParaRPr lang="en-US"/>
        </a:p>
      </dgm:t>
    </dgm:pt>
    <dgm:pt modelId="{51605C0C-ABE4-D94F-AC76-11DEDADF5D2D}" type="sibTrans" cxnId="{34B38B45-D6AE-D540-9C55-5607DB11AD15}">
      <dgm:prSet/>
      <dgm:spPr/>
      <dgm:t>
        <a:bodyPr/>
        <a:lstStyle/>
        <a:p>
          <a:endParaRPr lang="en-US"/>
        </a:p>
      </dgm:t>
    </dgm:pt>
    <dgm:pt modelId="{8CF21778-282F-594B-A4DF-6B34806B3545}" type="pres">
      <dgm:prSet presAssocID="{8FA0221F-02A7-274A-BAE0-DD3B7A1188B7}" presName="Name0" presStyleCnt="0">
        <dgm:presLayoutVars>
          <dgm:dir/>
          <dgm:resizeHandles val="exact"/>
        </dgm:presLayoutVars>
      </dgm:prSet>
      <dgm:spPr/>
    </dgm:pt>
    <dgm:pt modelId="{0D9D8F29-42D0-8C43-8871-F52D7C7AE4FC}" type="pres">
      <dgm:prSet presAssocID="{8FA0221F-02A7-274A-BAE0-DD3B7A1188B7}" presName="arrow" presStyleLbl="bgShp" presStyleIdx="0" presStyleCnt="1"/>
      <dgm:spPr/>
    </dgm:pt>
    <dgm:pt modelId="{F4C46218-6029-FE42-B1F7-D863087C172B}" type="pres">
      <dgm:prSet presAssocID="{8FA0221F-02A7-274A-BAE0-DD3B7A1188B7}" presName="points" presStyleCnt="0"/>
      <dgm:spPr/>
    </dgm:pt>
    <dgm:pt modelId="{7C386B45-B0B4-3241-81DA-D12FE237F83E}" type="pres">
      <dgm:prSet presAssocID="{1486360D-E111-A941-ACB7-B727FF43EE56}" presName="compositeA" presStyleCnt="0"/>
      <dgm:spPr/>
    </dgm:pt>
    <dgm:pt modelId="{ECC8C19B-D412-5C4A-8EC7-85B1194786D5}" type="pres">
      <dgm:prSet presAssocID="{1486360D-E111-A941-ACB7-B727FF43EE56}" presName="textA" presStyleLbl="revTx" presStyleIdx="0" presStyleCnt="5">
        <dgm:presLayoutVars>
          <dgm:bulletEnabled val="1"/>
        </dgm:presLayoutVars>
      </dgm:prSet>
      <dgm:spPr/>
    </dgm:pt>
    <dgm:pt modelId="{946E2EB3-7F8F-6045-9FDC-B2E88E65A684}" type="pres">
      <dgm:prSet presAssocID="{1486360D-E111-A941-ACB7-B727FF43EE56}" presName="circleA" presStyleLbl="node1" presStyleIdx="0" presStyleCnt="5"/>
      <dgm:spPr/>
    </dgm:pt>
    <dgm:pt modelId="{61997DAB-1237-E14D-BDEB-5EC0B8B6DD2A}" type="pres">
      <dgm:prSet presAssocID="{1486360D-E111-A941-ACB7-B727FF43EE56}" presName="spaceA" presStyleCnt="0"/>
      <dgm:spPr/>
    </dgm:pt>
    <dgm:pt modelId="{E3BEE7F5-357F-6C4D-B3A8-E92E2F971265}" type="pres">
      <dgm:prSet presAssocID="{CC7AC7B0-C292-0742-921C-8073FE630A3A}" presName="space" presStyleCnt="0"/>
      <dgm:spPr/>
    </dgm:pt>
    <dgm:pt modelId="{3F206DF4-0D09-6843-B3EF-60A644289DA6}" type="pres">
      <dgm:prSet presAssocID="{B1F4212C-30AC-614A-B735-E60B5A3A3B31}" presName="compositeB" presStyleCnt="0"/>
      <dgm:spPr/>
    </dgm:pt>
    <dgm:pt modelId="{CB49FC17-9C7A-D24E-BE17-97957EA9E53D}" type="pres">
      <dgm:prSet presAssocID="{B1F4212C-30AC-614A-B735-E60B5A3A3B31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A9421-5AB2-B74E-A2D9-457C1D15C283}" type="pres">
      <dgm:prSet presAssocID="{B1F4212C-30AC-614A-B735-E60B5A3A3B31}" presName="circleB" presStyleLbl="node1" presStyleIdx="1" presStyleCnt="5"/>
      <dgm:spPr/>
    </dgm:pt>
    <dgm:pt modelId="{E6D01075-7AA0-C84C-8052-17E74E85E552}" type="pres">
      <dgm:prSet presAssocID="{B1F4212C-30AC-614A-B735-E60B5A3A3B31}" presName="spaceB" presStyleCnt="0"/>
      <dgm:spPr/>
    </dgm:pt>
    <dgm:pt modelId="{2D38476B-073E-F945-96CB-4F6C14D1CE26}" type="pres">
      <dgm:prSet presAssocID="{58558D86-C5C9-3548-9AE0-B598A7D3851C}" presName="space" presStyleCnt="0"/>
      <dgm:spPr/>
    </dgm:pt>
    <dgm:pt modelId="{A64FC1AA-C441-7945-B885-B61F850347FA}" type="pres">
      <dgm:prSet presAssocID="{C4C98AE3-9871-6F43-8875-382F89E97F97}" presName="compositeA" presStyleCnt="0"/>
      <dgm:spPr/>
    </dgm:pt>
    <dgm:pt modelId="{AA19AD37-F772-134C-8B01-FDF6B721B559}" type="pres">
      <dgm:prSet presAssocID="{C4C98AE3-9871-6F43-8875-382F89E97F97}" presName="textA" presStyleLbl="revTx" presStyleIdx="2" presStyleCnt="5">
        <dgm:presLayoutVars>
          <dgm:bulletEnabled val="1"/>
        </dgm:presLayoutVars>
      </dgm:prSet>
      <dgm:spPr/>
    </dgm:pt>
    <dgm:pt modelId="{C8D269ED-DCC8-1F46-9BF2-B6355A6AD985}" type="pres">
      <dgm:prSet presAssocID="{C4C98AE3-9871-6F43-8875-382F89E97F97}" presName="circleA" presStyleLbl="node1" presStyleIdx="2" presStyleCnt="5"/>
      <dgm:spPr/>
    </dgm:pt>
    <dgm:pt modelId="{3EE408ED-D5ED-624D-B9C7-3A37B51F7915}" type="pres">
      <dgm:prSet presAssocID="{C4C98AE3-9871-6F43-8875-382F89E97F97}" presName="spaceA" presStyleCnt="0"/>
      <dgm:spPr/>
    </dgm:pt>
    <dgm:pt modelId="{3CD8DE8E-B204-6B4C-AB4D-D3C34E2AAD95}" type="pres">
      <dgm:prSet presAssocID="{51605C0C-ABE4-D94F-AC76-11DEDADF5D2D}" presName="space" presStyleCnt="0"/>
      <dgm:spPr/>
    </dgm:pt>
    <dgm:pt modelId="{9F6B0A39-925C-AF4A-BE8D-7C19A5547E32}" type="pres">
      <dgm:prSet presAssocID="{E49B844F-F486-2748-A7C6-472C06F58FE7}" presName="compositeB" presStyleCnt="0"/>
      <dgm:spPr/>
    </dgm:pt>
    <dgm:pt modelId="{945F6580-84E5-A643-A52D-D4EC49C5B7BD}" type="pres">
      <dgm:prSet presAssocID="{E49B844F-F486-2748-A7C6-472C06F58FE7}" presName="textB" presStyleLbl="revTx" presStyleIdx="3" presStyleCnt="5">
        <dgm:presLayoutVars>
          <dgm:bulletEnabled val="1"/>
        </dgm:presLayoutVars>
      </dgm:prSet>
      <dgm:spPr/>
    </dgm:pt>
    <dgm:pt modelId="{CE14147F-E7C5-E140-ACF8-AA7029C7943F}" type="pres">
      <dgm:prSet presAssocID="{E49B844F-F486-2748-A7C6-472C06F58FE7}" presName="circleB" presStyleLbl="node1" presStyleIdx="3" presStyleCnt="5"/>
      <dgm:spPr/>
    </dgm:pt>
    <dgm:pt modelId="{F62DCD24-F226-D44D-86B3-EE0A8699B626}" type="pres">
      <dgm:prSet presAssocID="{E49B844F-F486-2748-A7C6-472C06F58FE7}" presName="spaceB" presStyleCnt="0"/>
      <dgm:spPr/>
    </dgm:pt>
    <dgm:pt modelId="{066F0CD0-7E25-2243-97D0-B9986E609BF7}" type="pres">
      <dgm:prSet presAssocID="{167324B2-1E09-F642-A235-B47FEAEB39C3}" presName="space" presStyleCnt="0"/>
      <dgm:spPr/>
    </dgm:pt>
    <dgm:pt modelId="{F3C5143B-6E7A-EA42-937A-9C7AF8A60F14}" type="pres">
      <dgm:prSet presAssocID="{3545A691-19D5-AF40-9264-569BF2F60344}" presName="compositeA" presStyleCnt="0"/>
      <dgm:spPr/>
    </dgm:pt>
    <dgm:pt modelId="{84CFA9DF-AFB4-1C4A-8A68-F1AE33496E16}" type="pres">
      <dgm:prSet presAssocID="{3545A691-19D5-AF40-9264-569BF2F60344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16154-46D8-8F42-8A65-BCBA10FFF4D8}" type="pres">
      <dgm:prSet presAssocID="{3545A691-19D5-AF40-9264-569BF2F60344}" presName="circleA" presStyleLbl="node1" presStyleIdx="4" presStyleCnt="5"/>
      <dgm:spPr/>
    </dgm:pt>
    <dgm:pt modelId="{CD3B5599-60A7-004A-8574-D30BB3CE70EB}" type="pres">
      <dgm:prSet presAssocID="{3545A691-19D5-AF40-9264-569BF2F60344}" presName="spaceA" presStyleCnt="0"/>
      <dgm:spPr/>
    </dgm:pt>
  </dgm:ptLst>
  <dgm:cxnLst>
    <dgm:cxn modelId="{6CB9A7CD-E994-114A-9D69-90D95670A548}" srcId="{8FA0221F-02A7-274A-BAE0-DD3B7A1188B7}" destId="{1486360D-E111-A941-ACB7-B727FF43EE56}" srcOrd="0" destOrd="0" parTransId="{FF1D3CA8-B76F-3549-A15E-8361CBCB5FEC}" sibTransId="{CC7AC7B0-C292-0742-921C-8073FE630A3A}"/>
    <dgm:cxn modelId="{AE944CA0-BB4E-1E48-8971-A77BA70D1991}" type="presOf" srcId="{B1F4212C-30AC-614A-B735-E60B5A3A3B31}" destId="{CB49FC17-9C7A-D24E-BE17-97957EA9E53D}" srcOrd="0" destOrd="0" presId="urn:microsoft.com/office/officeart/2005/8/layout/hProcess11"/>
    <dgm:cxn modelId="{E8253780-92D1-0B4C-A663-8DDFD9929B40}" type="presOf" srcId="{8FA0221F-02A7-274A-BAE0-DD3B7A1188B7}" destId="{8CF21778-282F-594B-A4DF-6B34806B3545}" srcOrd="0" destOrd="0" presId="urn:microsoft.com/office/officeart/2005/8/layout/hProcess11"/>
    <dgm:cxn modelId="{0E2CD330-EF6C-2E43-8153-1FC0E206E5A2}" srcId="{8FA0221F-02A7-274A-BAE0-DD3B7A1188B7}" destId="{3545A691-19D5-AF40-9264-569BF2F60344}" srcOrd="4" destOrd="0" parTransId="{7FD68182-1435-1A4C-A439-568B90F31527}" sibTransId="{966A93E7-B99A-B048-ACD9-D059270469EE}"/>
    <dgm:cxn modelId="{34B38B45-D6AE-D540-9C55-5607DB11AD15}" srcId="{8FA0221F-02A7-274A-BAE0-DD3B7A1188B7}" destId="{C4C98AE3-9871-6F43-8875-382F89E97F97}" srcOrd="2" destOrd="0" parTransId="{D6F33947-9C1F-0A4F-B46A-454EDCDA003E}" sibTransId="{51605C0C-ABE4-D94F-AC76-11DEDADF5D2D}"/>
    <dgm:cxn modelId="{44E0CC22-86C0-EA43-8EEF-3B04B6177844}" type="presOf" srcId="{3545A691-19D5-AF40-9264-569BF2F60344}" destId="{84CFA9DF-AFB4-1C4A-8A68-F1AE33496E16}" srcOrd="0" destOrd="0" presId="urn:microsoft.com/office/officeart/2005/8/layout/hProcess11"/>
    <dgm:cxn modelId="{61E6D307-8741-784E-B90C-D506A7F474EA}" type="presOf" srcId="{1486360D-E111-A941-ACB7-B727FF43EE56}" destId="{ECC8C19B-D412-5C4A-8EC7-85B1194786D5}" srcOrd="0" destOrd="0" presId="urn:microsoft.com/office/officeart/2005/8/layout/hProcess11"/>
    <dgm:cxn modelId="{33C2BF76-B56A-D849-B49A-6202847E2EC8}" srcId="{8FA0221F-02A7-274A-BAE0-DD3B7A1188B7}" destId="{B1F4212C-30AC-614A-B735-E60B5A3A3B31}" srcOrd="1" destOrd="0" parTransId="{C675C209-728B-BD48-A86D-A4E2D1FDB8A8}" sibTransId="{58558D86-C5C9-3548-9AE0-B598A7D3851C}"/>
    <dgm:cxn modelId="{E6826981-38DE-8946-AE4B-08600696864D}" srcId="{8FA0221F-02A7-274A-BAE0-DD3B7A1188B7}" destId="{E49B844F-F486-2748-A7C6-472C06F58FE7}" srcOrd="3" destOrd="0" parTransId="{DE92E9D4-B3BD-854C-AC07-589696C9FFE3}" sibTransId="{167324B2-1E09-F642-A235-B47FEAEB39C3}"/>
    <dgm:cxn modelId="{2AB6A038-3D98-674E-8894-45880AFAF823}" type="presOf" srcId="{C4C98AE3-9871-6F43-8875-382F89E97F97}" destId="{AA19AD37-F772-134C-8B01-FDF6B721B559}" srcOrd="0" destOrd="0" presId="urn:microsoft.com/office/officeart/2005/8/layout/hProcess11"/>
    <dgm:cxn modelId="{9C77ABC9-31D9-7A46-B2A1-CF1FB7E6E940}" type="presOf" srcId="{E49B844F-F486-2748-A7C6-472C06F58FE7}" destId="{945F6580-84E5-A643-A52D-D4EC49C5B7BD}" srcOrd="0" destOrd="0" presId="urn:microsoft.com/office/officeart/2005/8/layout/hProcess11"/>
    <dgm:cxn modelId="{E5345DEF-39F0-8543-AB51-316584E41704}" type="presParOf" srcId="{8CF21778-282F-594B-A4DF-6B34806B3545}" destId="{0D9D8F29-42D0-8C43-8871-F52D7C7AE4FC}" srcOrd="0" destOrd="0" presId="urn:microsoft.com/office/officeart/2005/8/layout/hProcess11"/>
    <dgm:cxn modelId="{281ADA4C-AABA-2E48-B9D8-137D402DA435}" type="presParOf" srcId="{8CF21778-282F-594B-A4DF-6B34806B3545}" destId="{F4C46218-6029-FE42-B1F7-D863087C172B}" srcOrd="1" destOrd="0" presId="urn:microsoft.com/office/officeart/2005/8/layout/hProcess11"/>
    <dgm:cxn modelId="{8AAA3C1E-884A-8E44-9823-C4FA40C77B2A}" type="presParOf" srcId="{F4C46218-6029-FE42-B1F7-D863087C172B}" destId="{7C386B45-B0B4-3241-81DA-D12FE237F83E}" srcOrd="0" destOrd="0" presId="urn:microsoft.com/office/officeart/2005/8/layout/hProcess11"/>
    <dgm:cxn modelId="{EC7A8F3A-B8B4-2C48-B7E0-61E2075E0217}" type="presParOf" srcId="{7C386B45-B0B4-3241-81DA-D12FE237F83E}" destId="{ECC8C19B-D412-5C4A-8EC7-85B1194786D5}" srcOrd="0" destOrd="0" presId="urn:microsoft.com/office/officeart/2005/8/layout/hProcess11"/>
    <dgm:cxn modelId="{B0E61FF9-289A-C449-B12A-9F353A4EE8C9}" type="presParOf" srcId="{7C386B45-B0B4-3241-81DA-D12FE237F83E}" destId="{946E2EB3-7F8F-6045-9FDC-B2E88E65A684}" srcOrd="1" destOrd="0" presId="urn:microsoft.com/office/officeart/2005/8/layout/hProcess11"/>
    <dgm:cxn modelId="{6C8B7CDF-B00C-9E44-9D24-28B48294B4D3}" type="presParOf" srcId="{7C386B45-B0B4-3241-81DA-D12FE237F83E}" destId="{61997DAB-1237-E14D-BDEB-5EC0B8B6DD2A}" srcOrd="2" destOrd="0" presId="urn:microsoft.com/office/officeart/2005/8/layout/hProcess11"/>
    <dgm:cxn modelId="{4307DA92-D363-3D4C-9D8E-C8399AE0CB23}" type="presParOf" srcId="{F4C46218-6029-FE42-B1F7-D863087C172B}" destId="{E3BEE7F5-357F-6C4D-B3A8-E92E2F971265}" srcOrd="1" destOrd="0" presId="urn:microsoft.com/office/officeart/2005/8/layout/hProcess11"/>
    <dgm:cxn modelId="{682BA1FB-3C56-314A-AE98-32A5696C23F9}" type="presParOf" srcId="{F4C46218-6029-FE42-B1F7-D863087C172B}" destId="{3F206DF4-0D09-6843-B3EF-60A644289DA6}" srcOrd="2" destOrd="0" presId="urn:microsoft.com/office/officeart/2005/8/layout/hProcess11"/>
    <dgm:cxn modelId="{54001597-D065-F543-981A-577A9E5692F6}" type="presParOf" srcId="{3F206DF4-0D09-6843-B3EF-60A644289DA6}" destId="{CB49FC17-9C7A-D24E-BE17-97957EA9E53D}" srcOrd="0" destOrd="0" presId="urn:microsoft.com/office/officeart/2005/8/layout/hProcess11"/>
    <dgm:cxn modelId="{2D0305F4-B79E-134C-9175-3A3C8032B24F}" type="presParOf" srcId="{3F206DF4-0D09-6843-B3EF-60A644289DA6}" destId="{E7CA9421-5AB2-B74E-A2D9-457C1D15C283}" srcOrd="1" destOrd="0" presId="urn:microsoft.com/office/officeart/2005/8/layout/hProcess11"/>
    <dgm:cxn modelId="{781FCAD9-6A16-A645-AE02-D163043C57EE}" type="presParOf" srcId="{3F206DF4-0D09-6843-B3EF-60A644289DA6}" destId="{E6D01075-7AA0-C84C-8052-17E74E85E552}" srcOrd="2" destOrd="0" presId="urn:microsoft.com/office/officeart/2005/8/layout/hProcess11"/>
    <dgm:cxn modelId="{5E86731C-5A62-2146-B4F3-2C679A281A15}" type="presParOf" srcId="{F4C46218-6029-FE42-B1F7-D863087C172B}" destId="{2D38476B-073E-F945-96CB-4F6C14D1CE26}" srcOrd="3" destOrd="0" presId="urn:microsoft.com/office/officeart/2005/8/layout/hProcess11"/>
    <dgm:cxn modelId="{80164B24-4F9E-D448-A3DF-8D7C7B73AC59}" type="presParOf" srcId="{F4C46218-6029-FE42-B1F7-D863087C172B}" destId="{A64FC1AA-C441-7945-B885-B61F850347FA}" srcOrd="4" destOrd="0" presId="urn:microsoft.com/office/officeart/2005/8/layout/hProcess11"/>
    <dgm:cxn modelId="{6B31529D-6F6D-5D44-B220-0050D7C68C21}" type="presParOf" srcId="{A64FC1AA-C441-7945-B885-B61F850347FA}" destId="{AA19AD37-F772-134C-8B01-FDF6B721B559}" srcOrd="0" destOrd="0" presId="urn:microsoft.com/office/officeart/2005/8/layout/hProcess11"/>
    <dgm:cxn modelId="{138DEC8B-1E05-4348-8EA4-C7FC7D4E37F1}" type="presParOf" srcId="{A64FC1AA-C441-7945-B885-B61F850347FA}" destId="{C8D269ED-DCC8-1F46-9BF2-B6355A6AD985}" srcOrd="1" destOrd="0" presId="urn:microsoft.com/office/officeart/2005/8/layout/hProcess11"/>
    <dgm:cxn modelId="{7A808A39-98C9-7D4C-906C-B33A21D47C33}" type="presParOf" srcId="{A64FC1AA-C441-7945-B885-B61F850347FA}" destId="{3EE408ED-D5ED-624D-B9C7-3A37B51F7915}" srcOrd="2" destOrd="0" presId="urn:microsoft.com/office/officeart/2005/8/layout/hProcess11"/>
    <dgm:cxn modelId="{5289FA6A-DDE0-EE40-93E8-5A3D71FE06C2}" type="presParOf" srcId="{F4C46218-6029-FE42-B1F7-D863087C172B}" destId="{3CD8DE8E-B204-6B4C-AB4D-D3C34E2AAD95}" srcOrd="5" destOrd="0" presId="urn:microsoft.com/office/officeart/2005/8/layout/hProcess11"/>
    <dgm:cxn modelId="{016E4CFD-3CA4-3244-9DE6-A2BC4BD6EAFB}" type="presParOf" srcId="{F4C46218-6029-FE42-B1F7-D863087C172B}" destId="{9F6B0A39-925C-AF4A-BE8D-7C19A5547E32}" srcOrd="6" destOrd="0" presId="urn:microsoft.com/office/officeart/2005/8/layout/hProcess11"/>
    <dgm:cxn modelId="{A3F776F5-679F-D44A-B10D-0ACEC1C76D17}" type="presParOf" srcId="{9F6B0A39-925C-AF4A-BE8D-7C19A5547E32}" destId="{945F6580-84E5-A643-A52D-D4EC49C5B7BD}" srcOrd="0" destOrd="0" presId="urn:microsoft.com/office/officeart/2005/8/layout/hProcess11"/>
    <dgm:cxn modelId="{430823A2-EFB1-D14D-8EC6-708597AFEBE6}" type="presParOf" srcId="{9F6B0A39-925C-AF4A-BE8D-7C19A5547E32}" destId="{CE14147F-E7C5-E140-ACF8-AA7029C7943F}" srcOrd="1" destOrd="0" presId="urn:microsoft.com/office/officeart/2005/8/layout/hProcess11"/>
    <dgm:cxn modelId="{1F85212A-137A-8B42-BA1F-3287A1A62FED}" type="presParOf" srcId="{9F6B0A39-925C-AF4A-BE8D-7C19A5547E32}" destId="{F62DCD24-F226-D44D-86B3-EE0A8699B626}" srcOrd="2" destOrd="0" presId="urn:microsoft.com/office/officeart/2005/8/layout/hProcess11"/>
    <dgm:cxn modelId="{C87A7215-D678-1F41-976F-BA929B8FD27D}" type="presParOf" srcId="{F4C46218-6029-FE42-B1F7-D863087C172B}" destId="{066F0CD0-7E25-2243-97D0-B9986E609BF7}" srcOrd="7" destOrd="0" presId="urn:microsoft.com/office/officeart/2005/8/layout/hProcess11"/>
    <dgm:cxn modelId="{1E28AD92-8B47-9745-854F-FB4567D36F6D}" type="presParOf" srcId="{F4C46218-6029-FE42-B1F7-D863087C172B}" destId="{F3C5143B-6E7A-EA42-937A-9C7AF8A60F14}" srcOrd="8" destOrd="0" presId="urn:microsoft.com/office/officeart/2005/8/layout/hProcess11"/>
    <dgm:cxn modelId="{287B5535-EBA1-A747-84FA-B40198D20070}" type="presParOf" srcId="{F3C5143B-6E7A-EA42-937A-9C7AF8A60F14}" destId="{84CFA9DF-AFB4-1C4A-8A68-F1AE33496E16}" srcOrd="0" destOrd="0" presId="urn:microsoft.com/office/officeart/2005/8/layout/hProcess11"/>
    <dgm:cxn modelId="{BC0ECFDD-4DEC-2548-BB1A-939FB356A6D5}" type="presParOf" srcId="{F3C5143B-6E7A-EA42-937A-9C7AF8A60F14}" destId="{07416154-46D8-8F42-8A65-BCBA10FFF4D8}" srcOrd="1" destOrd="0" presId="urn:microsoft.com/office/officeart/2005/8/layout/hProcess11"/>
    <dgm:cxn modelId="{32C4B0C3-0C56-2743-AD89-9819F4EFA5C6}" type="presParOf" srcId="{F3C5143B-6E7A-EA42-937A-9C7AF8A60F14}" destId="{CD3B5599-60A7-004A-8574-D30BB3CE70EB}" srcOrd="2" destOrd="0" presId="urn:microsoft.com/office/officeart/2005/8/layout/hProcess11"/>
  </dgm:cxnLst>
  <dgm:bg>
    <a:effectLst>
      <a:outerShdw blurRad="50800" dist="38100" dir="2700000">
        <a:srgbClr val="000000">
          <a:alpha val="43000"/>
        </a:srgb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9D8F29-42D0-8C43-8871-F52D7C7AE4FC}">
      <dsp:nvSpPr>
        <dsp:cNvPr id="0" name=""/>
        <dsp:cNvSpPr/>
      </dsp:nvSpPr>
      <dsp:spPr>
        <a:xfrm>
          <a:off x="0" y="1434941"/>
          <a:ext cx="8229600" cy="191325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8C19B-D412-5C4A-8EC7-85B1194786D5}">
      <dsp:nvSpPr>
        <dsp:cNvPr id="0" name=""/>
        <dsp:cNvSpPr/>
      </dsp:nvSpPr>
      <dsp:spPr>
        <a:xfrm>
          <a:off x="3254" y="0"/>
          <a:ext cx="1423101" cy="191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 Data Direct Storage Appliance</a:t>
          </a:r>
          <a:br>
            <a:rPr lang="en-US" sz="1300" kern="1200" dirty="0" smtClean="0"/>
          </a:br>
          <a:r>
            <a:rPr lang="en-US" sz="1300" kern="1200" dirty="0" smtClean="0"/>
            <a:t>- Sun Storage Server</a:t>
          </a:r>
          <a:br>
            <a:rPr lang="en-US" sz="1300" kern="1200" dirty="0" smtClean="0"/>
          </a:br>
          <a:r>
            <a:rPr lang="en-US" sz="1300" kern="1200" dirty="0" smtClean="0"/>
            <a:t/>
          </a:r>
          <a:br>
            <a:rPr lang="en-US" sz="1300" kern="1200" dirty="0" smtClean="0"/>
          </a:br>
          <a:r>
            <a:rPr lang="en-US" sz="1300" kern="1200" dirty="0" smtClean="0"/>
            <a:t>Dec’09</a:t>
          </a:r>
          <a:endParaRPr lang="en-US" sz="1300" kern="1200" dirty="0"/>
        </a:p>
      </dsp:txBody>
      <dsp:txXfrm>
        <a:off x="3254" y="0"/>
        <a:ext cx="1423101" cy="1913255"/>
      </dsp:txXfrm>
    </dsp:sp>
    <dsp:sp modelId="{946E2EB3-7F8F-6045-9FDC-B2E88E65A684}">
      <dsp:nvSpPr>
        <dsp:cNvPr id="0" name=""/>
        <dsp:cNvSpPr/>
      </dsp:nvSpPr>
      <dsp:spPr>
        <a:xfrm>
          <a:off x="475648" y="2152412"/>
          <a:ext cx="478313" cy="47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9FC17-9C7A-D24E-BE17-97957EA9E53D}">
      <dsp:nvSpPr>
        <dsp:cNvPr id="0" name=""/>
        <dsp:cNvSpPr/>
      </dsp:nvSpPr>
      <dsp:spPr>
        <a:xfrm>
          <a:off x="1497511" y="2869882"/>
          <a:ext cx="1423101" cy="191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 Network connectivity between partners</a:t>
          </a:r>
          <a:br>
            <a:rPr lang="en-US" sz="1300" kern="1200" dirty="0" smtClean="0"/>
          </a:br>
          <a:r>
            <a:rPr lang="en-US" sz="1300" kern="1200" dirty="0" smtClean="0"/>
            <a:t/>
          </a:r>
          <a:br>
            <a:rPr lang="en-US" sz="1300" kern="1200" dirty="0" smtClean="0"/>
          </a:br>
          <a:r>
            <a:rPr lang="en-US" sz="1300" kern="1200" dirty="0" smtClean="0"/>
            <a:t>Feb’10</a:t>
          </a:r>
          <a:endParaRPr lang="en-US" sz="1300" kern="1200" dirty="0"/>
        </a:p>
      </dsp:txBody>
      <dsp:txXfrm>
        <a:off x="1497511" y="2869882"/>
        <a:ext cx="1423101" cy="1913255"/>
      </dsp:txXfrm>
    </dsp:sp>
    <dsp:sp modelId="{E7CA9421-5AB2-B74E-A2D9-457C1D15C283}">
      <dsp:nvSpPr>
        <dsp:cNvPr id="0" name=""/>
        <dsp:cNvSpPr/>
      </dsp:nvSpPr>
      <dsp:spPr>
        <a:xfrm>
          <a:off x="1969906" y="2152412"/>
          <a:ext cx="478313" cy="47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9AD37-F772-134C-8B01-FDF6B721B559}">
      <dsp:nvSpPr>
        <dsp:cNvPr id="0" name=""/>
        <dsp:cNvSpPr/>
      </dsp:nvSpPr>
      <dsp:spPr>
        <a:xfrm>
          <a:off x="2991769" y="0"/>
          <a:ext cx="1423101" cy="191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TG &amp; Internet2 connectivity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Mar’10</a:t>
          </a:r>
          <a:endParaRPr lang="en-US" sz="1300" kern="1200" dirty="0"/>
        </a:p>
      </dsp:txBody>
      <dsp:txXfrm>
        <a:off x="2991769" y="0"/>
        <a:ext cx="1423101" cy="1913255"/>
      </dsp:txXfrm>
    </dsp:sp>
    <dsp:sp modelId="{C8D269ED-DCC8-1F46-9BF2-B6355A6AD985}">
      <dsp:nvSpPr>
        <dsp:cNvPr id="0" name=""/>
        <dsp:cNvSpPr/>
      </dsp:nvSpPr>
      <dsp:spPr>
        <a:xfrm>
          <a:off x="3464163" y="2152412"/>
          <a:ext cx="478313" cy="47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F6580-84E5-A643-A52D-D4EC49C5B7BD}">
      <dsp:nvSpPr>
        <dsp:cNvPr id="0" name=""/>
        <dsp:cNvSpPr/>
      </dsp:nvSpPr>
      <dsp:spPr>
        <a:xfrm>
          <a:off x="4486026" y="2869882"/>
          <a:ext cx="1423101" cy="191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 </a:t>
          </a:r>
          <a:r>
            <a:rPr lang="en-US" sz="1300" kern="1200" dirty="0" err="1" smtClean="0"/>
            <a:t>iDataPlex</a:t>
          </a:r>
          <a:r>
            <a:rPr lang="en-US" sz="1300" kern="1200" dirty="0" smtClean="0"/>
            <a:t> SDSC</a:t>
          </a:r>
          <a:br>
            <a:rPr lang="en-US" sz="1300" kern="1200" dirty="0" smtClean="0"/>
          </a:br>
          <a:r>
            <a:rPr lang="en-US" sz="1300" kern="1200" dirty="0" smtClean="0"/>
            <a:t/>
          </a:r>
          <a:br>
            <a:rPr lang="en-US" sz="1300" kern="1200" dirty="0" smtClean="0"/>
          </a:br>
          <a:r>
            <a:rPr lang="en-US" sz="1300" kern="1200" dirty="0" smtClean="0"/>
            <a:t>Mar’10</a:t>
          </a:r>
          <a:endParaRPr lang="en-US" sz="1300" kern="1200" dirty="0"/>
        </a:p>
      </dsp:txBody>
      <dsp:txXfrm>
        <a:off x="4486026" y="2869882"/>
        <a:ext cx="1423101" cy="1913255"/>
      </dsp:txXfrm>
    </dsp:sp>
    <dsp:sp modelId="{CE14147F-E7C5-E140-ACF8-AA7029C7943F}">
      <dsp:nvSpPr>
        <dsp:cNvPr id="0" name=""/>
        <dsp:cNvSpPr/>
      </dsp:nvSpPr>
      <dsp:spPr>
        <a:xfrm>
          <a:off x="4958420" y="2152412"/>
          <a:ext cx="478313" cy="47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FA9DF-AFB4-1C4A-8A68-F1AE33496E16}">
      <dsp:nvSpPr>
        <dsp:cNvPr id="0" name=""/>
        <dsp:cNvSpPr/>
      </dsp:nvSpPr>
      <dsp:spPr>
        <a:xfrm>
          <a:off x="5980283" y="0"/>
          <a:ext cx="1423101" cy="1913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 Dell TACC</a:t>
          </a:r>
          <a:br>
            <a:rPr lang="en-US" sz="1300" kern="1200" dirty="0" smtClean="0"/>
          </a:br>
          <a:r>
            <a:rPr lang="en-US" sz="1300" kern="1200" dirty="0" smtClean="0"/>
            <a:t>- </a:t>
          </a:r>
          <a:r>
            <a:rPr lang="en-US" sz="1300" kern="1200" dirty="0" err="1" smtClean="0"/>
            <a:t>iDataPlex</a:t>
          </a:r>
          <a:r>
            <a:rPr lang="en-US" sz="1300" kern="1200" dirty="0" smtClean="0"/>
            <a:t> IU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 </a:t>
          </a:r>
          <a:r>
            <a:rPr lang="en-US" sz="1300" kern="1200" dirty="0" err="1" smtClean="0"/>
            <a:t>iDataPlex</a:t>
          </a:r>
          <a:r>
            <a:rPr lang="en-US" sz="1300" kern="1200" dirty="0" smtClean="0"/>
            <a:t> UC</a:t>
          </a:r>
          <a:br>
            <a:rPr lang="en-US" sz="1300" kern="1200" dirty="0" smtClean="0"/>
          </a:br>
          <a:r>
            <a:rPr lang="en-US" sz="1300" kern="1200" dirty="0" smtClean="0"/>
            <a:t>- </a:t>
          </a:r>
          <a:r>
            <a:rPr lang="en-US" sz="1300" kern="1200" dirty="0" err="1" smtClean="0"/>
            <a:t>iDataPlex</a:t>
          </a:r>
          <a:r>
            <a:rPr lang="en-US" sz="1300" kern="1200" dirty="0" smtClean="0"/>
            <a:t> UF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- Cray XT IU</a:t>
          </a:r>
          <a:br>
            <a:rPr lang="en-US" sz="1300" kern="1200" dirty="0" smtClean="0"/>
          </a:br>
          <a:endParaRPr lang="en-US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Apr’10</a:t>
          </a:r>
          <a:r>
            <a:rPr lang="en-US" sz="1300" kern="1200" dirty="0" smtClean="0"/>
            <a:t/>
          </a:r>
          <a:br>
            <a:rPr lang="en-US" sz="1300" kern="1200" dirty="0" smtClean="0"/>
          </a:br>
          <a:endParaRPr lang="en-US" sz="1300" kern="1200" dirty="0"/>
        </a:p>
      </dsp:txBody>
      <dsp:txXfrm>
        <a:off x="5980283" y="0"/>
        <a:ext cx="1423101" cy="1913255"/>
      </dsp:txXfrm>
    </dsp:sp>
    <dsp:sp modelId="{07416154-46D8-8F42-8A65-BCBA10FFF4D8}">
      <dsp:nvSpPr>
        <dsp:cNvPr id="0" name=""/>
        <dsp:cNvSpPr/>
      </dsp:nvSpPr>
      <dsp:spPr>
        <a:xfrm>
          <a:off x="6452677" y="2152412"/>
          <a:ext cx="478313" cy="4783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C496B-0CFA-4F45-AEFE-0E292CA7B933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7292A-1A41-7B4C-9E8D-4B77ACF90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70C13-6BFE-A44C-B5FB-A35E65359081}" type="datetimeFigureOut">
              <a:rPr lang="en-US" smtClean="0"/>
              <a:pPr/>
              <a:t>10/1/09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A8496-1020-A140-8071-0C7811D4D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A8496-1020-A140-8071-0C7811D4D0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A8496-1020-A140-8071-0C7811D4D0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A8496-1020-A140-8071-0C7811D4D0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24EB5F-A47C-F64F-B8EF-79CE957917F9}" type="slidenum">
              <a:rPr lang="en-US"/>
              <a:pPr/>
              <a:t>25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20E998-6951-5B42-B1A7-DFF3B1FC20FF}" type="slidenum">
              <a:rPr lang="en-US"/>
              <a:pPr/>
              <a:t>26</a:t>
            </a:fld>
            <a:endParaRPr lang="en-US"/>
          </a:p>
        </p:txBody>
      </p:sp>
      <p:sp>
        <p:nvSpPr>
          <p:cNvPr id="71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3FFBF0-5B59-A941-80B4-A270196D1D08}" type="slidenum">
              <a:rPr lang="en-US"/>
              <a:pPr/>
              <a:t>27</a:t>
            </a:fld>
            <a:endParaRPr lang="en-US"/>
          </a:p>
        </p:txBody>
      </p:sp>
      <p:sp>
        <p:nvSpPr>
          <p:cNvPr id="81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CE3B-792C-D34D-9EB6-D9F056227AFD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66B6-752C-D147-9625-525E3CF1F7FF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8" name="Picture 7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CCFFCC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CCFFCC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CCFFCC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11" name="Picture 10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BFBFB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BFBFBF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BFBFBF"/>
                </a:solidFill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C9409-BD90-804C-B005-F6FC9B39C12C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8" name="Picture 7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0" name="Picture 9" descr="NSF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88" y="1"/>
            <a:ext cx="820024" cy="82002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12" name="Picture 11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BFBFB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BFBFBF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BFBFBF"/>
                </a:solidFill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9F15-C0DE-A146-BC7C-0AA2CC7E28BE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5970-0BBD-EA42-A8B8-15285DED8E8A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9" name="Picture 8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12" name="Picture 11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BFBFB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BFBFBF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BFBFBF"/>
                </a:solidFill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774-CAAD-CD43-AAE4-68528DF3E743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11" name="Picture 10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14" name="Picture 13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BFBFB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BFBFBF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BFBFBF"/>
                </a:solidFill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3FAB-B378-1E4C-9B67-FAADE2A87FE0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455159" cy="800500"/>
            <a:chOff x="0" y="1"/>
            <a:chExt cx="1455159" cy="800500"/>
          </a:xfrm>
        </p:grpSpPr>
        <p:pic>
          <p:nvPicPr>
            <p:cNvPr id="7" name="Picture 6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7F7F7F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7F7F7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10" name="Picture 9" descr="fg-logo-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BFBFB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rgbClr val="BFBFBF"/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rgbClr val="BFBFBF"/>
                </a:solidFill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21302-3346-2D4D-8F3F-31DCC8A3FB97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94E-3E58-EA41-8177-A759C3AB4294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D647-2AE6-FA4D-AAB6-A222CB72A3BA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2572"/>
            <a:ext cx="8229600" cy="478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F5DE7-7BEB-CC48-B9B5-A61B4EF0C424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http://futuregrid.org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0A9DD-81D6-F043-A7F1-9B91BC7564A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8" name="Picture 7" descr="fg-logo-1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0" name="Picture 9" descr="NSF_Logo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6549" y="1"/>
            <a:ext cx="800501" cy="800501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0" y="1"/>
            <a:ext cx="1455159" cy="800500"/>
            <a:chOff x="0" y="1"/>
            <a:chExt cx="1455159" cy="800500"/>
          </a:xfrm>
        </p:grpSpPr>
        <p:pic>
          <p:nvPicPr>
            <p:cNvPr id="12" name="Picture 11" descr="fg-logo-1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1"/>
              <a:ext cx="868235" cy="800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3850" y="127129"/>
              <a:ext cx="7813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BFBFBF"/>
                  </a:solidFill>
                  <a:latin typeface="Helvetica"/>
                  <a:cs typeface="Helvetica"/>
                </a:rPr>
                <a:t>Future</a:t>
              </a:r>
            </a:p>
            <a:p>
              <a:r>
                <a:rPr lang="en-US" sz="1400" b="1" i="1" dirty="0" smtClean="0">
                  <a:solidFill>
                    <a:schemeClr val="bg1">
                      <a:lumMod val="75000"/>
                    </a:schemeClr>
                  </a:solidFill>
                  <a:latin typeface="Helvetica"/>
                  <a:cs typeface="Helvetica"/>
                </a:rPr>
                <a:t>Grid</a:t>
              </a:r>
              <a:endParaRPr lang="en-US" sz="1400" b="1" i="1" dirty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4" Type="http://schemas.openxmlformats.org/officeDocument/2006/relationships/hyperlink" Target="http://www.shrubbery.net/rancid/" TargetMode="External"/><Relationship Id="rId4" Type="http://schemas.openxmlformats.org/officeDocument/2006/relationships/hyperlink" Target="http://noc.iu.edu/grnoc-tools/weather-map.html" TargetMode="External"/><Relationship Id="rId7" Type="http://schemas.openxmlformats.org/officeDocument/2006/relationships/hyperlink" Target="http://noc.iu.edu/grnoc-tools/nagios-plugins.html" TargetMode="External"/><Relationship Id="rId11" Type="http://schemas.openxmlformats.org/officeDocument/2006/relationships/hyperlink" Target="http://dast.nlanr.net/Projects/Iper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st.nlanr.net/projects/beacon/" TargetMode="External"/><Relationship Id="rId16" Type="http://schemas.openxmlformats.org/officeDocument/2006/relationships/hyperlink" Target="http://www.arbornetworks.com/" TargetMode="External"/><Relationship Id="rId8" Type="http://schemas.openxmlformats.org/officeDocument/2006/relationships/hyperlink" Target="http://noc.iu.edu/grnoc-tools/alertmon.html" TargetMode="External"/><Relationship Id="rId13" Type="http://schemas.openxmlformats.org/officeDocument/2006/relationships/hyperlink" Target="http://www.ixiacom.com/" TargetMode="External"/><Relationship Id="rId10" Type="http://schemas.openxmlformats.org/officeDocument/2006/relationships/hyperlink" Target="http://www.mrtg.org/" TargetMode="External"/><Relationship Id="rId5" Type="http://schemas.openxmlformats.org/officeDocument/2006/relationships/hyperlink" Target="http://noc.iu.edu/grnoc-tools/router-proxy.html" TargetMode="External"/><Relationship Id="rId15" Type="http://schemas.openxmlformats.org/officeDocument/2006/relationships/hyperlink" Target="http://www.sourceforge.net/projects/ganglia" TargetMode="External"/><Relationship Id="rId12" Type="http://schemas.openxmlformats.org/officeDocument/2006/relationships/hyperlink" Target="http://e2epi.internet2.edu/owamp/" TargetMode="External"/><Relationship Id="rId2" Type="http://schemas.openxmlformats.org/officeDocument/2006/relationships/hyperlink" Target="http://noc.iu.edu/grnoc-tools/snapp.html" TargetMode="External"/><Relationship Id="rId9" Type="http://schemas.openxmlformats.org/officeDocument/2006/relationships/hyperlink" Target="http://noc.iu.edu/grnoc-tools/syslog-scripts.html" TargetMode="External"/><Relationship Id="rId3" Type="http://schemas.openxmlformats.org/officeDocument/2006/relationships/hyperlink" Target="http://noc.iu.edu/grnoc-tools/visible-backbone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6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 Grid </a:t>
            </a:r>
            <a:br>
              <a:rPr lang="en-US" dirty="0" smtClean="0"/>
            </a:br>
            <a:r>
              <a:rPr lang="en-US" dirty="0" smtClean="0"/>
              <a:t>Software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93AE-BD63-B742-A940-1D90B6FBE257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for the near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have identified a working model for deploying </a:t>
            </a:r>
            <a:r>
              <a:rPr lang="en-US" dirty="0" err="1" smtClean="0"/>
              <a:t>FutureGrid</a:t>
            </a:r>
            <a:endParaRPr lang="en-US" dirty="0" smtClean="0"/>
          </a:p>
          <a:p>
            <a:r>
              <a:rPr lang="en-US" dirty="0" smtClean="0"/>
              <a:t>We need to put the components together and identify possible opportunities to improve these components while providing significant capabilities to the users</a:t>
            </a:r>
          </a:p>
          <a:p>
            <a:r>
              <a:rPr lang="en-US" dirty="0" smtClean="0"/>
              <a:t>We need to work as an integrated team which we have clearly demonstrated in the past through multiple collaborations</a:t>
            </a:r>
          </a:p>
          <a:p>
            <a:r>
              <a:rPr lang="en-US" dirty="0" smtClean="0"/>
              <a:t>All of us work on one or  the other aspect of software for </a:t>
            </a:r>
            <a:r>
              <a:rPr lang="en-US" dirty="0" err="1" smtClean="0"/>
              <a:t>FutureGrid</a:t>
            </a:r>
            <a:r>
              <a:rPr lang="en-US" dirty="0" smtClean="0"/>
              <a:t> Software Architecture</a:t>
            </a:r>
          </a:p>
          <a:p>
            <a:r>
              <a:rPr lang="en-US" dirty="0" smtClean="0"/>
              <a:t>We will together refine the diagram and develop missing components and deploy them with the teams</a:t>
            </a:r>
          </a:p>
          <a:p>
            <a:r>
              <a:rPr lang="en-US" dirty="0" smtClean="0"/>
              <a:t>A spiral software development is used following the program execution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584" y="1342571"/>
            <a:ext cx="5820038" cy="4783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Risks</a:t>
            </a:r>
          </a:p>
          <a:p>
            <a:r>
              <a:rPr lang="en-US" dirty="0" smtClean="0"/>
              <a:t>Development</a:t>
            </a:r>
          </a:p>
          <a:p>
            <a:r>
              <a:rPr lang="en-US" dirty="0" smtClean="0"/>
              <a:t>Plan next </a:t>
            </a:r>
            <a:r>
              <a:rPr lang="en-US" dirty="0" smtClean="0"/>
              <a:t>s</a:t>
            </a:r>
            <a:r>
              <a:rPr lang="en-US" dirty="0" smtClean="0"/>
              <a:t>tep</a:t>
            </a:r>
          </a:p>
          <a:p>
            <a:r>
              <a:rPr lang="en-US" dirty="0" smtClean="0"/>
              <a:t>Iterate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pic>
        <p:nvPicPr>
          <p:cNvPr id="4" name="Content Placeholder 3" descr="org-chart-software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724" r="-5724"/>
              <a:stretch>
                <a:fillRect/>
              </a:stretch>
            </p:blipFill>
          </mc:Choice>
          <mc:Fallback>
            <p:blipFill>
              <a:blip r:embed="rId3"/>
              <a:srcRect l="-5724" r="-5724"/>
              <a:stretch>
                <a:fillRect/>
              </a:stretch>
            </p:blipFill>
          </mc:Fallback>
        </mc:AlternateContent>
        <p:spPr>
          <a:xfrm>
            <a:off x="0" y="977447"/>
            <a:ext cx="9253762" cy="537890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0CBD-6B40-4A4F-AB53-640F945EF824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38830" y="977447"/>
            <a:ext cx="1747970" cy="1345986"/>
          </a:xfrm>
          <a:prstGeom prst="rect">
            <a:avLst/>
          </a:prstGeom>
          <a:noFill/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Our Hardware and network must be secure</a:t>
            </a:r>
          </a:p>
          <a:p>
            <a:pPr lvl="1"/>
            <a:r>
              <a:rPr lang="en-US" dirty="0" smtClean="0"/>
              <a:t>Provide single sign on</a:t>
            </a:r>
          </a:p>
          <a:p>
            <a:pPr lvl="1"/>
            <a:r>
              <a:rPr lang="en-US" dirty="0" smtClean="0"/>
              <a:t>Make security easy on the user</a:t>
            </a:r>
          </a:p>
          <a:p>
            <a:pPr lvl="1"/>
            <a:r>
              <a:rPr lang="en-US" dirty="0" smtClean="0"/>
              <a:t>Leverage </a:t>
            </a:r>
            <a:r>
              <a:rPr lang="en-US" dirty="0" err="1" smtClean="0"/>
              <a:t>Teragrid</a:t>
            </a:r>
            <a:r>
              <a:rPr lang="en-US" dirty="0" smtClean="0"/>
              <a:t> security framework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Software is </a:t>
            </a:r>
            <a:r>
              <a:rPr lang="en-US" dirty="0" smtClean="0"/>
              <a:t>new/novel </a:t>
            </a:r>
            <a:r>
              <a:rPr lang="en-US" dirty="0" smtClean="0"/>
              <a:t>and could have bugs that lead to security vulnerabilities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</a:p>
          <a:p>
            <a:pPr lvl="1"/>
            <a:r>
              <a:rPr lang="en-US" dirty="0" smtClean="0"/>
              <a:t>Virtual machines</a:t>
            </a:r>
          </a:p>
          <a:p>
            <a:r>
              <a:rPr lang="en-US" dirty="0" smtClean="0"/>
              <a:t>Single Sign-on</a:t>
            </a:r>
          </a:p>
          <a:p>
            <a:pPr lvl="1"/>
            <a:r>
              <a:rPr lang="en-US" dirty="0" smtClean="0"/>
              <a:t>Provide the Software services to enable single sign on</a:t>
            </a:r>
          </a:p>
          <a:p>
            <a:pPr lvl="1"/>
            <a:r>
              <a:rPr lang="en-US" dirty="0" smtClean="0"/>
              <a:t>Integrate with </a:t>
            </a:r>
            <a:r>
              <a:rPr lang="en-US" dirty="0" err="1" smtClean="0"/>
              <a:t>TeraGrid</a:t>
            </a:r>
            <a:r>
              <a:rPr lang="en-US" dirty="0" smtClean="0"/>
              <a:t> Single Sign-on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MyProxy</a:t>
            </a:r>
            <a:r>
              <a:rPr lang="en-US" dirty="0" smtClean="0"/>
              <a:t>, PKI, …</a:t>
            </a:r>
          </a:p>
          <a:p>
            <a:pPr lvl="1"/>
            <a:r>
              <a:rPr lang="en-US" dirty="0" smtClean="0"/>
              <a:t>Enable integration of new security frameworks based on other technologies, e.g. </a:t>
            </a:r>
            <a:r>
              <a:rPr lang="en-US" dirty="0" err="1" smtClean="0"/>
              <a:t>OpenID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&amp;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Global NOC</a:t>
            </a:r>
          </a:p>
          <a:p>
            <a:pPr lvl="1"/>
            <a:r>
              <a:rPr lang="en-US" dirty="0" smtClean="0">
                <a:hlinkClick r:id="rId2"/>
              </a:rPr>
              <a:t>SNAPP</a:t>
            </a:r>
            <a:r>
              <a:rPr lang="en-US" dirty="0" smtClean="0"/>
              <a:t>.</a:t>
            </a:r>
            <a:r>
              <a:rPr lang="en-US" dirty="0" smtClean="0"/>
              <a:t>   High speed data collection and </a:t>
            </a:r>
            <a:r>
              <a:rPr lang="en-US" dirty="0" smtClean="0"/>
              <a:t>visualization</a:t>
            </a:r>
          </a:p>
          <a:p>
            <a:pPr lvl="1"/>
            <a:r>
              <a:rPr lang="en-US" dirty="0" smtClean="0">
                <a:hlinkClick r:id="rId3"/>
              </a:rPr>
              <a:t>Visible </a:t>
            </a:r>
            <a:r>
              <a:rPr lang="en-US" dirty="0" smtClean="0">
                <a:hlinkClick r:id="rId3"/>
              </a:rPr>
              <a:t>Backbone</a:t>
            </a:r>
            <a:r>
              <a:rPr lang="en-US" dirty="0" smtClean="0"/>
              <a:t>.</a:t>
            </a:r>
            <a:r>
              <a:rPr lang="en-US" dirty="0" smtClean="0"/>
              <a:t>   An XML Network data collection and analysis tool which presents a system-wide view of the </a:t>
            </a:r>
            <a:r>
              <a:rPr lang="en-US" dirty="0" smtClean="0"/>
              <a:t>network</a:t>
            </a:r>
          </a:p>
          <a:p>
            <a:pPr lvl="1"/>
            <a:r>
              <a:rPr lang="en-US" dirty="0" smtClean="0">
                <a:hlinkClick r:id="rId4"/>
              </a:rPr>
              <a:t>Animated Traffic </a:t>
            </a:r>
            <a:r>
              <a:rPr lang="en-US" dirty="0" smtClean="0">
                <a:hlinkClick r:id="rId4"/>
              </a:rPr>
              <a:t>Map</a:t>
            </a:r>
            <a:r>
              <a:rPr lang="en-US" dirty="0" smtClean="0"/>
              <a:t>.</a:t>
            </a:r>
            <a:r>
              <a:rPr lang="en-US" dirty="0" smtClean="0"/>
              <a:t>   Geographical view of network usage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>
                <a:hlinkClick r:id="rId5"/>
              </a:rPr>
              <a:t>IU Router </a:t>
            </a:r>
            <a:r>
              <a:rPr lang="en-US" dirty="0" smtClean="0">
                <a:hlinkClick r:id="rId5"/>
              </a:rPr>
              <a:t>Proxy</a:t>
            </a:r>
            <a:r>
              <a:rPr lang="en-US" dirty="0" smtClean="0"/>
              <a:t>.</a:t>
            </a:r>
            <a:r>
              <a:rPr lang="en-US" dirty="0" smtClean="0"/>
              <a:t>   Allows access to a limited set of router commands through a web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>
                <a:hlinkClick r:id="rId6"/>
              </a:rPr>
              <a:t>Multicast </a:t>
            </a:r>
            <a:r>
              <a:rPr lang="en-US" dirty="0" smtClean="0">
                <a:hlinkClick r:id="rId6"/>
              </a:rPr>
              <a:t>Tools</a:t>
            </a:r>
            <a:r>
              <a:rPr lang="en-US" dirty="0" smtClean="0"/>
              <a:t>.</a:t>
            </a:r>
            <a:r>
              <a:rPr lang="en-US" dirty="0" smtClean="0"/>
              <a:t>   Custom tools to monitor and debug </a:t>
            </a:r>
            <a:r>
              <a:rPr lang="en-US" dirty="0" smtClean="0"/>
              <a:t>multicast</a:t>
            </a:r>
          </a:p>
          <a:p>
            <a:pPr lvl="1"/>
            <a:r>
              <a:rPr lang="en-US" dirty="0" smtClean="0">
                <a:hlinkClick r:id="rId7"/>
              </a:rPr>
              <a:t>Nagios</a:t>
            </a:r>
            <a:r>
              <a:rPr lang="en-US" dirty="0" smtClean="0"/>
              <a:t>.   Network state monitoring software with custom </a:t>
            </a:r>
            <a:r>
              <a:rPr lang="en-US" dirty="0" err="1" smtClean="0"/>
              <a:t>plugins</a:t>
            </a:r>
            <a:r>
              <a:rPr lang="en-US" dirty="0" smtClean="0"/>
              <a:t> and user </a:t>
            </a:r>
            <a:r>
              <a:rPr lang="en-US" dirty="0" smtClean="0"/>
              <a:t>interface</a:t>
            </a:r>
          </a:p>
          <a:p>
            <a:pPr lvl="1"/>
            <a:r>
              <a:rPr lang="en-US" dirty="0" smtClean="0">
                <a:hlinkClick r:id="rId8"/>
              </a:rPr>
              <a:t>Alertmon</a:t>
            </a:r>
            <a:r>
              <a:rPr lang="en-US" dirty="0" smtClean="0"/>
              <a:t>.</a:t>
            </a:r>
            <a:r>
              <a:rPr lang="en-US" dirty="0" smtClean="0"/>
              <a:t>   </a:t>
            </a:r>
            <a:r>
              <a:rPr lang="en-US" dirty="0" err="1" smtClean="0"/>
              <a:t>Nagios</a:t>
            </a:r>
            <a:r>
              <a:rPr lang="en-US" dirty="0" smtClean="0"/>
              <a:t> front-end with links to ticketing and </a:t>
            </a:r>
            <a:r>
              <a:rPr lang="en-US" dirty="0" smtClean="0"/>
              <a:t>documentation</a:t>
            </a:r>
          </a:p>
          <a:p>
            <a:pPr lvl="1"/>
            <a:r>
              <a:rPr lang="en-US" dirty="0" smtClean="0">
                <a:hlinkClick r:id="rId9"/>
              </a:rPr>
              <a:t>Syslog </a:t>
            </a:r>
            <a:r>
              <a:rPr lang="en-US" dirty="0" smtClean="0">
                <a:hlinkClick r:id="rId9"/>
              </a:rPr>
              <a:t>Scripts</a:t>
            </a:r>
            <a:r>
              <a:rPr lang="en-US" dirty="0" smtClean="0"/>
              <a:t>.</a:t>
            </a:r>
            <a:r>
              <a:rPr lang="en-US" dirty="0" smtClean="0"/>
              <a:t>   Analysis of </a:t>
            </a:r>
            <a:r>
              <a:rPr lang="en-US" dirty="0" err="1" smtClean="0"/>
              <a:t>syslog</a:t>
            </a:r>
            <a:r>
              <a:rPr lang="en-US" dirty="0" smtClean="0"/>
              <a:t> </a:t>
            </a:r>
            <a:r>
              <a:rPr lang="en-US" dirty="0" smtClean="0"/>
              <a:t>entries</a:t>
            </a:r>
          </a:p>
          <a:p>
            <a:pPr lvl="1"/>
            <a:r>
              <a:rPr lang="en-US" dirty="0" smtClean="0">
                <a:hlinkClick r:id="rId10"/>
              </a:rPr>
              <a:t>MRTG</a:t>
            </a:r>
            <a:r>
              <a:rPr lang="en-US" dirty="0" smtClean="0"/>
              <a:t>.   Gathers and graphs time series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>
                <a:hlinkClick r:id="rId11"/>
              </a:rPr>
              <a:t>Iperf</a:t>
            </a:r>
            <a:r>
              <a:rPr lang="en-US" dirty="0" smtClean="0"/>
              <a:t>.   Network bandwidth measurement </a:t>
            </a:r>
            <a:r>
              <a:rPr lang="en-US" dirty="0" smtClean="0"/>
              <a:t>tool</a:t>
            </a:r>
          </a:p>
          <a:p>
            <a:pPr lvl="1"/>
            <a:r>
              <a:rPr lang="en-US" dirty="0" smtClean="0">
                <a:hlinkClick r:id="rId12"/>
              </a:rPr>
              <a:t>OWAMP</a:t>
            </a:r>
            <a:r>
              <a:rPr lang="en-US" dirty="0" smtClean="0"/>
              <a:t>.   One-way latency </a:t>
            </a:r>
            <a:r>
              <a:rPr lang="en-US" dirty="0" smtClean="0"/>
              <a:t>measurement</a:t>
            </a:r>
            <a:endParaRPr lang="en-US" dirty="0" smtClean="0"/>
          </a:p>
          <a:p>
            <a:pPr lvl="1"/>
            <a:r>
              <a:rPr lang="en-US" dirty="0" smtClean="0">
                <a:hlinkClick r:id="rId13"/>
              </a:rPr>
              <a:t>Ixia </a:t>
            </a:r>
            <a:r>
              <a:rPr lang="en-US" dirty="0" smtClean="0">
                <a:hlinkClick r:id="rId13"/>
              </a:rPr>
              <a:t>IxTraffic</a:t>
            </a:r>
            <a:r>
              <a:rPr lang="en-US" dirty="0" smtClean="0"/>
              <a:t>.   BGP and </a:t>
            </a:r>
            <a:r>
              <a:rPr lang="en-US" dirty="0" err="1" smtClean="0"/>
              <a:t>Netflow</a:t>
            </a:r>
            <a:r>
              <a:rPr lang="en-US" dirty="0" smtClean="0"/>
              <a:t> analysis and </a:t>
            </a:r>
            <a:r>
              <a:rPr lang="en-US" dirty="0" smtClean="0"/>
              <a:t>reporting</a:t>
            </a:r>
            <a:endParaRPr lang="en-US" dirty="0" smtClean="0"/>
          </a:p>
          <a:p>
            <a:pPr lvl="1"/>
            <a:r>
              <a:rPr lang="en-US" dirty="0" smtClean="0">
                <a:hlinkClick r:id="rId14"/>
              </a:rPr>
              <a:t>RANCID</a:t>
            </a:r>
            <a:r>
              <a:rPr lang="en-US" dirty="0" smtClean="0"/>
              <a:t>.   Network device configuration version </a:t>
            </a:r>
            <a:r>
              <a:rPr lang="en-US" dirty="0" smtClean="0"/>
              <a:t>control</a:t>
            </a:r>
            <a:endParaRPr lang="en-US" dirty="0" smtClean="0"/>
          </a:p>
          <a:p>
            <a:pPr lvl="1"/>
            <a:r>
              <a:rPr lang="en-US" dirty="0" smtClean="0">
                <a:hlinkClick r:id="rId15"/>
              </a:rPr>
              <a:t>Ganglia </a:t>
            </a:r>
            <a:r>
              <a:rPr lang="en-US" dirty="0" smtClean="0">
                <a:hlinkClick r:id="rId15"/>
              </a:rPr>
              <a:t>Cluster Toolkit</a:t>
            </a:r>
            <a:r>
              <a:rPr lang="en-US" dirty="0" smtClean="0"/>
              <a:t>.   Distributed monitoring and execution </a:t>
            </a:r>
            <a:r>
              <a:rPr lang="en-US" dirty="0" smtClean="0"/>
              <a:t>system</a:t>
            </a:r>
            <a:endParaRPr lang="en-US" dirty="0" smtClean="0"/>
          </a:p>
          <a:p>
            <a:pPr lvl="1"/>
            <a:r>
              <a:rPr lang="en-US" dirty="0" smtClean="0">
                <a:hlinkClick r:id="rId16"/>
              </a:rPr>
              <a:t>Arbor </a:t>
            </a:r>
            <a:r>
              <a:rPr lang="en-US" dirty="0" smtClean="0">
                <a:hlinkClick r:id="rId16"/>
              </a:rPr>
              <a:t>Peakflow</a:t>
            </a:r>
            <a:r>
              <a:rPr lang="en-US" dirty="0" smtClean="0"/>
              <a:t>.   Network anomaly detection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pic>
        <p:nvPicPr>
          <p:cNvPr id="4" name="Content Placeholder 3" descr="org-chart-software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724" r="-5724"/>
              <a:stretch>
                <a:fillRect/>
              </a:stretch>
            </p:blipFill>
          </mc:Choice>
          <mc:Fallback>
            <p:blipFill>
              <a:blip r:embed="rId3"/>
              <a:srcRect l="-5724" r="-5724"/>
              <a:stretch>
                <a:fillRect/>
              </a:stretch>
            </p:blipFill>
          </mc:Fallback>
        </mc:AlternateContent>
        <p:spPr>
          <a:xfrm>
            <a:off x="0" y="977447"/>
            <a:ext cx="9253762" cy="537890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0CBD-6B40-4A4F-AB53-640F945EF824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60695" y="2279217"/>
            <a:ext cx="1463505" cy="1949431"/>
          </a:xfrm>
          <a:prstGeom prst="rect">
            <a:avLst/>
          </a:prstGeom>
          <a:noFill/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Make access simple</a:t>
            </a:r>
          </a:p>
          <a:p>
            <a:pPr lvl="1"/>
            <a:r>
              <a:rPr lang="en-US" dirty="0" smtClean="0"/>
              <a:t>Support various users favorite interface</a:t>
            </a:r>
          </a:p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Interface development may cost a lot of time</a:t>
            </a:r>
          </a:p>
          <a:p>
            <a:pPr lvl="1"/>
            <a:r>
              <a:rPr lang="en-US" dirty="0" smtClean="0"/>
              <a:t>Only partial software solution exist, integration is needed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Provide a</a:t>
            </a:r>
          </a:p>
          <a:p>
            <a:pPr lvl="1"/>
            <a:r>
              <a:rPr lang="en-US" dirty="0" smtClean="0"/>
              <a:t>Portal</a:t>
            </a:r>
          </a:p>
          <a:p>
            <a:pPr lvl="1"/>
            <a:r>
              <a:rPr lang="en-US" dirty="0" smtClean="0"/>
              <a:t>Command line Interface</a:t>
            </a:r>
          </a:p>
          <a:p>
            <a:pPr lvl="1"/>
            <a:r>
              <a:rPr lang="en-US" dirty="0" smtClean="0"/>
              <a:t>API (if feasible)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Portal (Dynamic Provisioning)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1300164"/>
            <a:ext cx="7226300" cy="482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Grid </a:t>
            </a:r>
            <a:r>
              <a:rPr lang="en-US" dirty="0" err="1" smtClean="0"/>
              <a:t>Testbed</a:t>
            </a:r>
            <a:r>
              <a:rPr lang="en-US" dirty="0" smtClean="0"/>
              <a:t> (Dynamic Provisioning)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29" y="948342"/>
            <a:ext cx="5911620" cy="56653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FutureGrid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Provides rich and flexible test-bed</a:t>
            </a:r>
          </a:p>
          <a:p>
            <a:r>
              <a:rPr lang="en-US" dirty="0" smtClean="0"/>
              <a:t>Enable rigorous scientific experiments in grid and cloud computing</a:t>
            </a:r>
          </a:p>
          <a:p>
            <a:r>
              <a:rPr lang="en-US" dirty="0" smtClean="0"/>
              <a:t>Extends existing software as well as new software development</a:t>
            </a:r>
          </a:p>
          <a:p>
            <a:r>
              <a:rPr lang="en-US" dirty="0" smtClean="0"/>
              <a:t>Follow standard best practices for maintenance and operations to ensure high availability and predictability for the resource.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4A6C-B5EF-F641-90E3-900CE062D20C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</a:t>
            </a:r>
            <a:r>
              <a:rPr lang="en-US" dirty="0" err="1" smtClean="0"/>
              <a:t>g</a:t>
            </a:r>
            <a:r>
              <a:rPr lang="en-US" dirty="0" smtClean="0"/>
              <a:t>-deploy-image</a:t>
            </a:r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ost name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mage name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tart time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nd time</a:t>
            </a:r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abel name</a:t>
            </a:r>
          </a:p>
          <a:p>
            <a:r>
              <a:rPr lang="en-US" dirty="0" err="1" smtClean="0"/>
              <a:t>f</a:t>
            </a:r>
            <a:r>
              <a:rPr lang="en-US" dirty="0" err="1" smtClean="0"/>
              <a:t>g</a:t>
            </a:r>
            <a:r>
              <a:rPr lang="en-US" dirty="0" smtClean="0"/>
              <a:t>-add</a:t>
            </a:r>
          </a:p>
          <a:p>
            <a:pPr lvl="1"/>
            <a:r>
              <a:rPr lang="en-US" dirty="0" smtClean="0"/>
              <a:t>label </a:t>
            </a:r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ramework </a:t>
            </a:r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v</a:t>
            </a:r>
            <a:r>
              <a:rPr lang="en-US" dirty="0" smtClean="0"/>
              <a:t>ersion 1.0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Deploys an image on a host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Adds a feature to a deployed image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pic>
        <p:nvPicPr>
          <p:cNvPr id="4" name="Content Placeholder 3" descr="org-chart-software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724" r="-5724"/>
              <a:stretch>
                <a:fillRect/>
              </a:stretch>
            </p:blipFill>
          </mc:Choice>
          <mc:Fallback>
            <p:blipFill>
              <a:blip r:embed="rId3"/>
              <a:srcRect l="-5724" r="-5724"/>
              <a:stretch>
                <a:fillRect/>
              </a:stretch>
            </p:blipFill>
          </mc:Fallback>
        </mc:AlternateContent>
        <p:spPr>
          <a:xfrm>
            <a:off x="0" y="977447"/>
            <a:ext cx="9253762" cy="537890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0CBD-6B40-4A4F-AB53-640F945EF824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199" y="977447"/>
            <a:ext cx="3644257" cy="3096306"/>
          </a:xfrm>
          <a:prstGeom prst="rect">
            <a:avLst/>
          </a:prstGeom>
          <a:noFill/>
          <a:ln w="2540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FG Stratosphere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Higher than a particular cloud</a:t>
            </a:r>
          </a:p>
          <a:p>
            <a:pPr lvl="1"/>
            <a:r>
              <a:rPr lang="en-US" dirty="0" smtClean="0"/>
              <a:t>Provides all mechanisms to provision a cloud on a given FG hardware</a:t>
            </a:r>
          </a:p>
          <a:p>
            <a:pPr lvl="1"/>
            <a:r>
              <a:rPr lang="en-US" dirty="0" smtClean="0"/>
              <a:t>Allows the management of reproducible experiments</a:t>
            </a:r>
          </a:p>
          <a:p>
            <a:pPr lvl="1"/>
            <a:r>
              <a:rPr lang="en-US" dirty="0" smtClean="0"/>
              <a:t>Allows monitoring of the environment and the results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Lots of software</a:t>
            </a:r>
          </a:p>
          <a:p>
            <a:pPr lvl="1"/>
            <a:r>
              <a:rPr lang="en-US" dirty="0" smtClean="0"/>
              <a:t>Possible multiple path to do the same thing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Good news</a:t>
            </a:r>
          </a:p>
          <a:p>
            <a:pPr lvl="1"/>
            <a:r>
              <a:rPr lang="en-US" dirty="0" smtClean="0"/>
              <a:t>We worked in a team, know about different solutions and have identified a very good plan</a:t>
            </a:r>
          </a:p>
          <a:p>
            <a:pPr lvl="1"/>
            <a:r>
              <a:rPr lang="en-US" dirty="0" smtClean="0"/>
              <a:t>We can </a:t>
            </a:r>
            <a:r>
              <a:rPr lang="en-US" dirty="0" err="1" smtClean="0"/>
              <a:t>c</a:t>
            </a:r>
            <a:r>
              <a:rPr lang="en-US" dirty="0" err="1" smtClean="0"/>
              <a:t>omponentize</a:t>
            </a:r>
            <a:r>
              <a:rPr lang="en-US" dirty="0" smtClean="0"/>
              <a:t> Stratosphere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Rain </a:t>
            </a:r>
            <a:br>
              <a:rPr lang="en-US" dirty="0" smtClean="0"/>
            </a:br>
            <a:r>
              <a:rPr lang="en-US" u="sng" dirty="0" smtClean="0"/>
              <a:t>R</a:t>
            </a:r>
            <a:r>
              <a:rPr lang="en-US" dirty="0" smtClean="0"/>
              <a:t>untime </a:t>
            </a:r>
            <a:r>
              <a:rPr lang="en-US" u="sng" dirty="0" smtClean="0"/>
              <a:t>Adaptable</a:t>
            </a:r>
            <a:r>
              <a:rPr lang="en-US" dirty="0" smtClean="0"/>
              <a:t> </a:t>
            </a:r>
            <a:r>
              <a:rPr lang="en-US" u="sng" dirty="0" err="1" smtClean="0"/>
              <a:t>I</a:t>
            </a:r>
            <a:r>
              <a:rPr lang="en-US" dirty="0" err="1" smtClean="0"/>
              <a:t>nsertio</a:t>
            </a:r>
            <a:r>
              <a:rPr lang="en-US" u="sng" dirty="0" err="1" smtClean="0"/>
              <a:t>N</a:t>
            </a:r>
            <a:r>
              <a:rPr lang="en-US" dirty="0" smtClean="0"/>
              <a:t>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Provide dynamic provisioning</a:t>
            </a:r>
          </a:p>
          <a:p>
            <a:pPr lvl="1"/>
            <a:r>
              <a:rPr lang="en-US" dirty="0" smtClean="0"/>
              <a:t>Allow bare metal</a:t>
            </a:r>
          </a:p>
          <a:p>
            <a:pPr lvl="1"/>
            <a:r>
              <a:rPr lang="en-US" dirty="0" smtClean="0"/>
              <a:t>Cloud neutral</a:t>
            </a:r>
          </a:p>
          <a:p>
            <a:pPr lvl="2"/>
            <a:r>
              <a:rPr lang="en-US" dirty="0" smtClean="0"/>
              <a:t>Nimbus, Eucalyptus, …</a:t>
            </a:r>
          </a:p>
          <a:p>
            <a:pPr lvl="1"/>
            <a:r>
              <a:rPr lang="en-US" dirty="0" smtClean="0"/>
              <a:t>Future oriented</a:t>
            </a:r>
          </a:p>
          <a:p>
            <a:pPr lvl="2"/>
            <a:r>
              <a:rPr lang="en-US" dirty="0" smtClean="0"/>
              <a:t>Dryad</a:t>
            </a:r>
          </a:p>
          <a:p>
            <a:pPr lvl="2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Multiple pathways exist to implement RAIN</a:t>
            </a:r>
          </a:p>
          <a:p>
            <a:pPr lvl="1"/>
            <a:r>
              <a:rPr lang="en-US" dirty="0" smtClean="0"/>
              <a:t>Some frameworks (e.g. MS are more complex to provision)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5970-0BBD-EA42-A8B8-15285DED8E8A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Rain </a:t>
            </a:r>
            <a:br>
              <a:rPr lang="en-US" dirty="0" smtClean="0"/>
            </a:br>
            <a:r>
              <a:rPr lang="en-US" u="sng" dirty="0" smtClean="0"/>
              <a:t>R</a:t>
            </a:r>
            <a:r>
              <a:rPr lang="en-US" dirty="0" smtClean="0"/>
              <a:t>untime </a:t>
            </a:r>
            <a:r>
              <a:rPr lang="en-US" u="sng" dirty="0" smtClean="0"/>
              <a:t>Adaptable</a:t>
            </a:r>
            <a:r>
              <a:rPr lang="en-US" dirty="0" smtClean="0"/>
              <a:t> </a:t>
            </a:r>
            <a:r>
              <a:rPr lang="en-US" u="sng" dirty="0" err="1" smtClean="0"/>
              <a:t>I</a:t>
            </a:r>
            <a:r>
              <a:rPr lang="en-US" dirty="0" err="1" smtClean="0"/>
              <a:t>nsertio</a:t>
            </a:r>
            <a:r>
              <a:rPr lang="en-US" u="sng" dirty="0" err="1" smtClean="0"/>
              <a:t>N</a:t>
            </a:r>
            <a:r>
              <a:rPr lang="en-US" dirty="0" smtClean="0"/>
              <a:t> Service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A:</a:t>
            </a:r>
            <a:endParaRPr lang="en-US" dirty="0" smtClean="0"/>
          </a:p>
          <a:p>
            <a:pPr lvl="1"/>
            <a:r>
              <a:rPr lang="en-US" dirty="0" smtClean="0"/>
              <a:t>Use a cloud to do provisioning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Create image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xcat</a:t>
            </a:r>
            <a:r>
              <a:rPr lang="en-US" dirty="0" smtClean="0"/>
              <a:t> to provision</a:t>
            </a:r>
          </a:p>
          <a:p>
            <a:pPr lvl="1"/>
            <a:r>
              <a:rPr lang="en-US" dirty="0" smtClean="0"/>
              <a:t>Use the provisioned environment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</a:t>
            </a:r>
            <a:r>
              <a:rPr lang="en-US" dirty="0" smtClean="0"/>
              <a:t>: (not available at time of writing the proposal)</a:t>
            </a:r>
          </a:p>
          <a:p>
            <a:pPr lvl="1"/>
            <a:r>
              <a:rPr lang="en-US" dirty="0" smtClean="0"/>
              <a:t>Set up specialized queues with same image</a:t>
            </a:r>
          </a:p>
          <a:p>
            <a:pPr lvl="1"/>
            <a:r>
              <a:rPr lang="en-US" dirty="0" smtClean="0"/>
              <a:t>Submit jobs to the appropriate queue</a:t>
            </a:r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Important: be general &amp; support also bare metal mode!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5970-0BBD-EA42-A8B8-15285DED8E8A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smtClean="0"/>
              <a:t>RAIN: Dynamic </a:t>
            </a:r>
            <a:r>
              <a:rPr lang="en-US" dirty="0"/>
              <a:t>Provisioning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9"/>
            <a:ext cx="8228160" cy="4997325"/>
          </a:xfrm>
          <a:ln/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Change underlying system to support current user demands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Linux, Windows,</a:t>
            </a:r>
            <a:r>
              <a:rPr lang="en-US" dirty="0" smtClean="0"/>
              <a:t> </a:t>
            </a:r>
            <a:r>
              <a:rPr lang="en-US" dirty="0" err="1"/>
              <a:t>X</a:t>
            </a:r>
            <a:r>
              <a:rPr lang="en-US" dirty="0" err="1" smtClean="0"/>
              <a:t>en</a:t>
            </a:r>
            <a:r>
              <a:rPr lang="en-US" dirty="0"/>
              <a:t>,</a:t>
            </a:r>
            <a:r>
              <a:rPr lang="en-US" dirty="0" smtClean="0"/>
              <a:t> Nimbus</a:t>
            </a:r>
            <a:r>
              <a:rPr lang="en-US" dirty="0"/>
              <a:t>,</a:t>
            </a:r>
            <a:r>
              <a:rPr lang="en-US" dirty="0" smtClean="0"/>
              <a:t> Eucalyptus</a:t>
            </a:r>
            <a:endParaRPr lang="en-US" dirty="0"/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Stateless images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Shorter boot times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Easier to maintain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Stateful</a:t>
            </a:r>
            <a:r>
              <a:rPr lang="en-US" dirty="0"/>
              <a:t> installs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Windows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Use </a:t>
            </a:r>
            <a:r>
              <a:rPr lang="en-US" dirty="0" err="1"/>
              <a:t>moab</a:t>
            </a:r>
            <a:r>
              <a:rPr lang="en-US" dirty="0"/>
              <a:t> to trigger changes and </a:t>
            </a:r>
            <a:r>
              <a:rPr lang="en-US" dirty="0" err="1"/>
              <a:t>xCAT</a:t>
            </a:r>
            <a:r>
              <a:rPr lang="en-US" dirty="0"/>
              <a:t> to manage installs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D2FF-F999-0B46-870A-6C24C03412F0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>
            <a:normAutofit fontScale="90000"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Current </a:t>
            </a:r>
            <a:r>
              <a:rPr lang="en-US" dirty="0" smtClean="0"/>
              <a:t>Configurations</a:t>
            </a:r>
            <a:br>
              <a:rPr lang="en-US" dirty="0" smtClean="0"/>
            </a:br>
            <a:r>
              <a:rPr lang="en-US" dirty="0" smtClean="0"/>
              <a:t>(a subset)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6771" y="1837019"/>
          <a:ext cx="7907870" cy="384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574"/>
                <a:gridCol w="1581574"/>
                <a:gridCol w="1581574"/>
                <a:gridCol w="1581574"/>
                <a:gridCol w="1581574"/>
              </a:tblGrid>
              <a:tr h="682644">
                <a:tc>
                  <a:txBody>
                    <a:bodyPr/>
                    <a:lstStyle/>
                    <a:p>
                      <a:r>
                        <a:rPr lang="en-US" dirty="0" smtClean="0"/>
                        <a:t>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Install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Virtualization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Frontend</a:t>
                      </a:r>
                      <a:endParaRPr lang="en-US" dirty="0"/>
                    </a:p>
                  </a:txBody>
                  <a:tcPr/>
                </a:tc>
              </a:tr>
              <a:tr h="395500">
                <a:tc>
                  <a:txBody>
                    <a:bodyPr/>
                    <a:lstStyle/>
                    <a:p>
                      <a:r>
                        <a:rPr lang="en-US" dirty="0" smtClean="0"/>
                        <a:t>X86_64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stateful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5500">
                <a:tc>
                  <a:txBody>
                    <a:bodyPr/>
                    <a:lstStyle/>
                    <a:p>
                      <a:r>
                        <a:rPr lang="en-US" dirty="0" smtClean="0"/>
                        <a:t>X86_64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stateful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500">
                <a:tc>
                  <a:txBody>
                    <a:bodyPr/>
                    <a:lstStyle/>
                    <a:p>
                      <a:r>
                        <a:rPr lang="en-US" dirty="0" smtClean="0"/>
                        <a:t>X86_64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stateful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Nimbus</a:t>
                      </a:r>
                      <a:endParaRPr lang="en-US" dirty="0"/>
                    </a:p>
                  </a:txBody>
                  <a:tcPr/>
                </a:tc>
              </a:tr>
              <a:tr h="395500">
                <a:tc>
                  <a:txBody>
                    <a:bodyPr/>
                    <a:lstStyle/>
                    <a:p>
                      <a:r>
                        <a:rPr lang="en-US" dirty="0" smtClean="0"/>
                        <a:t>X86_64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stateful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Eucalyptus</a:t>
                      </a:r>
                      <a:endParaRPr lang="en-US" dirty="0"/>
                    </a:p>
                  </a:txBody>
                  <a:tcPr/>
                </a:tc>
              </a:tr>
              <a:tr h="395500">
                <a:tc>
                  <a:txBody>
                    <a:bodyPr/>
                    <a:lstStyle/>
                    <a:p>
                      <a:r>
                        <a:rPr lang="en-US" dirty="0" smtClean="0"/>
                        <a:t>X86_64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500">
                <a:tc>
                  <a:txBody>
                    <a:bodyPr/>
                    <a:lstStyle/>
                    <a:p>
                      <a:r>
                        <a:rPr lang="en-US" dirty="0" smtClean="0"/>
                        <a:t>X86_64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5500">
                <a:tc>
                  <a:txBody>
                    <a:bodyPr/>
                    <a:lstStyle/>
                    <a:p>
                      <a:r>
                        <a:rPr lang="en-US" dirty="0" smtClean="0"/>
                        <a:t>X86_64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Nimbus</a:t>
                      </a:r>
                      <a:endParaRPr lang="en-US" dirty="0"/>
                    </a:p>
                  </a:txBody>
                  <a:tcPr/>
                </a:tc>
              </a:tr>
              <a:tr h="395500">
                <a:tc>
                  <a:txBody>
                    <a:bodyPr/>
                    <a:lstStyle/>
                    <a:p>
                      <a:r>
                        <a:rPr lang="en-US" dirty="0" smtClean="0"/>
                        <a:t>X86_64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Linux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Eucalyptus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ED85D-E18C-024B-9889-B0D3D88007D1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2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xCAT</a:t>
            </a:r>
            <a:r>
              <a:rPr lang="en-US" dirty="0"/>
              <a:t> and Moab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4720" y="1218368"/>
            <a:ext cx="8228160" cy="5210467"/>
          </a:xfrm>
          <a:ln/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 err="1"/>
              <a:t>xCAT</a:t>
            </a:r>
            <a:r>
              <a:rPr lang="en-US" dirty="0"/>
              <a:t> 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uses installation infrastructure to perform installs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creates stateless Linux images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changes the boot configuration of the nodes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remote power control and console (IPMI)</a:t>
            </a:r>
          </a:p>
          <a:p>
            <a:pPr marL="391686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Moab 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meta-schedules over resource managers 		</a:t>
            </a:r>
          </a:p>
          <a:p>
            <a:pPr marL="1175057" lvl="2" indent="-260644">
              <a:buSzPct val="75000"/>
              <a:buFont typeface="Symbol" pitchFamily="26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TORQUE and Windows HPC</a:t>
            </a:r>
          </a:p>
          <a:p>
            <a:pPr marL="783372" lvl="1" indent="-293764">
              <a:buSzPct val="45000"/>
              <a:buFont typeface="Wingdings" pitchFamily="26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control nodes through </a:t>
            </a:r>
            <a:r>
              <a:rPr lang="en-US" dirty="0" err="1"/>
              <a:t>xCAT</a:t>
            </a:r>
            <a:endParaRPr lang="en-US" dirty="0"/>
          </a:p>
          <a:p>
            <a:pPr marL="1175057" lvl="2" indent="-260644">
              <a:buSzPct val="75000"/>
              <a:buFont typeface="Symbol" pitchFamily="26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changing the OS</a:t>
            </a:r>
          </a:p>
          <a:p>
            <a:pPr marL="1175057" lvl="2" indent="-260644">
              <a:buSzPct val="75000"/>
              <a:buFont typeface="Symbol" pitchFamily="26" charset="2"/>
              <a:buChar char="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/>
              <a:t>remote power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547A7-D44C-D140-B0AC-2CEE149AFFD3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Provide matching of hardware to minimize optimization criteria</a:t>
            </a:r>
          </a:p>
          <a:p>
            <a:pPr lvl="1"/>
            <a:r>
              <a:rPr lang="en-US" dirty="0" smtClean="0"/>
              <a:t>Utilization</a:t>
            </a:r>
          </a:p>
          <a:p>
            <a:pPr lvl="1"/>
            <a:r>
              <a:rPr lang="en-US" dirty="0" smtClean="0"/>
              <a:t>Turnaround time</a:t>
            </a:r>
          </a:p>
          <a:p>
            <a:pPr lvl="1"/>
            <a:r>
              <a:rPr lang="en-US" dirty="0" smtClean="0"/>
              <a:t>Carbon emission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Risk</a:t>
            </a:r>
          </a:p>
          <a:p>
            <a:pPr lvl="1"/>
            <a:r>
              <a:rPr lang="en-US" dirty="0" smtClean="0"/>
              <a:t>Information is inaccurate</a:t>
            </a:r>
          </a:p>
          <a:p>
            <a:pPr lvl="1"/>
            <a:r>
              <a:rPr lang="en-US" dirty="0" smtClean="0"/>
              <a:t>Not all experiments will be deterministic and prediction is difficult</a:t>
            </a:r>
          </a:p>
          <a:p>
            <a:pPr lvl="1"/>
            <a:r>
              <a:rPr lang="en-US" dirty="0" smtClean="0"/>
              <a:t>Integration of provisioning in </a:t>
            </a:r>
            <a:r>
              <a:rPr lang="en-US" dirty="0" err="1" smtClean="0"/>
              <a:t>metaschedulers</a:t>
            </a:r>
            <a:r>
              <a:rPr lang="en-US" dirty="0" smtClean="0"/>
              <a:t> is not yet done to optimize use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5970-0BBD-EA42-A8B8-15285DED8E8A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Manage the provisioning for reproducible experiments</a:t>
            </a:r>
          </a:p>
          <a:p>
            <a:pPr lvl="1"/>
            <a:r>
              <a:rPr lang="en-US" dirty="0" smtClean="0"/>
              <a:t>Coordinate workflow of experiments</a:t>
            </a:r>
          </a:p>
          <a:p>
            <a:pPr lvl="1"/>
            <a:r>
              <a:rPr lang="en-US" dirty="0" smtClean="0"/>
              <a:t>Share workflow and experiment images</a:t>
            </a:r>
          </a:p>
          <a:p>
            <a:pPr lvl="1"/>
            <a:r>
              <a:rPr lang="en-US" dirty="0" smtClean="0"/>
              <a:t>Minimize space through reuse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Risk</a:t>
            </a:r>
          </a:p>
          <a:p>
            <a:pPr lvl="1"/>
            <a:r>
              <a:rPr lang="en-US" dirty="0" smtClean="0"/>
              <a:t>Images are large</a:t>
            </a:r>
          </a:p>
          <a:p>
            <a:pPr lvl="1"/>
            <a:r>
              <a:rPr lang="en-US" dirty="0" smtClean="0"/>
              <a:t>Users have different requirements and need different images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5970-0BBD-EA42-A8B8-15285DED8E8A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to support Infrastructure</a:t>
            </a:r>
            <a:endParaRPr lang="en-US" dirty="0"/>
          </a:p>
        </p:txBody>
      </p:sp>
      <p:pic>
        <p:nvPicPr>
          <p:cNvPr id="4" name="Content Placeholder 3" descr="Picture 3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747" b="-8747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9121-70B0-5F42-BF92-09799488041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&amp; Performance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Monitor the state of FG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err="1" smtClean="0"/>
              <a:t>metascheduling</a:t>
            </a:r>
            <a:endParaRPr lang="en-US" dirty="0" smtClean="0"/>
          </a:p>
          <a:p>
            <a:pPr lvl="1"/>
            <a:r>
              <a:rPr lang="en-US" dirty="0" smtClean="0"/>
              <a:t>Support users to design efficient programs in the </a:t>
            </a:r>
            <a:r>
              <a:rPr lang="en-US" dirty="0" err="1" smtClean="0"/>
              <a:t>testbed</a:t>
            </a:r>
            <a:r>
              <a:rPr lang="en-US" dirty="0" smtClean="0"/>
              <a:t> that can be run elsewhere</a:t>
            </a:r>
          </a:p>
          <a:p>
            <a:pPr lvl="1"/>
            <a:r>
              <a:rPr lang="en-US" dirty="0" smtClean="0"/>
              <a:t>Model the use of external resources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</a:p>
          <a:p>
            <a:pPr lvl="1"/>
            <a:r>
              <a:rPr lang="en-US" dirty="0" smtClean="0"/>
              <a:t>Some VM do not expose all monitoring information (due to security)</a:t>
            </a:r>
          </a:p>
          <a:p>
            <a:pPr lvl="1"/>
            <a:r>
              <a:rPr lang="en-US" dirty="0" smtClean="0"/>
              <a:t>Monitoring can produce lots of data and stress on hardware and networking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5970-0BBD-EA42-A8B8-15285DED8E8A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pic>
        <p:nvPicPr>
          <p:cNvPr id="4" name="Content Placeholder 3" descr="org-chart-software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724" r="-5724"/>
              <a:stretch>
                <a:fillRect/>
              </a:stretch>
            </p:blipFill>
          </mc:Choice>
          <mc:Fallback>
            <p:blipFill>
              <a:blip r:embed="rId3"/>
              <a:srcRect l="-5724" r="-5724"/>
              <a:stretch>
                <a:fillRect/>
              </a:stretch>
            </p:blipFill>
          </mc:Fallback>
        </mc:AlternateContent>
        <p:spPr>
          <a:xfrm>
            <a:off x="0" y="977447"/>
            <a:ext cx="9253762" cy="537890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0CBD-6B40-4A4F-AB53-640F945EF824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Timeline: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457200" y="1343025"/>
          <a:ext cx="8229600" cy="47831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98872" y="5671233"/>
            <a:ext cx="3920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Result: Hardware Deployed by Apr 2010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Grid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Application/Scientific users</a:t>
            </a:r>
          </a:p>
          <a:p>
            <a:r>
              <a:rPr lang="en-US" dirty="0" smtClean="0"/>
              <a:t>System administrators</a:t>
            </a:r>
          </a:p>
          <a:p>
            <a:r>
              <a:rPr lang="en-US" dirty="0" smtClean="0"/>
              <a:t>Software developers</a:t>
            </a:r>
          </a:p>
          <a:p>
            <a:r>
              <a:rPr lang="en-US" dirty="0" err="1" smtClean="0"/>
              <a:t>Testbed</a:t>
            </a:r>
            <a:r>
              <a:rPr lang="en-US" dirty="0" smtClean="0"/>
              <a:t> users</a:t>
            </a:r>
          </a:p>
          <a:p>
            <a:r>
              <a:rPr lang="en-US" dirty="0" smtClean="0"/>
              <a:t>Performance modelers</a:t>
            </a:r>
          </a:p>
          <a:p>
            <a:r>
              <a:rPr lang="en-US" dirty="0" smtClean="0"/>
              <a:t>Educators</a:t>
            </a:r>
          </a:p>
          <a:p>
            <a:r>
              <a:rPr lang="en-US" dirty="0" smtClean="0"/>
              <a:t>Students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Supported by    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FutureGrid</a:t>
            </a:r>
            <a:endParaRPr lang="en-US" dirty="0" smtClean="0"/>
          </a:p>
          <a:p>
            <a:r>
              <a:rPr lang="en-US" dirty="0" smtClean="0"/>
              <a:t>     Infrastructure</a:t>
            </a:r>
            <a:br>
              <a:rPr lang="en-US" dirty="0" smtClean="0"/>
            </a:br>
            <a:r>
              <a:rPr lang="en-US" dirty="0" smtClean="0"/>
              <a:t>          &amp;</a:t>
            </a:r>
            <a:br>
              <a:rPr lang="en-US" dirty="0" smtClean="0"/>
            </a:br>
            <a:r>
              <a:rPr lang="en-US" dirty="0" smtClean="0"/>
              <a:t>     Software </a:t>
            </a:r>
            <a:br>
              <a:rPr lang="en-US" dirty="0" smtClean="0"/>
            </a:br>
            <a:r>
              <a:rPr lang="en-US" dirty="0" smtClean="0"/>
              <a:t>     offerings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281989" y="2181536"/>
            <a:ext cx="797785" cy="26048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Software:</a:t>
            </a:r>
            <a:br>
              <a:rPr lang="en-US" dirty="0" smtClean="0"/>
            </a:br>
            <a:r>
              <a:rPr lang="en-US" dirty="0" smtClean="0"/>
              <a:t> Impact on Organization</a:t>
            </a:r>
            <a:endParaRPr lang="en-US" dirty="0"/>
          </a:p>
        </p:txBody>
      </p:sp>
      <p:pic>
        <p:nvPicPr>
          <p:cNvPr id="6" name="Content Placeholder 5" descr="org-char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3589" r="-13589"/>
              <a:stretch>
                <a:fillRect/>
              </a:stretch>
            </p:blipFill>
          </mc:Choice>
          <mc:Fallback>
            <p:blipFill>
              <a:blip r:embed="rId4"/>
              <a:srcRect l="-13589" r="-13589"/>
              <a:stretch>
                <a:fillRect/>
              </a:stretch>
            </p:blipFill>
          </mc:Fallback>
        </mc:AlternateContent>
        <p:spPr>
          <a:xfrm>
            <a:off x="0" y="1143001"/>
            <a:ext cx="9030136" cy="5248917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CC96-484E-D945-98BB-28BDABD24B38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Impact on Software and tools from each committee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Hardware - &gt; scripts</a:t>
            </a:r>
          </a:p>
          <a:p>
            <a:pPr lvl="1"/>
            <a:r>
              <a:rPr lang="en-US" dirty="0" smtClean="0"/>
              <a:t>Training -&gt; convenient tools to conduct training</a:t>
            </a:r>
          </a:p>
          <a:p>
            <a:pPr lvl="1"/>
            <a:r>
              <a:rPr lang="en-US" dirty="0" smtClean="0"/>
              <a:t>Performance -&gt; monitoring tools</a:t>
            </a:r>
          </a:p>
          <a:p>
            <a:pPr lvl="1"/>
            <a:r>
              <a:rPr lang="en-US" dirty="0" smtClean="0"/>
              <a:t>User support -&gt; portal, knowledgebase</a:t>
            </a:r>
          </a:p>
          <a:p>
            <a:r>
              <a:rPr lang="en-US" dirty="0" smtClean="0"/>
              <a:t>Take existing tools to minimize new developments</a:t>
            </a:r>
          </a:p>
          <a:p>
            <a:pPr lvl="1"/>
            <a:r>
              <a:rPr lang="en-US" dirty="0" smtClean="0"/>
              <a:t>Adapt to our own needs</a:t>
            </a:r>
          </a:p>
          <a:p>
            <a:pPr lvl="1"/>
            <a:r>
              <a:rPr lang="en-US" dirty="0" smtClean="0"/>
              <a:t>Example: use </a:t>
            </a:r>
            <a:r>
              <a:rPr lang="en-US" dirty="0" err="1" smtClean="0"/>
              <a:t>xcat</a:t>
            </a:r>
            <a:r>
              <a:rPr lang="en-US" dirty="0" smtClean="0"/>
              <a:t> for deployment</a:t>
            </a:r>
          </a:p>
          <a:p>
            <a:r>
              <a:rPr lang="en-US" dirty="0" smtClean="0"/>
              <a:t>This impact motivated the organization</a:t>
            </a:r>
          </a:p>
          <a:p>
            <a:pPr lvl="1"/>
            <a:r>
              <a:rPr lang="en-US" dirty="0" smtClean="0"/>
              <a:t>Role of the software architect is to integrate between the different groups and coordinate software related activities</a:t>
            </a:r>
          </a:p>
          <a:p>
            <a:pPr lvl="1"/>
            <a:r>
              <a:rPr lang="en-US" dirty="0" smtClean="0"/>
              <a:t>Role of the software committee is to support the adaptation, reuse and development of software to support the activities of the other committees</a:t>
            </a:r>
          </a:p>
          <a:p>
            <a:pPr lvl="1"/>
            <a:r>
              <a:rPr lang="en-US" dirty="0" smtClean="0"/>
              <a:t>Members in other groups may support can contribute to the overall </a:t>
            </a:r>
            <a:r>
              <a:rPr lang="en-US" smtClean="0"/>
              <a:t>software activities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Software:</a:t>
            </a:r>
            <a:br>
              <a:rPr lang="en-US" dirty="0" smtClean="0"/>
            </a:br>
            <a:r>
              <a:rPr lang="en-US" dirty="0" smtClean="0"/>
              <a:t> Impact on Organization</a:t>
            </a:r>
            <a:endParaRPr lang="en-US" dirty="0"/>
          </a:p>
        </p:txBody>
      </p:sp>
      <p:pic>
        <p:nvPicPr>
          <p:cNvPr id="6" name="Content Placeholder 5" descr="org-char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3589" r="-13589"/>
              <a:stretch>
                <a:fillRect/>
              </a:stretch>
            </p:blipFill>
          </mc:Choice>
          <mc:Fallback>
            <p:blipFill>
              <a:blip r:embed="rId4"/>
              <a:srcRect l="-13589" r="-13589"/>
              <a:stretch>
                <a:fillRect/>
              </a:stretch>
            </p:blipFill>
          </mc:Fallback>
        </mc:AlternateContent>
        <p:spPr>
          <a:xfrm>
            <a:off x="0" y="1143001"/>
            <a:ext cx="9030136" cy="5248917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CC96-484E-D945-98BB-28BDABD24B38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67232" y="2847997"/>
            <a:ext cx="6177170" cy="3082247"/>
            <a:chOff x="1467232" y="2847997"/>
            <a:chExt cx="6177170" cy="3082247"/>
          </a:xfrm>
        </p:grpSpPr>
        <p:sp>
          <p:nvSpPr>
            <p:cNvPr id="10" name="Rounded Rectangle 9"/>
            <p:cNvSpPr/>
            <p:nvPr/>
          </p:nvSpPr>
          <p:spPr>
            <a:xfrm>
              <a:off x="2219343" y="3353485"/>
              <a:ext cx="1409588" cy="2576759"/>
            </a:xfrm>
            <a:prstGeom prst="roundRect">
              <a:avLst/>
            </a:prstGeom>
            <a:noFill/>
            <a:ln w="381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155542" y="2847997"/>
              <a:ext cx="1232529" cy="690424"/>
            </a:xfrm>
            <a:prstGeom prst="roundRect">
              <a:avLst/>
            </a:prstGeom>
            <a:noFill/>
            <a:ln w="38100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eft-Right Arrow 16"/>
            <p:cNvSpPr/>
            <p:nvPr/>
          </p:nvSpPr>
          <p:spPr>
            <a:xfrm flipV="1">
              <a:off x="1467232" y="2989781"/>
              <a:ext cx="2688310" cy="283566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-Right Arrow 17"/>
            <p:cNvSpPr/>
            <p:nvPr/>
          </p:nvSpPr>
          <p:spPr>
            <a:xfrm flipV="1">
              <a:off x="5388071" y="3000398"/>
              <a:ext cx="2256331" cy="283566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significant extensions to existing </a:t>
            </a:r>
            <a:r>
              <a:rPr lang="en-US" dirty="0" smtClean="0"/>
              <a:t>software</a:t>
            </a:r>
          </a:p>
          <a:p>
            <a:r>
              <a:rPr lang="en-US" dirty="0" smtClean="0"/>
              <a:t>software developed</a:t>
            </a:r>
          </a:p>
          <a:p>
            <a:r>
              <a:rPr lang="en-US" dirty="0" smtClean="0"/>
              <a:t>existing </a:t>
            </a:r>
            <a:r>
              <a:rPr lang="en-US" dirty="0" smtClean="0"/>
              <a:t>open-source </a:t>
            </a:r>
            <a:r>
              <a:rPr lang="en-US" dirty="0" smtClean="0"/>
              <a:t>software</a:t>
            </a:r>
          </a:p>
          <a:p>
            <a:r>
              <a:rPr lang="en-US" dirty="0" smtClean="0"/>
              <a:t>open-source, integrated suite of software to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instantiate </a:t>
            </a:r>
            <a:r>
              <a:rPr lang="en-US" dirty="0" smtClean="0"/>
              <a:t>and execute grid and cloud experiments.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perform </a:t>
            </a:r>
            <a:r>
              <a:rPr lang="en-US" dirty="0" smtClean="0"/>
              <a:t>an </a:t>
            </a:r>
            <a:r>
              <a:rPr lang="en-US" dirty="0" smtClean="0"/>
              <a:t>experiment</a:t>
            </a:r>
          </a:p>
          <a:p>
            <a:pPr lvl="1"/>
            <a:r>
              <a:rPr lang="en-US" dirty="0" smtClean="0"/>
              <a:t>collect </a:t>
            </a:r>
            <a:r>
              <a:rPr lang="en-US" dirty="0" smtClean="0"/>
              <a:t>the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tools </a:t>
            </a:r>
            <a:r>
              <a:rPr lang="en-US" dirty="0" smtClean="0"/>
              <a:t>for instantiating a test environment,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Torque</a:t>
            </a:r>
            <a:r>
              <a:rPr lang="en-US" dirty="0" smtClean="0"/>
              <a:t>, MOAB, </a:t>
            </a:r>
            <a:r>
              <a:rPr lang="en-US" dirty="0" err="1" smtClean="0"/>
              <a:t>xCAT</a:t>
            </a:r>
            <a:r>
              <a:rPr lang="en-US" dirty="0" smtClean="0"/>
              <a:t>, </a:t>
            </a:r>
            <a:r>
              <a:rPr lang="en-US" dirty="0" err="1" smtClean="0"/>
              <a:t>bcfg</a:t>
            </a:r>
            <a:r>
              <a:rPr lang="en-US" dirty="0" smtClean="0"/>
              <a:t>, and </a:t>
            </a:r>
            <a:r>
              <a:rPr lang="en-US" dirty="0" smtClean="0"/>
              <a:t>Pegasus, Inca, </a:t>
            </a:r>
            <a:r>
              <a:rPr lang="en-US" dirty="0" err="1" smtClean="0"/>
              <a:t>ViNE</a:t>
            </a:r>
            <a:r>
              <a:rPr lang="en-US" dirty="0" smtClean="0"/>
              <a:t>, a number of other tools from our partners and the open source community</a:t>
            </a:r>
          </a:p>
          <a:p>
            <a:pPr lvl="2"/>
            <a:r>
              <a:rPr lang="en-US" dirty="0" smtClean="0"/>
              <a:t>Portal to interact</a:t>
            </a:r>
          </a:p>
          <a:p>
            <a:pPr lvl="1"/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EB2-163E-5947-B9C4-E9534FB24BF2}" type="datetime1">
              <a:rPr lang="en-US" smtClean="0"/>
              <a:pPr/>
              <a:t>10/2/09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  <p:pic>
        <p:nvPicPr>
          <p:cNvPr id="4" name="Content Placeholder 3" descr="org-chart-software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724" r="-5724"/>
              <a:stretch>
                <a:fillRect/>
              </a:stretch>
            </p:blipFill>
          </mc:Choice>
          <mc:Fallback>
            <p:blipFill>
              <a:blip r:embed="rId3"/>
              <a:srcRect l="-5724" r="-5724"/>
              <a:stretch>
                <a:fillRect/>
              </a:stretch>
            </p:blipFill>
          </mc:Fallback>
        </mc:AlternateContent>
        <p:spPr>
          <a:xfrm>
            <a:off x="0" y="977447"/>
            <a:ext cx="9253762" cy="537890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30CBD-6B40-4A4F-AB53-640F945EF824}" type="datetime1">
              <a:rPr lang="en-US" smtClean="0"/>
              <a:pPr/>
              <a:t>10/1/09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0A9DD-81D6-F043-A7F1-9B91BC7564A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http://futuregrid.org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tureGrid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FutureGrid-ppt-template.pptx</Template>
  <TotalTime>4607</TotalTime>
  <Words>1605</Words>
  <Application>Microsoft Macintosh PowerPoint</Application>
  <PresentationFormat>On-screen Show (4:3)</PresentationFormat>
  <Paragraphs>373</Paragraphs>
  <Slides>33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FutureGrid-ppt-template</vt:lpstr>
      <vt:lpstr>Future Grid  Software Architecture</vt:lpstr>
      <vt:lpstr>What is the FutureGrid?</vt:lpstr>
      <vt:lpstr>Software to support Infrastructure</vt:lpstr>
      <vt:lpstr>Future Grid Users</vt:lpstr>
      <vt:lpstr>Software:  Impact on Organization</vt:lpstr>
      <vt:lpstr>Impact</vt:lpstr>
      <vt:lpstr>Software:  Impact on Organization</vt:lpstr>
      <vt:lpstr>Objectives: Software</vt:lpstr>
      <vt:lpstr>Software Architecture</vt:lpstr>
      <vt:lpstr>Tasks for the near term</vt:lpstr>
      <vt:lpstr>Spiral Development</vt:lpstr>
      <vt:lpstr>Software Architecture</vt:lpstr>
      <vt:lpstr>Security</vt:lpstr>
      <vt:lpstr>Security</vt:lpstr>
      <vt:lpstr>Networking &amp; Security</vt:lpstr>
      <vt:lpstr>Software Architecture</vt:lpstr>
      <vt:lpstr>FG Interfaces</vt:lpstr>
      <vt:lpstr>Portal (Dynamic Provisioning)</vt:lpstr>
      <vt:lpstr>Future Grid Testbed (Dynamic Provisioning)</vt:lpstr>
      <vt:lpstr>Command line</vt:lpstr>
      <vt:lpstr>Software Architecture</vt:lpstr>
      <vt:lpstr>FG Stratosphere</vt:lpstr>
      <vt:lpstr>Rain  Runtime Adaptable InsertioN Service </vt:lpstr>
      <vt:lpstr>Rain  Runtime Adaptable InsertioN Service </vt:lpstr>
      <vt:lpstr>RAIN: Dynamic Provisioning </vt:lpstr>
      <vt:lpstr>Current Configurations (a subset)</vt:lpstr>
      <vt:lpstr>xCAT and Moab</vt:lpstr>
      <vt:lpstr>Metascheduler</vt:lpstr>
      <vt:lpstr>Experiment Manager</vt:lpstr>
      <vt:lpstr>Monitoring &amp; Performance Engineering</vt:lpstr>
      <vt:lpstr>Software Architecture</vt:lpstr>
      <vt:lpstr>End</vt:lpstr>
      <vt:lpstr>Timeline: Hardware</vt:lpstr>
    </vt:vector>
  </TitlesOfParts>
  <Company>RIT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 von Laszewski</dc:creator>
  <cp:lastModifiedBy>Gregor von Laszewski</cp:lastModifiedBy>
  <cp:revision>29</cp:revision>
  <dcterms:created xsi:type="dcterms:W3CDTF">2009-10-01T15:08:01Z</dcterms:created>
  <dcterms:modified xsi:type="dcterms:W3CDTF">2009-10-02T07:26:37Z</dcterms:modified>
</cp:coreProperties>
</file>