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9" r:id="rId3"/>
    <p:sldId id="316" r:id="rId4"/>
    <p:sldId id="260" r:id="rId5"/>
    <p:sldId id="261" r:id="rId6"/>
    <p:sldId id="262" r:id="rId7"/>
    <p:sldId id="314" r:id="rId8"/>
    <p:sldId id="263" r:id="rId9"/>
    <p:sldId id="264" r:id="rId10"/>
    <p:sldId id="265" r:id="rId11"/>
    <p:sldId id="266" r:id="rId12"/>
    <p:sldId id="267" r:id="rId13"/>
    <p:sldId id="268" r:id="rId14"/>
    <p:sldId id="269" r:id="rId15"/>
    <p:sldId id="270" r:id="rId16"/>
    <p:sldId id="271" r:id="rId17"/>
    <p:sldId id="317" r:id="rId18"/>
    <p:sldId id="273" r:id="rId19"/>
    <p:sldId id="272" r:id="rId20"/>
    <p:sldId id="275" r:id="rId21"/>
    <p:sldId id="276" r:id="rId22"/>
    <p:sldId id="277" r:id="rId23"/>
    <p:sldId id="279" r:id="rId24"/>
    <p:sldId id="281" r:id="rId25"/>
    <p:sldId id="304" r:id="rId26"/>
    <p:sldId id="305" r:id="rId27"/>
    <p:sldId id="284" r:id="rId28"/>
    <p:sldId id="282" r:id="rId29"/>
    <p:sldId id="283" r:id="rId30"/>
    <p:sldId id="285" r:id="rId31"/>
    <p:sldId id="286" r:id="rId32"/>
    <p:sldId id="288" r:id="rId33"/>
    <p:sldId id="289" r:id="rId34"/>
    <p:sldId id="290" r:id="rId35"/>
    <p:sldId id="291" r:id="rId36"/>
    <p:sldId id="296" r:id="rId37"/>
    <p:sldId id="292" r:id="rId38"/>
    <p:sldId id="294" r:id="rId39"/>
    <p:sldId id="318" r:id="rId40"/>
    <p:sldId id="297" r:id="rId41"/>
    <p:sldId id="298" r:id="rId42"/>
    <p:sldId id="299" r:id="rId43"/>
    <p:sldId id="303" r:id="rId44"/>
    <p:sldId id="287" r:id="rId45"/>
    <p:sldId id="302" r:id="rId46"/>
    <p:sldId id="312" r:id="rId47"/>
    <p:sldId id="306" r:id="rId48"/>
    <p:sldId id="313" r:id="rId49"/>
    <p:sldId id="309" r:id="rId50"/>
    <p:sldId id="310" r:id="rId51"/>
    <p:sldId id="311" r:id="rId52"/>
    <p:sldId id="257" r:id="rId53"/>
    <p:sldId id="308" r:id="rId54"/>
    <p:sldId id="278" r:id="rId55"/>
    <p:sldId id="307" r:id="rId56"/>
    <p:sldId id="319" r:id="rId5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110D"/>
    <a:srgbClr val="19405B"/>
    <a:srgbClr val="43342D"/>
    <a:srgbClr val="4932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80342" autoAdjust="0"/>
  </p:normalViewPr>
  <p:slideViewPr>
    <p:cSldViewPr>
      <p:cViewPr>
        <p:scale>
          <a:sx n="90" d="100"/>
          <a:sy n="90" d="100"/>
        </p:scale>
        <p:origin x="-2232" y="-4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C283C1E1-109B-4F35-8776-D50E9B850EB0}" type="datetimeFigureOut">
              <a:rPr lang="en-US" smtClean="0"/>
              <a:t>12/16/2010</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858DB4C3-791F-4941-B41C-463985A9EE52}" type="slidenum">
              <a:rPr lang="en-US" smtClean="0"/>
              <a:t>‹#›</a:t>
            </a:fld>
            <a:endParaRPr lang="en-US"/>
          </a:p>
        </p:txBody>
      </p:sp>
    </p:spTree>
    <p:extLst>
      <p:ext uri="{BB962C8B-B14F-4D97-AF65-F5344CB8AC3E}">
        <p14:creationId xmlns:p14="http://schemas.microsoft.com/office/powerpoint/2010/main" val="3710764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each category,</a:t>
            </a:r>
            <a:r>
              <a:rPr lang="en-US" baseline="0" dirty="0" smtClean="0"/>
              <a:t> give examples, e.g. Astronomy solon 20 TB night, </a:t>
            </a:r>
          </a:p>
          <a:p>
            <a:r>
              <a:rPr lang="en-US" dirty="0" smtClean="0"/>
              <a:t>http://www.datacenterknowledge.com/archives/2009/12/22/the-data-crunching-powerhouse-behind-avatar/</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Quadruple Extra Large - 68.4 GB of RAM, and 26 ECU (8 virtual cores with 3.25 ECU each), 64-bit platform, costs $2.40</a:t>
            </a:r>
            <a:r>
              <a:rPr lang="en-US" baseline="0" dirty="0" smtClean="0"/>
              <a:t> per hour</a:t>
            </a:r>
            <a:endParaRPr lang="en-US" dirty="0"/>
          </a:p>
        </p:txBody>
      </p:sp>
      <p:sp>
        <p:nvSpPr>
          <p:cNvPr id="4" name="Slide Number Placeholder 3"/>
          <p:cNvSpPr>
            <a:spLocks noGrp="1"/>
          </p:cNvSpPr>
          <p:nvPr>
            <p:ph type="sldNum" sz="quarter" idx="10"/>
          </p:nvPr>
        </p:nvSpPr>
        <p:spPr/>
        <p:txBody>
          <a:bodyPr/>
          <a:lstStyle/>
          <a:p>
            <a:fld id="{858DB4C3-791F-4941-B41C-463985A9EE52}" type="slidenum">
              <a:rPr lang="en-US" smtClean="0"/>
              <a:t>19</a:t>
            </a:fld>
            <a:endParaRPr lang="en-US"/>
          </a:p>
        </p:txBody>
      </p:sp>
    </p:spTree>
    <p:extLst>
      <p:ext uri="{BB962C8B-B14F-4D97-AF65-F5344CB8AC3E}">
        <p14:creationId xmlns:p14="http://schemas.microsoft.com/office/powerpoint/2010/main" val="431854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concept we borrowed from DryadLINQ</a:t>
            </a:r>
            <a:endParaRPr lang="en-US" dirty="0"/>
          </a:p>
        </p:txBody>
      </p:sp>
      <p:sp>
        <p:nvSpPr>
          <p:cNvPr id="4" name="Slide Number Placeholder 3"/>
          <p:cNvSpPr>
            <a:spLocks noGrp="1"/>
          </p:cNvSpPr>
          <p:nvPr>
            <p:ph type="sldNum" sz="quarter" idx="10"/>
          </p:nvPr>
        </p:nvSpPr>
        <p:spPr/>
        <p:txBody>
          <a:bodyPr/>
          <a:lstStyle/>
          <a:p>
            <a:fld id="{858DB4C3-791F-4941-B41C-463985A9EE52}" type="slidenum">
              <a:rPr lang="en-US" smtClean="0"/>
              <a:t>21</a:t>
            </a:fld>
            <a:endParaRPr lang="en-US"/>
          </a:p>
        </p:txBody>
      </p:sp>
    </p:spTree>
    <p:extLst>
      <p:ext uri="{BB962C8B-B14F-4D97-AF65-F5344CB8AC3E}">
        <p14:creationId xmlns:p14="http://schemas.microsoft.com/office/powerpoint/2010/main" val="3230052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Very generic</a:t>
            </a:r>
            <a:r>
              <a:rPr lang="en-US" baseline="0" dirty="0" smtClean="0"/>
              <a:t> pattern. Any application of this nature can be implemented this way. </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Cascading is</a:t>
            </a:r>
            <a:r>
              <a:rPr lang="en-US" baseline="0" dirty="0" smtClean="0"/>
              <a:t> there, but that is for multiple MapReduce computations.</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50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Draw a picture covering</a:t>
            </a:r>
            <a:r>
              <a:rPr lang="en-US" baseline="0" dirty="0" smtClean="0"/>
              <a:t> the technologies. Bottom layers hardware virtualization, next cores, and then the technologies that can use cores like PLINQ, Tasks, threads, OpenMP etc.  Then the distributed runtimes, list them and show the HPC class and the new trend, Moving computing to data. MapReduce, DryadLINQ</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elaborate this should be?</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6</a:t>
            </a:fld>
            <a:endParaRPr lang="en-US"/>
          </a:p>
        </p:txBody>
      </p:sp>
    </p:spTree>
    <p:extLst>
      <p:ext uri="{BB962C8B-B14F-4D97-AF65-F5344CB8AC3E}">
        <p14:creationId xmlns:p14="http://schemas.microsoft.com/office/powerpoint/2010/main" val="2590499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Cascading is</a:t>
            </a:r>
            <a:r>
              <a:rPr lang="en-US" baseline="0" dirty="0" smtClean="0"/>
              <a:t> there, but that is for multiple MapReduce computations.</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Simple programming model in high</a:t>
            </a:r>
            <a:r>
              <a:rPr lang="en-US" baseline="0" dirty="0" smtClean="0"/>
              <a:t> level runtimes. Easier to support fault tolerance. Data centered.</a:t>
            </a:r>
            <a:endParaRPr lang="en-US" dirty="0"/>
          </a:p>
        </p:txBody>
      </p:sp>
      <p:sp>
        <p:nvSpPr>
          <p:cNvPr id="4" name="Slide Number Placeholder 3"/>
          <p:cNvSpPr>
            <a:spLocks noGrp="1"/>
          </p:cNvSpPr>
          <p:nvPr>
            <p:ph type="sldNum" sz="quarter" idx="10"/>
          </p:nvPr>
        </p:nvSpPr>
        <p:spPr/>
        <p:txBody>
          <a:bodyPr/>
          <a:lstStyle/>
          <a:p>
            <a:fld id="{858DB4C3-791F-4941-B41C-463985A9EE52}" type="slidenum">
              <a:rPr lang="en-US" smtClean="0"/>
              <a:t>8</a:t>
            </a:fld>
            <a:endParaRPr lang="en-US"/>
          </a:p>
        </p:txBody>
      </p:sp>
    </p:spTree>
    <p:extLst>
      <p:ext uri="{BB962C8B-B14F-4D97-AF65-F5344CB8AC3E}">
        <p14:creationId xmlns:p14="http://schemas.microsoft.com/office/powerpoint/2010/main" val="702632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simple</a:t>
            </a:r>
            <a:r>
              <a:rPr lang="en-US" baseline="0" dirty="0" smtClean="0"/>
              <a:t> embarrassingly parallel filters such as format conversions, the distinction between MapReduce and simple job scheduling mechanisms diminishes</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rgbClr val="C00000"/>
              </a:buClr>
            </a:pPr>
            <a:r>
              <a:rPr lang="en-US" dirty="0" smtClean="0">
                <a:solidFill>
                  <a:schemeClr val="tx2">
                    <a:lumMod val="50000"/>
                  </a:schemeClr>
                </a:solidFill>
              </a:rPr>
              <a:t>Data deluge</a:t>
            </a:r>
          </a:p>
          <a:p>
            <a:pPr>
              <a:buClr>
                <a:srgbClr val="C00000"/>
              </a:buClr>
            </a:pPr>
            <a:r>
              <a:rPr lang="en-US" dirty="0" smtClean="0">
                <a:solidFill>
                  <a:schemeClr val="tx2">
                    <a:lumMod val="50000"/>
                  </a:schemeClr>
                </a:solidFill>
              </a:rPr>
              <a:t>Moving Computation to  Data</a:t>
            </a:r>
          </a:p>
          <a:p>
            <a:pPr lvl="1">
              <a:buClr>
                <a:srgbClr val="C00000"/>
              </a:buClr>
            </a:pPr>
            <a:r>
              <a:rPr lang="en-US" dirty="0" smtClean="0">
                <a:solidFill>
                  <a:schemeClr val="tx2">
                    <a:lumMod val="50000"/>
                  </a:schemeClr>
                </a:solidFill>
              </a:rPr>
              <a:t>MapReduce </a:t>
            </a:r>
          </a:p>
          <a:p>
            <a:pPr lvl="1">
              <a:buClr>
                <a:srgbClr val="C00000"/>
              </a:buClr>
            </a:pPr>
            <a:r>
              <a:rPr lang="en-US" dirty="0" smtClean="0">
                <a:solidFill>
                  <a:schemeClr val="tx2">
                    <a:lumMod val="50000"/>
                  </a:schemeClr>
                </a:solidFill>
              </a:rPr>
              <a:t>Dryad/DryadLINQ</a:t>
            </a:r>
          </a:p>
          <a:p>
            <a:pPr lvl="1">
              <a:buClr>
                <a:srgbClr val="C00000"/>
              </a:buClr>
            </a:pPr>
            <a:r>
              <a:rPr lang="en-US" dirty="0" smtClean="0">
                <a:solidFill>
                  <a:schemeClr val="tx2">
                    <a:lumMod val="50000"/>
                  </a:schemeClr>
                </a:solidFill>
              </a:rPr>
              <a:t>Sector/Sphere </a:t>
            </a:r>
          </a:p>
          <a:p>
            <a:pPr>
              <a:buClr>
                <a:srgbClr val="C00000"/>
              </a:buClr>
            </a:pPr>
            <a:r>
              <a:rPr lang="en-US" dirty="0" smtClean="0">
                <a:solidFill>
                  <a:schemeClr val="tx2">
                    <a:lumMod val="50000"/>
                  </a:schemeClr>
                </a:solidFill>
              </a:rPr>
              <a:t>Simple Programming Models</a:t>
            </a:r>
          </a:p>
          <a:p>
            <a:pPr lvl="1">
              <a:buClr>
                <a:srgbClr val="C00000"/>
              </a:buClr>
            </a:pPr>
            <a:r>
              <a:rPr lang="en-US" dirty="0" smtClean="0">
                <a:solidFill>
                  <a:schemeClr val="tx2">
                    <a:lumMod val="50000"/>
                  </a:schemeClr>
                </a:solidFill>
              </a:rPr>
              <a:t>MapReduce</a:t>
            </a:r>
          </a:p>
          <a:p>
            <a:pPr lvl="1">
              <a:buClr>
                <a:srgbClr val="C00000"/>
              </a:buClr>
            </a:pPr>
            <a:r>
              <a:rPr lang="en-US" dirty="0" smtClean="0">
                <a:solidFill>
                  <a:schemeClr val="tx2">
                    <a:lumMod val="50000"/>
                  </a:schemeClr>
                </a:solidFill>
              </a:rPr>
              <a:t>Directed Acyclic Graphs (DAG)s</a:t>
            </a:r>
          </a:p>
          <a:p>
            <a:pPr>
              <a:buClr>
                <a:srgbClr val="C00000"/>
              </a:buClr>
            </a:pPr>
            <a:r>
              <a:rPr lang="en-US" dirty="0" smtClean="0">
                <a:solidFill>
                  <a:schemeClr val="tx2">
                    <a:lumMod val="50000"/>
                  </a:schemeClr>
                </a:solidFill>
              </a:rPr>
              <a:t>Distributed File Systems</a:t>
            </a:r>
          </a:p>
          <a:p>
            <a:pPr>
              <a:buClr>
                <a:srgbClr val="C00000"/>
              </a:buClr>
            </a:pPr>
            <a:r>
              <a:rPr lang="en-US" dirty="0" smtClean="0">
                <a:solidFill>
                  <a:schemeClr val="tx2">
                    <a:lumMod val="50000"/>
                  </a:schemeClr>
                </a:solidFill>
              </a:rPr>
              <a:t>Fault Tolerance</a:t>
            </a:r>
          </a:p>
          <a:p>
            <a:pPr>
              <a:buClr>
                <a:srgbClr val="C00000"/>
              </a:buClr>
            </a:pPr>
            <a:r>
              <a:rPr lang="en-US" dirty="0" smtClean="0">
                <a:solidFill>
                  <a:schemeClr val="tx2">
                    <a:lumMod val="50000"/>
                  </a:schemeClr>
                </a:solidFill>
              </a:rPr>
              <a:t>Benefits for Iterative Applications</a:t>
            </a:r>
          </a:p>
          <a:p>
            <a:pPr>
              <a:buClr>
                <a:srgbClr val="C00000"/>
              </a:buClr>
            </a:pPr>
            <a:endParaRPr lang="en-US" dirty="0" smtClean="0">
              <a:solidFill>
                <a:schemeClr val="tx2">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Cheng Tao et al. Proposed MapReduce for Machine Learning</a:t>
            </a:r>
            <a:r>
              <a:rPr lang="en-US" baseline="0" dirty="0" smtClean="0"/>
              <a:t> on Multicore</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Cheng Tao et al. Proposed MapReduce for Machine Learning</a:t>
            </a:r>
            <a:r>
              <a:rPr lang="en-US" baseline="0" dirty="0" smtClean="0"/>
              <a:t> on Multicore</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434CC8-CB97-4FFC-B09D-AAAA3F5FEE58}" type="datetimeFigureOut">
              <a:rPr lang="en-US" smtClean="0"/>
              <a:t>12/16/2010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811F1-1ABA-4EC4-9A56-A01FEBF3EE53}" type="slidenum">
              <a:rPr lang="en-US" smtClean="0"/>
              <a:t>‹#›</a:t>
            </a:fld>
            <a:endParaRPr lang="en-US"/>
          </a:p>
        </p:txBody>
      </p:sp>
    </p:spTree>
    <p:extLst>
      <p:ext uri="{BB962C8B-B14F-4D97-AF65-F5344CB8AC3E}">
        <p14:creationId xmlns:p14="http://schemas.microsoft.com/office/powerpoint/2010/main" val="1267022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434CC8-CB97-4FFC-B09D-AAAA3F5FEE58}" type="datetimeFigureOut">
              <a:rPr lang="en-US" smtClean="0"/>
              <a:t>12/16/2010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811F1-1ABA-4EC4-9A56-A01FEBF3EE53}" type="slidenum">
              <a:rPr lang="en-US" smtClean="0"/>
              <a:t>‹#›</a:t>
            </a:fld>
            <a:endParaRPr lang="en-US"/>
          </a:p>
        </p:txBody>
      </p:sp>
    </p:spTree>
    <p:extLst>
      <p:ext uri="{BB962C8B-B14F-4D97-AF65-F5344CB8AC3E}">
        <p14:creationId xmlns:p14="http://schemas.microsoft.com/office/powerpoint/2010/main" val="2306682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434CC8-CB97-4FFC-B09D-AAAA3F5FEE58}" type="datetimeFigureOut">
              <a:rPr lang="en-US" smtClean="0"/>
              <a:t>12/16/2010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811F1-1ABA-4EC4-9A56-A01FEBF3EE53}" type="slidenum">
              <a:rPr lang="en-US" smtClean="0"/>
              <a:t>‹#›</a:t>
            </a:fld>
            <a:endParaRPr lang="en-US"/>
          </a:p>
        </p:txBody>
      </p:sp>
    </p:spTree>
    <p:extLst>
      <p:ext uri="{BB962C8B-B14F-4D97-AF65-F5344CB8AC3E}">
        <p14:creationId xmlns:p14="http://schemas.microsoft.com/office/powerpoint/2010/main" val="677905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p:cNvSpPr/>
          <p:nvPr userDrawn="1"/>
        </p:nvSpPr>
        <p:spPr>
          <a:xfrm>
            <a:off x="-17813" y="0"/>
            <a:ext cx="9144000" cy="533400"/>
          </a:xfrm>
          <a:prstGeom prst="rect">
            <a:avLst/>
          </a:prstGeom>
          <a:gradFill flip="none" rotWithShape="1">
            <a:gsLst>
              <a:gs pos="100000">
                <a:srgbClr val="002060"/>
              </a:gs>
              <a:gs pos="4000">
                <a:srgbClr val="493227"/>
              </a:gs>
              <a:gs pos="10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799" y="0"/>
            <a:ext cx="7906987" cy="506027"/>
          </a:xfrm>
        </p:spPr>
        <p:txBody>
          <a:bodyPr>
            <a:normAutofit/>
          </a:bodyPr>
          <a:lstStyle>
            <a:lvl1pPr algn="l">
              <a:defRPr sz="3600" b="0">
                <a:solidFill>
                  <a:schemeClr val="bg1"/>
                </a:solidFill>
                <a:latin typeface="Candar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Clr>
                <a:srgbClr val="002060"/>
              </a:buClr>
              <a:buSzPct val="70000"/>
              <a:buFontTx/>
              <a:buBlip>
                <a:blip r:embed="rId2"/>
              </a:buBlip>
              <a:defRPr>
                <a:solidFill>
                  <a:srgbClr val="002060"/>
                </a:solidFill>
                <a:latin typeface="Candara" pitchFamily="34" charset="0"/>
              </a:defRPr>
            </a:lvl1pPr>
            <a:lvl2pPr>
              <a:buClr>
                <a:srgbClr val="7E110D"/>
              </a:buClr>
              <a:defRPr>
                <a:solidFill>
                  <a:srgbClr val="002060"/>
                </a:solidFill>
                <a:latin typeface="Candara" pitchFamily="34" charset="0"/>
              </a:defRPr>
            </a:lvl2pPr>
            <a:lvl3pPr>
              <a:defRPr>
                <a:solidFill>
                  <a:srgbClr val="002060"/>
                </a:solidFill>
                <a:latin typeface="Candara" pitchFamily="34" charset="0"/>
              </a:defRPr>
            </a:lvl3pPr>
            <a:lvl4pPr>
              <a:defRPr>
                <a:solidFill>
                  <a:srgbClr val="002060"/>
                </a:solidFill>
                <a:latin typeface="Candara" pitchFamily="34" charset="0"/>
              </a:defRPr>
            </a:lvl4pPr>
            <a:lvl5pPr>
              <a:defRPr>
                <a:solidFill>
                  <a:srgbClr val="002060"/>
                </a:solidFill>
                <a:latin typeface="Candar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6609608"/>
            <a:ext cx="9144000" cy="248392"/>
          </a:xfrm>
          <a:prstGeom prst="rect">
            <a:avLst/>
          </a:prstGeom>
          <a:solidFill>
            <a:srgbClr val="544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txBox="1">
            <a:spLocks/>
          </p:cNvSpPr>
          <p:nvPr userDrawn="1"/>
        </p:nvSpPr>
        <p:spPr>
          <a:xfrm>
            <a:off x="1866900" y="6609608"/>
            <a:ext cx="5410200" cy="27855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Jaliya Ekanayake - School of Informatics and Computing</a:t>
            </a:r>
            <a:endParaRPr lang="en-US" dirty="0"/>
          </a:p>
        </p:txBody>
      </p:sp>
      <p:sp>
        <p:nvSpPr>
          <p:cNvPr id="9" name="Slide Number Placeholder 5"/>
          <p:cNvSpPr txBox="1">
            <a:spLocks/>
          </p:cNvSpPr>
          <p:nvPr userDrawn="1"/>
        </p:nvSpPr>
        <p:spPr>
          <a:xfrm>
            <a:off x="-17813" y="6523037"/>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EFFF6C-AE4E-4FE6-A064-67A5E3D5DC7A}" type="slidenum">
              <a:rPr lang="en-US" smtClean="0"/>
              <a:pPr/>
              <a:t>‹#›</a:t>
            </a:fld>
            <a:endParaRPr lang="en-US" dirty="0"/>
          </a:p>
        </p:txBody>
      </p:sp>
      <p:pic>
        <p:nvPicPr>
          <p:cNvPr id="10" name="Picture 2" descr="C:\Users\jaliyaek\Desktop\iub_branding_web\img\iub_crimson.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67600" y="6536864"/>
            <a:ext cx="1219199" cy="313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401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434CC8-CB97-4FFC-B09D-AAAA3F5FEE58}" type="datetimeFigureOut">
              <a:rPr lang="en-US" smtClean="0"/>
              <a:t>12/16/2010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811F1-1ABA-4EC4-9A56-A01FEBF3EE53}" type="slidenum">
              <a:rPr lang="en-US" smtClean="0"/>
              <a:t>‹#›</a:t>
            </a:fld>
            <a:endParaRPr lang="en-US"/>
          </a:p>
        </p:txBody>
      </p:sp>
    </p:spTree>
    <p:extLst>
      <p:ext uri="{BB962C8B-B14F-4D97-AF65-F5344CB8AC3E}">
        <p14:creationId xmlns:p14="http://schemas.microsoft.com/office/powerpoint/2010/main" val="2504935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434CC8-CB97-4FFC-B09D-AAAA3F5FEE58}" type="datetimeFigureOut">
              <a:rPr lang="en-US" smtClean="0"/>
              <a:t>12/16/2010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811F1-1ABA-4EC4-9A56-A01FEBF3EE53}" type="slidenum">
              <a:rPr lang="en-US" smtClean="0"/>
              <a:t>‹#›</a:t>
            </a:fld>
            <a:endParaRPr lang="en-US"/>
          </a:p>
        </p:txBody>
      </p:sp>
    </p:spTree>
    <p:extLst>
      <p:ext uri="{BB962C8B-B14F-4D97-AF65-F5344CB8AC3E}">
        <p14:creationId xmlns:p14="http://schemas.microsoft.com/office/powerpoint/2010/main" val="2237915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434CC8-CB97-4FFC-B09D-AAAA3F5FEE58}" type="datetimeFigureOut">
              <a:rPr lang="en-US" smtClean="0"/>
              <a:t>12/16/2010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0811F1-1ABA-4EC4-9A56-A01FEBF3EE53}" type="slidenum">
              <a:rPr lang="en-US" smtClean="0"/>
              <a:t>‹#›</a:t>
            </a:fld>
            <a:endParaRPr lang="en-US"/>
          </a:p>
        </p:txBody>
      </p:sp>
    </p:spTree>
    <p:extLst>
      <p:ext uri="{BB962C8B-B14F-4D97-AF65-F5344CB8AC3E}">
        <p14:creationId xmlns:p14="http://schemas.microsoft.com/office/powerpoint/2010/main" val="245975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434CC8-CB97-4FFC-B09D-AAAA3F5FEE58}" type="datetimeFigureOut">
              <a:rPr lang="en-US" smtClean="0"/>
              <a:t>12/16/2010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0811F1-1ABA-4EC4-9A56-A01FEBF3EE53}" type="slidenum">
              <a:rPr lang="en-US" smtClean="0"/>
              <a:t>‹#›</a:t>
            </a:fld>
            <a:endParaRPr lang="en-US"/>
          </a:p>
        </p:txBody>
      </p:sp>
    </p:spTree>
    <p:extLst>
      <p:ext uri="{BB962C8B-B14F-4D97-AF65-F5344CB8AC3E}">
        <p14:creationId xmlns:p14="http://schemas.microsoft.com/office/powerpoint/2010/main" val="1193337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434CC8-CB97-4FFC-B09D-AAAA3F5FEE58}" type="datetimeFigureOut">
              <a:rPr lang="en-US" smtClean="0"/>
              <a:t>12/16/2010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0811F1-1ABA-4EC4-9A56-A01FEBF3EE53}" type="slidenum">
              <a:rPr lang="en-US" smtClean="0"/>
              <a:t>‹#›</a:t>
            </a:fld>
            <a:endParaRPr lang="en-US"/>
          </a:p>
        </p:txBody>
      </p:sp>
    </p:spTree>
    <p:extLst>
      <p:ext uri="{BB962C8B-B14F-4D97-AF65-F5344CB8AC3E}">
        <p14:creationId xmlns:p14="http://schemas.microsoft.com/office/powerpoint/2010/main" val="3894340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434CC8-CB97-4FFC-B09D-AAAA3F5FEE58}" type="datetimeFigureOut">
              <a:rPr lang="en-US" smtClean="0"/>
              <a:t>12/16/2010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811F1-1ABA-4EC4-9A56-A01FEBF3EE53}" type="slidenum">
              <a:rPr lang="en-US" smtClean="0"/>
              <a:t>‹#›</a:t>
            </a:fld>
            <a:endParaRPr lang="en-US"/>
          </a:p>
        </p:txBody>
      </p:sp>
    </p:spTree>
    <p:extLst>
      <p:ext uri="{BB962C8B-B14F-4D97-AF65-F5344CB8AC3E}">
        <p14:creationId xmlns:p14="http://schemas.microsoft.com/office/powerpoint/2010/main" val="2318041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434CC8-CB97-4FFC-B09D-AAAA3F5FEE58}" type="datetimeFigureOut">
              <a:rPr lang="en-US" smtClean="0"/>
              <a:t>12/16/2010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811F1-1ABA-4EC4-9A56-A01FEBF3EE53}" type="slidenum">
              <a:rPr lang="en-US" smtClean="0"/>
              <a:t>‹#›</a:t>
            </a:fld>
            <a:endParaRPr lang="en-US"/>
          </a:p>
        </p:txBody>
      </p:sp>
    </p:spTree>
    <p:extLst>
      <p:ext uri="{BB962C8B-B14F-4D97-AF65-F5344CB8AC3E}">
        <p14:creationId xmlns:p14="http://schemas.microsoft.com/office/powerpoint/2010/main" val="832198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434CC8-CB97-4FFC-B09D-AAAA3F5FEE58}" type="datetimeFigureOut">
              <a:rPr lang="en-US" smtClean="0"/>
              <a:t>12/16/2010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811F1-1ABA-4EC4-9A56-A01FEBF3EE53}" type="slidenum">
              <a:rPr lang="en-US" smtClean="0"/>
              <a:t>‹#›</a:t>
            </a:fld>
            <a:endParaRPr lang="en-US"/>
          </a:p>
        </p:txBody>
      </p:sp>
    </p:spTree>
    <p:extLst>
      <p:ext uri="{BB962C8B-B14F-4D97-AF65-F5344CB8AC3E}">
        <p14:creationId xmlns:p14="http://schemas.microsoft.com/office/powerpoint/2010/main" val="929693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cs.stanford.edu/people/ang/papers/nips06-mapreducemulticore.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activemq.apache.org/persistence.html" TargetMode="External"/><Relationship Id="rId2" Type="http://schemas.openxmlformats.org/officeDocument/2006/relationships/hyperlink" Target="http://www.naradabrokering.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conomist.com/node/15579717" TargetMode="External"/><Relationship Id="rId7" Type="http://schemas.openxmlformats.org/officeDocument/2006/relationships/hyperlink" Target="http://techcrunch.com/2010/11/10/twitter-t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worldwidewebsize.com/" TargetMode="External"/><Relationship Id="rId5" Type="http://schemas.openxmlformats.org/officeDocument/2006/relationships/hyperlink" Target="http://research.microsoft.com/en-us/collaboration/fourthparadigm/default.aspx" TargetMode="External"/><Relationship Id="rId4" Type="http://schemas.openxmlformats.org/officeDocument/2006/relationships/hyperlink" Target="http://www.ncbi.nlm.nih.gov/genbank/"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www.computer.org/portal/web/csdl/doi/10.1109/TPDS.2009.49" TargetMode="External"/><Relationship Id="rId4" Type="http://schemas.openxmlformats.org/officeDocument/2006/relationships/hyperlink" Target="http://en.wikipedia.org/w/index.php?title=Bulletin_of_Mathematical_Biology&amp;action=edit&amp;redlink=1"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googleresearch.blogspot.com/2009/06/large-scale-graph-computing-at-google.html" TargetMode="External"/><Relationship Id="rId1" Type="http://schemas.openxmlformats.org/officeDocument/2006/relationships/slideLayout" Target="../slideLayouts/slideLayout2.xml"/><Relationship Id="rId5" Type="http://schemas.openxmlformats.org/officeDocument/2006/relationships/hyperlink" Target="http://boston.lti.cs.cmu.edu/Data/clueweb09/" TargetMode="External"/><Relationship Id="rId4" Type="http://schemas.openxmlformats.org/officeDocument/2006/relationships/hyperlink" Target="http://en.wikipedia.org/wiki/PageRank"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3.emf"/><Relationship Id="rId5" Type="http://schemas.openxmlformats.org/officeDocument/2006/relationships/oleObject" Target="../embeddings/oleObject2.bin"/><Relationship Id="rId4" Type="http://schemas.openxmlformats.org/officeDocument/2006/relationships/image" Target="../media/image22.emf"/></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www.informatik.uni-trier.de/~ley/db/indices/a-tree/d/Dongarra:Jack.html" TargetMode="External"/><Relationship Id="rId3" Type="http://schemas.openxmlformats.org/officeDocument/2006/relationships/hyperlink" Target="http://www.usenix.org/events/hotcloud09/tech/full_papers/ananthanarayanan.pdf" TargetMode="External"/><Relationship Id="rId7" Type="http://schemas.openxmlformats.org/officeDocument/2006/relationships/hyperlink" Target="http://www.informatik.uni-trier.de/~ley/db/indices/a-tree/l/Lumsdaine:Andrew.html" TargetMode="External"/><Relationship Id="rId2" Type="http://schemas.openxmlformats.org/officeDocument/2006/relationships/hyperlink" Target="http://kosmosfs.sourceforge.net/" TargetMode="External"/><Relationship Id="rId1" Type="http://schemas.openxmlformats.org/officeDocument/2006/relationships/slideLayout" Target="../slideLayouts/slideLayout2.xml"/><Relationship Id="rId6" Type="http://schemas.openxmlformats.org/officeDocument/2006/relationships/hyperlink" Target="http://www.greenplum.com/technology/mapreduce/" TargetMode="External"/><Relationship Id="rId5" Type="http://schemas.openxmlformats.org/officeDocument/2006/relationships/hyperlink" Target="http://www.hypertable.org/about.html" TargetMode="External"/><Relationship Id="rId10" Type="http://schemas.openxmlformats.org/officeDocument/2006/relationships/hyperlink" Target="MapReduce-MPI%20Library" TargetMode="External"/><Relationship Id="rId4" Type="http://schemas.openxmlformats.org/officeDocument/2006/relationships/hyperlink" Target="http://sector.sourceforge.net/" TargetMode="External"/><Relationship Id="rId9" Type="http://schemas.openxmlformats.org/officeDocument/2006/relationships/hyperlink" Target="http://www.informatik.uni-trier.de/~ley/db/conf/pvm/pvm2009.html#HoeflerLD0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www.economist.com/node/15579717"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clue.cs.washington.edu/node/14" TargetMode="External"/><Relationship Id="rId2" Type="http://schemas.openxmlformats.org/officeDocument/2006/relationships/hyperlink" Target="http://www.eecs.berkeley.edu/Pubs/TechRpts/2009/EECS-2009-136.html" TargetMode="External"/><Relationship Id="rId1" Type="http://schemas.openxmlformats.org/officeDocument/2006/relationships/slideLayout" Target="../slideLayouts/slideLayout2.xml"/><Relationship Id="rId6" Type="http://schemas.openxmlformats.org/officeDocument/2006/relationships/image" Target="../media/image1.gif"/><Relationship Id="rId5" Type="http://schemas.openxmlformats.org/officeDocument/2006/relationships/hyperlink" Target="http://googleresearch.blogspot.com/2009/06/large-scale-graph-computing-at-google.html" TargetMode="External"/><Relationship Id="rId4" Type="http://schemas.openxmlformats.org/officeDocument/2006/relationships/hyperlink" Target="http://www.eecs.berkeley.edu/Pubs/TechRpts/2010/EECS-2010-53.html"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iterativemapreduce.org/" TargetMode="External"/><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hyperlink" Target="http://salsahpc.indiana.edu/tutorial/index.html" TargetMode="External"/><Relationship Id="rId4" Type="http://schemas.openxmlformats.org/officeDocument/2006/relationships/image" Target="../media/image1.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grids.ucs.indiana.edu/ptliupages/publications/CetraroWriteupJune11-09.pdf" TargetMode="External"/><Relationship Id="rId3" Type="http://schemas.openxmlformats.org/officeDocument/2006/relationships/hyperlink" Target="http://grids.ucs.indiana.edu/ptliupages/publications/SC09-abstract-jaliya-ekanayake.pdf" TargetMode="External"/><Relationship Id="rId7" Type="http://schemas.openxmlformats.org/officeDocument/2006/relationships/hyperlink" Target="http://citeseerx.ist.psu.edu/viewdoc/summary?doi=10.1.1.148.6044" TargetMode="External"/><Relationship Id="rId2" Type="http://schemas.openxmlformats.org/officeDocument/2006/relationships/hyperlink" Target="http://www.iterativemapreduce.org/hpdc-camera-ready-submission.pdf" TargetMode="External"/><Relationship Id="rId1" Type="http://schemas.openxmlformats.org/officeDocument/2006/relationships/slideLayout" Target="../slideLayouts/slideLayout2.xml"/><Relationship Id="rId6" Type="http://schemas.openxmlformats.org/officeDocument/2006/relationships/hyperlink" Target="http://grids.ucs.indiana.edu/ptliupages/publications/BioCloud_TPDS_Journal_Jan4_2010.pdf" TargetMode="External"/><Relationship Id="rId5" Type="http://schemas.openxmlformats.org/officeDocument/2006/relationships/hyperlink" Target="http://grids.ucs.indiana.edu/ptliupages/publications/eScience09-camera-ready-submission.pdf" TargetMode="External"/><Relationship Id="rId10" Type="http://schemas.openxmlformats.org/officeDocument/2006/relationships/image" Target="../media/image27.gif"/><Relationship Id="rId4" Type="http://schemas.openxmlformats.org/officeDocument/2006/relationships/hyperlink" Target="http://www.slideshare.net/jaliyae/architecture-and-performance-of-runtime-environments-for-data-intensive-scalable-computing-2653554" TargetMode="External"/><Relationship Id="rId9" Type="http://schemas.openxmlformats.org/officeDocument/2006/relationships/hyperlink" Target="http://grids.ucs.indiana.edu/ptliupages/publications/ekanayake-MapReduce.pdf"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2.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0710" y="685800"/>
            <a:ext cx="7772400" cy="1470025"/>
          </a:xfrm>
        </p:spPr>
        <p:txBody>
          <a:bodyPr>
            <a:normAutofit fontScale="90000"/>
          </a:bodyPr>
          <a:lstStyle/>
          <a:p>
            <a:r>
              <a:rPr lang="en-US" dirty="0" smtClean="0">
                <a:solidFill>
                  <a:srgbClr val="002060"/>
                </a:solidFill>
                <a:latin typeface="Candara" pitchFamily="34" charset="0"/>
              </a:rPr>
              <a:t>Architecture and Performance of Runtime Environments for Data Intensive Scalable Computing</a:t>
            </a:r>
            <a:endParaRPr lang="en-US" dirty="0">
              <a:solidFill>
                <a:srgbClr val="002060"/>
              </a:solidFill>
            </a:endParaRPr>
          </a:p>
        </p:txBody>
      </p:sp>
      <p:sp>
        <p:nvSpPr>
          <p:cNvPr id="4" name="TextBox 3"/>
          <p:cNvSpPr txBox="1"/>
          <p:nvPr/>
        </p:nvSpPr>
        <p:spPr>
          <a:xfrm>
            <a:off x="2971799" y="2924145"/>
            <a:ext cx="3150221" cy="400110"/>
          </a:xfrm>
          <a:prstGeom prst="rect">
            <a:avLst/>
          </a:prstGeom>
          <a:noFill/>
        </p:spPr>
        <p:txBody>
          <a:bodyPr wrap="none" rtlCol="0">
            <a:spAutoFit/>
          </a:bodyPr>
          <a:lstStyle/>
          <a:p>
            <a:r>
              <a:rPr lang="en-US" sz="2000" b="1" dirty="0" smtClean="0">
                <a:solidFill>
                  <a:srgbClr val="002060"/>
                </a:solidFill>
                <a:latin typeface="Candara" pitchFamily="34" charset="0"/>
              </a:rPr>
              <a:t>Thesis Defense,   12/20/2010</a:t>
            </a:r>
            <a:endParaRPr lang="en-US" sz="2000" b="1" dirty="0">
              <a:solidFill>
                <a:srgbClr val="002060"/>
              </a:solidFill>
              <a:latin typeface="Candara" pitchFamily="34" charset="0"/>
            </a:endParaRPr>
          </a:p>
        </p:txBody>
      </p:sp>
      <p:sp>
        <p:nvSpPr>
          <p:cNvPr id="5" name="Content Placeholder 2"/>
          <p:cNvSpPr txBox="1">
            <a:spLocks/>
          </p:cNvSpPr>
          <p:nvPr/>
        </p:nvSpPr>
        <p:spPr>
          <a:xfrm>
            <a:off x="1422709" y="3457545"/>
            <a:ext cx="6248400" cy="1600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en-US" sz="2800" dirty="0" smtClean="0">
                <a:solidFill>
                  <a:srgbClr val="43342D"/>
                </a:solidFill>
                <a:latin typeface="Candara" pitchFamily="34" charset="0"/>
              </a:rPr>
              <a:t>Student: Jaliya Ekanayake</a:t>
            </a:r>
          </a:p>
          <a:p>
            <a:pPr>
              <a:defRPr/>
            </a:pPr>
            <a:r>
              <a:rPr lang="en-US" sz="2800" dirty="0" smtClean="0">
                <a:solidFill>
                  <a:srgbClr val="43342D"/>
                </a:solidFill>
                <a:latin typeface="Candara" pitchFamily="34" charset="0"/>
              </a:rPr>
              <a:t>Advisor: Prof. Geoffrey Fox</a:t>
            </a:r>
          </a:p>
          <a:p>
            <a:pPr>
              <a:defRPr/>
            </a:pPr>
            <a:r>
              <a:rPr lang="en-US" sz="2100" dirty="0" smtClean="0">
                <a:solidFill>
                  <a:srgbClr val="43342D"/>
                </a:solidFill>
                <a:latin typeface="Candara" pitchFamily="34" charset="0"/>
                <a:cs typeface="Times New Roman" pitchFamily="18" charset="0"/>
              </a:rPr>
              <a:t>School of Informatics and Computing</a:t>
            </a:r>
            <a:endParaRPr lang="en-US" sz="2100" dirty="0">
              <a:solidFill>
                <a:srgbClr val="43342D"/>
              </a:solidFill>
              <a:latin typeface="Candara" pitchFamily="34" charset="0"/>
              <a:cs typeface="Times New Roman" pitchFamily="18" charset="0"/>
            </a:endParaRPr>
          </a:p>
        </p:txBody>
      </p:sp>
      <p:pic>
        <p:nvPicPr>
          <p:cNvPr id="6" name="Picture 27" descr="http://visualidentity.iu.edu/downloads/media/marks/iub_v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6752" y="5030036"/>
            <a:ext cx="2930655" cy="1200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657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err="1"/>
              <a:t>Composable</a:t>
            </a:r>
            <a:r>
              <a:rPr lang="en-US" dirty="0"/>
              <a:t> Applications</a:t>
            </a:r>
          </a:p>
        </p:txBody>
      </p:sp>
      <p:sp>
        <p:nvSpPr>
          <p:cNvPr id="3" name="Content Placeholder 2"/>
          <p:cNvSpPr>
            <a:spLocks noGrp="1"/>
          </p:cNvSpPr>
          <p:nvPr>
            <p:ph idx="1"/>
          </p:nvPr>
        </p:nvSpPr>
        <p:spPr>
          <a:xfrm>
            <a:off x="3304016" y="685800"/>
            <a:ext cx="5558004" cy="3505201"/>
          </a:xfrm>
        </p:spPr>
        <p:txBody>
          <a:bodyPr>
            <a:normAutofit fontScale="85000" lnSpcReduction="10000"/>
          </a:bodyPr>
          <a:lstStyle/>
          <a:p>
            <a:r>
              <a:rPr lang="en-US" sz="2400" dirty="0" smtClean="0"/>
              <a:t>Composed of individually parallelizable stages/filters</a:t>
            </a:r>
          </a:p>
          <a:p>
            <a:endParaRPr lang="en-US" sz="800" dirty="0" smtClean="0"/>
          </a:p>
          <a:p>
            <a:r>
              <a:rPr lang="en-US" sz="2400" dirty="0" smtClean="0"/>
              <a:t>Parallel runtimes such as MapReduce, and Dryad can be used to parallelize most such stages with “pleasingly parallel” operations </a:t>
            </a:r>
          </a:p>
          <a:p>
            <a:endParaRPr lang="en-US" sz="800" dirty="0" smtClean="0"/>
          </a:p>
          <a:p>
            <a:r>
              <a:rPr lang="en-US" sz="2400" dirty="0" smtClean="0"/>
              <a:t>contain features from classes 2, 4, and 5 discussed before</a:t>
            </a:r>
          </a:p>
          <a:p>
            <a:endParaRPr lang="en-US" sz="800" dirty="0" smtClean="0"/>
          </a:p>
          <a:p>
            <a:r>
              <a:rPr lang="en-US" sz="2400" dirty="0"/>
              <a:t>MapReduce extensions enable more types of filters to be </a:t>
            </a:r>
            <a:r>
              <a:rPr lang="en-US" sz="2400" dirty="0" smtClean="0"/>
              <a:t>supported</a:t>
            </a:r>
          </a:p>
          <a:p>
            <a:pPr lvl="1"/>
            <a:r>
              <a:rPr lang="en-US" sz="2000" b="1" dirty="0" smtClean="0">
                <a:solidFill>
                  <a:srgbClr val="0070C0"/>
                </a:solidFill>
              </a:rPr>
              <a:t>Especially, the Iterative MapReduce computations</a:t>
            </a:r>
            <a:endParaRPr lang="en-US" sz="2000" b="1" dirty="0">
              <a:solidFill>
                <a:srgbClr val="0070C0"/>
              </a:solidFill>
            </a:endParaRPr>
          </a:p>
          <a:p>
            <a:endParaRPr lang="en-US" sz="2400" dirty="0" smtClean="0">
              <a:solidFill>
                <a:schemeClr val="tx2">
                  <a:lumMod val="50000"/>
                </a:schemeClr>
              </a:solidFill>
              <a:latin typeface="Candara" pitchFamily="34" charset="0"/>
            </a:endParaRPr>
          </a:p>
          <a:p>
            <a:pPr>
              <a:buNone/>
            </a:pPr>
            <a:endParaRPr lang="en-US" dirty="0" smtClean="0"/>
          </a:p>
          <a:p>
            <a:endParaRPr lang="en-US" dirty="0"/>
          </a:p>
        </p:txBody>
      </p:sp>
      <p:pic>
        <p:nvPicPr>
          <p:cNvPr id="77826" name="Picture 2"/>
          <p:cNvPicPr>
            <a:picLocks noChangeAspect="1" noChangeArrowheads="1"/>
          </p:cNvPicPr>
          <p:nvPr/>
        </p:nvPicPr>
        <p:blipFill>
          <a:blip r:embed="rId3" cstate="print"/>
          <a:srcRect/>
          <a:stretch>
            <a:fillRect/>
          </a:stretch>
        </p:blipFill>
        <p:spPr bwMode="auto">
          <a:xfrm>
            <a:off x="75845" y="620233"/>
            <a:ext cx="3322674" cy="3875567"/>
          </a:xfrm>
          <a:prstGeom prst="rect">
            <a:avLst/>
          </a:prstGeom>
          <a:noFill/>
          <a:ln w="9525">
            <a:noFill/>
            <a:miter lim="800000"/>
            <a:headEnd/>
            <a:tailEnd/>
          </a:ln>
        </p:spPr>
      </p:pic>
      <p:grpSp>
        <p:nvGrpSpPr>
          <p:cNvPr id="23" name="Group 35"/>
          <p:cNvGrpSpPr/>
          <p:nvPr/>
        </p:nvGrpSpPr>
        <p:grpSpPr>
          <a:xfrm>
            <a:off x="457200" y="5029200"/>
            <a:ext cx="1524000" cy="1512332"/>
            <a:chOff x="762000" y="1219200"/>
            <a:chExt cx="1524000" cy="1512332"/>
          </a:xfrm>
        </p:grpSpPr>
        <p:sp>
          <p:nvSpPr>
            <p:cNvPr id="24" name="TextBox 23"/>
            <p:cNvSpPr txBox="1"/>
            <p:nvPr/>
          </p:nvSpPr>
          <p:spPr>
            <a:xfrm>
              <a:off x="1066800" y="1219200"/>
              <a:ext cx="708848"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latin typeface="Candara" pitchFamily="34" charset="0"/>
                </a:rPr>
                <a:t>Input</a:t>
              </a:r>
              <a:endParaRPr lang="en-US" dirty="0">
                <a:latin typeface="Candara" pitchFamily="34" charset="0"/>
              </a:endParaRPr>
            </a:p>
          </p:txBody>
        </p:sp>
        <p:grpSp>
          <p:nvGrpSpPr>
            <p:cNvPr id="25" name="Group 33"/>
            <p:cNvGrpSpPr/>
            <p:nvPr/>
          </p:nvGrpSpPr>
          <p:grpSpPr>
            <a:xfrm>
              <a:off x="762000" y="1600200"/>
              <a:ext cx="1524000" cy="1131332"/>
              <a:chOff x="762000" y="1600200"/>
              <a:chExt cx="1524000" cy="1131332"/>
            </a:xfrm>
          </p:grpSpPr>
          <p:sp>
            <p:nvSpPr>
              <p:cNvPr id="26" name="Oval 25"/>
              <p:cNvSpPr/>
              <p:nvPr/>
            </p:nvSpPr>
            <p:spPr>
              <a:xfrm>
                <a:off x="762000" y="1828800"/>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atin typeface="Candara" pitchFamily="34" charset="0"/>
                </a:endParaRPr>
              </a:p>
            </p:txBody>
          </p:sp>
          <p:cxnSp>
            <p:nvCxnSpPr>
              <p:cNvPr id="27" name="Straight Arrow Connector 26"/>
              <p:cNvCxnSpPr>
                <a:endCxn id="26" idx="0"/>
              </p:cNvCxnSpPr>
              <p:nvPr/>
            </p:nvCxnSpPr>
            <p:spPr>
              <a:xfrm rot="5400000">
                <a:off x="800100" y="17145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28" name="Straight Arrow Connector 27"/>
              <p:cNvCxnSpPr/>
              <p:nvPr/>
            </p:nvCxnSpPr>
            <p:spPr>
              <a:xfrm rot="5400000">
                <a:off x="800894" y="2247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29" name="Oval 28"/>
              <p:cNvSpPr/>
              <p:nvPr/>
            </p:nvSpPr>
            <p:spPr>
              <a:xfrm>
                <a:off x="1143000" y="1828800"/>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atin typeface="Candara" pitchFamily="34" charset="0"/>
                </a:endParaRPr>
              </a:p>
            </p:txBody>
          </p:sp>
          <p:cxnSp>
            <p:nvCxnSpPr>
              <p:cNvPr id="30" name="Straight Arrow Connector 29"/>
              <p:cNvCxnSpPr>
                <a:endCxn id="29" idx="0"/>
              </p:cNvCxnSpPr>
              <p:nvPr/>
            </p:nvCxnSpPr>
            <p:spPr>
              <a:xfrm rot="5400000">
                <a:off x="1181100" y="17145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31" name="Straight Arrow Connector 30"/>
              <p:cNvCxnSpPr/>
              <p:nvPr/>
            </p:nvCxnSpPr>
            <p:spPr>
              <a:xfrm rot="5400000">
                <a:off x="1181894" y="2247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grpSp>
            <p:nvGrpSpPr>
              <p:cNvPr id="32" name="Group 27"/>
              <p:cNvGrpSpPr/>
              <p:nvPr/>
            </p:nvGrpSpPr>
            <p:grpSpPr>
              <a:xfrm>
                <a:off x="1981200" y="1600200"/>
                <a:ext cx="304800" cy="761206"/>
                <a:chOff x="1752600" y="1600994"/>
                <a:chExt cx="304800" cy="761206"/>
              </a:xfrm>
            </p:grpSpPr>
            <p:sp>
              <p:nvSpPr>
                <p:cNvPr id="37" name="Oval 36"/>
                <p:cNvSpPr/>
                <p:nvPr/>
              </p:nvSpPr>
              <p:spPr>
                <a:xfrm>
                  <a:off x="1752600" y="1828800"/>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atin typeface="Candara" pitchFamily="34" charset="0"/>
                  </a:endParaRPr>
                </a:p>
              </p:txBody>
            </p:sp>
            <p:cxnSp>
              <p:nvCxnSpPr>
                <p:cNvPr id="38" name="Straight Arrow Connector 37"/>
                <p:cNvCxnSpPr>
                  <a:endCxn id="37" idx="0"/>
                </p:cNvCxnSpPr>
                <p:nvPr/>
              </p:nvCxnSpPr>
              <p:spPr>
                <a:xfrm rot="5400000">
                  <a:off x="1790700" y="17145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39" name="Straight Arrow Connector 38"/>
                <p:cNvCxnSpPr/>
                <p:nvPr/>
              </p:nvCxnSpPr>
              <p:spPr>
                <a:xfrm rot="5400000">
                  <a:off x="1791494" y="2247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grpSp>
          <p:sp>
            <p:nvSpPr>
              <p:cNvPr id="33" name="TextBox 32"/>
              <p:cNvSpPr txBox="1"/>
              <p:nvPr/>
            </p:nvSpPr>
            <p:spPr>
              <a:xfrm>
                <a:off x="1143000" y="2362200"/>
                <a:ext cx="886781"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latin typeface="Candara" pitchFamily="34" charset="0"/>
                  </a:rPr>
                  <a:t>Output</a:t>
                </a:r>
                <a:endParaRPr lang="en-US" dirty="0">
                  <a:latin typeface="Candara" pitchFamily="34" charset="0"/>
                </a:endParaRPr>
              </a:p>
            </p:txBody>
          </p:sp>
          <p:sp>
            <p:nvSpPr>
              <p:cNvPr id="34" name="Oval 33"/>
              <p:cNvSpPr/>
              <p:nvPr/>
            </p:nvSpPr>
            <p:spPr>
              <a:xfrm>
                <a:off x="1600200" y="1981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Candara" pitchFamily="34" charset="0"/>
                </a:endParaRPr>
              </a:p>
            </p:txBody>
          </p:sp>
          <p:sp>
            <p:nvSpPr>
              <p:cNvPr id="35" name="Oval 34"/>
              <p:cNvSpPr/>
              <p:nvPr/>
            </p:nvSpPr>
            <p:spPr>
              <a:xfrm>
                <a:off x="1752600" y="1981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Candara" pitchFamily="34" charset="0"/>
                </a:endParaRPr>
              </a:p>
            </p:txBody>
          </p:sp>
          <p:sp>
            <p:nvSpPr>
              <p:cNvPr id="36" name="TextBox 35"/>
              <p:cNvSpPr txBox="1"/>
              <p:nvPr/>
            </p:nvSpPr>
            <p:spPr>
              <a:xfrm>
                <a:off x="1371600" y="1600200"/>
                <a:ext cx="615874"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latin typeface="Candara" pitchFamily="34" charset="0"/>
                  </a:rPr>
                  <a:t>map</a:t>
                </a:r>
                <a:endParaRPr lang="en-US" dirty="0">
                  <a:latin typeface="Candara" pitchFamily="34" charset="0"/>
                </a:endParaRPr>
              </a:p>
            </p:txBody>
          </p:sp>
        </p:grpSp>
      </p:grpSp>
      <p:grpSp>
        <p:nvGrpSpPr>
          <p:cNvPr id="40" name="Group 105"/>
          <p:cNvGrpSpPr/>
          <p:nvPr/>
        </p:nvGrpSpPr>
        <p:grpSpPr>
          <a:xfrm>
            <a:off x="2438400" y="4953000"/>
            <a:ext cx="2077127" cy="1600200"/>
            <a:chOff x="6705600" y="1905000"/>
            <a:chExt cx="2077127" cy="1600200"/>
          </a:xfrm>
        </p:grpSpPr>
        <p:sp>
          <p:nvSpPr>
            <p:cNvPr id="41" name="TextBox 40"/>
            <p:cNvSpPr txBox="1"/>
            <p:nvPr/>
          </p:nvSpPr>
          <p:spPr>
            <a:xfrm>
              <a:off x="7086600" y="1905000"/>
              <a:ext cx="708848"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latin typeface="Candara" pitchFamily="34" charset="0"/>
                </a:rPr>
                <a:t>Input</a:t>
              </a:r>
              <a:endParaRPr lang="en-US" dirty="0">
                <a:latin typeface="Candara" pitchFamily="34" charset="0"/>
              </a:endParaRPr>
            </a:p>
          </p:txBody>
        </p:sp>
        <p:sp>
          <p:nvSpPr>
            <p:cNvPr id="42" name="Oval 41"/>
            <p:cNvSpPr/>
            <p:nvPr/>
          </p:nvSpPr>
          <p:spPr>
            <a:xfrm>
              <a:off x="6705600" y="2438400"/>
              <a:ext cx="304800" cy="304800"/>
            </a:xfrm>
            <a:prstGeom prst="ellipse">
              <a:avLst/>
            </a:prstGeom>
            <a:solidFill>
              <a:srgbClr val="92D050"/>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latin typeface="Candara" pitchFamily="34" charset="0"/>
              </a:endParaRPr>
            </a:p>
          </p:txBody>
        </p:sp>
        <p:cxnSp>
          <p:nvCxnSpPr>
            <p:cNvPr id="43" name="Straight Arrow Connector 42"/>
            <p:cNvCxnSpPr>
              <a:endCxn id="42" idx="0"/>
            </p:cNvCxnSpPr>
            <p:nvPr/>
          </p:nvCxnSpPr>
          <p:spPr>
            <a:xfrm rot="5400000">
              <a:off x="6743700" y="23241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44" name="Straight Arrow Connector 43"/>
            <p:cNvCxnSpPr>
              <a:stCxn id="42" idx="4"/>
              <a:endCxn id="54" idx="1"/>
            </p:cNvCxnSpPr>
            <p:nvPr/>
          </p:nvCxnSpPr>
          <p:spPr>
            <a:xfrm rot="16200000" flipH="1">
              <a:off x="6858000" y="2743199"/>
              <a:ext cx="273237" cy="2732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45" name="Oval 44"/>
            <p:cNvSpPr/>
            <p:nvPr/>
          </p:nvSpPr>
          <p:spPr>
            <a:xfrm>
              <a:off x="7086600" y="2438400"/>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atin typeface="Candara" pitchFamily="34" charset="0"/>
              </a:endParaRPr>
            </a:p>
          </p:txBody>
        </p:sp>
        <p:cxnSp>
          <p:nvCxnSpPr>
            <p:cNvPr id="46" name="Straight Arrow Connector 45"/>
            <p:cNvCxnSpPr>
              <a:endCxn id="45" idx="0"/>
            </p:cNvCxnSpPr>
            <p:nvPr/>
          </p:nvCxnSpPr>
          <p:spPr>
            <a:xfrm rot="5400000">
              <a:off x="7124700" y="23241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47" name="Straight Arrow Connector 46"/>
            <p:cNvCxnSpPr>
              <a:stCxn id="45" idx="4"/>
              <a:endCxn id="54" idx="0"/>
            </p:cNvCxnSpPr>
            <p:nvPr/>
          </p:nvCxnSpPr>
          <p:spPr>
            <a:xfrm rot="5400000">
              <a:off x="7124700" y="28575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48" name="Oval 47"/>
            <p:cNvSpPr/>
            <p:nvPr/>
          </p:nvSpPr>
          <p:spPr>
            <a:xfrm>
              <a:off x="7924800" y="2437606"/>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atin typeface="Candara" pitchFamily="34" charset="0"/>
              </a:endParaRPr>
            </a:p>
          </p:txBody>
        </p:sp>
        <p:cxnSp>
          <p:nvCxnSpPr>
            <p:cNvPr id="49" name="Straight Arrow Connector 48"/>
            <p:cNvCxnSpPr>
              <a:endCxn id="48" idx="0"/>
            </p:cNvCxnSpPr>
            <p:nvPr/>
          </p:nvCxnSpPr>
          <p:spPr>
            <a:xfrm rot="5400000">
              <a:off x="7962900" y="23233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50" name="Straight Arrow Connector 49"/>
            <p:cNvCxnSpPr>
              <a:stCxn id="48" idx="4"/>
              <a:endCxn id="54" idx="7"/>
            </p:cNvCxnSpPr>
            <p:nvPr/>
          </p:nvCxnSpPr>
          <p:spPr>
            <a:xfrm rot="5400000">
              <a:off x="7574967" y="2514203"/>
              <a:ext cx="274031" cy="7304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51" name="Oval 50"/>
            <p:cNvSpPr/>
            <p:nvPr/>
          </p:nvSpPr>
          <p:spPr>
            <a:xfrm>
              <a:off x="7543800" y="25908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Candara" pitchFamily="34" charset="0"/>
              </a:endParaRPr>
            </a:p>
          </p:txBody>
        </p:sp>
        <p:sp>
          <p:nvSpPr>
            <p:cNvPr id="52" name="Oval 51"/>
            <p:cNvSpPr/>
            <p:nvPr/>
          </p:nvSpPr>
          <p:spPr>
            <a:xfrm>
              <a:off x="7696200" y="25908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Candara" pitchFamily="34" charset="0"/>
              </a:endParaRPr>
            </a:p>
          </p:txBody>
        </p:sp>
        <p:sp>
          <p:nvSpPr>
            <p:cNvPr id="53" name="TextBox 52"/>
            <p:cNvSpPr txBox="1"/>
            <p:nvPr/>
          </p:nvSpPr>
          <p:spPr>
            <a:xfrm>
              <a:off x="7315200" y="2209800"/>
              <a:ext cx="615874"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latin typeface="Candara" pitchFamily="34" charset="0"/>
                </a:rPr>
                <a:t>map</a:t>
              </a:r>
              <a:endParaRPr lang="en-US" dirty="0">
                <a:latin typeface="Candara" pitchFamily="34" charset="0"/>
              </a:endParaRPr>
            </a:p>
          </p:txBody>
        </p:sp>
        <p:sp>
          <p:nvSpPr>
            <p:cNvPr id="54" name="Oval 53"/>
            <p:cNvSpPr/>
            <p:nvPr/>
          </p:nvSpPr>
          <p:spPr>
            <a:xfrm>
              <a:off x="7086600" y="2971800"/>
              <a:ext cx="304800" cy="304800"/>
            </a:xfrm>
            <a:prstGeom prst="ellipse">
              <a:avLst/>
            </a:prstGeom>
            <a:solidFill>
              <a:srgbClr val="00B0F0"/>
            </a:soli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latin typeface="Candara" pitchFamily="34" charset="0"/>
              </a:endParaRPr>
            </a:p>
          </p:txBody>
        </p:sp>
        <p:sp>
          <p:nvSpPr>
            <p:cNvPr id="55" name="Oval 54"/>
            <p:cNvSpPr/>
            <p:nvPr/>
          </p:nvSpPr>
          <p:spPr>
            <a:xfrm>
              <a:off x="7696200" y="2971800"/>
              <a:ext cx="304800" cy="304800"/>
            </a:xfrm>
            <a:prstGeom prst="ellipse">
              <a:avLst/>
            </a:prstGeom>
            <a:solidFill>
              <a:srgbClr val="00B0F0"/>
            </a:soli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latin typeface="Candara" pitchFamily="34" charset="0"/>
              </a:endParaRPr>
            </a:p>
          </p:txBody>
        </p:sp>
        <p:cxnSp>
          <p:nvCxnSpPr>
            <p:cNvPr id="56" name="Straight Arrow Connector 55"/>
            <p:cNvCxnSpPr>
              <a:stCxn id="42" idx="4"/>
              <a:endCxn id="55" idx="1"/>
            </p:cNvCxnSpPr>
            <p:nvPr/>
          </p:nvCxnSpPr>
          <p:spPr>
            <a:xfrm rot="16200000" flipH="1">
              <a:off x="7162800" y="2438399"/>
              <a:ext cx="273237" cy="8828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57" name="Straight Arrow Connector 56"/>
            <p:cNvCxnSpPr>
              <a:stCxn id="45" idx="4"/>
              <a:endCxn id="55" idx="0"/>
            </p:cNvCxnSpPr>
            <p:nvPr/>
          </p:nvCxnSpPr>
          <p:spPr>
            <a:xfrm rot="16200000" flipH="1">
              <a:off x="7429500" y="2552700"/>
              <a:ext cx="228600" cy="609600"/>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58" name="Straight Arrow Connector 57"/>
            <p:cNvCxnSpPr>
              <a:stCxn id="48" idx="4"/>
              <a:endCxn id="55" idx="7"/>
            </p:cNvCxnSpPr>
            <p:nvPr/>
          </p:nvCxnSpPr>
          <p:spPr>
            <a:xfrm rot="5400000">
              <a:off x="7879767" y="2819003"/>
              <a:ext cx="274031" cy="1208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59" name="Straight Arrow Connector 58"/>
            <p:cNvCxnSpPr/>
            <p:nvPr/>
          </p:nvCxnSpPr>
          <p:spPr>
            <a:xfrm rot="5400000">
              <a:off x="7125494" y="3390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60" name="Straight Arrow Connector 59"/>
            <p:cNvCxnSpPr/>
            <p:nvPr/>
          </p:nvCxnSpPr>
          <p:spPr>
            <a:xfrm rot="5400000">
              <a:off x="7735094" y="3390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grpSp>
          <p:nvGrpSpPr>
            <p:cNvPr id="61" name="Group 102"/>
            <p:cNvGrpSpPr/>
            <p:nvPr/>
          </p:nvGrpSpPr>
          <p:grpSpPr>
            <a:xfrm>
              <a:off x="7467600" y="3124200"/>
              <a:ext cx="198119" cy="45719"/>
              <a:chOff x="7696200" y="2743200"/>
              <a:chExt cx="198119" cy="45719"/>
            </a:xfrm>
          </p:grpSpPr>
          <p:sp>
            <p:nvSpPr>
              <p:cNvPr id="63" name="Oval 62"/>
              <p:cNvSpPr/>
              <p:nvPr/>
            </p:nvSpPr>
            <p:spPr>
              <a:xfrm>
                <a:off x="7696200" y="2743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Candara" pitchFamily="34" charset="0"/>
                </a:endParaRPr>
              </a:p>
            </p:txBody>
          </p:sp>
          <p:sp>
            <p:nvSpPr>
              <p:cNvPr id="64" name="Oval 63"/>
              <p:cNvSpPr/>
              <p:nvPr/>
            </p:nvSpPr>
            <p:spPr>
              <a:xfrm>
                <a:off x="7848600" y="2743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Candara" pitchFamily="34" charset="0"/>
                </a:endParaRPr>
              </a:p>
            </p:txBody>
          </p:sp>
        </p:grpSp>
        <p:sp>
          <p:nvSpPr>
            <p:cNvPr id="62" name="TextBox 61"/>
            <p:cNvSpPr txBox="1"/>
            <p:nvPr/>
          </p:nvSpPr>
          <p:spPr>
            <a:xfrm>
              <a:off x="7924800" y="2971800"/>
              <a:ext cx="857927"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latin typeface="Candara" pitchFamily="34" charset="0"/>
                </a:rPr>
                <a:t>reduce</a:t>
              </a:r>
              <a:endParaRPr lang="en-US" dirty="0">
                <a:latin typeface="Candara" pitchFamily="34" charset="0"/>
              </a:endParaRPr>
            </a:p>
          </p:txBody>
        </p:sp>
      </p:grpSp>
      <p:grpSp>
        <p:nvGrpSpPr>
          <p:cNvPr id="65" name="Group 73"/>
          <p:cNvGrpSpPr/>
          <p:nvPr/>
        </p:nvGrpSpPr>
        <p:grpSpPr>
          <a:xfrm>
            <a:off x="4648200" y="4724400"/>
            <a:ext cx="2053274" cy="1880978"/>
            <a:chOff x="4724400" y="1371600"/>
            <a:chExt cx="2053274" cy="1880978"/>
          </a:xfrm>
        </p:grpSpPr>
        <p:sp>
          <p:nvSpPr>
            <p:cNvPr id="66" name="Arc 65"/>
            <p:cNvSpPr/>
            <p:nvPr/>
          </p:nvSpPr>
          <p:spPr>
            <a:xfrm rot="856400">
              <a:off x="5452446" y="1546558"/>
              <a:ext cx="1014734" cy="1706020"/>
            </a:xfrm>
            <a:prstGeom prst="arc">
              <a:avLst>
                <a:gd name="adj1" fmla="val 13184796"/>
                <a:gd name="adj2" fmla="val 6304267"/>
              </a:avLst>
            </a:prstGeom>
            <a:noFill/>
            <a:ln w="19050">
              <a:headEnd type="triangle"/>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67" name="Group 162"/>
            <p:cNvGrpSpPr/>
            <p:nvPr/>
          </p:nvGrpSpPr>
          <p:grpSpPr>
            <a:xfrm>
              <a:off x="4724400" y="1371600"/>
              <a:ext cx="2053274" cy="1828800"/>
              <a:chOff x="4572000" y="1676400"/>
              <a:chExt cx="2053274" cy="1828800"/>
            </a:xfrm>
          </p:grpSpPr>
          <p:sp>
            <p:nvSpPr>
              <p:cNvPr id="68" name="TextBox 67"/>
              <p:cNvSpPr txBox="1"/>
              <p:nvPr/>
            </p:nvSpPr>
            <p:spPr>
              <a:xfrm>
                <a:off x="4724400" y="1905000"/>
                <a:ext cx="684803"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Input</a:t>
                </a:r>
                <a:endParaRPr lang="en-US" dirty="0"/>
              </a:p>
            </p:txBody>
          </p:sp>
          <p:sp>
            <p:nvSpPr>
              <p:cNvPr id="69" name="Oval 68"/>
              <p:cNvSpPr/>
              <p:nvPr/>
            </p:nvSpPr>
            <p:spPr>
              <a:xfrm>
                <a:off x="4572000" y="2438400"/>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cxnSp>
            <p:nvCxnSpPr>
              <p:cNvPr id="70" name="Straight Arrow Connector 69"/>
              <p:cNvCxnSpPr>
                <a:endCxn id="69" idx="0"/>
              </p:cNvCxnSpPr>
              <p:nvPr/>
            </p:nvCxnSpPr>
            <p:spPr>
              <a:xfrm rot="5400000">
                <a:off x="4610100" y="23241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71" name="Straight Arrow Connector 70"/>
              <p:cNvCxnSpPr>
                <a:stCxn id="69" idx="4"/>
                <a:endCxn id="81" idx="1"/>
              </p:cNvCxnSpPr>
              <p:nvPr/>
            </p:nvCxnSpPr>
            <p:spPr>
              <a:xfrm rot="16200000" flipH="1">
                <a:off x="4724400" y="2743199"/>
                <a:ext cx="273237" cy="2732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72" name="Oval 71"/>
              <p:cNvSpPr/>
              <p:nvPr/>
            </p:nvSpPr>
            <p:spPr>
              <a:xfrm>
                <a:off x="4953000" y="2438400"/>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cxnSp>
            <p:nvCxnSpPr>
              <p:cNvPr id="73" name="Straight Arrow Connector 72"/>
              <p:cNvCxnSpPr>
                <a:endCxn id="72" idx="0"/>
              </p:cNvCxnSpPr>
              <p:nvPr/>
            </p:nvCxnSpPr>
            <p:spPr>
              <a:xfrm rot="5400000">
                <a:off x="4991100" y="23241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74" name="Straight Arrow Connector 73"/>
              <p:cNvCxnSpPr>
                <a:stCxn id="72" idx="4"/>
                <a:endCxn id="81" idx="0"/>
              </p:cNvCxnSpPr>
              <p:nvPr/>
            </p:nvCxnSpPr>
            <p:spPr>
              <a:xfrm rot="5400000">
                <a:off x="4991100" y="28575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75" name="Oval 74"/>
              <p:cNvSpPr/>
              <p:nvPr/>
            </p:nvSpPr>
            <p:spPr>
              <a:xfrm>
                <a:off x="5791200" y="2437606"/>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cxnSp>
            <p:nvCxnSpPr>
              <p:cNvPr id="76" name="Straight Arrow Connector 75"/>
              <p:cNvCxnSpPr>
                <a:endCxn id="75" idx="0"/>
              </p:cNvCxnSpPr>
              <p:nvPr/>
            </p:nvCxnSpPr>
            <p:spPr>
              <a:xfrm rot="5400000">
                <a:off x="5829300" y="23233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77" name="Straight Arrow Connector 76"/>
              <p:cNvCxnSpPr>
                <a:stCxn id="75" idx="4"/>
                <a:endCxn id="81" idx="7"/>
              </p:cNvCxnSpPr>
              <p:nvPr/>
            </p:nvCxnSpPr>
            <p:spPr>
              <a:xfrm rot="5400000">
                <a:off x="5441367" y="2514203"/>
                <a:ext cx="274031" cy="7304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78" name="Oval 77"/>
              <p:cNvSpPr/>
              <p:nvPr/>
            </p:nvSpPr>
            <p:spPr>
              <a:xfrm>
                <a:off x="5410200" y="25908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9" name="Oval 78"/>
              <p:cNvSpPr/>
              <p:nvPr/>
            </p:nvSpPr>
            <p:spPr>
              <a:xfrm>
                <a:off x="5562600" y="25908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0" name="TextBox 79"/>
              <p:cNvSpPr txBox="1"/>
              <p:nvPr/>
            </p:nvSpPr>
            <p:spPr>
              <a:xfrm>
                <a:off x="5181600" y="2209800"/>
                <a:ext cx="601447"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map</a:t>
                </a:r>
                <a:endParaRPr lang="en-US" dirty="0"/>
              </a:p>
            </p:txBody>
          </p:sp>
          <p:sp>
            <p:nvSpPr>
              <p:cNvPr id="81" name="Oval 80"/>
              <p:cNvSpPr/>
              <p:nvPr/>
            </p:nvSpPr>
            <p:spPr>
              <a:xfrm>
                <a:off x="4953000" y="2971800"/>
                <a:ext cx="304800" cy="304800"/>
              </a:xfrm>
              <a:prstGeom prst="ellipse">
                <a:avLst/>
              </a:prstGeom>
              <a:solidFill>
                <a:srgbClr val="00B0F0"/>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82" name="Oval 81"/>
              <p:cNvSpPr/>
              <p:nvPr/>
            </p:nvSpPr>
            <p:spPr>
              <a:xfrm>
                <a:off x="5562600" y="2971800"/>
                <a:ext cx="304800" cy="304800"/>
              </a:xfrm>
              <a:prstGeom prst="ellipse">
                <a:avLst/>
              </a:prstGeom>
              <a:solidFill>
                <a:srgbClr val="00B0F0"/>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cxnSp>
            <p:nvCxnSpPr>
              <p:cNvPr id="83" name="Straight Arrow Connector 82"/>
              <p:cNvCxnSpPr>
                <a:stCxn id="69" idx="4"/>
                <a:endCxn id="82" idx="1"/>
              </p:cNvCxnSpPr>
              <p:nvPr/>
            </p:nvCxnSpPr>
            <p:spPr>
              <a:xfrm rot="16200000" flipH="1">
                <a:off x="5029200" y="2438399"/>
                <a:ext cx="273237" cy="8828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84" name="Straight Arrow Connector 83"/>
              <p:cNvCxnSpPr>
                <a:stCxn id="72" idx="4"/>
                <a:endCxn id="82" idx="0"/>
              </p:cNvCxnSpPr>
              <p:nvPr/>
            </p:nvCxnSpPr>
            <p:spPr>
              <a:xfrm rot="16200000" flipH="1">
                <a:off x="5295900" y="2552700"/>
                <a:ext cx="228600" cy="609600"/>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85" name="Straight Arrow Connector 84"/>
              <p:cNvCxnSpPr>
                <a:stCxn id="75" idx="4"/>
                <a:endCxn id="82" idx="7"/>
              </p:cNvCxnSpPr>
              <p:nvPr/>
            </p:nvCxnSpPr>
            <p:spPr>
              <a:xfrm rot="5400000">
                <a:off x="5746167" y="2819003"/>
                <a:ext cx="274031" cy="1208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86" name="Straight Arrow Connector 85"/>
              <p:cNvCxnSpPr/>
              <p:nvPr/>
            </p:nvCxnSpPr>
            <p:spPr>
              <a:xfrm rot="5400000">
                <a:off x="4991894" y="3390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87" name="Straight Arrow Connector 86"/>
              <p:cNvCxnSpPr/>
              <p:nvPr/>
            </p:nvCxnSpPr>
            <p:spPr>
              <a:xfrm rot="5400000">
                <a:off x="5601494" y="3390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grpSp>
            <p:nvGrpSpPr>
              <p:cNvPr id="88" name="Group 102"/>
              <p:cNvGrpSpPr/>
              <p:nvPr/>
            </p:nvGrpSpPr>
            <p:grpSpPr>
              <a:xfrm>
                <a:off x="5334000" y="3124200"/>
                <a:ext cx="198119" cy="45719"/>
                <a:chOff x="7696200" y="2743200"/>
                <a:chExt cx="198119" cy="45719"/>
              </a:xfrm>
            </p:grpSpPr>
            <p:sp>
              <p:nvSpPr>
                <p:cNvPr id="91" name="Oval 90"/>
                <p:cNvSpPr/>
                <p:nvPr/>
              </p:nvSpPr>
              <p:spPr>
                <a:xfrm>
                  <a:off x="7696200" y="2743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2" name="Oval 91"/>
                <p:cNvSpPr/>
                <p:nvPr/>
              </p:nvSpPr>
              <p:spPr>
                <a:xfrm>
                  <a:off x="7848600" y="2743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89" name="TextBox 88"/>
              <p:cNvSpPr txBox="1"/>
              <p:nvPr/>
            </p:nvSpPr>
            <p:spPr>
              <a:xfrm>
                <a:off x="5791200" y="2971800"/>
                <a:ext cx="834074"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reduce</a:t>
                </a:r>
                <a:endParaRPr lang="en-US" dirty="0"/>
              </a:p>
            </p:txBody>
          </p:sp>
          <p:sp>
            <p:nvSpPr>
              <p:cNvPr id="90" name="TextBox 89"/>
              <p:cNvSpPr txBox="1"/>
              <p:nvPr/>
            </p:nvSpPr>
            <p:spPr>
              <a:xfrm>
                <a:off x="5486400" y="1676400"/>
                <a:ext cx="1074590" cy="369332"/>
              </a:xfrm>
              <a:prstGeom prst="rect">
                <a:avLst/>
              </a:prstGeom>
              <a:ln w="19050"/>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iterations</a:t>
                </a:r>
                <a:endParaRPr lang="en-US" dirty="0"/>
              </a:p>
            </p:txBody>
          </p:sp>
        </p:grpSp>
      </p:grpSp>
      <p:grpSp>
        <p:nvGrpSpPr>
          <p:cNvPr id="93" name="Group 161"/>
          <p:cNvGrpSpPr/>
          <p:nvPr/>
        </p:nvGrpSpPr>
        <p:grpSpPr>
          <a:xfrm>
            <a:off x="7010400" y="4800600"/>
            <a:ext cx="1752600" cy="1676400"/>
            <a:chOff x="6934200" y="1828800"/>
            <a:chExt cx="1752600" cy="1676400"/>
          </a:xfrm>
          <a:noFill/>
        </p:grpSpPr>
        <p:sp>
          <p:nvSpPr>
            <p:cNvPr id="94" name="Rectangle 93"/>
            <p:cNvSpPr/>
            <p:nvPr/>
          </p:nvSpPr>
          <p:spPr>
            <a:xfrm>
              <a:off x="7162800" y="2057400"/>
              <a:ext cx="1295400" cy="1295400"/>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Candara" pitchFamily="34" charset="0"/>
              </a:endParaRPr>
            </a:p>
          </p:txBody>
        </p:sp>
        <p:cxnSp>
          <p:nvCxnSpPr>
            <p:cNvPr id="95" name="Straight Connector 94"/>
            <p:cNvCxnSpPr/>
            <p:nvPr/>
          </p:nvCxnSpPr>
          <p:spPr>
            <a:xfrm rot="5400000">
              <a:off x="6973094" y="2704306"/>
              <a:ext cx="1295400" cy="1588"/>
            </a:xfrm>
            <a:prstGeom prst="line">
              <a:avLst/>
            </a:prstGeom>
            <a:grpFill/>
            <a:ln w="19050"/>
          </p:spPr>
          <p:style>
            <a:lnRef idx="2">
              <a:schemeClr val="dk1"/>
            </a:lnRef>
            <a:fillRef idx="1">
              <a:schemeClr val="lt1"/>
            </a:fillRef>
            <a:effectRef idx="0">
              <a:schemeClr val="dk1"/>
            </a:effectRef>
            <a:fontRef idx="minor">
              <a:schemeClr val="dk1"/>
            </a:fontRef>
          </p:style>
        </p:cxnSp>
        <p:cxnSp>
          <p:nvCxnSpPr>
            <p:cNvPr id="96" name="Straight Connector 95"/>
            <p:cNvCxnSpPr/>
            <p:nvPr/>
          </p:nvCxnSpPr>
          <p:spPr>
            <a:xfrm>
              <a:off x="7162800" y="2514600"/>
              <a:ext cx="1295400" cy="1588"/>
            </a:xfrm>
            <a:prstGeom prst="line">
              <a:avLst/>
            </a:prstGeom>
            <a:grpFill/>
            <a:ln w="19050"/>
          </p:spPr>
          <p:style>
            <a:lnRef idx="2">
              <a:schemeClr val="dk1"/>
            </a:lnRef>
            <a:fillRef idx="1">
              <a:schemeClr val="lt1"/>
            </a:fillRef>
            <a:effectRef idx="0">
              <a:schemeClr val="dk1"/>
            </a:effectRef>
            <a:fontRef idx="minor">
              <a:schemeClr val="dk1"/>
            </a:fontRef>
          </p:style>
        </p:cxnSp>
        <p:cxnSp>
          <p:nvCxnSpPr>
            <p:cNvPr id="97" name="Straight Connector 96"/>
            <p:cNvCxnSpPr/>
            <p:nvPr/>
          </p:nvCxnSpPr>
          <p:spPr>
            <a:xfrm>
              <a:off x="7162800" y="2819400"/>
              <a:ext cx="1295400" cy="1588"/>
            </a:xfrm>
            <a:prstGeom prst="line">
              <a:avLst/>
            </a:prstGeom>
            <a:grpFill/>
            <a:ln w="19050"/>
          </p:spPr>
          <p:style>
            <a:lnRef idx="2">
              <a:schemeClr val="dk1"/>
            </a:lnRef>
            <a:fillRef idx="1">
              <a:schemeClr val="lt1"/>
            </a:fillRef>
            <a:effectRef idx="0">
              <a:schemeClr val="dk1"/>
            </a:effectRef>
            <a:fontRef idx="minor">
              <a:schemeClr val="dk1"/>
            </a:fontRef>
          </p:style>
        </p:cxnSp>
        <p:sp>
          <p:nvSpPr>
            <p:cNvPr id="98" name="TextBox 97"/>
            <p:cNvSpPr txBox="1"/>
            <p:nvPr/>
          </p:nvSpPr>
          <p:spPr>
            <a:xfrm>
              <a:off x="7543800" y="2514600"/>
              <a:ext cx="410690"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latin typeface="Candara" pitchFamily="34" charset="0"/>
                </a:rPr>
                <a:t>Pij</a:t>
              </a:r>
              <a:endParaRPr lang="en-US" dirty="0">
                <a:latin typeface="Candara" pitchFamily="34" charset="0"/>
              </a:endParaRPr>
            </a:p>
          </p:txBody>
        </p:sp>
        <p:cxnSp>
          <p:nvCxnSpPr>
            <p:cNvPr id="99" name="Straight Arrow Connector 98"/>
            <p:cNvCxnSpPr/>
            <p:nvPr/>
          </p:nvCxnSpPr>
          <p:spPr>
            <a:xfrm rot="5400000" flipH="1" flipV="1">
              <a:off x="7658894" y="2247106"/>
              <a:ext cx="228600" cy="1588"/>
            </a:xfrm>
            <a:prstGeom prst="straightConnector1">
              <a:avLst/>
            </a:prstGeom>
            <a:grpFill/>
            <a:ln w="19050">
              <a:tailEnd type="arrow"/>
            </a:ln>
          </p:spPr>
          <p:style>
            <a:lnRef idx="2">
              <a:schemeClr val="dk1"/>
            </a:lnRef>
            <a:fillRef idx="1">
              <a:schemeClr val="lt1"/>
            </a:fillRef>
            <a:effectRef idx="0">
              <a:schemeClr val="dk1"/>
            </a:effectRef>
            <a:fontRef idx="minor">
              <a:schemeClr val="dk1"/>
            </a:fontRef>
          </p:style>
        </p:cxnSp>
        <p:cxnSp>
          <p:nvCxnSpPr>
            <p:cNvPr id="100" name="Straight Arrow Connector 99"/>
            <p:cNvCxnSpPr/>
            <p:nvPr/>
          </p:nvCxnSpPr>
          <p:spPr>
            <a:xfrm rot="10800000">
              <a:off x="7239000" y="2667000"/>
              <a:ext cx="228600" cy="1588"/>
            </a:xfrm>
            <a:prstGeom prst="straightConnector1">
              <a:avLst/>
            </a:prstGeom>
            <a:grpFill/>
            <a:ln w="19050">
              <a:tailEnd type="arrow"/>
            </a:ln>
          </p:spPr>
          <p:style>
            <a:lnRef idx="2">
              <a:schemeClr val="dk1"/>
            </a:lnRef>
            <a:fillRef idx="1">
              <a:schemeClr val="lt1"/>
            </a:fillRef>
            <a:effectRef idx="0">
              <a:schemeClr val="dk1"/>
            </a:effectRef>
            <a:fontRef idx="minor">
              <a:schemeClr val="dk1"/>
            </a:fontRef>
          </p:style>
        </p:cxnSp>
        <p:sp>
          <p:nvSpPr>
            <p:cNvPr id="101" name="Arc 100"/>
            <p:cNvSpPr/>
            <p:nvPr/>
          </p:nvSpPr>
          <p:spPr>
            <a:xfrm flipV="1">
              <a:off x="6934200" y="2590800"/>
              <a:ext cx="1752600" cy="457200"/>
            </a:xfrm>
            <a:prstGeom prst="arc">
              <a:avLst>
                <a:gd name="adj1" fmla="val 10327336"/>
                <a:gd name="adj2" fmla="val 598130"/>
              </a:avLst>
            </a:prstGeom>
            <a:grpFill/>
            <a:ln w="19050">
              <a:tailEnd type="arrow"/>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Candara" pitchFamily="34" charset="0"/>
              </a:endParaRPr>
            </a:p>
          </p:txBody>
        </p:sp>
        <p:sp>
          <p:nvSpPr>
            <p:cNvPr id="102" name="Arc 101"/>
            <p:cNvSpPr/>
            <p:nvPr/>
          </p:nvSpPr>
          <p:spPr>
            <a:xfrm rot="16200000" flipV="1">
              <a:off x="7162800" y="2438400"/>
              <a:ext cx="1676400" cy="457200"/>
            </a:xfrm>
            <a:prstGeom prst="arc">
              <a:avLst>
                <a:gd name="adj1" fmla="val 10327336"/>
                <a:gd name="adj2" fmla="val 598130"/>
              </a:avLst>
            </a:prstGeom>
            <a:grpFill/>
            <a:ln w="19050">
              <a:headEnd type="arrow"/>
              <a:tailEnd type="none"/>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Candara" pitchFamily="34" charset="0"/>
              </a:endParaRPr>
            </a:p>
          </p:txBody>
        </p:sp>
      </p:grpSp>
      <p:sp>
        <p:nvSpPr>
          <p:cNvPr id="103" name="TextBox 102"/>
          <p:cNvSpPr txBox="1"/>
          <p:nvPr/>
        </p:nvSpPr>
        <p:spPr>
          <a:xfrm>
            <a:off x="495300" y="4745297"/>
            <a:ext cx="1295400" cy="369332"/>
          </a:xfrm>
          <a:prstGeom prst="rect">
            <a:avLst/>
          </a:prstGeom>
          <a:noFill/>
        </p:spPr>
        <p:txBody>
          <a:bodyPr wrap="square" rtlCol="0">
            <a:spAutoFit/>
          </a:bodyPr>
          <a:lstStyle/>
          <a:p>
            <a:r>
              <a:rPr lang="en-US" b="1" dirty="0" smtClean="0">
                <a:solidFill>
                  <a:srgbClr val="002060"/>
                </a:solidFill>
                <a:latin typeface="Candara" pitchFamily="34" charset="0"/>
              </a:rPr>
              <a:t>Map-Only</a:t>
            </a:r>
            <a:endParaRPr lang="en-US" b="1" dirty="0">
              <a:solidFill>
                <a:srgbClr val="002060"/>
              </a:solidFill>
              <a:latin typeface="Candara" pitchFamily="34" charset="0"/>
            </a:endParaRPr>
          </a:p>
        </p:txBody>
      </p:sp>
      <p:sp>
        <p:nvSpPr>
          <p:cNvPr id="104" name="TextBox 103"/>
          <p:cNvSpPr txBox="1"/>
          <p:nvPr/>
        </p:nvSpPr>
        <p:spPr>
          <a:xfrm>
            <a:off x="2476500" y="4680466"/>
            <a:ext cx="1447800" cy="369332"/>
          </a:xfrm>
          <a:prstGeom prst="rect">
            <a:avLst/>
          </a:prstGeom>
          <a:noFill/>
        </p:spPr>
        <p:txBody>
          <a:bodyPr wrap="square" rtlCol="0">
            <a:spAutoFit/>
          </a:bodyPr>
          <a:lstStyle/>
          <a:p>
            <a:r>
              <a:rPr lang="en-US" b="1" dirty="0" smtClean="0">
                <a:solidFill>
                  <a:srgbClr val="002060"/>
                </a:solidFill>
                <a:latin typeface="Candara" pitchFamily="34" charset="0"/>
              </a:rPr>
              <a:t>MapReduce</a:t>
            </a:r>
            <a:endParaRPr lang="en-US" b="1" dirty="0">
              <a:solidFill>
                <a:srgbClr val="002060"/>
              </a:solidFill>
              <a:latin typeface="Candara" pitchFamily="34" charset="0"/>
            </a:endParaRPr>
          </a:p>
        </p:txBody>
      </p:sp>
      <p:sp>
        <p:nvSpPr>
          <p:cNvPr id="105" name="TextBox 104"/>
          <p:cNvSpPr txBox="1"/>
          <p:nvPr/>
        </p:nvSpPr>
        <p:spPr>
          <a:xfrm>
            <a:off x="7010400" y="4419600"/>
            <a:ext cx="1828800" cy="369332"/>
          </a:xfrm>
          <a:prstGeom prst="rect">
            <a:avLst/>
          </a:prstGeom>
          <a:noFill/>
        </p:spPr>
        <p:txBody>
          <a:bodyPr wrap="square" rtlCol="0">
            <a:spAutoFit/>
          </a:bodyPr>
          <a:lstStyle/>
          <a:p>
            <a:r>
              <a:rPr lang="en-US" b="1" dirty="0" smtClean="0">
                <a:solidFill>
                  <a:srgbClr val="7E110D"/>
                </a:solidFill>
                <a:latin typeface="Candara" pitchFamily="34" charset="0"/>
              </a:rPr>
              <a:t>More Extensions</a:t>
            </a:r>
            <a:endParaRPr lang="en-US" b="1" dirty="0">
              <a:solidFill>
                <a:srgbClr val="7E110D"/>
              </a:solidFill>
              <a:latin typeface="Candara" pitchFamily="34" charset="0"/>
            </a:endParaRPr>
          </a:p>
        </p:txBody>
      </p:sp>
      <p:sp>
        <p:nvSpPr>
          <p:cNvPr id="106" name="TextBox 105"/>
          <p:cNvSpPr txBox="1"/>
          <p:nvPr/>
        </p:nvSpPr>
        <p:spPr>
          <a:xfrm>
            <a:off x="4495800" y="4355068"/>
            <a:ext cx="2286000" cy="369332"/>
          </a:xfrm>
          <a:prstGeom prst="rect">
            <a:avLst/>
          </a:prstGeom>
          <a:noFill/>
        </p:spPr>
        <p:txBody>
          <a:bodyPr wrap="square" rtlCol="0">
            <a:spAutoFit/>
          </a:bodyPr>
          <a:lstStyle/>
          <a:p>
            <a:r>
              <a:rPr lang="en-US" b="1" dirty="0" smtClean="0">
                <a:solidFill>
                  <a:srgbClr val="7E110D"/>
                </a:solidFill>
                <a:latin typeface="Candara" pitchFamily="34" charset="0"/>
              </a:rPr>
              <a:t>Iterative MapReduce</a:t>
            </a:r>
            <a:endParaRPr lang="en-US" b="1" dirty="0">
              <a:solidFill>
                <a:srgbClr val="7E110D"/>
              </a:solidFill>
              <a:latin typeface="Candara" pitchFamily="34" charset="0"/>
            </a:endParaRPr>
          </a:p>
        </p:txBody>
      </p:sp>
    </p:spTree>
    <p:extLst>
      <p:ext uri="{BB962C8B-B14F-4D97-AF65-F5344CB8AC3E}">
        <p14:creationId xmlns:p14="http://schemas.microsoft.com/office/powerpoint/2010/main" val="1246779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a:blip r:embed="rId3" cstate="print"/>
          <a:srcRect/>
          <a:stretch>
            <a:fillRect/>
          </a:stretch>
        </p:blipFill>
        <p:spPr bwMode="auto">
          <a:xfrm>
            <a:off x="346364" y="685800"/>
            <a:ext cx="2438400" cy="2980267"/>
          </a:xfrm>
          <a:prstGeom prst="rect">
            <a:avLst/>
          </a:prstGeom>
          <a:noFill/>
          <a:ln w="9525">
            <a:noFill/>
            <a:miter lim="800000"/>
            <a:headEnd/>
            <a:tailEnd/>
          </a:ln>
        </p:spPr>
      </p:pic>
      <p:sp>
        <p:nvSpPr>
          <p:cNvPr id="6" name="Rounded Rectangle 5"/>
          <p:cNvSpPr/>
          <p:nvPr/>
        </p:nvSpPr>
        <p:spPr>
          <a:xfrm>
            <a:off x="3048000" y="762000"/>
            <a:ext cx="2133600" cy="762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smtClean="0">
                <a:latin typeface="Candara" pitchFamily="34" charset="0"/>
                <a:cs typeface="Aharoni" pitchFamily="2" charset="-79"/>
              </a:rPr>
              <a:t>MapReduce</a:t>
            </a:r>
          </a:p>
        </p:txBody>
      </p:sp>
      <p:sp>
        <p:nvSpPr>
          <p:cNvPr id="8" name="Rounded Rectangle 7"/>
          <p:cNvSpPr/>
          <p:nvPr/>
        </p:nvSpPr>
        <p:spPr>
          <a:xfrm>
            <a:off x="6019800" y="762000"/>
            <a:ext cx="2209800" cy="838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smtClean="0">
                <a:latin typeface="Candara" pitchFamily="34" charset="0"/>
                <a:cs typeface="Aharoni" pitchFamily="2" charset="-79"/>
              </a:rPr>
              <a:t>Classic Parallel Runtimes (MPI)</a:t>
            </a:r>
            <a:endParaRPr lang="en-US" sz="2000" dirty="0">
              <a:latin typeface="Candara" pitchFamily="34" charset="0"/>
              <a:cs typeface="Aharoni" pitchFamily="2" charset="-79"/>
            </a:endParaRPr>
          </a:p>
        </p:txBody>
      </p:sp>
      <p:sp>
        <p:nvSpPr>
          <p:cNvPr id="9" name="TextBox 8"/>
          <p:cNvSpPr txBox="1"/>
          <p:nvPr/>
        </p:nvSpPr>
        <p:spPr>
          <a:xfrm>
            <a:off x="318655" y="846147"/>
            <a:ext cx="2514600" cy="2246769"/>
          </a:xfrm>
          <a:prstGeom prst="rect">
            <a:avLst/>
          </a:prstGeom>
          <a:noFill/>
        </p:spPr>
        <p:txBody>
          <a:bodyPr wrap="square" rtlCol="0">
            <a:spAutoFit/>
          </a:bodyPr>
          <a:lstStyle/>
          <a:p>
            <a:r>
              <a:rPr lang="en-US" sz="2800" b="1" dirty="0" smtClean="0">
                <a:solidFill>
                  <a:schemeClr val="bg1"/>
                </a:solidFill>
                <a:latin typeface="Candara" pitchFamily="34" charset="0"/>
              </a:rPr>
              <a:t>Increase in data volumes experiencing in many domains</a:t>
            </a:r>
            <a:endParaRPr lang="en-US" sz="2800" b="1" dirty="0">
              <a:solidFill>
                <a:schemeClr val="bg1"/>
              </a:solidFill>
              <a:latin typeface="Candara" pitchFamily="34" charset="0"/>
            </a:endParaRPr>
          </a:p>
        </p:txBody>
      </p:sp>
      <p:sp>
        <p:nvSpPr>
          <p:cNvPr id="11" name="TextBox 10"/>
          <p:cNvSpPr txBox="1"/>
          <p:nvPr/>
        </p:nvSpPr>
        <p:spPr>
          <a:xfrm>
            <a:off x="3048000" y="1600200"/>
            <a:ext cx="2241364" cy="369332"/>
          </a:xfrm>
          <a:prstGeom prst="rect">
            <a:avLst/>
          </a:prstGeom>
          <a:noFill/>
        </p:spPr>
        <p:txBody>
          <a:bodyPr wrap="square" rtlCol="0">
            <a:spAutoFit/>
          </a:bodyPr>
          <a:lstStyle/>
          <a:p>
            <a:r>
              <a:rPr lang="en-US" b="1" dirty="0" smtClean="0">
                <a:solidFill>
                  <a:srgbClr val="002060"/>
                </a:solidFill>
                <a:latin typeface="Candara" pitchFamily="34" charset="0"/>
              </a:rPr>
              <a:t>Data Centered, QoS</a:t>
            </a:r>
            <a:endParaRPr lang="en-US" b="1" dirty="0">
              <a:solidFill>
                <a:srgbClr val="002060"/>
              </a:solidFill>
              <a:latin typeface="Candara" pitchFamily="34" charset="0"/>
            </a:endParaRPr>
          </a:p>
        </p:txBody>
      </p:sp>
      <p:sp>
        <p:nvSpPr>
          <p:cNvPr id="12" name="TextBox 11"/>
          <p:cNvSpPr txBox="1"/>
          <p:nvPr/>
        </p:nvSpPr>
        <p:spPr>
          <a:xfrm>
            <a:off x="6172199" y="1600200"/>
            <a:ext cx="2133601" cy="646331"/>
          </a:xfrm>
          <a:prstGeom prst="rect">
            <a:avLst/>
          </a:prstGeom>
          <a:noFill/>
        </p:spPr>
        <p:txBody>
          <a:bodyPr wrap="square" rtlCol="0">
            <a:spAutoFit/>
          </a:bodyPr>
          <a:lstStyle/>
          <a:p>
            <a:r>
              <a:rPr lang="en-US" b="1" dirty="0" smtClean="0">
                <a:solidFill>
                  <a:srgbClr val="002060"/>
                </a:solidFill>
                <a:latin typeface="Candara" pitchFamily="34" charset="0"/>
              </a:rPr>
              <a:t>Efficient and Proven techniques</a:t>
            </a:r>
            <a:endParaRPr lang="en-US" b="1" dirty="0">
              <a:solidFill>
                <a:srgbClr val="002060"/>
              </a:solidFill>
              <a:latin typeface="Candara" pitchFamily="34" charset="0"/>
            </a:endParaRPr>
          </a:p>
        </p:txBody>
      </p:sp>
      <p:grpSp>
        <p:nvGrpSpPr>
          <p:cNvPr id="3" name="Group 35"/>
          <p:cNvGrpSpPr/>
          <p:nvPr/>
        </p:nvGrpSpPr>
        <p:grpSpPr>
          <a:xfrm>
            <a:off x="457200" y="5029200"/>
            <a:ext cx="1524000" cy="1512332"/>
            <a:chOff x="762000" y="1219200"/>
            <a:chExt cx="1524000" cy="1512332"/>
          </a:xfrm>
        </p:grpSpPr>
        <p:sp>
          <p:nvSpPr>
            <p:cNvPr id="19" name="TextBox 18"/>
            <p:cNvSpPr txBox="1"/>
            <p:nvPr/>
          </p:nvSpPr>
          <p:spPr>
            <a:xfrm>
              <a:off x="1066800" y="1219200"/>
              <a:ext cx="708848"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latin typeface="Candara" pitchFamily="34" charset="0"/>
                </a:rPr>
                <a:t>Input</a:t>
              </a:r>
              <a:endParaRPr lang="en-US" dirty="0">
                <a:latin typeface="Candara" pitchFamily="34" charset="0"/>
              </a:endParaRPr>
            </a:p>
          </p:txBody>
        </p:sp>
        <p:grpSp>
          <p:nvGrpSpPr>
            <p:cNvPr id="4" name="Group 33"/>
            <p:cNvGrpSpPr/>
            <p:nvPr/>
          </p:nvGrpSpPr>
          <p:grpSpPr>
            <a:xfrm>
              <a:off x="762000" y="1600200"/>
              <a:ext cx="1524000" cy="1131332"/>
              <a:chOff x="762000" y="1600200"/>
              <a:chExt cx="1524000" cy="1131332"/>
            </a:xfrm>
          </p:grpSpPr>
          <p:sp>
            <p:nvSpPr>
              <p:cNvPr id="21" name="Oval 20"/>
              <p:cNvSpPr/>
              <p:nvPr/>
            </p:nvSpPr>
            <p:spPr>
              <a:xfrm>
                <a:off x="762000" y="1828800"/>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atin typeface="Candara" pitchFamily="34" charset="0"/>
                </a:endParaRPr>
              </a:p>
            </p:txBody>
          </p:sp>
          <p:cxnSp>
            <p:nvCxnSpPr>
              <p:cNvPr id="22" name="Straight Arrow Connector 21"/>
              <p:cNvCxnSpPr>
                <a:endCxn id="21" idx="0"/>
              </p:cNvCxnSpPr>
              <p:nvPr/>
            </p:nvCxnSpPr>
            <p:spPr>
              <a:xfrm rot="5400000">
                <a:off x="800100" y="17145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23" name="Straight Arrow Connector 22"/>
              <p:cNvCxnSpPr/>
              <p:nvPr/>
            </p:nvCxnSpPr>
            <p:spPr>
              <a:xfrm rot="5400000">
                <a:off x="800894" y="2247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24" name="Oval 23"/>
              <p:cNvSpPr/>
              <p:nvPr/>
            </p:nvSpPr>
            <p:spPr>
              <a:xfrm>
                <a:off x="1143000" y="1828800"/>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atin typeface="Candara" pitchFamily="34" charset="0"/>
                </a:endParaRPr>
              </a:p>
            </p:txBody>
          </p:sp>
          <p:cxnSp>
            <p:nvCxnSpPr>
              <p:cNvPr id="25" name="Straight Arrow Connector 24"/>
              <p:cNvCxnSpPr>
                <a:endCxn id="24" idx="0"/>
              </p:cNvCxnSpPr>
              <p:nvPr/>
            </p:nvCxnSpPr>
            <p:spPr>
              <a:xfrm rot="5400000">
                <a:off x="1181100" y="17145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26" name="Straight Arrow Connector 25"/>
              <p:cNvCxnSpPr/>
              <p:nvPr/>
            </p:nvCxnSpPr>
            <p:spPr>
              <a:xfrm rot="5400000">
                <a:off x="1181894" y="2247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grpSp>
            <p:nvGrpSpPr>
              <p:cNvPr id="7" name="Group 27"/>
              <p:cNvGrpSpPr/>
              <p:nvPr/>
            </p:nvGrpSpPr>
            <p:grpSpPr>
              <a:xfrm>
                <a:off x="1981200" y="1600200"/>
                <a:ext cx="304800" cy="761206"/>
                <a:chOff x="1752600" y="1600994"/>
                <a:chExt cx="304800" cy="761206"/>
              </a:xfrm>
            </p:grpSpPr>
            <p:sp>
              <p:nvSpPr>
                <p:cNvPr id="32" name="Oval 31"/>
                <p:cNvSpPr/>
                <p:nvPr/>
              </p:nvSpPr>
              <p:spPr>
                <a:xfrm>
                  <a:off x="1752600" y="1828800"/>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atin typeface="Candara" pitchFamily="34" charset="0"/>
                  </a:endParaRPr>
                </a:p>
              </p:txBody>
            </p:sp>
            <p:cxnSp>
              <p:nvCxnSpPr>
                <p:cNvPr id="33" name="Straight Arrow Connector 32"/>
                <p:cNvCxnSpPr>
                  <a:endCxn id="32" idx="0"/>
                </p:cNvCxnSpPr>
                <p:nvPr/>
              </p:nvCxnSpPr>
              <p:spPr>
                <a:xfrm rot="5400000">
                  <a:off x="1790700" y="17145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34" name="Straight Arrow Connector 33"/>
                <p:cNvCxnSpPr/>
                <p:nvPr/>
              </p:nvCxnSpPr>
              <p:spPr>
                <a:xfrm rot="5400000">
                  <a:off x="1791494" y="2247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grpSp>
          <p:sp>
            <p:nvSpPr>
              <p:cNvPr id="28" name="TextBox 27"/>
              <p:cNvSpPr txBox="1"/>
              <p:nvPr/>
            </p:nvSpPr>
            <p:spPr>
              <a:xfrm>
                <a:off x="1143000" y="2362200"/>
                <a:ext cx="886781"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latin typeface="Candara" pitchFamily="34" charset="0"/>
                  </a:rPr>
                  <a:t>Output</a:t>
                </a:r>
                <a:endParaRPr lang="en-US" dirty="0">
                  <a:latin typeface="Candara" pitchFamily="34" charset="0"/>
                </a:endParaRPr>
              </a:p>
            </p:txBody>
          </p:sp>
          <p:sp>
            <p:nvSpPr>
              <p:cNvPr id="29" name="Oval 28"/>
              <p:cNvSpPr/>
              <p:nvPr/>
            </p:nvSpPr>
            <p:spPr>
              <a:xfrm>
                <a:off x="1600200" y="1981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Candara" pitchFamily="34" charset="0"/>
                </a:endParaRPr>
              </a:p>
            </p:txBody>
          </p:sp>
          <p:sp>
            <p:nvSpPr>
              <p:cNvPr id="30" name="Oval 29"/>
              <p:cNvSpPr/>
              <p:nvPr/>
            </p:nvSpPr>
            <p:spPr>
              <a:xfrm>
                <a:off x="1752600" y="1981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Candara" pitchFamily="34" charset="0"/>
                </a:endParaRPr>
              </a:p>
            </p:txBody>
          </p:sp>
          <p:sp>
            <p:nvSpPr>
              <p:cNvPr id="31" name="TextBox 30"/>
              <p:cNvSpPr txBox="1"/>
              <p:nvPr/>
            </p:nvSpPr>
            <p:spPr>
              <a:xfrm>
                <a:off x="1371600" y="1600200"/>
                <a:ext cx="615874"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latin typeface="Candara" pitchFamily="34" charset="0"/>
                  </a:rPr>
                  <a:t>map</a:t>
                </a:r>
                <a:endParaRPr lang="en-US" dirty="0">
                  <a:latin typeface="Candara" pitchFamily="34" charset="0"/>
                </a:endParaRPr>
              </a:p>
            </p:txBody>
          </p:sp>
        </p:grpSp>
      </p:grpSp>
      <p:grpSp>
        <p:nvGrpSpPr>
          <p:cNvPr id="10" name="Group 105"/>
          <p:cNvGrpSpPr/>
          <p:nvPr/>
        </p:nvGrpSpPr>
        <p:grpSpPr>
          <a:xfrm>
            <a:off x="2438400" y="4953000"/>
            <a:ext cx="2077127" cy="1600200"/>
            <a:chOff x="6705600" y="1905000"/>
            <a:chExt cx="2077127" cy="1600200"/>
          </a:xfrm>
        </p:grpSpPr>
        <p:sp>
          <p:nvSpPr>
            <p:cNvPr id="36" name="TextBox 35"/>
            <p:cNvSpPr txBox="1"/>
            <p:nvPr/>
          </p:nvSpPr>
          <p:spPr>
            <a:xfrm>
              <a:off x="7086600" y="1905000"/>
              <a:ext cx="708848"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latin typeface="Candara" pitchFamily="34" charset="0"/>
                </a:rPr>
                <a:t>Input</a:t>
              </a:r>
              <a:endParaRPr lang="en-US" dirty="0">
                <a:latin typeface="Candara" pitchFamily="34" charset="0"/>
              </a:endParaRPr>
            </a:p>
          </p:txBody>
        </p:sp>
        <p:sp>
          <p:nvSpPr>
            <p:cNvPr id="37" name="Oval 36"/>
            <p:cNvSpPr/>
            <p:nvPr/>
          </p:nvSpPr>
          <p:spPr>
            <a:xfrm>
              <a:off x="6705600" y="2438400"/>
              <a:ext cx="304800" cy="304800"/>
            </a:xfrm>
            <a:prstGeom prst="ellipse">
              <a:avLst/>
            </a:prstGeom>
            <a:solidFill>
              <a:srgbClr val="92D050"/>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latin typeface="Candara" pitchFamily="34" charset="0"/>
              </a:endParaRPr>
            </a:p>
          </p:txBody>
        </p:sp>
        <p:cxnSp>
          <p:nvCxnSpPr>
            <p:cNvPr id="38" name="Straight Arrow Connector 37"/>
            <p:cNvCxnSpPr>
              <a:endCxn id="37" idx="0"/>
            </p:cNvCxnSpPr>
            <p:nvPr/>
          </p:nvCxnSpPr>
          <p:spPr>
            <a:xfrm rot="5400000">
              <a:off x="6743700" y="23241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39" name="Straight Arrow Connector 38"/>
            <p:cNvCxnSpPr>
              <a:stCxn id="37" idx="4"/>
              <a:endCxn id="49" idx="1"/>
            </p:cNvCxnSpPr>
            <p:nvPr/>
          </p:nvCxnSpPr>
          <p:spPr>
            <a:xfrm rot="16200000" flipH="1">
              <a:off x="6858000" y="2743199"/>
              <a:ext cx="273237" cy="2732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40" name="Oval 39"/>
            <p:cNvSpPr/>
            <p:nvPr/>
          </p:nvSpPr>
          <p:spPr>
            <a:xfrm>
              <a:off x="7086600" y="2438400"/>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atin typeface="Candara" pitchFamily="34" charset="0"/>
              </a:endParaRPr>
            </a:p>
          </p:txBody>
        </p:sp>
        <p:cxnSp>
          <p:nvCxnSpPr>
            <p:cNvPr id="41" name="Straight Arrow Connector 40"/>
            <p:cNvCxnSpPr>
              <a:endCxn id="40" idx="0"/>
            </p:cNvCxnSpPr>
            <p:nvPr/>
          </p:nvCxnSpPr>
          <p:spPr>
            <a:xfrm rot="5400000">
              <a:off x="7124700" y="23241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42" name="Straight Arrow Connector 41"/>
            <p:cNvCxnSpPr>
              <a:stCxn id="40" idx="4"/>
              <a:endCxn id="49" idx="0"/>
            </p:cNvCxnSpPr>
            <p:nvPr/>
          </p:nvCxnSpPr>
          <p:spPr>
            <a:xfrm rot="5400000">
              <a:off x="7124700" y="28575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43" name="Oval 42"/>
            <p:cNvSpPr/>
            <p:nvPr/>
          </p:nvSpPr>
          <p:spPr>
            <a:xfrm>
              <a:off x="7924800" y="2437606"/>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atin typeface="Candara" pitchFamily="34" charset="0"/>
              </a:endParaRPr>
            </a:p>
          </p:txBody>
        </p:sp>
        <p:cxnSp>
          <p:nvCxnSpPr>
            <p:cNvPr id="44" name="Straight Arrow Connector 43"/>
            <p:cNvCxnSpPr>
              <a:endCxn id="43" idx="0"/>
            </p:cNvCxnSpPr>
            <p:nvPr/>
          </p:nvCxnSpPr>
          <p:spPr>
            <a:xfrm rot="5400000">
              <a:off x="7962900" y="23233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45" name="Straight Arrow Connector 44"/>
            <p:cNvCxnSpPr>
              <a:stCxn id="43" idx="4"/>
              <a:endCxn id="49" idx="7"/>
            </p:cNvCxnSpPr>
            <p:nvPr/>
          </p:nvCxnSpPr>
          <p:spPr>
            <a:xfrm rot="5400000">
              <a:off x="7574967" y="2514203"/>
              <a:ext cx="274031" cy="7304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46" name="Oval 45"/>
            <p:cNvSpPr/>
            <p:nvPr/>
          </p:nvSpPr>
          <p:spPr>
            <a:xfrm>
              <a:off x="7543800" y="25908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Candara" pitchFamily="34" charset="0"/>
              </a:endParaRPr>
            </a:p>
          </p:txBody>
        </p:sp>
        <p:sp>
          <p:nvSpPr>
            <p:cNvPr id="47" name="Oval 46"/>
            <p:cNvSpPr/>
            <p:nvPr/>
          </p:nvSpPr>
          <p:spPr>
            <a:xfrm>
              <a:off x="7696200" y="25908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Candara" pitchFamily="34" charset="0"/>
              </a:endParaRPr>
            </a:p>
          </p:txBody>
        </p:sp>
        <p:sp>
          <p:nvSpPr>
            <p:cNvPr id="48" name="TextBox 47"/>
            <p:cNvSpPr txBox="1"/>
            <p:nvPr/>
          </p:nvSpPr>
          <p:spPr>
            <a:xfrm>
              <a:off x="7315200" y="2209800"/>
              <a:ext cx="615874"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latin typeface="Candara" pitchFamily="34" charset="0"/>
                </a:rPr>
                <a:t>map</a:t>
              </a:r>
              <a:endParaRPr lang="en-US" dirty="0">
                <a:latin typeface="Candara" pitchFamily="34" charset="0"/>
              </a:endParaRPr>
            </a:p>
          </p:txBody>
        </p:sp>
        <p:sp>
          <p:nvSpPr>
            <p:cNvPr id="49" name="Oval 48"/>
            <p:cNvSpPr/>
            <p:nvPr/>
          </p:nvSpPr>
          <p:spPr>
            <a:xfrm>
              <a:off x="7086600" y="2971800"/>
              <a:ext cx="304800" cy="304800"/>
            </a:xfrm>
            <a:prstGeom prst="ellipse">
              <a:avLst/>
            </a:prstGeom>
            <a:solidFill>
              <a:srgbClr val="00B0F0"/>
            </a:soli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latin typeface="Candara" pitchFamily="34" charset="0"/>
              </a:endParaRPr>
            </a:p>
          </p:txBody>
        </p:sp>
        <p:sp>
          <p:nvSpPr>
            <p:cNvPr id="50" name="Oval 49"/>
            <p:cNvSpPr/>
            <p:nvPr/>
          </p:nvSpPr>
          <p:spPr>
            <a:xfrm>
              <a:off x="7696200" y="2971800"/>
              <a:ext cx="304800" cy="304800"/>
            </a:xfrm>
            <a:prstGeom prst="ellipse">
              <a:avLst/>
            </a:prstGeom>
            <a:solidFill>
              <a:srgbClr val="00B0F0"/>
            </a:soli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latin typeface="Candara" pitchFamily="34" charset="0"/>
              </a:endParaRPr>
            </a:p>
          </p:txBody>
        </p:sp>
        <p:cxnSp>
          <p:nvCxnSpPr>
            <p:cNvPr id="51" name="Straight Arrow Connector 50"/>
            <p:cNvCxnSpPr>
              <a:stCxn id="37" idx="4"/>
              <a:endCxn id="50" idx="1"/>
            </p:cNvCxnSpPr>
            <p:nvPr/>
          </p:nvCxnSpPr>
          <p:spPr>
            <a:xfrm rot="16200000" flipH="1">
              <a:off x="7162800" y="2438399"/>
              <a:ext cx="273237" cy="8828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52" name="Straight Arrow Connector 51"/>
            <p:cNvCxnSpPr>
              <a:stCxn id="40" idx="4"/>
              <a:endCxn id="50" idx="0"/>
            </p:cNvCxnSpPr>
            <p:nvPr/>
          </p:nvCxnSpPr>
          <p:spPr>
            <a:xfrm rot="16200000" flipH="1">
              <a:off x="7429500" y="2552700"/>
              <a:ext cx="228600" cy="609600"/>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53" name="Straight Arrow Connector 52"/>
            <p:cNvCxnSpPr>
              <a:stCxn id="43" idx="4"/>
              <a:endCxn id="50" idx="7"/>
            </p:cNvCxnSpPr>
            <p:nvPr/>
          </p:nvCxnSpPr>
          <p:spPr>
            <a:xfrm rot="5400000">
              <a:off x="7879767" y="2819003"/>
              <a:ext cx="274031" cy="1208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54" name="Straight Arrow Connector 53"/>
            <p:cNvCxnSpPr/>
            <p:nvPr/>
          </p:nvCxnSpPr>
          <p:spPr>
            <a:xfrm rot="5400000">
              <a:off x="7125494" y="3390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55" name="Straight Arrow Connector 54"/>
            <p:cNvCxnSpPr/>
            <p:nvPr/>
          </p:nvCxnSpPr>
          <p:spPr>
            <a:xfrm rot="5400000">
              <a:off x="7735094" y="3390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grpSp>
          <p:nvGrpSpPr>
            <p:cNvPr id="14" name="Group 102"/>
            <p:cNvGrpSpPr/>
            <p:nvPr/>
          </p:nvGrpSpPr>
          <p:grpSpPr>
            <a:xfrm>
              <a:off x="7467600" y="3124200"/>
              <a:ext cx="198119" cy="45719"/>
              <a:chOff x="7696200" y="2743200"/>
              <a:chExt cx="198119" cy="45719"/>
            </a:xfrm>
          </p:grpSpPr>
          <p:sp>
            <p:nvSpPr>
              <p:cNvPr id="58" name="Oval 57"/>
              <p:cNvSpPr/>
              <p:nvPr/>
            </p:nvSpPr>
            <p:spPr>
              <a:xfrm>
                <a:off x="7696200" y="2743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Candara" pitchFamily="34" charset="0"/>
                </a:endParaRPr>
              </a:p>
            </p:txBody>
          </p:sp>
          <p:sp>
            <p:nvSpPr>
              <p:cNvPr id="59" name="Oval 58"/>
              <p:cNvSpPr/>
              <p:nvPr/>
            </p:nvSpPr>
            <p:spPr>
              <a:xfrm>
                <a:off x="7848600" y="2743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Candara" pitchFamily="34" charset="0"/>
                </a:endParaRPr>
              </a:p>
            </p:txBody>
          </p:sp>
        </p:grpSp>
        <p:sp>
          <p:nvSpPr>
            <p:cNvPr id="57" name="TextBox 56"/>
            <p:cNvSpPr txBox="1"/>
            <p:nvPr/>
          </p:nvSpPr>
          <p:spPr>
            <a:xfrm>
              <a:off x="7924800" y="2971800"/>
              <a:ext cx="857927"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latin typeface="Candara" pitchFamily="34" charset="0"/>
                </a:rPr>
                <a:t>reduce</a:t>
              </a:r>
              <a:endParaRPr lang="en-US" dirty="0">
                <a:latin typeface="Candara" pitchFamily="34" charset="0"/>
              </a:endParaRPr>
            </a:p>
          </p:txBody>
        </p:sp>
      </p:grpSp>
      <p:grpSp>
        <p:nvGrpSpPr>
          <p:cNvPr id="15" name="Group 73"/>
          <p:cNvGrpSpPr/>
          <p:nvPr/>
        </p:nvGrpSpPr>
        <p:grpSpPr>
          <a:xfrm>
            <a:off x="4648200" y="4724400"/>
            <a:ext cx="2053274" cy="1880978"/>
            <a:chOff x="4724400" y="1371600"/>
            <a:chExt cx="2053274" cy="1880978"/>
          </a:xfrm>
        </p:grpSpPr>
        <p:sp>
          <p:nvSpPr>
            <p:cNvPr id="61" name="Arc 60"/>
            <p:cNvSpPr/>
            <p:nvPr/>
          </p:nvSpPr>
          <p:spPr>
            <a:xfrm rot="856400">
              <a:off x="5452446" y="1546558"/>
              <a:ext cx="1014734" cy="1706020"/>
            </a:xfrm>
            <a:prstGeom prst="arc">
              <a:avLst>
                <a:gd name="adj1" fmla="val 13184796"/>
                <a:gd name="adj2" fmla="val 6304267"/>
              </a:avLst>
            </a:prstGeom>
            <a:noFill/>
            <a:ln w="19050">
              <a:headEnd type="triangle"/>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16" name="Group 162"/>
            <p:cNvGrpSpPr/>
            <p:nvPr/>
          </p:nvGrpSpPr>
          <p:grpSpPr>
            <a:xfrm>
              <a:off x="4724400" y="1371600"/>
              <a:ext cx="2053274" cy="1828800"/>
              <a:chOff x="4572000" y="1676400"/>
              <a:chExt cx="2053274" cy="1828800"/>
            </a:xfrm>
          </p:grpSpPr>
          <p:sp>
            <p:nvSpPr>
              <p:cNvPr id="63" name="TextBox 62"/>
              <p:cNvSpPr txBox="1"/>
              <p:nvPr/>
            </p:nvSpPr>
            <p:spPr>
              <a:xfrm>
                <a:off x="4724400" y="1905000"/>
                <a:ext cx="684803"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Input</a:t>
                </a:r>
                <a:endParaRPr lang="en-US" dirty="0"/>
              </a:p>
            </p:txBody>
          </p:sp>
          <p:sp>
            <p:nvSpPr>
              <p:cNvPr id="64" name="Oval 63"/>
              <p:cNvSpPr/>
              <p:nvPr/>
            </p:nvSpPr>
            <p:spPr>
              <a:xfrm>
                <a:off x="4572000" y="2438400"/>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cxnSp>
            <p:nvCxnSpPr>
              <p:cNvPr id="65" name="Straight Arrow Connector 64"/>
              <p:cNvCxnSpPr>
                <a:endCxn id="64" idx="0"/>
              </p:cNvCxnSpPr>
              <p:nvPr/>
            </p:nvCxnSpPr>
            <p:spPr>
              <a:xfrm rot="5400000">
                <a:off x="4610100" y="23241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66" name="Straight Arrow Connector 65"/>
              <p:cNvCxnSpPr>
                <a:stCxn id="64" idx="4"/>
                <a:endCxn id="76" idx="1"/>
              </p:cNvCxnSpPr>
              <p:nvPr/>
            </p:nvCxnSpPr>
            <p:spPr>
              <a:xfrm rot="16200000" flipH="1">
                <a:off x="4724400" y="2743199"/>
                <a:ext cx="273237" cy="2732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67" name="Oval 66"/>
              <p:cNvSpPr/>
              <p:nvPr/>
            </p:nvSpPr>
            <p:spPr>
              <a:xfrm>
                <a:off x="4953000" y="2438400"/>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cxnSp>
            <p:nvCxnSpPr>
              <p:cNvPr id="68" name="Straight Arrow Connector 67"/>
              <p:cNvCxnSpPr>
                <a:endCxn id="67" idx="0"/>
              </p:cNvCxnSpPr>
              <p:nvPr/>
            </p:nvCxnSpPr>
            <p:spPr>
              <a:xfrm rot="5400000">
                <a:off x="4991100" y="23241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69" name="Straight Arrow Connector 68"/>
              <p:cNvCxnSpPr>
                <a:stCxn id="67" idx="4"/>
                <a:endCxn id="76" idx="0"/>
              </p:cNvCxnSpPr>
              <p:nvPr/>
            </p:nvCxnSpPr>
            <p:spPr>
              <a:xfrm rot="5400000">
                <a:off x="4991100" y="28575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70" name="Oval 69"/>
              <p:cNvSpPr/>
              <p:nvPr/>
            </p:nvSpPr>
            <p:spPr>
              <a:xfrm>
                <a:off x="5791200" y="2437606"/>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cxnSp>
            <p:nvCxnSpPr>
              <p:cNvPr id="71" name="Straight Arrow Connector 70"/>
              <p:cNvCxnSpPr>
                <a:endCxn id="70" idx="0"/>
              </p:cNvCxnSpPr>
              <p:nvPr/>
            </p:nvCxnSpPr>
            <p:spPr>
              <a:xfrm rot="5400000">
                <a:off x="5829300" y="23233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72" name="Straight Arrow Connector 71"/>
              <p:cNvCxnSpPr>
                <a:stCxn id="70" idx="4"/>
                <a:endCxn id="76" idx="7"/>
              </p:cNvCxnSpPr>
              <p:nvPr/>
            </p:nvCxnSpPr>
            <p:spPr>
              <a:xfrm rot="5400000">
                <a:off x="5441367" y="2514203"/>
                <a:ext cx="274031" cy="7304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73" name="Oval 72"/>
              <p:cNvSpPr/>
              <p:nvPr/>
            </p:nvSpPr>
            <p:spPr>
              <a:xfrm>
                <a:off x="5410200" y="25908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4" name="Oval 73"/>
              <p:cNvSpPr/>
              <p:nvPr/>
            </p:nvSpPr>
            <p:spPr>
              <a:xfrm>
                <a:off x="5562600" y="25908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5" name="TextBox 74"/>
              <p:cNvSpPr txBox="1"/>
              <p:nvPr/>
            </p:nvSpPr>
            <p:spPr>
              <a:xfrm>
                <a:off x="5181600" y="2209800"/>
                <a:ext cx="601447"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map</a:t>
                </a:r>
                <a:endParaRPr lang="en-US" dirty="0"/>
              </a:p>
            </p:txBody>
          </p:sp>
          <p:sp>
            <p:nvSpPr>
              <p:cNvPr id="76" name="Oval 75"/>
              <p:cNvSpPr/>
              <p:nvPr/>
            </p:nvSpPr>
            <p:spPr>
              <a:xfrm>
                <a:off x="4953000" y="2971800"/>
                <a:ext cx="304800" cy="304800"/>
              </a:xfrm>
              <a:prstGeom prst="ellipse">
                <a:avLst/>
              </a:prstGeom>
              <a:solidFill>
                <a:srgbClr val="00B0F0"/>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77" name="Oval 76"/>
              <p:cNvSpPr/>
              <p:nvPr/>
            </p:nvSpPr>
            <p:spPr>
              <a:xfrm>
                <a:off x="5562600" y="2971800"/>
                <a:ext cx="304800" cy="304800"/>
              </a:xfrm>
              <a:prstGeom prst="ellipse">
                <a:avLst/>
              </a:prstGeom>
              <a:solidFill>
                <a:srgbClr val="00B0F0"/>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cxnSp>
            <p:nvCxnSpPr>
              <p:cNvPr id="78" name="Straight Arrow Connector 77"/>
              <p:cNvCxnSpPr>
                <a:stCxn id="64" idx="4"/>
                <a:endCxn id="77" idx="1"/>
              </p:cNvCxnSpPr>
              <p:nvPr/>
            </p:nvCxnSpPr>
            <p:spPr>
              <a:xfrm rot="16200000" flipH="1">
                <a:off x="5029200" y="2438399"/>
                <a:ext cx="273237" cy="8828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79" name="Straight Arrow Connector 78"/>
              <p:cNvCxnSpPr>
                <a:stCxn id="67" idx="4"/>
                <a:endCxn id="77" idx="0"/>
              </p:cNvCxnSpPr>
              <p:nvPr/>
            </p:nvCxnSpPr>
            <p:spPr>
              <a:xfrm rot="16200000" flipH="1">
                <a:off x="5295900" y="2552700"/>
                <a:ext cx="228600" cy="609600"/>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80" name="Straight Arrow Connector 79"/>
              <p:cNvCxnSpPr>
                <a:stCxn id="70" idx="4"/>
                <a:endCxn id="77" idx="7"/>
              </p:cNvCxnSpPr>
              <p:nvPr/>
            </p:nvCxnSpPr>
            <p:spPr>
              <a:xfrm rot="5400000">
                <a:off x="5746167" y="2819003"/>
                <a:ext cx="274031" cy="1208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81" name="Straight Arrow Connector 80"/>
              <p:cNvCxnSpPr/>
              <p:nvPr/>
            </p:nvCxnSpPr>
            <p:spPr>
              <a:xfrm rot="5400000">
                <a:off x="4991894" y="3390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82" name="Straight Arrow Connector 81"/>
              <p:cNvCxnSpPr/>
              <p:nvPr/>
            </p:nvCxnSpPr>
            <p:spPr>
              <a:xfrm rot="5400000">
                <a:off x="5601494" y="3390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grpSp>
            <p:nvGrpSpPr>
              <p:cNvPr id="17" name="Group 102"/>
              <p:cNvGrpSpPr/>
              <p:nvPr/>
            </p:nvGrpSpPr>
            <p:grpSpPr>
              <a:xfrm>
                <a:off x="5334000" y="3124200"/>
                <a:ext cx="198119" cy="45719"/>
                <a:chOff x="7696200" y="2743200"/>
                <a:chExt cx="198119" cy="45719"/>
              </a:xfrm>
            </p:grpSpPr>
            <p:sp>
              <p:nvSpPr>
                <p:cNvPr id="86" name="Oval 85"/>
                <p:cNvSpPr/>
                <p:nvPr/>
              </p:nvSpPr>
              <p:spPr>
                <a:xfrm>
                  <a:off x="7696200" y="2743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7" name="Oval 86"/>
                <p:cNvSpPr/>
                <p:nvPr/>
              </p:nvSpPr>
              <p:spPr>
                <a:xfrm>
                  <a:off x="7848600" y="2743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84" name="TextBox 83"/>
              <p:cNvSpPr txBox="1"/>
              <p:nvPr/>
            </p:nvSpPr>
            <p:spPr>
              <a:xfrm>
                <a:off x="5791200" y="2971800"/>
                <a:ext cx="834074"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reduce</a:t>
                </a:r>
                <a:endParaRPr lang="en-US" dirty="0"/>
              </a:p>
            </p:txBody>
          </p:sp>
          <p:sp>
            <p:nvSpPr>
              <p:cNvPr id="85" name="TextBox 84"/>
              <p:cNvSpPr txBox="1"/>
              <p:nvPr/>
            </p:nvSpPr>
            <p:spPr>
              <a:xfrm>
                <a:off x="5486400" y="1676400"/>
                <a:ext cx="1074590" cy="369332"/>
              </a:xfrm>
              <a:prstGeom prst="rect">
                <a:avLst/>
              </a:prstGeom>
              <a:ln w="19050"/>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iterations</a:t>
                </a:r>
                <a:endParaRPr lang="en-US" dirty="0"/>
              </a:p>
            </p:txBody>
          </p:sp>
        </p:grpSp>
      </p:grpSp>
      <p:grpSp>
        <p:nvGrpSpPr>
          <p:cNvPr id="18" name="Group 161"/>
          <p:cNvGrpSpPr/>
          <p:nvPr/>
        </p:nvGrpSpPr>
        <p:grpSpPr>
          <a:xfrm>
            <a:off x="7010400" y="4800600"/>
            <a:ext cx="1752600" cy="1676400"/>
            <a:chOff x="6934200" y="1828800"/>
            <a:chExt cx="1752600" cy="1676400"/>
          </a:xfrm>
          <a:noFill/>
        </p:grpSpPr>
        <p:sp>
          <p:nvSpPr>
            <p:cNvPr id="89" name="Rectangle 88"/>
            <p:cNvSpPr/>
            <p:nvPr/>
          </p:nvSpPr>
          <p:spPr>
            <a:xfrm>
              <a:off x="7162800" y="2057400"/>
              <a:ext cx="1295400" cy="1295400"/>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Candara" pitchFamily="34" charset="0"/>
              </a:endParaRPr>
            </a:p>
          </p:txBody>
        </p:sp>
        <p:cxnSp>
          <p:nvCxnSpPr>
            <p:cNvPr id="90" name="Straight Connector 89"/>
            <p:cNvCxnSpPr/>
            <p:nvPr/>
          </p:nvCxnSpPr>
          <p:spPr>
            <a:xfrm rot="5400000">
              <a:off x="6973094" y="2704306"/>
              <a:ext cx="1295400" cy="1588"/>
            </a:xfrm>
            <a:prstGeom prst="line">
              <a:avLst/>
            </a:prstGeom>
            <a:grpFill/>
            <a:ln w="19050"/>
          </p:spPr>
          <p:style>
            <a:lnRef idx="2">
              <a:schemeClr val="dk1"/>
            </a:lnRef>
            <a:fillRef idx="1">
              <a:schemeClr val="lt1"/>
            </a:fillRef>
            <a:effectRef idx="0">
              <a:schemeClr val="dk1"/>
            </a:effectRef>
            <a:fontRef idx="minor">
              <a:schemeClr val="dk1"/>
            </a:fontRef>
          </p:style>
        </p:cxnSp>
        <p:cxnSp>
          <p:nvCxnSpPr>
            <p:cNvPr id="91" name="Straight Connector 90"/>
            <p:cNvCxnSpPr/>
            <p:nvPr/>
          </p:nvCxnSpPr>
          <p:spPr>
            <a:xfrm>
              <a:off x="7162800" y="2514600"/>
              <a:ext cx="1295400" cy="1588"/>
            </a:xfrm>
            <a:prstGeom prst="line">
              <a:avLst/>
            </a:prstGeom>
            <a:grpFill/>
            <a:ln w="19050"/>
          </p:spPr>
          <p:style>
            <a:lnRef idx="2">
              <a:schemeClr val="dk1"/>
            </a:lnRef>
            <a:fillRef idx="1">
              <a:schemeClr val="lt1"/>
            </a:fillRef>
            <a:effectRef idx="0">
              <a:schemeClr val="dk1"/>
            </a:effectRef>
            <a:fontRef idx="minor">
              <a:schemeClr val="dk1"/>
            </a:fontRef>
          </p:style>
        </p:cxnSp>
        <p:cxnSp>
          <p:nvCxnSpPr>
            <p:cNvPr id="92" name="Straight Connector 91"/>
            <p:cNvCxnSpPr/>
            <p:nvPr/>
          </p:nvCxnSpPr>
          <p:spPr>
            <a:xfrm>
              <a:off x="7162800" y="2819400"/>
              <a:ext cx="1295400" cy="1588"/>
            </a:xfrm>
            <a:prstGeom prst="line">
              <a:avLst/>
            </a:prstGeom>
            <a:grpFill/>
            <a:ln w="19050"/>
          </p:spPr>
          <p:style>
            <a:lnRef idx="2">
              <a:schemeClr val="dk1"/>
            </a:lnRef>
            <a:fillRef idx="1">
              <a:schemeClr val="lt1"/>
            </a:fillRef>
            <a:effectRef idx="0">
              <a:schemeClr val="dk1"/>
            </a:effectRef>
            <a:fontRef idx="minor">
              <a:schemeClr val="dk1"/>
            </a:fontRef>
          </p:style>
        </p:cxnSp>
        <p:sp>
          <p:nvSpPr>
            <p:cNvPr id="93" name="TextBox 92"/>
            <p:cNvSpPr txBox="1"/>
            <p:nvPr/>
          </p:nvSpPr>
          <p:spPr>
            <a:xfrm>
              <a:off x="7543800" y="2514600"/>
              <a:ext cx="410690"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latin typeface="Candara" pitchFamily="34" charset="0"/>
                </a:rPr>
                <a:t>Pij</a:t>
              </a:r>
              <a:endParaRPr lang="en-US" dirty="0">
                <a:latin typeface="Candara" pitchFamily="34" charset="0"/>
              </a:endParaRPr>
            </a:p>
          </p:txBody>
        </p:sp>
        <p:cxnSp>
          <p:nvCxnSpPr>
            <p:cNvPr id="94" name="Straight Arrow Connector 93"/>
            <p:cNvCxnSpPr/>
            <p:nvPr/>
          </p:nvCxnSpPr>
          <p:spPr>
            <a:xfrm rot="5400000" flipH="1" flipV="1">
              <a:off x="7658894" y="2247106"/>
              <a:ext cx="228600" cy="1588"/>
            </a:xfrm>
            <a:prstGeom prst="straightConnector1">
              <a:avLst/>
            </a:prstGeom>
            <a:grpFill/>
            <a:ln w="19050">
              <a:tailEnd type="arrow"/>
            </a:ln>
          </p:spPr>
          <p:style>
            <a:lnRef idx="2">
              <a:schemeClr val="dk1"/>
            </a:lnRef>
            <a:fillRef idx="1">
              <a:schemeClr val="lt1"/>
            </a:fillRef>
            <a:effectRef idx="0">
              <a:schemeClr val="dk1"/>
            </a:effectRef>
            <a:fontRef idx="minor">
              <a:schemeClr val="dk1"/>
            </a:fontRef>
          </p:style>
        </p:cxnSp>
        <p:cxnSp>
          <p:nvCxnSpPr>
            <p:cNvPr id="95" name="Straight Arrow Connector 94"/>
            <p:cNvCxnSpPr/>
            <p:nvPr/>
          </p:nvCxnSpPr>
          <p:spPr>
            <a:xfrm rot="10800000">
              <a:off x="7239000" y="2667000"/>
              <a:ext cx="228600" cy="1588"/>
            </a:xfrm>
            <a:prstGeom prst="straightConnector1">
              <a:avLst/>
            </a:prstGeom>
            <a:grpFill/>
            <a:ln w="19050">
              <a:tailEnd type="arrow"/>
            </a:ln>
          </p:spPr>
          <p:style>
            <a:lnRef idx="2">
              <a:schemeClr val="dk1"/>
            </a:lnRef>
            <a:fillRef idx="1">
              <a:schemeClr val="lt1"/>
            </a:fillRef>
            <a:effectRef idx="0">
              <a:schemeClr val="dk1"/>
            </a:effectRef>
            <a:fontRef idx="minor">
              <a:schemeClr val="dk1"/>
            </a:fontRef>
          </p:style>
        </p:cxnSp>
        <p:sp>
          <p:nvSpPr>
            <p:cNvPr id="96" name="Arc 95"/>
            <p:cNvSpPr/>
            <p:nvPr/>
          </p:nvSpPr>
          <p:spPr>
            <a:xfrm flipV="1">
              <a:off x="6934200" y="2590800"/>
              <a:ext cx="1752600" cy="457200"/>
            </a:xfrm>
            <a:prstGeom prst="arc">
              <a:avLst>
                <a:gd name="adj1" fmla="val 10327336"/>
                <a:gd name="adj2" fmla="val 598130"/>
              </a:avLst>
            </a:prstGeom>
            <a:grpFill/>
            <a:ln w="19050">
              <a:tailEnd type="arrow"/>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Candara" pitchFamily="34" charset="0"/>
              </a:endParaRPr>
            </a:p>
          </p:txBody>
        </p:sp>
        <p:sp>
          <p:nvSpPr>
            <p:cNvPr id="97" name="Arc 96"/>
            <p:cNvSpPr/>
            <p:nvPr/>
          </p:nvSpPr>
          <p:spPr>
            <a:xfrm rot="16200000" flipV="1">
              <a:off x="7162800" y="2438400"/>
              <a:ext cx="1676400" cy="457200"/>
            </a:xfrm>
            <a:prstGeom prst="arc">
              <a:avLst>
                <a:gd name="adj1" fmla="val 10327336"/>
                <a:gd name="adj2" fmla="val 598130"/>
              </a:avLst>
            </a:prstGeom>
            <a:grpFill/>
            <a:ln w="19050">
              <a:headEnd type="arrow"/>
              <a:tailEnd type="none"/>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Candara" pitchFamily="34" charset="0"/>
              </a:endParaRPr>
            </a:p>
          </p:txBody>
        </p:sp>
      </p:grpSp>
      <p:sp>
        <p:nvSpPr>
          <p:cNvPr id="13" name="Rounded Rectangle 12"/>
          <p:cNvSpPr/>
          <p:nvPr/>
        </p:nvSpPr>
        <p:spPr>
          <a:xfrm>
            <a:off x="1905000" y="3048000"/>
            <a:ext cx="5943600" cy="10668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000" dirty="0">
              <a:latin typeface="Candara" pitchFamily="34" charset="0"/>
              <a:cs typeface="Aharoni" pitchFamily="2" charset="-79"/>
            </a:endParaRPr>
          </a:p>
        </p:txBody>
      </p:sp>
      <p:sp>
        <p:nvSpPr>
          <p:cNvPr id="98" name="Lightning Bolt 97"/>
          <p:cNvSpPr/>
          <p:nvPr/>
        </p:nvSpPr>
        <p:spPr>
          <a:xfrm>
            <a:off x="3733800" y="2209800"/>
            <a:ext cx="914400" cy="533400"/>
          </a:xfrm>
          <a:prstGeom prst="lightningBol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latin typeface="Candara" pitchFamily="34" charset="0"/>
            </a:endParaRPr>
          </a:p>
        </p:txBody>
      </p:sp>
      <p:sp>
        <p:nvSpPr>
          <p:cNvPr id="99" name="Lightning Bolt 98"/>
          <p:cNvSpPr/>
          <p:nvPr/>
        </p:nvSpPr>
        <p:spPr>
          <a:xfrm flipH="1">
            <a:off x="5638800" y="2209800"/>
            <a:ext cx="838200" cy="533400"/>
          </a:xfrm>
          <a:prstGeom prst="lightningBol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latin typeface="Candara" pitchFamily="34" charset="0"/>
            </a:endParaRPr>
          </a:p>
        </p:txBody>
      </p:sp>
      <p:sp>
        <p:nvSpPr>
          <p:cNvPr id="100" name="TextBox 99"/>
          <p:cNvSpPr txBox="1"/>
          <p:nvPr/>
        </p:nvSpPr>
        <p:spPr>
          <a:xfrm>
            <a:off x="304800" y="4495800"/>
            <a:ext cx="1295400" cy="369332"/>
          </a:xfrm>
          <a:prstGeom prst="rect">
            <a:avLst/>
          </a:prstGeom>
          <a:noFill/>
        </p:spPr>
        <p:txBody>
          <a:bodyPr wrap="square" rtlCol="0">
            <a:spAutoFit/>
          </a:bodyPr>
          <a:lstStyle/>
          <a:p>
            <a:r>
              <a:rPr lang="en-US" b="1" dirty="0" smtClean="0">
                <a:solidFill>
                  <a:srgbClr val="002060"/>
                </a:solidFill>
                <a:latin typeface="Candara" pitchFamily="34" charset="0"/>
              </a:rPr>
              <a:t>Map-Only</a:t>
            </a:r>
            <a:endParaRPr lang="en-US" b="1" dirty="0">
              <a:solidFill>
                <a:srgbClr val="002060"/>
              </a:solidFill>
              <a:latin typeface="Candara" pitchFamily="34" charset="0"/>
            </a:endParaRPr>
          </a:p>
        </p:txBody>
      </p:sp>
      <p:sp>
        <p:nvSpPr>
          <p:cNvPr id="101" name="TextBox 100"/>
          <p:cNvSpPr txBox="1"/>
          <p:nvPr/>
        </p:nvSpPr>
        <p:spPr>
          <a:xfrm>
            <a:off x="2514600" y="4495800"/>
            <a:ext cx="1447800" cy="369332"/>
          </a:xfrm>
          <a:prstGeom prst="rect">
            <a:avLst/>
          </a:prstGeom>
          <a:noFill/>
        </p:spPr>
        <p:txBody>
          <a:bodyPr wrap="square" rtlCol="0">
            <a:spAutoFit/>
          </a:bodyPr>
          <a:lstStyle/>
          <a:p>
            <a:r>
              <a:rPr lang="en-US" b="1" dirty="0" smtClean="0">
                <a:solidFill>
                  <a:srgbClr val="002060"/>
                </a:solidFill>
                <a:latin typeface="Candara" pitchFamily="34" charset="0"/>
              </a:rPr>
              <a:t>MapReduce</a:t>
            </a:r>
            <a:endParaRPr lang="en-US" b="1" dirty="0">
              <a:solidFill>
                <a:srgbClr val="002060"/>
              </a:solidFill>
              <a:latin typeface="Candara" pitchFamily="34" charset="0"/>
            </a:endParaRPr>
          </a:p>
        </p:txBody>
      </p:sp>
      <p:sp>
        <p:nvSpPr>
          <p:cNvPr id="102" name="TextBox 101"/>
          <p:cNvSpPr txBox="1"/>
          <p:nvPr/>
        </p:nvSpPr>
        <p:spPr>
          <a:xfrm>
            <a:off x="4495800" y="4267200"/>
            <a:ext cx="2286000" cy="369332"/>
          </a:xfrm>
          <a:prstGeom prst="rect">
            <a:avLst/>
          </a:prstGeom>
          <a:noFill/>
        </p:spPr>
        <p:txBody>
          <a:bodyPr wrap="square" rtlCol="0">
            <a:spAutoFit/>
          </a:bodyPr>
          <a:lstStyle/>
          <a:p>
            <a:r>
              <a:rPr lang="en-US" b="1" dirty="0" smtClean="0">
                <a:solidFill>
                  <a:srgbClr val="7E110D"/>
                </a:solidFill>
                <a:latin typeface="Candara" pitchFamily="34" charset="0"/>
              </a:rPr>
              <a:t>Iterative MapReduce</a:t>
            </a:r>
            <a:endParaRPr lang="en-US" b="1" dirty="0">
              <a:solidFill>
                <a:srgbClr val="7E110D"/>
              </a:solidFill>
              <a:latin typeface="Candara" pitchFamily="34" charset="0"/>
            </a:endParaRPr>
          </a:p>
        </p:txBody>
      </p:sp>
      <p:sp>
        <p:nvSpPr>
          <p:cNvPr id="103" name="TextBox 102"/>
          <p:cNvSpPr txBox="1"/>
          <p:nvPr/>
        </p:nvSpPr>
        <p:spPr>
          <a:xfrm>
            <a:off x="7010400" y="4419600"/>
            <a:ext cx="1828800" cy="369332"/>
          </a:xfrm>
          <a:prstGeom prst="rect">
            <a:avLst/>
          </a:prstGeom>
          <a:noFill/>
        </p:spPr>
        <p:txBody>
          <a:bodyPr wrap="square" rtlCol="0">
            <a:spAutoFit/>
          </a:bodyPr>
          <a:lstStyle/>
          <a:p>
            <a:r>
              <a:rPr lang="en-US" b="1" dirty="0" smtClean="0">
                <a:solidFill>
                  <a:srgbClr val="7E110D"/>
                </a:solidFill>
                <a:latin typeface="Candara" pitchFamily="34" charset="0"/>
              </a:rPr>
              <a:t>More Extensions</a:t>
            </a:r>
            <a:endParaRPr lang="en-US" b="1" dirty="0">
              <a:solidFill>
                <a:srgbClr val="7E110D"/>
              </a:solidFill>
              <a:latin typeface="Candara" pitchFamily="34" charset="0"/>
            </a:endParaRPr>
          </a:p>
        </p:txBody>
      </p:sp>
      <p:sp>
        <p:nvSpPr>
          <p:cNvPr id="105" name="Notched Right Arrow 104"/>
          <p:cNvSpPr/>
          <p:nvPr/>
        </p:nvSpPr>
        <p:spPr>
          <a:xfrm>
            <a:off x="1981200" y="2667000"/>
            <a:ext cx="5638800" cy="1752600"/>
          </a:xfrm>
          <a:prstGeom prst="notchedRightArrow">
            <a:avLst/>
          </a:prstGeom>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latin typeface="Candara" pitchFamily="34" charset="0"/>
                <a:cs typeface="Aharoni" pitchFamily="2" charset="-79"/>
              </a:rPr>
              <a:t>Expand the Applicability of MapReduce to more </a:t>
            </a:r>
            <a:r>
              <a:rPr lang="en-US" b="1" dirty="0" smtClean="0">
                <a:solidFill>
                  <a:srgbClr val="002060"/>
                </a:solidFill>
                <a:latin typeface="Candara" pitchFamily="34" charset="0"/>
                <a:cs typeface="Aharoni" pitchFamily="2" charset="-79"/>
              </a:rPr>
              <a:t>classes</a:t>
            </a:r>
            <a:r>
              <a:rPr lang="en-US" dirty="0" smtClean="0">
                <a:latin typeface="Candara" pitchFamily="34" charset="0"/>
                <a:cs typeface="Aharoni" pitchFamily="2" charset="-79"/>
              </a:rPr>
              <a:t> of Applications</a:t>
            </a:r>
          </a:p>
        </p:txBody>
      </p:sp>
      <p:pic>
        <p:nvPicPr>
          <p:cNvPr id="23554" name="Picture 2" descr="C:\Users\jekanaya\AppData\Local\Microsoft\Windows\Temporary Internet Files\Content.IE5\YZ9VVZR1\MC900311328[1].wmf"/>
          <p:cNvPicPr>
            <a:picLocks noChangeAspect="1" noChangeArrowheads="1"/>
          </p:cNvPicPr>
          <p:nvPr/>
        </p:nvPicPr>
        <p:blipFill>
          <a:blip r:embed="rId4" cstate="print"/>
          <a:srcRect/>
          <a:stretch>
            <a:fillRect/>
          </a:stretch>
        </p:blipFill>
        <p:spPr bwMode="auto">
          <a:xfrm>
            <a:off x="4724400" y="2362200"/>
            <a:ext cx="810461" cy="919162"/>
          </a:xfrm>
          <a:prstGeom prst="rect">
            <a:avLst/>
          </a:prstGeom>
          <a:noFill/>
        </p:spPr>
      </p:pic>
      <p:sp>
        <p:nvSpPr>
          <p:cNvPr id="20" name="Title 19"/>
          <p:cNvSpPr>
            <a:spLocks noGrp="1"/>
          </p:cNvSpPr>
          <p:nvPr>
            <p:ph type="title"/>
          </p:nvPr>
        </p:nvSpPr>
        <p:spPr/>
        <p:txBody>
          <a:bodyPr>
            <a:normAutofit fontScale="90000"/>
          </a:bodyPr>
          <a:lstStyle/>
          <a:p>
            <a:r>
              <a:rPr lang="en-US" dirty="0" smtClean="0"/>
              <a:t>Motivation</a:t>
            </a:r>
            <a:endParaRPr lang="en-US" dirty="0"/>
          </a:p>
        </p:txBody>
      </p:sp>
    </p:spTree>
    <p:extLst>
      <p:ext uri="{BB962C8B-B14F-4D97-AF65-F5344CB8AC3E}">
        <p14:creationId xmlns:p14="http://schemas.microsoft.com/office/powerpoint/2010/main" val="4215893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Contributions</a:t>
            </a:r>
            <a:endParaRPr lang="en-US" dirty="0"/>
          </a:p>
        </p:txBody>
      </p:sp>
      <p:sp>
        <p:nvSpPr>
          <p:cNvPr id="3" name="Content Placeholder 2"/>
          <p:cNvSpPr>
            <a:spLocks noGrp="1"/>
          </p:cNvSpPr>
          <p:nvPr>
            <p:ph idx="1"/>
          </p:nvPr>
        </p:nvSpPr>
        <p:spPr>
          <a:xfrm>
            <a:off x="457200" y="762001"/>
            <a:ext cx="8229600" cy="3733800"/>
          </a:xfrm>
        </p:spPr>
        <p:txBody>
          <a:bodyPr>
            <a:normAutofit/>
          </a:bodyPr>
          <a:lstStyle/>
          <a:p>
            <a:pPr marL="514350" lvl="0" indent="-514350">
              <a:spcAft>
                <a:spcPts val="1200"/>
              </a:spcAft>
              <a:buFont typeface="+mj-lt"/>
              <a:buAutoNum type="arabicPeriod"/>
            </a:pPr>
            <a:r>
              <a:rPr lang="en-US" sz="2800" b="1" dirty="0">
                <a:solidFill>
                  <a:srgbClr val="0070C0"/>
                </a:solidFill>
                <a:cs typeface="Times New Roman" pitchFamily="18" charset="0"/>
              </a:rPr>
              <a:t>Architecture and the programming model of an efficient and scalable MapReduce </a:t>
            </a:r>
            <a:r>
              <a:rPr lang="en-US" sz="2800" b="1" dirty="0" smtClean="0">
                <a:solidFill>
                  <a:srgbClr val="0070C0"/>
                </a:solidFill>
                <a:cs typeface="Times New Roman" pitchFamily="18" charset="0"/>
              </a:rPr>
              <a:t>runtime</a:t>
            </a:r>
            <a:endParaRPr lang="en-US" sz="2800" dirty="0">
              <a:cs typeface="Times New Roman" pitchFamily="18" charset="0"/>
            </a:endParaRPr>
          </a:p>
          <a:p>
            <a:pPr marL="514350" lvl="0" indent="-514350">
              <a:spcAft>
                <a:spcPts val="1200"/>
              </a:spcAft>
              <a:buFont typeface="+mj-lt"/>
              <a:buAutoNum type="arabicPeriod"/>
            </a:pPr>
            <a:r>
              <a:rPr lang="en-US" sz="2800" b="1" dirty="0" smtClean="0">
                <a:solidFill>
                  <a:srgbClr val="0070C0"/>
                </a:solidFill>
                <a:cs typeface="Times New Roman" pitchFamily="18" charset="0"/>
              </a:rPr>
              <a:t>A </a:t>
            </a:r>
            <a:r>
              <a:rPr lang="en-US" sz="2800" b="1" dirty="0">
                <a:solidFill>
                  <a:srgbClr val="0070C0"/>
                </a:solidFill>
                <a:cs typeface="Times New Roman" pitchFamily="18" charset="0"/>
              </a:rPr>
              <a:t>prototype implementation</a:t>
            </a:r>
            <a:r>
              <a:rPr lang="en-US" sz="2800" dirty="0">
                <a:cs typeface="Times New Roman" pitchFamily="18" charset="0"/>
              </a:rPr>
              <a:t> </a:t>
            </a:r>
            <a:r>
              <a:rPr lang="en-US" sz="2800" b="1" dirty="0" smtClean="0">
                <a:solidFill>
                  <a:srgbClr val="7E110D"/>
                </a:solidFill>
                <a:cs typeface="Times New Roman" pitchFamily="18" charset="0"/>
              </a:rPr>
              <a:t>(Twister)</a:t>
            </a:r>
            <a:endParaRPr lang="en-US" sz="2800" dirty="0">
              <a:cs typeface="Times New Roman" pitchFamily="18" charset="0"/>
            </a:endParaRPr>
          </a:p>
          <a:p>
            <a:pPr marL="514350" lvl="0" indent="-514350">
              <a:spcAft>
                <a:spcPts val="1200"/>
              </a:spcAft>
              <a:buFont typeface="+mj-lt"/>
              <a:buAutoNum type="arabicPeriod"/>
            </a:pPr>
            <a:r>
              <a:rPr lang="en-US" sz="2800" b="1" dirty="0" smtClean="0">
                <a:solidFill>
                  <a:srgbClr val="0070C0"/>
                </a:solidFill>
                <a:cs typeface="Times New Roman" pitchFamily="18" charset="0"/>
              </a:rPr>
              <a:t>Classification </a:t>
            </a:r>
            <a:r>
              <a:rPr lang="en-US" sz="2800" b="1" dirty="0">
                <a:solidFill>
                  <a:srgbClr val="0070C0"/>
                </a:solidFill>
                <a:cs typeface="Times New Roman" pitchFamily="18" charset="0"/>
              </a:rPr>
              <a:t>of </a:t>
            </a:r>
            <a:r>
              <a:rPr lang="en-US" sz="2800" b="1" dirty="0" smtClean="0">
                <a:solidFill>
                  <a:srgbClr val="0070C0"/>
                </a:solidFill>
                <a:cs typeface="Times New Roman" pitchFamily="18" charset="0"/>
              </a:rPr>
              <a:t>problems and mapping their algorithms to MapReduce</a:t>
            </a:r>
            <a:endParaRPr lang="en-US" sz="2800" dirty="0">
              <a:cs typeface="Times New Roman" pitchFamily="18" charset="0"/>
            </a:endParaRPr>
          </a:p>
          <a:p>
            <a:pPr marL="514350" lvl="0" indent="-514350">
              <a:spcAft>
                <a:spcPts val="1200"/>
              </a:spcAft>
              <a:buFont typeface="+mj-lt"/>
              <a:buAutoNum type="arabicPeriod"/>
            </a:pPr>
            <a:r>
              <a:rPr lang="en-US" sz="2800" b="1" dirty="0" smtClean="0">
                <a:solidFill>
                  <a:srgbClr val="0070C0"/>
                </a:solidFill>
                <a:cs typeface="Times New Roman" pitchFamily="18" charset="0"/>
              </a:rPr>
              <a:t>A </a:t>
            </a:r>
            <a:r>
              <a:rPr lang="en-US" sz="2800" b="1" dirty="0">
                <a:solidFill>
                  <a:srgbClr val="0070C0"/>
                </a:solidFill>
                <a:cs typeface="Times New Roman" pitchFamily="18" charset="0"/>
              </a:rPr>
              <a:t>detailed performance </a:t>
            </a:r>
            <a:r>
              <a:rPr lang="en-US" sz="2800" b="1" dirty="0" smtClean="0">
                <a:solidFill>
                  <a:srgbClr val="0070C0"/>
                </a:solidFill>
                <a:cs typeface="Times New Roman" pitchFamily="18" charset="0"/>
              </a:rPr>
              <a:t>analysis</a:t>
            </a:r>
            <a:endParaRPr lang="en-US" sz="2800" dirty="0"/>
          </a:p>
        </p:txBody>
      </p:sp>
    </p:spTree>
    <p:extLst>
      <p:ext uri="{BB962C8B-B14F-4D97-AF65-F5344CB8AC3E}">
        <p14:creationId xmlns:p14="http://schemas.microsoft.com/office/powerpoint/2010/main" val="3459835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962400"/>
            <a:ext cx="8305800" cy="2590799"/>
          </a:xfrm>
        </p:spPr>
        <p:txBody>
          <a:bodyPr>
            <a:normAutofit fontScale="70000" lnSpcReduction="20000"/>
          </a:bodyPr>
          <a:lstStyle/>
          <a:p>
            <a:pPr>
              <a:lnSpc>
                <a:spcPct val="120000"/>
              </a:lnSpc>
            </a:pPr>
            <a:r>
              <a:rPr lang="en-US" sz="2800" dirty="0" smtClean="0"/>
              <a:t>Iterative invocation of a MapReduce computation</a:t>
            </a:r>
          </a:p>
          <a:p>
            <a:pPr>
              <a:lnSpc>
                <a:spcPct val="120000"/>
              </a:lnSpc>
            </a:pPr>
            <a:r>
              <a:rPr lang="en-US" sz="2800" dirty="0" smtClean="0"/>
              <a:t>Many Applications, especially in Machine Learning and Data Mining areas</a:t>
            </a:r>
          </a:p>
          <a:p>
            <a:pPr lvl="1">
              <a:lnSpc>
                <a:spcPct val="120000"/>
              </a:lnSpc>
            </a:pPr>
            <a:r>
              <a:rPr lang="en-US" sz="2400" dirty="0" smtClean="0">
                <a:hlinkClick r:id="rId2"/>
              </a:rPr>
              <a:t>Paper: Map-Reduce </a:t>
            </a:r>
            <a:r>
              <a:rPr lang="en-US" sz="2400" dirty="0">
                <a:hlinkClick r:id="rId2"/>
              </a:rPr>
              <a:t>for Machine Learning on Multicore</a:t>
            </a:r>
            <a:r>
              <a:rPr lang="en-US" sz="2400" dirty="0"/>
              <a:t> </a:t>
            </a:r>
            <a:endParaRPr lang="en-US" sz="2400" dirty="0" smtClean="0"/>
          </a:p>
          <a:p>
            <a:pPr>
              <a:lnSpc>
                <a:spcPct val="120000"/>
              </a:lnSpc>
            </a:pPr>
            <a:r>
              <a:rPr lang="en-US" sz="2800" dirty="0" smtClean="0"/>
              <a:t>Typically consume two types of data products</a:t>
            </a:r>
          </a:p>
          <a:p>
            <a:pPr>
              <a:lnSpc>
                <a:spcPct val="120000"/>
              </a:lnSpc>
            </a:pPr>
            <a:r>
              <a:rPr lang="en-US" sz="2800" dirty="0" smtClean="0"/>
              <a:t>Convergence is checked by a main program</a:t>
            </a:r>
          </a:p>
          <a:p>
            <a:pPr>
              <a:lnSpc>
                <a:spcPct val="120000"/>
              </a:lnSpc>
            </a:pPr>
            <a:r>
              <a:rPr lang="en-US" sz="2800" dirty="0" smtClean="0"/>
              <a:t>Runs for many iterations (typically hundreds of iterations)</a:t>
            </a:r>
            <a:endParaRPr lang="en-US" sz="2800" dirty="0"/>
          </a:p>
        </p:txBody>
      </p:sp>
      <p:grpSp>
        <p:nvGrpSpPr>
          <p:cNvPr id="14" name="Group 13"/>
          <p:cNvGrpSpPr/>
          <p:nvPr/>
        </p:nvGrpSpPr>
        <p:grpSpPr>
          <a:xfrm>
            <a:off x="559969" y="1661050"/>
            <a:ext cx="4169922" cy="1752600"/>
            <a:chOff x="2286000" y="1676401"/>
            <a:chExt cx="4169922" cy="1752600"/>
          </a:xfrm>
        </p:grpSpPr>
        <p:sp>
          <p:nvSpPr>
            <p:cNvPr id="5" name="Arc 4"/>
            <p:cNvSpPr/>
            <p:nvPr/>
          </p:nvSpPr>
          <p:spPr>
            <a:xfrm rot="5400000">
              <a:off x="4012006" y="1855394"/>
              <a:ext cx="1752600" cy="1394613"/>
            </a:xfrm>
            <a:prstGeom prst="arc">
              <a:avLst>
                <a:gd name="adj1" fmla="val 8060564"/>
                <a:gd name="adj2" fmla="val 2336095"/>
              </a:avLst>
            </a:prstGeom>
            <a:ln w="50800">
              <a:solidFill>
                <a:srgbClr val="00206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andara" pitchFamily="34" charset="0"/>
              </a:endParaRPr>
            </a:p>
          </p:txBody>
        </p:sp>
        <p:sp>
          <p:nvSpPr>
            <p:cNvPr id="6" name="TextBox 5"/>
            <p:cNvSpPr txBox="1"/>
            <p:nvPr/>
          </p:nvSpPr>
          <p:spPr>
            <a:xfrm>
              <a:off x="2286000" y="2743200"/>
              <a:ext cx="2819400" cy="369332"/>
            </a:xfrm>
            <a:prstGeom prst="rect">
              <a:avLst/>
            </a:prstGeom>
            <a:solidFill>
              <a:srgbClr val="00B0F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b="1" dirty="0" smtClean="0">
                  <a:solidFill>
                    <a:schemeClr val="tx1"/>
                  </a:solidFill>
                  <a:latin typeface="Candara" pitchFamily="34" charset="0"/>
                  <a:cs typeface="Courier New" pitchFamily="49" charset="0"/>
                </a:rPr>
                <a:t>Reduce (Key, List&lt;Value&gt;) </a:t>
              </a:r>
            </a:p>
          </p:txBody>
        </p:sp>
        <p:sp>
          <p:nvSpPr>
            <p:cNvPr id="7" name="TextBox 6"/>
            <p:cNvSpPr txBox="1"/>
            <p:nvPr/>
          </p:nvSpPr>
          <p:spPr>
            <a:xfrm>
              <a:off x="5486400" y="2819400"/>
              <a:ext cx="931665" cy="400110"/>
            </a:xfrm>
            <a:prstGeom prst="rect">
              <a:avLst/>
            </a:prstGeom>
            <a:noFill/>
          </p:spPr>
          <p:txBody>
            <a:bodyPr wrap="none" rtlCol="0">
              <a:spAutoFit/>
            </a:bodyPr>
            <a:lstStyle/>
            <a:p>
              <a:r>
                <a:rPr lang="en-US" sz="2000" b="1" dirty="0" smtClean="0">
                  <a:solidFill>
                    <a:srgbClr val="C00000"/>
                  </a:solidFill>
                  <a:latin typeface="Candara" pitchFamily="34" charset="0"/>
                </a:rPr>
                <a:t>Iterate</a:t>
              </a:r>
              <a:endParaRPr lang="en-US" sz="2000" b="1" dirty="0">
                <a:solidFill>
                  <a:srgbClr val="C00000"/>
                </a:solidFill>
                <a:latin typeface="Candara" pitchFamily="34" charset="0"/>
              </a:endParaRPr>
            </a:p>
          </p:txBody>
        </p:sp>
        <p:sp>
          <p:nvSpPr>
            <p:cNvPr id="8" name="TextBox 7"/>
            <p:cNvSpPr txBox="1"/>
            <p:nvPr/>
          </p:nvSpPr>
          <p:spPr>
            <a:xfrm>
              <a:off x="2743200" y="2010424"/>
              <a:ext cx="1897186" cy="369332"/>
            </a:xfrm>
            <a:prstGeom prst="rect">
              <a:avLst/>
            </a:prstGeom>
            <a:solidFill>
              <a:srgbClr val="92D050"/>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b="1" dirty="0" smtClean="0">
                  <a:solidFill>
                    <a:schemeClr val="tx1"/>
                  </a:solidFill>
                  <a:latin typeface="Candara" pitchFamily="34" charset="0"/>
                  <a:cs typeface="Courier New" pitchFamily="49" charset="0"/>
                </a:rPr>
                <a:t>Map(Key, Value)  </a:t>
              </a:r>
            </a:p>
          </p:txBody>
        </p:sp>
        <p:sp>
          <p:nvSpPr>
            <p:cNvPr id="9" name="Oval 8"/>
            <p:cNvSpPr/>
            <p:nvPr/>
          </p:nvSpPr>
          <p:spPr>
            <a:xfrm>
              <a:off x="5105400" y="1905000"/>
              <a:ext cx="1350522" cy="7620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latin typeface="Candara" pitchFamily="34" charset="0"/>
                </a:rPr>
                <a:t>Main Program</a:t>
              </a:r>
              <a:endParaRPr lang="en-US" sz="1600" b="1" dirty="0">
                <a:latin typeface="Candara" pitchFamily="34" charset="0"/>
              </a:endParaRPr>
            </a:p>
          </p:txBody>
        </p:sp>
        <p:cxnSp>
          <p:nvCxnSpPr>
            <p:cNvPr id="10" name="Straight Arrow Connector 9"/>
            <p:cNvCxnSpPr/>
            <p:nvPr/>
          </p:nvCxnSpPr>
          <p:spPr>
            <a:xfrm rot="5400000">
              <a:off x="3467894" y="2551906"/>
              <a:ext cx="381000"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636169" y="746649"/>
            <a:ext cx="3048000" cy="1219200"/>
            <a:chOff x="2362200" y="762000"/>
            <a:chExt cx="3048000" cy="1219200"/>
          </a:xfrm>
        </p:grpSpPr>
        <p:sp>
          <p:nvSpPr>
            <p:cNvPr id="13" name="Down Arrow Callout 12"/>
            <p:cNvSpPr/>
            <p:nvPr/>
          </p:nvSpPr>
          <p:spPr>
            <a:xfrm>
              <a:off x="2362200" y="1066800"/>
              <a:ext cx="1447800" cy="914400"/>
            </a:xfrm>
            <a:prstGeom prst="downArrowCallout">
              <a:avLst>
                <a:gd name="adj1" fmla="val 19806"/>
                <a:gd name="adj2" fmla="val 25000"/>
                <a:gd name="adj3" fmla="val 25000"/>
                <a:gd name="adj4" fmla="val 6497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i="1" dirty="0" smtClean="0">
                  <a:latin typeface="Candara" pitchFamily="34" charset="0"/>
                </a:rPr>
                <a:t>Static Data</a:t>
              </a:r>
            </a:p>
          </p:txBody>
        </p:sp>
        <p:sp>
          <p:nvSpPr>
            <p:cNvPr id="22" name="Down Arrow Callout 21"/>
            <p:cNvSpPr/>
            <p:nvPr/>
          </p:nvSpPr>
          <p:spPr>
            <a:xfrm>
              <a:off x="3962400" y="762000"/>
              <a:ext cx="1447800" cy="914400"/>
            </a:xfrm>
            <a:prstGeom prst="downArrowCallout">
              <a:avLst>
                <a:gd name="adj1" fmla="val 19806"/>
                <a:gd name="adj2" fmla="val 25000"/>
                <a:gd name="adj3" fmla="val 25000"/>
                <a:gd name="adj4" fmla="val 6497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i="1" dirty="0" smtClean="0">
                  <a:latin typeface="Candara" pitchFamily="34" charset="0"/>
                </a:rPr>
                <a:t>Variable Data </a:t>
              </a:r>
            </a:p>
          </p:txBody>
        </p:sp>
      </p:grpSp>
      <p:sp>
        <p:nvSpPr>
          <p:cNvPr id="4" name="Title 3"/>
          <p:cNvSpPr>
            <a:spLocks noGrp="1"/>
          </p:cNvSpPr>
          <p:nvPr>
            <p:ph type="title"/>
          </p:nvPr>
        </p:nvSpPr>
        <p:spPr/>
        <p:txBody>
          <a:bodyPr>
            <a:normAutofit fontScale="90000"/>
          </a:bodyPr>
          <a:lstStyle/>
          <a:p>
            <a:r>
              <a:rPr lang="en-US" dirty="0" smtClean="0"/>
              <a:t>Iterative MapReduce Computations</a:t>
            </a:r>
            <a:endParaRPr lang="en-US" dirty="0"/>
          </a:p>
        </p:txBody>
      </p:sp>
      <p:grpSp>
        <p:nvGrpSpPr>
          <p:cNvPr id="12" name="Group 11"/>
          <p:cNvGrpSpPr/>
          <p:nvPr/>
        </p:nvGrpSpPr>
        <p:grpSpPr>
          <a:xfrm>
            <a:off x="5257800" y="601059"/>
            <a:ext cx="3657626" cy="3351931"/>
            <a:chOff x="5257800" y="331114"/>
            <a:chExt cx="3657626" cy="3351931"/>
          </a:xfrm>
        </p:grpSpPr>
        <p:grpSp>
          <p:nvGrpSpPr>
            <p:cNvPr id="42" name="Group 41"/>
            <p:cNvGrpSpPr/>
            <p:nvPr/>
          </p:nvGrpSpPr>
          <p:grpSpPr>
            <a:xfrm>
              <a:off x="5257800" y="676432"/>
              <a:ext cx="3657626" cy="3006613"/>
              <a:chOff x="118656" y="714154"/>
              <a:chExt cx="3657626" cy="3006613"/>
            </a:xfrm>
          </p:grpSpPr>
          <p:grpSp>
            <p:nvGrpSpPr>
              <p:cNvPr id="43" name="Group 42"/>
              <p:cNvGrpSpPr/>
              <p:nvPr/>
            </p:nvGrpSpPr>
            <p:grpSpPr>
              <a:xfrm>
                <a:off x="118656" y="1286391"/>
                <a:ext cx="1516998" cy="2278180"/>
                <a:chOff x="118656" y="1286391"/>
                <a:chExt cx="1516998" cy="2278180"/>
              </a:xfrm>
            </p:grpSpPr>
            <p:sp>
              <p:nvSpPr>
                <p:cNvPr id="69" name="Rounded Rectangle 68"/>
                <p:cNvSpPr/>
                <p:nvPr/>
              </p:nvSpPr>
              <p:spPr>
                <a:xfrm>
                  <a:off x="280743" y="3226017"/>
                  <a:ext cx="1354911" cy="338554"/>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118656" y="1286391"/>
                  <a:ext cx="529930" cy="1924642"/>
                </a:xfrm>
                <a:custGeom>
                  <a:avLst/>
                  <a:gdLst>
                    <a:gd name="connsiteX0" fmla="*/ 529930 w 529930"/>
                    <a:gd name="connsiteY0" fmla="*/ 1924642 h 1924642"/>
                    <a:gd name="connsiteX1" fmla="*/ 62097 w 529930"/>
                    <a:gd name="connsiteY1" fmla="*/ 1531237 h 1924642"/>
                    <a:gd name="connsiteX2" fmla="*/ 30200 w 529930"/>
                    <a:gd name="connsiteY2" fmla="*/ 106474 h 1924642"/>
                    <a:gd name="connsiteX3" fmla="*/ 296014 w 529930"/>
                    <a:gd name="connsiteY3" fmla="*/ 212800 h 1924642"/>
                  </a:gdLst>
                  <a:ahLst/>
                  <a:cxnLst>
                    <a:cxn ang="0">
                      <a:pos x="connsiteX0" y="connsiteY0"/>
                    </a:cxn>
                    <a:cxn ang="0">
                      <a:pos x="connsiteX1" y="connsiteY1"/>
                    </a:cxn>
                    <a:cxn ang="0">
                      <a:pos x="connsiteX2" y="connsiteY2"/>
                    </a:cxn>
                    <a:cxn ang="0">
                      <a:pos x="connsiteX3" y="connsiteY3"/>
                    </a:cxn>
                  </a:cxnLst>
                  <a:rect l="l" t="t" r="r" b="b"/>
                  <a:pathLst>
                    <a:path w="529930" h="1924642">
                      <a:moveTo>
                        <a:pt x="529930" y="1924642"/>
                      </a:moveTo>
                      <a:cubicBezTo>
                        <a:pt x="337657" y="1879453"/>
                        <a:pt x="145385" y="1834265"/>
                        <a:pt x="62097" y="1531237"/>
                      </a:cubicBezTo>
                      <a:cubicBezTo>
                        <a:pt x="-21191" y="1228209"/>
                        <a:pt x="-8786" y="326213"/>
                        <a:pt x="30200" y="106474"/>
                      </a:cubicBezTo>
                      <a:cubicBezTo>
                        <a:pt x="69186" y="-113265"/>
                        <a:pt x="182600" y="49767"/>
                        <a:pt x="296014" y="212800"/>
                      </a:cubicBezTo>
                    </a:path>
                  </a:pathLst>
                </a:custGeom>
                <a:ln w="44450">
                  <a:solidFill>
                    <a:srgbClr val="00206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 name="Group 43"/>
              <p:cNvGrpSpPr/>
              <p:nvPr/>
            </p:nvGrpSpPr>
            <p:grpSpPr>
              <a:xfrm>
                <a:off x="300990" y="714154"/>
                <a:ext cx="3475292" cy="3006613"/>
                <a:chOff x="205620" y="714154"/>
                <a:chExt cx="3475292" cy="3006613"/>
              </a:xfrm>
            </p:grpSpPr>
            <p:sp>
              <p:nvSpPr>
                <p:cNvPr id="45" name="Oval 44"/>
                <p:cNvSpPr/>
                <p:nvPr/>
              </p:nvSpPr>
              <p:spPr>
                <a:xfrm>
                  <a:off x="205620" y="1497643"/>
                  <a:ext cx="609600" cy="381000"/>
                </a:xfrm>
                <a:prstGeom prst="ellipse">
                  <a:avLst/>
                </a:prstGeom>
                <a:solidFill>
                  <a:srgbClr val="92D05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600" b="1" dirty="0"/>
                </a:p>
              </p:txBody>
            </p:sp>
            <p:pic>
              <p:nvPicPr>
                <p:cNvPr id="46"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205620" y="714154"/>
                  <a:ext cx="609600" cy="609600"/>
                </a:xfrm>
                <a:prstGeom prst="rect">
                  <a:avLst/>
                </a:prstGeom>
                <a:noFill/>
              </p:spPr>
            </p:pic>
            <p:cxnSp>
              <p:nvCxnSpPr>
                <p:cNvPr id="47" name="Straight Arrow Connector 46"/>
                <p:cNvCxnSpPr>
                  <a:stCxn id="46" idx="2"/>
                  <a:endCxn id="45" idx="0"/>
                </p:cNvCxnSpPr>
                <p:nvPr/>
              </p:nvCxnSpPr>
              <p:spPr>
                <a:xfrm>
                  <a:off x="510420" y="1323754"/>
                  <a:ext cx="0" cy="173889"/>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48"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1447800" y="737192"/>
                  <a:ext cx="609600" cy="609600"/>
                </a:xfrm>
                <a:prstGeom prst="rect">
                  <a:avLst/>
                </a:prstGeom>
                <a:noFill/>
              </p:spPr>
            </p:pic>
            <p:cxnSp>
              <p:nvCxnSpPr>
                <p:cNvPr id="49" name="Straight Arrow Connector 48"/>
                <p:cNvCxnSpPr>
                  <a:stCxn id="48" idx="2"/>
                </p:cNvCxnSpPr>
                <p:nvPr/>
              </p:nvCxnSpPr>
              <p:spPr>
                <a:xfrm>
                  <a:off x="1752600" y="1346792"/>
                  <a:ext cx="0" cy="173889"/>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1066800" y="1694094"/>
                  <a:ext cx="152400" cy="45719"/>
                  <a:chOff x="1417319" y="3060684"/>
                  <a:chExt cx="152400" cy="45719"/>
                </a:xfrm>
              </p:grpSpPr>
              <p:sp>
                <p:nvSpPr>
                  <p:cNvPr id="67" name="Oval 66"/>
                  <p:cNvSpPr/>
                  <p:nvPr/>
                </p:nvSpPr>
                <p:spPr>
                  <a:xfrm>
                    <a:off x="1417319" y="3060684"/>
                    <a:ext cx="45719" cy="4571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524000" y="3060684"/>
                    <a:ext cx="45719" cy="4571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295275" y="2034362"/>
                  <a:ext cx="412898" cy="412898"/>
                </a:xfrm>
                <a:prstGeom prst="rect">
                  <a:avLst/>
                </a:prstGeom>
                <a:noFill/>
              </p:spPr>
            </p:pic>
            <p:cxnSp>
              <p:nvCxnSpPr>
                <p:cNvPr id="52" name="Straight Arrow Connector 51"/>
                <p:cNvCxnSpPr>
                  <a:stCxn id="51" idx="2"/>
                </p:cNvCxnSpPr>
                <p:nvPr/>
              </p:nvCxnSpPr>
              <p:spPr>
                <a:xfrm>
                  <a:off x="501724" y="2447260"/>
                  <a:ext cx="179018" cy="200005"/>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53"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1537455" y="2057400"/>
                  <a:ext cx="412898" cy="412898"/>
                </a:xfrm>
                <a:prstGeom prst="rect">
                  <a:avLst/>
                </a:prstGeom>
                <a:noFill/>
              </p:spPr>
            </p:pic>
            <p:cxnSp>
              <p:nvCxnSpPr>
                <p:cNvPr id="54" name="Straight Arrow Connector 53"/>
                <p:cNvCxnSpPr/>
                <p:nvPr/>
              </p:nvCxnSpPr>
              <p:spPr>
                <a:xfrm flipH="1">
                  <a:off x="1424488" y="2431448"/>
                  <a:ext cx="225698" cy="215817"/>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677245" y="2596853"/>
                  <a:ext cx="824827" cy="381000"/>
                </a:xfrm>
                <a:prstGeom prst="ellipse">
                  <a:avLst/>
                </a:prstGeom>
                <a:solidFill>
                  <a:srgbClr val="00B0F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600" b="1" dirty="0"/>
                </a:p>
              </p:txBody>
            </p:sp>
            <p:cxnSp>
              <p:nvCxnSpPr>
                <p:cNvPr id="56" name="Straight Arrow Connector 55"/>
                <p:cNvCxnSpPr/>
                <p:nvPr/>
              </p:nvCxnSpPr>
              <p:spPr>
                <a:xfrm>
                  <a:off x="494693" y="1878643"/>
                  <a:ext cx="0" cy="173889"/>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1743904" y="1901681"/>
                  <a:ext cx="0" cy="173889"/>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28932" y="1518866"/>
                  <a:ext cx="562975" cy="338554"/>
                </a:xfrm>
                <a:prstGeom prst="rect">
                  <a:avLst/>
                </a:prstGeom>
                <a:noFill/>
              </p:spPr>
              <p:txBody>
                <a:bodyPr wrap="none" rtlCol="0">
                  <a:spAutoFit/>
                </a:bodyPr>
                <a:lstStyle/>
                <a:p>
                  <a:r>
                    <a:rPr lang="en-US" sz="1600" b="1" dirty="0" smtClean="0"/>
                    <a:t>map</a:t>
                  </a:r>
                  <a:endParaRPr lang="en-US" sz="1600" b="1" dirty="0"/>
                </a:p>
              </p:txBody>
            </p:sp>
            <p:sp>
              <p:nvSpPr>
                <p:cNvPr id="59" name="Oval 58"/>
                <p:cNvSpPr/>
                <p:nvPr/>
              </p:nvSpPr>
              <p:spPr>
                <a:xfrm>
                  <a:off x="1424488" y="1499458"/>
                  <a:ext cx="609600" cy="381000"/>
                </a:xfrm>
                <a:prstGeom prst="ellipse">
                  <a:avLst/>
                </a:prstGeom>
                <a:solidFill>
                  <a:srgbClr val="92D05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600" b="1" dirty="0"/>
                </a:p>
              </p:txBody>
            </p:sp>
            <p:sp>
              <p:nvSpPr>
                <p:cNvPr id="60" name="TextBox 59"/>
                <p:cNvSpPr txBox="1"/>
                <p:nvPr/>
              </p:nvSpPr>
              <p:spPr>
                <a:xfrm>
                  <a:off x="1447800" y="1520681"/>
                  <a:ext cx="562975" cy="338554"/>
                </a:xfrm>
                <a:prstGeom prst="rect">
                  <a:avLst/>
                </a:prstGeom>
                <a:noFill/>
              </p:spPr>
              <p:txBody>
                <a:bodyPr wrap="none" rtlCol="0">
                  <a:spAutoFit/>
                </a:bodyPr>
                <a:lstStyle/>
                <a:p>
                  <a:r>
                    <a:rPr lang="en-US" sz="1600" b="1" dirty="0" smtClean="0"/>
                    <a:t>map</a:t>
                  </a:r>
                  <a:endParaRPr lang="en-US" sz="1600" b="1" dirty="0"/>
                </a:p>
              </p:txBody>
            </p:sp>
            <p:sp>
              <p:nvSpPr>
                <p:cNvPr id="61" name="TextBox 60"/>
                <p:cNvSpPr txBox="1"/>
                <p:nvPr/>
              </p:nvSpPr>
              <p:spPr>
                <a:xfrm>
                  <a:off x="708173" y="2608521"/>
                  <a:ext cx="769057" cy="338554"/>
                </a:xfrm>
                <a:prstGeom prst="rect">
                  <a:avLst/>
                </a:prstGeom>
                <a:noFill/>
              </p:spPr>
              <p:txBody>
                <a:bodyPr wrap="none" rtlCol="0">
                  <a:spAutoFit/>
                </a:bodyPr>
                <a:lstStyle/>
                <a:p>
                  <a:r>
                    <a:rPr lang="en-US" sz="1600" b="1" dirty="0" smtClean="0"/>
                    <a:t>reduce</a:t>
                  </a:r>
                  <a:endParaRPr lang="en-US" sz="1600" b="1" dirty="0"/>
                </a:p>
              </p:txBody>
            </p:sp>
            <p:cxnSp>
              <p:nvCxnSpPr>
                <p:cNvPr id="62" name="Straight Arrow Connector 61"/>
                <p:cNvCxnSpPr/>
                <p:nvPr/>
              </p:nvCxnSpPr>
              <p:spPr>
                <a:xfrm flipH="1">
                  <a:off x="791907" y="2986801"/>
                  <a:ext cx="141982" cy="215817"/>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057400" y="1085303"/>
                  <a:ext cx="1623512" cy="1384995"/>
                </a:xfrm>
                <a:prstGeom prst="rect">
                  <a:avLst/>
                </a:prstGeom>
                <a:noFill/>
              </p:spPr>
              <p:txBody>
                <a:bodyPr wrap="square" rtlCol="0">
                  <a:spAutoFit/>
                </a:bodyPr>
                <a:lstStyle/>
                <a:p>
                  <a:r>
                    <a:rPr lang="en-US" sz="1400" b="1" dirty="0" smtClean="0">
                      <a:solidFill>
                        <a:srgbClr val="002060"/>
                      </a:solidFill>
                    </a:rPr>
                    <a:t>Compute the distance to each data point from each cluster center and assign points to cluster centers</a:t>
                  </a:r>
                </a:p>
              </p:txBody>
            </p:sp>
            <p:sp>
              <p:nvSpPr>
                <p:cNvPr id="64" name="TextBox 63"/>
                <p:cNvSpPr txBox="1"/>
                <p:nvPr/>
              </p:nvSpPr>
              <p:spPr>
                <a:xfrm>
                  <a:off x="1537455" y="2571489"/>
                  <a:ext cx="1762790" cy="523220"/>
                </a:xfrm>
                <a:prstGeom prst="rect">
                  <a:avLst/>
                </a:prstGeom>
                <a:noFill/>
              </p:spPr>
              <p:txBody>
                <a:bodyPr wrap="none" rtlCol="0">
                  <a:spAutoFit/>
                </a:bodyPr>
                <a:lstStyle/>
                <a:p>
                  <a:r>
                    <a:rPr lang="en-US" sz="1400" b="1" dirty="0" smtClean="0">
                      <a:solidFill>
                        <a:srgbClr val="002060"/>
                      </a:solidFill>
                    </a:rPr>
                    <a:t>Compute new cluster</a:t>
                  </a:r>
                </a:p>
                <a:p>
                  <a:r>
                    <a:rPr lang="en-US" sz="1400" b="1" dirty="0" smtClean="0">
                      <a:solidFill>
                        <a:srgbClr val="002060"/>
                      </a:solidFill>
                    </a:rPr>
                    <a:t>centers</a:t>
                  </a:r>
                </a:p>
              </p:txBody>
            </p:sp>
            <p:sp>
              <p:nvSpPr>
                <p:cNvPr id="65" name="TextBox 64"/>
                <p:cNvSpPr txBox="1"/>
                <p:nvPr/>
              </p:nvSpPr>
              <p:spPr>
                <a:xfrm>
                  <a:off x="1517247" y="3197547"/>
                  <a:ext cx="1823015" cy="523220"/>
                </a:xfrm>
                <a:prstGeom prst="rect">
                  <a:avLst/>
                </a:prstGeom>
                <a:noFill/>
              </p:spPr>
              <p:txBody>
                <a:bodyPr wrap="square" rtlCol="0">
                  <a:spAutoFit/>
                </a:bodyPr>
                <a:lstStyle/>
                <a:p>
                  <a:r>
                    <a:rPr lang="en-US" sz="1400" b="1" dirty="0" smtClean="0">
                      <a:solidFill>
                        <a:srgbClr val="002060"/>
                      </a:solidFill>
                    </a:rPr>
                    <a:t>Compute new cluster centers</a:t>
                  </a:r>
                </a:p>
              </p:txBody>
            </p:sp>
            <p:sp>
              <p:nvSpPr>
                <p:cNvPr id="66" name="TextBox 65"/>
                <p:cNvSpPr txBox="1"/>
                <p:nvPr/>
              </p:nvSpPr>
              <p:spPr>
                <a:xfrm>
                  <a:off x="210215" y="3242846"/>
                  <a:ext cx="1351075" cy="338554"/>
                </a:xfrm>
                <a:prstGeom prst="rect">
                  <a:avLst/>
                </a:prstGeom>
                <a:noFill/>
              </p:spPr>
              <p:txBody>
                <a:bodyPr wrap="none" rtlCol="0">
                  <a:spAutoFit/>
                </a:bodyPr>
                <a:lstStyle/>
                <a:p>
                  <a:r>
                    <a:rPr lang="en-US" sz="1600" b="1" dirty="0" smtClean="0"/>
                    <a:t>User program</a:t>
                  </a:r>
                  <a:endParaRPr lang="en-US" sz="1600" b="1" dirty="0"/>
                </a:p>
              </p:txBody>
            </p:sp>
          </p:grpSp>
        </p:grpSp>
        <p:sp>
          <p:nvSpPr>
            <p:cNvPr id="11" name="TextBox 10"/>
            <p:cNvSpPr txBox="1"/>
            <p:nvPr/>
          </p:nvSpPr>
          <p:spPr>
            <a:xfrm>
              <a:off x="6267493" y="331114"/>
              <a:ext cx="2002215" cy="369332"/>
            </a:xfrm>
            <a:prstGeom prst="rect">
              <a:avLst/>
            </a:prstGeom>
            <a:solidFill>
              <a:schemeClr val="bg1"/>
            </a:solidFill>
          </p:spPr>
          <p:txBody>
            <a:bodyPr wrap="none" rtlCol="0">
              <a:spAutoFit/>
            </a:bodyPr>
            <a:lstStyle/>
            <a:p>
              <a:r>
                <a:rPr lang="en-US" dirty="0" smtClean="0">
                  <a:solidFill>
                    <a:srgbClr val="7E110D"/>
                  </a:solidFill>
                </a:rPr>
                <a:t>K-Means Clustering</a:t>
              </a:r>
              <a:endParaRPr lang="en-US" dirty="0">
                <a:solidFill>
                  <a:srgbClr val="7E110D"/>
                </a:solidFill>
              </a:endParaRPr>
            </a:p>
          </p:txBody>
        </p:sp>
      </p:grpSp>
    </p:spTree>
    <p:extLst>
      <p:ext uri="{BB962C8B-B14F-4D97-AF65-F5344CB8AC3E}">
        <p14:creationId xmlns:p14="http://schemas.microsoft.com/office/powerpoint/2010/main" val="31162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rc 19"/>
          <p:cNvSpPr/>
          <p:nvPr/>
        </p:nvSpPr>
        <p:spPr>
          <a:xfrm rot="5400000" flipV="1">
            <a:off x="1790865" y="1910069"/>
            <a:ext cx="2495405" cy="1371601"/>
          </a:xfrm>
          <a:prstGeom prst="arc">
            <a:avLst>
              <a:gd name="adj1" fmla="val 9163427"/>
              <a:gd name="adj2" fmla="val 1517526"/>
            </a:avLst>
          </a:prstGeom>
          <a:ln w="50800">
            <a:solidFill>
              <a:srgbClr val="00206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andara" pitchFamily="34" charset="0"/>
            </a:endParaRPr>
          </a:p>
        </p:txBody>
      </p:sp>
      <p:sp>
        <p:nvSpPr>
          <p:cNvPr id="10" name="TextBox 9"/>
          <p:cNvSpPr txBox="1"/>
          <p:nvPr/>
        </p:nvSpPr>
        <p:spPr>
          <a:xfrm>
            <a:off x="3038568" y="3100090"/>
            <a:ext cx="2819400" cy="369332"/>
          </a:xfrm>
          <a:prstGeom prst="rect">
            <a:avLst/>
          </a:prstGeom>
          <a:solidFill>
            <a:srgbClr val="00B0F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b="1" dirty="0" smtClean="0">
                <a:solidFill>
                  <a:schemeClr val="tx1"/>
                </a:solidFill>
                <a:latin typeface="Candara" pitchFamily="34" charset="0"/>
                <a:cs typeface="Courier New" pitchFamily="49" charset="0"/>
              </a:rPr>
              <a:t>Reduce (Key, List&lt;Value&gt;) </a:t>
            </a:r>
          </a:p>
        </p:txBody>
      </p:sp>
      <p:sp>
        <p:nvSpPr>
          <p:cNvPr id="26" name="TextBox 25"/>
          <p:cNvSpPr txBox="1"/>
          <p:nvPr/>
        </p:nvSpPr>
        <p:spPr>
          <a:xfrm>
            <a:off x="3492286" y="1780697"/>
            <a:ext cx="1897186" cy="369332"/>
          </a:xfrm>
          <a:prstGeom prst="rect">
            <a:avLst/>
          </a:prstGeom>
          <a:solidFill>
            <a:srgbClr val="92D050"/>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b="1" dirty="0" smtClean="0">
                <a:solidFill>
                  <a:schemeClr val="tx1"/>
                </a:solidFill>
                <a:latin typeface="Candara" pitchFamily="34" charset="0"/>
                <a:cs typeface="Courier New" pitchFamily="49" charset="0"/>
              </a:rPr>
              <a:t>Map(Key, Value)  </a:t>
            </a:r>
          </a:p>
        </p:txBody>
      </p:sp>
      <p:cxnSp>
        <p:nvCxnSpPr>
          <p:cNvPr id="40" name="Straight Arrow Connector 39"/>
          <p:cNvCxnSpPr/>
          <p:nvPr/>
        </p:nvCxnSpPr>
        <p:spPr>
          <a:xfrm>
            <a:off x="4442467" y="2150029"/>
            <a:ext cx="1" cy="250399"/>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endCxn id="10" idx="3"/>
          </p:cNvCxnSpPr>
          <p:nvPr/>
        </p:nvCxnSpPr>
        <p:spPr>
          <a:xfrm flipH="1">
            <a:off x="5857968" y="2392445"/>
            <a:ext cx="530019" cy="892311"/>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endCxn id="26" idx="3"/>
          </p:cNvCxnSpPr>
          <p:nvPr/>
        </p:nvCxnSpPr>
        <p:spPr>
          <a:xfrm flipH="1" flipV="1">
            <a:off x="5389472" y="1965363"/>
            <a:ext cx="998515" cy="427082"/>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1" name="Down Arrow Callout 30"/>
          <p:cNvSpPr/>
          <p:nvPr/>
        </p:nvSpPr>
        <p:spPr>
          <a:xfrm>
            <a:off x="3565562" y="827867"/>
            <a:ext cx="2590800" cy="914400"/>
          </a:xfrm>
          <a:prstGeom prst="down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i="1" dirty="0" smtClean="0">
                <a:latin typeface="Candara" pitchFamily="34" charset="0"/>
              </a:rPr>
              <a:t>Static Data</a:t>
            </a:r>
          </a:p>
          <a:p>
            <a:pPr algn="ctr"/>
            <a:r>
              <a:rPr lang="en-US" i="1" dirty="0" smtClean="0">
                <a:latin typeface="Candara" pitchFamily="34" charset="0"/>
              </a:rPr>
              <a:t>Loaded in Every Iteration</a:t>
            </a:r>
            <a:endParaRPr lang="en-US" i="1" dirty="0">
              <a:latin typeface="Candara" pitchFamily="34" charset="0"/>
            </a:endParaRPr>
          </a:p>
        </p:txBody>
      </p:sp>
      <p:sp>
        <p:nvSpPr>
          <p:cNvPr id="32" name="Left Arrow Callout 31"/>
          <p:cNvSpPr/>
          <p:nvPr/>
        </p:nvSpPr>
        <p:spPr>
          <a:xfrm flipH="1">
            <a:off x="501822" y="730168"/>
            <a:ext cx="2424543" cy="838200"/>
          </a:xfrm>
          <a:prstGeom prst="leftArrowCallout">
            <a:avLst>
              <a:gd name="adj1" fmla="val 25000"/>
              <a:gd name="adj2" fmla="val 25000"/>
              <a:gd name="adj3" fmla="val 25000"/>
              <a:gd name="adj4" fmla="val 7766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i="1" dirty="0" smtClean="0">
                <a:latin typeface="Candara" pitchFamily="34" charset="0"/>
              </a:rPr>
              <a:t>Variable Data – e.g. Hadoop distributed cache </a:t>
            </a:r>
          </a:p>
        </p:txBody>
      </p:sp>
      <p:sp>
        <p:nvSpPr>
          <p:cNvPr id="37" name="Down Arrow Callout 36"/>
          <p:cNvSpPr/>
          <p:nvPr/>
        </p:nvSpPr>
        <p:spPr>
          <a:xfrm>
            <a:off x="3128642" y="2397763"/>
            <a:ext cx="2639252" cy="652131"/>
          </a:xfrm>
          <a:prstGeom prst="down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solidFill>
                  <a:schemeClr val="tx1"/>
                </a:solidFill>
                <a:latin typeface="Candara" pitchFamily="34" charset="0"/>
              </a:rPr>
              <a:t>disk -&gt; wire-&gt; disk</a:t>
            </a:r>
            <a:endParaRPr lang="en-US" dirty="0">
              <a:latin typeface="Candara" pitchFamily="34" charset="0"/>
            </a:endParaRPr>
          </a:p>
        </p:txBody>
      </p:sp>
      <p:pic>
        <p:nvPicPr>
          <p:cNvPr id="1026" name="Picture 2" descr="C:\Users\jekanaya\AppData\Local\Microsoft\Windows\Temporary Internet Files\Content.IE5\YZ9VVZR1\MC900432599[1].png"/>
          <p:cNvPicPr>
            <a:picLocks noChangeAspect="1" noChangeArrowheads="1"/>
          </p:cNvPicPr>
          <p:nvPr/>
        </p:nvPicPr>
        <p:blipFill>
          <a:blip r:embed="rId3" cstate="print"/>
          <a:srcRect/>
          <a:stretch>
            <a:fillRect/>
          </a:stretch>
        </p:blipFill>
        <p:spPr bwMode="auto">
          <a:xfrm>
            <a:off x="3510219" y="4025958"/>
            <a:ext cx="533400" cy="533400"/>
          </a:xfrm>
          <a:prstGeom prst="rect">
            <a:avLst/>
          </a:prstGeom>
          <a:noFill/>
        </p:spPr>
      </p:pic>
      <p:pic>
        <p:nvPicPr>
          <p:cNvPr id="49" name="Picture 2" descr="C:\Users\jekanaya\AppData\Local\Microsoft\Windows\Temporary Internet Files\Content.IE5\YZ9VVZR1\MC900432599[1].png"/>
          <p:cNvPicPr>
            <a:picLocks noChangeAspect="1" noChangeArrowheads="1"/>
          </p:cNvPicPr>
          <p:nvPr/>
        </p:nvPicPr>
        <p:blipFill>
          <a:blip r:embed="rId3" cstate="print"/>
          <a:srcRect/>
          <a:stretch>
            <a:fillRect/>
          </a:stretch>
        </p:blipFill>
        <p:spPr bwMode="auto">
          <a:xfrm>
            <a:off x="4043619" y="4025958"/>
            <a:ext cx="533400" cy="533400"/>
          </a:xfrm>
          <a:prstGeom prst="rect">
            <a:avLst/>
          </a:prstGeom>
          <a:noFill/>
        </p:spPr>
      </p:pic>
      <p:pic>
        <p:nvPicPr>
          <p:cNvPr id="50" name="Picture 2" descr="C:\Users\jekanaya\AppData\Local\Microsoft\Windows\Temporary Internet Files\Content.IE5\YZ9VVZR1\MC900432599[1].png"/>
          <p:cNvPicPr>
            <a:picLocks noChangeAspect="1" noChangeArrowheads="1"/>
          </p:cNvPicPr>
          <p:nvPr/>
        </p:nvPicPr>
        <p:blipFill>
          <a:blip r:embed="rId3" cstate="print"/>
          <a:srcRect/>
          <a:stretch>
            <a:fillRect/>
          </a:stretch>
        </p:blipFill>
        <p:spPr bwMode="auto">
          <a:xfrm>
            <a:off x="5110419" y="4025958"/>
            <a:ext cx="533400" cy="533400"/>
          </a:xfrm>
          <a:prstGeom prst="rect">
            <a:avLst/>
          </a:prstGeom>
          <a:noFill/>
        </p:spPr>
      </p:pic>
      <p:cxnSp>
        <p:nvCxnSpPr>
          <p:cNvPr id="57" name="Straight Connector 56"/>
          <p:cNvCxnSpPr/>
          <p:nvPr/>
        </p:nvCxnSpPr>
        <p:spPr>
          <a:xfrm>
            <a:off x="4729419" y="4254558"/>
            <a:ext cx="228600" cy="0"/>
          </a:xfrm>
          <a:prstGeom prst="line">
            <a:avLst/>
          </a:prstGeom>
          <a:ln w="63500" cap="rnd">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59" name="Left Arrow Callout 58"/>
          <p:cNvSpPr/>
          <p:nvPr/>
        </p:nvSpPr>
        <p:spPr>
          <a:xfrm>
            <a:off x="5755541" y="3911658"/>
            <a:ext cx="3147506" cy="685800"/>
          </a:xfrm>
          <a:prstGeom prst="leftArrowCallout">
            <a:avLst>
              <a:gd name="adj1" fmla="val 25000"/>
              <a:gd name="adj2" fmla="val 25000"/>
              <a:gd name="adj3" fmla="val 25000"/>
              <a:gd name="adj4" fmla="val 8128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i="1" dirty="0" smtClean="0">
                <a:solidFill>
                  <a:schemeClr val="tx1"/>
                </a:solidFill>
                <a:latin typeface="Candara" pitchFamily="34" charset="0"/>
              </a:rPr>
              <a:t>Reduce outputs are saved into multiple files</a:t>
            </a:r>
          </a:p>
        </p:txBody>
      </p:sp>
      <p:sp>
        <p:nvSpPr>
          <p:cNvPr id="98" name="Left Arrow Callout 97"/>
          <p:cNvSpPr/>
          <p:nvPr/>
        </p:nvSpPr>
        <p:spPr>
          <a:xfrm>
            <a:off x="6387987" y="1957919"/>
            <a:ext cx="2419636" cy="838200"/>
          </a:xfrm>
          <a:prstGeom prst="leftArrowCallout">
            <a:avLst>
              <a:gd name="adj1" fmla="val 25000"/>
              <a:gd name="adj2" fmla="val 25000"/>
              <a:gd name="adj3" fmla="val 25000"/>
              <a:gd name="adj4" fmla="val 7953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i="1" dirty="0" smtClean="0">
                <a:solidFill>
                  <a:schemeClr val="tx1"/>
                </a:solidFill>
                <a:latin typeface="Candara" pitchFamily="34" charset="0"/>
              </a:rPr>
              <a:t>New map/reduce tasks in every iteration</a:t>
            </a:r>
          </a:p>
        </p:txBody>
      </p:sp>
      <p:sp>
        <p:nvSpPr>
          <p:cNvPr id="4" name="Title 3"/>
          <p:cNvSpPr>
            <a:spLocks noGrp="1"/>
          </p:cNvSpPr>
          <p:nvPr>
            <p:ph type="title"/>
          </p:nvPr>
        </p:nvSpPr>
        <p:spPr>
          <a:xfrm>
            <a:off x="304799" y="0"/>
            <a:ext cx="8382001" cy="506027"/>
          </a:xfrm>
        </p:spPr>
        <p:txBody>
          <a:bodyPr>
            <a:normAutofit fontScale="90000"/>
          </a:bodyPr>
          <a:lstStyle/>
          <a:p>
            <a:r>
              <a:rPr lang="en-US" dirty="0" smtClean="0"/>
              <a:t>Iterative MapReduce using Existing Runtimes</a:t>
            </a:r>
            <a:endParaRPr lang="en-US" dirty="0"/>
          </a:p>
        </p:txBody>
      </p:sp>
      <p:sp>
        <p:nvSpPr>
          <p:cNvPr id="5" name="Content Placeholder 4"/>
          <p:cNvSpPr>
            <a:spLocks noGrp="1"/>
          </p:cNvSpPr>
          <p:nvPr>
            <p:ph idx="1"/>
          </p:nvPr>
        </p:nvSpPr>
        <p:spPr>
          <a:xfrm>
            <a:off x="457200" y="4724400"/>
            <a:ext cx="8229600" cy="1828800"/>
          </a:xfrm>
        </p:spPr>
        <p:txBody>
          <a:bodyPr>
            <a:normAutofit fontScale="62500" lnSpcReduction="20000"/>
          </a:bodyPr>
          <a:lstStyle/>
          <a:p>
            <a:pPr>
              <a:lnSpc>
                <a:spcPct val="120000"/>
              </a:lnSpc>
            </a:pPr>
            <a:r>
              <a:rPr lang="en-US" dirty="0" smtClean="0"/>
              <a:t>Focuses mainly on single stage map-&gt;reduce computations</a:t>
            </a:r>
          </a:p>
          <a:p>
            <a:pPr>
              <a:lnSpc>
                <a:spcPct val="120000"/>
              </a:lnSpc>
            </a:pPr>
            <a:r>
              <a:rPr lang="en-US" dirty="0" smtClean="0"/>
              <a:t>Considerable overheads from:</a:t>
            </a:r>
          </a:p>
          <a:p>
            <a:pPr lvl="1">
              <a:lnSpc>
                <a:spcPct val="120000"/>
              </a:lnSpc>
            </a:pPr>
            <a:r>
              <a:rPr lang="en-US" dirty="0" smtClean="0"/>
              <a:t>Reinitializing tasks</a:t>
            </a:r>
          </a:p>
          <a:p>
            <a:pPr lvl="1">
              <a:lnSpc>
                <a:spcPct val="120000"/>
              </a:lnSpc>
            </a:pPr>
            <a:r>
              <a:rPr lang="en-US" dirty="0" smtClean="0"/>
              <a:t>Reloading static data</a:t>
            </a:r>
          </a:p>
          <a:p>
            <a:pPr lvl="1">
              <a:lnSpc>
                <a:spcPct val="120000"/>
              </a:lnSpc>
            </a:pPr>
            <a:r>
              <a:rPr lang="en-US" dirty="0" smtClean="0"/>
              <a:t>Communication &amp; data transfers</a:t>
            </a:r>
            <a:endParaRPr lang="en-US" dirty="0"/>
          </a:p>
        </p:txBody>
      </p:sp>
      <p:cxnSp>
        <p:nvCxnSpPr>
          <p:cNvPr id="22" name="Straight Arrow Connector 21"/>
          <p:cNvCxnSpPr/>
          <p:nvPr/>
        </p:nvCxnSpPr>
        <p:spPr>
          <a:xfrm flipH="1">
            <a:off x="4461563" y="3581400"/>
            <a:ext cx="1" cy="381149"/>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655530" y="2203975"/>
            <a:ext cx="2117887" cy="1184289"/>
          </a:xfrm>
          <a:prstGeom prst="roundRect">
            <a:avLst>
              <a:gd name="adj" fmla="val 9894"/>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4" name="TextBox 13"/>
          <p:cNvSpPr txBox="1"/>
          <p:nvPr/>
        </p:nvSpPr>
        <p:spPr>
          <a:xfrm>
            <a:off x="703943" y="1843495"/>
            <a:ext cx="1596912" cy="369332"/>
          </a:xfrm>
          <a:prstGeom prst="rect">
            <a:avLst/>
          </a:prstGeom>
          <a:noFill/>
        </p:spPr>
        <p:txBody>
          <a:bodyPr wrap="none" rtlCol="0">
            <a:spAutoFit/>
          </a:bodyPr>
          <a:lstStyle/>
          <a:p>
            <a:r>
              <a:rPr lang="en-US" b="1" dirty="0">
                <a:latin typeface="Candara" pitchFamily="34" charset="0"/>
              </a:rPr>
              <a:t>Main </a:t>
            </a:r>
            <a:r>
              <a:rPr lang="en-US" b="1" dirty="0" smtClean="0">
                <a:latin typeface="Candara" pitchFamily="34" charset="0"/>
              </a:rPr>
              <a:t>Program</a:t>
            </a:r>
            <a:endParaRPr lang="en-US" dirty="0"/>
          </a:p>
        </p:txBody>
      </p:sp>
      <p:sp>
        <p:nvSpPr>
          <p:cNvPr id="33" name="TextBox 32"/>
          <p:cNvSpPr txBox="1"/>
          <p:nvPr/>
        </p:nvSpPr>
        <p:spPr>
          <a:xfrm>
            <a:off x="655149" y="2203975"/>
            <a:ext cx="2117887" cy="1231106"/>
          </a:xfrm>
          <a:prstGeom prst="rect">
            <a:avLst/>
          </a:prstGeom>
          <a:noFill/>
        </p:spPr>
        <p:txBody>
          <a:bodyPr wrap="none" rtlCol="0">
            <a:spAutoFit/>
          </a:bodyPr>
          <a:lstStyle/>
          <a:p>
            <a:r>
              <a:rPr lang="en-US" sz="1400" b="1" dirty="0" smtClean="0">
                <a:latin typeface="Courier New" pitchFamily="49" charset="0"/>
                <a:cs typeface="Courier New" pitchFamily="49" charset="0"/>
              </a:rPr>
              <a:t>while(..)</a:t>
            </a:r>
          </a:p>
          <a:p>
            <a:r>
              <a:rPr lang="en-US" sz="1400" b="1" dirty="0" smtClean="0">
                <a:latin typeface="Courier New" pitchFamily="49" charset="0"/>
                <a:cs typeface="Courier New" pitchFamily="49" charset="0"/>
              </a:rPr>
              <a:t>{</a:t>
            </a: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runMapReduce</a:t>
            </a:r>
            <a:r>
              <a:rPr lang="en-US" sz="1400" b="1" dirty="0" smtClean="0">
                <a:latin typeface="Courier New" pitchFamily="49" charset="0"/>
                <a:cs typeface="Courier New" pitchFamily="49" charset="0"/>
              </a:rPr>
              <a:t>(..)</a:t>
            </a:r>
          </a:p>
          <a:p>
            <a:r>
              <a:rPr lang="en-US" sz="1400" b="1" dirty="0">
                <a:latin typeface="Courier New" pitchFamily="49" charset="0"/>
                <a:cs typeface="Courier New" pitchFamily="49" charset="0"/>
              </a:rPr>
              <a:t>}</a:t>
            </a:r>
          </a:p>
          <a:p>
            <a:endParaRPr lang="en-US" dirty="0"/>
          </a:p>
        </p:txBody>
      </p:sp>
    </p:spTree>
    <p:extLst>
      <p:ext uri="{BB962C8B-B14F-4D97-AF65-F5344CB8AC3E}">
        <p14:creationId xmlns:p14="http://schemas.microsoft.com/office/powerpoint/2010/main" val="1399373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rc 19"/>
          <p:cNvSpPr/>
          <p:nvPr/>
        </p:nvSpPr>
        <p:spPr>
          <a:xfrm rot="5400000" flipV="1">
            <a:off x="1092749" y="2578131"/>
            <a:ext cx="2743200" cy="1295400"/>
          </a:xfrm>
          <a:prstGeom prst="arc">
            <a:avLst>
              <a:gd name="adj1" fmla="val 9163427"/>
              <a:gd name="adj2" fmla="val 1099694"/>
            </a:avLst>
          </a:prstGeom>
          <a:ln w="50800">
            <a:solidFill>
              <a:srgbClr val="00206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andara" pitchFamily="34" charset="0"/>
            </a:endParaRPr>
          </a:p>
        </p:txBody>
      </p:sp>
      <p:sp>
        <p:nvSpPr>
          <p:cNvPr id="10" name="TextBox 9"/>
          <p:cNvSpPr txBox="1"/>
          <p:nvPr/>
        </p:nvSpPr>
        <p:spPr>
          <a:xfrm>
            <a:off x="2556271" y="3113286"/>
            <a:ext cx="2743200" cy="369332"/>
          </a:xfrm>
          <a:prstGeom prst="rect">
            <a:avLst/>
          </a:prstGeom>
          <a:solidFill>
            <a:srgbClr val="00B0F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b="1" dirty="0" smtClean="0">
                <a:solidFill>
                  <a:schemeClr val="tx1"/>
                </a:solidFill>
                <a:latin typeface="Candara" pitchFamily="34" charset="0"/>
                <a:cs typeface="Courier New" pitchFamily="49" charset="0"/>
              </a:rPr>
              <a:t>Reduce (Key, List&lt;Value&gt;) </a:t>
            </a:r>
          </a:p>
        </p:txBody>
      </p:sp>
      <p:sp>
        <p:nvSpPr>
          <p:cNvPr id="26" name="TextBox 25"/>
          <p:cNvSpPr txBox="1"/>
          <p:nvPr/>
        </p:nvSpPr>
        <p:spPr>
          <a:xfrm>
            <a:off x="2937271" y="2351286"/>
            <a:ext cx="1897186" cy="369332"/>
          </a:xfrm>
          <a:prstGeom prst="rect">
            <a:avLst/>
          </a:prstGeom>
          <a:solidFill>
            <a:srgbClr val="92D050"/>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b="1" dirty="0" smtClean="0">
                <a:solidFill>
                  <a:schemeClr val="tx1"/>
                </a:solidFill>
                <a:latin typeface="Candara" pitchFamily="34" charset="0"/>
                <a:cs typeface="Courier New" pitchFamily="49" charset="0"/>
              </a:rPr>
              <a:t>Map(Key, Value)  </a:t>
            </a:r>
          </a:p>
        </p:txBody>
      </p:sp>
      <p:cxnSp>
        <p:nvCxnSpPr>
          <p:cNvPr id="40" name="Straight Arrow Connector 39"/>
          <p:cNvCxnSpPr/>
          <p:nvPr/>
        </p:nvCxnSpPr>
        <p:spPr>
          <a:xfrm rot="5400000">
            <a:off x="3661965" y="2892768"/>
            <a:ext cx="381000"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98" idx="1"/>
            <a:endCxn id="10" idx="3"/>
          </p:cNvCxnSpPr>
          <p:nvPr/>
        </p:nvCxnSpPr>
        <p:spPr>
          <a:xfrm flipH="1">
            <a:off x="5299471" y="1958618"/>
            <a:ext cx="316745" cy="1339334"/>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8" idx="1"/>
            <a:endCxn id="26" idx="3"/>
          </p:cNvCxnSpPr>
          <p:nvPr/>
        </p:nvCxnSpPr>
        <p:spPr>
          <a:xfrm flipH="1">
            <a:off x="4834457" y="1958618"/>
            <a:ext cx="781759" cy="577334"/>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1" name="Down Arrow Callout 30"/>
          <p:cNvSpPr/>
          <p:nvPr/>
        </p:nvSpPr>
        <p:spPr>
          <a:xfrm>
            <a:off x="2590464" y="622044"/>
            <a:ext cx="2590800" cy="914400"/>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i="1" dirty="0" smtClean="0">
                <a:latin typeface="Candara" pitchFamily="34" charset="0"/>
              </a:rPr>
              <a:t>Static Data</a:t>
            </a:r>
          </a:p>
          <a:p>
            <a:pPr algn="ctr"/>
            <a:r>
              <a:rPr lang="en-US" i="1" dirty="0" smtClean="0">
                <a:latin typeface="Candara" pitchFamily="34" charset="0"/>
              </a:rPr>
              <a:t>Loaded only once</a:t>
            </a:r>
            <a:endParaRPr lang="en-US" i="1" dirty="0">
              <a:latin typeface="Candara" pitchFamily="34" charset="0"/>
            </a:endParaRPr>
          </a:p>
        </p:txBody>
      </p:sp>
      <p:sp>
        <p:nvSpPr>
          <p:cNvPr id="32" name="Left Arrow Callout 31"/>
          <p:cNvSpPr/>
          <p:nvPr/>
        </p:nvSpPr>
        <p:spPr>
          <a:xfrm>
            <a:off x="5616216" y="2703062"/>
            <a:ext cx="2666482" cy="838200"/>
          </a:xfrm>
          <a:prstGeom prst="leftArrowCallout">
            <a:avLst>
              <a:gd name="adj1" fmla="val 25000"/>
              <a:gd name="adj2" fmla="val 25000"/>
              <a:gd name="adj3" fmla="val 25000"/>
              <a:gd name="adj4" fmla="val 8370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i="1" dirty="0" smtClean="0">
                <a:latin typeface="Candara" pitchFamily="34" charset="0"/>
              </a:rPr>
              <a:t>Faster data transfer mechanism</a:t>
            </a:r>
          </a:p>
        </p:txBody>
      </p:sp>
      <p:sp>
        <p:nvSpPr>
          <p:cNvPr id="59" name="Left Arrow Callout 58"/>
          <p:cNvSpPr/>
          <p:nvPr/>
        </p:nvSpPr>
        <p:spPr>
          <a:xfrm>
            <a:off x="5616216" y="3800109"/>
            <a:ext cx="2666482" cy="838200"/>
          </a:xfrm>
          <a:prstGeom prst="leftArrowCallout">
            <a:avLst>
              <a:gd name="adj1" fmla="val 25000"/>
              <a:gd name="adj2" fmla="val 25000"/>
              <a:gd name="adj3" fmla="val 25000"/>
              <a:gd name="adj4" fmla="val 8128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i="1" dirty="0" smtClean="0">
                <a:solidFill>
                  <a:schemeClr val="tx1"/>
                </a:solidFill>
                <a:latin typeface="Candara" pitchFamily="34" charset="0"/>
              </a:rPr>
              <a:t>Combiner operation to collect all reduce outputs</a:t>
            </a:r>
          </a:p>
        </p:txBody>
      </p:sp>
      <p:sp>
        <p:nvSpPr>
          <p:cNvPr id="98" name="Left Arrow Callout 97"/>
          <p:cNvSpPr/>
          <p:nvPr/>
        </p:nvSpPr>
        <p:spPr>
          <a:xfrm>
            <a:off x="5616216" y="1539518"/>
            <a:ext cx="2666482" cy="838200"/>
          </a:xfrm>
          <a:prstGeom prst="leftArrowCallout">
            <a:avLst>
              <a:gd name="adj1" fmla="val 25000"/>
              <a:gd name="adj2" fmla="val 25000"/>
              <a:gd name="adj3" fmla="val 25000"/>
              <a:gd name="adj4" fmla="val 8392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i="1" dirty="0" smtClean="0">
                <a:solidFill>
                  <a:schemeClr val="tx1"/>
                </a:solidFill>
                <a:latin typeface="Candara" pitchFamily="34" charset="0"/>
              </a:rPr>
              <a:t>Long running map/reduce tasks (cached)</a:t>
            </a:r>
          </a:p>
        </p:txBody>
      </p:sp>
      <p:sp>
        <p:nvSpPr>
          <p:cNvPr id="22" name="TextBox 21"/>
          <p:cNvSpPr txBox="1"/>
          <p:nvPr/>
        </p:nvSpPr>
        <p:spPr>
          <a:xfrm>
            <a:off x="3013471" y="1589286"/>
            <a:ext cx="1828800" cy="369332"/>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b="1" dirty="0" smtClean="0">
                <a:solidFill>
                  <a:schemeClr val="tx1"/>
                </a:solidFill>
                <a:latin typeface="Candara" pitchFamily="34" charset="0"/>
                <a:cs typeface="Courier New" pitchFamily="49" charset="0"/>
              </a:rPr>
              <a:t>Configure()</a:t>
            </a:r>
            <a:endParaRPr lang="en-US" b="1" dirty="0">
              <a:solidFill>
                <a:schemeClr val="tx1"/>
              </a:solidFill>
              <a:latin typeface="Candara" pitchFamily="34" charset="0"/>
              <a:cs typeface="Courier New" pitchFamily="49" charset="0"/>
            </a:endParaRPr>
          </a:p>
        </p:txBody>
      </p:sp>
      <p:cxnSp>
        <p:nvCxnSpPr>
          <p:cNvPr id="23" name="Straight Arrow Connector 22"/>
          <p:cNvCxnSpPr/>
          <p:nvPr/>
        </p:nvCxnSpPr>
        <p:spPr>
          <a:xfrm rot="5400000">
            <a:off x="3661965" y="2159992"/>
            <a:ext cx="381000"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403871" y="3951126"/>
            <a:ext cx="2971800" cy="369332"/>
          </a:xfrm>
          <a:prstGeom prst="rect">
            <a:avLst/>
          </a:prstGeom>
          <a:solidFill>
            <a:srgbClr val="FFFF0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b="1" dirty="0" smtClean="0">
                <a:solidFill>
                  <a:schemeClr val="tx1"/>
                </a:solidFill>
                <a:latin typeface="Candara" pitchFamily="34" charset="0"/>
                <a:cs typeface="Courier New" pitchFamily="49" charset="0"/>
              </a:rPr>
              <a:t>Combine (</a:t>
            </a:r>
            <a:r>
              <a:rPr lang="en-US" b="1" dirty="0" smtClean="0">
                <a:solidFill>
                  <a:srgbClr val="0070C0"/>
                </a:solidFill>
                <a:latin typeface="Candara" pitchFamily="34" charset="0"/>
                <a:cs typeface="Courier New" pitchFamily="49" charset="0"/>
              </a:rPr>
              <a:t>Map</a:t>
            </a:r>
            <a:r>
              <a:rPr lang="en-US" b="1" dirty="0" smtClean="0">
                <a:solidFill>
                  <a:schemeClr val="tx1"/>
                </a:solidFill>
                <a:latin typeface="Candara" pitchFamily="34" charset="0"/>
                <a:cs typeface="Courier New" pitchFamily="49" charset="0"/>
              </a:rPr>
              <a:t>&lt;Key,Value&gt;)</a:t>
            </a:r>
            <a:endParaRPr lang="en-US" b="1" dirty="0">
              <a:solidFill>
                <a:schemeClr val="tx1"/>
              </a:solidFill>
              <a:latin typeface="Candara" pitchFamily="34" charset="0"/>
              <a:cs typeface="Courier New" pitchFamily="49" charset="0"/>
            </a:endParaRPr>
          </a:p>
        </p:txBody>
      </p:sp>
      <p:cxnSp>
        <p:nvCxnSpPr>
          <p:cNvPr id="25" name="Straight Arrow Connector 24"/>
          <p:cNvCxnSpPr/>
          <p:nvPr/>
        </p:nvCxnSpPr>
        <p:spPr>
          <a:xfrm rot="5400000">
            <a:off x="3661965" y="3759832"/>
            <a:ext cx="381000"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304799" y="0"/>
            <a:ext cx="8458201" cy="506027"/>
          </a:xfrm>
        </p:spPr>
        <p:txBody>
          <a:bodyPr>
            <a:normAutofit fontScale="90000"/>
          </a:bodyPr>
          <a:lstStyle/>
          <a:p>
            <a:r>
              <a:rPr lang="en-US" dirty="0" smtClean="0"/>
              <a:t>Programming Model for Iterative MapReduce</a:t>
            </a:r>
            <a:endParaRPr lang="en-US" dirty="0"/>
          </a:p>
        </p:txBody>
      </p:sp>
      <p:sp>
        <p:nvSpPr>
          <p:cNvPr id="4" name="Content Placeholder 3"/>
          <p:cNvSpPr>
            <a:spLocks noGrp="1"/>
          </p:cNvSpPr>
          <p:nvPr>
            <p:ph idx="1"/>
          </p:nvPr>
        </p:nvSpPr>
        <p:spPr>
          <a:xfrm>
            <a:off x="464288" y="4838029"/>
            <a:ext cx="8458200" cy="1050636"/>
          </a:xfrm>
        </p:spPr>
        <p:txBody>
          <a:bodyPr>
            <a:normAutofit fontScale="55000" lnSpcReduction="20000"/>
          </a:bodyPr>
          <a:lstStyle/>
          <a:p>
            <a:pPr>
              <a:lnSpc>
                <a:spcPct val="120000"/>
              </a:lnSpc>
            </a:pPr>
            <a:r>
              <a:rPr lang="en-US" dirty="0" smtClean="0"/>
              <a:t>Distinction on static data and variable data (</a:t>
            </a:r>
            <a:r>
              <a:rPr lang="en-US" b="1" dirty="0" smtClean="0">
                <a:solidFill>
                  <a:srgbClr val="00B0F0"/>
                </a:solidFill>
              </a:rPr>
              <a:t>data flow vs. </a:t>
            </a:r>
            <a:r>
              <a:rPr lang="el-GR" b="1" dirty="0" smtClean="0">
                <a:solidFill>
                  <a:srgbClr val="00B0F0"/>
                </a:solidFill>
              </a:rPr>
              <a:t>δ </a:t>
            </a:r>
            <a:r>
              <a:rPr lang="en-US" b="1" dirty="0" smtClean="0">
                <a:solidFill>
                  <a:srgbClr val="00B0F0"/>
                </a:solidFill>
              </a:rPr>
              <a:t>flow</a:t>
            </a:r>
            <a:r>
              <a:rPr lang="en-US" dirty="0" smtClean="0"/>
              <a:t>)</a:t>
            </a:r>
          </a:p>
          <a:p>
            <a:pPr>
              <a:lnSpc>
                <a:spcPct val="120000"/>
              </a:lnSpc>
            </a:pPr>
            <a:r>
              <a:rPr lang="en-US" dirty="0" smtClean="0"/>
              <a:t>Cacheable map/reduce tasks (long running tasks)</a:t>
            </a:r>
          </a:p>
          <a:p>
            <a:pPr>
              <a:lnSpc>
                <a:spcPct val="120000"/>
              </a:lnSpc>
            </a:pPr>
            <a:r>
              <a:rPr lang="en-US" dirty="0" smtClean="0"/>
              <a:t>Combine operation</a:t>
            </a:r>
          </a:p>
          <a:p>
            <a:endParaRPr lang="en-US" dirty="0"/>
          </a:p>
        </p:txBody>
      </p:sp>
      <p:sp>
        <p:nvSpPr>
          <p:cNvPr id="27" name="Rectangle 26"/>
          <p:cNvSpPr/>
          <p:nvPr/>
        </p:nvSpPr>
        <p:spPr>
          <a:xfrm>
            <a:off x="533400" y="5865628"/>
            <a:ext cx="8382000" cy="677108"/>
          </a:xfrm>
          <a:prstGeom prst="rect">
            <a:avLst/>
          </a:prstGeom>
        </p:spPr>
        <p:txBody>
          <a:bodyPr wrap="square">
            <a:spAutoFit/>
          </a:bodyPr>
          <a:lstStyle/>
          <a:p>
            <a:r>
              <a:rPr lang="en-US" sz="1600" b="1" dirty="0" smtClean="0">
                <a:solidFill>
                  <a:srgbClr val="002060"/>
                </a:solidFill>
              </a:rPr>
              <a:t>Twister Constraints for </a:t>
            </a:r>
            <a:r>
              <a:rPr lang="en-US" sz="1600" b="1" dirty="0" smtClean="0">
                <a:solidFill>
                  <a:srgbClr val="00B0F0"/>
                </a:solidFill>
              </a:rPr>
              <a:t>Side Effect Free </a:t>
            </a:r>
            <a:r>
              <a:rPr lang="en-US" sz="1600" b="1" dirty="0" smtClean="0">
                <a:solidFill>
                  <a:srgbClr val="002060"/>
                </a:solidFill>
              </a:rPr>
              <a:t>map/reduce tasks</a:t>
            </a:r>
          </a:p>
          <a:p>
            <a:endParaRPr lang="en-US" sz="400" dirty="0" smtClean="0"/>
          </a:p>
          <a:p>
            <a:r>
              <a:rPr lang="en-US" dirty="0" smtClean="0">
                <a:solidFill>
                  <a:srgbClr val="002060"/>
                </a:solidFill>
              </a:rPr>
              <a:t>Computation Complexity &gt;&gt; Complexity of Size of the Mutant Data (State)</a:t>
            </a:r>
            <a:endParaRPr lang="en-US" dirty="0">
              <a:solidFill>
                <a:srgbClr val="002060"/>
              </a:solidFill>
            </a:endParaRPr>
          </a:p>
        </p:txBody>
      </p:sp>
      <p:sp>
        <p:nvSpPr>
          <p:cNvPr id="30" name="TextBox 29"/>
          <p:cNvSpPr txBox="1"/>
          <p:nvPr/>
        </p:nvSpPr>
        <p:spPr>
          <a:xfrm>
            <a:off x="219737" y="2107275"/>
            <a:ext cx="1596912" cy="369332"/>
          </a:xfrm>
          <a:prstGeom prst="rect">
            <a:avLst/>
          </a:prstGeom>
          <a:noFill/>
        </p:spPr>
        <p:txBody>
          <a:bodyPr wrap="none" rtlCol="0">
            <a:spAutoFit/>
          </a:bodyPr>
          <a:lstStyle/>
          <a:p>
            <a:r>
              <a:rPr lang="en-US" b="1" dirty="0">
                <a:latin typeface="Candara" pitchFamily="34" charset="0"/>
              </a:rPr>
              <a:t>Main </a:t>
            </a:r>
            <a:r>
              <a:rPr lang="en-US" b="1" dirty="0" smtClean="0">
                <a:latin typeface="Candara" pitchFamily="34" charset="0"/>
              </a:rPr>
              <a:t>Program</a:t>
            </a:r>
            <a:endParaRPr lang="en-US" dirty="0"/>
          </a:p>
        </p:txBody>
      </p:sp>
      <p:sp>
        <p:nvSpPr>
          <p:cNvPr id="34" name="Rounded Rectangle 33"/>
          <p:cNvSpPr/>
          <p:nvPr/>
        </p:nvSpPr>
        <p:spPr>
          <a:xfrm>
            <a:off x="263561" y="2458325"/>
            <a:ext cx="2117887" cy="1184289"/>
          </a:xfrm>
          <a:prstGeom prst="roundRect">
            <a:avLst>
              <a:gd name="adj" fmla="val 9894"/>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35" name="TextBox 34"/>
          <p:cNvSpPr txBox="1"/>
          <p:nvPr/>
        </p:nvSpPr>
        <p:spPr>
          <a:xfrm>
            <a:off x="263180" y="2458325"/>
            <a:ext cx="2117887" cy="1231106"/>
          </a:xfrm>
          <a:prstGeom prst="rect">
            <a:avLst/>
          </a:prstGeom>
          <a:noFill/>
        </p:spPr>
        <p:txBody>
          <a:bodyPr wrap="none" rtlCol="0">
            <a:spAutoFit/>
          </a:bodyPr>
          <a:lstStyle/>
          <a:p>
            <a:r>
              <a:rPr lang="en-US" sz="1400" b="1" dirty="0" smtClean="0">
                <a:latin typeface="Courier New" pitchFamily="49" charset="0"/>
                <a:cs typeface="Courier New" pitchFamily="49" charset="0"/>
              </a:rPr>
              <a:t>while(..)</a:t>
            </a:r>
          </a:p>
          <a:p>
            <a:r>
              <a:rPr lang="en-US" sz="1400" b="1" dirty="0" smtClean="0">
                <a:latin typeface="Courier New" pitchFamily="49" charset="0"/>
                <a:cs typeface="Courier New" pitchFamily="49" charset="0"/>
              </a:rPr>
              <a:t>{</a:t>
            </a: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runMapReduce</a:t>
            </a:r>
            <a:r>
              <a:rPr lang="en-US" sz="1400" b="1" dirty="0" smtClean="0">
                <a:latin typeface="Courier New" pitchFamily="49" charset="0"/>
                <a:cs typeface="Courier New" pitchFamily="49" charset="0"/>
              </a:rPr>
              <a:t>(..)</a:t>
            </a:r>
          </a:p>
          <a:p>
            <a:r>
              <a:rPr lang="en-US" sz="1400" b="1" dirty="0">
                <a:latin typeface="Courier New" pitchFamily="49" charset="0"/>
                <a:cs typeface="Courier New" pitchFamily="49" charset="0"/>
              </a:rPr>
              <a:t>}</a:t>
            </a:r>
          </a:p>
          <a:p>
            <a:endParaRPr lang="en-US" dirty="0"/>
          </a:p>
        </p:txBody>
      </p:sp>
    </p:spTree>
    <p:extLst>
      <p:ext uri="{BB962C8B-B14F-4D97-AF65-F5344CB8AC3E}">
        <p14:creationId xmlns:p14="http://schemas.microsoft.com/office/powerpoint/2010/main" val="45624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additive="base">
                                        <p:cTn id="7"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xEl>
                                              <p:pRg st="2" end="2"/>
                                            </p:txEl>
                                          </p:spTgt>
                                        </p:tgtEl>
                                        <p:attrNameLst>
                                          <p:attrName>style.visibility</p:attrName>
                                        </p:attrNameLst>
                                      </p:cBhvr>
                                      <p:to>
                                        <p:strVal val="visible"/>
                                      </p:to>
                                    </p:set>
                                    <p:anim calcmode="lin" valueType="num">
                                      <p:cBhvr additive="base">
                                        <p:cTn id="11" dur="500" fill="hold"/>
                                        <p:tgtEl>
                                          <p:spTgt spid="2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4"/>
          <p:cNvGrpSpPr/>
          <p:nvPr/>
        </p:nvGrpSpPr>
        <p:grpSpPr>
          <a:xfrm>
            <a:off x="457200" y="685800"/>
            <a:ext cx="8153400" cy="5791200"/>
            <a:chOff x="304800" y="685800"/>
            <a:chExt cx="8153400" cy="5791200"/>
          </a:xfrm>
        </p:grpSpPr>
        <p:sp>
          <p:nvSpPr>
            <p:cNvPr id="1027" name="AutoShape 3"/>
            <p:cNvSpPr>
              <a:spLocks noChangeArrowheads="1"/>
            </p:cNvSpPr>
            <p:nvPr/>
          </p:nvSpPr>
          <p:spPr bwMode="auto">
            <a:xfrm>
              <a:off x="838200" y="762000"/>
              <a:ext cx="7620000" cy="1600200"/>
            </a:xfrm>
            <a:prstGeom prst="roundRect">
              <a:avLst>
                <a:gd name="adj" fmla="val 11204"/>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28" name="Text Box 4"/>
            <p:cNvSpPr txBox="1">
              <a:spLocks noChangeArrowheads="1"/>
            </p:cNvSpPr>
            <p:nvPr/>
          </p:nvSpPr>
          <p:spPr bwMode="auto">
            <a:xfrm>
              <a:off x="990600" y="1143000"/>
              <a:ext cx="2362200" cy="304800"/>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ndara" pitchFamily="34" charset="0"/>
                  <a:cs typeface="Arial" pitchFamily="34" charset="0"/>
                </a:rPr>
                <a:t>configureMaps(..)</a:t>
              </a:r>
              <a:endParaRPr kumimoji="0" lang="en-US" sz="1600" b="0" i="0" u="none" strike="noStrike" cap="none" normalizeH="0" baseline="0" dirty="0" smtClean="0">
                <a:ln>
                  <a:noFill/>
                </a:ln>
                <a:solidFill>
                  <a:schemeClr val="tx1"/>
                </a:solidFill>
                <a:effectLst/>
                <a:latin typeface="Candara" pitchFamily="34" charset="0"/>
                <a:cs typeface="Arial" pitchFamily="34" charset="0"/>
              </a:endParaRPr>
            </a:p>
          </p:txBody>
        </p:sp>
        <p:cxnSp>
          <p:nvCxnSpPr>
            <p:cNvPr id="1029" name="AutoShape 5"/>
            <p:cNvCxnSpPr>
              <a:cxnSpLocks noChangeShapeType="1"/>
            </p:cNvCxnSpPr>
            <p:nvPr/>
          </p:nvCxnSpPr>
          <p:spPr bwMode="auto">
            <a:xfrm flipV="1">
              <a:off x="3352800" y="1143000"/>
              <a:ext cx="538914" cy="183231"/>
            </a:xfrm>
            <a:prstGeom prst="straightConnector1">
              <a:avLst/>
            </a:prstGeom>
            <a:noFill/>
            <a:ln w="9525">
              <a:solidFill>
                <a:srgbClr val="000000"/>
              </a:solidFill>
              <a:round/>
              <a:headEnd/>
              <a:tailEnd type="triangle" w="med" len="med"/>
            </a:ln>
          </p:spPr>
        </p:cxnSp>
        <p:sp>
          <p:nvSpPr>
            <p:cNvPr id="1031" name="Text Box 7"/>
            <p:cNvSpPr txBox="1">
              <a:spLocks noChangeArrowheads="1"/>
            </p:cNvSpPr>
            <p:nvPr/>
          </p:nvSpPr>
          <p:spPr bwMode="auto">
            <a:xfrm>
              <a:off x="990600" y="1600200"/>
              <a:ext cx="2514600" cy="304800"/>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ndara" pitchFamily="34" charset="0"/>
                  <a:cs typeface="Arial" pitchFamily="34" charset="0"/>
                </a:rPr>
                <a:t>configureReduce(..)</a:t>
              </a:r>
              <a:endParaRPr kumimoji="0" lang="en-US" sz="1600" b="0" i="0" u="none" strike="noStrike" cap="none" normalizeH="0" baseline="0" dirty="0" smtClean="0">
                <a:ln>
                  <a:noFill/>
                </a:ln>
                <a:solidFill>
                  <a:schemeClr val="tx1"/>
                </a:solidFill>
                <a:effectLst/>
                <a:latin typeface="Candara" pitchFamily="34" charset="0"/>
                <a:cs typeface="Arial" pitchFamily="34" charset="0"/>
              </a:endParaRPr>
            </a:p>
          </p:txBody>
        </p:sp>
        <p:cxnSp>
          <p:nvCxnSpPr>
            <p:cNvPr id="1032" name="AutoShape 8"/>
            <p:cNvCxnSpPr>
              <a:cxnSpLocks noChangeShapeType="1"/>
              <a:stCxn id="1031" idx="3"/>
            </p:cNvCxnSpPr>
            <p:nvPr/>
          </p:nvCxnSpPr>
          <p:spPr bwMode="auto">
            <a:xfrm flipV="1">
              <a:off x="3505200" y="1600201"/>
              <a:ext cx="382203" cy="152399"/>
            </a:xfrm>
            <a:prstGeom prst="straightConnector1">
              <a:avLst/>
            </a:prstGeom>
            <a:noFill/>
            <a:ln w="9525">
              <a:solidFill>
                <a:srgbClr val="000000"/>
              </a:solidFill>
              <a:round/>
              <a:headEnd/>
              <a:tailEnd type="triangle" w="med" len="med"/>
            </a:ln>
          </p:spPr>
        </p:cxnSp>
        <p:sp>
          <p:nvSpPr>
            <p:cNvPr id="1033" name="AutoShape 9"/>
            <p:cNvSpPr>
              <a:spLocks noChangeArrowheads="1"/>
            </p:cNvSpPr>
            <p:nvPr/>
          </p:nvSpPr>
          <p:spPr bwMode="auto">
            <a:xfrm>
              <a:off x="838200" y="2895600"/>
              <a:ext cx="7620000" cy="2209800"/>
            </a:xfrm>
            <a:prstGeom prst="roundRect">
              <a:avLst>
                <a:gd name="adj" fmla="val 7556"/>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34" name="Oval 10"/>
            <p:cNvSpPr>
              <a:spLocks noChangeArrowheads="1"/>
            </p:cNvSpPr>
            <p:nvPr/>
          </p:nvSpPr>
          <p:spPr bwMode="auto">
            <a:xfrm>
              <a:off x="5565107" y="40269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35" name="Oval 11"/>
            <p:cNvSpPr>
              <a:spLocks noChangeArrowheads="1"/>
            </p:cNvSpPr>
            <p:nvPr/>
          </p:nvSpPr>
          <p:spPr bwMode="auto">
            <a:xfrm>
              <a:off x="6179469" y="40269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36" name="Oval 12"/>
            <p:cNvSpPr>
              <a:spLocks noChangeArrowheads="1"/>
            </p:cNvSpPr>
            <p:nvPr/>
          </p:nvSpPr>
          <p:spPr bwMode="auto">
            <a:xfrm>
              <a:off x="5226668" y="33156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37" name="Oval 13"/>
            <p:cNvSpPr>
              <a:spLocks noChangeArrowheads="1"/>
            </p:cNvSpPr>
            <p:nvPr/>
          </p:nvSpPr>
          <p:spPr bwMode="auto">
            <a:xfrm>
              <a:off x="6839100" y="40269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38" name="Oval 14"/>
            <p:cNvSpPr>
              <a:spLocks noChangeArrowheads="1"/>
            </p:cNvSpPr>
            <p:nvPr/>
          </p:nvSpPr>
          <p:spPr bwMode="auto">
            <a:xfrm>
              <a:off x="5834564" y="33156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grpSp>
          <p:nvGrpSpPr>
            <p:cNvPr id="4" name="Group 15"/>
            <p:cNvGrpSpPr>
              <a:grpSpLocks/>
            </p:cNvGrpSpPr>
            <p:nvPr/>
          </p:nvGrpSpPr>
          <p:grpSpPr bwMode="auto">
            <a:xfrm>
              <a:off x="1295400" y="3048009"/>
              <a:ext cx="2590383" cy="304513"/>
              <a:chOff x="1453" y="5453"/>
              <a:chExt cx="3605" cy="353"/>
            </a:xfrm>
          </p:grpSpPr>
          <p:sp>
            <p:nvSpPr>
              <p:cNvPr id="1040" name="Text Box 16"/>
              <p:cNvSpPr txBox="1">
                <a:spLocks noChangeArrowheads="1"/>
              </p:cNvSpPr>
              <p:nvPr/>
            </p:nvSpPr>
            <p:spPr bwMode="auto">
              <a:xfrm>
                <a:off x="1453" y="5453"/>
                <a:ext cx="3075"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ndara" pitchFamily="34" charset="0"/>
                    <a:cs typeface="Arial" pitchFamily="34" charset="0"/>
                  </a:rPr>
                  <a:t>runMapReduce(..)</a:t>
                </a:r>
                <a:endParaRPr kumimoji="0" lang="en-US" sz="1600" b="0" i="0" u="none" strike="noStrike" cap="none" normalizeH="0" baseline="0" dirty="0" smtClean="0">
                  <a:ln>
                    <a:noFill/>
                  </a:ln>
                  <a:solidFill>
                    <a:schemeClr val="tx1"/>
                  </a:solidFill>
                  <a:effectLst/>
                  <a:latin typeface="Candara" pitchFamily="34" charset="0"/>
                  <a:cs typeface="Arial" pitchFamily="34" charset="0"/>
                </a:endParaRPr>
              </a:p>
            </p:txBody>
          </p:sp>
          <p:cxnSp>
            <p:nvCxnSpPr>
              <p:cNvPr id="1041" name="AutoShape 17"/>
              <p:cNvCxnSpPr>
                <a:cxnSpLocks noChangeShapeType="1"/>
                <a:stCxn id="1040" idx="3"/>
              </p:cNvCxnSpPr>
              <p:nvPr/>
            </p:nvCxnSpPr>
            <p:spPr bwMode="auto">
              <a:xfrm>
                <a:off x="4528" y="5630"/>
                <a:ext cx="530" cy="2"/>
              </a:xfrm>
              <a:prstGeom prst="straightConnector1">
                <a:avLst/>
              </a:prstGeom>
              <a:noFill/>
              <a:ln w="9525">
                <a:solidFill>
                  <a:srgbClr val="000000"/>
                </a:solidFill>
                <a:round/>
                <a:headEnd/>
                <a:tailEnd type="triangle" w="med" len="med"/>
              </a:ln>
            </p:spPr>
          </p:cxnSp>
        </p:grpSp>
        <p:sp>
          <p:nvSpPr>
            <p:cNvPr id="1042" name="Oval 18"/>
            <p:cNvSpPr>
              <a:spLocks noChangeArrowheads="1"/>
            </p:cNvSpPr>
            <p:nvPr/>
          </p:nvSpPr>
          <p:spPr bwMode="auto">
            <a:xfrm>
              <a:off x="7162449" y="33156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43" name="Oval 19"/>
            <p:cNvSpPr>
              <a:spLocks noChangeArrowheads="1"/>
            </p:cNvSpPr>
            <p:nvPr/>
          </p:nvSpPr>
          <p:spPr bwMode="auto">
            <a:xfrm>
              <a:off x="6487728" y="33156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cxnSp>
          <p:nvCxnSpPr>
            <p:cNvPr id="1044" name="AutoShape 20"/>
            <p:cNvCxnSpPr>
              <a:cxnSpLocks noChangeShapeType="1"/>
            </p:cNvCxnSpPr>
            <p:nvPr/>
          </p:nvCxnSpPr>
          <p:spPr bwMode="auto">
            <a:xfrm>
              <a:off x="5683668" y="3865295"/>
              <a:ext cx="0" cy="161674"/>
            </a:xfrm>
            <a:prstGeom prst="straightConnector1">
              <a:avLst/>
            </a:prstGeom>
            <a:noFill/>
            <a:ln w="9525">
              <a:solidFill>
                <a:srgbClr val="000000"/>
              </a:solidFill>
              <a:round/>
              <a:headEnd/>
              <a:tailEnd type="triangle" w="med" len="med"/>
            </a:ln>
          </p:spPr>
        </p:cxnSp>
        <p:cxnSp>
          <p:nvCxnSpPr>
            <p:cNvPr id="1045" name="AutoShape 21"/>
            <p:cNvCxnSpPr>
              <a:cxnSpLocks noChangeShapeType="1"/>
            </p:cNvCxnSpPr>
            <p:nvPr/>
          </p:nvCxnSpPr>
          <p:spPr bwMode="auto">
            <a:xfrm>
              <a:off x="6315276" y="3865295"/>
              <a:ext cx="0" cy="161674"/>
            </a:xfrm>
            <a:prstGeom prst="straightConnector1">
              <a:avLst/>
            </a:prstGeom>
            <a:noFill/>
            <a:ln w="9525">
              <a:solidFill>
                <a:srgbClr val="000000"/>
              </a:solidFill>
              <a:round/>
              <a:headEnd/>
              <a:tailEnd type="triangle" w="med" len="med"/>
            </a:ln>
          </p:spPr>
        </p:cxnSp>
        <p:cxnSp>
          <p:nvCxnSpPr>
            <p:cNvPr id="1046" name="AutoShape 22"/>
            <p:cNvCxnSpPr>
              <a:cxnSpLocks noChangeShapeType="1"/>
            </p:cNvCxnSpPr>
            <p:nvPr/>
          </p:nvCxnSpPr>
          <p:spPr bwMode="auto">
            <a:xfrm>
              <a:off x="6951195" y="3865295"/>
              <a:ext cx="0" cy="161674"/>
            </a:xfrm>
            <a:prstGeom prst="straightConnector1">
              <a:avLst/>
            </a:prstGeom>
            <a:noFill/>
            <a:ln w="9525">
              <a:solidFill>
                <a:srgbClr val="000000"/>
              </a:solidFill>
              <a:round/>
              <a:headEnd/>
              <a:tailEnd type="triangle" w="med" len="med"/>
            </a:ln>
          </p:spPr>
        </p:cxnSp>
        <p:cxnSp>
          <p:nvCxnSpPr>
            <p:cNvPr id="1047" name="AutoShape 23"/>
            <p:cNvCxnSpPr>
              <a:cxnSpLocks noChangeShapeType="1"/>
            </p:cNvCxnSpPr>
            <p:nvPr/>
          </p:nvCxnSpPr>
          <p:spPr bwMode="auto">
            <a:xfrm>
              <a:off x="5409899" y="3595838"/>
              <a:ext cx="273769" cy="269457"/>
            </a:xfrm>
            <a:prstGeom prst="straightConnector1">
              <a:avLst/>
            </a:prstGeom>
            <a:noFill/>
            <a:ln w="9525">
              <a:solidFill>
                <a:srgbClr val="000000"/>
              </a:solidFill>
              <a:round/>
              <a:headEnd/>
              <a:tailEnd/>
            </a:ln>
          </p:spPr>
        </p:cxnSp>
        <p:cxnSp>
          <p:nvCxnSpPr>
            <p:cNvPr id="1048" name="AutoShape 24"/>
            <p:cNvCxnSpPr>
              <a:cxnSpLocks noChangeShapeType="1"/>
            </p:cNvCxnSpPr>
            <p:nvPr/>
          </p:nvCxnSpPr>
          <p:spPr bwMode="auto">
            <a:xfrm flipH="1">
              <a:off x="5683668" y="3595838"/>
              <a:ext cx="269457" cy="269457"/>
            </a:xfrm>
            <a:prstGeom prst="straightConnector1">
              <a:avLst/>
            </a:prstGeom>
            <a:noFill/>
            <a:ln w="9525">
              <a:solidFill>
                <a:srgbClr val="000000"/>
              </a:solidFill>
              <a:round/>
              <a:headEnd/>
              <a:tailEnd/>
            </a:ln>
          </p:spPr>
        </p:cxnSp>
        <p:cxnSp>
          <p:nvCxnSpPr>
            <p:cNvPr id="1049" name="AutoShape 25"/>
            <p:cNvCxnSpPr>
              <a:cxnSpLocks noChangeShapeType="1"/>
            </p:cNvCxnSpPr>
            <p:nvPr/>
          </p:nvCxnSpPr>
          <p:spPr bwMode="auto">
            <a:xfrm flipH="1">
              <a:off x="5683668" y="3595838"/>
              <a:ext cx="901065" cy="269457"/>
            </a:xfrm>
            <a:prstGeom prst="straightConnector1">
              <a:avLst/>
            </a:prstGeom>
            <a:noFill/>
            <a:ln w="9525">
              <a:solidFill>
                <a:srgbClr val="000000"/>
              </a:solidFill>
              <a:round/>
              <a:headEnd/>
              <a:tailEnd/>
            </a:ln>
          </p:spPr>
        </p:cxnSp>
        <p:cxnSp>
          <p:nvCxnSpPr>
            <p:cNvPr id="1050" name="AutoShape 26"/>
            <p:cNvCxnSpPr>
              <a:cxnSpLocks noChangeShapeType="1"/>
            </p:cNvCxnSpPr>
            <p:nvPr/>
          </p:nvCxnSpPr>
          <p:spPr bwMode="auto">
            <a:xfrm flipH="1">
              <a:off x="5683668" y="3595838"/>
              <a:ext cx="1595187" cy="269457"/>
            </a:xfrm>
            <a:prstGeom prst="straightConnector1">
              <a:avLst/>
            </a:prstGeom>
            <a:noFill/>
            <a:ln w="9525">
              <a:solidFill>
                <a:srgbClr val="000000"/>
              </a:solidFill>
              <a:round/>
              <a:headEnd/>
              <a:tailEnd/>
            </a:ln>
          </p:spPr>
        </p:cxnSp>
        <p:cxnSp>
          <p:nvCxnSpPr>
            <p:cNvPr id="1051" name="AutoShape 27"/>
            <p:cNvCxnSpPr>
              <a:cxnSpLocks noChangeShapeType="1"/>
            </p:cNvCxnSpPr>
            <p:nvPr/>
          </p:nvCxnSpPr>
          <p:spPr bwMode="auto">
            <a:xfrm>
              <a:off x="5409899" y="3595838"/>
              <a:ext cx="905376" cy="269457"/>
            </a:xfrm>
            <a:prstGeom prst="straightConnector1">
              <a:avLst/>
            </a:prstGeom>
            <a:noFill/>
            <a:ln w="9525">
              <a:solidFill>
                <a:srgbClr val="000000"/>
              </a:solidFill>
              <a:round/>
              <a:headEnd/>
              <a:tailEnd/>
            </a:ln>
          </p:spPr>
        </p:cxnSp>
        <p:cxnSp>
          <p:nvCxnSpPr>
            <p:cNvPr id="1052" name="AutoShape 28"/>
            <p:cNvCxnSpPr>
              <a:cxnSpLocks noChangeShapeType="1"/>
            </p:cNvCxnSpPr>
            <p:nvPr/>
          </p:nvCxnSpPr>
          <p:spPr bwMode="auto">
            <a:xfrm>
              <a:off x="5953125" y="3595838"/>
              <a:ext cx="362151" cy="269457"/>
            </a:xfrm>
            <a:prstGeom prst="straightConnector1">
              <a:avLst/>
            </a:prstGeom>
            <a:noFill/>
            <a:ln w="9525">
              <a:solidFill>
                <a:srgbClr val="000000"/>
              </a:solidFill>
              <a:round/>
              <a:headEnd/>
              <a:tailEnd/>
            </a:ln>
          </p:spPr>
        </p:cxnSp>
        <p:cxnSp>
          <p:nvCxnSpPr>
            <p:cNvPr id="1053" name="AutoShape 29"/>
            <p:cNvCxnSpPr>
              <a:cxnSpLocks noChangeShapeType="1"/>
            </p:cNvCxnSpPr>
            <p:nvPr/>
          </p:nvCxnSpPr>
          <p:spPr bwMode="auto">
            <a:xfrm flipH="1">
              <a:off x="6315276" y="3595838"/>
              <a:ext cx="269457" cy="269457"/>
            </a:xfrm>
            <a:prstGeom prst="straightConnector1">
              <a:avLst/>
            </a:prstGeom>
            <a:noFill/>
            <a:ln w="9525">
              <a:solidFill>
                <a:srgbClr val="000000"/>
              </a:solidFill>
              <a:round/>
              <a:headEnd/>
              <a:tailEnd/>
            </a:ln>
          </p:spPr>
        </p:cxnSp>
        <p:cxnSp>
          <p:nvCxnSpPr>
            <p:cNvPr id="1054" name="AutoShape 30"/>
            <p:cNvCxnSpPr>
              <a:cxnSpLocks noChangeShapeType="1"/>
            </p:cNvCxnSpPr>
            <p:nvPr/>
          </p:nvCxnSpPr>
          <p:spPr bwMode="auto">
            <a:xfrm flipH="1">
              <a:off x="6315276" y="3595838"/>
              <a:ext cx="905376" cy="269457"/>
            </a:xfrm>
            <a:prstGeom prst="straightConnector1">
              <a:avLst/>
            </a:prstGeom>
            <a:noFill/>
            <a:ln w="9525">
              <a:solidFill>
                <a:srgbClr val="000000"/>
              </a:solidFill>
              <a:round/>
              <a:headEnd/>
              <a:tailEnd/>
            </a:ln>
          </p:spPr>
        </p:cxnSp>
        <p:cxnSp>
          <p:nvCxnSpPr>
            <p:cNvPr id="1055" name="AutoShape 31"/>
            <p:cNvCxnSpPr>
              <a:cxnSpLocks noChangeShapeType="1"/>
            </p:cNvCxnSpPr>
            <p:nvPr/>
          </p:nvCxnSpPr>
          <p:spPr bwMode="auto">
            <a:xfrm>
              <a:off x="5409899" y="3595838"/>
              <a:ext cx="1541295" cy="269457"/>
            </a:xfrm>
            <a:prstGeom prst="straightConnector1">
              <a:avLst/>
            </a:prstGeom>
            <a:noFill/>
            <a:ln w="9525">
              <a:solidFill>
                <a:srgbClr val="000000"/>
              </a:solidFill>
              <a:round/>
              <a:headEnd/>
              <a:tailEnd/>
            </a:ln>
          </p:spPr>
        </p:cxnSp>
        <p:cxnSp>
          <p:nvCxnSpPr>
            <p:cNvPr id="1056" name="AutoShape 32"/>
            <p:cNvCxnSpPr>
              <a:cxnSpLocks noChangeShapeType="1"/>
            </p:cNvCxnSpPr>
            <p:nvPr/>
          </p:nvCxnSpPr>
          <p:spPr bwMode="auto">
            <a:xfrm>
              <a:off x="5953125" y="3595838"/>
              <a:ext cx="998070" cy="269457"/>
            </a:xfrm>
            <a:prstGeom prst="straightConnector1">
              <a:avLst/>
            </a:prstGeom>
            <a:noFill/>
            <a:ln w="9525">
              <a:solidFill>
                <a:srgbClr val="000000"/>
              </a:solidFill>
              <a:round/>
              <a:headEnd/>
              <a:tailEnd/>
            </a:ln>
          </p:spPr>
        </p:cxnSp>
        <p:cxnSp>
          <p:nvCxnSpPr>
            <p:cNvPr id="1057" name="AutoShape 33"/>
            <p:cNvCxnSpPr>
              <a:cxnSpLocks noChangeShapeType="1"/>
            </p:cNvCxnSpPr>
            <p:nvPr/>
          </p:nvCxnSpPr>
          <p:spPr bwMode="auto">
            <a:xfrm>
              <a:off x="6584733" y="3595838"/>
              <a:ext cx="366462" cy="269457"/>
            </a:xfrm>
            <a:prstGeom prst="straightConnector1">
              <a:avLst/>
            </a:prstGeom>
            <a:noFill/>
            <a:ln w="9525">
              <a:solidFill>
                <a:srgbClr val="000000"/>
              </a:solidFill>
              <a:round/>
              <a:headEnd/>
              <a:tailEnd/>
            </a:ln>
          </p:spPr>
        </p:cxnSp>
        <p:cxnSp>
          <p:nvCxnSpPr>
            <p:cNvPr id="1058" name="AutoShape 34"/>
            <p:cNvCxnSpPr>
              <a:cxnSpLocks noChangeShapeType="1"/>
            </p:cNvCxnSpPr>
            <p:nvPr/>
          </p:nvCxnSpPr>
          <p:spPr bwMode="auto">
            <a:xfrm flipH="1">
              <a:off x="6951195" y="3595838"/>
              <a:ext cx="327660" cy="269457"/>
            </a:xfrm>
            <a:prstGeom prst="straightConnector1">
              <a:avLst/>
            </a:prstGeom>
            <a:noFill/>
            <a:ln w="9525">
              <a:solidFill>
                <a:srgbClr val="000000"/>
              </a:solidFill>
              <a:round/>
              <a:headEnd/>
              <a:tailEnd/>
            </a:ln>
          </p:spPr>
        </p:cxnSp>
        <p:cxnSp>
          <p:nvCxnSpPr>
            <p:cNvPr id="1059" name="AutoShape 35"/>
            <p:cNvCxnSpPr>
              <a:cxnSpLocks noChangeShapeType="1"/>
            </p:cNvCxnSpPr>
            <p:nvPr/>
          </p:nvCxnSpPr>
          <p:spPr bwMode="auto">
            <a:xfrm>
              <a:off x="5338763" y="3046145"/>
              <a:ext cx="0" cy="269457"/>
            </a:xfrm>
            <a:prstGeom prst="straightConnector1">
              <a:avLst/>
            </a:prstGeom>
            <a:noFill/>
            <a:ln w="9525">
              <a:solidFill>
                <a:srgbClr val="000000"/>
              </a:solidFill>
              <a:round/>
              <a:headEnd/>
              <a:tailEnd type="triangle" w="med" len="med"/>
            </a:ln>
          </p:spPr>
        </p:cxnSp>
        <p:cxnSp>
          <p:nvCxnSpPr>
            <p:cNvPr id="1060" name="AutoShape 36"/>
            <p:cNvCxnSpPr>
              <a:cxnSpLocks noChangeShapeType="1"/>
            </p:cNvCxnSpPr>
            <p:nvPr/>
          </p:nvCxnSpPr>
          <p:spPr bwMode="auto">
            <a:xfrm>
              <a:off x="5953125" y="3046145"/>
              <a:ext cx="0" cy="269457"/>
            </a:xfrm>
            <a:prstGeom prst="straightConnector1">
              <a:avLst/>
            </a:prstGeom>
            <a:noFill/>
            <a:ln w="9525">
              <a:solidFill>
                <a:srgbClr val="000000"/>
              </a:solidFill>
              <a:round/>
              <a:headEnd/>
              <a:tailEnd type="triangle" w="med" len="med"/>
            </a:ln>
          </p:spPr>
        </p:cxnSp>
        <p:cxnSp>
          <p:nvCxnSpPr>
            <p:cNvPr id="1061" name="AutoShape 37"/>
            <p:cNvCxnSpPr>
              <a:cxnSpLocks noChangeShapeType="1"/>
            </p:cNvCxnSpPr>
            <p:nvPr/>
          </p:nvCxnSpPr>
          <p:spPr bwMode="auto">
            <a:xfrm>
              <a:off x="6584733" y="3035367"/>
              <a:ext cx="0" cy="269457"/>
            </a:xfrm>
            <a:prstGeom prst="straightConnector1">
              <a:avLst/>
            </a:prstGeom>
            <a:noFill/>
            <a:ln w="9525">
              <a:solidFill>
                <a:srgbClr val="000000"/>
              </a:solidFill>
              <a:round/>
              <a:headEnd/>
              <a:tailEnd type="triangle" w="med" len="med"/>
            </a:ln>
          </p:spPr>
        </p:cxnSp>
        <p:cxnSp>
          <p:nvCxnSpPr>
            <p:cNvPr id="1062" name="AutoShape 38"/>
            <p:cNvCxnSpPr>
              <a:cxnSpLocks noChangeShapeType="1"/>
            </p:cNvCxnSpPr>
            <p:nvPr/>
          </p:nvCxnSpPr>
          <p:spPr bwMode="auto">
            <a:xfrm>
              <a:off x="7278855" y="3035367"/>
              <a:ext cx="0" cy="269457"/>
            </a:xfrm>
            <a:prstGeom prst="straightConnector1">
              <a:avLst/>
            </a:prstGeom>
            <a:noFill/>
            <a:ln w="9525">
              <a:solidFill>
                <a:srgbClr val="000000"/>
              </a:solidFill>
              <a:round/>
              <a:headEnd/>
              <a:tailEnd type="triangle" w="med" len="med"/>
            </a:ln>
          </p:spPr>
        </p:cxnSp>
        <p:sp>
          <p:nvSpPr>
            <p:cNvPr id="1063" name="Text Box 39"/>
            <p:cNvSpPr txBox="1">
              <a:spLocks noChangeArrowheads="1"/>
            </p:cNvSpPr>
            <p:nvPr/>
          </p:nvSpPr>
          <p:spPr bwMode="auto">
            <a:xfrm>
              <a:off x="990600" y="2514600"/>
              <a:ext cx="2362200" cy="304800"/>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ndara" pitchFamily="34" charset="0"/>
                  <a:cs typeface="Arial" pitchFamily="34" charset="0"/>
                </a:rPr>
                <a:t>while(</a:t>
              </a:r>
              <a:r>
                <a:rPr kumimoji="0" lang="en-US" sz="1600" b="1" i="0" u="none" strike="noStrike" cap="none" normalizeH="0" baseline="0" dirty="0" smtClean="0">
                  <a:ln>
                    <a:noFill/>
                  </a:ln>
                  <a:solidFill>
                    <a:srgbClr val="7E110D"/>
                  </a:solidFill>
                  <a:effectLst/>
                  <a:latin typeface="Candara" pitchFamily="34" charset="0"/>
                  <a:cs typeface="Arial" pitchFamily="34" charset="0"/>
                </a:rPr>
                <a:t>condition</a:t>
              </a:r>
              <a:r>
                <a:rPr kumimoji="0" lang="en-US" sz="1600" b="1" i="0" u="none" strike="noStrike" cap="none" normalizeH="0" baseline="0" dirty="0" smtClean="0">
                  <a:ln>
                    <a:noFill/>
                  </a:ln>
                  <a:solidFill>
                    <a:schemeClr val="tx1"/>
                  </a:solidFill>
                  <a:effectLst/>
                  <a:latin typeface="Candara" pitchFamily="34" charset="0"/>
                  <a:cs typeface="Arial" pitchFamily="34" charset="0"/>
                </a:rPr>
                <a:t>){</a:t>
              </a:r>
              <a:endParaRPr kumimoji="0" lang="en-US" sz="1600" b="0" i="0" u="none" strike="noStrike" cap="none" normalizeH="0" baseline="0" dirty="0" smtClean="0">
                <a:ln>
                  <a:noFill/>
                </a:ln>
                <a:solidFill>
                  <a:schemeClr val="tx1"/>
                </a:solidFill>
                <a:effectLst/>
                <a:latin typeface="Candara" pitchFamily="34" charset="0"/>
                <a:cs typeface="Arial" pitchFamily="34" charset="0"/>
              </a:endParaRPr>
            </a:p>
          </p:txBody>
        </p:sp>
        <p:sp>
          <p:nvSpPr>
            <p:cNvPr id="1064" name="Oval 40"/>
            <p:cNvSpPr>
              <a:spLocks noChangeArrowheads="1"/>
            </p:cNvSpPr>
            <p:nvPr/>
          </p:nvSpPr>
          <p:spPr bwMode="auto">
            <a:xfrm>
              <a:off x="2978317" y="4706002"/>
              <a:ext cx="269457" cy="280236"/>
            </a:xfrm>
            <a:prstGeom prst="ellipse">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cxnSp>
          <p:nvCxnSpPr>
            <p:cNvPr id="1065" name="AutoShape 41"/>
            <p:cNvCxnSpPr>
              <a:cxnSpLocks noChangeShapeType="1"/>
            </p:cNvCxnSpPr>
            <p:nvPr/>
          </p:nvCxnSpPr>
          <p:spPr bwMode="auto">
            <a:xfrm>
              <a:off x="3118435" y="4544327"/>
              <a:ext cx="0" cy="161674"/>
            </a:xfrm>
            <a:prstGeom prst="straightConnector1">
              <a:avLst/>
            </a:prstGeom>
            <a:noFill/>
            <a:ln w="9525">
              <a:solidFill>
                <a:srgbClr val="000000"/>
              </a:solidFill>
              <a:round/>
              <a:headEnd/>
              <a:tailEnd type="triangle" w="med" len="med"/>
            </a:ln>
          </p:spPr>
        </p:cxnSp>
        <p:cxnSp>
          <p:nvCxnSpPr>
            <p:cNvPr id="1066" name="AutoShape 42"/>
            <p:cNvCxnSpPr>
              <a:cxnSpLocks noChangeShapeType="1"/>
            </p:cNvCxnSpPr>
            <p:nvPr/>
          </p:nvCxnSpPr>
          <p:spPr bwMode="auto">
            <a:xfrm flipH="1">
              <a:off x="3118435" y="4544327"/>
              <a:ext cx="3832760" cy="0"/>
            </a:xfrm>
            <a:prstGeom prst="straightConnector1">
              <a:avLst/>
            </a:prstGeom>
            <a:noFill/>
            <a:ln w="9525">
              <a:solidFill>
                <a:srgbClr val="000000"/>
              </a:solidFill>
              <a:round/>
              <a:headEnd/>
              <a:tailEnd/>
            </a:ln>
          </p:spPr>
        </p:cxnSp>
        <p:sp>
          <p:nvSpPr>
            <p:cNvPr id="1067" name="Text Box 43"/>
            <p:cNvSpPr txBox="1">
              <a:spLocks noChangeArrowheads="1"/>
            </p:cNvSpPr>
            <p:nvPr/>
          </p:nvSpPr>
          <p:spPr bwMode="auto">
            <a:xfrm>
              <a:off x="1066800" y="5715000"/>
              <a:ext cx="1853866" cy="304800"/>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ndara" pitchFamily="34" charset="0"/>
                  <a:cs typeface="Arial" pitchFamily="34" charset="0"/>
                </a:rPr>
                <a:t>} //end while</a:t>
              </a:r>
              <a:endParaRPr kumimoji="0" lang="en-US" sz="1600" b="0" i="0" u="none" strike="noStrike" cap="none" normalizeH="0" baseline="0" dirty="0" smtClean="0">
                <a:ln>
                  <a:noFill/>
                </a:ln>
                <a:solidFill>
                  <a:schemeClr val="tx1"/>
                </a:solidFill>
                <a:effectLst/>
                <a:latin typeface="Candara" pitchFamily="34" charset="0"/>
                <a:cs typeface="Arial" pitchFamily="34" charset="0"/>
              </a:endParaRPr>
            </a:p>
          </p:txBody>
        </p:sp>
        <p:sp>
          <p:nvSpPr>
            <p:cNvPr id="1068" name="Text Box 44"/>
            <p:cNvSpPr txBox="1">
              <a:spLocks noChangeArrowheads="1"/>
            </p:cNvSpPr>
            <p:nvPr/>
          </p:nvSpPr>
          <p:spPr bwMode="auto">
            <a:xfrm>
              <a:off x="1295400" y="5257800"/>
              <a:ext cx="2286000" cy="304800"/>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7E110D"/>
                  </a:solidFill>
                  <a:effectLst/>
                  <a:latin typeface="Candara" pitchFamily="34" charset="0"/>
                  <a:cs typeface="Arial" pitchFamily="34" charset="0"/>
                </a:rPr>
                <a:t>updateCondition()</a:t>
              </a:r>
              <a:endParaRPr kumimoji="0" lang="en-US" sz="1600" b="0" i="0" u="none" strike="noStrike" cap="none" normalizeH="0" baseline="0" dirty="0" smtClean="0">
                <a:ln>
                  <a:noFill/>
                </a:ln>
                <a:solidFill>
                  <a:srgbClr val="7E110D"/>
                </a:solidFill>
                <a:effectLst/>
                <a:latin typeface="Candara" pitchFamily="34" charset="0"/>
                <a:cs typeface="Arial" pitchFamily="34" charset="0"/>
              </a:endParaRPr>
            </a:p>
          </p:txBody>
        </p:sp>
        <p:grpSp>
          <p:nvGrpSpPr>
            <p:cNvPr id="5" name="Group 45"/>
            <p:cNvGrpSpPr>
              <a:grpSpLocks/>
            </p:cNvGrpSpPr>
            <p:nvPr/>
          </p:nvGrpSpPr>
          <p:grpSpPr bwMode="auto">
            <a:xfrm>
              <a:off x="4572000" y="838200"/>
              <a:ext cx="1353753" cy="1293395"/>
              <a:chOff x="4782" y="2508"/>
              <a:chExt cx="1884" cy="1800"/>
            </a:xfrm>
          </p:grpSpPr>
          <p:grpSp>
            <p:nvGrpSpPr>
              <p:cNvPr id="6" name="Group 46"/>
              <p:cNvGrpSpPr>
                <a:grpSpLocks/>
              </p:cNvGrpSpPr>
              <p:nvPr/>
            </p:nvGrpSpPr>
            <p:grpSpPr bwMode="auto">
              <a:xfrm>
                <a:off x="4782" y="2508"/>
                <a:ext cx="1884" cy="1800"/>
                <a:chOff x="8145" y="2478"/>
                <a:chExt cx="1884" cy="1800"/>
              </a:xfrm>
            </p:grpSpPr>
            <p:sp>
              <p:nvSpPr>
                <p:cNvPr id="1071" name="AutoShape 47"/>
                <p:cNvSpPr>
                  <a:spLocks noChangeArrowheads="1"/>
                </p:cNvSpPr>
                <p:nvPr/>
              </p:nvSpPr>
              <p:spPr bwMode="auto">
                <a:xfrm>
                  <a:off x="8145" y="2733"/>
                  <a:ext cx="1884" cy="1545"/>
                </a:xfrm>
                <a:prstGeom prst="roundRect">
                  <a:avLst>
                    <a:gd name="adj" fmla="val 16667"/>
                  </a:avLst>
                </a:prstGeom>
                <a:solidFill>
                  <a:srgbClr val="DBE5F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72" name="Oval 48"/>
                <p:cNvSpPr>
                  <a:spLocks noChangeArrowheads="1"/>
                </p:cNvSpPr>
                <p:nvPr/>
              </p:nvSpPr>
              <p:spPr bwMode="auto">
                <a:xfrm>
                  <a:off x="8280" y="3648"/>
                  <a:ext cx="375" cy="390"/>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73" name="Oval 49"/>
                <p:cNvSpPr>
                  <a:spLocks noChangeArrowheads="1"/>
                </p:cNvSpPr>
                <p:nvPr/>
              </p:nvSpPr>
              <p:spPr bwMode="auto">
                <a:xfrm>
                  <a:off x="8436" y="3648"/>
                  <a:ext cx="375" cy="390"/>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74" name="Oval 50"/>
                <p:cNvSpPr>
                  <a:spLocks noChangeArrowheads="1"/>
                </p:cNvSpPr>
                <p:nvPr/>
              </p:nvSpPr>
              <p:spPr bwMode="auto">
                <a:xfrm>
                  <a:off x="8595" y="3648"/>
                  <a:ext cx="375" cy="390"/>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75" name="AutoShape 51"/>
                <p:cNvSpPr>
                  <a:spLocks noChangeArrowheads="1"/>
                </p:cNvSpPr>
                <p:nvPr/>
              </p:nvSpPr>
              <p:spPr bwMode="auto">
                <a:xfrm>
                  <a:off x="9339" y="2883"/>
                  <a:ext cx="585" cy="330"/>
                </a:xfrm>
                <a:prstGeom prst="flowChartMagneticDisk">
                  <a:avLst/>
                </a:prstGeom>
                <a:solidFill>
                  <a:srgbClr val="D9959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76" name="Oval 52"/>
                <p:cNvSpPr>
                  <a:spLocks noChangeArrowheads="1"/>
                </p:cNvSpPr>
                <p:nvPr/>
              </p:nvSpPr>
              <p:spPr bwMode="auto">
                <a:xfrm>
                  <a:off x="9234" y="3663"/>
                  <a:ext cx="375" cy="390"/>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77" name="Oval 53"/>
                <p:cNvSpPr>
                  <a:spLocks noChangeArrowheads="1"/>
                </p:cNvSpPr>
                <p:nvPr/>
              </p:nvSpPr>
              <p:spPr bwMode="auto">
                <a:xfrm>
                  <a:off x="9390" y="3663"/>
                  <a:ext cx="375" cy="390"/>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78" name="Oval 54"/>
                <p:cNvSpPr>
                  <a:spLocks noChangeArrowheads="1"/>
                </p:cNvSpPr>
                <p:nvPr/>
              </p:nvSpPr>
              <p:spPr bwMode="auto">
                <a:xfrm>
                  <a:off x="9549" y="3663"/>
                  <a:ext cx="375" cy="390"/>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cxnSp>
              <p:nvCxnSpPr>
                <p:cNvPr id="1079" name="AutoShape 55"/>
                <p:cNvCxnSpPr>
                  <a:cxnSpLocks noChangeShapeType="1"/>
                </p:cNvCxnSpPr>
                <p:nvPr/>
              </p:nvCxnSpPr>
              <p:spPr bwMode="auto">
                <a:xfrm>
                  <a:off x="9609" y="3213"/>
                  <a:ext cx="0" cy="450"/>
                </a:xfrm>
                <a:prstGeom prst="straightConnector1">
                  <a:avLst/>
                </a:prstGeom>
                <a:noFill/>
                <a:ln w="9525">
                  <a:solidFill>
                    <a:srgbClr val="000000"/>
                  </a:solidFill>
                  <a:round/>
                  <a:headEnd/>
                  <a:tailEnd type="triangle" w="med" len="med"/>
                </a:ln>
              </p:spPr>
            </p:cxnSp>
            <p:cxnSp>
              <p:nvCxnSpPr>
                <p:cNvPr id="1080" name="AutoShape 56"/>
                <p:cNvCxnSpPr>
                  <a:cxnSpLocks noChangeShapeType="1"/>
                </p:cNvCxnSpPr>
                <p:nvPr/>
              </p:nvCxnSpPr>
              <p:spPr bwMode="auto">
                <a:xfrm>
                  <a:off x="8595" y="2478"/>
                  <a:ext cx="0" cy="1170"/>
                </a:xfrm>
                <a:prstGeom prst="straightConnector1">
                  <a:avLst/>
                </a:prstGeom>
                <a:noFill/>
                <a:ln w="9525">
                  <a:solidFill>
                    <a:srgbClr val="000000"/>
                  </a:solidFill>
                  <a:round/>
                  <a:headEnd/>
                  <a:tailEnd type="triangle" w="med" len="med"/>
                </a:ln>
              </p:spPr>
            </p:cxnSp>
            <p:cxnSp>
              <p:nvCxnSpPr>
                <p:cNvPr id="1081" name="AutoShape 57"/>
                <p:cNvCxnSpPr>
                  <a:cxnSpLocks noChangeShapeType="1"/>
                </p:cNvCxnSpPr>
                <p:nvPr/>
              </p:nvCxnSpPr>
              <p:spPr bwMode="auto">
                <a:xfrm>
                  <a:off x="8595" y="2478"/>
                  <a:ext cx="954" cy="1185"/>
                </a:xfrm>
                <a:prstGeom prst="straightConnector1">
                  <a:avLst/>
                </a:prstGeom>
                <a:noFill/>
                <a:ln w="9525">
                  <a:solidFill>
                    <a:srgbClr val="000000"/>
                  </a:solidFill>
                  <a:round/>
                  <a:headEnd/>
                  <a:tailEnd type="triangle" w="med" len="med"/>
                </a:ln>
              </p:spPr>
            </p:cxnSp>
          </p:grpSp>
          <p:cxnSp>
            <p:nvCxnSpPr>
              <p:cNvPr id="1082" name="AutoShape 58"/>
              <p:cNvCxnSpPr>
                <a:cxnSpLocks noChangeShapeType="1"/>
              </p:cNvCxnSpPr>
              <p:nvPr/>
            </p:nvCxnSpPr>
            <p:spPr bwMode="auto">
              <a:xfrm>
                <a:off x="5661" y="3885"/>
                <a:ext cx="159" cy="0"/>
              </a:xfrm>
              <a:prstGeom prst="straightConnector1">
                <a:avLst/>
              </a:prstGeom>
              <a:noFill/>
              <a:ln w="38100" cap="rnd">
                <a:solidFill>
                  <a:srgbClr val="000000"/>
                </a:solidFill>
                <a:prstDash val="sysDot"/>
                <a:round/>
                <a:headEnd/>
                <a:tailEnd/>
              </a:ln>
            </p:spPr>
          </p:cxnSp>
        </p:grpSp>
        <p:grpSp>
          <p:nvGrpSpPr>
            <p:cNvPr id="7" name="Group 59"/>
            <p:cNvGrpSpPr>
              <a:grpSpLocks/>
            </p:cNvGrpSpPr>
            <p:nvPr/>
          </p:nvGrpSpPr>
          <p:grpSpPr bwMode="auto">
            <a:xfrm>
              <a:off x="6400800" y="838200"/>
              <a:ext cx="1353753" cy="1293395"/>
              <a:chOff x="7005" y="2508"/>
              <a:chExt cx="1884" cy="1800"/>
            </a:xfrm>
          </p:grpSpPr>
          <p:grpSp>
            <p:nvGrpSpPr>
              <p:cNvPr id="8" name="Group 60"/>
              <p:cNvGrpSpPr>
                <a:grpSpLocks/>
              </p:cNvGrpSpPr>
              <p:nvPr/>
            </p:nvGrpSpPr>
            <p:grpSpPr bwMode="auto">
              <a:xfrm>
                <a:off x="7005" y="2508"/>
                <a:ext cx="1884" cy="1800"/>
                <a:chOff x="8145" y="2478"/>
                <a:chExt cx="1884" cy="1800"/>
              </a:xfrm>
            </p:grpSpPr>
            <p:sp>
              <p:nvSpPr>
                <p:cNvPr id="1085" name="AutoShape 61"/>
                <p:cNvSpPr>
                  <a:spLocks noChangeArrowheads="1"/>
                </p:cNvSpPr>
                <p:nvPr/>
              </p:nvSpPr>
              <p:spPr bwMode="auto">
                <a:xfrm>
                  <a:off x="8145" y="2733"/>
                  <a:ext cx="1884" cy="1545"/>
                </a:xfrm>
                <a:prstGeom prst="roundRect">
                  <a:avLst>
                    <a:gd name="adj" fmla="val 16667"/>
                  </a:avLst>
                </a:prstGeom>
                <a:solidFill>
                  <a:srgbClr val="DBE5F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86" name="Oval 62"/>
                <p:cNvSpPr>
                  <a:spLocks noChangeArrowheads="1"/>
                </p:cNvSpPr>
                <p:nvPr/>
              </p:nvSpPr>
              <p:spPr bwMode="auto">
                <a:xfrm>
                  <a:off x="8280" y="3648"/>
                  <a:ext cx="375" cy="390"/>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87" name="Oval 63"/>
                <p:cNvSpPr>
                  <a:spLocks noChangeArrowheads="1"/>
                </p:cNvSpPr>
                <p:nvPr/>
              </p:nvSpPr>
              <p:spPr bwMode="auto">
                <a:xfrm>
                  <a:off x="8436" y="3648"/>
                  <a:ext cx="375" cy="390"/>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88" name="Oval 64"/>
                <p:cNvSpPr>
                  <a:spLocks noChangeArrowheads="1"/>
                </p:cNvSpPr>
                <p:nvPr/>
              </p:nvSpPr>
              <p:spPr bwMode="auto">
                <a:xfrm>
                  <a:off x="8595" y="3648"/>
                  <a:ext cx="375" cy="390"/>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89" name="AutoShape 65"/>
                <p:cNvSpPr>
                  <a:spLocks noChangeArrowheads="1"/>
                </p:cNvSpPr>
                <p:nvPr/>
              </p:nvSpPr>
              <p:spPr bwMode="auto">
                <a:xfrm>
                  <a:off x="9339" y="2883"/>
                  <a:ext cx="585" cy="330"/>
                </a:xfrm>
                <a:prstGeom prst="flowChartMagneticDisk">
                  <a:avLst/>
                </a:prstGeom>
                <a:solidFill>
                  <a:srgbClr val="D9959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90" name="Oval 66"/>
                <p:cNvSpPr>
                  <a:spLocks noChangeArrowheads="1"/>
                </p:cNvSpPr>
                <p:nvPr/>
              </p:nvSpPr>
              <p:spPr bwMode="auto">
                <a:xfrm>
                  <a:off x="9234" y="3663"/>
                  <a:ext cx="375" cy="390"/>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91" name="Oval 67"/>
                <p:cNvSpPr>
                  <a:spLocks noChangeArrowheads="1"/>
                </p:cNvSpPr>
                <p:nvPr/>
              </p:nvSpPr>
              <p:spPr bwMode="auto">
                <a:xfrm>
                  <a:off x="9390" y="3663"/>
                  <a:ext cx="375" cy="390"/>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92" name="Oval 68"/>
                <p:cNvSpPr>
                  <a:spLocks noChangeArrowheads="1"/>
                </p:cNvSpPr>
                <p:nvPr/>
              </p:nvSpPr>
              <p:spPr bwMode="auto">
                <a:xfrm>
                  <a:off x="9549" y="3663"/>
                  <a:ext cx="375" cy="390"/>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cxnSp>
              <p:nvCxnSpPr>
                <p:cNvPr id="1093" name="AutoShape 69"/>
                <p:cNvCxnSpPr>
                  <a:cxnSpLocks noChangeShapeType="1"/>
                </p:cNvCxnSpPr>
                <p:nvPr/>
              </p:nvCxnSpPr>
              <p:spPr bwMode="auto">
                <a:xfrm>
                  <a:off x="9609" y="3213"/>
                  <a:ext cx="0" cy="450"/>
                </a:xfrm>
                <a:prstGeom prst="straightConnector1">
                  <a:avLst/>
                </a:prstGeom>
                <a:noFill/>
                <a:ln w="9525">
                  <a:solidFill>
                    <a:srgbClr val="000000"/>
                  </a:solidFill>
                  <a:round/>
                  <a:headEnd/>
                  <a:tailEnd type="triangle" w="med" len="med"/>
                </a:ln>
              </p:spPr>
            </p:cxnSp>
            <p:cxnSp>
              <p:nvCxnSpPr>
                <p:cNvPr id="1094" name="AutoShape 70"/>
                <p:cNvCxnSpPr>
                  <a:cxnSpLocks noChangeShapeType="1"/>
                </p:cNvCxnSpPr>
                <p:nvPr/>
              </p:nvCxnSpPr>
              <p:spPr bwMode="auto">
                <a:xfrm>
                  <a:off x="8595" y="2478"/>
                  <a:ext cx="0" cy="1170"/>
                </a:xfrm>
                <a:prstGeom prst="straightConnector1">
                  <a:avLst/>
                </a:prstGeom>
                <a:noFill/>
                <a:ln w="9525">
                  <a:solidFill>
                    <a:srgbClr val="000000"/>
                  </a:solidFill>
                  <a:round/>
                  <a:headEnd/>
                  <a:tailEnd type="triangle" w="med" len="med"/>
                </a:ln>
              </p:spPr>
            </p:cxnSp>
            <p:cxnSp>
              <p:nvCxnSpPr>
                <p:cNvPr id="1095" name="AutoShape 71"/>
                <p:cNvCxnSpPr>
                  <a:cxnSpLocks noChangeShapeType="1"/>
                </p:cNvCxnSpPr>
                <p:nvPr/>
              </p:nvCxnSpPr>
              <p:spPr bwMode="auto">
                <a:xfrm>
                  <a:off x="8595" y="2478"/>
                  <a:ext cx="954" cy="1185"/>
                </a:xfrm>
                <a:prstGeom prst="straightConnector1">
                  <a:avLst/>
                </a:prstGeom>
                <a:noFill/>
                <a:ln w="9525">
                  <a:solidFill>
                    <a:srgbClr val="000000"/>
                  </a:solidFill>
                  <a:round/>
                  <a:headEnd/>
                  <a:tailEnd type="triangle" w="med" len="med"/>
                </a:ln>
              </p:spPr>
            </p:cxnSp>
          </p:grpSp>
          <p:cxnSp>
            <p:nvCxnSpPr>
              <p:cNvPr id="1096" name="AutoShape 72"/>
              <p:cNvCxnSpPr>
                <a:cxnSpLocks noChangeShapeType="1"/>
              </p:cNvCxnSpPr>
              <p:nvPr/>
            </p:nvCxnSpPr>
            <p:spPr bwMode="auto">
              <a:xfrm>
                <a:off x="7905" y="3885"/>
                <a:ext cx="159" cy="0"/>
              </a:xfrm>
              <a:prstGeom prst="straightConnector1">
                <a:avLst/>
              </a:prstGeom>
              <a:noFill/>
              <a:ln w="38100" cap="rnd">
                <a:solidFill>
                  <a:srgbClr val="000000"/>
                </a:solidFill>
                <a:prstDash val="sysDot"/>
                <a:round/>
                <a:headEnd/>
                <a:tailEnd/>
              </a:ln>
            </p:spPr>
          </p:cxnSp>
        </p:grpSp>
        <p:cxnSp>
          <p:nvCxnSpPr>
            <p:cNvPr id="1097" name="AutoShape 73"/>
            <p:cNvCxnSpPr>
              <a:cxnSpLocks noChangeShapeType="1"/>
            </p:cNvCxnSpPr>
            <p:nvPr/>
          </p:nvCxnSpPr>
          <p:spPr bwMode="auto">
            <a:xfrm>
              <a:off x="5683668" y="4307205"/>
              <a:ext cx="0" cy="237122"/>
            </a:xfrm>
            <a:prstGeom prst="straightConnector1">
              <a:avLst/>
            </a:prstGeom>
            <a:noFill/>
            <a:ln w="9525">
              <a:solidFill>
                <a:srgbClr val="000000"/>
              </a:solidFill>
              <a:round/>
              <a:headEnd/>
              <a:tailEnd type="triangle" w="med" len="med"/>
            </a:ln>
          </p:spPr>
        </p:cxnSp>
        <p:cxnSp>
          <p:nvCxnSpPr>
            <p:cNvPr id="1098" name="AutoShape 74"/>
            <p:cNvCxnSpPr>
              <a:cxnSpLocks noChangeShapeType="1"/>
            </p:cNvCxnSpPr>
            <p:nvPr/>
          </p:nvCxnSpPr>
          <p:spPr bwMode="auto">
            <a:xfrm>
              <a:off x="6300186" y="4307205"/>
              <a:ext cx="0" cy="237122"/>
            </a:xfrm>
            <a:prstGeom prst="straightConnector1">
              <a:avLst/>
            </a:prstGeom>
            <a:noFill/>
            <a:ln w="9525">
              <a:solidFill>
                <a:srgbClr val="000000"/>
              </a:solidFill>
              <a:round/>
              <a:headEnd/>
              <a:tailEnd type="triangle" w="med" len="med"/>
            </a:ln>
          </p:spPr>
        </p:cxnSp>
        <p:cxnSp>
          <p:nvCxnSpPr>
            <p:cNvPr id="1099" name="AutoShape 75"/>
            <p:cNvCxnSpPr>
              <a:cxnSpLocks noChangeShapeType="1"/>
            </p:cNvCxnSpPr>
            <p:nvPr/>
          </p:nvCxnSpPr>
          <p:spPr bwMode="auto">
            <a:xfrm>
              <a:off x="6951195" y="4307205"/>
              <a:ext cx="0" cy="237122"/>
            </a:xfrm>
            <a:prstGeom prst="straightConnector1">
              <a:avLst/>
            </a:prstGeom>
            <a:noFill/>
            <a:ln w="9525">
              <a:solidFill>
                <a:srgbClr val="000000"/>
              </a:solidFill>
              <a:round/>
              <a:headEnd/>
              <a:tailEnd type="triangle" w="med" len="med"/>
            </a:ln>
          </p:spPr>
        </p:cxnSp>
        <p:sp>
          <p:nvSpPr>
            <p:cNvPr id="1100" name="Arc 76"/>
            <p:cNvSpPr>
              <a:spLocks/>
            </p:cNvSpPr>
            <p:nvPr/>
          </p:nvSpPr>
          <p:spPr bwMode="auto">
            <a:xfrm flipH="1" flipV="1">
              <a:off x="457199" y="2438399"/>
              <a:ext cx="435443" cy="3581400"/>
            </a:xfrm>
            <a:custGeom>
              <a:avLst/>
              <a:gdLst>
                <a:gd name="G0" fmla="+- 8892 0 0"/>
                <a:gd name="G1" fmla="+- 21600 0 0"/>
                <a:gd name="G2" fmla="+- 21600 0 0"/>
                <a:gd name="T0" fmla="*/ 0 w 30492"/>
                <a:gd name="T1" fmla="*/ 1915 h 43200"/>
                <a:gd name="T2" fmla="*/ 590 w 30492"/>
                <a:gd name="T3" fmla="*/ 41541 h 43200"/>
                <a:gd name="T4" fmla="*/ 8892 w 30492"/>
                <a:gd name="T5" fmla="*/ 21600 h 43200"/>
              </a:gdLst>
              <a:ahLst/>
              <a:cxnLst>
                <a:cxn ang="0">
                  <a:pos x="T0" y="T1"/>
                </a:cxn>
                <a:cxn ang="0">
                  <a:pos x="T2" y="T3"/>
                </a:cxn>
                <a:cxn ang="0">
                  <a:pos x="T4" y="T5"/>
                </a:cxn>
              </a:cxnLst>
              <a:rect l="0" t="0" r="r" b="b"/>
              <a:pathLst>
                <a:path w="30492" h="43200" fill="none" extrusionOk="0">
                  <a:moveTo>
                    <a:pt x="0" y="1915"/>
                  </a:moveTo>
                  <a:cubicBezTo>
                    <a:pt x="2794" y="652"/>
                    <a:pt x="5825" y="-1"/>
                    <a:pt x="8892" y="0"/>
                  </a:cubicBezTo>
                  <a:cubicBezTo>
                    <a:pt x="20821" y="0"/>
                    <a:pt x="30492" y="9670"/>
                    <a:pt x="30492" y="21600"/>
                  </a:cubicBezTo>
                  <a:cubicBezTo>
                    <a:pt x="30492" y="33529"/>
                    <a:pt x="20821" y="43200"/>
                    <a:pt x="8892" y="43200"/>
                  </a:cubicBezTo>
                  <a:cubicBezTo>
                    <a:pt x="6042" y="43200"/>
                    <a:pt x="3220" y="42636"/>
                    <a:pt x="590" y="41540"/>
                  </a:cubicBezTo>
                </a:path>
                <a:path w="30492" h="43200" stroke="0" extrusionOk="0">
                  <a:moveTo>
                    <a:pt x="0" y="1915"/>
                  </a:moveTo>
                  <a:cubicBezTo>
                    <a:pt x="2794" y="652"/>
                    <a:pt x="5825" y="-1"/>
                    <a:pt x="8892" y="0"/>
                  </a:cubicBezTo>
                  <a:cubicBezTo>
                    <a:pt x="20821" y="0"/>
                    <a:pt x="30492" y="9670"/>
                    <a:pt x="30492" y="21600"/>
                  </a:cubicBezTo>
                  <a:cubicBezTo>
                    <a:pt x="30492" y="33529"/>
                    <a:pt x="20821" y="43200"/>
                    <a:pt x="8892" y="43200"/>
                  </a:cubicBezTo>
                  <a:cubicBezTo>
                    <a:pt x="6042" y="43200"/>
                    <a:pt x="3220" y="42636"/>
                    <a:pt x="590" y="41540"/>
                  </a:cubicBezTo>
                  <a:lnTo>
                    <a:pt x="8892" y="21600"/>
                  </a:lnTo>
                  <a:close/>
                </a:path>
              </a:pathLst>
            </a:custGeom>
            <a:noFill/>
            <a:ln w="190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101" name="Text Box 77"/>
            <p:cNvSpPr txBox="1">
              <a:spLocks noChangeArrowheads="1"/>
            </p:cNvSpPr>
            <p:nvPr/>
          </p:nvSpPr>
          <p:spPr bwMode="auto">
            <a:xfrm>
              <a:off x="1066800" y="6096000"/>
              <a:ext cx="1853866" cy="304800"/>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ndara" pitchFamily="34" charset="0"/>
                  <a:cs typeface="Arial" pitchFamily="34" charset="0"/>
                </a:rPr>
                <a:t>close()</a:t>
              </a:r>
              <a:endParaRPr kumimoji="0" lang="en-US" sz="1600" b="0" i="0" u="none" strike="noStrike" cap="none" normalizeH="0" baseline="0" dirty="0" smtClean="0">
                <a:ln>
                  <a:noFill/>
                </a:ln>
                <a:solidFill>
                  <a:schemeClr val="tx1"/>
                </a:solidFill>
                <a:effectLst/>
                <a:latin typeface="Candara" pitchFamily="34" charset="0"/>
                <a:cs typeface="Arial" pitchFamily="34" charset="0"/>
              </a:endParaRPr>
            </a:p>
          </p:txBody>
        </p:sp>
        <p:sp>
          <p:nvSpPr>
            <p:cNvPr id="1102" name="Rectangle 78"/>
            <p:cNvSpPr>
              <a:spLocks noChangeArrowheads="1"/>
            </p:cNvSpPr>
            <p:nvPr/>
          </p:nvSpPr>
          <p:spPr bwMode="auto">
            <a:xfrm>
              <a:off x="304800" y="685800"/>
              <a:ext cx="3429000" cy="5791200"/>
            </a:xfrm>
            <a:prstGeom prst="rect">
              <a:avLst/>
            </a:prstGeom>
            <a:noFill/>
            <a:ln w="15875">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104" name="Text Box 80"/>
            <p:cNvSpPr txBox="1">
              <a:spLocks noChangeArrowheads="1"/>
            </p:cNvSpPr>
            <p:nvPr/>
          </p:nvSpPr>
          <p:spPr bwMode="auto">
            <a:xfrm>
              <a:off x="1828800" y="4419600"/>
              <a:ext cx="1713748" cy="3233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ndara" pitchFamily="34" charset="0"/>
                  <a:cs typeface="Arial" pitchFamily="34" charset="0"/>
                </a:rPr>
                <a:t>Combine() </a:t>
              </a:r>
              <a:r>
                <a:rPr kumimoji="0" lang="en-US" sz="1600" b="0" i="0" u="none" strike="noStrike" cap="none" normalizeH="0" baseline="0" dirty="0" smtClean="0">
                  <a:ln>
                    <a:noFill/>
                  </a:ln>
                  <a:solidFill>
                    <a:schemeClr val="tx1"/>
                  </a:solidFill>
                  <a:effectLst/>
                  <a:latin typeface="Candara" pitchFamily="34" charset="0"/>
                  <a:cs typeface="Arial" pitchFamily="34" charset="0"/>
                </a:rPr>
                <a:t>operation</a:t>
              </a:r>
            </a:p>
          </p:txBody>
        </p:sp>
        <p:sp>
          <p:nvSpPr>
            <p:cNvPr id="1105" name="Text Box 81"/>
            <p:cNvSpPr txBox="1">
              <a:spLocks noChangeArrowheads="1"/>
            </p:cNvSpPr>
            <p:nvPr/>
          </p:nvSpPr>
          <p:spPr bwMode="auto">
            <a:xfrm>
              <a:off x="7056822" y="4026969"/>
              <a:ext cx="1096578" cy="3926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ndara" pitchFamily="34" charset="0"/>
                  <a:cs typeface="Arial" pitchFamily="34" charset="0"/>
                </a:rPr>
                <a:t>Reduce()</a:t>
              </a:r>
            </a:p>
          </p:txBody>
        </p:sp>
        <p:sp>
          <p:nvSpPr>
            <p:cNvPr id="1106" name="Text Box 82"/>
            <p:cNvSpPr txBox="1">
              <a:spLocks noChangeArrowheads="1"/>
            </p:cNvSpPr>
            <p:nvPr/>
          </p:nvSpPr>
          <p:spPr bwMode="auto">
            <a:xfrm>
              <a:off x="7237897" y="3541946"/>
              <a:ext cx="763103" cy="3233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ndara" pitchFamily="34" charset="0"/>
                  <a:cs typeface="Arial" pitchFamily="34" charset="0"/>
                </a:rPr>
                <a:t>Map()</a:t>
              </a:r>
            </a:p>
          </p:txBody>
        </p:sp>
        <p:sp>
          <p:nvSpPr>
            <p:cNvPr id="1107" name="Text Box 83"/>
            <p:cNvSpPr txBox="1">
              <a:spLocks noChangeArrowheads="1"/>
            </p:cNvSpPr>
            <p:nvPr/>
          </p:nvSpPr>
          <p:spPr bwMode="auto">
            <a:xfrm>
              <a:off x="5181600" y="762000"/>
              <a:ext cx="17526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ndara" pitchFamily="34" charset="0"/>
                  <a:cs typeface="Arial" pitchFamily="34" charset="0"/>
                </a:rPr>
                <a:t>Worker Nodes</a:t>
              </a:r>
            </a:p>
          </p:txBody>
        </p:sp>
        <p:sp>
          <p:nvSpPr>
            <p:cNvPr id="1108" name="Text Box 84"/>
            <p:cNvSpPr txBox="1">
              <a:spLocks noChangeArrowheads="1"/>
            </p:cNvSpPr>
            <p:nvPr/>
          </p:nvSpPr>
          <p:spPr bwMode="auto">
            <a:xfrm>
              <a:off x="4419600" y="4495800"/>
              <a:ext cx="3886200" cy="7437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Candara" pitchFamily="34" charset="0"/>
                  <a:cs typeface="Arial" pitchFamily="34" charset="0"/>
                </a:rPr>
                <a:t>Communications/data transfers via the pub-sub broker network &amp; direct TCP</a:t>
              </a:r>
              <a:endParaRPr kumimoji="0" lang="en-US" sz="1600" b="0" i="0" u="none" strike="noStrike" cap="none" normalizeH="0" baseline="0" dirty="0" smtClean="0">
                <a:ln>
                  <a:noFill/>
                </a:ln>
                <a:solidFill>
                  <a:schemeClr val="tx1"/>
                </a:solidFill>
                <a:effectLst/>
                <a:latin typeface="Candara" pitchFamily="34" charset="0"/>
                <a:cs typeface="Arial" pitchFamily="34" charset="0"/>
              </a:endParaRPr>
            </a:p>
          </p:txBody>
        </p:sp>
        <p:cxnSp>
          <p:nvCxnSpPr>
            <p:cNvPr id="1109" name="AutoShape 85"/>
            <p:cNvCxnSpPr>
              <a:cxnSpLocks noChangeShapeType="1"/>
            </p:cNvCxnSpPr>
            <p:nvPr/>
          </p:nvCxnSpPr>
          <p:spPr bwMode="auto">
            <a:xfrm>
              <a:off x="6096000" y="1600200"/>
              <a:ext cx="135806" cy="0"/>
            </a:xfrm>
            <a:prstGeom prst="straightConnector1">
              <a:avLst/>
            </a:prstGeom>
            <a:noFill/>
            <a:ln w="38100" cap="rnd">
              <a:solidFill>
                <a:srgbClr val="000000"/>
              </a:solidFill>
              <a:prstDash val="sysDot"/>
              <a:round/>
              <a:headEnd/>
              <a:tailEnd/>
            </a:ln>
          </p:spPr>
        </p:cxnSp>
        <p:grpSp>
          <p:nvGrpSpPr>
            <p:cNvPr id="9" name="Group 86"/>
            <p:cNvGrpSpPr>
              <a:grpSpLocks/>
            </p:cNvGrpSpPr>
            <p:nvPr/>
          </p:nvGrpSpPr>
          <p:grpSpPr bwMode="auto">
            <a:xfrm>
              <a:off x="304800" y="3810000"/>
              <a:ext cx="1371600" cy="533400"/>
              <a:chOff x="2264" y="5748"/>
              <a:chExt cx="1410" cy="540"/>
            </a:xfrm>
          </p:grpSpPr>
          <p:sp>
            <p:nvSpPr>
              <p:cNvPr id="1111" name="Oval 87"/>
              <p:cNvSpPr>
                <a:spLocks noChangeArrowheads="1"/>
              </p:cNvSpPr>
              <p:nvPr/>
            </p:nvSpPr>
            <p:spPr bwMode="auto">
              <a:xfrm>
                <a:off x="2264" y="5748"/>
                <a:ext cx="1366" cy="540"/>
              </a:xfrm>
              <a:prstGeom prst="ellipse">
                <a:avLst/>
              </a:prstGeom>
              <a:solidFill>
                <a:schemeClr val="bg2">
                  <a:lumMod val="90000"/>
                </a:schemeClr>
              </a:solidFill>
              <a:ln w="9525" algn="ctr">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112" name="Text Box 88"/>
              <p:cNvSpPr txBox="1">
                <a:spLocks noChangeArrowheads="1"/>
              </p:cNvSpPr>
              <p:nvPr/>
            </p:nvSpPr>
            <p:spPr bwMode="auto">
              <a:xfrm>
                <a:off x="2264" y="5825"/>
                <a:ext cx="1410" cy="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rgbClr val="C00000"/>
                    </a:solidFill>
                    <a:effectLst/>
                    <a:latin typeface="Candara" pitchFamily="34" charset="0"/>
                    <a:cs typeface="Arial" pitchFamily="34" charset="0"/>
                  </a:rPr>
                  <a:t>  </a:t>
                </a:r>
                <a:r>
                  <a:rPr kumimoji="0" lang="en-US" altLang="zh-CN" b="1" i="0" u="none" strike="noStrike" cap="none" normalizeH="0" baseline="0" dirty="0" smtClean="0">
                    <a:ln>
                      <a:noFill/>
                    </a:ln>
                    <a:solidFill>
                      <a:srgbClr val="7E110D"/>
                    </a:solidFill>
                    <a:effectLst/>
                    <a:latin typeface="Candara" pitchFamily="34" charset="0"/>
                    <a:cs typeface="Arial" pitchFamily="34" charset="0"/>
                  </a:rPr>
                  <a:t>Iterations</a:t>
                </a:r>
                <a:endParaRPr kumimoji="0" lang="en-US" b="1" i="0" u="none" strike="noStrike" cap="none" normalizeH="0" baseline="0" dirty="0" smtClean="0">
                  <a:ln>
                    <a:noFill/>
                  </a:ln>
                  <a:solidFill>
                    <a:srgbClr val="7E110D"/>
                  </a:solidFill>
                  <a:effectLst/>
                  <a:latin typeface="Candara" pitchFamily="34" charset="0"/>
                  <a:cs typeface="Arial" pitchFamily="34" charset="0"/>
                </a:endParaRPr>
              </a:p>
            </p:txBody>
          </p:sp>
        </p:grpSp>
        <p:sp>
          <p:nvSpPr>
            <p:cNvPr id="1113" name="Text Box 89"/>
            <p:cNvSpPr txBox="1">
              <a:spLocks noChangeArrowheads="1"/>
            </p:cNvSpPr>
            <p:nvPr/>
          </p:nvSpPr>
          <p:spPr bwMode="auto">
            <a:xfrm>
              <a:off x="1828800" y="3352800"/>
              <a:ext cx="3429000" cy="5410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ndara" pitchFamily="34" charset="0"/>
                  <a:cs typeface="Arial" pitchFamily="34" charset="0"/>
                </a:rPr>
                <a:t>May send &lt;Key,Value&gt; pairs directly</a:t>
              </a:r>
            </a:p>
          </p:txBody>
        </p:sp>
      </p:grpSp>
      <p:sp>
        <p:nvSpPr>
          <p:cNvPr id="94" name="Text Box 83"/>
          <p:cNvSpPr txBox="1">
            <a:spLocks noChangeArrowheads="1"/>
          </p:cNvSpPr>
          <p:nvPr/>
        </p:nvSpPr>
        <p:spPr bwMode="auto">
          <a:xfrm>
            <a:off x="7696200" y="1295400"/>
            <a:ext cx="17526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ndara" pitchFamily="34" charset="0"/>
                <a:cs typeface="Arial" pitchFamily="34" charset="0"/>
              </a:rPr>
              <a:t>Local Disk</a:t>
            </a:r>
          </a:p>
        </p:txBody>
      </p:sp>
      <p:sp>
        <p:nvSpPr>
          <p:cNvPr id="92" name="Text Box 83"/>
          <p:cNvSpPr txBox="1">
            <a:spLocks noChangeArrowheads="1"/>
          </p:cNvSpPr>
          <p:nvPr/>
        </p:nvSpPr>
        <p:spPr bwMode="auto">
          <a:xfrm>
            <a:off x="5715000" y="2362200"/>
            <a:ext cx="29718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ndara" pitchFamily="34" charset="0"/>
                <a:cs typeface="Arial" pitchFamily="34" charset="0"/>
              </a:rPr>
              <a:t>Cacheable</a:t>
            </a:r>
            <a:r>
              <a:rPr kumimoji="0" lang="en-US" sz="1600" b="0" i="0" u="none" strike="noStrike" cap="none" normalizeH="0" dirty="0" smtClean="0">
                <a:ln>
                  <a:noFill/>
                </a:ln>
                <a:solidFill>
                  <a:schemeClr val="tx1"/>
                </a:solidFill>
                <a:effectLst/>
                <a:latin typeface="Candara" pitchFamily="34" charset="0"/>
                <a:cs typeface="Arial" pitchFamily="34" charset="0"/>
              </a:rPr>
              <a:t> map/reduce tasks</a:t>
            </a:r>
            <a:endParaRPr kumimoji="0" lang="en-US" sz="1600" b="0" i="0" u="none" strike="noStrike" cap="none" normalizeH="0" baseline="0" dirty="0" smtClean="0">
              <a:ln>
                <a:noFill/>
              </a:ln>
              <a:solidFill>
                <a:schemeClr val="tx1"/>
              </a:solidFill>
              <a:effectLst/>
              <a:latin typeface="Candara" pitchFamily="34" charset="0"/>
              <a:cs typeface="Arial" pitchFamily="34" charset="0"/>
            </a:endParaRPr>
          </a:p>
        </p:txBody>
      </p:sp>
      <p:cxnSp>
        <p:nvCxnSpPr>
          <p:cNvPr id="96" name="Straight Arrow Connector 95"/>
          <p:cNvCxnSpPr>
            <a:endCxn id="1074" idx="4"/>
          </p:cNvCxnSpPr>
          <p:nvPr/>
        </p:nvCxnSpPr>
        <p:spPr>
          <a:xfrm rot="10800000">
            <a:off x="5182478" y="1959144"/>
            <a:ext cx="1142122" cy="4792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V="1">
            <a:off x="6324600" y="1981200"/>
            <a:ext cx="1219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6324600" y="1981200"/>
            <a:ext cx="533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10800000">
            <a:off x="5791200" y="1981200"/>
            <a:ext cx="533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p:txBody>
          <a:bodyPr>
            <a:normAutofit fontScale="90000"/>
          </a:bodyPr>
          <a:lstStyle/>
          <a:p>
            <a:r>
              <a:rPr lang="en-US" dirty="0" smtClean="0"/>
              <a:t>Twister Programming Model</a:t>
            </a:r>
            <a:endParaRPr lang="en-US" dirty="0"/>
          </a:p>
        </p:txBody>
      </p:sp>
      <p:sp>
        <p:nvSpPr>
          <p:cNvPr id="17" name="Content Placeholder 16"/>
          <p:cNvSpPr>
            <a:spLocks noGrp="1"/>
          </p:cNvSpPr>
          <p:nvPr>
            <p:ph idx="1"/>
          </p:nvPr>
        </p:nvSpPr>
        <p:spPr>
          <a:xfrm>
            <a:off x="4038183" y="5239503"/>
            <a:ext cx="4648617" cy="1237498"/>
          </a:xfrm>
        </p:spPr>
        <p:txBody>
          <a:bodyPr>
            <a:normAutofit fontScale="70000" lnSpcReduction="20000"/>
          </a:bodyPr>
          <a:lstStyle/>
          <a:p>
            <a:pPr>
              <a:lnSpc>
                <a:spcPct val="120000"/>
              </a:lnSpc>
            </a:pPr>
            <a:r>
              <a:rPr lang="en-US" dirty="0" smtClean="0"/>
              <a:t>Main program may contain many MapReduce invocations or iterative MapReduce invocations</a:t>
            </a:r>
            <a:endParaRPr lang="en-US" dirty="0"/>
          </a:p>
        </p:txBody>
      </p:sp>
      <p:sp>
        <p:nvSpPr>
          <p:cNvPr id="16" name="TextBox 15"/>
          <p:cNvSpPr txBox="1"/>
          <p:nvPr/>
        </p:nvSpPr>
        <p:spPr>
          <a:xfrm>
            <a:off x="651664" y="749075"/>
            <a:ext cx="3135795" cy="369332"/>
          </a:xfrm>
          <a:prstGeom prst="rect">
            <a:avLst/>
          </a:prstGeom>
          <a:solidFill>
            <a:schemeClr val="bg1"/>
          </a:solidFill>
        </p:spPr>
        <p:txBody>
          <a:bodyPr wrap="none" rtlCol="0">
            <a:spAutoFit/>
          </a:bodyPr>
          <a:lstStyle/>
          <a:p>
            <a:pPr lvl="0"/>
            <a:r>
              <a:rPr kumimoji="0" lang="en-US" b="0" i="0" u="none" strike="noStrike" cap="none" normalizeH="0" baseline="0" dirty="0" smtClean="0">
                <a:ln>
                  <a:noFill/>
                </a:ln>
                <a:solidFill>
                  <a:schemeClr val="tx1"/>
                </a:solidFill>
                <a:effectLst/>
                <a:latin typeface="Candara" pitchFamily="34" charset="0"/>
                <a:cs typeface="Arial" pitchFamily="34" charset="0"/>
              </a:rPr>
              <a:t>Main program’s process space</a:t>
            </a:r>
            <a:endParaRPr lang="en-US" dirty="0"/>
          </a:p>
        </p:txBody>
      </p:sp>
    </p:spTree>
    <p:extLst>
      <p:ext uri="{BB962C8B-B14F-4D97-AF65-F5344CB8AC3E}">
        <p14:creationId xmlns:p14="http://schemas.microsoft.com/office/powerpoint/2010/main" val="996100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534400" cy="5059363"/>
          </a:xfrm>
        </p:spPr>
        <p:txBody>
          <a:bodyPr>
            <a:normAutofit/>
          </a:bodyPr>
          <a:lstStyle/>
          <a:p>
            <a:r>
              <a:rPr lang="en-US" sz="2400" dirty="0" smtClean="0">
                <a:solidFill>
                  <a:schemeClr val="tx2">
                    <a:lumMod val="40000"/>
                    <a:lumOff val="60000"/>
                  </a:schemeClr>
                </a:solidFill>
                <a:latin typeface="Candara" pitchFamily="34" charset="0"/>
              </a:rPr>
              <a:t>The big data &amp; its outcome</a:t>
            </a:r>
          </a:p>
          <a:p>
            <a:r>
              <a:rPr lang="en-US" sz="2400" dirty="0" smtClean="0">
                <a:solidFill>
                  <a:schemeClr val="tx2">
                    <a:lumMod val="40000"/>
                    <a:lumOff val="60000"/>
                  </a:schemeClr>
                </a:solidFill>
                <a:latin typeface="Candara" pitchFamily="34" charset="0"/>
              </a:rPr>
              <a:t>MapReduce and high level programming models</a:t>
            </a:r>
          </a:p>
          <a:p>
            <a:r>
              <a:rPr lang="en-US" sz="2400" dirty="0" smtClean="0">
                <a:solidFill>
                  <a:schemeClr val="tx2">
                    <a:lumMod val="40000"/>
                    <a:lumOff val="60000"/>
                  </a:schemeClr>
                </a:solidFill>
                <a:latin typeface="Candara" pitchFamily="34" charset="0"/>
              </a:rPr>
              <a:t>Composable applications</a:t>
            </a:r>
          </a:p>
          <a:p>
            <a:r>
              <a:rPr lang="en-US" sz="2400" dirty="0" smtClean="0">
                <a:solidFill>
                  <a:schemeClr val="tx2">
                    <a:lumMod val="40000"/>
                    <a:lumOff val="60000"/>
                  </a:schemeClr>
                </a:solidFill>
                <a:latin typeface="Candara" pitchFamily="34" charset="0"/>
              </a:rPr>
              <a:t>Motivation</a:t>
            </a:r>
          </a:p>
          <a:p>
            <a:r>
              <a:rPr lang="en-US" sz="2400" dirty="0" smtClean="0">
                <a:solidFill>
                  <a:schemeClr val="tx2">
                    <a:lumMod val="40000"/>
                    <a:lumOff val="60000"/>
                  </a:schemeClr>
                </a:solidFill>
                <a:latin typeface="Candara" pitchFamily="34" charset="0"/>
              </a:rPr>
              <a:t>Programming model for iterative MapReduce</a:t>
            </a:r>
          </a:p>
          <a:p>
            <a:r>
              <a:rPr lang="en-US" sz="2400" dirty="0" smtClean="0">
                <a:solidFill>
                  <a:srgbClr val="002060"/>
                </a:solidFill>
                <a:latin typeface="Candara" pitchFamily="34" charset="0"/>
              </a:rPr>
              <a:t>Twister architecture</a:t>
            </a:r>
          </a:p>
          <a:p>
            <a:r>
              <a:rPr lang="en-US" sz="2400" dirty="0" smtClean="0">
                <a:solidFill>
                  <a:schemeClr val="tx2">
                    <a:lumMod val="40000"/>
                    <a:lumOff val="60000"/>
                  </a:schemeClr>
                </a:solidFill>
                <a:latin typeface="Candara" pitchFamily="34" charset="0"/>
              </a:rPr>
              <a:t>Applications and their performances</a:t>
            </a:r>
          </a:p>
          <a:p>
            <a:r>
              <a:rPr lang="en-US" sz="2400" dirty="0" smtClean="0">
                <a:solidFill>
                  <a:schemeClr val="tx2">
                    <a:lumMod val="40000"/>
                    <a:lumOff val="60000"/>
                  </a:schemeClr>
                </a:solidFill>
                <a:latin typeface="Candara" pitchFamily="34" charset="0"/>
              </a:rPr>
              <a:t>Conclusions</a:t>
            </a:r>
          </a:p>
          <a:p>
            <a:pPr marL="0" indent="0">
              <a:buNone/>
            </a:pPr>
            <a:endParaRPr lang="en-US" dirty="0"/>
          </a:p>
        </p:txBody>
      </p:sp>
      <p:sp>
        <p:nvSpPr>
          <p:cNvPr id="6" name="Title 5"/>
          <p:cNvSpPr>
            <a:spLocks noGrp="1"/>
          </p:cNvSpPr>
          <p:nvPr>
            <p:ph type="title"/>
          </p:nvPr>
        </p:nvSpPr>
        <p:spPr/>
        <p:txBody>
          <a:bodyPr>
            <a:normAutofit fontScale="90000"/>
          </a:bodyPr>
          <a:lstStyle/>
          <a:p>
            <a:r>
              <a:rPr lang="en-US" dirty="0" smtClean="0"/>
              <a:t>Outline </a:t>
            </a:r>
            <a:endParaRPr lang="en-US" dirty="0"/>
          </a:p>
        </p:txBody>
      </p:sp>
    </p:spTree>
    <p:extLst>
      <p:ext uri="{BB962C8B-B14F-4D97-AF65-F5344CB8AC3E}">
        <p14:creationId xmlns:p14="http://schemas.microsoft.com/office/powerpoint/2010/main" val="1241639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914400" y="762000"/>
            <a:ext cx="7467600" cy="5596354"/>
            <a:chOff x="914400" y="762000"/>
            <a:chExt cx="7467600" cy="5596354"/>
          </a:xfrm>
        </p:grpSpPr>
        <p:sp>
          <p:nvSpPr>
            <p:cNvPr id="60" name="Rounded Rectangle 59"/>
            <p:cNvSpPr/>
            <p:nvPr/>
          </p:nvSpPr>
          <p:spPr>
            <a:xfrm>
              <a:off x="914400" y="2590800"/>
              <a:ext cx="2743200" cy="3733800"/>
            </a:xfrm>
            <a:prstGeom prst="round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latin typeface="Candara" pitchFamily="34" charset="0"/>
              </a:endParaRPr>
            </a:p>
          </p:txBody>
        </p:sp>
        <p:sp>
          <p:nvSpPr>
            <p:cNvPr id="79" name="Rounded Rectangle 78"/>
            <p:cNvSpPr/>
            <p:nvPr/>
          </p:nvSpPr>
          <p:spPr>
            <a:xfrm>
              <a:off x="5638800" y="2590800"/>
              <a:ext cx="2743200" cy="3733800"/>
            </a:xfrm>
            <a:prstGeom prst="round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latin typeface="Candara" pitchFamily="34" charset="0"/>
              </a:endParaRPr>
            </a:p>
          </p:txBody>
        </p:sp>
        <p:sp>
          <p:nvSpPr>
            <p:cNvPr id="170" name="Rectangle 169"/>
            <p:cNvSpPr/>
            <p:nvPr/>
          </p:nvSpPr>
          <p:spPr>
            <a:xfrm>
              <a:off x="1295400" y="5181600"/>
              <a:ext cx="6629400" cy="838200"/>
            </a:xfrm>
            <a:prstGeom prst="rect">
              <a:avLst/>
            </a:prstGeom>
            <a:solidFill>
              <a:srgbClr val="E6F1F2"/>
            </a:solidFill>
            <a:ln w="25400">
              <a:solidFill>
                <a:schemeClr val="tx1"/>
              </a:solidFill>
              <a:prstDash val="dash"/>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latin typeface="Candara" pitchFamily="34" charset="0"/>
              </a:endParaRPr>
            </a:p>
          </p:txBody>
        </p:sp>
        <p:sp>
          <p:nvSpPr>
            <p:cNvPr id="80" name="TextBox 79"/>
            <p:cNvSpPr txBox="1"/>
            <p:nvPr/>
          </p:nvSpPr>
          <p:spPr>
            <a:xfrm>
              <a:off x="6324600" y="6019800"/>
              <a:ext cx="1342547" cy="338554"/>
            </a:xfrm>
            <a:prstGeom prst="rect">
              <a:avLst/>
            </a:prstGeom>
            <a:noFill/>
          </p:spPr>
          <p:txBody>
            <a:bodyPr wrap="none" rtlCol="0">
              <a:spAutoFit/>
            </a:bodyPr>
            <a:lstStyle/>
            <a:p>
              <a:r>
                <a:rPr lang="en-US" sz="1600" dirty="0" smtClean="0">
                  <a:latin typeface="Candara" pitchFamily="34" charset="0"/>
                </a:rPr>
                <a:t>Worker Node</a:t>
              </a:r>
              <a:endParaRPr lang="en-US" sz="1600" dirty="0">
                <a:latin typeface="Candara" pitchFamily="34" charset="0"/>
              </a:endParaRPr>
            </a:p>
          </p:txBody>
        </p:sp>
        <p:grpSp>
          <p:nvGrpSpPr>
            <p:cNvPr id="4" name="Group 63"/>
            <p:cNvGrpSpPr/>
            <p:nvPr/>
          </p:nvGrpSpPr>
          <p:grpSpPr>
            <a:xfrm>
              <a:off x="6248400" y="5334000"/>
              <a:ext cx="1447800" cy="533400"/>
              <a:chOff x="990600" y="4876800"/>
              <a:chExt cx="1447800" cy="533400"/>
            </a:xfrm>
          </p:grpSpPr>
          <p:sp>
            <p:nvSpPr>
              <p:cNvPr id="91" name="Flowchart: Magnetic Disk 90"/>
              <p:cNvSpPr/>
              <p:nvPr/>
            </p:nvSpPr>
            <p:spPr>
              <a:xfrm>
                <a:off x="990600" y="4876800"/>
                <a:ext cx="1447800" cy="533400"/>
              </a:xfrm>
              <a:prstGeom prst="flowChartMagneticDisk">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latin typeface="Candara" pitchFamily="34" charset="0"/>
                </a:endParaRPr>
              </a:p>
            </p:txBody>
          </p:sp>
          <p:sp>
            <p:nvSpPr>
              <p:cNvPr id="92" name="TextBox 91"/>
              <p:cNvSpPr txBox="1"/>
              <p:nvPr/>
            </p:nvSpPr>
            <p:spPr>
              <a:xfrm>
                <a:off x="1219200" y="5029200"/>
                <a:ext cx="1050288" cy="338554"/>
              </a:xfrm>
              <a:prstGeom prst="rect">
                <a:avLst/>
              </a:prstGeom>
              <a:noFill/>
            </p:spPr>
            <p:txBody>
              <a:bodyPr wrap="none" rtlCol="0">
                <a:spAutoFit/>
              </a:bodyPr>
              <a:lstStyle/>
              <a:p>
                <a:r>
                  <a:rPr lang="en-US" sz="1600" dirty="0" smtClean="0">
                    <a:latin typeface="Candara" pitchFamily="34" charset="0"/>
                  </a:rPr>
                  <a:t>Local Disk</a:t>
                </a:r>
                <a:endParaRPr lang="en-US" sz="1600" dirty="0">
                  <a:latin typeface="Candara" pitchFamily="34" charset="0"/>
                </a:endParaRPr>
              </a:p>
            </p:txBody>
          </p:sp>
        </p:grpSp>
        <p:grpSp>
          <p:nvGrpSpPr>
            <p:cNvPr id="9" name="Group 72"/>
            <p:cNvGrpSpPr/>
            <p:nvPr/>
          </p:nvGrpSpPr>
          <p:grpSpPr>
            <a:xfrm>
              <a:off x="5867400" y="4191000"/>
              <a:ext cx="2286000" cy="762000"/>
              <a:chOff x="762000" y="4038600"/>
              <a:chExt cx="2286000" cy="762000"/>
            </a:xfrm>
          </p:grpSpPr>
          <p:sp>
            <p:nvSpPr>
              <p:cNvPr id="85" name="Rectangle 84"/>
              <p:cNvSpPr/>
              <p:nvPr/>
            </p:nvSpPr>
            <p:spPr>
              <a:xfrm>
                <a:off x="762000" y="4343400"/>
                <a:ext cx="2286000" cy="457200"/>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Candara" pitchFamily="34" charset="0"/>
                </a:endParaRPr>
              </a:p>
            </p:txBody>
          </p:sp>
          <p:sp>
            <p:nvSpPr>
              <p:cNvPr id="90" name="TextBox 89"/>
              <p:cNvSpPr txBox="1"/>
              <p:nvPr/>
            </p:nvSpPr>
            <p:spPr>
              <a:xfrm>
                <a:off x="1752600" y="4038600"/>
                <a:ext cx="1262397" cy="338554"/>
              </a:xfrm>
              <a:prstGeom prst="rect">
                <a:avLst/>
              </a:prstGeom>
              <a:noFill/>
            </p:spPr>
            <p:txBody>
              <a:bodyPr wrap="none" rtlCol="0">
                <a:spAutoFit/>
              </a:bodyPr>
              <a:lstStyle/>
              <a:p>
                <a:r>
                  <a:rPr lang="en-US" sz="1600" dirty="0" smtClean="0">
                    <a:latin typeface="Candara" pitchFamily="34" charset="0"/>
                  </a:rPr>
                  <a:t>Worker Pool</a:t>
                </a:r>
                <a:endParaRPr lang="en-US" sz="1600" dirty="0">
                  <a:latin typeface="Candara" pitchFamily="34" charset="0"/>
                </a:endParaRPr>
              </a:p>
            </p:txBody>
          </p:sp>
        </p:grpSp>
        <p:sp>
          <p:nvSpPr>
            <p:cNvPr id="83" name="Rectangle 82"/>
            <p:cNvSpPr/>
            <p:nvPr/>
          </p:nvSpPr>
          <p:spPr>
            <a:xfrm>
              <a:off x="5791200" y="2971800"/>
              <a:ext cx="2438400" cy="2057400"/>
            </a:xfrm>
            <a:prstGeom prst="rect">
              <a:avLst/>
            </a:prstGeom>
            <a:noFill/>
            <a:ln w="158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itchFamily="34" charset="0"/>
              </a:endParaRPr>
            </a:p>
          </p:txBody>
        </p:sp>
        <p:sp>
          <p:nvSpPr>
            <p:cNvPr id="84" name="TextBox 83"/>
            <p:cNvSpPr txBox="1"/>
            <p:nvPr/>
          </p:nvSpPr>
          <p:spPr>
            <a:xfrm>
              <a:off x="5943600" y="2667000"/>
              <a:ext cx="1598515" cy="338554"/>
            </a:xfrm>
            <a:prstGeom prst="rect">
              <a:avLst/>
            </a:prstGeom>
            <a:noFill/>
          </p:spPr>
          <p:txBody>
            <a:bodyPr wrap="none" rtlCol="0">
              <a:spAutoFit/>
            </a:bodyPr>
            <a:lstStyle/>
            <a:p>
              <a:r>
                <a:rPr lang="en-US" sz="1600" dirty="0" smtClean="0">
                  <a:latin typeface="Candara" pitchFamily="34" charset="0"/>
                </a:rPr>
                <a:t>Twister Daemon</a:t>
              </a:r>
              <a:endParaRPr lang="en-US" sz="1600" dirty="0">
                <a:latin typeface="Candara" pitchFamily="34" charset="0"/>
              </a:endParaRPr>
            </a:p>
          </p:txBody>
        </p:sp>
        <p:grpSp>
          <p:nvGrpSpPr>
            <p:cNvPr id="12" name="Group 51"/>
            <p:cNvGrpSpPr/>
            <p:nvPr/>
          </p:nvGrpSpPr>
          <p:grpSpPr>
            <a:xfrm>
              <a:off x="990600" y="762000"/>
              <a:ext cx="1905000" cy="1600200"/>
              <a:chOff x="609600" y="914400"/>
              <a:chExt cx="1905000" cy="1600200"/>
            </a:xfrm>
          </p:grpSpPr>
          <p:sp>
            <p:nvSpPr>
              <p:cNvPr id="5" name="Rounded Rectangle 4"/>
              <p:cNvSpPr/>
              <p:nvPr/>
            </p:nvSpPr>
            <p:spPr>
              <a:xfrm>
                <a:off x="609600" y="1219200"/>
                <a:ext cx="1905000" cy="1295400"/>
              </a:xfrm>
              <a:prstGeom prst="roundRect">
                <a:avLst>
                  <a:gd name="adj" fmla="val 10785"/>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Candara" pitchFamily="34" charset="0"/>
                </a:endParaRPr>
              </a:p>
            </p:txBody>
          </p:sp>
          <p:sp>
            <p:nvSpPr>
              <p:cNvPr id="10" name="Rectangle 9"/>
              <p:cNvSpPr/>
              <p:nvPr/>
            </p:nvSpPr>
            <p:spPr>
              <a:xfrm>
                <a:off x="838200" y="1371600"/>
                <a:ext cx="1447800" cy="990600"/>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latin typeface="Candara" pitchFamily="34" charset="0"/>
                </a:endParaRPr>
              </a:p>
            </p:txBody>
          </p:sp>
          <p:sp>
            <p:nvSpPr>
              <p:cNvPr id="6" name="TextBox 5"/>
              <p:cNvSpPr txBox="1"/>
              <p:nvPr/>
            </p:nvSpPr>
            <p:spPr>
              <a:xfrm>
                <a:off x="914400" y="914400"/>
                <a:ext cx="1314784" cy="338554"/>
              </a:xfrm>
              <a:prstGeom prst="rect">
                <a:avLst/>
              </a:prstGeom>
              <a:noFill/>
            </p:spPr>
            <p:txBody>
              <a:bodyPr wrap="none" rtlCol="0">
                <a:spAutoFit/>
              </a:bodyPr>
              <a:lstStyle/>
              <a:p>
                <a:r>
                  <a:rPr lang="en-US" sz="1600" dirty="0" smtClean="0">
                    <a:latin typeface="Candara" pitchFamily="34" charset="0"/>
                  </a:rPr>
                  <a:t>Master Node</a:t>
                </a:r>
                <a:endParaRPr lang="en-US" sz="1600" dirty="0">
                  <a:latin typeface="Candara" pitchFamily="34" charset="0"/>
                </a:endParaRPr>
              </a:p>
            </p:txBody>
          </p:sp>
          <p:grpSp>
            <p:nvGrpSpPr>
              <p:cNvPr id="15" name="Group 8"/>
              <p:cNvGrpSpPr/>
              <p:nvPr/>
            </p:nvGrpSpPr>
            <p:grpSpPr>
              <a:xfrm>
                <a:off x="1066800" y="1447800"/>
                <a:ext cx="1019175" cy="609600"/>
                <a:chOff x="990600" y="1447800"/>
                <a:chExt cx="1019175" cy="609600"/>
              </a:xfrm>
            </p:grpSpPr>
            <p:sp>
              <p:nvSpPr>
                <p:cNvPr id="7" name="Rounded Rectangle 6"/>
                <p:cNvSpPr/>
                <p:nvPr/>
              </p:nvSpPr>
              <p:spPr>
                <a:xfrm>
                  <a:off x="990600" y="1447800"/>
                  <a:ext cx="1019175" cy="609600"/>
                </a:xfrm>
                <a:prstGeom prst="roundRect">
                  <a:avLst/>
                </a:prstGeom>
                <a:ln>
                  <a:solidFill>
                    <a:schemeClr val="tx1"/>
                  </a:solidFill>
                  <a:prstDash val="sysDash"/>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Candara" pitchFamily="34" charset="0"/>
                  </a:endParaRPr>
                </a:p>
              </p:txBody>
            </p:sp>
            <p:sp>
              <p:nvSpPr>
                <p:cNvPr id="8" name="TextBox 7"/>
                <p:cNvSpPr txBox="1"/>
                <p:nvPr/>
              </p:nvSpPr>
              <p:spPr>
                <a:xfrm>
                  <a:off x="1051443" y="1447800"/>
                  <a:ext cx="865943" cy="584775"/>
                </a:xfrm>
                <a:prstGeom prst="rect">
                  <a:avLst/>
                </a:prstGeom>
                <a:noFill/>
              </p:spPr>
              <p:txBody>
                <a:bodyPr wrap="none" rtlCol="0">
                  <a:spAutoFit/>
                </a:bodyPr>
                <a:lstStyle/>
                <a:p>
                  <a:pPr algn="ctr"/>
                  <a:r>
                    <a:rPr lang="en-US" sz="1600" dirty="0" smtClean="0">
                      <a:latin typeface="Candara" pitchFamily="34" charset="0"/>
                    </a:rPr>
                    <a:t>Twister </a:t>
                  </a:r>
                </a:p>
                <a:p>
                  <a:pPr algn="ctr"/>
                  <a:r>
                    <a:rPr lang="en-US" sz="1600" dirty="0" smtClean="0">
                      <a:latin typeface="Candara" pitchFamily="34" charset="0"/>
                    </a:rPr>
                    <a:t>Driver</a:t>
                  </a:r>
                  <a:endParaRPr lang="en-US" sz="1600" dirty="0">
                    <a:latin typeface="Candara" pitchFamily="34" charset="0"/>
                  </a:endParaRPr>
                </a:p>
              </p:txBody>
            </p:sp>
          </p:grpSp>
          <p:sp>
            <p:nvSpPr>
              <p:cNvPr id="11" name="TextBox 10"/>
              <p:cNvSpPr txBox="1"/>
              <p:nvPr/>
            </p:nvSpPr>
            <p:spPr>
              <a:xfrm>
                <a:off x="838200" y="2057400"/>
                <a:ext cx="1414170" cy="338554"/>
              </a:xfrm>
              <a:prstGeom prst="rect">
                <a:avLst/>
              </a:prstGeom>
              <a:noFill/>
            </p:spPr>
            <p:txBody>
              <a:bodyPr wrap="none" rtlCol="0">
                <a:spAutoFit/>
              </a:bodyPr>
              <a:lstStyle/>
              <a:p>
                <a:r>
                  <a:rPr lang="en-US" sz="1600" dirty="0" smtClean="0">
                    <a:latin typeface="Candara" pitchFamily="34" charset="0"/>
                  </a:rPr>
                  <a:t>Main Program</a:t>
                </a:r>
                <a:endParaRPr lang="en-US" sz="1600" dirty="0">
                  <a:latin typeface="Candara" pitchFamily="34" charset="0"/>
                </a:endParaRPr>
              </a:p>
            </p:txBody>
          </p:sp>
        </p:grpSp>
        <p:grpSp>
          <p:nvGrpSpPr>
            <p:cNvPr id="16" name="Group 50"/>
            <p:cNvGrpSpPr/>
            <p:nvPr/>
          </p:nvGrpSpPr>
          <p:grpSpPr>
            <a:xfrm>
              <a:off x="3352800" y="914400"/>
              <a:ext cx="4490794" cy="1371600"/>
              <a:chOff x="4038600" y="1066800"/>
              <a:chExt cx="4490794" cy="1371600"/>
            </a:xfrm>
          </p:grpSpPr>
          <p:grpSp>
            <p:nvGrpSpPr>
              <p:cNvPr id="17" name="Group 48"/>
              <p:cNvGrpSpPr/>
              <p:nvPr/>
            </p:nvGrpSpPr>
            <p:grpSpPr>
              <a:xfrm>
                <a:off x="4038600" y="1066800"/>
                <a:ext cx="2743200" cy="1371600"/>
                <a:chOff x="4038600" y="1219200"/>
                <a:chExt cx="2590800" cy="1295400"/>
              </a:xfrm>
            </p:grpSpPr>
            <p:sp>
              <p:nvSpPr>
                <p:cNvPr id="48" name="Cloud 47"/>
                <p:cNvSpPr/>
                <p:nvPr/>
              </p:nvSpPr>
              <p:spPr>
                <a:xfrm>
                  <a:off x="4038600" y="1219200"/>
                  <a:ext cx="2590800" cy="1295400"/>
                </a:xfrm>
                <a:prstGeom prst="cloud">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latin typeface="Candara" pitchFamily="34" charset="0"/>
                  </a:endParaRPr>
                </a:p>
              </p:txBody>
            </p:sp>
            <p:grpSp>
              <p:nvGrpSpPr>
                <p:cNvPr id="20" name="Group 14"/>
                <p:cNvGrpSpPr/>
                <p:nvPr/>
              </p:nvGrpSpPr>
              <p:grpSpPr>
                <a:xfrm>
                  <a:off x="4724400" y="1371600"/>
                  <a:ext cx="304800" cy="319745"/>
                  <a:chOff x="4572000" y="1371600"/>
                  <a:chExt cx="304800" cy="319745"/>
                </a:xfrm>
              </p:grpSpPr>
              <p:sp>
                <p:nvSpPr>
                  <p:cNvPr id="13" name="Hexagon 12"/>
                  <p:cNvSpPr/>
                  <p:nvPr/>
                </p:nvSpPr>
                <p:spPr>
                  <a:xfrm>
                    <a:off x="4572000" y="1447800"/>
                    <a:ext cx="304800" cy="228600"/>
                  </a:xfrm>
                  <a:prstGeom prst="hexagon">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atin typeface="Candara" pitchFamily="34" charset="0"/>
                    </a:endParaRPr>
                  </a:p>
                </p:txBody>
              </p:sp>
              <p:sp>
                <p:nvSpPr>
                  <p:cNvPr id="14" name="TextBox 13"/>
                  <p:cNvSpPr txBox="1"/>
                  <p:nvPr/>
                </p:nvSpPr>
                <p:spPr>
                  <a:xfrm>
                    <a:off x="4572000" y="1371600"/>
                    <a:ext cx="287954" cy="319745"/>
                  </a:xfrm>
                  <a:prstGeom prst="rect">
                    <a:avLst/>
                  </a:prstGeom>
                  <a:noFill/>
                </p:spPr>
                <p:txBody>
                  <a:bodyPr wrap="none" rtlCol="0">
                    <a:spAutoFit/>
                  </a:bodyPr>
                  <a:lstStyle/>
                  <a:p>
                    <a:r>
                      <a:rPr lang="en-US" sz="1600" dirty="0" smtClean="0">
                        <a:latin typeface="Candara" pitchFamily="34" charset="0"/>
                      </a:rPr>
                      <a:t>B</a:t>
                    </a:r>
                    <a:endParaRPr lang="en-US" sz="1600" dirty="0">
                      <a:latin typeface="Candara" pitchFamily="34" charset="0"/>
                    </a:endParaRPr>
                  </a:p>
                </p:txBody>
              </p:sp>
            </p:grpSp>
            <p:grpSp>
              <p:nvGrpSpPr>
                <p:cNvPr id="23" name="Group 16"/>
                <p:cNvGrpSpPr/>
                <p:nvPr/>
              </p:nvGrpSpPr>
              <p:grpSpPr>
                <a:xfrm>
                  <a:off x="5334000" y="1866900"/>
                  <a:ext cx="304800" cy="319745"/>
                  <a:chOff x="4572000" y="1409700"/>
                  <a:chExt cx="304800" cy="319745"/>
                </a:xfrm>
              </p:grpSpPr>
              <p:sp>
                <p:nvSpPr>
                  <p:cNvPr id="18" name="Hexagon 17"/>
                  <p:cNvSpPr/>
                  <p:nvPr/>
                </p:nvSpPr>
                <p:spPr>
                  <a:xfrm>
                    <a:off x="4572000" y="1447800"/>
                    <a:ext cx="304800" cy="228600"/>
                  </a:xfrm>
                  <a:prstGeom prst="hexagon">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atin typeface="Candara" pitchFamily="34" charset="0"/>
                    </a:endParaRPr>
                  </a:p>
                </p:txBody>
              </p:sp>
              <p:sp>
                <p:nvSpPr>
                  <p:cNvPr id="19" name="TextBox 18"/>
                  <p:cNvSpPr txBox="1"/>
                  <p:nvPr/>
                </p:nvSpPr>
                <p:spPr>
                  <a:xfrm>
                    <a:off x="4572000" y="1409700"/>
                    <a:ext cx="287954" cy="319745"/>
                  </a:xfrm>
                  <a:prstGeom prst="rect">
                    <a:avLst/>
                  </a:prstGeom>
                  <a:noFill/>
                </p:spPr>
                <p:txBody>
                  <a:bodyPr wrap="none" rtlCol="0">
                    <a:spAutoFit/>
                  </a:bodyPr>
                  <a:lstStyle/>
                  <a:p>
                    <a:r>
                      <a:rPr lang="en-US" sz="1600" dirty="0" smtClean="0">
                        <a:latin typeface="Candara" pitchFamily="34" charset="0"/>
                      </a:rPr>
                      <a:t>B</a:t>
                    </a:r>
                    <a:endParaRPr lang="en-US" sz="1600" dirty="0">
                      <a:latin typeface="Candara" pitchFamily="34" charset="0"/>
                    </a:endParaRPr>
                  </a:p>
                </p:txBody>
              </p:sp>
            </p:grpSp>
            <p:grpSp>
              <p:nvGrpSpPr>
                <p:cNvPr id="26" name="Group 19"/>
                <p:cNvGrpSpPr/>
                <p:nvPr/>
              </p:nvGrpSpPr>
              <p:grpSpPr>
                <a:xfrm>
                  <a:off x="6019800" y="1676400"/>
                  <a:ext cx="304800" cy="319745"/>
                  <a:chOff x="4572000" y="1371600"/>
                  <a:chExt cx="304800" cy="319745"/>
                </a:xfrm>
              </p:grpSpPr>
              <p:sp>
                <p:nvSpPr>
                  <p:cNvPr id="21" name="Hexagon 20"/>
                  <p:cNvSpPr/>
                  <p:nvPr/>
                </p:nvSpPr>
                <p:spPr>
                  <a:xfrm>
                    <a:off x="4572000" y="1447800"/>
                    <a:ext cx="304800" cy="228600"/>
                  </a:xfrm>
                  <a:prstGeom prst="hexagon">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atin typeface="Candara" pitchFamily="34" charset="0"/>
                    </a:endParaRPr>
                  </a:p>
                </p:txBody>
              </p:sp>
              <p:sp>
                <p:nvSpPr>
                  <p:cNvPr id="22" name="TextBox 21"/>
                  <p:cNvSpPr txBox="1"/>
                  <p:nvPr/>
                </p:nvSpPr>
                <p:spPr>
                  <a:xfrm>
                    <a:off x="4572000" y="1371600"/>
                    <a:ext cx="287954" cy="319745"/>
                  </a:xfrm>
                  <a:prstGeom prst="rect">
                    <a:avLst/>
                  </a:prstGeom>
                  <a:noFill/>
                </p:spPr>
                <p:txBody>
                  <a:bodyPr wrap="none" rtlCol="0">
                    <a:spAutoFit/>
                  </a:bodyPr>
                  <a:lstStyle/>
                  <a:p>
                    <a:r>
                      <a:rPr lang="en-US" sz="1600" dirty="0" smtClean="0">
                        <a:latin typeface="Candara" pitchFamily="34" charset="0"/>
                      </a:rPr>
                      <a:t>B</a:t>
                    </a:r>
                    <a:endParaRPr lang="en-US" sz="1600" dirty="0">
                      <a:latin typeface="Candara" pitchFamily="34" charset="0"/>
                    </a:endParaRPr>
                  </a:p>
                </p:txBody>
              </p:sp>
            </p:grpSp>
            <p:grpSp>
              <p:nvGrpSpPr>
                <p:cNvPr id="28" name="Group 22"/>
                <p:cNvGrpSpPr/>
                <p:nvPr/>
              </p:nvGrpSpPr>
              <p:grpSpPr>
                <a:xfrm>
                  <a:off x="4495800" y="1905000"/>
                  <a:ext cx="304800" cy="319745"/>
                  <a:chOff x="4572000" y="1371600"/>
                  <a:chExt cx="304800" cy="319745"/>
                </a:xfrm>
              </p:grpSpPr>
              <p:sp>
                <p:nvSpPr>
                  <p:cNvPr id="24" name="Hexagon 23"/>
                  <p:cNvSpPr/>
                  <p:nvPr/>
                </p:nvSpPr>
                <p:spPr>
                  <a:xfrm>
                    <a:off x="4572000" y="1447800"/>
                    <a:ext cx="304800" cy="228600"/>
                  </a:xfrm>
                  <a:prstGeom prst="hexagon">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atin typeface="Candara" pitchFamily="34" charset="0"/>
                    </a:endParaRPr>
                  </a:p>
                </p:txBody>
              </p:sp>
              <p:sp>
                <p:nvSpPr>
                  <p:cNvPr id="25" name="TextBox 24"/>
                  <p:cNvSpPr txBox="1"/>
                  <p:nvPr/>
                </p:nvSpPr>
                <p:spPr>
                  <a:xfrm>
                    <a:off x="4572000" y="1371600"/>
                    <a:ext cx="287954" cy="319745"/>
                  </a:xfrm>
                  <a:prstGeom prst="rect">
                    <a:avLst/>
                  </a:prstGeom>
                  <a:noFill/>
                </p:spPr>
                <p:txBody>
                  <a:bodyPr wrap="none" rtlCol="0">
                    <a:spAutoFit/>
                  </a:bodyPr>
                  <a:lstStyle/>
                  <a:p>
                    <a:r>
                      <a:rPr lang="en-US" sz="1600" dirty="0" smtClean="0">
                        <a:latin typeface="Candara" pitchFamily="34" charset="0"/>
                      </a:rPr>
                      <a:t>B</a:t>
                    </a:r>
                    <a:endParaRPr lang="en-US" sz="1600" dirty="0">
                      <a:latin typeface="Candara" pitchFamily="34" charset="0"/>
                    </a:endParaRPr>
                  </a:p>
                </p:txBody>
              </p:sp>
            </p:grpSp>
            <p:cxnSp>
              <p:nvCxnSpPr>
                <p:cNvPr id="27" name="Straight Arrow Connector 26"/>
                <p:cNvCxnSpPr/>
                <p:nvPr/>
              </p:nvCxnSpPr>
              <p:spPr>
                <a:xfrm>
                  <a:off x="4974167" y="1651000"/>
                  <a:ext cx="431800" cy="287867"/>
                </a:xfrm>
                <a:prstGeom prst="straightConnector1">
                  <a:avLst/>
                </a:prstGeom>
                <a:ln w="12700">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9" idx="1"/>
                </p:cNvCxnSpPr>
                <p:nvPr/>
              </p:nvCxnSpPr>
              <p:spPr>
                <a:xfrm rot="10800000" flipV="1">
                  <a:off x="4758267" y="2026773"/>
                  <a:ext cx="575733" cy="119582"/>
                </a:xfrm>
                <a:prstGeom prst="straightConnector1">
                  <a:avLst/>
                </a:prstGeom>
                <a:ln w="12700">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4" idx="3"/>
                  <a:endCxn id="22" idx="1"/>
                </p:cNvCxnSpPr>
                <p:nvPr/>
              </p:nvCxnSpPr>
              <p:spPr>
                <a:xfrm>
                  <a:off x="5012353" y="1531473"/>
                  <a:ext cx="1007446" cy="304800"/>
                </a:xfrm>
                <a:prstGeom prst="straightConnector1">
                  <a:avLst/>
                </a:prstGeom>
                <a:ln w="12700">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9" idx="3"/>
                  <a:endCxn id="22" idx="1"/>
                </p:cNvCxnSpPr>
                <p:nvPr/>
              </p:nvCxnSpPr>
              <p:spPr>
                <a:xfrm flipV="1">
                  <a:off x="5621954" y="1836273"/>
                  <a:ext cx="397846" cy="190500"/>
                </a:xfrm>
                <a:prstGeom prst="straightConnector1">
                  <a:avLst/>
                </a:prstGeom>
                <a:ln w="12700">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4" idx="2"/>
                </p:cNvCxnSpPr>
                <p:nvPr/>
              </p:nvCxnSpPr>
              <p:spPr>
                <a:xfrm rot="5400000">
                  <a:off x="4613362" y="1726184"/>
                  <a:ext cx="289855" cy="220176"/>
                </a:xfrm>
                <a:prstGeom prst="straightConnector1">
                  <a:avLst/>
                </a:prstGeom>
                <a:ln w="12700">
                  <a:headEnd type="stealth"/>
                  <a:tailEnd type="stealth"/>
                </a:ln>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a:xfrm>
                <a:off x="6781800" y="1219200"/>
                <a:ext cx="1747594" cy="646331"/>
              </a:xfrm>
              <a:prstGeom prst="rect">
                <a:avLst/>
              </a:prstGeom>
              <a:noFill/>
            </p:spPr>
            <p:txBody>
              <a:bodyPr wrap="none" rtlCol="0">
                <a:spAutoFit/>
              </a:bodyPr>
              <a:lstStyle/>
              <a:p>
                <a:r>
                  <a:rPr lang="en-US" sz="1400" dirty="0" smtClean="0">
                    <a:latin typeface="Candara" pitchFamily="34" charset="0"/>
                    <a:ea typeface="Verdana" pitchFamily="34" charset="0"/>
                    <a:cs typeface="Verdana" pitchFamily="34" charset="0"/>
                  </a:rPr>
                  <a:t> </a:t>
                </a:r>
                <a:r>
                  <a:rPr lang="en-US" dirty="0" smtClean="0">
                    <a:latin typeface="Candara" pitchFamily="34" charset="0"/>
                    <a:ea typeface="Verdana" pitchFamily="34" charset="0"/>
                    <a:cs typeface="Verdana" pitchFamily="34" charset="0"/>
                  </a:rPr>
                  <a:t>Pub/sub </a:t>
                </a:r>
              </a:p>
              <a:p>
                <a:r>
                  <a:rPr lang="en-US" dirty="0" smtClean="0">
                    <a:latin typeface="Candara" pitchFamily="34" charset="0"/>
                    <a:ea typeface="Verdana" pitchFamily="34" charset="0"/>
                    <a:cs typeface="Verdana" pitchFamily="34" charset="0"/>
                  </a:rPr>
                  <a:t>Broker Network</a:t>
                </a:r>
                <a:endParaRPr lang="en-US" dirty="0">
                  <a:latin typeface="Candara" pitchFamily="34" charset="0"/>
                  <a:ea typeface="Verdana" pitchFamily="34" charset="0"/>
                  <a:cs typeface="Verdana" pitchFamily="34" charset="0"/>
                </a:endParaRPr>
              </a:p>
            </p:txBody>
          </p:sp>
        </p:grpSp>
        <p:sp>
          <p:nvSpPr>
            <p:cNvPr id="61" name="TextBox 60"/>
            <p:cNvSpPr txBox="1"/>
            <p:nvPr/>
          </p:nvSpPr>
          <p:spPr>
            <a:xfrm>
              <a:off x="1600200" y="6019800"/>
              <a:ext cx="1342547" cy="338554"/>
            </a:xfrm>
            <a:prstGeom prst="rect">
              <a:avLst/>
            </a:prstGeom>
            <a:noFill/>
          </p:spPr>
          <p:txBody>
            <a:bodyPr wrap="none" rtlCol="0">
              <a:spAutoFit/>
            </a:bodyPr>
            <a:lstStyle/>
            <a:p>
              <a:r>
                <a:rPr lang="en-US" sz="1600" dirty="0" smtClean="0">
                  <a:latin typeface="Candara" pitchFamily="34" charset="0"/>
                </a:rPr>
                <a:t>Worker Node</a:t>
              </a:r>
              <a:endParaRPr lang="en-US" sz="1600" dirty="0">
                <a:latin typeface="Candara" pitchFamily="34" charset="0"/>
              </a:endParaRPr>
            </a:p>
          </p:txBody>
        </p:sp>
        <p:grpSp>
          <p:nvGrpSpPr>
            <p:cNvPr id="30" name="Group 63"/>
            <p:cNvGrpSpPr/>
            <p:nvPr/>
          </p:nvGrpSpPr>
          <p:grpSpPr>
            <a:xfrm>
              <a:off x="1524000" y="5334000"/>
              <a:ext cx="1447800" cy="533400"/>
              <a:chOff x="990600" y="4876800"/>
              <a:chExt cx="1447800" cy="533400"/>
            </a:xfrm>
          </p:grpSpPr>
          <p:sp>
            <p:nvSpPr>
              <p:cNvPr id="62" name="Flowchart: Magnetic Disk 61"/>
              <p:cNvSpPr/>
              <p:nvPr/>
            </p:nvSpPr>
            <p:spPr>
              <a:xfrm>
                <a:off x="990600" y="4876800"/>
                <a:ext cx="1447800" cy="533400"/>
              </a:xfrm>
              <a:prstGeom prst="flowChartMagneticDisk">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latin typeface="Candara" pitchFamily="34" charset="0"/>
                </a:endParaRPr>
              </a:p>
            </p:txBody>
          </p:sp>
          <p:sp>
            <p:nvSpPr>
              <p:cNvPr id="63" name="TextBox 62"/>
              <p:cNvSpPr txBox="1"/>
              <p:nvPr/>
            </p:nvSpPr>
            <p:spPr>
              <a:xfrm>
                <a:off x="1219200" y="5029200"/>
                <a:ext cx="1050288" cy="338554"/>
              </a:xfrm>
              <a:prstGeom prst="rect">
                <a:avLst/>
              </a:prstGeom>
              <a:noFill/>
            </p:spPr>
            <p:txBody>
              <a:bodyPr wrap="none" rtlCol="0">
                <a:spAutoFit/>
              </a:bodyPr>
              <a:lstStyle/>
              <a:p>
                <a:r>
                  <a:rPr lang="en-US" sz="1600" dirty="0" smtClean="0">
                    <a:latin typeface="Candara" pitchFamily="34" charset="0"/>
                  </a:rPr>
                  <a:t>Local Disk</a:t>
                </a:r>
                <a:endParaRPr lang="en-US" sz="1600" dirty="0">
                  <a:latin typeface="Candara" pitchFamily="34" charset="0"/>
                </a:endParaRPr>
              </a:p>
            </p:txBody>
          </p:sp>
        </p:grpSp>
        <p:grpSp>
          <p:nvGrpSpPr>
            <p:cNvPr id="32" name="Group 72"/>
            <p:cNvGrpSpPr/>
            <p:nvPr/>
          </p:nvGrpSpPr>
          <p:grpSpPr>
            <a:xfrm>
              <a:off x="1143000" y="4191000"/>
              <a:ext cx="2286000" cy="762000"/>
              <a:chOff x="762000" y="4038600"/>
              <a:chExt cx="2286000" cy="762000"/>
            </a:xfrm>
          </p:grpSpPr>
          <p:sp>
            <p:nvSpPr>
              <p:cNvPr id="65" name="Rectangle 64"/>
              <p:cNvSpPr/>
              <p:nvPr/>
            </p:nvSpPr>
            <p:spPr>
              <a:xfrm>
                <a:off x="762000" y="4343400"/>
                <a:ext cx="2286000" cy="457200"/>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Candara" pitchFamily="34" charset="0"/>
                </a:endParaRPr>
              </a:p>
            </p:txBody>
          </p:sp>
          <p:sp>
            <p:nvSpPr>
              <p:cNvPr id="72" name="TextBox 71"/>
              <p:cNvSpPr txBox="1"/>
              <p:nvPr/>
            </p:nvSpPr>
            <p:spPr>
              <a:xfrm>
                <a:off x="1752600" y="4038600"/>
                <a:ext cx="1262397" cy="338554"/>
              </a:xfrm>
              <a:prstGeom prst="rect">
                <a:avLst/>
              </a:prstGeom>
              <a:noFill/>
            </p:spPr>
            <p:txBody>
              <a:bodyPr wrap="none" rtlCol="0">
                <a:spAutoFit/>
              </a:bodyPr>
              <a:lstStyle/>
              <a:p>
                <a:r>
                  <a:rPr lang="en-US" sz="1600" dirty="0" smtClean="0">
                    <a:latin typeface="Candara" pitchFamily="34" charset="0"/>
                  </a:rPr>
                  <a:t>Worker Pool</a:t>
                </a:r>
                <a:endParaRPr lang="en-US" sz="1600" dirty="0">
                  <a:latin typeface="Candara" pitchFamily="34" charset="0"/>
                </a:endParaRPr>
              </a:p>
            </p:txBody>
          </p:sp>
        </p:grpSp>
        <p:sp>
          <p:nvSpPr>
            <p:cNvPr id="75" name="Rectangle 74"/>
            <p:cNvSpPr/>
            <p:nvPr/>
          </p:nvSpPr>
          <p:spPr>
            <a:xfrm>
              <a:off x="1066800" y="2971800"/>
              <a:ext cx="2438400" cy="2057400"/>
            </a:xfrm>
            <a:prstGeom prst="rect">
              <a:avLst/>
            </a:prstGeom>
            <a:noFill/>
            <a:ln w="158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itchFamily="34" charset="0"/>
              </a:endParaRPr>
            </a:p>
          </p:txBody>
        </p:sp>
        <p:sp>
          <p:nvSpPr>
            <p:cNvPr id="76" name="TextBox 75"/>
            <p:cNvSpPr txBox="1"/>
            <p:nvPr/>
          </p:nvSpPr>
          <p:spPr>
            <a:xfrm>
              <a:off x="1219200" y="2667000"/>
              <a:ext cx="1598515" cy="338554"/>
            </a:xfrm>
            <a:prstGeom prst="rect">
              <a:avLst/>
            </a:prstGeom>
            <a:noFill/>
          </p:spPr>
          <p:txBody>
            <a:bodyPr wrap="none" rtlCol="0">
              <a:spAutoFit/>
            </a:bodyPr>
            <a:lstStyle/>
            <a:p>
              <a:r>
                <a:rPr lang="en-US" sz="1600" dirty="0" smtClean="0">
                  <a:latin typeface="Candara" pitchFamily="34" charset="0"/>
                </a:rPr>
                <a:t>Twister Daemon</a:t>
              </a:r>
              <a:endParaRPr lang="en-US" sz="1600" dirty="0">
                <a:latin typeface="Candara" pitchFamily="34" charset="0"/>
              </a:endParaRPr>
            </a:p>
          </p:txBody>
        </p:sp>
        <p:sp>
          <p:nvSpPr>
            <p:cNvPr id="94" name="Rounded Rectangle 93"/>
            <p:cNvSpPr/>
            <p:nvPr/>
          </p:nvSpPr>
          <p:spPr>
            <a:xfrm>
              <a:off x="1295400" y="3124200"/>
              <a:ext cx="6629400" cy="1066800"/>
            </a:xfrm>
            <a:prstGeom prst="roundRect">
              <a:avLst>
                <a:gd name="adj" fmla="val 50000"/>
              </a:avLst>
            </a:prstGeom>
            <a:solidFill>
              <a:srgbClr val="E6EDEE"/>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itchFamily="34" charset="0"/>
              </a:endParaRPr>
            </a:p>
          </p:txBody>
        </p:sp>
        <p:sp>
          <p:nvSpPr>
            <p:cNvPr id="95" name="Oval 12"/>
            <p:cNvSpPr>
              <a:spLocks noChangeArrowheads="1"/>
            </p:cNvSpPr>
            <p:nvPr/>
          </p:nvSpPr>
          <p:spPr bwMode="auto">
            <a:xfrm>
              <a:off x="1752600" y="3200400"/>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96" name="Oval 14"/>
            <p:cNvSpPr>
              <a:spLocks noChangeArrowheads="1"/>
            </p:cNvSpPr>
            <p:nvPr/>
          </p:nvSpPr>
          <p:spPr bwMode="auto">
            <a:xfrm>
              <a:off x="2971800" y="3200400"/>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97" name="Oval 18"/>
            <p:cNvSpPr>
              <a:spLocks noChangeArrowheads="1"/>
            </p:cNvSpPr>
            <p:nvPr/>
          </p:nvSpPr>
          <p:spPr bwMode="auto">
            <a:xfrm>
              <a:off x="4191000" y="3200400"/>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1" name="Oval 18"/>
            <p:cNvSpPr>
              <a:spLocks noChangeArrowheads="1"/>
            </p:cNvSpPr>
            <p:nvPr/>
          </p:nvSpPr>
          <p:spPr bwMode="auto">
            <a:xfrm>
              <a:off x="7315200" y="3200400"/>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2" name="Oval 19"/>
            <p:cNvSpPr>
              <a:spLocks noChangeArrowheads="1"/>
            </p:cNvSpPr>
            <p:nvPr/>
          </p:nvSpPr>
          <p:spPr bwMode="auto">
            <a:xfrm>
              <a:off x="6096000" y="3200400"/>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3" name="Oval 10"/>
            <p:cNvSpPr>
              <a:spLocks noChangeArrowheads="1"/>
            </p:cNvSpPr>
            <p:nvPr/>
          </p:nvSpPr>
          <p:spPr bwMode="auto">
            <a:xfrm>
              <a:off x="2357438" y="3810000"/>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5" name="Oval 13"/>
            <p:cNvSpPr>
              <a:spLocks noChangeArrowheads="1"/>
            </p:cNvSpPr>
            <p:nvPr/>
          </p:nvSpPr>
          <p:spPr bwMode="auto">
            <a:xfrm>
              <a:off x="4321993" y="3810000"/>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8" name="Oval 13"/>
            <p:cNvSpPr>
              <a:spLocks noChangeArrowheads="1"/>
            </p:cNvSpPr>
            <p:nvPr/>
          </p:nvSpPr>
          <p:spPr bwMode="auto">
            <a:xfrm>
              <a:off x="6553200" y="3810000"/>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cxnSp>
          <p:nvCxnSpPr>
            <p:cNvPr id="110" name="Straight Connector 109"/>
            <p:cNvCxnSpPr>
              <a:stCxn id="95" idx="5"/>
              <a:endCxn id="103" idx="0"/>
            </p:cNvCxnSpPr>
            <p:nvPr/>
          </p:nvCxnSpPr>
          <p:spPr>
            <a:xfrm rot="16200000" flipH="1">
              <a:off x="2052179" y="3370012"/>
              <a:ext cx="370404" cy="5095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95" idx="5"/>
              <a:endCxn id="105" idx="1"/>
            </p:cNvCxnSpPr>
            <p:nvPr/>
          </p:nvCxnSpPr>
          <p:spPr>
            <a:xfrm rot="16200000" flipH="1">
              <a:off x="2966303" y="2455889"/>
              <a:ext cx="411444" cy="2378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95" idx="5"/>
              <a:endCxn id="108" idx="0"/>
            </p:cNvCxnSpPr>
            <p:nvPr/>
          </p:nvCxnSpPr>
          <p:spPr>
            <a:xfrm rot="16200000" flipH="1">
              <a:off x="4150060" y="1272131"/>
              <a:ext cx="370404" cy="4705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96" idx="4"/>
              <a:endCxn id="103" idx="0"/>
            </p:cNvCxnSpPr>
            <p:nvPr/>
          </p:nvCxnSpPr>
          <p:spPr>
            <a:xfrm rot="5400000">
              <a:off x="2634666" y="3338137"/>
              <a:ext cx="329364" cy="614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96" idx="4"/>
              <a:endCxn id="105" idx="1"/>
            </p:cNvCxnSpPr>
            <p:nvPr/>
          </p:nvCxnSpPr>
          <p:spPr>
            <a:xfrm rot="16200000" flipH="1">
              <a:off x="3548789" y="3038375"/>
              <a:ext cx="370404" cy="1254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96" idx="4"/>
              <a:endCxn id="108" idx="0"/>
            </p:cNvCxnSpPr>
            <p:nvPr/>
          </p:nvCxnSpPr>
          <p:spPr>
            <a:xfrm rot="16200000" flipH="1">
              <a:off x="4732547" y="1854618"/>
              <a:ext cx="329364" cy="3581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97" idx="4"/>
              <a:endCxn id="103" idx="0"/>
            </p:cNvCxnSpPr>
            <p:nvPr/>
          </p:nvCxnSpPr>
          <p:spPr>
            <a:xfrm rot="5400000">
              <a:off x="3244266" y="2728537"/>
              <a:ext cx="329364" cy="1833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97" idx="4"/>
              <a:endCxn id="105" idx="0"/>
            </p:cNvCxnSpPr>
            <p:nvPr/>
          </p:nvCxnSpPr>
          <p:spPr>
            <a:xfrm rot="16200000" flipH="1">
              <a:off x="4226543" y="3579821"/>
              <a:ext cx="329364" cy="1309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97" idx="4"/>
              <a:endCxn id="108" idx="0"/>
            </p:cNvCxnSpPr>
            <p:nvPr/>
          </p:nvCxnSpPr>
          <p:spPr>
            <a:xfrm rot="16200000" flipH="1">
              <a:off x="5342147" y="2464218"/>
              <a:ext cx="329364" cy="2362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102" idx="4"/>
            </p:cNvCxnSpPr>
            <p:nvPr/>
          </p:nvCxnSpPr>
          <p:spPr>
            <a:xfrm rot="5400000">
              <a:off x="4207983" y="1787254"/>
              <a:ext cx="329364" cy="37161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02" idx="4"/>
              <a:endCxn id="105" idx="7"/>
            </p:cNvCxnSpPr>
            <p:nvPr/>
          </p:nvCxnSpPr>
          <p:spPr>
            <a:xfrm rot="5400000">
              <a:off x="5206157" y="2826468"/>
              <a:ext cx="370404" cy="1678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102" idx="3"/>
              <a:endCxn id="108" idx="7"/>
            </p:cNvCxnSpPr>
            <p:nvPr/>
          </p:nvCxnSpPr>
          <p:spPr>
            <a:xfrm rot="16200000" flipH="1">
              <a:off x="6253606" y="3321450"/>
              <a:ext cx="411444" cy="6477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p:cNvCxnSpPr>
              <a:stCxn id="101" idx="4"/>
              <a:endCxn id="103" idx="0"/>
            </p:cNvCxnSpPr>
            <p:nvPr/>
          </p:nvCxnSpPr>
          <p:spPr>
            <a:xfrm rot="5400000">
              <a:off x="4806366" y="1166437"/>
              <a:ext cx="329364" cy="4957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p:cNvCxnSpPr>
              <a:stCxn id="101" idx="4"/>
              <a:endCxn id="105" idx="7"/>
            </p:cNvCxnSpPr>
            <p:nvPr/>
          </p:nvCxnSpPr>
          <p:spPr>
            <a:xfrm rot="5400000">
              <a:off x="5815757" y="2216868"/>
              <a:ext cx="370404" cy="28979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101" idx="4"/>
              <a:endCxn id="108" idx="0"/>
            </p:cNvCxnSpPr>
            <p:nvPr/>
          </p:nvCxnSpPr>
          <p:spPr>
            <a:xfrm rot="5400000">
              <a:off x="6904247" y="3264318"/>
              <a:ext cx="329364" cy="762000"/>
            </a:xfrm>
            <a:prstGeom prst="line">
              <a:avLst/>
            </a:prstGeom>
          </p:spPr>
          <p:style>
            <a:lnRef idx="1">
              <a:schemeClr val="accent1"/>
            </a:lnRef>
            <a:fillRef idx="0">
              <a:schemeClr val="accent1"/>
            </a:fillRef>
            <a:effectRef idx="0">
              <a:schemeClr val="accent1"/>
            </a:effectRef>
            <a:fontRef idx="minor">
              <a:schemeClr val="tx1"/>
            </a:fontRef>
          </p:style>
        </p:cxnSp>
        <p:pic>
          <p:nvPicPr>
            <p:cNvPr id="1027" name="Picture 3" descr="C:\Users\jekanaya\AppData\Local\Microsoft\Windows\Temporary Internet Files\Content.IE5\ILHW1VXR\MC900371028[1].wmf"/>
            <p:cNvPicPr>
              <a:picLocks noChangeAspect="1" noChangeArrowheads="1"/>
            </p:cNvPicPr>
            <p:nvPr/>
          </p:nvPicPr>
          <p:blipFill>
            <a:blip r:embed="rId2" cstate="print"/>
            <a:srcRect/>
            <a:stretch>
              <a:fillRect/>
            </a:stretch>
          </p:blipFill>
          <p:spPr bwMode="auto">
            <a:xfrm>
              <a:off x="1371600" y="4495801"/>
              <a:ext cx="762000" cy="513396"/>
            </a:xfrm>
            <a:prstGeom prst="rect">
              <a:avLst/>
            </a:prstGeom>
            <a:noFill/>
          </p:spPr>
        </p:pic>
        <p:pic>
          <p:nvPicPr>
            <p:cNvPr id="166" name="Picture 3" descr="C:\Users\jekanaya\AppData\Local\Microsoft\Windows\Temporary Internet Files\Content.IE5\ILHW1VXR\MC900371028[1].wmf"/>
            <p:cNvPicPr>
              <a:picLocks noChangeAspect="1" noChangeArrowheads="1"/>
            </p:cNvPicPr>
            <p:nvPr/>
          </p:nvPicPr>
          <p:blipFill>
            <a:blip r:embed="rId2" cstate="print"/>
            <a:srcRect/>
            <a:stretch>
              <a:fillRect/>
            </a:stretch>
          </p:blipFill>
          <p:spPr bwMode="auto">
            <a:xfrm>
              <a:off x="2362200" y="4495800"/>
              <a:ext cx="762000" cy="513396"/>
            </a:xfrm>
            <a:prstGeom prst="rect">
              <a:avLst/>
            </a:prstGeom>
            <a:noFill/>
          </p:spPr>
        </p:pic>
        <p:pic>
          <p:nvPicPr>
            <p:cNvPr id="167" name="Picture 3" descr="C:\Users\jekanaya\AppData\Local\Microsoft\Windows\Temporary Internet Files\Content.IE5\ILHW1VXR\MC900371028[1].wmf"/>
            <p:cNvPicPr>
              <a:picLocks noChangeAspect="1" noChangeArrowheads="1"/>
            </p:cNvPicPr>
            <p:nvPr/>
          </p:nvPicPr>
          <p:blipFill>
            <a:blip r:embed="rId2" cstate="print"/>
            <a:srcRect/>
            <a:stretch>
              <a:fillRect/>
            </a:stretch>
          </p:blipFill>
          <p:spPr bwMode="auto">
            <a:xfrm>
              <a:off x="6096000" y="4495800"/>
              <a:ext cx="762000" cy="513396"/>
            </a:xfrm>
            <a:prstGeom prst="rect">
              <a:avLst/>
            </a:prstGeom>
            <a:noFill/>
          </p:spPr>
        </p:pic>
        <p:pic>
          <p:nvPicPr>
            <p:cNvPr id="168" name="Picture 3" descr="C:\Users\jekanaya\AppData\Local\Microsoft\Windows\Temporary Internet Files\Content.IE5\ILHW1VXR\MC900371028[1].wmf"/>
            <p:cNvPicPr>
              <a:picLocks noChangeAspect="1" noChangeArrowheads="1"/>
            </p:cNvPicPr>
            <p:nvPr/>
          </p:nvPicPr>
          <p:blipFill>
            <a:blip r:embed="rId2" cstate="print"/>
            <a:srcRect/>
            <a:stretch>
              <a:fillRect/>
            </a:stretch>
          </p:blipFill>
          <p:spPr bwMode="auto">
            <a:xfrm>
              <a:off x="7086600" y="4495800"/>
              <a:ext cx="762000" cy="513396"/>
            </a:xfrm>
            <a:prstGeom prst="rect">
              <a:avLst/>
            </a:prstGeom>
            <a:noFill/>
          </p:spPr>
        </p:pic>
        <p:sp>
          <p:nvSpPr>
            <p:cNvPr id="171" name="TextBox 170"/>
            <p:cNvSpPr txBox="1"/>
            <p:nvPr/>
          </p:nvSpPr>
          <p:spPr>
            <a:xfrm>
              <a:off x="3200400" y="5181600"/>
              <a:ext cx="3048000" cy="830997"/>
            </a:xfrm>
            <a:prstGeom prst="rect">
              <a:avLst/>
            </a:prstGeom>
            <a:noFill/>
          </p:spPr>
          <p:txBody>
            <a:bodyPr wrap="square" rtlCol="0">
              <a:spAutoFit/>
            </a:bodyPr>
            <a:lstStyle/>
            <a:p>
              <a:r>
                <a:rPr lang="en-US" sz="1600" dirty="0" smtClean="0">
                  <a:latin typeface="Candara" pitchFamily="34" charset="0"/>
                </a:rPr>
                <a:t>Scripts perform:</a:t>
              </a:r>
            </a:p>
            <a:p>
              <a:r>
                <a:rPr lang="en-US" sz="1600" dirty="0" smtClean="0">
                  <a:latin typeface="Candara" pitchFamily="34" charset="0"/>
                </a:rPr>
                <a:t>Data distribution, data collection, and </a:t>
              </a:r>
              <a:r>
                <a:rPr lang="en-US" sz="1600" b="1" dirty="0" smtClean="0">
                  <a:latin typeface="Candara" pitchFamily="34" charset="0"/>
                </a:rPr>
                <a:t>partition file </a:t>
              </a:r>
              <a:r>
                <a:rPr lang="en-US" sz="1600" dirty="0" smtClean="0">
                  <a:latin typeface="Candara" pitchFamily="34" charset="0"/>
                </a:rPr>
                <a:t>creation</a:t>
              </a:r>
              <a:endParaRPr lang="en-US" sz="1600" dirty="0">
                <a:latin typeface="Candara" pitchFamily="34" charset="0"/>
              </a:endParaRPr>
            </a:p>
          </p:txBody>
        </p:sp>
        <p:sp>
          <p:nvSpPr>
            <p:cNvPr id="172" name="TextBox 171"/>
            <p:cNvSpPr txBox="1"/>
            <p:nvPr/>
          </p:nvSpPr>
          <p:spPr>
            <a:xfrm>
              <a:off x="1981200" y="3124200"/>
              <a:ext cx="685800" cy="338554"/>
            </a:xfrm>
            <a:prstGeom prst="rect">
              <a:avLst/>
            </a:prstGeom>
            <a:noFill/>
          </p:spPr>
          <p:txBody>
            <a:bodyPr wrap="square" rtlCol="0">
              <a:spAutoFit/>
            </a:bodyPr>
            <a:lstStyle/>
            <a:p>
              <a:r>
                <a:rPr lang="en-US" sz="1600" dirty="0" smtClean="0">
                  <a:latin typeface="Candara" pitchFamily="34" charset="0"/>
                </a:rPr>
                <a:t>map</a:t>
              </a:r>
              <a:endParaRPr lang="en-US" sz="1600" dirty="0">
                <a:latin typeface="Candara" pitchFamily="34" charset="0"/>
              </a:endParaRPr>
            </a:p>
          </p:txBody>
        </p:sp>
        <p:sp>
          <p:nvSpPr>
            <p:cNvPr id="173" name="TextBox 172"/>
            <p:cNvSpPr txBox="1"/>
            <p:nvPr/>
          </p:nvSpPr>
          <p:spPr>
            <a:xfrm>
              <a:off x="1600199" y="3733800"/>
              <a:ext cx="891967" cy="338554"/>
            </a:xfrm>
            <a:prstGeom prst="rect">
              <a:avLst/>
            </a:prstGeom>
            <a:noFill/>
          </p:spPr>
          <p:txBody>
            <a:bodyPr wrap="square" rtlCol="0">
              <a:spAutoFit/>
            </a:bodyPr>
            <a:lstStyle/>
            <a:p>
              <a:r>
                <a:rPr lang="en-US" sz="1600" dirty="0" smtClean="0">
                  <a:latin typeface="Candara" pitchFamily="34" charset="0"/>
                </a:rPr>
                <a:t>reduce</a:t>
              </a:r>
              <a:endParaRPr lang="en-US" sz="1600" dirty="0">
                <a:latin typeface="Candara" pitchFamily="34" charset="0"/>
              </a:endParaRPr>
            </a:p>
          </p:txBody>
        </p:sp>
        <p:sp>
          <p:nvSpPr>
            <p:cNvPr id="174" name="TextBox 173"/>
            <p:cNvSpPr txBox="1"/>
            <p:nvPr/>
          </p:nvSpPr>
          <p:spPr>
            <a:xfrm>
              <a:off x="2743200" y="3810000"/>
              <a:ext cx="1752600" cy="338554"/>
            </a:xfrm>
            <a:prstGeom prst="rect">
              <a:avLst/>
            </a:prstGeom>
            <a:noFill/>
          </p:spPr>
          <p:txBody>
            <a:bodyPr wrap="square" rtlCol="0">
              <a:spAutoFit/>
            </a:bodyPr>
            <a:lstStyle/>
            <a:p>
              <a:r>
                <a:rPr lang="en-US" sz="1600" dirty="0" smtClean="0">
                  <a:latin typeface="Candara" pitchFamily="34" charset="0"/>
                </a:rPr>
                <a:t>Cacheable tasks</a:t>
              </a:r>
              <a:endParaRPr lang="en-US" sz="1600" dirty="0">
                <a:latin typeface="Candara" pitchFamily="34" charset="0"/>
              </a:endParaRPr>
            </a:p>
          </p:txBody>
        </p:sp>
        <p:sp>
          <p:nvSpPr>
            <p:cNvPr id="190" name="TextBox 189"/>
            <p:cNvSpPr txBox="1"/>
            <p:nvPr/>
          </p:nvSpPr>
          <p:spPr>
            <a:xfrm>
              <a:off x="3810000" y="2209800"/>
              <a:ext cx="1676400" cy="830997"/>
            </a:xfrm>
            <a:prstGeom prst="rect">
              <a:avLst/>
            </a:prstGeom>
            <a:noFill/>
          </p:spPr>
          <p:txBody>
            <a:bodyPr wrap="square" rtlCol="0">
              <a:spAutoFit/>
            </a:bodyPr>
            <a:lstStyle/>
            <a:p>
              <a:r>
                <a:rPr lang="en-US" sz="1600" dirty="0" smtClean="0">
                  <a:latin typeface="Candara" pitchFamily="34" charset="0"/>
                </a:rPr>
                <a:t>One broker serves several Twister daemons</a:t>
              </a:r>
              <a:endParaRPr lang="en-US" sz="1600" dirty="0">
                <a:latin typeface="Candara" pitchFamily="34" charset="0"/>
              </a:endParaRPr>
            </a:p>
          </p:txBody>
        </p:sp>
        <p:cxnSp>
          <p:nvCxnSpPr>
            <p:cNvPr id="192" name="Straight Connector 191"/>
            <p:cNvCxnSpPr/>
            <p:nvPr/>
          </p:nvCxnSpPr>
          <p:spPr>
            <a:xfrm>
              <a:off x="4419600" y="4800600"/>
              <a:ext cx="457200" cy="0"/>
            </a:xfrm>
            <a:prstGeom prst="line">
              <a:avLst/>
            </a:prstGeom>
            <a:ln w="1016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5105400" y="3352800"/>
              <a:ext cx="304800" cy="0"/>
            </a:xfrm>
            <a:prstGeom prst="line">
              <a:avLst/>
            </a:prstGeom>
            <a:ln w="5397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5257800" y="3962400"/>
              <a:ext cx="152400" cy="0"/>
            </a:xfrm>
            <a:prstGeom prst="line">
              <a:avLst/>
            </a:prstGeom>
            <a:ln w="5397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a:endCxn id="25" idx="2"/>
            </p:cNvCxnSpPr>
            <p:nvPr/>
          </p:nvCxnSpPr>
          <p:spPr>
            <a:xfrm rot="5400000" flipH="1" flipV="1">
              <a:off x="3098518" y="2080978"/>
              <a:ext cx="992705" cy="788940"/>
            </a:xfrm>
            <a:prstGeom prst="straightConnector1">
              <a:avLst/>
            </a:prstGeom>
            <a:ln w="41275">
              <a:solidFill>
                <a:srgbClr val="00206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rot="16200000" flipV="1">
              <a:off x="4953000" y="2057400"/>
              <a:ext cx="990600" cy="838200"/>
            </a:xfrm>
            <a:prstGeom prst="straightConnector1">
              <a:avLst/>
            </a:prstGeom>
            <a:ln w="41275">
              <a:solidFill>
                <a:srgbClr val="00206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rot="10800000">
              <a:off x="2590800" y="1524000"/>
              <a:ext cx="990600" cy="1588"/>
            </a:xfrm>
            <a:prstGeom prst="straightConnector1">
              <a:avLst/>
            </a:prstGeom>
            <a:ln w="41275">
              <a:solidFill>
                <a:srgbClr val="00206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grpSp>
      <p:sp>
        <p:nvSpPr>
          <p:cNvPr id="34" name="Title 33"/>
          <p:cNvSpPr>
            <a:spLocks noGrp="1"/>
          </p:cNvSpPr>
          <p:nvPr>
            <p:ph type="title"/>
          </p:nvPr>
        </p:nvSpPr>
        <p:spPr/>
        <p:txBody>
          <a:bodyPr>
            <a:normAutofit fontScale="90000"/>
          </a:bodyPr>
          <a:lstStyle/>
          <a:p>
            <a:r>
              <a:rPr lang="en-US" dirty="0" smtClean="0"/>
              <a:t>Twister Architecture </a:t>
            </a:r>
            <a:endParaRPr lang="en-US" dirty="0"/>
          </a:p>
        </p:txBody>
      </p:sp>
    </p:spTree>
    <p:extLst>
      <p:ext uri="{BB962C8B-B14F-4D97-AF65-F5344CB8AC3E}">
        <p14:creationId xmlns:p14="http://schemas.microsoft.com/office/powerpoint/2010/main" val="3701880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Twister Architecture - Features</a:t>
            </a:r>
            <a:endParaRPr lang="en-US" dirty="0"/>
          </a:p>
        </p:txBody>
      </p:sp>
      <p:sp>
        <p:nvSpPr>
          <p:cNvPr id="3" name="Content Placeholder 2"/>
          <p:cNvSpPr>
            <a:spLocks noGrp="1"/>
          </p:cNvSpPr>
          <p:nvPr>
            <p:ph idx="1"/>
          </p:nvPr>
        </p:nvSpPr>
        <p:spPr>
          <a:xfrm>
            <a:off x="304800" y="762000"/>
            <a:ext cx="4724400" cy="5638800"/>
          </a:xfrm>
        </p:spPr>
        <p:txBody>
          <a:bodyPr>
            <a:normAutofit fontScale="62500" lnSpcReduction="20000"/>
          </a:bodyPr>
          <a:lstStyle/>
          <a:p>
            <a:pPr>
              <a:lnSpc>
                <a:spcPct val="120000"/>
              </a:lnSpc>
            </a:pPr>
            <a:r>
              <a:rPr lang="en-US" dirty="0" smtClean="0"/>
              <a:t>Use distributed storage for input &amp; output data</a:t>
            </a:r>
          </a:p>
          <a:p>
            <a:pPr>
              <a:lnSpc>
                <a:spcPct val="120000"/>
              </a:lnSpc>
            </a:pPr>
            <a:r>
              <a:rPr lang="en-US" dirty="0" smtClean="0"/>
              <a:t>Intermediate &lt;</a:t>
            </a:r>
            <a:r>
              <a:rPr lang="en-US" dirty="0" err="1" smtClean="0"/>
              <a:t>key,value</a:t>
            </a:r>
            <a:r>
              <a:rPr lang="en-US" dirty="0" smtClean="0"/>
              <a:t>&gt; space is handled in distributed memory of the worker nodes</a:t>
            </a:r>
          </a:p>
          <a:p>
            <a:pPr lvl="1">
              <a:lnSpc>
                <a:spcPct val="120000"/>
              </a:lnSpc>
            </a:pPr>
            <a:r>
              <a:rPr lang="en-US" dirty="0" smtClean="0"/>
              <a:t>The first pattern (1) is the most common in many iterative applications</a:t>
            </a:r>
          </a:p>
          <a:p>
            <a:pPr lvl="1">
              <a:lnSpc>
                <a:spcPct val="120000"/>
              </a:lnSpc>
            </a:pPr>
            <a:r>
              <a:rPr lang="en-US" dirty="0" smtClean="0"/>
              <a:t>Memory is reasonably cheap</a:t>
            </a:r>
          </a:p>
          <a:p>
            <a:pPr lvl="1">
              <a:lnSpc>
                <a:spcPct val="120000"/>
              </a:lnSpc>
            </a:pPr>
            <a:r>
              <a:rPr lang="en-US" dirty="0" smtClean="0"/>
              <a:t>May impose a limit on certain applications</a:t>
            </a:r>
          </a:p>
          <a:p>
            <a:pPr lvl="1">
              <a:lnSpc>
                <a:spcPct val="120000"/>
              </a:lnSpc>
            </a:pPr>
            <a:r>
              <a:rPr lang="en-US" dirty="0" smtClean="0"/>
              <a:t>Extensible to use storage instead of memory</a:t>
            </a:r>
          </a:p>
          <a:p>
            <a:pPr>
              <a:lnSpc>
                <a:spcPct val="120000"/>
              </a:lnSpc>
            </a:pPr>
            <a:r>
              <a:rPr lang="en-US" dirty="0" smtClean="0"/>
              <a:t>Main program acts as the composer of MapReduce computations</a:t>
            </a:r>
          </a:p>
          <a:p>
            <a:pPr>
              <a:lnSpc>
                <a:spcPct val="120000"/>
              </a:lnSpc>
            </a:pPr>
            <a:r>
              <a:rPr lang="en-US" dirty="0" smtClean="0"/>
              <a:t>Reduce output can be stored in local disks or transfer directly to the main program</a:t>
            </a:r>
          </a:p>
          <a:p>
            <a:pPr>
              <a:lnSpc>
                <a:spcPct val="120000"/>
              </a:lnSpc>
            </a:pPr>
            <a:endParaRPr lang="en-US" dirty="0"/>
          </a:p>
        </p:txBody>
      </p:sp>
      <p:grpSp>
        <p:nvGrpSpPr>
          <p:cNvPr id="210" name="Group 209"/>
          <p:cNvGrpSpPr/>
          <p:nvPr/>
        </p:nvGrpSpPr>
        <p:grpSpPr>
          <a:xfrm>
            <a:off x="5259327" y="690456"/>
            <a:ext cx="3717891" cy="1766338"/>
            <a:chOff x="5259327" y="690456"/>
            <a:chExt cx="3717891" cy="1766338"/>
          </a:xfrm>
        </p:grpSpPr>
        <p:sp>
          <p:nvSpPr>
            <p:cNvPr id="176" name="TextBox 175"/>
            <p:cNvSpPr txBox="1"/>
            <p:nvPr/>
          </p:nvSpPr>
          <p:spPr>
            <a:xfrm>
              <a:off x="7350694" y="1164520"/>
              <a:ext cx="1626524" cy="1200329"/>
            </a:xfrm>
            <a:prstGeom prst="rect">
              <a:avLst/>
            </a:prstGeom>
            <a:noFill/>
          </p:spPr>
          <p:txBody>
            <a:bodyPr wrap="square" rtlCol="0">
              <a:spAutoFit/>
            </a:bodyPr>
            <a:lstStyle/>
            <a:p>
              <a:r>
                <a:rPr lang="en-US" dirty="0" smtClean="0"/>
                <a:t>A significant reduction occurs after map()</a:t>
              </a:r>
              <a:endParaRPr lang="en-US" dirty="0"/>
            </a:p>
          </p:txBody>
        </p:sp>
        <p:sp>
          <p:nvSpPr>
            <p:cNvPr id="180" name="TextBox 179"/>
            <p:cNvSpPr txBox="1"/>
            <p:nvPr/>
          </p:nvSpPr>
          <p:spPr>
            <a:xfrm>
              <a:off x="5307425" y="1131498"/>
              <a:ext cx="1912062" cy="369332"/>
            </a:xfrm>
            <a:prstGeom prst="rect">
              <a:avLst/>
            </a:prstGeom>
            <a:noFill/>
          </p:spPr>
          <p:txBody>
            <a:bodyPr wrap="none" rtlCol="0">
              <a:spAutoFit/>
            </a:bodyPr>
            <a:lstStyle/>
            <a:p>
              <a:r>
                <a:rPr lang="en-US" dirty="0" smtClean="0"/>
                <a:t>Input to the map()</a:t>
              </a:r>
              <a:endParaRPr lang="en-US" dirty="0"/>
            </a:p>
          </p:txBody>
        </p:sp>
        <p:sp>
          <p:nvSpPr>
            <p:cNvPr id="181" name="TextBox 180"/>
            <p:cNvSpPr txBox="1"/>
            <p:nvPr/>
          </p:nvSpPr>
          <p:spPr>
            <a:xfrm>
              <a:off x="5259327" y="2087462"/>
              <a:ext cx="2144690" cy="369332"/>
            </a:xfrm>
            <a:prstGeom prst="rect">
              <a:avLst/>
            </a:prstGeom>
            <a:noFill/>
          </p:spPr>
          <p:txBody>
            <a:bodyPr wrap="none" rtlCol="0">
              <a:spAutoFit/>
            </a:bodyPr>
            <a:lstStyle/>
            <a:p>
              <a:r>
                <a:rPr lang="en-US" dirty="0" smtClean="0"/>
                <a:t>Input to the reduce()</a:t>
              </a:r>
              <a:endParaRPr lang="en-US" dirty="0"/>
            </a:p>
          </p:txBody>
        </p:sp>
        <p:cxnSp>
          <p:nvCxnSpPr>
            <p:cNvPr id="183" name="Straight Arrow Connector 182"/>
            <p:cNvCxnSpPr/>
            <p:nvPr/>
          </p:nvCxnSpPr>
          <p:spPr>
            <a:xfrm>
              <a:off x="5631551" y="1500830"/>
              <a:ext cx="381000" cy="586633"/>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p:nvPr/>
          </p:nvCxnSpPr>
          <p:spPr>
            <a:xfrm flipH="1">
              <a:off x="6545951" y="1500829"/>
              <a:ext cx="434895" cy="586633"/>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206" name="TextBox 205"/>
            <p:cNvSpPr txBox="1"/>
            <p:nvPr/>
          </p:nvSpPr>
          <p:spPr>
            <a:xfrm>
              <a:off x="5617497" y="690456"/>
              <a:ext cx="2732799" cy="369332"/>
            </a:xfrm>
            <a:prstGeom prst="rect">
              <a:avLst/>
            </a:prstGeom>
            <a:noFill/>
          </p:spPr>
          <p:txBody>
            <a:bodyPr wrap="none" rtlCol="0">
              <a:spAutoFit/>
            </a:bodyPr>
            <a:lstStyle/>
            <a:p>
              <a:r>
                <a:rPr lang="en-US" dirty="0" smtClean="0">
                  <a:solidFill>
                    <a:srgbClr val="7E110D"/>
                  </a:solidFill>
                </a:rPr>
                <a:t>Three MapReduce Patterns</a:t>
              </a:r>
              <a:endParaRPr lang="en-US" dirty="0">
                <a:solidFill>
                  <a:srgbClr val="7E110D"/>
                </a:solidFill>
              </a:endParaRPr>
            </a:p>
          </p:txBody>
        </p:sp>
        <p:sp>
          <p:nvSpPr>
            <p:cNvPr id="207" name="Oval 206"/>
            <p:cNvSpPr/>
            <p:nvPr/>
          </p:nvSpPr>
          <p:spPr>
            <a:xfrm>
              <a:off x="6131494" y="1500830"/>
              <a:ext cx="398112" cy="40417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1</a:t>
              </a:r>
              <a:endParaRPr lang="en-US" dirty="0"/>
            </a:p>
          </p:txBody>
        </p:sp>
      </p:grpSp>
      <p:grpSp>
        <p:nvGrpSpPr>
          <p:cNvPr id="211" name="Group 210"/>
          <p:cNvGrpSpPr/>
          <p:nvPr/>
        </p:nvGrpSpPr>
        <p:grpSpPr>
          <a:xfrm>
            <a:off x="5140894" y="2612523"/>
            <a:ext cx="3898562" cy="1597074"/>
            <a:chOff x="5140894" y="2612523"/>
            <a:chExt cx="3898562" cy="1597074"/>
          </a:xfrm>
        </p:grpSpPr>
        <p:sp>
          <p:nvSpPr>
            <p:cNvPr id="187" name="TextBox 186"/>
            <p:cNvSpPr txBox="1"/>
            <p:nvPr/>
          </p:nvSpPr>
          <p:spPr>
            <a:xfrm>
              <a:off x="7412932" y="2917323"/>
              <a:ext cx="1626524" cy="1200329"/>
            </a:xfrm>
            <a:prstGeom prst="rect">
              <a:avLst/>
            </a:prstGeom>
            <a:noFill/>
          </p:spPr>
          <p:txBody>
            <a:bodyPr wrap="square" rtlCol="0">
              <a:spAutoFit/>
            </a:bodyPr>
            <a:lstStyle/>
            <a:p>
              <a:r>
                <a:rPr lang="en-US" dirty="0" smtClean="0"/>
                <a:t>Data volume remains almost constant</a:t>
              </a:r>
            </a:p>
            <a:p>
              <a:r>
                <a:rPr lang="en-US" dirty="0" smtClean="0">
                  <a:solidFill>
                    <a:srgbClr val="0070C0"/>
                  </a:solidFill>
                </a:rPr>
                <a:t>e.g. Sort</a:t>
              </a:r>
            </a:p>
          </p:txBody>
        </p:sp>
        <p:sp>
          <p:nvSpPr>
            <p:cNvPr id="188" name="TextBox 187"/>
            <p:cNvSpPr txBox="1"/>
            <p:nvPr/>
          </p:nvSpPr>
          <p:spPr>
            <a:xfrm>
              <a:off x="5369663" y="2884301"/>
              <a:ext cx="1912062" cy="369332"/>
            </a:xfrm>
            <a:prstGeom prst="rect">
              <a:avLst/>
            </a:prstGeom>
            <a:noFill/>
          </p:spPr>
          <p:txBody>
            <a:bodyPr wrap="none" rtlCol="0">
              <a:spAutoFit/>
            </a:bodyPr>
            <a:lstStyle/>
            <a:p>
              <a:r>
                <a:rPr lang="en-US" dirty="0" smtClean="0"/>
                <a:t>Input to the map()</a:t>
              </a:r>
              <a:endParaRPr lang="en-US" dirty="0"/>
            </a:p>
          </p:txBody>
        </p:sp>
        <p:sp>
          <p:nvSpPr>
            <p:cNvPr id="189" name="TextBox 188"/>
            <p:cNvSpPr txBox="1"/>
            <p:nvPr/>
          </p:nvSpPr>
          <p:spPr>
            <a:xfrm>
              <a:off x="5321565" y="3840265"/>
              <a:ext cx="2144690" cy="369332"/>
            </a:xfrm>
            <a:prstGeom prst="rect">
              <a:avLst/>
            </a:prstGeom>
            <a:noFill/>
          </p:spPr>
          <p:txBody>
            <a:bodyPr wrap="none" rtlCol="0">
              <a:spAutoFit/>
            </a:bodyPr>
            <a:lstStyle/>
            <a:p>
              <a:r>
                <a:rPr lang="en-US" dirty="0" smtClean="0"/>
                <a:t>Input to the reduce()</a:t>
              </a:r>
              <a:endParaRPr lang="en-US" dirty="0"/>
            </a:p>
          </p:txBody>
        </p:sp>
        <p:cxnSp>
          <p:nvCxnSpPr>
            <p:cNvPr id="190" name="Straight Arrow Connector 189"/>
            <p:cNvCxnSpPr/>
            <p:nvPr/>
          </p:nvCxnSpPr>
          <p:spPr>
            <a:xfrm>
              <a:off x="5693789" y="3253633"/>
              <a:ext cx="0" cy="586632"/>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flipH="1">
              <a:off x="7043084" y="3253632"/>
              <a:ext cx="1" cy="586633"/>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5140894" y="2612523"/>
              <a:ext cx="3657600" cy="0"/>
            </a:xfrm>
            <a:prstGeom prst="line">
              <a:avLst/>
            </a:prstGeom>
            <a:ln w="38100">
              <a:solidFill>
                <a:srgbClr val="7E110D"/>
              </a:solidFill>
              <a:prstDash val="dash"/>
            </a:ln>
          </p:spPr>
          <p:style>
            <a:lnRef idx="1">
              <a:schemeClr val="accent1"/>
            </a:lnRef>
            <a:fillRef idx="0">
              <a:schemeClr val="accent1"/>
            </a:fillRef>
            <a:effectRef idx="0">
              <a:schemeClr val="accent1"/>
            </a:effectRef>
            <a:fontRef idx="minor">
              <a:schemeClr val="tx1"/>
            </a:fontRef>
          </p:style>
        </p:cxnSp>
        <p:sp>
          <p:nvSpPr>
            <p:cNvPr id="208" name="Oval 207"/>
            <p:cNvSpPr/>
            <p:nvPr/>
          </p:nvSpPr>
          <p:spPr>
            <a:xfrm>
              <a:off x="6147839" y="3253633"/>
              <a:ext cx="398112" cy="40417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2</a:t>
              </a:r>
              <a:endParaRPr lang="en-US" dirty="0"/>
            </a:p>
          </p:txBody>
        </p:sp>
      </p:grpSp>
      <p:grpSp>
        <p:nvGrpSpPr>
          <p:cNvPr id="212" name="Group 211"/>
          <p:cNvGrpSpPr/>
          <p:nvPr/>
        </p:nvGrpSpPr>
        <p:grpSpPr>
          <a:xfrm>
            <a:off x="5169237" y="4517523"/>
            <a:ext cx="3994321" cy="1520874"/>
            <a:chOff x="5169237" y="4517523"/>
            <a:chExt cx="3994321" cy="1520874"/>
          </a:xfrm>
        </p:grpSpPr>
        <p:sp>
          <p:nvSpPr>
            <p:cNvPr id="195" name="TextBox 194"/>
            <p:cNvSpPr txBox="1"/>
            <p:nvPr/>
          </p:nvSpPr>
          <p:spPr>
            <a:xfrm>
              <a:off x="7537034" y="4838068"/>
              <a:ext cx="1626524" cy="1200329"/>
            </a:xfrm>
            <a:prstGeom prst="rect">
              <a:avLst/>
            </a:prstGeom>
            <a:noFill/>
          </p:spPr>
          <p:txBody>
            <a:bodyPr wrap="square" rtlCol="0">
              <a:spAutoFit/>
            </a:bodyPr>
            <a:lstStyle/>
            <a:p>
              <a:r>
                <a:rPr lang="en-US" dirty="0" smtClean="0"/>
                <a:t>Data volume increases</a:t>
              </a:r>
            </a:p>
            <a:p>
              <a:r>
                <a:rPr lang="en-US" dirty="0" smtClean="0">
                  <a:solidFill>
                    <a:srgbClr val="0070C0"/>
                  </a:solidFill>
                </a:rPr>
                <a:t>e.g. Pairwise calculation</a:t>
              </a:r>
            </a:p>
          </p:txBody>
        </p:sp>
        <p:sp>
          <p:nvSpPr>
            <p:cNvPr id="196" name="TextBox 195"/>
            <p:cNvSpPr txBox="1"/>
            <p:nvPr/>
          </p:nvSpPr>
          <p:spPr>
            <a:xfrm>
              <a:off x="5505359" y="4713101"/>
              <a:ext cx="1912062" cy="369332"/>
            </a:xfrm>
            <a:prstGeom prst="rect">
              <a:avLst/>
            </a:prstGeom>
            <a:noFill/>
          </p:spPr>
          <p:txBody>
            <a:bodyPr wrap="none" rtlCol="0">
              <a:spAutoFit/>
            </a:bodyPr>
            <a:lstStyle/>
            <a:p>
              <a:r>
                <a:rPr lang="en-US" dirty="0" smtClean="0"/>
                <a:t>Input to the map()</a:t>
              </a:r>
              <a:endParaRPr lang="en-US" dirty="0"/>
            </a:p>
          </p:txBody>
        </p:sp>
        <p:sp>
          <p:nvSpPr>
            <p:cNvPr id="197" name="TextBox 196"/>
            <p:cNvSpPr txBox="1"/>
            <p:nvPr/>
          </p:nvSpPr>
          <p:spPr>
            <a:xfrm>
              <a:off x="5457261" y="5669065"/>
              <a:ext cx="2144690" cy="369332"/>
            </a:xfrm>
            <a:prstGeom prst="rect">
              <a:avLst/>
            </a:prstGeom>
            <a:noFill/>
          </p:spPr>
          <p:txBody>
            <a:bodyPr wrap="none" rtlCol="0">
              <a:spAutoFit/>
            </a:bodyPr>
            <a:lstStyle/>
            <a:p>
              <a:r>
                <a:rPr lang="en-US" dirty="0" smtClean="0"/>
                <a:t>Input to the reduce()</a:t>
              </a:r>
              <a:endParaRPr lang="en-US" dirty="0"/>
            </a:p>
          </p:txBody>
        </p:sp>
        <p:cxnSp>
          <p:nvCxnSpPr>
            <p:cNvPr id="198" name="Straight Arrow Connector 197"/>
            <p:cNvCxnSpPr/>
            <p:nvPr/>
          </p:nvCxnSpPr>
          <p:spPr>
            <a:xfrm flipH="1">
              <a:off x="5829485" y="5082432"/>
              <a:ext cx="302009" cy="586633"/>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a:off x="6817294" y="5082433"/>
              <a:ext cx="361487" cy="586632"/>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5169237" y="4517523"/>
              <a:ext cx="3657600" cy="0"/>
            </a:xfrm>
            <a:prstGeom prst="line">
              <a:avLst/>
            </a:prstGeom>
            <a:ln w="38100">
              <a:solidFill>
                <a:srgbClr val="7E110D"/>
              </a:solidFill>
              <a:prstDash val="dash"/>
            </a:ln>
          </p:spPr>
          <p:style>
            <a:lnRef idx="1">
              <a:schemeClr val="accent1"/>
            </a:lnRef>
            <a:fillRef idx="0">
              <a:schemeClr val="accent1"/>
            </a:fillRef>
            <a:effectRef idx="0">
              <a:schemeClr val="accent1"/>
            </a:effectRef>
            <a:fontRef idx="minor">
              <a:schemeClr val="tx1"/>
            </a:fontRef>
          </p:style>
        </p:cxnSp>
        <p:sp>
          <p:nvSpPr>
            <p:cNvPr id="209" name="Oval 208"/>
            <p:cNvSpPr/>
            <p:nvPr/>
          </p:nvSpPr>
          <p:spPr>
            <a:xfrm>
              <a:off x="6263456" y="5173664"/>
              <a:ext cx="398112" cy="40417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grpSp>
    </p:spTree>
    <p:extLst>
      <p:ext uri="{BB962C8B-B14F-4D97-AF65-F5344CB8AC3E}">
        <p14:creationId xmlns:p14="http://schemas.microsoft.com/office/powerpoint/2010/main" val="124775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534400" cy="5059363"/>
          </a:xfrm>
        </p:spPr>
        <p:txBody>
          <a:bodyPr>
            <a:normAutofit/>
          </a:bodyPr>
          <a:lstStyle/>
          <a:p>
            <a:r>
              <a:rPr lang="en-US" sz="2400" dirty="0" smtClean="0">
                <a:solidFill>
                  <a:srgbClr val="002060"/>
                </a:solidFill>
                <a:latin typeface="Candara" pitchFamily="34" charset="0"/>
              </a:rPr>
              <a:t>The big data &amp; its outcome</a:t>
            </a:r>
          </a:p>
          <a:p>
            <a:r>
              <a:rPr lang="en-US" sz="2400" dirty="0" smtClean="0">
                <a:solidFill>
                  <a:srgbClr val="002060"/>
                </a:solidFill>
                <a:latin typeface="Candara" pitchFamily="34" charset="0"/>
              </a:rPr>
              <a:t>MapReduce and high level programming models</a:t>
            </a:r>
          </a:p>
          <a:p>
            <a:r>
              <a:rPr lang="en-US" sz="2400" dirty="0" smtClean="0">
                <a:solidFill>
                  <a:srgbClr val="002060"/>
                </a:solidFill>
                <a:latin typeface="Candara" pitchFamily="34" charset="0"/>
              </a:rPr>
              <a:t>Composable applications</a:t>
            </a:r>
          </a:p>
          <a:p>
            <a:r>
              <a:rPr lang="en-US" sz="2400" dirty="0" smtClean="0">
                <a:solidFill>
                  <a:srgbClr val="002060"/>
                </a:solidFill>
                <a:latin typeface="Candara" pitchFamily="34" charset="0"/>
              </a:rPr>
              <a:t>Motivation</a:t>
            </a:r>
          </a:p>
          <a:p>
            <a:r>
              <a:rPr lang="en-US" sz="2400" dirty="0" smtClean="0">
                <a:solidFill>
                  <a:srgbClr val="002060"/>
                </a:solidFill>
                <a:latin typeface="Candara" pitchFamily="34" charset="0"/>
              </a:rPr>
              <a:t>Programming model for iterative MapReduce</a:t>
            </a:r>
          </a:p>
          <a:p>
            <a:r>
              <a:rPr lang="en-US" sz="2400" dirty="0" smtClean="0">
                <a:solidFill>
                  <a:srgbClr val="002060"/>
                </a:solidFill>
                <a:latin typeface="Candara" pitchFamily="34" charset="0"/>
              </a:rPr>
              <a:t>Twister architecture</a:t>
            </a:r>
          </a:p>
          <a:p>
            <a:r>
              <a:rPr lang="en-US" sz="2400" dirty="0" smtClean="0">
                <a:solidFill>
                  <a:srgbClr val="002060"/>
                </a:solidFill>
                <a:latin typeface="Candara" pitchFamily="34" charset="0"/>
              </a:rPr>
              <a:t>Applications and their performances</a:t>
            </a:r>
          </a:p>
          <a:p>
            <a:r>
              <a:rPr lang="en-US" sz="2400" dirty="0" smtClean="0">
                <a:solidFill>
                  <a:srgbClr val="002060"/>
                </a:solidFill>
                <a:latin typeface="Candara" pitchFamily="34" charset="0"/>
              </a:rPr>
              <a:t>Conclusions</a:t>
            </a:r>
          </a:p>
          <a:p>
            <a:pPr marL="0" indent="0">
              <a:buNone/>
            </a:pPr>
            <a:endParaRPr lang="en-US" dirty="0"/>
          </a:p>
        </p:txBody>
      </p:sp>
      <p:sp>
        <p:nvSpPr>
          <p:cNvPr id="6" name="Title 5"/>
          <p:cNvSpPr>
            <a:spLocks noGrp="1"/>
          </p:cNvSpPr>
          <p:nvPr>
            <p:ph type="title"/>
          </p:nvPr>
        </p:nvSpPr>
        <p:spPr/>
        <p:txBody>
          <a:bodyPr>
            <a:normAutofit fontScale="90000"/>
          </a:bodyPr>
          <a:lstStyle/>
          <a:p>
            <a:r>
              <a:rPr lang="en-US" dirty="0" smtClean="0"/>
              <a:t>Outline </a:t>
            </a:r>
            <a:endParaRPr lang="en-US" dirty="0"/>
          </a:p>
        </p:txBody>
      </p:sp>
    </p:spTree>
    <p:extLst>
      <p:ext uri="{BB962C8B-B14F-4D97-AF65-F5344CB8AC3E}">
        <p14:creationId xmlns:p14="http://schemas.microsoft.com/office/powerpoint/2010/main" val="2221437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US" dirty="0" err="1" smtClean="0"/>
              <a:t>Input/Output</a:t>
            </a:r>
            <a:r>
              <a:rPr lang="en-US" dirty="0" smtClean="0"/>
              <a:t> Handling (1)</a:t>
            </a:r>
            <a:endParaRPr lang="en-US" dirty="0"/>
          </a:p>
        </p:txBody>
      </p:sp>
      <p:sp>
        <p:nvSpPr>
          <p:cNvPr id="3" name="Content Placeholder 2"/>
          <p:cNvSpPr>
            <a:spLocks noGrp="1"/>
          </p:cNvSpPr>
          <p:nvPr>
            <p:ph idx="1"/>
          </p:nvPr>
        </p:nvSpPr>
        <p:spPr>
          <a:xfrm>
            <a:off x="358622" y="3276599"/>
            <a:ext cx="8458200" cy="3200401"/>
          </a:xfrm>
        </p:spPr>
        <p:txBody>
          <a:bodyPr>
            <a:normAutofit fontScale="62500" lnSpcReduction="20000"/>
          </a:bodyPr>
          <a:lstStyle/>
          <a:p>
            <a:pPr>
              <a:lnSpc>
                <a:spcPct val="120000"/>
              </a:lnSpc>
              <a:buClr>
                <a:srgbClr val="C00000"/>
              </a:buClr>
            </a:pPr>
            <a:r>
              <a:rPr lang="en-US" dirty="0" smtClean="0">
                <a:solidFill>
                  <a:srgbClr val="002060"/>
                </a:solidFill>
                <a:latin typeface="Candara" pitchFamily="34" charset="0"/>
              </a:rPr>
              <a:t>Provides basic functionality to manipulate data across the local disks of the compute nodes</a:t>
            </a:r>
          </a:p>
          <a:p>
            <a:pPr>
              <a:lnSpc>
                <a:spcPct val="120000"/>
              </a:lnSpc>
              <a:buClr>
                <a:srgbClr val="C00000"/>
              </a:buClr>
            </a:pPr>
            <a:r>
              <a:rPr lang="en-US" dirty="0" smtClean="0">
                <a:solidFill>
                  <a:srgbClr val="002060"/>
                </a:solidFill>
                <a:latin typeface="Candara" pitchFamily="34" charset="0"/>
              </a:rPr>
              <a:t>Data partitions are assumed to be files (Compared to fixed sized blocks in Hadoop)</a:t>
            </a:r>
          </a:p>
          <a:p>
            <a:pPr>
              <a:lnSpc>
                <a:spcPct val="120000"/>
              </a:lnSpc>
              <a:buClr>
                <a:srgbClr val="C00000"/>
              </a:buClr>
            </a:pPr>
            <a:r>
              <a:rPr lang="en-US" dirty="0"/>
              <a:t>Supported commands:</a:t>
            </a:r>
          </a:p>
          <a:p>
            <a:pPr lvl="1">
              <a:lnSpc>
                <a:spcPct val="120000"/>
              </a:lnSpc>
            </a:pPr>
            <a:r>
              <a:rPr lang="en-US" sz="2900" b="1" dirty="0" err="1">
                <a:cs typeface="Courier New" pitchFamily="49" charset="0"/>
              </a:rPr>
              <a:t>mkdir</a:t>
            </a:r>
            <a:r>
              <a:rPr lang="en-US" sz="2900" b="1" dirty="0">
                <a:cs typeface="Courier New" pitchFamily="49" charset="0"/>
              </a:rPr>
              <a:t>,</a:t>
            </a:r>
            <a:r>
              <a:rPr lang="en-US" sz="2900" dirty="0">
                <a:cs typeface="Courier New" pitchFamily="49" charset="0"/>
              </a:rPr>
              <a:t> </a:t>
            </a:r>
            <a:r>
              <a:rPr lang="en-US" sz="2900" b="1" dirty="0" err="1">
                <a:cs typeface="Courier New" pitchFamily="49" charset="0"/>
              </a:rPr>
              <a:t>rmdir</a:t>
            </a:r>
            <a:r>
              <a:rPr lang="en-US" sz="2900" b="1" dirty="0">
                <a:cs typeface="Courier New" pitchFamily="49" charset="0"/>
              </a:rPr>
              <a:t>, put, </a:t>
            </a:r>
            <a:r>
              <a:rPr lang="en-US" sz="2900" b="1" dirty="0" err="1">
                <a:cs typeface="Courier New" pitchFamily="49" charset="0"/>
              </a:rPr>
              <a:t>putall</a:t>
            </a:r>
            <a:r>
              <a:rPr lang="en-US" sz="2900" b="1" dirty="0">
                <a:cs typeface="Courier New" pitchFamily="49" charset="0"/>
              </a:rPr>
              <a:t>, get, </a:t>
            </a:r>
            <a:r>
              <a:rPr lang="en-US" sz="2900" b="1" dirty="0" err="1">
                <a:cs typeface="Courier New" pitchFamily="49" charset="0"/>
              </a:rPr>
              <a:t>ls</a:t>
            </a:r>
            <a:r>
              <a:rPr lang="en-US" sz="2900" b="1" dirty="0">
                <a:cs typeface="Courier New" pitchFamily="49" charset="0"/>
              </a:rPr>
              <a:t>, Copy resources, Create Partition </a:t>
            </a:r>
            <a:r>
              <a:rPr lang="en-US" sz="2900" b="1" dirty="0" smtClean="0">
                <a:cs typeface="Courier New" pitchFamily="49" charset="0"/>
              </a:rPr>
              <a:t>File</a:t>
            </a:r>
            <a:endParaRPr lang="en-US" dirty="0" smtClean="0">
              <a:solidFill>
                <a:srgbClr val="002060"/>
              </a:solidFill>
              <a:latin typeface="Candara" pitchFamily="34" charset="0"/>
            </a:endParaRPr>
          </a:p>
          <a:p>
            <a:pPr>
              <a:lnSpc>
                <a:spcPct val="120000"/>
              </a:lnSpc>
              <a:buClr>
                <a:srgbClr val="C00000"/>
              </a:buClr>
            </a:pPr>
            <a:r>
              <a:rPr lang="en-US" dirty="0" smtClean="0"/>
              <a:t>Issues with block based file system</a:t>
            </a:r>
            <a:endParaRPr lang="en-US" dirty="0" smtClean="0">
              <a:solidFill>
                <a:srgbClr val="002060"/>
              </a:solidFill>
              <a:latin typeface="Candara" pitchFamily="34" charset="0"/>
            </a:endParaRPr>
          </a:p>
          <a:p>
            <a:pPr lvl="1">
              <a:lnSpc>
                <a:spcPct val="120000"/>
              </a:lnSpc>
              <a:buClr>
                <a:srgbClr val="C00000"/>
              </a:buClr>
            </a:pPr>
            <a:r>
              <a:rPr lang="en-US" dirty="0" smtClean="0"/>
              <a:t>Block size is fixed during the format time</a:t>
            </a:r>
          </a:p>
          <a:p>
            <a:pPr lvl="1">
              <a:lnSpc>
                <a:spcPct val="120000"/>
              </a:lnSpc>
              <a:buClr>
                <a:srgbClr val="C00000"/>
              </a:buClr>
            </a:pPr>
            <a:r>
              <a:rPr lang="en-US" dirty="0" smtClean="0"/>
              <a:t>Many scientific and legacy applications expect data to be presented as files</a:t>
            </a:r>
          </a:p>
        </p:txBody>
      </p:sp>
      <p:grpSp>
        <p:nvGrpSpPr>
          <p:cNvPr id="4" name="Group 21"/>
          <p:cNvGrpSpPr/>
          <p:nvPr/>
        </p:nvGrpSpPr>
        <p:grpSpPr>
          <a:xfrm>
            <a:off x="4028531" y="621902"/>
            <a:ext cx="4038600" cy="1026479"/>
            <a:chOff x="3048000" y="1828800"/>
            <a:chExt cx="4953000" cy="1524000"/>
          </a:xfrm>
        </p:grpSpPr>
        <p:grpSp>
          <p:nvGrpSpPr>
            <p:cNvPr id="8" name="Group 10"/>
            <p:cNvGrpSpPr/>
            <p:nvPr/>
          </p:nvGrpSpPr>
          <p:grpSpPr>
            <a:xfrm>
              <a:off x="3048000" y="1828800"/>
              <a:ext cx="1295400" cy="1524000"/>
              <a:chOff x="3048000" y="1828800"/>
              <a:chExt cx="1295400" cy="1524000"/>
            </a:xfrm>
          </p:grpSpPr>
          <p:sp>
            <p:nvSpPr>
              <p:cNvPr id="5" name="Rounded Rectangle 4"/>
              <p:cNvSpPr/>
              <p:nvPr/>
            </p:nvSpPr>
            <p:spPr>
              <a:xfrm>
                <a:off x="3048000" y="1828800"/>
                <a:ext cx="1295400" cy="1524000"/>
              </a:xfrm>
              <a:prstGeom prst="roundRect">
                <a:avLst>
                  <a:gd name="adj" fmla="val 1139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Flowchart: Magnetic Disk 5"/>
              <p:cNvSpPr/>
              <p:nvPr/>
            </p:nvSpPr>
            <p:spPr>
              <a:xfrm>
                <a:off x="3200400" y="2667000"/>
                <a:ext cx="990600" cy="533400"/>
              </a:xfrm>
              <a:prstGeom prst="flowChartMagneticDisk">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7" name="TextBox 6"/>
              <p:cNvSpPr txBox="1"/>
              <p:nvPr/>
            </p:nvSpPr>
            <p:spPr>
              <a:xfrm>
                <a:off x="3276600" y="1981200"/>
                <a:ext cx="862737" cy="369332"/>
              </a:xfrm>
              <a:prstGeom prst="rect">
                <a:avLst/>
              </a:prstGeom>
              <a:noFill/>
            </p:spPr>
            <p:txBody>
              <a:bodyPr wrap="none" rtlCol="0">
                <a:spAutoFit/>
              </a:bodyPr>
              <a:lstStyle/>
              <a:p>
                <a:r>
                  <a:rPr lang="en-US" dirty="0" smtClean="0"/>
                  <a:t>Node 0</a:t>
                </a:r>
                <a:endParaRPr lang="en-US" dirty="0"/>
              </a:p>
            </p:txBody>
          </p:sp>
        </p:grpSp>
        <p:grpSp>
          <p:nvGrpSpPr>
            <p:cNvPr id="9" name="Group 11"/>
            <p:cNvGrpSpPr/>
            <p:nvPr/>
          </p:nvGrpSpPr>
          <p:grpSpPr>
            <a:xfrm>
              <a:off x="4724400" y="1828800"/>
              <a:ext cx="1295400" cy="1524000"/>
              <a:chOff x="3048000" y="1828800"/>
              <a:chExt cx="1295400" cy="1524000"/>
            </a:xfrm>
          </p:grpSpPr>
          <p:sp>
            <p:nvSpPr>
              <p:cNvPr id="13" name="Rounded Rectangle 12"/>
              <p:cNvSpPr/>
              <p:nvPr/>
            </p:nvSpPr>
            <p:spPr>
              <a:xfrm>
                <a:off x="3048000" y="1828800"/>
                <a:ext cx="1295400" cy="1524000"/>
              </a:xfrm>
              <a:prstGeom prst="roundRect">
                <a:avLst>
                  <a:gd name="adj" fmla="val 1139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4" name="Flowchart: Magnetic Disk 13"/>
              <p:cNvSpPr/>
              <p:nvPr/>
            </p:nvSpPr>
            <p:spPr>
              <a:xfrm>
                <a:off x="3200400" y="2667000"/>
                <a:ext cx="990600" cy="533400"/>
              </a:xfrm>
              <a:prstGeom prst="flowChartMagneticDisk">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5" name="TextBox 14"/>
              <p:cNvSpPr txBox="1"/>
              <p:nvPr/>
            </p:nvSpPr>
            <p:spPr>
              <a:xfrm>
                <a:off x="3276600" y="1981200"/>
                <a:ext cx="862737" cy="369332"/>
              </a:xfrm>
              <a:prstGeom prst="rect">
                <a:avLst/>
              </a:prstGeom>
              <a:noFill/>
            </p:spPr>
            <p:txBody>
              <a:bodyPr wrap="none" rtlCol="0">
                <a:spAutoFit/>
              </a:bodyPr>
              <a:lstStyle/>
              <a:p>
                <a:r>
                  <a:rPr lang="en-US" dirty="0" smtClean="0"/>
                  <a:t>Node 1</a:t>
                </a:r>
                <a:endParaRPr lang="en-US" dirty="0"/>
              </a:p>
            </p:txBody>
          </p:sp>
        </p:grpSp>
        <p:grpSp>
          <p:nvGrpSpPr>
            <p:cNvPr id="10" name="Group 15"/>
            <p:cNvGrpSpPr/>
            <p:nvPr/>
          </p:nvGrpSpPr>
          <p:grpSpPr>
            <a:xfrm>
              <a:off x="6705600" y="1828800"/>
              <a:ext cx="1295400" cy="1524000"/>
              <a:chOff x="3048000" y="1828800"/>
              <a:chExt cx="1295400" cy="1524000"/>
            </a:xfrm>
          </p:grpSpPr>
          <p:sp>
            <p:nvSpPr>
              <p:cNvPr id="17" name="Rounded Rectangle 16"/>
              <p:cNvSpPr/>
              <p:nvPr/>
            </p:nvSpPr>
            <p:spPr>
              <a:xfrm>
                <a:off x="3048000" y="1828800"/>
                <a:ext cx="1295400" cy="1524000"/>
              </a:xfrm>
              <a:prstGeom prst="roundRect">
                <a:avLst>
                  <a:gd name="adj" fmla="val 1139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8" name="Flowchart: Magnetic Disk 17"/>
              <p:cNvSpPr/>
              <p:nvPr/>
            </p:nvSpPr>
            <p:spPr>
              <a:xfrm>
                <a:off x="3200400" y="2667000"/>
                <a:ext cx="990600" cy="533400"/>
              </a:xfrm>
              <a:prstGeom prst="flowChartMagneticDisk">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9" name="TextBox 18"/>
              <p:cNvSpPr txBox="1"/>
              <p:nvPr/>
            </p:nvSpPr>
            <p:spPr>
              <a:xfrm>
                <a:off x="3276600" y="1981200"/>
                <a:ext cx="867545" cy="369332"/>
              </a:xfrm>
              <a:prstGeom prst="rect">
                <a:avLst/>
              </a:prstGeom>
              <a:noFill/>
            </p:spPr>
            <p:txBody>
              <a:bodyPr wrap="none" rtlCol="0">
                <a:spAutoFit/>
              </a:bodyPr>
              <a:lstStyle/>
              <a:p>
                <a:r>
                  <a:rPr lang="en-US" dirty="0" smtClean="0"/>
                  <a:t>Node n</a:t>
                </a:r>
                <a:endParaRPr lang="en-US" dirty="0"/>
              </a:p>
            </p:txBody>
          </p:sp>
        </p:grpSp>
        <p:cxnSp>
          <p:nvCxnSpPr>
            <p:cNvPr id="21" name="Straight Connector 20"/>
            <p:cNvCxnSpPr/>
            <p:nvPr/>
          </p:nvCxnSpPr>
          <p:spPr>
            <a:xfrm>
              <a:off x="6172200" y="2590800"/>
              <a:ext cx="304800" cy="0"/>
            </a:xfrm>
            <a:prstGeom prst="line">
              <a:avLst/>
            </a:prstGeom>
            <a:ln w="63500" cap="rnd">
              <a:prstDash val="sysDot"/>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4587722" y="1905000"/>
            <a:ext cx="3168748" cy="926702"/>
          </a:xfrm>
          <a:prstGeom prst="rect">
            <a:avLst/>
          </a:prstGeom>
          <a:noFill/>
          <a:ln>
            <a:solidFill>
              <a:srgbClr val="002060"/>
            </a:solidFill>
            <a:prstDash val="dash"/>
          </a:ln>
        </p:spPr>
        <p:txBody>
          <a:bodyPr wrap="square" rtlCol="0">
            <a:spAutoFit/>
          </a:bodyPr>
          <a:lstStyle/>
          <a:p>
            <a:r>
              <a:rPr lang="en-US" dirty="0" smtClean="0"/>
              <a:t>A common directory in local disks of individual nodes</a:t>
            </a:r>
          </a:p>
          <a:p>
            <a:r>
              <a:rPr lang="en-US" dirty="0" smtClean="0"/>
              <a:t>e.g. /tmp/twister_data</a:t>
            </a:r>
            <a:endParaRPr lang="en-US" dirty="0"/>
          </a:p>
        </p:txBody>
      </p:sp>
      <p:cxnSp>
        <p:nvCxnSpPr>
          <p:cNvPr id="25" name="Straight Arrow Connector 24"/>
          <p:cNvCxnSpPr/>
          <p:nvPr/>
        </p:nvCxnSpPr>
        <p:spPr>
          <a:xfrm rot="10800000">
            <a:off x="4649854" y="1443085"/>
            <a:ext cx="1118382" cy="46191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flipH="1" flipV="1">
            <a:off x="5604814" y="1555182"/>
            <a:ext cx="513239" cy="18639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768236" y="1443085"/>
            <a:ext cx="1739705" cy="46191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3723731" y="1079102"/>
            <a:ext cx="4495800" cy="533400"/>
          </a:xfrm>
          <a:prstGeom prst="rect">
            <a:avLst/>
          </a:prstGeom>
          <a:noFill/>
          <a:ln w="222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ed Rectangle 35"/>
          <p:cNvSpPr/>
          <p:nvPr/>
        </p:nvSpPr>
        <p:spPr>
          <a:xfrm>
            <a:off x="1056731" y="926702"/>
            <a:ext cx="1981200" cy="838200"/>
          </a:xfrm>
          <a:prstGeom prst="round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Data Manipulation Tool</a:t>
            </a:r>
            <a:endParaRPr lang="en-US" dirty="0"/>
          </a:p>
        </p:txBody>
      </p:sp>
      <p:sp>
        <p:nvSpPr>
          <p:cNvPr id="38" name="Left-Right Arrow 37"/>
          <p:cNvSpPr/>
          <p:nvPr/>
        </p:nvSpPr>
        <p:spPr>
          <a:xfrm>
            <a:off x="3114131" y="1155302"/>
            <a:ext cx="533400" cy="381000"/>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9" name="Down Arrow 38"/>
          <p:cNvSpPr/>
          <p:nvPr/>
        </p:nvSpPr>
        <p:spPr>
          <a:xfrm>
            <a:off x="1894931" y="1841102"/>
            <a:ext cx="3810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ed Rectangle 39"/>
          <p:cNvSpPr/>
          <p:nvPr/>
        </p:nvSpPr>
        <p:spPr>
          <a:xfrm>
            <a:off x="1132931" y="2222102"/>
            <a:ext cx="1905000"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Partition File</a:t>
            </a:r>
            <a:endParaRPr lang="en-US" dirty="0"/>
          </a:p>
        </p:txBody>
      </p:sp>
      <p:sp>
        <p:nvSpPr>
          <p:cNvPr id="12" name="TextBox 11"/>
          <p:cNvSpPr txBox="1"/>
          <p:nvPr/>
        </p:nvSpPr>
        <p:spPr>
          <a:xfrm>
            <a:off x="228599" y="2819400"/>
            <a:ext cx="3076031" cy="400110"/>
          </a:xfrm>
          <a:prstGeom prst="rect">
            <a:avLst/>
          </a:prstGeom>
          <a:noFill/>
        </p:spPr>
        <p:txBody>
          <a:bodyPr wrap="square" rtlCol="0">
            <a:spAutoFit/>
          </a:bodyPr>
          <a:lstStyle/>
          <a:p>
            <a:r>
              <a:rPr lang="en-US" sz="2000" b="1" dirty="0" smtClean="0">
                <a:solidFill>
                  <a:srgbClr val="7E110D"/>
                </a:solidFill>
                <a:latin typeface="Candara" pitchFamily="34" charset="0"/>
              </a:rPr>
              <a:t>Data Manipulation Tool:</a:t>
            </a:r>
            <a:endParaRPr lang="en-US" sz="2000" b="1" dirty="0">
              <a:solidFill>
                <a:srgbClr val="7E110D"/>
              </a:solidFill>
            </a:endParaRPr>
          </a:p>
        </p:txBody>
      </p:sp>
    </p:spTree>
    <p:extLst>
      <p:ext uri="{BB962C8B-B14F-4D97-AF65-F5344CB8AC3E}">
        <p14:creationId xmlns:p14="http://schemas.microsoft.com/office/powerpoint/2010/main" val="37557821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667000"/>
            <a:ext cx="8534400" cy="3657600"/>
          </a:xfrm>
        </p:spPr>
        <p:txBody>
          <a:bodyPr>
            <a:normAutofit fontScale="85000" lnSpcReduction="20000"/>
          </a:bodyPr>
          <a:lstStyle/>
          <a:p>
            <a:pPr>
              <a:lnSpc>
                <a:spcPct val="120000"/>
              </a:lnSpc>
              <a:buClr>
                <a:srgbClr val="C00000"/>
              </a:buClr>
            </a:pPr>
            <a:r>
              <a:rPr lang="en-US" dirty="0" smtClean="0">
                <a:solidFill>
                  <a:srgbClr val="002060"/>
                </a:solidFill>
                <a:latin typeface="Candara" pitchFamily="34" charset="0"/>
              </a:rPr>
              <a:t>A computation can start with a partition file </a:t>
            </a:r>
          </a:p>
          <a:p>
            <a:pPr>
              <a:lnSpc>
                <a:spcPct val="120000"/>
              </a:lnSpc>
              <a:buClr>
                <a:srgbClr val="C00000"/>
              </a:buClr>
            </a:pPr>
            <a:r>
              <a:rPr lang="en-US" dirty="0" smtClean="0">
                <a:solidFill>
                  <a:srgbClr val="002060"/>
                </a:solidFill>
                <a:latin typeface="Candara" pitchFamily="34" charset="0"/>
              </a:rPr>
              <a:t>Partition files allow duplicates </a:t>
            </a:r>
          </a:p>
          <a:p>
            <a:pPr>
              <a:lnSpc>
                <a:spcPct val="120000"/>
              </a:lnSpc>
              <a:buClr>
                <a:srgbClr val="C00000"/>
              </a:buClr>
            </a:pPr>
            <a:r>
              <a:rPr lang="en-US" dirty="0" smtClean="0"/>
              <a:t>Reduce outputs can be saved to local disks</a:t>
            </a:r>
          </a:p>
          <a:p>
            <a:pPr>
              <a:lnSpc>
                <a:spcPct val="120000"/>
              </a:lnSpc>
              <a:buClr>
                <a:srgbClr val="C00000"/>
              </a:buClr>
            </a:pPr>
            <a:r>
              <a:rPr lang="en-US" dirty="0" smtClean="0">
                <a:solidFill>
                  <a:srgbClr val="002060"/>
                </a:solidFill>
                <a:latin typeface="Candara" pitchFamily="34" charset="0"/>
              </a:rPr>
              <a:t>The same data manipulation tool or the programming API can be used to manage reduce outputs</a:t>
            </a:r>
          </a:p>
          <a:p>
            <a:pPr lvl="1">
              <a:lnSpc>
                <a:spcPct val="120000"/>
              </a:lnSpc>
              <a:buClr>
                <a:srgbClr val="C00000"/>
              </a:buClr>
            </a:pPr>
            <a:r>
              <a:rPr lang="en-US" dirty="0" smtClean="0"/>
              <a:t>E.g. A new partition file can be created if the reduce outputs needs to be used as the input for another MapReduce task</a:t>
            </a:r>
            <a:endParaRPr lang="en-US" dirty="0" smtClean="0">
              <a:solidFill>
                <a:srgbClr val="002060"/>
              </a:solidFill>
              <a:latin typeface="Candara"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218737191"/>
              </p:ext>
            </p:extLst>
          </p:nvPr>
        </p:nvGraphicFramePr>
        <p:xfrm>
          <a:off x="1066800" y="1066800"/>
          <a:ext cx="7162800" cy="1404928"/>
        </p:xfrm>
        <a:graphic>
          <a:graphicData uri="http://schemas.openxmlformats.org/drawingml/2006/table">
            <a:tbl>
              <a:tblPr firstRow="1" bandRow="1">
                <a:tableStyleId>{BC89EF96-8CEA-46FF-86C4-4CE0E7609802}</a:tableStyleId>
              </a:tblPr>
              <a:tblGrid>
                <a:gridCol w="914400"/>
                <a:gridCol w="1347251"/>
                <a:gridCol w="1319749"/>
                <a:gridCol w="3581400"/>
              </a:tblGrid>
              <a:tr h="256233">
                <a:tc>
                  <a:txBody>
                    <a:bodyPr/>
                    <a:lstStyle/>
                    <a:p>
                      <a:pPr algn="ctr"/>
                      <a:r>
                        <a:rPr lang="en-US" dirty="0" smtClean="0"/>
                        <a:t>File No</a:t>
                      </a:r>
                      <a:endParaRPr lang="en-US" dirty="0">
                        <a:solidFill>
                          <a:srgbClr val="002060"/>
                        </a:solidFill>
                      </a:endParaRPr>
                    </a:p>
                  </a:txBody>
                  <a:tcPr/>
                </a:tc>
                <a:tc>
                  <a:txBody>
                    <a:bodyPr/>
                    <a:lstStyle/>
                    <a:p>
                      <a:pPr algn="ctr"/>
                      <a:r>
                        <a:rPr lang="en-US" dirty="0" smtClean="0"/>
                        <a:t>Node IP</a:t>
                      </a:r>
                      <a:endParaRPr lang="en-US" dirty="0">
                        <a:solidFill>
                          <a:srgbClr val="002060"/>
                        </a:solidFill>
                      </a:endParaRPr>
                    </a:p>
                  </a:txBody>
                  <a:tcPr/>
                </a:tc>
                <a:tc>
                  <a:txBody>
                    <a:bodyPr/>
                    <a:lstStyle/>
                    <a:p>
                      <a:pPr algn="ctr"/>
                      <a:r>
                        <a:rPr lang="en-US" dirty="0" smtClean="0"/>
                        <a:t>Daemon No</a:t>
                      </a:r>
                      <a:endParaRPr lang="en-US" dirty="0">
                        <a:solidFill>
                          <a:srgbClr val="002060"/>
                        </a:solidFill>
                      </a:endParaRPr>
                    </a:p>
                  </a:txBody>
                  <a:tcPr/>
                </a:tc>
                <a:tc>
                  <a:txBody>
                    <a:bodyPr/>
                    <a:lstStyle/>
                    <a:p>
                      <a:pPr algn="ctr"/>
                      <a:r>
                        <a:rPr lang="en-US" dirty="0" smtClean="0"/>
                        <a:t>File</a:t>
                      </a:r>
                      <a:r>
                        <a:rPr lang="en-US" baseline="0" dirty="0" smtClean="0"/>
                        <a:t> partition path</a:t>
                      </a:r>
                      <a:endParaRPr lang="en-US" dirty="0">
                        <a:solidFill>
                          <a:srgbClr val="002060"/>
                        </a:solidFill>
                      </a:endParaRPr>
                    </a:p>
                  </a:txBody>
                  <a:tcPr/>
                </a:tc>
              </a:tr>
              <a:tr h="259792">
                <a:tc>
                  <a:txBody>
                    <a:bodyPr/>
                    <a:lstStyle/>
                    <a:p>
                      <a:pPr algn="ctr" fontAlgn="b"/>
                      <a:r>
                        <a:rPr lang="en-US" sz="1400" u="none" strike="noStrike" dirty="0"/>
                        <a:t>4</a:t>
                      </a:r>
                      <a:endParaRPr lang="en-US" sz="1400" b="0" i="0" u="none" strike="noStrike" dirty="0">
                        <a:solidFill>
                          <a:srgbClr val="002060"/>
                        </a:solidFill>
                        <a:latin typeface="Calibri"/>
                      </a:endParaRPr>
                    </a:p>
                  </a:txBody>
                  <a:tcPr marL="9525" marR="9525" marT="9525" marB="0" anchor="b"/>
                </a:tc>
                <a:tc>
                  <a:txBody>
                    <a:bodyPr/>
                    <a:lstStyle/>
                    <a:p>
                      <a:pPr algn="ctr" fontAlgn="b"/>
                      <a:r>
                        <a:rPr lang="en-US" sz="1400" u="none" strike="noStrike" dirty="0"/>
                        <a:t>156.56.104.96</a:t>
                      </a:r>
                      <a:endParaRPr lang="en-US" sz="1400" b="0" i="0" u="none" strike="noStrike" dirty="0">
                        <a:solidFill>
                          <a:srgbClr val="002060"/>
                        </a:solidFill>
                        <a:latin typeface="Calibri"/>
                      </a:endParaRPr>
                    </a:p>
                  </a:txBody>
                  <a:tcPr marL="9525" marR="9525" marT="9525" marB="0" anchor="b"/>
                </a:tc>
                <a:tc>
                  <a:txBody>
                    <a:bodyPr/>
                    <a:lstStyle/>
                    <a:p>
                      <a:pPr algn="ctr" fontAlgn="b"/>
                      <a:r>
                        <a:rPr lang="en-US" sz="1400" u="none" strike="noStrike" dirty="0"/>
                        <a:t>2</a:t>
                      </a:r>
                      <a:endParaRPr lang="en-US" sz="1400" b="0" i="0" u="none" strike="noStrike" dirty="0">
                        <a:solidFill>
                          <a:srgbClr val="002060"/>
                        </a:solidFill>
                        <a:latin typeface="Calibri"/>
                      </a:endParaRPr>
                    </a:p>
                  </a:txBody>
                  <a:tcPr marL="9525" marR="9525" marT="9525" marB="0" anchor="b"/>
                </a:tc>
                <a:tc>
                  <a:txBody>
                    <a:bodyPr/>
                    <a:lstStyle/>
                    <a:p>
                      <a:pPr algn="ctr" fontAlgn="b"/>
                      <a:r>
                        <a:rPr lang="en-US" sz="1400" u="none" strike="noStrike" dirty="0"/>
                        <a:t>/home/jaliya/data/mds/GD-4D-23.bin</a:t>
                      </a:r>
                      <a:endParaRPr lang="en-US" sz="1400" b="0" i="0" u="none" strike="noStrike" dirty="0">
                        <a:solidFill>
                          <a:srgbClr val="002060"/>
                        </a:solidFill>
                        <a:latin typeface="Calibri"/>
                      </a:endParaRPr>
                    </a:p>
                  </a:txBody>
                  <a:tcPr marL="9525" marR="9525" marT="9525" marB="0" anchor="b"/>
                </a:tc>
              </a:tr>
              <a:tr h="259792">
                <a:tc>
                  <a:txBody>
                    <a:bodyPr/>
                    <a:lstStyle/>
                    <a:p>
                      <a:pPr algn="ctr" fontAlgn="b"/>
                      <a:r>
                        <a:rPr lang="en-US" sz="1400" u="none" strike="noStrike" dirty="0"/>
                        <a:t>5</a:t>
                      </a:r>
                      <a:endParaRPr lang="en-US" sz="1400" b="0" i="0" u="none" strike="noStrike" dirty="0">
                        <a:solidFill>
                          <a:srgbClr val="002060"/>
                        </a:solidFill>
                        <a:latin typeface="Calibri"/>
                      </a:endParaRPr>
                    </a:p>
                  </a:txBody>
                  <a:tcPr marL="9525" marR="9525" marT="9525" marB="0" anchor="b"/>
                </a:tc>
                <a:tc>
                  <a:txBody>
                    <a:bodyPr/>
                    <a:lstStyle/>
                    <a:p>
                      <a:pPr algn="ctr" fontAlgn="b"/>
                      <a:r>
                        <a:rPr lang="en-US" sz="1400" u="none" strike="noStrike" dirty="0"/>
                        <a:t>156.56.104.96</a:t>
                      </a:r>
                      <a:endParaRPr lang="en-US" sz="1400" b="0" i="0" u="none" strike="noStrike" dirty="0">
                        <a:solidFill>
                          <a:srgbClr val="002060"/>
                        </a:solidFill>
                        <a:latin typeface="Calibri"/>
                      </a:endParaRPr>
                    </a:p>
                  </a:txBody>
                  <a:tcPr marL="9525" marR="9525" marT="9525" marB="0" anchor="b"/>
                </a:tc>
                <a:tc>
                  <a:txBody>
                    <a:bodyPr/>
                    <a:lstStyle/>
                    <a:p>
                      <a:pPr algn="ctr" fontAlgn="b"/>
                      <a:r>
                        <a:rPr lang="en-US" sz="1400" u="none" strike="noStrike" dirty="0"/>
                        <a:t>2</a:t>
                      </a:r>
                      <a:endParaRPr lang="en-US" sz="1400" b="0" i="0" u="none" strike="noStrike" dirty="0">
                        <a:solidFill>
                          <a:srgbClr val="002060"/>
                        </a:solidFill>
                        <a:latin typeface="Calibri"/>
                      </a:endParaRPr>
                    </a:p>
                  </a:txBody>
                  <a:tcPr marL="9525" marR="9525" marT="9525" marB="0" anchor="b"/>
                </a:tc>
                <a:tc>
                  <a:txBody>
                    <a:bodyPr/>
                    <a:lstStyle/>
                    <a:p>
                      <a:pPr algn="ctr" fontAlgn="b"/>
                      <a:r>
                        <a:rPr lang="en-US" sz="1400" u="none" strike="noStrike" dirty="0"/>
                        <a:t>/home/jaliya/data/mds/GD-4D-0.bin</a:t>
                      </a:r>
                      <a:endParaRPr lang="en-US" sz="1400" b="0" i="0" u="none" strike="noStrike" dirty="0">
                        <a:solidFill>
                          <a:srgbClr val="002060"/>
                        </a:solidFill>
                        <a:latin typeface="Calibri"/>
                      </a:endParaRPr>
                    </a:p>
                  </a:txBody>
                  <a:tcPr marL="9525" marR="9525" marT="9525" marB="0" anchor="b"/>
                </a:tc>
              </a:tr>
              <a:tr h="259792">
                <a:tc>
                  <a:txBody>
                    <a:bodyPr/>
                    <a:lstStyle/>
                    <a:p>
                      <a:pPr algn="ctr" fontAlgn="b"/>
                      <a:r>
                        <a:rPr lang="en-US" sz="1400" u="none" strike="noStrike" dirty="0"/>
                        <a:t>6</a:t>
                      </a:r>
                      <a:endParaRPr lang="en-US" sz="1400" b="0" i="0" u="none" strike="noStrike" dirty="0">
                        <a:solidFill>
                          <a:srgbClr val="002060"/>
                        </a:solidFill>
                        <a:latin typeface="Calibri"/>
                      </a:endParaRPr>
                    </a:p>
                  </a:txBody>
                  <a:tcPr marL="9525" marR="9525" marT="9525" marB="0" anchor="b"/>
                </a:tc>
                <a:tc>
                  <a:txBody>
                    <a:bodyPr/>
                    <a:lstStyle/>
                    <a:p>
                      <a:pPr algn="ctr" fontAlgn="b"/>
                      <a:r>
                        <a:rPr lang="en-US" sz="1400" u="none" strike="noStrike" dirty="0"/>
                        <a:t>156.56.104.97</a:t>
                      </a:r>
                      <a:endParaRPr lang="en-US" sz="1400" b="0" i="0" u="none" strike="noStrike" dirty="0">
                        <a:solidFill>
                          <a:srgbClr val="002060"/>
                        </a:solidFill>
                        <a:latin typeface="Calibri"/>
                      </a:endParaRPr>
                    </a:p>
                  </a:txBody>
                  <a:tcPr marL="9525" marR="9525" marT="9525" marB="0" anchor="b"/>
                </a:tc>
                <a:tc>
                  <a:txBody>
                    <a:bodyPr/>
                    <a:lstStyle/>
                    <a:p>
                      <a:pPr algn="ctr" fontAlgn="b"/>
                      <a:r>
                        <a:rPr lang="en-US" sz="1400" u="none" strike="noStrike" dirty="0"/>
                        <a:t>4</a:t>
                      </a:r>
                      <a:endParaRPr lang="en-US" sz="1400" b="0" i="0" u="none" strike="noStrike" dirty="0">
                        <a:solidFill>
                          <a:srgbClr val="002060"/>
                        </a:solidFill>
                        <a:latin typeface="Calibri"/>
                      </a:endParaRPr>
                    </a:p>
                  </a:txBody>
                  <a:tcPr marL="9525" marR="9525" marT="9525" marB="0" anchor="b"/>
                </a:tc>
                <a:tc>
                  <a:txBody>
                    <a:bodyPr/>
                    <a:lstStyle/>
                    <a:p>
                      <a:pPr algn="ctr" fontAlgn="b"/>
                      <a:r>
                        <a:rPr lang="en-US" sz="1400" u="none" strike="noStrike" dirty="0"/>
                        <a:t>/</a:t>
                      </a:r>
                      <a:r>
                        <a:rPr lang="en-US" sz="1400" u="none" strike="noStrike" dirty="0" smtClean="0"/>
                        <a:t>home/jaliya/data/mds/GD-4D-23.bin</a:t>
                      </a:r>
                      <a:endParaRPr lang="en-US" sz="1400" b="0" i="0" u="none" strike="noStrike" dirty="0">
                        <a:solidFill>
                          <a:srgbClr val="002060"/>
                        </a:solidFill>
                        <a:latin typeface="Calibri"/>
                      </a:endParaRPr>
                    </a:p>
                  </a:txBody>
                  <a:tcPr marL="9525" marR="9525" marT="9525" marB="0" anchor="b"/>
                </a:tc>
              </a:tr>
              <a:tr h="259792">
                <a:tc>
                  <a:txBody>
                    <a:bodyPr/>
                    <a:lstStyle/>
                    <a:p>
                      <a:pPr algn="ctr" fontAlgn="b"/>
                      <a:r>
                        <a:rPr lang="en-US" sz="1400" u="none" strike="noStrike" dirty="0"/>
                        <a:t>7</a:t>
                      </a:r>
                      <a:endParaRPr lang="en-US" sz="1400" b="0" i="0" u="none" strike="noStrike" dirty="0">
                        <a:solidFill>
                          <a:srgbClr val="002060"/>
                        </a:solidFill>
                        <a:latin typeface="Calibri"/>
                      </a:endParaRPr>
                    </a:p>
                  </a:txBody>
                  <a:tcPr marL="9525" marR="9525" marT="9525" marB="0" anchor="b"/>
                </a:tc>
                <a:tc>
                  <a:txBody>
                    <a:bodyPr/>
                    <a:lstStyle/>
                    <a:p>
                      <a:pPr algn="ctr" fontAlgn="b"/>
                      <a:r>
                        <a:rPr lang="en-US" sz="1400" u="none" strike="noStrike" dirty="0"/>
                        <a:t>156.56.104.97</a:t>
                      </a:r>
                      <a:endParaRPr lang="en-US" sz="1400" b="0" i="0" u="none" strike="noStrike" dirty="0">
                        <a:solidFill>
                          <a:srgbClr val="002060"/>
                        </a:solidFill>
                        <a:latin typeface="Calibri"/>
                      </a:endParaRPr>
                    </a:p>
                  </a:txBody>
                  <a:tcPr marL="9525" marR="9525" marT="9525" marB="0" anchor="b"/>
                </a:tc>
                <a:tc>
                  <a:txBody>
                    <a:bodyPr/>
                    <a:lstStyle/>
                    <a:p>
                      <a:pPr algn="ctr" fontAlgn="b"/>
                      <a:r>
                        <a:rPr lang="en-US" sz="1400" u="none" strike="noStrike" dirty="0"/>
                        <a:t>4</a:t>
                      </a:r>
                      <a:endParaRPr lang="en-US" sz="1400" b="0" i="0" u="none" strike="noStrike" dirty="0">
                        <a:solidFill>
                          <a:srgbClr val="002060"/>
                        </a:solidFill>
                        <a:latin typeface="Calibri"/>
                      </a:endParaRPr>
                    </a:p>
                  </a:txBody>
                  <a:tcPr marL="9525" marR="9525" marT="9525" marB="0" anchor="b"/>
                </a:tc>
                <a:tc>
                  <a:txBody>
                    <a:bodyPr/>
                    <a:lstStyle/>
                    <a:p>
                      <a:pPr algn="ctr" fontAlgn="b"/>
                      <a:r>
                        <a:rPr lang="en-US" sz="1400" u="none" strike="noStrike" dirty="0"/>
                        <a:t>/home/jaliya/data/mds/GD-4D-25.bin</a:t>
                      </a:r>
                      <a:endParaRPr lang="en-US" sz="1400" b="0" i="0" u="none" strike="noStrike" dirty="0">
                        <a:solidFill>
                          <a:srgbClr val="002060"/>
                        </a:solidFill>
                        <a:latin typeface="Calibri"/>
                      </a:endParaRPr>
                    </a:p>
                  </a:txBody>
                  <a:tcPr marL="9525" marR="9525" marT="9525" marB="0" anchor="b"/>
                </a:tc>
              </a:tr>
            </a:tbl>
          </a:graphicData>
        </a:graphic>
      </p:graphicFrame>
      <p:sp>
        <p:nvSpPr>
          <p:cNvPr id="5" name="Title 4"/>
          <p:cNvSpPr>
            <a:spLocks noGrp="1"/>
          </p:cNvSpPr>
          <p:nvPr>
            <p:ph type="title"/>
          </p:nvPr>
        </p:nvSpPr>
        <p:spPr/>
        <p:txBody>
          <a:bodyPr>
            <a:normAutofit fontScale="90000"/>
          </a:bodyPr>
          <a:lstStyle/>
          <a:p>
            <a:r>
              <a:rPr lang="en-US" dirty="0" err="1" smtClean="0"/>
              <a:t>Input/Output</a:t>
            </a:r>
            <a:r>
              <a:rPr lang="en-US" dirty="0" smtClean="0"/>
              <a:t> Handling (2)</a:t>
            </a:r>
            <a:endParaRPr lang="en-US" dirty="0"/>
          </a:p>
        </p:txBody>
      </p:sp>
      <p:sp>
        <p:nvSpPr>
          <p:cNvPr id="6" name="TextBox 5"/>
          <p:cNvSpPr txBox="1"/>
          <p:nvPr/>
        </p:nvSpPr>
        <p:spPr>
          <a:xfrm>
            <a:off x="152400" y="606089"/>
            <a:ext cx="2116157" cy="369332"/>
          </a:xfrm>
          <a:prstGeom prst="rect">
            <a:avLst/>
          </a:prstGeom>
          <a:noFill/>
        </p:spPr>
        <p:txBody>
          <a:bodyPr wrap="none" rtlCol="0">
            <a:spAutoFit/>
          </a:bodyPr>
          <a:lstStyle/>
          <a:p>
            <a:r>
              <a:rPr lang="en-US" dirty="0" smtClean="0">
                <a:solidFill>
                  <a:srgbClr val="7E110D"/>
                </a:solidFill>
              </a:rPr>
              <a:t>Sample Partition File</a:t>
            </a:r>
            <a:endParaRPr lang="en-US" dirty="0">
              <a:solidFill>
                <a:srgbClr val="7E110D"/>
              </a:solidFill>
            </a:endParaRPr>
          </a:p>
        </p:txBody>
      </p:sp>
    </p:spTree>
    <p:extLst>
      <p:ext uri="{BB962C8B-B14F-4D97-AF65-F5344CB8AC3E}">
        <p14:creationId xmlns:p14="http://schemas.microsoft.com/office/powerpoint/2010/main" val="34858919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 and Data Transfer (1)</a:t>
            </a:r>
            <a:endParaRPr lang="en-US" dirty="0"/>
          </a:p>
        </p:txBody>
      </p:sp>
      <p:sp>
        <p:nvSpPr>
          <p:cNvPr id="3" name="Content Placeholder 2"/>
          <p:cNvSpPr>
            <a:spLocks noGrp="1"/>
          </p:cNvSpPr>
          <p:nvPr>
            <p:ph idx="1"/>
          </p:nvPr>
        </p:nvSpPr>
        <p:spPr>
          <a:xfrm>
            <a:off x="304800" y="685800"/>
            <a:ext cx="8534400" cy="3048000"/>
          </a:xfrm>
        </p:spPr>
        <p:txBody>
          <a:bodyPr>
            <a:normAutofit fontScale="62500" lnSpcReduction="20000"/>
          </a:bodyPr>
          <a:lstStyle/>
          <a:p>
            <a:pPr>
              <a:lnSpc>
                <a:spcPct val="120000"/>
              </a:lnSpc>
            </a:pPr>
            <a:r>
              <a:rPr lang="en-US" dirty="0" smtClean="0"/>
              <a:t>Communication is based on publish/</a:t>
            </a:r>
            <a:r>
              <a:rPr lang="en-US" dirty="0" err="1" smtClean="0"/>
              <a:t>susbcribe</a:t>
            </a:r>
            <a:r>
              <a:rPr lang="en-US" dirty="0" smtClean="0"/>
              <a:t>  (</a:t>
            </a:r>
            <a:r>
              <a:rPr lang="en-US" dirty="0" err="1" smtClean="0"/>
              <a:t>pubsub</a:t>
            </a:r>
            <a:r>
              <a:rPr lang="en-US" dirty="0" smtClean="0"/>
              <a:t>) messaging</a:t>
            </a:r>
          </a:p>
          <a:p>
            <a:pPr>
              <a:lnSpc>
                <a:spcPct val="120000"/>
              </a:lnSpc>
            </a:pPr>
            <a:r>
              <a:rPr lang="en-US" dirty="0" smtClean="0"/>
              <a:t>Each worker subscribes to two topics</a:t>
            </a:r>
          </a:p>
          <a:p>
            <a:pPr lvl="1">
              <a:lnSpc>
                <a:spcPct val="120000"/>
              </a:lnSpc>
            </a:pPr>
            <a:r>
              <a:rPr lang="en-US" dirty="0" smtClean="0"/>
              <a:t>A unique topic per worker (For targeted messages)</a:t>
            </a:r>
          </a:p>
          <a:p>
            <a:pPr lvl="1">
              <a:lnSpc>
                <a:spcPct val="120000"/>
              </a:lnSpc>
            </a:pPr>
            <a:r>
              <a:rPr lang="en-US" dirty="0" smtClean="0"/>
              <a:t>A common topic for the deployment (For global messages)</a:t>
            </a:r>
          </a:p>
          <a:p>
            <a:pPr>
              <a:lnSpc>
                <a:spcPct val="120000"/>
              </a:lnSpc>
            </a:pPr>
            <a:r>
              <a:rPr lang="en-US" dirty="0"/>
              <a:t> </a:t>
            </a:r>
            <a:r>
              <a:rPr lang="en-US" dirty="0" smtClean="0"/>
              <a:t>Currently supports two message brokers</a:t>
            </a:r>
          </a:p>
          <a:p>
            <a:pPr lvl="1">
              <a:lnSpc>
                <a:spcPct val="120000"/>
              </a:lnSpc>
            </a:pPr>
            <a:r>
              <a:rPr lang="en-US" dirty="0" err="1" smtClean="0"/>
              <a:t>Naradabrokering</a:t>
            </a:r>
            <a:endParaRPr lang="en-US" dirty="0" smtClean="0"/>
          </a:p>
          <a:p>
            <a:pPr lvl="1">
              <a:lnSpc>
                <a:spcPct val="120000"/>
              </a:lnSpc>
            </a:pPr>
            <a:r>
              <a:rPr lang="en-US" dirty="0" smtClean="0"/>
              <a:t>Apache ActiveMQ</a:t>
            </a:r>
          </a:p>
          <a:p>
            <a:pPr>
              <a:lnSpc>
                <a:spcPct val="120000"/>
              </a:lnSpc>
            </a:pPr>
            <a:r>
              <a:rPr lang="en-US" dirty="0" smtClean="0"/>
              <a:t>For data transfers we tried the following two approaches</a:t>
            </a:r>
          </a:p>
        </p:txBody>
      </p:sp>
      <p:grpSp>
        <p:nvGrpSpPr>
          <p:cNvPr id="4" name="Group 50"/>
          <p:cNvGrpSpPr/>
          <p:nvPr/>
        </p:nvGrpSpPr>
        <p:grpSpPr>
          <a:xfrm>
            <a:off x="1452193" y="4447987"/>
            <a:ext cx="2405790" cy="1625928"/>
            <a:chOff x="4313709" y="1149695"/>
            <a:chExt cx="2405790" cy="1625928"/>
          </a:xfrm>
        </p:grpSpPr>
        <p:grpSp>
          <p:nvGrpSpPr>
            <p:cNvPr id="5" name="Group 48"/>
            <p:cNvGrpSpPr/>
            <p:nvPr/>
          </p:nvGrpSpPr>
          <p:grpSpPr>
            <a:xfrm>
              <a:off x="4313709" y="1149695"/>
              <a:ext cx="1858492" cy="1286494"/>
              <a:chOff x="4298424" y="1297489"/>
              <a:chExt cx="1755242" cy="1215021"/>
            </a:xfrm>
          </p:grpSpPr>
          <p:sp>
            <p:nvSpPr>
              <p:cNvPr id="7" name="Cloud 6"/>
              <p:cNvSpPr/>
              <p:nvPr/>
            </p:nvSpPr>
            <p:spPr>
              <a:xfrm>
                <a:off x="4298424" y="1297489"/>
                <a:ext cx="1755242" cy="1215021"/>
              </a:xfrm>
              <a:prstGeom prst="cloud">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latin typeface="Candara" pitchFamily="34" charset="0"/>
                </a:endParaRPr>
              </a:p>
            </p:txBody>
          </p:sp>
          <p:grpSp>
            <p:nvGrpSpPr>
              <p:cNvPr id="8" name="Group 14"/>
              <p:cNvGrpSpPr/>
              <p:nvPr/>
            </p:nvGrpSpPr>
            <p:grpSpPr>
              <a:xfrm>
                <a:off x="4724400" y="1398223"/>
                <a:ext cx="304800" cy="319745"/>
                <a:chOff x="4572000" y="1398223"/>
                <a:chExt cx="304800" cy="319745"/>
              </a:xfrm>
            </p:grpSpPr>
            <p:sp>
              <p:nvSpPr>
                <p:cNvPr id="23" name="Hexagon 22"/>
                <p:cNvSpPr/>
                <p:nvPr/>
              </p:nvSpPr>
              <p:spPr>
                <a:xfrm>
                  <a:off x="4572000" y="1447800"/>
                  <a:ext cx="304800" cy="228600"/>
                </a:xfrm>
                <a:prstGeom prst="hexagon">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atin typeface="Candara" pitchFamily="34" charset="0"/>
                  </a:endParaRPr>
                </a:p>
              </p:txBody>
            </p:sp>
            <p:sp>
              <p:nvSpPr>
                <p:cNvPr id="24" name="TextBox 23"/>
                <p:cNvSpPr txBox="1"/>
                <p:nvPr/>
              </p:nvSpPr>
              <p:spPr>
                <a:xfrm>
                  <a:off x="4572000" y="1398223"/>
                  <a:ext cx="287954" cy="319745"/>
                </a:xfrm>
                <a:prstGeom prst="rect">
                  <a:avLst/>
                </a:prstGeom>
                <a:noFill/>
              </p:spPr>
              <p:txBody>
                <a:bodyPr wrap="none" rtlCol="0">
                  <a:spAutoFit/>
                </a:bodyPr>
                <a:lstStyle/>
                <a:p>
                  <a:r>
                    <a:rPr lang="en-US" sz="1600" dirty="0" smtClean="0">
                      <a:latin typeface="Candara" pitchFamily="34" charset="0"/>
                    </a:rPr>
                    <a:t>B</a:t>
                  </a:r>
                  <a:endParaRPr lang="en-US" sz="1600" dirty="0">
                    <a:latin typeface="Candara" pitchFamily="34" charset="0"/>
                  </a:endParaRPr>
                </a:p>
              </p:txBody>
            </p:sp>
          </p:grpSp>
          <p:grpSp>
            <p:nvGrpSpPr>
              <p:cNvPr id="9" name="Group 16"/>
              <p:cNvGrpSpPr/>
              <p:nvPr/>
            </p:nvGrpSpPr>
            <p:grpSpPr>
              <a:xfrm>
                <a:off x="5296878" y="1961054"/>
                <a:ext cx="304800" cy="319745"/>
                <a:chOff x="4534878" y="1503854"/>
                <a:chExt cx="304800" cy="319745"/>
              </a:xfrm>
            </p:grpSpPr>
            <p:sp>
              <p:nvSpPr>
                <p:cNvPr id="21" name="Hexagon 20"/>
                <p:cNvSpPr/>
                <p:nvPr/>
              </p:nvSpPr>
              <p:spPr>
                <a:xfrm>
                  <a:off x="4534878" y="1549427"/>
                  <a:ext cx="304800" cy="228600"/>
                </a:xfrm>
                <a:prstGeom prst="hexagon">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atin typeface="Candara" pitchFamily="34" charset="0"/>
                  </a:endParaRPr>
                </a:p>
              </p:txBody>
            </p:sp>
            <p:sp>
              <p:nvSpPr>
                <p:cNvPr id="22" name="TextBox 21"/>
                <p:cNvSpPr txBox="1"/>
                <p:nvPr/>
              </p:nvSpPr>
              <p:spPr>
                <a:xfrm>
                  <a:off x="4543301" y="1503854"/>
                  <a:ext cx="287954" cy="319745"/>
                </a:xfrm>
                <a:prstGeom prst="rect">
                  <a:avLst/>
                </a:prstGeom>
                <a:noFill/>
              </p:spPr>
              <p:txBody>
                <a:bodyPr wrap="none" rtlCol="0">
                  <a:spAutoFit/>
                </a:bodyPr>
                <a:lstStyle/>
                <a:p>
                  <a:r>
                    <a:rPr lang="en-US" sz="1600" dirty="0" smtClean="0">
                      <a:latin typeface="Candara" pitchFamily="34" charset="0"/>
                    </a:rPr>
                    <a:t>B</a:t>
                  </a:r>
                  <a:endParaRPr lang="en-US" sz="1600" dirty="0">
                    <a:latin typeface="Candara" pitchFamily="34" charset="0"/>
                  </a:endParaRPr>
                </a:p>
              </p:txBody>
            </p:sp>
          </p:grpSp>
          <p:grpSp>
            <p:nvGrpSpPr>
              <p:cNvPr id="10" name="Group 19"/>
              <p:cNvGrpSpPr/>
              <p:nvPr/>
            </p:nvGrpSpPr>
            <p:grpSpPr>
              <a:xfrm>
                <a:off x="5593254" y="1543504"/>
                <a:ext cx="304800" cy="319745"/>
                <a:chOff x="4145454" y="1238704"/>
                <a:chExt cx="304800" cy="319745"/>
              </a:xfrm>
            </p:grpSpPr>
            <p:sp>
              <p:nvSpPr>
                <p:cNvPr id="19" name="Hexagon 18"/>
                <p:cNvSpPr/>
                <p:nvPr/>
              </p:nvSpPr>
              <p:spPr>
                <a:xfrm>
                  <a:off x="4145454" y="1284277"/>
                  <a:ext cx="304800" cy="228600"/>
                </a:xfrm>
                <a:prstGeom prst="hexagon">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atin typeface="Candara" pitchFamily="34" charset="0"/>
                  </a:endParaRPr>
                </a:p>
              </p:txBody>
            </p:sp>
            <p:sp>
              <p:nvSpPr>
                <p:cNvPr id="20" name="TextBox 19"/>
                <p:cNvSpPr txBox="1"/>
                <p:nvPr/>
              </p:nvSpPr>
              <p:spPr>
                <a:xfrm>
                  <a:off x="4153878" y="1238704"/>
                  <a:ext cx="287954" cy="319745"/>
                </a:xfrm>
                <a:prstGeom prst="rect">
                  <a:avLst/>
                </a:prstGeom>
                <a:noFill/>
              </p:spPr>
              <p:txBody>
                <a:bodyPr wrap="none" rtlCol="0">
                  <a:spAutoFit/>
                </a:bodyPr>
                <a:lstStyle/>
                <a:p>
                  <a:r>
                    <a:rPr lang="en-US" sz="1600" dirty="0" smtClean="0">
                      <a:latin typeface="Candara" pitchFamily="34" charset="0"/>
                    </a:rPr>
                    <a:t>B</a:t>
                  </a:r>
                  <a:endParaRPr lang="en-US" sz="1600" dirty="0">
                    <a:latin typeface="Candara" pitchFamily="34" charset="0"/>
                  </a:endParaRPr>
                </a:p>
              </p:txBody>
            </p:sp>
          </p:grpSp>
          <p:grpSp>
            <p:nvGrpSpPr>
              <p:cNvPr id="11" name="Group 22"/>
              <p:cNvGrpSpPr/>
              <p:nvPr/>
            </p:nvGrpSpPr>
            <p:grpSpPr>
              <a:xfrm>
                <a:off x="4495800" y="1905000"/>
                <a:ext cx="304800" cy="319745"/>
                <a:chOff x="4572000" y="1371600"/>
                <a:chExt cx="304800" cy="319745"/>
              </a:xfrm>
            </p:grpSpPr>
            <p:sp>
              <p:nvSpPr>
                <p:cNvPr id="17" name="Hexagon 16"/>
                <p:cNvSpPr/>
                <p:nvPr/>
              </p:nvSpPr>
              <p:spPr>
                <a:xfrm>
                  <a:off x="4572000" y="1447800"/>
                  <a:ext cx="304800" cy="228600"/>
                </a:xfrm>
                <a:prstGeom prst="hexagon">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atin typeface="Candara" pitchFamily="34" charset="0"/>
                  </a:endParaRPr>
                </a:p>
              </p:txBody>
            </p:sp>
            <p:sp>
              <p:nvSpPr>
                <p:cNvPr id="18" name="TextBox 17"/>
                <p:cNvSpPr txBox="1"/>
                <p:nvPr/>
              </p:nvSpPr>
              <p:spPr>
                <a:xfrm>
                  <a:off x="4572000" y="1371600"/>
                  <a:ext cx="287954" cy="319745"/>
                </a:xfrm>
                <a:prstGeom prst="rect">
                  <a:avLst/>
                </a:prstGeom>
                <a:noFill/>
              </p:spPr>
              <p:txBody>
                <a:bodyPr wrap="none" rtlCol="0">
                  <a:spAutoFit/>
                </a:bodyPr>
                <a:lstStyle/>
                <a:p>
                  <a:r>
                    <a:rPr lang="en-US" sz="1600" dirty="0" smtClean="0">
                      <a:latin typeface="Candara" pitchFamily="34" charset="0"/>
                    </a:rPr>
                    <a:t>B</a:t>
                  </a:r>
                  <a:endParaRPr lang="en-US" sz="1600" dirty="0">
                    <a:latin typeface="Candara" pitchFamily="34" charset="0"/>
                  </a:endParaRPr>
                </a:p>
              </p:txBody>
            </p:sp>
          </p:grpSp>
          <p:cxnSp>
            <p:nvCxnSpPr>
              <p:cNvPr id="12" name="Straight Arrow Connector 11"/>
              <p:cNvCxnSpPr>
                <a:endCxn id="21" idx="4"/>
              </p:cNvCxnSpPr>
              <p:nvPr/>
            </p:nvCxnSpPr>
            <p:spPr>
              <a:xfrm>
                <a:off x="4974167" y="1651000"/>
                <a:ext cx="379860" cy="355627"/>
              </a:xfrm>
              <a:prstGeom prst="straightConnector1">
                <a:avLst/>
              </a:prstGeom>
              <a:ln w="12700">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1" idx="3"/>
                <a:endCxn id="17" idx="0"/>
              </p:cNvCxnSpPr>
              <p:nvPr/>
            </p:nvCxnSpPr>
            <p:spPr>
              <a:xfrm flipH="1" flipV="1">
                <a:off x="4800599" y="2095500"/>
                <a:ext cx="496279" cy="25427"/>
              </a:xfrm>
              <a:prstGeom prst="straightConnector1">
                <a:avLst/>
              </a:prstGeom>
              <a:ln w="12700">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4" idx="3"/>
                <a:endCxn id="19" idx="3"/>
              </p:cNvCxnSpPr>
              <p:nvPr/>
            </p:nvCxnSpPr>
            <p:spPr>
              <a:xfrm>
                <a:off x="5012354" y="1558096"/>
                <a:ext cx="580900" cy="145282"/>
              </a:xfrm>
              <a:prstGeom prst="straightConnector1">
                <a:avLst/>
              </a:prstGeom>
              <a:ln w="12700">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1" idx="5"/>
                <a:endCxn id="19" idx="2"/>
              </p:cNvCxnSpPr>
              <p:nvPr/>
            </p:nvCxnSpPr>
            <p:spPr>
              <a:xfrm flipV="1">
                <a:off x="5544528" y="1817677"/>
                <a:ext cx="105877" cy="188950"/>
              </a:xfrm>
              <a:prstGeom prst="straightConnector1">
                <a:avLst/>
              </a:prstGeom>
              <a:ln w="12700">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4" idx="2"/>
              </p:cNvCxnSpPr>
              <p:nvPr/>
            </p:nvCxnSpPr>
            <p:spPr>
              <a:xfrm rot="5400000">
                <a:off x="4613362" y="1752807"/>
                <a:ext cx="289855" cy="220176"/>
              </a:xfrm>
              <a:prstGeom prst="straightConnector1">
                <a:avLst/>
              </a:prstGeom>
              <a:ln w="12700">
                <a:headEnd type="stealth"/>
                <a:tailEnd type="stealth"/>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5108160" y="2190848"/>
              <a:ext cx="1611339" cy="584775"/>
            </a:xfrm>
            <a:prstGeom prst="rect">
              <a:avLst/>
            </a:prstGeom>
            <a:noFill/>
          </p:spPr>
          <p:txBody>
            <a:bodyPr wrap="none" rtlCol="0">
              <a:spAutoFit/>
            </a:bodyPr>
            <a:lstStyle/>
            <a:p>
              <a:r>
                <a:rPr lang="en-US" sz="1200" b="1" dirty="0" smtClean="0">
                  <a:latin typeface="Candara" pitchFamily="34" charset="0"/>
                  <a:ea typeface="Verdana" pitchFamily="34" charset="0"/>
                  <a:cs typeface="Verdana" pitchFamily="34" charset="0"/>
                </a:rPr>
                <a:t> </a:t>
              </a:r>
              <a:r>
                <a:rPr lang="en-US" sz="1600" b="1" dirty="0" smtClean="0">
                  <a:latin typeface="Candara" pitchFamily="34" charset="0"/>
                  <a:ea typeface="Verdana" pitchFamily="34" charset="0"/>
                  <a:cs typeface="Verdana" pitchFamily="34" charset="0"/>
                </a:rPr>
                <a:t>Pub/sub </a:t>
              </a:r>
            </a:p>
            <a:p>
              <a:r>
                <a:rPr lang="en-US" sz="1600" b="1" dirty="0" smtClean="0">
                  <a:latin typeface="Candara" pitchFamily="34" charset="0"/>
                  <a:ea typeface="Verdana" pitchFamily="34" charset="0"/>
                  <a:cs typeface="Verdana" pitchFamily="34" charset="0"/>
                </a:rPr>
                <a:t>Broker Network</a:t>
              </a:r>
              <a:endParaRPr lang="en-US" sz="1600" b="1" dirty="0">
                <a:latin typeface="Candara" pitchFamily="34" charset="0"/>
                <a:ea typeface="Verdana" pitchFamily="34" charset="0"/>
                <a:cs typeface="Verdana" pitchFamily="34" charset="0"/>
              </a:endParaRPr>
            </a:p>
          </p:txBody>
        </p:sp>
      </p:grpSp>
      <p:sp>
        <p:nvSpPr>
          <p:cNvPr id="40" name="Rounded Rectangle 39"/>
          <p:cNvSpPr/>
          <p:nvPr/>
        </p:nvSpPr>
        <p:spPr>
          <a:xfrm>
            <a:off x="918896" y="3789253"/>
            <a:ext cx="712742" cy="53465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t>Node X</a:t>
            </a:r>
            <a:endParaRPr lang="en-US" sz="1400" b="1" dirty="0"/>
          </a:p>
        </p:txBody>
      </p:sp>
      <p:sp>
        <p:nvSpPr>
          <p:cNvPr id="42" name="Rounded Rectangle 41"/>
          <p:cNvSpPr/>
          <p:nvPr/>
        </p:nvSpPr>
        <p:spPr>
          <a:xfrm>
            <a:off x="956328" y="5695125"/>
            <a:ext cx="712742" cy="53465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t>Node Y</a:t>
            </a:r>
            <a:endParaRPr lang="en-US" sz="1400" b="1" dirty="0"/>
          </a:p>
        </p:txBody>
      </p:sp>
      <p:sp>
        <p:nvSpPr>
          <p:cNvPr id="44" name="Down Arrow 43"/>
          <p:cNvSpPr/>
          <p:nvPr/>
        </p:nvSpPr>
        <p:spPr>
          <a:xfrm rot="20093017">
            <a:off x="1400710" y="4329669"/>
            <a:ext cx="160873" cy="6269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own Arrow 44"/>
          <p:cNvSpPr/>
          <p:nvPr/>
        </p:nvSpPr>
        <p:spPr>
          <a:xfrm rot="2422682">
            <a:off x="1323400" y="5127434"/>
            <a:ext cx="181608" cy="6269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86453" y="4365955"/>
            <a:ext cx="1227751" cy="1323439"/>
          </a:xfrm>
          <a:prstGeom prst="rect">
            <a:avLst/>
          </a:prstGeom>
          <a:noFill/>
        </p:spPr>
        <p:txBody>
          <a:bodyPr wrap="square" rtlCol="0">
            <a:spAutoFit/>
          </a:bodyPr>
          <a:lstStyle/>
          <a:p>
            <a:r>
              <a:rPr lang="en-US" sz="1600" b="1" dirty="0" smtClean="0">
                <a:latin typeface="Candara" pitchFamily="34" charset="0"/>
                <a:ea typeface="Verdana" pitchFamily="34" charset="0"/>
                <a:cs typeface="Verdana" pitchFamily="34" charset="0"/>
              </a:rPr>
              <a:t>Data is pushed from X to Y via broker network</a:t>
            </a:r>
            <a:endParaRPr lang="en-US" sz="1600" b="1" dirty="0">
              <a:latin typeface="Candara" pitchFamily="34" charset="0"/>
              <a:ea typeface="Verdana" pitchFamily="34" charset="0"/>
              <a:cs typeface="Verdana" pitchFamily="34" charset="0"/>
            </a:endParaRPr>
          </a:p>
        </p:txBody>
      </p:sp>
      <p:grpSp>
        <p:nvGrpSpPr>
          <p:cNvPr id="47" name="Group 50"/>
          <p:cNvGrpSpPr/>
          <p:nvPr/>
        </p:nvGrpSpPr>
        <p:grpSpPr>
          <a:xfrm>
            <a:off x="6074603" y="4426986"/>
            <a:ext cx="2405790" cy="1625928"/>
            <a:chOff x="4313709" y="1149695"/>
            <a:chExt cx="2405790" cy="1625928"/>
          </a:xfrm>
        </p:grpSpPr>
        <p:grpSp>
          <p:nvGrpSpPr>
            <p:cNvPr id="48" name="Group 48"/>
            <p:cNvGrpSpPr/>
            <p:nvPr/>
          </p:nvGrpSpPr>
          <p:grpSpPr>
            <a:xfrm>
              <a:off x="4313709" y="1149695"/>
              <a:ext cx="1858492" cy="1286494"/>
              <a:chOff x="4298424" y="1297489"/>
              <a:chExt cx="1755242" cy="1215021"/>
            </a:xfrm>
          </p:grpSpPr>
          <p:sp>
            <p:nvSpPr>
              <p:cNvPr id="50" name="Cloud 49"/>
              <p:cNvSpPr/>
              <p:nvPr/>
            </p:nvSpPr>
            <p:spPr>
              <a:xfrm>
                <a:off x="4298424" y="1297489"/>
                <a:ext cx="1755242" cy="1215021"/>
              </a:xfrm>
              <a:prstGeom prst="cloud">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latin typeface="Candara" pitchFamily="34" charset="0"/>
                </a:endParaRPr>
              </a:p>
            </p:txBody>
          </p:sp>
          <p:grpSp>
            <p:nvGrpSpPr>
              <p:cNvPr id="51" name="Group 14"/>
              <p:cNvGrpSpPr/>
              <p:nvPr/>
            </p:nvGrpSpPr>
            <p:grpSpPr>
              <a:xfrm>
                <a:off x="4724400" y="1398223"/>
                <a:ext cx="304800" cy="319745"/>
                <a:chOff x="4572000" y="1398223"/>
                <a:chExt cx="304800" cy="319745"/>
              </a:xfrm>
            </p:grpSpPr>
            <p:sp>
              <p:nvSpPr>
                <p:cNvPr id="66" name="Hexagon 65"/>
                <p:cNvSpPr/>
                <p:nvPr/>
              </p:nvSpPr>
              <p:spPr>
                <a:xfrm>
                  <a:off x="4572000" y="1447800"/>
                  <a:ext cx="304800" cy="228600"/>
                </a:xfrm>
                <a:prstGeom prst="hexagon">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atin typeface="Candara" pitchFamily="34" charset="0"/>
                  </a:endParaRPr>
                </a:p>
              </p:txBody>
            </p:sp>
            <p:sp>
              <p:nvSpPr>
                <p:cNvPr id="67" name="TextBox 66"/>
                <p:cNvSpPr txBox="1"/>
                <p:nvPr/>
              </p:nvSpPr>
              <p:spPr>
                <a:xfrm>
                  <a:off x="4572000" y="1398223"/>
                  <a:ext cx="287954" cy="319745"/>
                </a:xfrm>
                <a:prstGeom prst="rect">
                  <a:avLst/>
                </a:prstGeom>
                <a:noFill/>
              </p:spPr>
              <p:txBody>
                <a:bodyPr wrap="none" rtlCol="0">
                  <a:spAutoFit/>
                </a:bodyPr>
                <a:lstStyle/>
                <a:p>
                  <a:r>
                    <a:rPr lang="en-US" sz="1600" dirty="0" smtClean="0">
                      <a:latin typeface="Candara" pitchFamily="34" charset="0"/>
                    </a:rPr>
                    <a:t>B</a:t>
                  </a:r>
                  <a:endParaRPr lang="en-US" sz="1600" dirty="0">
                    <a:latin typeface="Candara" pitchFamily="34" charset="0"/>
                  </a:endParaRPr>
                </a:p>
              </p:txBody>
            </p:sp>
          </p:grpSp>
          <p:grpSp>
            <p:nvGrpSpPr>
              <p:cNvPr id="52" name="Group 16"/>
              <p:cNvGrpSpPr/>
              <p:nvPr/>
            </p:nvGrpSpPr>
            <p:grpSpPr>
              <a:xfrm>
                <a:off x="5296878" y="1961054"/>
                <a:ext cx="304800" cy="319745"/>
                <a:chOff x="4534878" y="1503854"/>
                <a:chExt cx="304800" cy="319745"/>
              </a:xfrm>
            </p:grpSpPr>
            <p:sp>
              <p:nvSpPr>
                <p:cNvPr id="64" name="Hexagon 63"/>
                <p:cNvSpPr/>
                <p:nvPr/>
              </p:nvSpPr>
              <p:spPr>
                <a:xfrm>
                  <a:off x="4534878" y="1549427"/>
                  <a:ext cx="304800" cy="228600"/>
                </a:xfrm>
                <a:prstGeom prst="hexagon">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atin typeface="Candara" pitchFamily="34" charset="0"/>
                  </a:endParaRPr>
                </a:p>
              </p:txBody>
            </p:sp>
            <p:sp>
              <p:nvSpPr>
                <p:cNvPr id="65" name="TextBox 64"/>
                <p:cNvSpPr txBox="1"/>
                <p:nvPr/>
              </p:nvSpPr>
              <p:spPr>
                <a:xfrm>
                  <a:off x="4543301" y="1503854"/>
                  <a:ext cx="287954" cy="319745"/>
                </a:xfrm>
                <a:prstGeom prst="rect">
                  <a:avLst/>
                </a:prstGeom>
                <a:noFill/>
              </p:spPr>
              <p:txBody>
                <a:bodyPr wrap="none" rtlCol="0">
                  <a:spAutoFit/>
                </a:bodyPr>
                <a:lstStyle/>
                <a:p>
                  <a:r>
                    <a:rPr lang="en-US" sz="1600" dirty="0" smtClean="0">
                      <a:latin typeface="Candara" pitchFamily="34" charset="0"/>
                    </a:rPr>
                    <a:t>B</a:t>
                  </a:r>
                  <a:endParaRPr lang="en-US" sz="1600" dirty="0">
                    <a:latin typeface="Candara" pitchFamily="34" charset="0"/>
                  </a:endParaRPr>
                </a:p>
              </p:txBody>
            </p:sp>
          </p:grpSp>
          <p:grpSp>
            <p:nvGrpSpPr>
              <p:cNvPr id="53" name="Group 19"/>
              <p:cNvGrpSpPr/>
              <p:nvPr/>
            </p:nvGrpSpPr>
            <p:grpSpPr>
              <a:xfrm>
                <a:off x="5593254" y="1543504"/>
                <a:ext cx="304800" cy="319745"/>
                <a:chOff x="4145454" y="1238704"/>
                <a:chExt cx="304800" cy="319745"/>
              </a:xfrm>
            </p:grpSpPr>
            <p:sp>
              <p:nvSpPr>
                <p:cNvPr id="62" name="Hexagon 61"/>
                <p:cNvSpPr/>
                <p:nvPr/>
              </p:nvSpPr>
              <p:spPr>
                <a:xfrm>
                  <a:off x="4145454" y="1284277"/>
                  <a:ext cx="304800" cy="228600"/>
                </a:xfrm>
                <a:prstGeom prst="hexagon">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atin typeface="Candara" pitchFamily="34" charset="0"/>
                  </a:endParaRPr>
                </a:p>
              </p:txBody>
            </p:sp>
            <p:sp>
              <p:nvSpPr>
                <p:cNvPr id="63" name="TextBox 62"/>
                <p:cNvSpPr txBox="1"/>
                <p:nvPr/>
              </p:nvSpPr>
              <p:spPr>
                <a:xfrm>
                  <a:off x="4153878" y="1238704"/>
                  <a:ext cx="287954" cy="319745"/>
                </a:xfrm>
                <a:prstGeom prst="rect">
                  <a:avLst/>
                </a:prstGeom>
                <a:noFill/>
              </p:spPr>
              <p:txBody>
                <a:bodyPr wrap="none" rtlCol="0">
                  <a:spAutoFit/>
                </a:bodyPr>
                <a:lstStyle/>
                <a:p>
                  <a:r>
                    <a:rPr lang="en-US" sz="1600" dirty="0" smtClean="0">
                      <a:latin typeface="Candara" pitchFamily="34" charset="0"/>
                    </a:rPr>
                    <a:t>B</a:t>
                  </a:r>
                  <a:endParaRPr lang="en-US" sz="1600" dirty="0">
                    <a:latin typeface="Candara" pitchFamily="34" charset="0"/>
                  </a:endParaRPr>
                </a:p>
              </p:txBody>
            </p:sp>
          </p:grpSp>
          <p:grpSp>
            <p:nvGrpSpPr>
              <p:cNvPr id="54" name="Group 22"/>
              <p:cNvGrpSpPr/>
              <p:nvPr/>
            </p:nvGrpSpPr>
            <p:grpSpPr>
              <a:xfrm>
                <a:off x="4495800" y="1905000"/>
                <a:ext cx="304800" cy="319745"/>
                <a:chOff x="4572000" y="1371600"/>
                <a:chExt cx="304800" cy="319745"/>
              </a:xfrm>
            </p:grpSpPr>
            <p:sp>
              <p:nvSpPr>
                <p:cNvPr id="60" name="Hexagon 59"/>
                <p:cNvSpPr/>
                <p:nvPr/>
              </p:nvSpPr>
              <p:spPr>
                <a:xfrm>
                  <a:off x="4572000" y="1447800"/>
                  <a:ext cx="304800" cy="228600"/>
                </a:xfrm>
                <a:prstGeom prst="hexagon">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atin typeface="Candara" pitchFamily="34" charset="0"/>
                  </a:endParaRPr>
                </a:p>
              </p:txBody>
            </p:sp>
            <p:sp>
              <p:nvSpPr>
                <p:cNvPr id="61" name="TextBox 60"/>
                <p:cNvSpPr txBox="1"/>
                <p:nvPr/>
              </p:nvSpPr>
              <p:spPr>
                <a:xfrm>
                  <a:off x="4572000" y="1371600"/>
                  <a:ext cx="287954" cy="319745"/>
                </a:xfrm>
                <a:prstGeom prst="rect">
                  <a:avLst/>
                </a:prstGeom>
                <a:noFill/>
              </p:spPr>
              <p:txBody>
                <a:bodyPr wrap="none" rtlCol="0">
                  <a:spAutoFit/>
                </a:bodyPr>
                <a:lstStyle/>
                <a:p>
                  <a:r>
                    <a:rPr lang="en-US" sz="1600" dirty="0" smtClean="0">
                      <a:latin typeface="Candara" pitchFamily="34" charset="0"/>
                    </a:rPr>
                    <a:t>B</a:t>
                  </a:r>
                  <a:endParaRPr lang="en-US" sz="1600" dirty="0">
                    <a:latin typeface="Candara" pitchFamily="34" charset="0"/>
                  </a:endParaRPr>
                </a:p>
              </p:txBody>
            </p:sp>
          </p:grpSp>
          <p:cxnSp>
            <p:nvCxnSpPr>
              <p:cNvPr id="55" name="Straight Arrow Connector 54"/>
              <p:cNvCxnSpPr>
                <a:endCxn id="64" idx="4"/>
              </p:cNvCxnSpPr>
              <p:nvPr/>
            </p:nvCxnSpPr>
            <p:spPr>
              <a:xfrm>
                <a:off x="4974167" y="1651000"/>
                <a:ext cx="379860" cy="355627"/>
              </a:xfrm>
              <a:prstGeom prst="straightConnector1">
                <a:avLst/>
              </a:prstGeom>
              <a:ln w="12700">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64" idx="3"/>
                <a:endCxn id="60" idx="0"/>
              </p:cNvCxnSpPr>
              <p:nvPr/>
            </p:nvCxnSpPr>
            <p:spPr>
              <a:xfrm flipH="1" flipV="1">
                <a:off x="4800599" y="2095500"/>
                <a:ext cx="496279" cy="25427"/>
              </a:xfrm>
              <a:prstGeom prst="straightConnector1">
                <a:avLst/>
              </a:prstGeom>
              <a:ln w="12700">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67" idx="3"/>
                <a:endCxn id="62" idx="3"/>
              </p:cNvCxnSpPr>
              <p:nvPr/>
            </p:nvCxnSpPr>
            <p:spPr>
              <a:xfrm>
                <a:off x="5012354" y="1558096"/>
                <a:ext cx="580900" cy="145282"/>
              </a:xfrm>
              <a:prstGeom prst="straightConnector1">
                <a:avLst/>
              </a:prstGeom>
              <a:ln w="12700">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64" idx="5"/>
                <a:endCxn id="62" idx="2"/>
              </p:cNvCxnSpPr>
              <p:nvPr/>
            </p:nvCxnSpPr>
            <p:spPr>
              <a:xfrm flipV="1">
                <a:off x="5544528" y="1817677"/>
                <a:ext cx="105877" cy="188950"/>
              </a:xfrm>
              <a:prstGeom prst="straightConnector1">
                <a:avLst/>
              </a:prstGeom>
              <a:ln w="12700">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67" idx="2"/>
              </p:cNvCxnSpPr>
              <p:nvPr/>
            </p:nvCxnSpPr>
            <p:spPr>
              <a:xfrm rot="5400000">
                <a:off x="4613362" y="1752807"/>
                <a:ext cx="289855" cy="220176"/>
              </a:xfrm>
              <a:prstGeom prst="straightConnector1">
                <a:avLst/>
              </a:prstGeom>
              <a:ln w="12700">
                <a:headEnd type="stealth"/>
                <a:tailEnd type="stealth"/>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5108160" y="2190848"/>
              <a:ext cx="1611339" cy="584775"/>
            </a:xfrm>
            <a:prstGeom prst="rect">
              <a:avLst/>
            </a:prstGeom>
            <a:noFill/>
          </p:spPr>
          <p:txBody>
            <a:bodyPr wrap="none" rtlCol="0">
              <a:spAutoFit/>
            </a:bodyPr>
            <a:lstStyle/>
            <a:p>
              <a:r>
                <a:rPr lang="en-US" sz="1200" b="1" dirty="0" smtClean="0">
                  <a:latin typeface="Candara" pitchFamily="34" charset="0"/>
                  <a:ea typeface="Verdana" pitchFamily="34" charset="0"/>
                  <a:cs typeface="Verdana" pitchFamily="34" charset="0"/>
                </a:rPr>
                <a:t> </a:t>
              </a:r>
              <a:r>
                <a:rPr lang="en-US" sz="1600" b="1" dirty="0" smtClean="0">
                  <a:latin typeface="Candara" pitchFamily="34" charset="0"/>
                  <a:ea typeface="Verdana" pitchFamily="34" charset="0"/>
                  <a:cs typeface="Verdana" pitchFamily="34" charset="0"/>
                </a:rPr>
                <a:t>Pub/sub </a:t>
              </a:r>
            </a:p>
            <a:p>
              <a:r>
                <a:rPr lang="en-US" sz="1600" b="1" dirty="0" smtClean="0">
                  <a:latin typeface="Candara" pitchFamily="34" charset="0"/>
                  <a:ea typeface="Verdana" pitchFamily="34" charset="0"/>
                  <a:cs typeface="Verdana" pitchFamily="34" charset="0"/>
                </a:rPr>
                <a:t>Broker Network</a:t>
              </a:r>
              <a:endParaRPr lang="en-US" sz="1600" b="1" dirty="0">
                <a:latin typeface="Candara" pitchFamily="34" charset="0"/>
                <a:ea typeface="Verdana" pitchFamily="34" charset="0"/>
                <a:cs typeface="Verdana" pitchFamily="34" charset="0"/>
              </a:endParaRPr>
            </a:p>
          </p:txBody>
        </p:sp>
      </p:grpSp>
      <p:sp>
        <p:nvSpPr>
          <p:cNvPr id="68" name="Rounded Rectangle 67"/>
          <p:cNvSpPr/>
          <p:nvPr/>
        </p:nvSpPr>
        <p:spPr>
          <a:xfrm>
            <a:off x="5541306" y="3768252"/>
            <a:ext cx="712742" cy="53465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t>Node X</a:t>
            </a:r>
            <a:endParaRPr lang="en-US" sz="1400" b="1" dirty="0"/>
          </a:p>
        </p:txBody>
      </p:sp>
      <p:sp>
        <p:nvSpPr>
          <p:cNvPr id="69" name="Rounded Rectangle 68"/>
          <p:cNvSpPr/>
          <p:nvPr/>
        </p:nvSpPr>
        <p:spPr>
          <a:xfrm>
            <a:off x="5578738" y="5674124"/>
            <a:ext cx="712742" cy="53465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t>Node Y</a:t>
            </a:r>
            <a:endParaRPr lang="en-US" sz="1400" b="1" dirty="0"/>
          </a:p>
        </p:txBody>
      </p:sp>
      <p:sp>
        <p:nvSpPr>
          <p:cNvPr id="70" name="Down Arrow 69"/>
          <p:cNvSpPr/>
          <p:nvPr/>
        </p:nvSpPr>
        <p:spPr>
          <a:xfrm>
            <a:off x="5731958" y="4372256"/>
            <a:ext cx="165720" cy="12763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4504207" y="4299359"/>
            <a:ext cx="1227751" cy="1323439"/>
          </a:xfrm>
          <a:prstGeom prst="rect">
            <a:avLst/>
          </a:prstGeom>
          <a:noFill/>
        </p:spPr>
        <p:txBody>
          <a:bodyPr wrap="square" rtlCol="0">
            <a:spAutoFit/>
          </a:bodyPr>
          <a:lstStyle/>
          <a:p>
            <a:r>
              <a:rPr lang="en-US" sz="1200" b="1" dirty="0" smtClean="0">
                <a:latin typeface="Candara" pitchFamily="34" charset="0"/>
                <a:ea typeface="Verdana" pitchFamily="34" charset="0"/>
                <a:cs typeface="Verdana" pitchFamily="34" charset="0"/>
              </a:rPr>
              <a:t> </a:t>
            </a:r>
            <a:r>
              <a:rPr lang="en-US" sz="1600" b="1" dirty="0" smtClean="0">
                <a:latin typeface="Candara" pitchFamily="34" charset="0"/>
                <a:ea typeface="Verdana" pitchFamily="34" charset="0"/>
                <a:cs typeface="Verdana" pitchFamily="34" charset="0"/>
              </a:rPr>
              <a:t>Data is pulled from X by Y via a direct TCP connection</a:t>
            </a:r>
            <a:endParaRPr lang="en-US" sz="1600" b="1" dirty="0">
              <a:latin typeface="Candara" pitchFamily="34" charset="0"/>
              <a:ea typeface="Verdana" pitchFamily="34" charset="0"/>
              <a:cs typeface="Verdana" pitchFamily="34" charset="0"/>
            </a:endParaRPr>
          </a:p>
        </p:txBody>
      </p:sp>
      <p:cxnSp>
        <p:nvCxnSpPr>
          <p:cNvPr id="74" name="Straight Arrow Connector 73"/>
          <p:cNvCxnSpPr>
            <a:stCxn id="68" idx="2"/>
          </p:cNvCxnSpPr>
          <p:nvPr/>
        </p:nvCxnSpPr>
        <p:spPr>
          <a:xfrm>
            <a:off x="5897677" y="4302907"/>
            <a:ext cx="538358" cy="497931"/>
          </a:xfrm>
          <a:prstGeom prst="straightConnector1">
            <a:avLst/>
          </a:prstGeom>
          <a:ln w="15875">
            <a:solidFill>
              <a:srgbClr val="7E110D"/>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6074603" y="5440887"/>
            <a:ext cx="361432" cy="272593"/>
          </a:xfrm>
          <a:prstGeom prst="straightConnector1">
            <a:avLst/>
          </a:prstGeom>
          <a:ln w="15875">
            <a:solidFill>
              <a:srgbClr val="7E110D"/>
            </a:solidFill>
            <a:tailEnd type="arrow"/>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6344436" y="3697669"/>
            <a:ext cx="1439480" cy="830997"/>
          </a:xfrm>
          <a:prstGeom prst="rect">
            <a:avLst/>
          </a:prstGeom>
          <a:noFill/>
        </p:spPr>
        <p:txBody>
          <a:bodyPr wrap="square" rtlCol="0">
            <a:spAutoFit/>
          </a:bodyPr>
          <a:lstStyle/>
          <a:p>
            <a:r>
              <a:rPr lang="en-US" sz="1200" b="1" dirty="0" smtClean="0">
                <a:latin typeface="Candara" pitchFamily="34" charset="0"/>
                <a:ea typeface="Verdana" pitchFamily="34" charset="0"/>
                <a:cs typeface="Verdana" pitchFamily="34" charset="0"/>
              </a:rPr>
              <a:t> </a:t>
            </a:r>
            <a:r>
              <a:rPr lang="en-US" sz="1600" b="1" dirty="0" smtClean="0">
                <a:latin typeface="Candara" pitchFamily="34" charset="0"/>
                <a:ea typeface="Verdana" pitchFamily="34" charset="0"/>
                <a:cs typeface="Verdana" pitchFamily="34" charset="0"/>
              </a:rPr>
              <a:t>A notification is sent via the brokers</a:t>
            </a:r>
            <a:endParaRPr lang="en-US" sz="1600" b="1" dirty="0">
              <a:latin typeface="Candara" pitchFamily="34" charset="0"/>
              <a:ea typeface="Verdana" pitchFamily="34" charset="0"/>
              <a:cs typeface="Verdana" pitchFamily="34" charset="0"/>
            </a:endParaRPr>
          </a:p>
        </p:txBody>
      </p:sp>
      <p:cxnSp>
        <p:nvCxnSpPr>
          <p:cNvPr id="80" name="Straight Connector 79"/>
          <p:cNvCxnSpPr/>
          <p:nvPr/>
        </p:nvCxnSpPr>
        <p:spPr>
          <a:xfrm>
            <a:off x="4038600" y="3789253"/>
            <a:ext cx="0" cy="2611547"/>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42841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 and Data Transfer (2)</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678712"/>
            <a:ext cx="4809519" cy="3324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501116" y="4010027"/>
            <a:ext cx="8109483" cy="2362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2060"/>
              </a:buClr>
              <a:buSzPct val="70000"/>
              <a:buFontTx/>
              <a:buBlip>
                <a:blip r:embed="rId3"/>
              </a:buBlip>
              <a:defRPr sz="3200" kern="1200">
                <a:solidFill>
                  <a:srgbClr val="002060"/>
                </a:solidFill>
                <a:latin typeface="Candara" pitchFamily="34" charset="0"/>
                <a:ea typeface="+mn-ea"/>
                <a:cs typeface="+mn-cs"/>
              </a:defRPr>
            </a:lvl1pPr>
            <a:lvl2pPr marL="742950" indent="-285750" algn="l" defTabSz="914400" rtl="0" eaLnBrk="1" latinLnBrk="0" hangingPunct="1">
              <a:spcBef>
                <a:spcPct val="20000"/>
              </a:spcBef>
              <a:buClr>
                <a:srgbClr val="7E110D"/>
              </a:buClr>
              <a:buFont typeface="Arial" pitchFamily="34" charset="0"/>
              <a:buChar char="–"/>
              <a:defRPr sz="2800" kern="1200">
                <a:solidFill>
                  <a:srgbClr val="002060"/>
                </a:solidFill>
                <a:latin typeface="Candar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Candar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Candar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US" sz="2000" dirty="0" smtClean="0"/>
              <a:t>Map to reduce data transfer characteristics: Using 256 maps, 8 reducers, running on 256 CPU core cluster</a:t>
            </a:r>
          </a:p>
          <a:p>
            <a:pPr>
              <a:lnSpc>
                <a:spcPct val="120000"/>
              </a:lnSpc>
            </a:pPr>
            <a:r>
              <a:rPr lang="en-US" sz="2000" dirty="0" smtClean="0"/>
              <a:t>More brokers reduces the transfer delay, but more and more brokers are needed to keep up with large data transfers</a:t>
            </a:r>
          </a:p>
          <a:p>
            <a:pPr>
              <a:lnSpc>
                <a:spcPct val="120000"/>
              </a:lnSpc>
            </a:pPr>
            <a:r>
              <a:rPr lang="en-US" sz="2000" dirty="0" smtClean="0"/>
              <a:t>Setting up broker networks is not straightforward</a:t>
            </a:r>
          </a:p>
          <a:p>
            <a:pPr>
              <a:lnSpc>
                <a:spcPct val="120000"/>
              </a:lnSpc>
            </a:pPr>
            <a:r>
              <a:rPr lang="en-US" sz="2000" b="1" dirty="0" smtClean="0">
                <a:solidFill>
                  <a:srgbClr val="0070C0"/>
                </a:solidFill>
              </a:rPr>
              <a:t>The pull based mechanism (2</a:t>
            </a:r>
            <a:r>
              <a:rPr lang="en-US" sz="2000" b="1" baseline="30000" dirty="0" smtClean="0">
                <a:solidFill>
                  <a:srgbClr val="0070C0"/>
                </a:solidFill>
              </a:rPr>
              <a:t>nd</a:t>
            </a:r>
            <a:r>
              <a:rPr lang="en-US" sz="2000" b="1" dirty="0" smtClean="0">
                <a:solidFill>
                  <a:srgbClr val="0070C0"/>
                </a:solidFill>
              </a:rPr>
              <a:t> approach) scales well </a:t>
            </a:r>
            <a:endParaRPr lang="en-US" sz="2000" b="1" dirty="0">
              <a:solidFill>
                <a:srgbClr val="0070C0"/>
              </a:solidFill>
            </a:endParaRPr>
          </a:p>
        </p:txBody>
      </p:sp>
    </p:spTree>
    <p:extLst>
      <p:ext uri="{BB962C8B-B14F-4D97-AF65-F5344CB8AC3E}">
        <p14:creationId xmlns:p14="http://schemas.microsoft.com/office/powerpoint/2010/main" val="35720470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Scheduling</a:t>
            </a:r>
          </a:p>
        </p:txBody>
      </p:sp>
      <p:sp>
        <p:nvSpPr>
          <p:cNvPr id="3" name="Content Placeholder 2"/>
          <p:cNvSpPr>
            <a:spLocks noGrp="1"/>
          </p:cNvSpPr>
          <p:nvPr>
            <p:ph idx="1"/>
          </p:nvPr>
        </p:nvSpPr>
        <p:spPr>
          <a:xfrm>
            <a:off x="304800" y="685800"/>
            <a:ext cx="8458200" cy="4876800"/>
          </a:xfrm>
        </p:spPr>
        <p:txBody>
          <a:bodyPr>
            <a:normAutofit fontScale="70000" lnSpcReduction="20000"/>
          </a:bodyPr>
          <a:lstStyle/>
          <a:p>
            <a:pPr>
              <a:lnSpc>
                <a:spcPct val="120000"/>
              </a:lnSpc>
              <a:spcAft>
                <a:spcPts val="600"/>
              </a:spcAft>
              <a:buClr>
                <a:srgbClr val="C00000"/>
              </a:buClr>
            </a:pPr>
            <a:r>
              <a:rPr lang="en-US" dirty="0" smtClean="0"/>
              <a:t>Master schedules map/reduce tasks statically </a:t>
            </a:r>
          </a:p>
          <a:p>
            <a:pPr lvl="1">
              <a:lnSpc>
                <a:spcPct val="120000"/>
              </a:lnSpc>
              <a:spcAft>
                <a:spcPts val="600"/>
              </a:spcAft>
              <a:buClr>
                <a:srgbClr val="C00000"/>
              </a:buClr>
            </a:pPr>
            <a:r>
              <a:rPr lang="en-US" dirty="0" smtClean="0">
                <a:solidFill>
                  <a:srgbClr val="002060"/>
                </a:solidFill>
                <a:latin typeface="Candara" pitchFamily="34" charset="0"/>
              </a:rPr>
              <a:t>Supports long running map/reduce tasks</a:t>
            </a:r>
          </a:p>
          <a:p>
            <a:pPr lvl="1">
              <a:lnSpc>
                <a:spcPct val="120000"/>
              </a:lnSpc>
              <a:spcAft>
                <a:spcPts val="600"/>
              </a:spcAft>
              <a:buClr>
                <a:srgbClr val="C00000"/>
              </a:buClr>
            </a:pPr>
            <a:r>
              <a:rPr lang="en-US" dirty="0" smtClean="0"/>
              <a:t>Avoids re-initialization of tasks in every iteration</a:t>
            </a:r>
          </a:p>
          <a:p>
            <a:pPr>
              <a:lnSpc>
                <a:spcPct val="120000"/>
              </a:lnSpc>
              <a:spcAft>
                <a:spcPts val="600"/>
              </a:spcAft>
              <a:buClr>
                <a:srgbClr val="C00000"/>
              </a:buClr>
            </a:pPr>
            <a:r>
              <a:rPr lang="en-US" dirty="0" smtClean="0"/>
              <a:t>In a worker node, tasks are scheduled to a </a:t>
            </a:r>
            <a:r>
              <a:rPr lang="en-US" dirty="0" err="1" smtClean="0"/>
              <a:t>threadpool</a:t>
            </a:r>
            <a:r>
              <a:rPr lang="en-US" dirty="0" smtClean="0"/>
              <a:t> via a queue</a:t>
            </a:r>
          </a:p>
          <a:p>
            <a:pPr>
              <a:lnSpc>
                <a:spcPct val="120000"/>
              </a:lnSpc>
              <a:spcAft>
                <a:spcPts val="600"/>
              </a:spcAft>
              <a:buClr>
                <a:srgbClr val="C00000"/>
              </a:buClr>
            </a:pPr>
            <a:r>
              <a:rPr lang="en-US" dirty="0" smtClean="0"/>
              <a:t>In an event of a failure, tasks are re-scheduled to different nodes</a:t>
            </a:r>
          </a:p>
          <a:p>
            <a:pPr>
              <a:lnSpc>
                <a:spcPct val="120000"/>
              </a:lnSpc>
              <a:spcAft>
                <a:spcPts val="600"/>
              </a:spcAft>
              <a:buClr>
                <a:srgbClr val="C00000"/>
              </a:buClr>
            </a:pPr>
            <a:r>
              <a:rPr lang="en-US" dirty="0"/>
              <a:t>Skewed input data may produce suboptimal resource </a:t>
            </a:r>
            <a:r>
              <a:rPr lang="en-US" dirty="0" smtClean="0"/>
              <a:t>usages</a:t>
            </a:r>
          </a:p>
          <a:p>
            <a:pPr lvl="1">
              <a:lnSpc>
                <a:spcPct val="120000"/>
              </a:lnSpc>
              <a:spcAft>
                <a:spcPts val="600"/>
              </a:spcAft>
              <a:buClr>
                <a:srgbClr val="C00000"/>
              </a:buClr>
            </a:pPr>
            <a:r>
              <a:rPr lang="en-US" dirty="0" smtClean="0"/>
              <a:t>E.g. Set of gene sequences with different lengths </a:t>
            </a:r>
          </a:p>
          <a:p>
            <a:pPr>
              <a:lnSpc>
                <a:spcPct val="120000"/>
              </a:lnSpc>
              <a:spcAft>
                <a:spcPts val="600"/>
              </a:spcAft>
              <a:buClr>
                <a:srgbClr val="C00000"/>
              </a:buClr>
            </a:pPr>
            <a:r>
              <a:rPr lang="en-US" dirty="0" smtClean="0"/>
              <a:t>Prior </a:t>
            </a:r>
            <a:r>
              <a:rPr lang="en-US" dirty="0"/>
              <a:t>data organization and better chunk sizes minimizes the </a:t>
            </a:r>
            <a:r>
              <a:rPr lang="en-US" dirty="0" smtClean="0"/>
              <a:t>skew</a:t>
            </a:r>
          </a:p>
        </p:txBody>
      </p:sp>
    </p:spTree>
    <p:extLst>
      <p:ext uri="{BB962C8B-B14F-4D97-AF65-F5344CB8AC3E}">
        <p14:creationId xmlns:p14="http://schemas.microsoft.com/office/powerpoint/2010/main" val="3098801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Fault Tolerance</a:t>
            </a:r>
            <a:endParaRPr lang="en-US" dirty="0"/>
          </a:p>
        </p:txBody>
      </p:sp>
      <p:sp>
        <p:nvSpPr>
          <p:cNvPr id="3" name="Content Placeholder 2"/>
          <p:cNvSpPr>
            <a:spLocks noGrp="1"/>
          </p:cNvSpPr>
          <p:nvPr>
            <p:ph idx="1"/>
          </p:nvPr>
        </p:nvSpPr>
        <p:spPr>
          <a:xfrm>
            <a:off x="457200" y="685800"/>
            <a:ext cx="8229600" cy="5364163"/>
          </a:xfrm>
        </p:spPr>
        <p:txBody>
          <a:bodyPr>
            <a:normAutofit fontScale="70000" lnSpcReduction="20000"/>
          </a:bodyPr>
          <a:lstStyle/>
          <a:p>
            <a:pPr>
              <a:lnSpc>
                <a:spcPct val="120000"/>
              </a:lnSpc>
            </a:pPr>
            <a:r>
              <a:rPr lang="en-US" dirty="0" smtClean="0"/>
              <a:t>Supports Iterative Computations</a:t>
            </a:r>
          </a:p>
          <a:p>
            <a:pPr lvl="1">
              <a:lnSpc>
                <a:spcPct val="120000"/>
              </a:lnSpc>
            </a:pPr>
            <a:r>
              <a:rPr lang="en-US" dirty="0" smtClean="0"/>
              <a:t>Recover at iteration boundaries (A natural barrier)</a:t>
            </a:r>
          </a:p>
          <a:p>
            <a:pPr lvl="1">
              <a:lnSpc>
                <a:spcPct val="120000"/>
              </a:lnSpc>
            </a:pPr>
            <a:r>
              <a:rPr lang="en-US" dirty="0" smtClean="0"/>
              <a:t>Does not handle individual task failures (as in typical MapReduce)</a:t>
            </a:r>
          </a:p>
          <a:p>
            <a:pPr>
              <a:lnSpc>
                <a:spcPct val="120000"/>
              </a:lnSpc>
            </a:pPr>
            <a:r>
              <a:rPr lang="en-US" dirty="0" smtClean="0"/>
              <a:t>Failure Model</a:t>
            </a:r>
          </a:p>
          <a:p>
            <a:pPr lvl="1">
              <a:lnSpc>
                <a:spcPct val="120000"/>
              </a:lnSpc>
            </a:pPr>
            <a:r>
              <a:rPr lang="en-US" dirty="0" smtClean="0"/>
              <a:t>Broker network is reliable [</a:t>
            </a:r>
            <a:r>
              <a:rPr lang="en-US" dirty="0" smtClean="0">
                <a:hlinkClick r:id="rId2"/>
              </a:rPr>
              <a:t>NaradaBrokering</a:t>
            </a:r>
            <a:r>
              <a:rPr lang="en-US" dirty="0" smtClean="0"/>
              <a:t>][</a:t>
            </a:r>
            <a:r>
              <a:rPr lang="en-US" dirty="0" smtClean="0">
                <a:hlinkClick r:id="rId3"/>
              </a:rPr>
              <a:t>ActiveMQ</a:t>
            </a:r>
            <a:r>
              <a:rPr lang="en-US" dirty="0" smtClean="0"/>
              <a:t>]</a:t>
            </a:r>
          </a:p>
          <a:p>
            <a:pPr lvl="1">
              <a:lnSpc>
                <a:spcPct val="120000"/>
              </a:lnSpc>
            </a:pPr>
            <a:r>
              <a:rPr lang="en-US" dirty="0" smtClean="0"/>
              <a:t>Main program &amp; Twister Driver has no failures</a:t>
            </a:r>
          </a:p>
          <a:p>
            <a:pPr>
              <a:lnSpc>
                <a:spcPct val="120000"/>
              </a:lnSpc>
            </a:pPr>
            <a:r>
              <a:rPr lang="en-US" dirty="0" smtClean="0"/>
              <a:t>Any failures (hardware/daemons) result the following fault handling sequence</a:t>
            </a:r>
          </a:p>
          <a:p>
            <a:pPr marL="971550" lvl="1" indent="-514350">
              <a:lnSpc>
                <a:spcPct val="120000"/>
              </a:lnSpc>
              <a:buFont typeface="+mj-lt"/>
              <a:buAutoNum type="arabicPeriod"/>
            </a:pPr>
            <a:r>
              <a:rPr lang="en-US" dirty="0" smtClean="0"/>
              <a:t>Terminate currently running tasks (remove from memory)</a:t>
            </a:r>
          </a:p>
          <a:p>
            <a:pPr marL="971550" lvl="1" indent="-514350">
              <a:lnSpc>
                <a:spcPct val="120000"/>
              </a:lnSpc>
              <a:buFont typeface="+mj-lt"/>
              <a:buAutoNum type="arabicPeriod"/>
            </a:pPr>
            <a:r>
              <a:rPr lang="en-US" dirty="0" smtClean="0"/>
              <a:t>Poll for currently available worker nodes (&amp; daemons)</a:t>
            </a:r>
          </a:p>
          <a:p>
            <a:pPr marL="971550" lvl="1" indent="-514350">
              <a:lnSpc>
                <a:spcPct val="120000"/>
              </a:lnSpc>
              <a:buFont typeface="+mj-lt"/>
              <a:buAutoNum type="arabicPeriod"/>
            </a:pPr>
            <a:r>
              <a:rPr lang="en-US" dirty="0" smtClean="0"/>
              <a:t>Configure map/reduce using static data (re-assign data partitions to tasks depending on the data locality)</a:t>
            </a:r>
          </a:p>
          <a:p>
            <a:pPr lvl="2">
              <a:lnSpc>
                <a:spcPct val="120000"/>
              </a:lnSpc>
            </a:pPr>
            <a:r>
              <a:rPr lang="en-US" dirty="0" smtClean="0"/>
              <a:t>Assume replications of input partitions</a:t>
            </a:r>
          </a:p>
          <a:p>
            <a:pPr marL="971550" lvl="1" indent="-514350">
              <a:lnSpc>
                <a:spcPct val="120000"/>
              </a:lnSpc>
              <a:buFont typeface="+mj-lt"/>
              <a:buAutoNum type="arabicPeriod"/>
            </a:pPr>
            <a:r>
              <a:rPr lang="en-US" dirty="0" smtClean="0"/>
              <a:t>Re-execute the failed iteration</a:t>
            </a:r>
          </a:p>
          <a:p>
            <a:pPr lvl="1"/>
            <a:endParaRPr lang="en-US" dirty="0" smtClean="0"/>
          </a:p>
          <a:p>
            <a:pPr lvl="1"/>
            <a:endParaRPr lang="en-US" dirty="0"/>
          </a:p>
        </p:txBody>
      </p:sp>
    </p:spTree>
    <p:extLst>
      <p:ext uri="{BB962C8B-B14F-4D97-AF65-F5344CB8AC3E}">
        <p14:creationId xmlns:p14="http://schemas.microsoft.com/office/powerpoint/2010/main" val="33287686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Twister API </a:t>
            </a:r>
            <a:endParaRPr lang="en-US" dirty="0"/>
          </a:p>
        </p:txBody>
      </p:sp>
      <p:sp>
        <p:nvSpPr>
          <p:cNvPr id="4" name="Content Placeholder 3"/>
          <p:cNvSpPr txBox="1">
            <a:spLocks noGrp="1"/>
          </p:cNvSpPr>
          <p:nvPr>
            <p:ph idx="1"/>
          </p:nvPr>
        </p:nvSpPr>
        <p:spPr>
          <a:xfrm>
            <a:off x="533400" y="685800"/>
            <a:ext cx="8229600" cy="3637919"/>
          </a:xfrm>
          <a:prstGeom prst="rect">
            <a:avLst/>
          </a:prstGeom>
          <a:solidFill>
            <a:srgbClr val="FFFFFF"/>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marL="228600" indent="-228600">
              <a:buFont typeface="+mj-lt"/>
              <a:buAutoNum type="arabicPeriod"/>
            </a:pPr>
            <a:r>
              <a:rPr lang="en-US" sz="1800" b="1" dirty="0" err="1" smtClean="0">
                <a:solidFill>
                  <a:srgbClr val="0070C0"/>
                </a:solidFill>
                <a:latin typeface="Courier New" pitchFamily="49" charset="0"/>
                <a:ea typeface="Arial Unicode MS" pitchFamily="34" charset="-128"/>
                <a:cs typeface="Courier New" pitchFamily="49" charset="0"/>
              </a:rPr>
              <a:t>configureMaps</a:t>
            </a:r>
            <a:r>
              <a:rPr lang="en-US" sz="1800" b="1" dirty="0" smtClean="0">
                <a:solidFill>
                  <a:srgbClr val="002060"/>
                </a:solidFill>
                <a:latin typeface="Courier New" pitchFamily="49" charset="0"/>
                <a:ea typeface="Arial Unicode MS" pitchFamily="34" charset="-128"/>
                <a:cs typeface="Courier New" pitchFamily="49" charset="0"/>
              </a:rPr>
              <a:t>(</a:t>
            </a:r>
            <a:r>
              <a:rPr lang="en-US" sz="1800" b="1" dirty="0" err="1" smtClean="0">
                <a:solidFill>
                  <a:srgbClr val="002060"/>
                </a:solidFill>
                <a:latin typeface="Courier New" pitchFamily="49" charset="0"/>
                <a:ea typeface="Arial Unicode MS" pitchFamily="34" charset="-128"/>
                <a:cs typeface="Courier New" pitchFamily="49" charset="0"/>
              </a:rPr>
              <a:t>PartitionFile</a:t>
            </a:r>
            <a:r>
              <a:rPr lang="en-US" sz="1800" b="1" dirty="0" smtClean="0">
                <a:solidFill>
                  <a:srgbClr val="002060"/>
                </a:solidFill>
                <a:latin typeface="Courier New" pitchFamily="49" charset="0"/>
                <a:ea typeface="Arial Unicode MS" pitchFamily="34" charset="-128"/>
                <a:cs typeface="Courier New" pitchFamily="49" charset="0"/>
              </a:rPr>
              <a:t> </a:t>
            </a:r>
            <a:r>
              <a:rPr lang="en-US" sz="1800" b="1" dirty="0" err="1" smtClean="0">
                <a:solidFill>
                  <a:srgbClr val="002060"/>
                </a:solidFill>
                <a:latin typeface="Courier New" pitchFamily="49" charset="0"/>
                <a:ea typeface="Arial Unicode MS" pitchFamily="34" charset="-128"/>
                <a:cs typeface="Courier New" pitchFamily="49" charset="0"/>
              </a:rPr>
              <a:t>partitionFile</a:t>
            </a:r>
            <a:r>
              <a:rPr lang="en-US" sz="1800" b="1" dirty="0" smtClean="0">
                <a:solidFill>
                  <a:srgbClr val="002060"/>
                </a:solidFill>
                <a:latin typeface="Courier New" pitchFamily="49" charset="0"/>
                <a:ea typeface="Arial Unicode MS" pitchFamily="34" charset="-128"/>
                <a:cs typeface="Courier New" pitchFamily="49" charset="0"/>
              </a:rPr>
              <a:t>)</a:t>
            </a:r>
          </a:p>
          <a:p>
            <a:pPr marL="228600" indent="-228600">
              <a:buFont typeface="+mj-lt"/>
              <a:buAutoNum type="arabicPeriod"/>
            </a:pPr>
            <a:r>
              <a:rPr lang="en-US" sz="1800" b="1" dirty="0" err="1" smtClean="0">
                <a:solidFill>
                  <a:srgbClr val="0070C0"/>
                </a:solidFill>
                <a:latin typeface="Courier New" pitchFamily="49" charset="0"/>
                <a:ea typeface="Arial Unicode MS" pitchFamily="34" charset="-128"/>
                <a:cs typeface="Courier New" pitchFamily="49" charset="0"/>
              </a:rPr>
              <a:t>configureMaps</a:t>
            </a:r>
            <a:r>
              <a:rPr lang="en-US" sz="1800" b="1" dirty="0" smtClean="0">
                <a:solidFill>
                  <a:srgbClr val="002060"/>
                </a:solidFill>
                <a:latin typeface="Courier New" pitchFamily="49" charset="0"/>
                <a:ea typeface="Arial Unicode MS" pitchFamily="34" charset="-128"/>
                <a:cs typeface="Courier New" pitchFamily="49" charset="0"/>
              </a:rPr>
              <a:t>(Value[] values)</a:t>
            </a:r>
          </a:p>
          <a:p>
            <a:pPr marL="228600" indent="-228600">
              <a:buFont typeface="+mj-lt"/>
              <a:buAutoNum type="arabicPeriod"/>
            </a:pPr>
            <a:r>
              <a:rPr lang="en-US" sz="1800" b="1" dirty="0" err="1" smtClean="0">
                <a:solidFill>
                  <a:srgbClr val="0070C0"/>
                </a:solidFill>
                <a:latin typeface="Courier New" pitchFamily="49" charset="0"/>
                <a:ea typeface="Arial Unicode MS" pitchFamily="34" charset="-128"/>
                <a:cs typeface="Courier New" pitchFamily="49" charset="0"/>
              </a:rPr>
              <a:t>configureReduce</a:t>
            </a:r>
            <a:r>
              <a:rPr lang="en-US" sz="1800" b="1" dirty="0" smtClean="0">
                <a:solidFill>
                  <a:srgbClr val="002060"/>
                </a:solidFill>
                <a:latin typeface="Courier New" pitchFamily="49" charset="0"/>
                <a:ea typeface="Arial Unicode MS" pitchFamily="34" charset="-128"/>
                <a:cs typeface="Courier New" pitchFamily="49" charset="0"/>
              </a:rPr>
              <a:t>(Value[] values)</a:t>
            </a:r>
          </a:p>
          <a:p>
            <a:pPr marL="228600" indent="-228600">
              <a:buFont typeface="+mj-lt"/>
              <a:buAutoNum type="arabicPeriod"/>
            </a:pPr>
            <a:r>
              <a:rPr lang="en-US" sz="1800" b="1" dirty="0" err="1" smtClean="0">
                <a:solidFill>
                  <a:srgbClr val="0070C0"/>
                </a:solidFill>
                <a:latin typeface="Courier New" pitchFamily="49" charset="0"/>
                <a:ea typeface="Arial Unicode MS" pitchFamily="34" charset="-128"/>
                <a:cs typeface="Courier New" pitchFamily="49" charset="0"/>
              </a:rPr>
              <a:t>runMapReduce</a:t>
            </a:r>
            <a:r>
              <a:rPr lang="en-US" sz="1800" b="1" dirty="0" smtClean="0">
                <a:solidFill>
                  <a:srgbClr val="002060"/>
                </a:solidFill>
                <a:latin typeface="Courier New" pitchFamily="49" charset="0"/>
                <a:ea typeface="Arial Unicode MS" pitchFamily="34" charset="-128"/>
                <a:cs typeface="Courier New" pitchFamily="49" charset="0"/>
              </a:rPr>
              <a:t>()</a:t>
            </a:r>
          </a:p>
          <a:p>
            <a:pPr marL="228600" indent="-228600">
              <a:buFont typeface="+mj-lt"/>
              <a:buAutoNum type="arabicPeriod"/>
            </a:pPr>
            <a:r>
              <a:rPr lang="en-US" sz="1800" b="1" dirty="0" err="1" smtClean="0">
                <a:solidFill>
                  <a:srgbClr val="0070C0"/>
                </a:solidFill>
                <a:latin typeface="Courier New" pitchFamily="49" charset="0"/>
                <a:ea typeface="Arial Unicode MS" pitchFamily="34" charset="-128"/>
                <a:cs typeface="Courier New" pitchFamily="49" charset="0"/>
              </a:rPr>
              <a:t>runMapReduce</a:t>
            </a:r>
            <a:r>
              <a:rPr lang="en-US" sz="1800" b="1" dirty="0" smtClean="0">
                <a:solidFill>
                  <a:srgbClr val="002060"/>
                </a:solidFill>
                <a:latin typeface="Courier New" pitchFamily="49" charset="0"/>
                <a:ea typeface="Arial Unicode MS" pitchFamily="34" charset="-128"/>
                <a:cs typeface="Courier New" pitchFamily="49" charset="0"/>
              </a:rPr>
              <a:t>(</a:t>
            </a:r>
            <a:r>
              <a:rPr lang="en-US" sz="1800" b="1" dirty="0" err="1" smtClean="0">
                <a:solidFill>
                  <a:srgbClr val="002060"/>
                </a:solidFill>
                <a:latin typeface="Courier New" pitchFamily="49" charset="0"/>
                <a:ea typeface="Arial Unicode MS" pitchFamily="34" charset="-128"/>
                <a:cs typeface="Courier New" pitchFamily="49" charset="0"/>
              </a:rPr>
              <a:t>KeyValue</a:t>
            </a:r>
            <a:r>
              <a:rPr lang="en-US" sz="1800" b="1" dirty="0" smtClean="0">
                <a:solidFill>
                  <a:srgbClr val="002060"/>
                </a:solidFill>
                <a:latin typeface="Courier New" pitchFamily="49" charset="0"/>
                <a:ea typeface="Arial Unicode MS" pitchFamily="34" charset="-128"/>
                <a:cs typeface="Courier New" pitchFamily="49" charset="0"/>
              </a:rPr>
              <a:t>[] </a:t>
            </a:r>
            <a:r>
              <a:rPr lang="en-US" sz="1800" b="1" dirty="0" err="1" smtClean="0">
                <a:solidFill>
                  <a:srgbClr val="002060"/>
                </a:solidFill>
                <a:latin typeface="Courier New" pitchFamily="49" charset="0"/>
                <a:ea typeface="Arial Unicode MS" pitchFamily="34" charset="-128"/>
                <a:cs typeface="Courier New" pitchFamily="49" charset="0"/>
              </a:rPr>
              <a:t>keyValues</a:t>
            </a:r>
            <a:r>
              <a:rPr lang="en-US" sz="1800" b="1" dirty="0" smtClean="0">
                <a:solidFill>
                  <a:srgbClr val="002060"/>
                </a:solidFill>
                <a:latin typeface="Courier New" pitchFamily="49" charset="0"/>
                <a:ea typeface="Arial Unicode MS" pitchFamily="34" charset="-128"/>
                <a:cs typeface="Courier New" pitchFamily="49" charset="0"/>
              </a:rPr>
              <a:t>)</a:t>
            </a:r>
          </a:p>
          <a:p>
            <a:pPr marL="228600" indent="-228600">
              <a:buFont typeface="+mj-lt"/>
              <a:buAutoNum type="arabicPeriod"/>
            </a:pPr>
            <a:r>
              <a:rPr lang="en-US" sz="1800" b="1" dirty="0" err="1" smtClean="0">
                <a:solidFill>
                  <a:srgbClr val="0070C0"/>
                </a:solidFill>
                <a:latin typeface="Courier New" pitchFamily="49" charset="0"/>
                <a:ea typeface="Arial Unicode MS" pitchFamily="34" charset="-128"/>
                <a:cs typeface="Courier New" pitchFamily="49" charset="0"/>
              </a:rPr>
              <a:t>runMapReduceBCast</a:t>
            </a:r>
            <a:r>
              <a:rPr lang="en-US" sz="1800" b="1" dirty="0" smtClean="0">
                <a:solidFill>
                  <a:srgbClr val="002060"/>
                </a:solidFill>
                <a:latin typeface="Courier New" pitchFamily="49" charset="0"/>
                <a:ea typeface="Arial Unicode MS" pitchFamily="34" charset="-128"/>
                <a:cs typeface="Courier New" pitchFamily="49" charset="0"/>
              </a:rPr>
              <a:t>(Value value)</a:t>
            </a:r>
          </a:p>
          <a:p>
            <a:pPr marL="228600" indent="-228600">
              <a:buFont typeface="+mj-lt"/>
              <a:buAutoNum type="arabicPeriod"/>
            </a:pPr>
            <a:r>
              <a:rPr lang="en-US" sz="1800" b="1" dirty="0" smtClean="0">
                <a:solidFill>
                  <a:srgbClr val="0070C0"/>
                </a:solidFill>
                <a:latin typeface="Courier New" pitchFamily="49" charset="0"/>
                <a:cs typeface="Courier New" pitchFamily="49" charset="0"/>
              </a:rPr>
              <a:t>map</a:t>
            </a:r>
            <a:r>
              <a:rPr lang="en-US" sz="1800" b="1" dirty="0" smtClean="0">
                <a:solidFill>
                  <a:srgbClr val="002060"/>
                </a:solidFill>
                <a:latin typeface="Courier New" pitchFamily="49" charset="0"/>
                <a:cs typeface="Courier New" pitchFamily="49" charset="0"/>
              </a:rPr>
              <a:t>(</a:t>
            </a:r>
            <a:r>
              <a:rPr lang="en-US" sz="1800" b="1" dirty="0" err="1" smtClean="0">
                <a:solidFill>
                  <a:srgbClr val="002060"/>
                </a:solidFill>
                <a:latin typeface="Courier New" pitchFamily="49" charset="0"/>
                <a:cs typeface="Courier New" pitchFamily="49" charset="0"/>
              </a:rPr>
              <a:t>MapOutputCollector</a:t>
            </a:r>
            <a:r>
              <a:rPr lang="en-US" sz="1800" b="1" dirty="0" smtClean="0">
                <a:solidFill>
                  <a:srgbClr val="002060"/>
                </a:solidFill>
                <a:latin typeface="Courier New" pitchFamily="49" charset="0"/>
                <a:cs typeface="Courier New" pitchFamily="49" charset="0"/>
              </a:rPr>
              <a:t> collector, Key </a:t>
            </a:r>
            <a:r>
              <a:rPr lang="en-US" sz="1800" b="1" dirty="0" err="1" smtClean="0">
                <a:solidFill>
                  <a:srgbClr val="002060"/>
                </a:solidFill>
                <a:latin typeface="Courier New" pitchFamily="49" charset="0"/>
                <a:cs typeface="Courier New" pitchFamily="49" charset="0"/>
              </a:rPr>
              <a:t>key</a:t>
            </a:r>
            <a:r>
              <a:rPr lang="en-US" sz="1800" b="1" dirty="0" smtClean="0">
                <a:solidFill>
                  <a:srgbClr val="002060"/>
                </a:solidFill>
                <a:latin typeface="Courier New" pitchFamily="49" charset="0"/>
                <a:cs typeface="Courier New" pitchFamily="49" charset="0"/>
              </a:rPr>
              <a:t>, Value </a:t>
            </a:r>
            <a:r>
              <a:rPr lang="en-US" sz="1800" b="1" dirty="0" err="1" smtClean="0">
                <a:solidFill>
                  <a:srgbClr val="002060"/>
                </a:solidFill>
                <a:latin typeface="Courier New" pitchFamily="49" charset="0"/>
                <a:cs typeface="Courier New" pitchFamily="49" charset="0"/>
              </a:rPr>
              <a:t>val</a:t>
            </a:r>
            <a:r>
              <a:rPr lang="en-US" sz="1800" b="1" dirty="0" smtClean="0">
                <a:solidFill>
                  <a:srgbClr val="002060"/>
                </a:solidFill>
                <a:latin typeface="Courier New" pitchFamily="49" charset="0"/>
                <a:cs typeface="Courier New" pitchFamily="49" charset="0"/>
              </a:rPr>
              <a:t>)</a:t>
            </a:r>
            <a:endParaRPr lang="en-US" sz="1800" b="1" dirty="0" smtClean="0">
              <a:solidFill>
                <a:srgbClr val="002060"/>
              </a:solidFill>
              <a:latin typeface="Courier New" pitchFamily="49" charset="0"/>
              <a:ea typeface="Arial Unicode MS" pitchFamily="34" charset="-128"/>
              <a:cs typeface="Courier New" pitchFamily="49" charset="0"/>
            </a:endParaRPr>
          </a:p>
          <a:p>
            <a:pPr marL="228600" indent="-228600">
              <a:buFont typeface="+mj-lt"/>
              <a:buAutoNum type="arabicPeriod"/>
            </a:pPr>
            <a:r>
              <a:rPr lang="en-US" sz="1800" b="1" dirty="0" smtClean="0">
                <a:solidFill>
                  <a:srgbClr val="0070C0"/>
                </a:solidFill>
                <a:latin typeface="Courier New" pitchFamily="49" charset="0"/>
                <a:ea typeface="Arial Unicode MS" pitchFamily="34" charset="-128"/>
                <a:cs typeface="Courier New" pitchFamily="49" charset="0"/>
              </a:rPr>
              <a:t>reduce</a:t>
            </a:r>
            <a:r>
              <a:rPr lang="en-US" sz="1800" b="1" dirty="0" smtClean="0">
                <a:solidFill>
                  <a:srgbClr val="002060"/>
                </a:solidFill>
                <a:latin typeface="Courier New" pitchFamily="49" charset="0"/>
                <a:ea typeface="Arial Unicode MS" pitchFamily="34" charset="-128"/>
                <a:cs typeface="Courier New" pitchFamily="49" charset="0"/>
              </a:rPr>
              <a:t>(</a:t>
            </a:r>
            <a:r>
              <a:rPr lang="en-US" sz="1800" b="1" dirty="0" err="1" smtClean="0">
                <a:solidFill>
                  <a:srgbClr val="002060"/>
                </a:solidFill>
                <a:latin typeface="Courier New" pitchFamily="49" charset="0"/>
                <a:ea typeface="Arial Unicode MS" pitchFamily="34" charset="-128"/>
                <a:cs typeface="Courier New" pitchFamily="49" charset="0"/>
              </a:rPr>
              <a:t>ReduceOutputCollector</a:t>
            </a:r>
            <a:r>
              <a:rPr lang="en-US" sz="1800" b="1" dirty="0" smtClean="0">
                <a:solidFill>
                  <a:srgbClr val="002060"/>
                </a:solidFill>
                <a:latin typeface="Courier New" pitchFamily="49" charset="0"/>
                <a:ea typeface="Arial Unicode MS" pitchFamily="34" charset="-128"/>
                <a:cs typeface="Courier New" pitchFamily="49" charset="0"/>
              </a:rPr>
              <a:t> collector, Key </a:t>
            </a:r>
            <a:r>
              <a:rPr lang="en-US" sz="1800" b="1" dirty="0" err="1" smtClean="0">
                <a:solidFill>
                  <a:srgbClr val="002060"/>
                </a:solidFill>
                <a:latin typeface="Courier New" pitchFamily="49" charset="0"/>
                <a:ea typeface="Arial Unicode MS" pitchFamily="34" charset="-128"/>
                <a:cs typeface="Courier New" pitchFamily="49" charset="0"/>
              </a:rPr>
              <a:t>key,List</a:t>
            </a:r>
            <a:r>
              <a:rPr lang="en-US" sz="1800" b="1" dirty="0" smtClean="0">
                <a:solidFill>
                  <a:srgbClr val="002060"/>
                </a:solidFill>
                <a:latin typeface="Courier New" pitchFamily="49" charset="0"/>
                <a:ea typeface="Arial Unicode MS" pitchFamily="34" charset="-128"/>
                <a:cs typeface="Courier New" pitchFamily="49" charset="0"/>
              </a:rPr>
              <a:t>&lt;Value&gt; values)</a:t>
            </a:r>
          </a:p>
          <a:p>
            <a:pPr marL="228600" indent="-228600">
              <a:buFont typeface="+mj-lt"/>
              <a:buAutoNum type="arabicPeriod"/>
            </a:pPr>
            <a:r>
              <a:rPr lang="en-US" sz="1800" b="1" dirty="0" smtClean="0">
                <a:solidFill>
                  <a:srgbClr val="0070C0"/>
                </a:solidFill>
                <a:latin typeface="Courier New" pitchFamily="49" charset="0"/>
                <a:cs typeface="Courier New" pitchFamily="49" charset="0"/>
              </a:rPr>
              <a:t>combine</a:t>
            </a:r>
            <a:r>
              <a:rPr lang="en-US" sz="1800" b="1" dirty="0" smtClean="0">
                <a:solidFill>
                  <a:srgbClr val="002060"/>
                </a:solidFill>
                <a:latin typeface="Courier New" pitchFamily="49" charset="0"/>
                <a:cs typeface="Courier New" pitchFamily="49" charset="0"/>
              </a:rPr>
              <a:t>(Map&lt;Key, Value&gt; </a:t>
            </a:r>
            <a:r>
              <a:rPr lang="en-US" sz="1800" b="1" dirty="0" err="1" smtClean="0">
                <a:solidFill>
                  <a:srgbClr val="002060"/>
                </a:solidFill>
                <a:latin typeface="Courier New" pitchFamily="49" charset="0"/>
                <a:cs typeface="Courier New" pitchFamily="49" charset="0"/>
              </a:rPr>
              <a:t>keyValues</a:t>
            </a:r>
            <a:r>
              <a:rPr lang="en-US" sz="1800" b="1" dirty="0" smtClean="0">
                <a:solidFill>
                  <a:srgbClr val="002060"/>
                </a:solidFill>
                <a:latin typeface="Courier New" pitchFamily="49" charset="0"/>
                <a:cs typeface="Courier New" pitchFamily="49" charset="0"/>
              </a:rPr>
              <a:t>)</a:t>
            </a:r>
          </a:p>
          <a:p>
            <a:pPr marL="228600" indent="-228600">
              <a:buFont typeface="+mj-lt"/>
              <a:buAutoNum type="arabicPeriod"/>
            </a:pPr>
            <a:r>
              <a:rPr lang="en-US" sz="1800" b="1" dirty="0" err="1" smtClean="0">
                <a:solidFill>
                  <a:srgbClr val="0070C0"/>
                </a:solidFill>
                <a:latin typeface="Courier New" pitchFamily="49" charset="0"/>
                <a:cs typeface="Courier New" pitchFamily="49" charset="0"/>
              </a:rPr>
              <a:t>JobConfiguration</a:t>
            </a:r>
            <a:endParaRPr lang="en-US" sz="1800" b="1" dirty="0">
              <a:solidFill>
                <a:srgbClr val="0070C0"/>
              </a:solidFill>
              <a:latin typeface="Courier New" pitchFamily="49" charset="0"/>
              <a:cs typeface="Courier New" pitchFamily="49" charset="0"/>
            </a:endParaRPr>
          </a:p>
        </p:txBody>
      </p:sp>
      <p:sp>
        <p:nvSpPr>
          <p:cNvPr id="10" name="Content Placeholder 2"/>
          <p:cNvSpPr txBox="1">
            <a:spLocks/>
          </p:cNvSpPr>
          <p:nvPr/>
        </p:nvSpPr>
        <p:spPr>
          <a:xfrm>
            <a:off x="533400" y="4686300"/>
            <a:ext cx="8229600" cy="144780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Clr>
                <a:srgbClr val="002060"/>
              </a:buClr>
              <a:buSzPct val="70000"/>
              <a:buFontTx/>
              <a:buBlip>
                <a:blip r:embed="rId3"/>
              </a:buBlip>
              <a:defRPr sz="3200" kern="1200">
                <a:solidFill>
                  <a:srgbClr val="002060"/>
                </a:solidFill>
                <a:latin typeface="Candara" pitchFamily="34" charset="0"/>
                <a:ea typeface="+mn-ea"/>
                <a:cs typeface="+mn-cs"/>
              </a:defRPr>
            </a:lvl1pPr>
            <a:lvl2pPr marL="742950" indent="-285750" algn="l" defTabSz="914400" rtl="0" eaLnBrk="1" latinLnBrk="0" hangingPunct="1">
              <a:spcBef>
                <a:spcPct val="20000"/>
              </a:spcBef>
              <a:buClr>
                <a:srgbClr val="7E110D"/>
              </a:buClr>
              <a:buFont typeface="Arial" pitchFamily="34" charset="0"/>
              <a:buChar char="–"/>
              <a:defRPr sz="2800" kern="1200">
                <a:solidFill>
                  <a:srgbClr val="002060"/>
                </a:solidFill>
                <a:latin typeface="Candar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Candar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Candar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Aft>
                <a:spcPts val="600"/>
              </a:spcAft>
            </a:pPr>
            <a:r>
              <a:rPr lang="en-US" dirty="0" smtClean="0"/>
              <a:t>Provides a familiar MapReduce API with extensions</a:t>
            </a:r>
          </a:p>
          <a:p>
            <a:pPr>
              <a:lnSpc>
                <a:spcPct val="120000"/>
              </a:lnSpc>
              <a:spcAft>
                <a:spcPts val="600"/>
              </a:spcAft>
            </a:pPr>
            <a:r>
              <a:rPr lang="en-US" dirty="0" err="1" smtClean="0"/>
              <a:t>runMapReduceBCast</a:t>
            </a:r>
            <a:r>
              <a:rPr lang="en-US" dirty="0" smtClean="0"/>
              <a:t>(Value) </a:t>
            </a:r>
          </a:p>
          <a:p>
            <a:pPr>
              <a:lnSpc>
                <a:spcPct val="120000"/>
              </a:lnSpc>
              <a:spcAft>
                <a:spcPts val="600"/>
              </a:spcAft>
            </a:pPr>
            <a:r>
              <a:rPr lang="en-US" dirty="0" err="1" smtClean="0"/>
              <a:t>runMapreduce</a:t>
            </a:r>
            <a:r>
              <a:rPr lang="en-US" dirty="0" smtClean="0"/>
              <a:t>(</a:t>
            </a:r>
            <a:r>
              <a:rPr lang="en-US" dirty="0" err="1" smtClean="0"/>
              <a:t>KeyValue</a:t>
            </a:r>
            <a:r>
              <a:rPr lang="en-US" dirty="0" smtClean="0"/>
              <a:t>[])</a:t>
            </a:r>
          </a:p>
          <a:p>
            <a:pPr lvl="1"/>
            <a:endParaRPr lang="en-US" dirty="0" smtClean="0"/>
          </a:p>
          <a:p>
            <a:pPr lvl="1"/>
            <a:endParaRPr lang="en-US" dirty="0"/>
          </a:p>
        </p:txBody>
      </p:sp>
      <p:sp>
        <p:nvSpPr>
          <p:cNvPr id="2" name="Right Brace 1"/>
          <p:cNvSpPr/>
          <p:nvPr/>
        </p:nvSpPr>
        <p:spPr>
          <a:xfrm>
            <a:off x="4038600" y="5191899"/>
            <a:ext cx="457200" cy="75170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4495800" y="5383083"/>
            <a:ext cx="3048000" cy="369332"/>
          </a:xfrm>
          <a:prstGeom prst="rect">
            <a:avLst/>
          </a:prstGeom>
          <a:noFill/>
        </p:spPr>
        <p:txBody>
          <a:bodyPr wrap="square" rtlCol="0">
            <a:spAutoFit/>
          </a:bodyPr>
          <a:lstStyle/>
          <a:p>
            <a:r>
              <a:rPr lang="en-US" dirty="0" smtClean="0">
                <a:solidFill>
                  <a:srgbClr val="002060"/>
                </a:solidFill>
              </a:rPr>
              <a:t>Simplifies </a:t>
            </a:r>
            <a:r>
              <a:rPr lang="en-US" dirty="0">
                <a:solidFill>
                  <a:srgbClr val="002060"/>
                </a:solidFill>
              </a:rPr>
              <a:t>certain </a:t>
            </a:r>
            <a:r>
              <a:rPr lang="en-US" dirty="0" smtClean="0">
                <a:solidFill>
                  <a:srgbClr val="002060"/>
                </a:solidFill>
              </a:rPr>
              <a:t>applications</a:t>
            </a:r>
            <a:endParaRPr lang="en-US" dirty="0">
              <a:solidFill>
                <a:srgbClr val="002060"/>
              </a:solidFill>
            </a:endParaRPr>
          </a:p>
        </p:txBody>
      </p:sp>
    </p:spTree>
    <p:extLst>
      <p:ext uri="{BB962C8B-B14F-4D97-AF65-F5344CB8AC3E}">
        <p14:creationId xmlns:p14="http://schemas.microsoft.com/office/powerpoint/2010/main" val="13729958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534400" cy="5059363"/>
          </a:xfrm>
        </p:spPr>
        <p:txBody>
          <a:bodyPr>
            <a:normAutofit/>
          </a:bodyPr>
          <a:lstStyle/>
          <a:p>
            <a:r>
              <a:rPr lang="en-US" sz="2400" dirty="0" smtClean="0">
                <a:solidFill>
                  <a:schemeClr val="tx2">
                    <a:lumMod val="40000"/>
                    <a:lumOff val="60000"/>
                  </a:schemeClr>
                </a:solidFill>
                <a:latin typeface="Candara" pitchFamily="34" charset="0"/>
              </a:rPr>
              <a:t>The big data &amp; its outcome</a:t>
            </a:r>
          </a:p>
          <a:p>
            <a:r>
              <a:rPr lang="en-US" sz="2400" dirty="0" smtClean="0">
                <a:solidFill>
                  <a:schemeClr val="tx2">
                    <a:lumMod val="40000"/>
                    <a:lumOff val="60000"/>
                  </a:schemeClr>
                </a:solidFill>
                <a:latin typeface="Candara" pitchFamily="34" charset="0"/>
              </a:rPr>
              <a:t>Existing solutions</a:t>
            </a:r>
          </a:p>
          <a:p>
            <a:r>
              <a:rPr lang="en-US" sz="2400" dirty="0" smtClean="0">
                <a:solidFill>
                  <a:schemeClr val="tx2">
                    <a:lumMod val="40000"/>
                    <a:lumOff val="60000"/>
                  </a:schemeClr>
                </a:solidFill>
                <a:latin typeface="Candara" pitchFamily="34" charset="0"/>
              </a:rPr>
              <a:t>Composable applications</a:t>
            </a:r>
          </a:p>
          <a:p>
            <a:r>
              <a:rPr lang="en-US" sz="2400" dirty="0" smtClean="0">
                <a:solidFill>
                  <a:schemeClr val="tx2">
                    <a:lumMod val="40000"/>
                    <a:lumOff val="60000"/>
                  </a:schemeClr>
                </a:solidFill>
                <a:latin typeface="Candara" pitchFamily="34" charset="0"/>
              </a:rPr>
              <a:t>Motivation</a:t>
            </a:r>
          </a:p>
          <a:p>
            <a:r>
              <a:rPr lang="en-US" sz="2400" dirty="0" smtClean="0">
                <a:solidFill>
                  <a:schemeClr val="tx2">
                    <a:lumMod val="40000"/>
                    <a:lumOff val="60000"/>
                  </a:schemeClr>
                </a:solidFill>
                <a:latin typeface="Candara" pitchFamily="34" charset="0"/>
              </a:rPr>
              <a:t>Programming model for iterative MapReduce</a:t>
            </a:r>
          </a:p>
          <a:p>
            <a:r>
              <a:rPr lang="en-US" sz="2400" dirty="0" smtClean="0">
                <a:solidFill>
                  <a:schemeClr val="tx2">
                    <a:lumMod val="40000"/>
                    <a:lumOff val="60000"/>
                  </a:schemeClr>
                </a:solidFill>
                <a:latin typeface="Candara" pitchFamily="34" charset="0"/>
              </a:rPr>
              <a:t>Twister architecture</a:t>
            </a:r>
          </a:p>
          <a:p>
            <a:r>
              <a:rPr lang="en-US" sz="2400" dirty="0" smtClean="0">
                <a:latin typeface="Candara" pitchFamily="34" charset="0"/>
              </a:rPr>
              <a:t>Applications and their performances</a:t>
            </a:r>
          </a:p>
          <a:p>
            <a:r>
              <a:rPr lang="en-US" sz="2400" dirty="0" smtClean="0">
                <a:solidFill>
                  <a:schemeClr val="tx2">
                    <a:lumMod val="40000"/>
                    <a:lumOff val="60000"/>
                  </a:schemeClr>
                </a:solidFill>
                <a:latin typeface="Candara" pitchFamily="34" charset="0"/>
              </a:rPr>
              <a:t>Conclusions</a:t>
            </a:r>
          </a:p>
          <a:p>
            <a:pPr marL="0" indent="0">
              <a:buNone/>
            </a:pPr>
            <a:endParaRPr lang="en-US" dirty="0"/>
          </a:p>
        </p:txBody>
      </p:sp>
      <p:sp>
        <p:nvSpPr>
          <p:cNvPr id="6" name="Title 5"/>
          <p:cNvSpPr>
            <a:spLocks noGrp="1"/>
          </p:cNvSpPr>
          <p:nvPr>
            <p:ph type="title"/>
          </p:nvPr>
        </p:nvSpPr>
        <p:spPr/>
        <p:txBody>
          <a:bodyPr>
            <a:normAutofit fontScale="90000"/>
          </a:bodyPr>
          <a:lstStyle/>
          <a:p>
            <a:r>
              <a:rPr lang="en-US" dirty="0" smtClean="0"/>
              <a:t>Outline</a:t>
            </a:r>
            <a:endParaRPr lang="en-US" dirty="0"/>
          </a:p>
        </p:txBody>
      </p:sp>
    </p:spTree>
    <p:extLst>
      <p:ext uri="{BB962C8B-B14F-4D97-AF65-F5344CB8AC3E}">
        <p14:creationId xmlns:p14="http://schemas.microsoft.com/office/powerpoint/2010/main" val="17313777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916133322"/>
              </p:ext>
            </p:extLst>
          </p:nvPr>
        </p:nvGraphicFramePr>
        <p:xfrm>
          <a:off x="228600" y="762000"/>
          <a:ext cx="8686801" cy="5486399"/>
        </p:xfrm>
        <a:graphic>
          <a:graphicData uri="http://schemas.openxmlformats.org/drawingml/2006/table">
            <a:tbl>
              <a:tblPr firstRow="1" bandRow="1">
                <a:tableStyleId>{BC89EF96-8CEA-46FF-86C4-4CE0E7609802}</a:tableStyleId>
              </a:tblPr>
              <a:tblGrid>
                <a:gridCol w="2248250"/>
                <a:gridCol w="2095150"/>
                <a:gridCol w="2209800"/>
                <a:gridCol w="2133601"/>
              </a:tblGrid>
              <a:tr h="925735">
                <a:tc>
                  <a:txBody>
                    <a:bodyPr/>
                    <a:lstStyle/>
                    <a:p>
                      <a:pPr algn="ctr"/>
                      <a:r>
                        <a:rPr lang="en-US" sz="1800" dirty="0" smtClean="0">
                          <a:solidFill>
                            <a:srgbClr val="002060"/>
                          </a:solidFill>
                        </a:rPr>
                        <a:t>Map Only</a:t>
                      </a:r>
                    </a:p>
                    <a:p>
                      <a:pPr algn="ctr"/>
                      <a:r>
                        <a:rPr lang="en-US" sz="1800" dirty="0" smtClean="0">
                          <a:solidFill>
                            <a:srgbClr val="002060"/>
                          </a:solidFill>
                        </a:rPr>
                        <a:t>(Embarrassingly</a:t>
                      </a:r>
                      <a:r>
                        <a:rPr lang="en-US" sz="1800" baseline="0" dirty="0" smtClean="0">
                          <a:solidFill>
                            <a:srgbClr val="002060"/>
                          </a:solidFill>
                        </a:rPr>
                        <a:t> Parallel)</a:t>
                      </a:r>
                      <a:endParaRPr lang="en-US" sz="1800" dirty="0">
                        <a:solidFill>
                          <a:srgbClr val="002060"/>
                        </a:solidFill>
                      </a:endParaRPr>
                    </a:p>
                  </a:txBody>
                  <a:tcPr/>
                </a:tc>
                <a:tc>
                  <a:txBody>
                    <a:bodyPr/>
                    <a:lstStyle/>
                    <a:p>
                      <a:pPr algn="ctr"/>
                      <a:r>
                        <a:rPr lang="en-US" sz="1800" dirty="0" smtClean="0">
                          <a:solidFill>
                            <a:srgbClr val="002060"/>
                          </a:solidFill>
                        </a:rPr>
                        <a:t>Classic</a:t>
                      </a:r>
                    </a:p>
                    <a:p>
                      <a:pPr algn="ctr"/>
                      <a:r>
                        <a:rPr lang="en-US" sz="1800" dirty="0" smtClean="0">
                          <a:solidFill>
                            <a:srgbClr val="002060"/>
                          </a:solidFill>
                        </a:rPr>
                        <a:t>MapReduce</a:t>
                      </a:r>
                      <a:endParaRPr lang="en-US" sz="1800" dirty="0">
                        <a:solidFill>
                          <a:srgbClr val="00206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2060"/>
                          </a:solidFill>
                        </a:rPr>
                        <a:t>Iterative</a:t>
                      </a:r>
                      <a:r>
                        <a:rPr lang="en-US" sz="1800" baseline="0" dirty="0" smtClean="0">
                          <a:solidFill>
                            <a:srgbClr val="002060"/>
                          </a:solidFill>
                        </a:rPr>
                        <a:t> Reductions</a:t>
                      </a:r>
                      <a:endParaRPr lang="en-US" sz="2000" b="1" dirty="0" smtClean="0">
                        <a:solidFill>
                          <a:srgbClr val="002060"/>
                        </a:solidFill>
                      </a:endParaRPr>
                    </a:p>
                  </a:txBody>
                  <a:tcPr/>
                </a:tc>
                <a:tc>
                  <a:txBody>
                    <a:bodyPr/>
                    <a:lstStyle/>
                    <a:p>
                      <a:pPr algn="ctr"/>
                      <a:r>
                        <a:rPr lang="en-US" sz="1800" dirty="0" smtClean="0">
                          <a:solidFill>
                            <a:srgbClr val="002060"/>
                          </a:solidFill>
                        </a:rPr>
                        <a:t>Loosely Synchronous</a:t>
                      </a:r>
                      <a:endParaRPr lang="en-US" sz="1800" dirty="0">
                        <a:solidFill>
                          <a:srgbClr val="002060"/>
                        </a:solidFill>
                      </a:endParaRPr>
                    </a:p>
                  </a:txBody>
                  <a:tcPr/>
                </a:tc>
              </a:tr>
              <a:tr h="2016398">
                <a:tc>
                  <a:txBody>
                    <a:bodyPr/>
                    <a:lstStyle/>
                    <a:p>
                      <a:endParaRPr lang="en-US" sz="1400" dirty="0">
                        <a:solidFill>
                          <a:srgbClr val="002060"/>
                        </a:solidFill>
                      </a:endParaRPr>
                    </a:p>
                  </a:txBody>
                  <a:tcPr/>
                </a:tc>
                <a:tc>
                  <a:txBody>
                    <a:bodyPr/>
                    <a:lstStyle/>
                    <a:p>
                      <a:endParaRPr lang="en-US" sz="1400" dirty="0">
                        <a:solidFill>
                          <a:srgbClr val="002060"/>
                        </a:solidFill>
                      </a:endParaRPr>
                    </a:p>
                  </a:txBody>
                  <a:tcPr/>
                </a:tc>
                <a:tc>
                  <a:txBody>
                    <a:bodyPr/>
                    <a:lstStyle/>
                    <a:p>
                      <a:endParaRPr lang="en-US" sz="1400" dirty="0">
                        <a:solidFill>
                          <a:srgbClr val="002060"/>
                        </a:solidFill>
                      </a:endParaRPr>
                    </a:p>
                  </a:txBody>
                  <a:tcPr/>
                </a:tc>
                <a:tc>
                  <a:txBody>
                    <a:bodyPr/>
                    <a:lstStyle/>
                    <a:p>
                      <a:endParaRPr lang="en-US" sz="1400" dirty="0">
                        <a:solidFill>
                          <a:srgbClr val="002060"/>
                        </a:solidFill>
                      </a:endParaRPr>
                    </a:p>
                  </a:txBody>
                  <a:tcPr/>
                </a:tc>
              </a:tr>
              <a:tr h="2544266">
                <a:tc>
                  <a:txBody>
                    <a:bodyPr/>
                    <a:lstStyle/>
                    <a:p>
                      <a:pPr marL="0" marR="0">
                        <a:spcBef>
                          <a:spcPts val="0"/>
                        </a:spcBef>
                        <a:spcAft>
                          <a:spcPts val="0"/>
                        </a:spcAft>
                      </a:pPr>
                      <a:r>
                        <a:rPr lang="en-US" sz="1600" dirty="0" smtClean="0">
                          <a:solidFill>
                            <a:srgbClr val="002060"/>
                          </a:solidFill>
                        </a:rPr>
                        <a:t>CAP3  Gene Analysis</a:t>
                      </a:r>
                    </a:p>
                    <a:p>
                      <a:pPr marL="0" marR="0">
                        <a:spcBef>
                          <a:spcPts val="0"/>
                        </a:spcBef>
                        <a:spcAft>
                          <a:spcPts val="0"/>
                        </a:spcAft>
                      </a:pPr>
                      <a:r>
                        <a:rPr lang="en-US" sz="1600" dirty="0" smtClean="0">
                          <a:solidFill>
                            <a:srgbClr val="002060"/>
                          </a:solidFill>
                        </a:rPr>
                        <a:t>Document conversion</a:t>
                      </a:r>
                      <a:r>
                        <a:rPr lang="en-US" sz="1600" baseline="0" dirty="0" smtClean="0">
                          <a:solidFill>
                            <a:srgbClr val="002060"/>
                          </a:solidFill>
                        </a:rPr>
                        <a:t> (</a:t>
                      </a:r>
                      <a:r>
                        <a:rPr lang="en-US" sz="1600" dirty="0" smtClean="0">
                          <a:solidFill>
                            <a:srgbClr val="002060"/>
                          </a:solidFill>
                        </a:rPr>
                        <a:t>PDF -&gt; HTML)</a:t>
                      </a:r>
                    </a:p>
                    <a:p>
                      <a:pPr marL="0" marR="0">
                        <a:spcBef>
                          <a:spcPts val="0"/>
                        </a:spcBef>
                        <a:spcAft>
                          <a:spcPts val="0"/>
                        </a:spcAft>
                      </a:pPr>
                      <a:r>
                        <a:rPr lang="en-US" sz="1600" dirty="0" smtClean="0">
                          <a:solidFill>
                            <a:srgbClr val="002060"/>
                          </a:solidFill>
                        </a:rPr>
                        <a:t>Brute force searches in cryptography</a:t>
                      </a:r>
                    </a:p>
                    <a:p>
                      <a:pPr marL="0" marR="0">
                        <a:spcBef>
                          <a:spcPts val="0"/>
                        </a:spcBef>
                        <a:spcAft>
                          <a:spcPts val="0"/>
                        </a:spcAft>
                      </a:pPr>
                      <a:r>
                        <a:rPr lang="en-US" sz="1600" dirty="0" smtClean="0">
                          <a:solidFill>
                            <a:srgbClr val="002060"/>
                          </a:solidFill>
                        </a:rPr>
                        <a:t>Parametric sweeps</a:t>
                      </a:r>
                    </a:p>
                    <a:p>
                      <a:pPr marL="0" marR="0">
                        <a:spcBef>
                          <a:spcPts val="0"/>
                        </a:spcBef>
                        <a:spcAft>
                          <a:spcPts val="0"/>
                        </a:spcAft>
                      </a:pPr>
                      <a:r>
                        <a:rPr lang="en-US" sz="1600" dirty="0" err="1" smtClean="0">
                          <a:solidFill>
                            <a:srgbClr val="002060"/>
                          </a:solidFill>
                        </a:rPr>
                        <a:t>PolarGrid</a:t>
                      </a:r>
                      <a:r>
                        <a:rPr lang="en-US" sz="1600" baseline="0" dirty="0" smtClean="0">
                          <a:solidFill>
                            <a:srgbClr val="002060"/>
                          </a:solidFill>
                        </a:rPr>
                        <a:t> </a:t>
                      </a:r>
                      <a:r>
                        <a:rPr lang="en-US" sz="1600" baseline="0" dirty="0" err="1" smtClean="0">
                          <a:solidFill>
                            <a:srgbClr val="002060"/>
                          </a:solidFill>
                        </a:rPr>
                        <a:t>Matlab</a:t>
                      </a:r>
                      <a:r>
                        <a:rPr lang="en-US" sz="1600" baseline="0" dirty="0" smtClean="0">
                          <a:solidFill>
                            <a:srgbClr val="002060"/>
                          </a:solidFill>
                        </a:rPr>
                        <a:t> data analysis</a:t>
                      </a:r>
                      <a:endParaRPr lang="en-US" sz="1600" b="0" dirty="0">
                        <a:solidFill>
                          <a:srgbClr val="002060"/>
                        </a:solidFill>
                        <a:latin typeface="+mn-lt"/>
                      </a:endParaRPr>
                    </a:p>
                  </a:txBody>
                  <a:tcPr/>
                </a:tc>
                <a:tc>
                  <a:txBody>
                    <a:bodyPr/>
                    <a:lstStyle/>
                    <a:p>
                      <a:pPr marL="0" marR="0">
                        <a:spcBef>
                          <a:spcPts val="0"/>
                        </a:spcBef>
                        <a:spcAft>
                          <a:spcPts val="0"/>
                        </a:spcAft>
                      </a:pPr>
                      <a:r>
                        <a:rPr lang="en-US" sz="1600" dirty="0" smtClean="0">
                          <a:solidFill>
                            <a:srgbClr val="002060"/>
                          </a:solidFill>
                        </a:rPr>
                        <a:t>High Energy</a:t>
                      </a:r>
                      <a:r>
                        <a:rPr lang="en-US" sz="1600" baseline="0" dirty="0" smtClean="0">
                          <a:solidFill>
                            <a:srgbClr val="002060"/>
                          </a:solidFill>
                        </a:rPr>
                        <a:t> Physics (HEP) </a:t>
                      </a:r>
                      <a:r>
                        <a:rPr lang="en-US" sz="1600" dirty="0" smtClean="0">
                          <a:solidFill>
                            <a:srgbClr val="002060"/>
                          </a:solidFill>
                        </a:rPr>
                        <a:t>Histograms</a:t>
                      </a:r>
                    </a:p>
                    <a:p>
                      <a:pPr marL="0" marR="0">
                        <a:spcBef>
                          <a:spcPts val="0"/>
                        </a:spcBef>
                        <a:spcAft>
                          <a:spcPts val="0"/>
                        </a:spcAft>
                      </a:pPr>
                      <a:r>
                        <a:rPr lang="en-US" sz="1600" dirty="0" smtClean="0">
                          <a:solidFill>
                            <a:srgbClr val="002060"/>
                          </a:solidFill>
                        </a:rPr>
                        <a:t>Distributed search</a:t>
                      </a:r>
                    </a:p>
                    <a:p>
                      <a:pPr marL="0" marR="0">
                        <a:spcBef>
                          <a:spcPts val="0"/>
                        </a:spcBef>
                        <a:spcAft>
                          <a:spcPts val="0"/>
                        </a:spcAft>
                      </a:pPr>
                      <a:r>
                        <a:rPr lang="en-US" sz="1600" dirty="0" smtClean="0">
                          <a:solidFill>
                            <a:srgbClr val="002060"/>
                          </a:solidFill>
                        </a:rPr>
                        <a:t>Distributed sorting</a:t>
                      </a:r>
                    </a:p>
                    <a:p>
                      <a:pPr marL="0" marR="0">
                        <a:spcBef>
                          <a:spcPts val="0"/>
                        </a:spcBef>
                        <a:spcAft>
                          <a:spcPts val="0"/>
                        </a:spcAft>
                      </a:pPr>
                      <a:r>
                        <a:rPr lang="en-US" sz="1600" dirty="0" smtClean="0">
                          <a:solidFill>
                            <a:srgbClr val="002060"/>
                          </a:solidFill>
                        </a:rPr>
                        <a:t>Information retrieval</a:t>
                      </a:r>
                    </a:p>
                    <a:p>
                      <a:pPr marL="0" marR="0">
                        <a:spcBef>
                          <a:spcPts val="0"/>
                        </a:spcBef>
                        <a:spcAft>
                          <a:spcPts val="0"/>
                        </a:spcAft>
                      </a:pPr>
                      <a:r>
                        <a:rPr lang="en-US" sz="1600" baseline="0" dirty="0" smtClean="0">
                          <a:solidFill>
                            <a:srgbClr val="002060"/>
                          </a:solidFill>
                        </a:rPr>
                        <a:t>Calculation of Pairwise Distances for genes</a:t>
                      </a:r>
                      <a:endParaRPr lang="en-US" sz="1600" dirty="0" smtClean="0">
                        <a:solidFill>
                          <a:srgbClr val="002060"/>
                        </a:solidFill>
                        <a:latin typeface="+mn-lt"/>
                        <a:ea typeface="Times New Roman"/>
                        <a:cs typeface="Times New Roman"/>
                      </a:endParaRPr>
                    </a:p>
                  </a:txBody>
                  <a:tcPr/>
                </a:tc>
                <a:tc>
                  <a:txBody>
                    <a:bodyPr/>
                    <a:lstStyle/>
                    <a:p>
                      <a:pPr marL="0" marR="0">
                        <a:spcBef>
                          <a:spcPts val="0"/>
                        </a:spcBef>
                        <a:spcAft>
                          <a:spcPts val="0"/>
                        </a:spcAft>
                      </a:pPr>
                      <a:r>
                        <a:rPr lang="en-US" sz="1600" dirty="0" smtClean="0">
                          <a:solidFill>
                            <a:srgbClr val="002060"/>
                          </a:solidFill>
                        </a:rPr>
                        <a:t>Expectation maximization algorithms</a:t>
                      </a:r>
                    </a:p>
                    <a:p>
                      <a:pPr marL="0" marR="0">
                        <a:spcBef>
                          <a:spcPts val="0"/>
                        </a:spcBef>
                        <a:spcAft>
                          <a:spcPts val="0"/>
                        </a:spcAft>
                      </a:pPr>
                      <a:r>
                        <a:rPr lang="en-US" sz="1600" dirty="0" smtClean="0">
                          <a:solidFill>
                            <a:srgbClr val="002060"/>
                          </a:solidFill>
                        </a:rPr>
                        <a:t>Clustering</a:t>
                      </a:r>
                    </a:p>
                    <a:p>
                      <a:pPr marL="0" marR="0">
                        <a:spcBef>
                          <a:spcPts val="0"/>
                        </a:spcBef>
                        <a:spcAft>
                          <a:spcPts val="0"/>
                        </a:spcAft>
                      </a:pPr>
                      <a:r>
                        <a:rPr lang="en-US" sz="1600" dirty="0" smtClean="0">
                          <a:solidFill>
                            <a:srgbClr val="002060"/>
                          </a:solidFill>
                        </a:rPr>
                        <a:t>- K-means </a:t>
                      </a:r>
                    </a:p>
                    <a:p>
                      <a:pPr>
                        <a:buFontTx/>
                        <a:buChar char="-"/>
                      </a:pPr>
                      <a:r>
                        <a:rPr lang="en-US" sz="1600" baseline="0" dirty="0" smtClean="0">
                          <a:solidFill>
                            <a:srgbClr val="002060"/>
                          </a:solidFill>
                        </a:rPr>
                        <a:t> </a:t>
                      </a:r>
                      <a:r>
                        <a:rPr lang="en-US" sz="1600" dirty="0" smtClean="0">
                          <a:solidFill>
                            <a:srgbClr val="002060"/>
                          </a:solidFill>
                        </a:rPr>
                        <a:t>Deterministic   Annealing </a:t>
                      </a:r>
                      <a:r>
                        <a:rPr lang="en-US" sz="1600" baseline="0" dirty="0" smtClean="0">
                          <a:solidFill>
                            <a:srgbClr val="002060"/>
                          </a:solidFill>
                        </a:rPr>
                        <a:t> </a:t>
                      </a:r>
                      <a:r>
                        <a:rPr lang="en-US" sz="1600" dirty="0" smtClean="0">
                          <a:solidFill>
                            <a:srgbClr val="002060"/>
                          </a:solidFill>
                        </a:rPr>
                        <a:t>Clustering</a:t>
                      </a:r>
                    </a:p>
                    <a:p>
                      <a:r>
                        <a:rPr lang="en-US" sz="1600" dirty="0" smtClean="0">
                          <a:solidFill>
                            <a:srgbClr val="002060"/>
                          </a:solidFill>
                        </a:rPr>
                        <a:t>- Multidimensional Scaling MDS </a:t>
                      </a:r>
                    </a:p>
                    <a:p>
                      <a:pPr marL="0" marR="0" indent="0" algn="l" defTabSz="914354" rtl="0" eaLnBrk="1" fontAlgn="auto" latinLnBrk="0" hangingPunct="1">
                        <a:lnSpc>
                          <a:spcPct val="100000"/>
                        </a:lnSpc>
                        <a:spcBef>
                          <a:spcPts val="0"/>
                        </a:spcBef>
                        <a:spcAft>
                          <a:spcPts val="0"/>
                        </a:spcAft>
                        <a:buClrTx/>
                        <a:buSzTx/>
                        <a:buFontTx/>
                        <a:buNone/>
                        <a:tabLst/>
                        <a:defRPr/>
                      </a:pPr>
                      <a:r>
                        <a:rPr lang="en-US" sz="1600" dirty="0" smtClean="0">
                          <a:solidFill>
                            <a:srgbClr val="002060"/>
                          </a:solidFill>
                        </a:rPr>
                        <a:t>Linear Algebra</a:t>
                      </a:r>
                      <a:endParaRPr lang="en-US" sz="1600" dirty="0">
                        <a:solidFill>
                          <a:srgbClr val="002060"/>
                        </a:solidFill>
                        <a:latin typeface="+mn-lt"/>
                      </a:endParaRPr>
                    </a:p>
                  </a:txBody>
                  <a:tcPr/>
                </a:tc>
                <a:tc>
                  <a:txBody>
                    <a:bodyPr/>
                    <a:lstStyle/>
                    <a:p>
                      <a:r>
                        <a:rPr lang="en-US" sz="1600" dirty="0" smtClean="0">
                          <a:solidFill>
                            <a:srgbClr val="002060"/>
                          </a:solidFill>
                        </a:rPr>
                        <a:t>Many MPI scientific applications utilizing</a:t>
                      </a:r>
                      <a:r>
                        <a:rPr lang="en-US" sz="1600" baseline="0" dirty="0" smtClean="0">
                          <a:solidFill>
                            <a:srgbClr val="002060"/>
                          </a:solidFill>
                        </a:rPr>
                        <a:t> wide variety of communication constructs including local interactions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2060"/>
                          </a:solidFill>
                        </a:rPr>
                        <a:t>- Solving Differential Equations</a:t>
                      </a:r>
                      <a:r>
                        <a:rPr lang="en-US" sz="1600" baseline="0" dirty="0" smtClean="0">
                          <a:solidFill>
                            <a:srgbClr val="002060"/>
                          </a:solidFill>
                        </a:rPr>
                        <a:t> and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002060"/>
                          </a:solidFill>
                        </a:rPr>
                        <a:t>- particle dynamics with short range forces</a:t>
                      </a:r>
                      <a:endParaRPr lang="en-US" sz="1600" dirty="0" smtClean="0">
                        <a:solidFill>
                          <a:srgbClr val="002060"/>
                        </a:solidFill>
                      </a:endParaRPr>
                    </a:p>
                  </a:txBody>
                  <a:tcPr/>
                </a:tc>
              </a:tr>
            </a:tbl>
          </a:graphicData>
        </a:graphic>
      </p:graphicFrame>
      <p:grpSp>
        <p:nvGrpSpPr>
          <p:cNvPr id="3" name="Group 35"/>
          <p:cNvGrpSpPr/>
          <p:nvPr/>
        </p:nvGrpSpPr>
        <p:grpSpPr>
          <a:xfrm>
            <a:off x="533400" y="1905000"/>
            <a:ext cx="1524000" cy="1512332"/>
            <a:chOff x="762000" y="1219200"/>
            <a:chExt cx="1524000" cy="1512332"/>
          </a:xfrm>
        </p:grpSpPr>
        <p:sp>
          <p:nvSpPr>
            <p:cNvPr id="7" name="TextBox 6"/>
            <p:cNvSpPr txBox="1"/>
            <p:nvPr/>
          </p:nvSpPr>
          <p:spPr>
            <a:xfrm>
              <a:off x="1066800" y="1219200"/>
              <a:ext cx="684803"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Input</a:t>
              </a:r>
              <a:endParaRPr lang="en-US" dirty="0"/>
            </a:p>
          </p:txBody>
        </p:sp>
        <p:grpSp>
          <p:nvGrpSpPr>
            <p:cNvPr id="4" name="Group 33"/>
            <p:cNvGrpSpPr/>
            <p:nvPr/>
          </p:nvGrpSpPr>
          <p:grpSpPr>
            <a:xfrm>
              <a:off x="762000" y="1600200"/>
              <a:ext cx="1524000" cy="1131332"/>
              <a:chOff x="762000" y="1600200"/>
              <a:chExt cx="1524000" cy="1131332"/>
            </a:xfrm>
          </p:grpSpPr>
          <p:sp>
            <p:nvSpPr>
              <p:cNvPr id="9" name="Oval 8"/>
              <p:cNvSpPr/>
              <p:nvPr/>
            </p:nvSpPr>
            <p:spPr>
              <a:xfrm>
                <a:off x="762000" y="1828800"/>
                <a:ext cx="304800" cy="304800"/>
              </a:xfrm>
              <a:prstGeom prst="ellipse">
                <a:avLst/>
              </a:prstGeom>
              <a:solidFill>
                <a:srgbClr val="E4CFA0"/>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0" name="Straight Arrow Connector 9"/>
              <p:cNvCxnSpPr>
                <a:endCxn id="9" idx="0"/>
              </p:cNvCxnSpPr>
              <p:nvPr/>
            </p:nvCxnSpPr>
            <p:spPr>
              <a:xfrm rot="5400000">
                <a:off x="800100" y="1714500"/>
                <a:ext cx="228600" cy="1588"/>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cxnSp>
            <p:nvCxnSpPr>
              <p:cNvPr id="11" name="Straight Arrow Connector 10"/>
              <p:cNvCxnSpPr/>
              <p:nvPr/>
            </p:nvCxnSpPr>
            <p:spPr>
              <a:xfrm rot="5400000">
                <a:off x="800894" y="2247106"/>
                <a:ext cx="228600" cy="1588"/>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sp>
            <p:nvSpPr>
              <p:cNvPr id="12" name="Oval 11"/>
              <p:cNvSpPr/>
              <p:nvPr/>
            </p:nvSpPr>
            <p:spPr>
              <a:xfrm>
                <a:off x="1143000" y="1828800"/>
                <a:ext cx="304800" cy="304800"/>
              </a:xfrm>
              <a:prstGeom prst="ellipse">
                <a:avLst/>
              </a:prstGeom>
              <a:solidFill>
                <a:srgbClr val="E4CFA0"/>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3" name="Straight Arrow Connector 12"/>
              <p:cNvCxnSpPr>
                <a:endCxn id="12" idx="0"/>
              </p:cNvCxnSpPr>
              <p:nvPr/>
            </p:nvCxnSpPr>
            <p:spPr>
              <a:xfrm rot="5400000">
                <a:off x="1181100" y="1714500"/>
                <a:ext cx="228600" cy="1588"/>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cxnSp>
            <p:nvCxnSpPr>
              <p:cNvPr id="14" name="Straight Arrow Connector 13"/>
              <p:cNvCxnSpPr/>
              <p:nvPr/>
            </p:nvCxnSpPr>
            <p:spPr>
              <a:xfrm rot="5400000">
                <a:off x="1181894" y="2247106"/>
                <a:ext cx="228600" cy="1588"/>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grpSp>
            <p:nvGrpSpPr>
              <p:cNvPr id="6" name="Group 27"/>
              <p:cNvGrpSpPr/>
              <p:nvPr/>
            </p:nvGrpSpPr>
            <p:grpSpPr>
              <a:xfrm>
                <a:off x="1981200" y="1600200"/>
                <a:ext cx="304800" cy="761206"/>
                <a:chOff x="1752600" y="1600994"/>
                <a:chExt cx="304800" cy="761206"/>
              </a:xfrm>
            </p:grpSpPr>
            <p:sp>
              <p:nvSpPr>
                <p:cNvPr id="20" name="Oval 19"/>
                <p:cNvSpPr/>
                <p:nvPr/>
              </p:nvSpPr>
              <p:spPr>
                <a:xfrm>
                  <a:off x="1752600" y="1828800"/>
                  <a:ext cx="304800" cy="304800"/>
                </a:xfrm>
                <a:prstGeom prst="ellipse">
                  <a:avLst/>
                </a:prstGeom>
                <a:solidFill>
                  <a:srgbClr val="E4CFA0"/>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1" name="Straight Arrow Connector 20"/>
                <p:cNvCxnSpPr>
                  <a:endCxn id="20" idx="0"/>
                </p:cNvCxnSpPr>
                <p:nvPr/>
              </p:nvCxnSpPr>
              <p:spPr>
                <a:xfrm rot="5400000">
                  <a:off x="1790700" y="1714500"/>
                  <a:ext cx="228600" cy="1588"/>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cxnSp>
              <p:nvCxnSpPr>
                <p:cNvPr id="22" name="Straight Arrow Connector 21"/>
                <p:cNvCxnSpPr/>
                <p:nvPr/>
              </p:nvCxnSpPr>
              <p:spPr>
                <a:xfrm rot="5400000">
                  <a:off x="1791494" y="2247106"/>
                  <a:ext cx="228600" cy="1588"/>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grpSp>
          <p:sp>
            <p:nvSpPr>
              <p:cNvPr id="16" name="TextBox 15"/>
              <p:cNvSpPr txBox="1"/>
              <p:nvPr/>
            </p:nvSpPr>
            <p:spPr>
              <a:xfrm>
                <a:off x="1143000" y="2362200"/>
                <a:ext cx="856325"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Output</a:t>
                </a:r>
                <a:endParaRPr lang="en-US" dirty="0"/>
              </a:p>
            </p:txBody>
          </p:sp>
          <p:sp>
            <p:nvSpPr>
              <p:cNvPr id="17" name="Oval 16"/>
              <p:cNvSpPr/>
              <p:nvPr/>
            </p:nvSpPr>
            <p:spPr>
              <a:xfrm>
                <a:off x="1600200" y="1981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Oval 17"/>
              <p:cNvSpPr/>
              <p:nvPr/>
            </p:nvSpPr>
            <p:spPr>
              <a:xfrm>
                <a:off x="1752600" y="1981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TextBox 18"/>
              <p:cNvSpPr txBox="1"/>
              <p:nvPr/>
            </p:nvSpPr>
            <p:spPr>
              <a:xfrm>
                <a:off x="1371600" y="1600200"/>
                <a:ext cx="601447"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map</a:t>
                </a:r>
                <a:endParaRPr lang="en-US" dirty="0"/>
              </a:p>
            </p:txBody>
          </p:sp>
        </p:grpSp>
      </p:grpSp>
      <p:grpSp>
        <p:nvGrpSpPr>
          <p:cNvPr id="8" name="Group 105"/>
          <p:cNvGrpSpPr/>
          <p:nvPr/>
        </p:nvGrpSpPr>
        <p:grpSpPr>
          <a:xfrm>
            <a:off x="2590800" y="1828800"/>
            <a:ext cx="2053274" cy="1600200"/>
            <a:chOff x="6705600" y="1905000"/>
            <a:chExt cx="2053274" cy="1600200"/>
          </a:xfrm>
        </p:grpSpPr>
        <p:sp>
          <p:nvSpPr>
            <p:cNvPr id="24" name="TextBox 23"/>
            <p:cNvSpPr txBox="1"/>
            <p:nvPr/>
          </p:nvSpPr>
          <p:spPr>
            <a:xfrm>
              <a:off x="7086600" y="1905000"/>
              <a:ext cx="684803"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Input</a:t>
              </a:r>
              <a:endParaRPr lang="en-US" dirty="0"/>
            </a:p>
          </p:txBody>
        </p:sp>
        <p:sp>
          <p:nvSpPr>
            <p:cNvPr id="25" name="Oval 24"/>
            <p:cNvSpPr/>
            <p:nvPr/>
          </p:nvSpPr>
          <p:spPr>
            <a:xfrm>
              <a:off x="6705600" y="2438400"/>
              <a:ext cx="304800" cy="304800"/>
            </a:xfrm>
            <a:prstGeom prst="ellipse">
              <a:avLst/>
            </a:prstGeom>
            <a:solidFill>
              <a:srgbClr val="E4CFA0"/>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6" name="Straight Arrow Connector 25"/>
            <p:cNvCxnSpPr>
              <a:endCxn id="25" idx="0"/>
            </p:cNvCxnSpPr>
            <p:nvPr/>
          </p:nvCxnSpPr>
          <p:spPr>
            <a:xfrm rot="5400000">
              <a:off x="6743700" y="2324100"/>
              <a:ext cx="228600" cy="1588"/>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cxnSp>
          <p:nvCxnSpPr>
            <p:cNvPr id="27" name="Straight Arrow Connector 26"/>
            <p:cNvCxnSpPr>
              <a:stCxn id="25" idx="4"/>
              <a:endCxn id="37" idx="1"/>
            </p:cNvCxnSpPr>
            <p:nvPr/>
          </p:nvCxnSpPr>
          <p:spPr>
            <a:xfrm rot="16200000" flipH="1">
              <a:off x="6858000" y="2743199"/>
              <a:ext cx="273237" cy="273237"/>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sp>
          <p:nvSpPr>
            <p:cNvPr id="28" name="Oval 27"/>
            <p:cNvSpPr/>
            <p:nvPr/>
          </p:nvSpPr>
          <p:spPr>
            <a:xfrm>
              <a:off x="7086600" y="2438400"/>
              <a:ext cx="304800" cy="304800"/>
            </a:xfrm>
            <a:prstGeom prst="ellipse">
              <a:avLst/>
            </a:prstGeom>
            <a:solidFill>
              <a:srgbClr val="E4CFA0"/>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9" name="Straight Arrow Connector 28"/>
            <p:cNvCxnSpPr>
              <a:endCxn id="28" idx="0"/>
            </p:cNvCxnSpPr>
            <p:nvPr/>
          </p:nvCxnSpPr>
          <p:spPr>
            <a:xfrm rot="5400000">
              <a:off x="7124700" y="2324100"/>
              <a:ext cx="228600" cy="1588"/>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cxnSp>
          <p:nvCxnSpPr>
            <p:cNvPr id="30" name="Straight Arrow Connector 29"/>
            <p:cNvCxnSpPr>
              <a:stCxn id="28" idx="4"/>
              <a:endCxn id="37" idx="0"/>
            </p:cNvCxnSpPr>
            <p:nvPr/>
          </p:nvCxnSpPr>
          <p:spPr>
            <a:xfrm rot="5400000">
              <a:off x="7124700" y="2857500"/>
              <a:ext cx="228600" cy="1588"/>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sp>
          <p:nvSpPr>
            <p:cNvPr id="31" name="Oval 30"/>
            <p:cNvSpPr/>
            <p:nvPr/>
          </p:nvSpPr>
          <p:spPr>
            <a:xfrm>
              <a:off x="7924800" y="2437606"/>
              <a:ext cx="304800" cy="304800"/>
            </a:xfrm>
            <a:prstGeom prst="ellipse">
              <a:avLst/>
            </a:prstGeom>
            <a:solidFill>
              <a:srgbClr val="E4CFA0"/>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2" name="Straight Arrow Connector 31"/>
            <p:cNvCxnSpPr>
              <a:endCxn id="31" idx="0"/>
            </p:cNvCxnSpPr>
            <p:nvPr/>
          </p:nvCxnSpPr>
          <p:spPr>
            <a:xfrm rot="5400000">
              <a:off x="7962900" y="2323306"/>
              <a:ext cx="228600" cy="1588"/>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cxnSp>
          <p:nvCxnSpPr>
            <p:cNvPr id="33" name="Straight Arrow Connector 32"/>
            <p:cNvCxnSpPr>
              <a:stCxn id="31" idx="4"/>
              <a:endCxn id="37" idx="7"/>
            </p:cNvCxnSpPr>
            <p:nvPr/>
          </p:nvCxnSpPr>
          <p:spPr>
            <a:xfrm rot="5400000">
              <a:off x="7574967" y="2514203"/>
              <a:ext cx="274031" cy="730437"/>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sp>
          <p:nvSpPr>
            <p:cNvPr id="34" name="Oval 33"/>
            <p:cNvSpPr/>
            <p:nvPr/>
          </p:nvSpPr>
          <p:spPr>
            <a:xfrm>
              <a:off x="7543800" y="25908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 name="Oval 34"/>
            <p:cNvSpPr/>
            <p:nvPr/>
          </p:nvSpPr>
          <p:spPr>
            <a:xfrm>
              <a:off x="7696200" y="25908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TextBox 35"/>
            <p:cNvSpPr txBox="1"/>
            <p:nvPr/>
          </p:nvSpPr>
          <p:spPr>
            <a:xfrm>
              <a:off x="7315200" y="2209800"/>
              <a:ext cx="601447"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map</a:t>
              </a:r>
              <a:endParaRPr lang="en-US" dirty="0"/>
            </a:p>
          </p:txBody>
        </p:sp>
        <p:sp>
          <p:nvSpPr>
            <p:cNvPr id="37" name="Oval 36"/>
            <p:cNvSpPr/>
            <p:nvPr/>
          </p:nvSpPr>
          <p:spPr>
            <a:xfrm>
              <a:off x="7086600" y="2971800"/>
              <a:ext cx="304800" cy="304800"/>
            </a:xfrm>
            <a:prstGeom prst="ellipse">
              <a:avLst/>
            </a:prstGeom>
            <a:solidFill>
              <a:srgbClr val="E4CFA0"/>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 name="Oval 37"/>
            <p:cNvSpPr/>
            <p:nvPr/>
          </p:nvSpPr>
          <p:spPr>
            <a:xfrm>
              <a:off x="7696200" y="2971800"/>
              <a:ext cx="304800" cy="304800"/>
            </a:xfrm>
            <a:prstGeom prst="ellipse">
              <a:avLst/>
            </a:prstGeom>
            <a:solidFill>
              <a:srgbClr val="E4CFA0"/>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9" name="Straight Arrow Connector 38"/>
            <p:cNvCxnSpPr>
              <a:stCxn id="25" idx="4"/>
              <a:endCxn id="38" idx="1"/>
            </p:cNvCxnSpPr>
            <p:nvPr/>
          </p:nvCxnSpPr>
          <p:spPr>
            <a:xfrm rot="16200000" flipH="1">
              <a:off x="7162800" y="2438399"/>
              <a:ext cx="273237" cy="882837"/>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cxnSp>
          <p:nvCxnSpPr>
            <p:cNvPr id="40" name="Straight Arrow Connector 39"/>
            <p:cNvCxnSpPr>
              <a:stCxn id="28" idx="4"/>
              <a:endCxn id="38" idx="0"/>
            </p:cNvCxnSpPr>
            <p:nvPr/>
          </p:nvCxnSpPr>
          <p:spPr>
            <a:xfrm rot="16200000" flipH="1">
              <a:off x="7429500" y="2552700"/>
              <a:ext cx="228600" cy="609600"/>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cxnSp>
          <p:nvCxnSpPr>
            <p:cNvPr id="41" name="Straight Arrow Connector 40"/>
            <p:cNvCxnSpPr>
              <a:stCxn id="31" idx="4"/>
              <a:endCxn id="38" idx="7"/>
            </p:cNvCxnSpPr>
            <p:nvPr/>
          </p:nvCxnSpPr>
          <p:spPr>
            <a:xfrm rot="5400000">
              <a:off x="7879767" y="2819003"/>
              <a:ext cx="274031" cy="120837"/>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cxnSp>
          <p:nvCxnSpPr>
            <p:cNvPr id="42" name="Straight Arrow Connector 41"/>
            <p:cNvCxnSpPr/>
            <p:nvPr/>
          </p:nvCxnSpPr>
          <p:spPr>
            <a:xfrm rot="5400000">
              <a:off x="7125494" y="3390106"/>
              <a:ext cx="228600" cy="1588"/>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cxnSp>
          <p:nvCxnSpPr>
            <p:cNvPr id="43" name="Straight Arrow Connector 42"/>
            <p:cNvCxnSpPr/>
            <p:nvPr/>
          </p:nvCxnSpPr>
          <p:spPr>
            <a:xfrm rot="5400000">
              <a:off x="7735094" y="3390106"/>
              <a:ext cx="228600" cy="1588"/>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grpSp>
          <p:nvGrpSpPr>
            <p:cNvPr id="15" name="Group 102"/>
            <p:cNvGrpSpPr/>
            <p:nvPr/>
          </p:nvGrpSpPr>
          <p:grpSpPr>
            <a:xfrm>
              <a:off x="7467600" y="3124200"/>
              <a:ext cx="198119" cy="45719"/>
              <a:chOff x="7696200" y="2743200"/>
              <a:chExt cx="198119" cy="45719"/>
            </a:xfrm>
          </p:grpSpPr>
          <p:sp>
            <p:nvSpPr>
              <p:cNvPr id="46" name="Oval 45"/>
              <p:cNvSpPr/>
              <p:nvPr/>
            </p:nvSpPr>
            <p:spPr>
              <a:xfrm>
                <a:off x="7696200" y="2743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7" name="Oval 46"/>
              <p:cNvSpPr/>
              <p:nvPr/>
            </p:nvSpPr>
            <p:spPr>
              <a:xfrm>
                <a:off x="7848600" y="2743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45" name="TextBox 44"/>
            <p:cNvSpPr txBox="1"/>
            <p:nvPr/>
          </p:nvSpPr>
          <p:spPr>
            <a:xfrm>
              <a:off x="7924800" y="2971800"/>
              <a:ext cx="834074"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reduce</a:t>
              </a:r>
              <a:endParaRPr lang="en-US" dirty="0"/>
            </a:p>
          </p:txBody>
        </p:sp>
      </p:grpSp>
      <p:grpSp>
        <p:nvGrpSpPr>
          <p:cNvPr id="23" name="Group 73"/>
          <p:cNvGrpSpPr/>
          <p:nvPr/>
        </p:nvGrpSpPr>
        <p:grpSpPr>
          <a:xfrm>
            <a:off x="4648200" y="1752600"/>
            <a:ext cx="2053274" cy="1880978"/>
            <a:chOff x="4724400" y="1371600"/>
            <a:chExt cx="2053274" cy="1880978"/>
          </a:xfrm>
        </p:grpSpPr>
        <p:sp>
          <p:nvSpPr>
            <p:cNvPr id="75" name="Arc 74"/>
            <p:cNvSpPr/>
            <p:nvPr/>
          </p:nvSpPr>
          <p:spPr>
            <a:xfrm rot="856400">
              <a:off x="5452446" y="1546558"/>
              <a:ext cx="1014734" cy="1706020"/>
            </a:xfrm>
            <a:prstGeom prst="arc">
              <a:avLst>
                <a:gd name="adj1" fmla="val 13184796"/>
                <a:gd name="adj2" fmla="val 6304267"/>
              </a:avLst>
            </a:prstGeom>
            <a:noFill/>
            <a:ln w="19050">
              <a:headEnd type="triangle"/>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44" name="Group 162"/>
            <p:cNvGrpSpPr/>
            <p:nvPr/>
          </p:nvGrpSpPr>
          <p:grpSpPr>
            <a:xfrm>
              <a:off x="4724400" y="1371600"/>
              <a:ext cx="2053274" cy="1828800"/>
              <a:chOff x="4572000" y="1676400"/>
              <a:chExt cx="2053274" cy="1828800"/>
            </a:xfrm>
          </p:grpSpPr>
          <p:sp>
            <p:nvSpPr>
              <p:cNvPr id="77" name="TextBox 76"/>
              <p:cNvSpPr txBox="1"/>
              <p:nvPr/>
            </p:nvSpPr>
            <p:spPr>
              <a:xfrm>
                <a:off x="4724400" y="1905000"/>
                <a:ext cx="684803"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Input</a:t>
                </a:r>
                <a:endParaRPr lang="en-US" dirty="0"/>
              </a:p>
            </p:txBody>
          </p:sp>
          <p:sp>
            <p:nvSpPr>
              <p:cNvPr id="78" name="Oval 77"/>
              <p:cNvSpPr/>
              <p:nvPr/>
            </p:nvSpPr>
            <p:spPr>
              <a:xfrm>
                <a:off x="4572000" y="2438400"/>
                <a:ext cx="304800" cy="304800"/>
              </a:xfrm>
              <a:prstGeom prst="ellipse">
                <a:avLst/>
              </a:prstGeom>
              <a:solidFill>
                <a:srgbClr val="E4CFA0"/>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79" name="Straight Arrow Connector 78"/>
              <p:cNvCxnSpPr>
                <a:endCxn id="78" idx="0"/>
              </p:cNvCxnSpPr>
              <p:nvPr/>
            </p:nvCxnSpPr>
            <p:spPr>
              <a:xfrm rot="5400000">
                <a:off x="4610100" y="2324100"/>
                <a:ext cx="228600" cy="1588"/>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cxnSp>
            <p:nvCxnSpPr>
              <p:cNvPr id="80" name="Straight Arrow Connector 79"/>
              <p:cNvCxnSpPr>
                <a:stCxn id="78" idx="4"/>
                <a:endCxn id="90" idx="1"/>
              </p:cNvCxnSpPr>
              <p:nvPr/>
            </p:nvCxnSpPr>
            <p:spPr>
              <a:xfrm rot="16200000" flipH="1">
                <a:off x="4724400" y="2743199"/>
                <a:ext cx="273237" cy="273237"/>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sp>
            <p:nvSpPr>
              <p:cNvPr id="81" name="Oval 80"/>
              <p:cNvSpPr/>
              <p:nvPr/>
            </p:nvSpPr>
            <p:spPr>
              <a:xfrm>
                <a:off x="4953000" y="2438400"/>
                <a:ext cx="304800" cy="304800"/>
              </a:xfrm>
              <a:prstGeom prst="ellipse">
                <a:avLst/>
              </a:prstGeom>
              <a:solidFill>
                <a:srgbClr val="E4CFA0"/>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2" name="Straight Arrow Connector 81"/>
              <p:cNvCxnSpPr>
                <a:endCxn id="81" idx="0"/>
              </p:cNvCxnSpPr>
              <p:nvPr/>
            </p:nvCxnSpPr>
            <p:spPr>
              <a:xfrm rot="5400000">
                <a:off x="4991100" y="2324100"/>
                <a:ext cx="228600" cy="1588"/>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cxnSp>
            <p:nvCxnSpPr>
              <p:cNvPr id="83" name="Straight Arrow Connector 82"/>
              <p:cNvCxnSpPr>
                <a:stCxn id="81" idx="4"/>
                <a:endCxn id="90" idx="0"/>
              </p:cNvCxnSpPr>
              <p:nvPr/>
            </p:nvCxnSpPr>
            <p:spPr>
              <a:xfrm rot="5400000">
                <a:off x="4991100" y="2857500"/>
                <a:ext cx="228600" cy="1588"/>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sp>
            <p:nvSpPr>
              <p:cNvPr id="84" name="Oval 83"/>
              <p:cNvSpPr/>
              <p:nvPr/>
            </p:nvSpPr>
            <p:spPr>
              <a:xfrm>
                <a:off x="5791200" y="2437606"/>
                <a:ext cx="304800" cy="304800"/>
              </a:xfrm>
              <a:prstGeom prst="ellipse">
                <a:avLst/>
              </a:prstGeom>
              <a:solidFill>
                <a:srgbClr val="E4CFA0"/>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5" name="Straight Arrow Connector 84"/>
              <p:cNvCxnSpPr>
                <a:endCxn id="84" idx="0"/>
              </p:cNvCxnSpPr>
              <p:nvPr/>
            </p:nvCxnSpPr>
            <p:spPr>
              <a:xfrm rot="5400000">
                <a:off x="5829300" y="2323306"/>
                <a:ext cx="228600" cy="1588"/>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cxnSp>
            <p:nvCxnSpPr>
              <p:cNvPr id="86" name="Straight Arrow Connector 85"/>
              <p:cNvCxnSpPr>
                <a:stCxn id="84" idx="4"/>
                <a:endCxn id="90" idx="7"/>
              </p:cNvCxnSpPr>
              <p:nvPr/>
            </p:nvCxnSpPr>
            <p:spPr>
              <a:xfrm rot="5400000">
                <a:off x="5441367" y="2514203"/>
                <a:ext cx="274031" cy="730437"/>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sp>
            <p:nvSpPr>
              <p:cNvPr id="87" name="Oval 86"/>
              <p:cNvSpPr/>
              <p:nvPr/>
            </p:nvSpPr>
            <p:spPr>
              <a:xfrm>
                <a:off x="5410200" y="25908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8" name="Oval 87"/>
              <p:cNvSpPr/>
              <p:nvPr/>
            </p:nvSpPr>
            <p:spPr>
              <a:xfrm>
                <a:off x="5562600" y="25908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9" name="TextBox 88"/>
              <p:cNvSpPr txBox="1"/>
              <p:nvPr/>
            </p:nvSpPr>
            <p:spPr>
              <a:xfrm>
                <a:off x="5181600" y="2209800"/>
                <a:ext cx="601447"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map</a:t>
                </a:r>
                <a:endParaRPr lang="en-US" dirty="0"/>
              </a:p>
            </p:txBody>
          </p:sp>
          <p:sp>
            <p:nvSpPr>
              <p:cNvPr id="90" name="Oval 89"/>
              <p:cNvSpPr/>
              <p:nvPr/>
            </p:nvSpPr>
            <p:spPr>
              <a:xfrm>
                <a:off x="4953000" y="2971800"/>
                <a:ext cx="304800" cy="304800"/>
              </a:xfrm>
              <a:prstGeom prst="ellipse">
                <a:avLst/>
              </a:prstGeom>
              <a:solidFill>
                <a:srgbClr val="E4CFA0"/>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1" name="Oval 90"/>
              <p:cNvSpPr/>
              <p:nvPr/>
            </p:nvSpPr>
            <p:spPr>
              <a:xfrm>
                <a:off x="5562600" y="2971800"/>
                <a:ext cx="304800" cy="304800"/>
              </a:xfrm>
              <a:prstGeom prst="ellipse">
                <a:avLst/>
              </a:prstGeom>
              <a:solidFill>
                <a:srgbClr val="E4CFA0"/>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92" name="Straight Arrow Connector 91"/>
              <p:cNvCxnSpPr>
                <a:stCxn id="78" idx="4"/>
                <a:endCxn id="91" idx="1"/>
              </p:cNvCxnSpPr>
              <p:nvPr/>
            </p:nvCxnSpPr>
            <p:spPr>
              <a:xfrm rot="16200000" flipH="1">
                <a:off x="5029200" y="2438399"/>
                <a:ext cx="273237" cy="882837"/>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cxnSp>
            <p:nvCxnSpPr>
              <p:cNvPr id="93" name="Straight Arrow Connector 92"/>
              <p:cNvCxnSpPr>
                <a:stCxn id="81" idx="4"/>
                <a:endCxn id="91" idx="0"/>
              </p:cNvCxnSpPr>
              <p:nvPr/>
            </p:nvCxnSpPr>
            <p:spPr>
              <a:xfrm rot="16200000" flipH="1">
                <a:off x="5295900" y="2552700"/>
                <a:ext cx="228600" cy="609600"/>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cxnSp>
            <p:nvCxnSpPr>
              <p:cNvPr id="94" name="Straight Arrow Connector 93"/>
              <p:cNvCxnSpPr>
                <a:stCxn id="84" idx="4"/>
                <a:endCxn id="91" idx="7"/>
              </p:cNvCxnSpPr>
              <p:nvPr/>
            </p:nvCxnSpPr>
            <p:spPr>
              <a:xfrm rot="5400000">
                <a:off x="5746167" y="2819003"/>
                <a:ext cx="274031" cy="120837"/>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cxnSp>
            <p:nvCxnSpPr>
              <p:cNvPr id="95" name="Straight Arrow Connector 94"/>
              <p:cNvCxnSpPr/>
              <p:nvPr/>
            </p:nvCxnSpPr>
            <p:spPr>
              <a:xfrm rot="5400000">
                <a:off x="4991894" y="3390106"/>
                <a:ext cx="228600" cy="1588"/>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cxnSp>
            <p:nvCxnSpPr>
              <p:cNvPr id="96" name="Straight Arrow Connector 95"/>
              <p:cNvCxnSpPr/>
              <p:nvPr/>
            </p:nvCxnSpPr>
            <p:spPr>
              <a:xfrm rot="5400000">
                <a:off x="5601494" y="3390106"/>
                <a:ext cx="228600" cy="1588"/>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grpSp>
            <p:nvGrpSpPr>
              <p:cNvPr id="48" name="Group 102"/>
              <p:cNvGrpSpPr/>
              <p:nvPr/>
            </p:nvGrpSpPr>
            <p:grpSpPr>
              <a:xfrm>
                <a:off x="5334000" y="3124200"/>
                <a:ext cx="198119" cy="45719"/>
                <a:chOff x="7696200" y="2743200"/>
                <a:chExt cx="198119" cy="45719"/>
              </a:xfrm>
            </p:grpSpPr>
            <p:sp>
              <p:nvSpPr>
                <p:cNvPr id="100" name="Oval 99"/>
                <p:cNvSpPr/>
                <p:nvPr/>
              </p:nvSpPr>
              <p:spPr>
                <a:xfrm>
                  <a:off x="7696200" y="2743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1" name="Oval 100"/>
                <p:cNvSpPr/>
                <p:nvPr/>
              </p:nvSpPr>
              <p:spPr>
                <a:xfrm>
                  <a:off x="7848600" y="2743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98" name="TextBox 97"/>
              <p:cNvSpPr txBox="1"/>
              <p:nvPr/>
            </p:nvSpPr>
            <p:spPr>
              <a:xfrm>
                <a:off x="5791200" y="2971800"/>
                <a:ext cx="834074"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reduce</a:t>
                </a:r>
                <a:endParaRPr lang="en-US" dirty="0"/>
              </a:p>
            </p:txBody>
          </p:sp>
          <p:sp>
            <p:nvSpPr>
              <p:cNvPr id="99" name="TextBox 98"/>
              <p:cNvSpPr txBox="1"/>
              <p:nvPr/>
            </p:nvSpPr>
            <p:spPr>
              <a:xfrm>
                <a:off x="5486400" y="1676400"/>
                <a:ext cx="1074590" cy="369332"/>
              </a:xfrm>
              <a:prstGeom prst="rect">
                <a:avLst/>
              </a:prstGeom>
              <a:ln w="19050"/>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iterations</a:t>
                </a:r>
                <a:endParaRPr lang="en-US" dirty="0"/>
              </a:p>
            </p:txBody>
          </p:sp>
        </p:grpSp>
      </p:grpSp>
      <p:grpSp>
        <p:nvGrpSpPr>
          <p:cNvPr id="49" name="Group 161"/>
          <p:cNvGrpSpPr/>
          <p:nvPr/>
        </p:nvGrpSpPr>
        <p:grpSpPr>
          <a:xfrm>
            <a:off x="6934200" y="1905000"/>
            <a:ext cx="1752600" cy="1676400"/>
            <a:chOff x="6934200" y="1828800"/>
            <a:chExt cx="1752600" cy="1676400"/>
          </a:xfrm>
          <a:noFill/>
        </p:grpSpPr>
        <p:sp>
          <p:nvSpPr>
            <p:cNvPr id="103" name="Rectangle 102"/>
            <p:cNvSpPr/>
            <p:nvPr/>
          </p:nvSpPr>
          <p:spPr>
            <a:xfrm>
              <a:off x="7162800" y="2057400"/>
              <a:ext cx="1295400" cy="1295400"/>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04" name="Straight Connector 103"/>
            <p:cNvCxnSpPr/>
            <p:nvPr/>
          </p:nvCxnSpPr>
          <p:spPr>
            <a:xfrm rot="5400000">
              <a:off x="6973094" y="2704306"/>
              <a:ext cx="1295400" cy="1588"/>
            </a:xfrm>
            <a:prstGeom prst="line">
              <a:avLst/>
            </a:prstGeom>
            <a:grpFill/>
            <a:ln w="19050"/>
          </p:spPr>
          <p:style>
            <a:lnRef idx="2">
              <a:schemeClr val="dk1"/>
            </a:lnRef>
            <a:fillRef idx="1">
              <a:schemeClr val="lt1"/>
            </a:fillRef>
            <a:effectRef idx="0">
              <a:schemeClr val="dk1"/>
            </a:effectRef>
            <a:fontRef idx="minor">
              <a:schemeClr val="dk1"/>
            </a:fontRef>
          </p:style>
        </p:cxnSp>
        <p:cxnSp>
          <p:nvCxnSpPr>
            <p:cNvPr id="105" name="Straight Connector 104"/>
            <p:cNvCxnSpPr/>
            <p:nvPr/>
          </p:nvCxnSpPr>
          <p:spPr>
            <a:xfrm>
              <a:off x="7162800" y="2514600"/>
              <a:ext cx="1295400" cy="1588"/>
            </a:xfrm>
            <a:prstGeom prst="line">
              <a:avLst/>
            </a:prstGeom>
            <a:grpFill/>
            <a:ln w="19050"/>
          </p:spPr>
          <p:style>
            <a:lnRef idx="2">
              <a:schemeClr val="dk1"/>
            </a:lnRef>
            <a:fillRef idx="1">
              <a:schemeClr val="lt1"/>
            </a:fillRef>
            <a:effectRef idx="0">
              <a:schemeClr val="dk1"/>
            </a:effectRef>
            <a:fontRef idx="minor">
              <a:schemeClr val="dk1"/>
            </a:fontRef>
          </p:style>
        </p:cxnSp>
        <p:cxnSp>
          <p:nvCxnSpPr>
            <p:cNvPr id="106" name="Straight Connector 105"/>
            <p:cNvCxnSpPr/>
            <p:nvPr/>
          </p:nvCxnSpPr>
          <p:spPr>
            <a:xfrm>
              <a:off x="7162800" y="2819400"/>
              <a:ext cx="1295400" cy="1588"/>
            </a:xfrm>
            <a:prstGeom prst="line">
              <a:avLst/>
            </a:prstGeom>
            <a:grpFill/>
            <a:ln w="19050"/>
          </p:spPr>
          <p:style>
            <a:lnRef idx="2">
              <a:schemeClr val="dk1"/>
            </a:lnRef>
            <a:fillRef idx="1">
              <a:schemeClr val="lt1"/>
            </a:fillRef>
            <a:effectRef idx="0">
              <a:schemeClr val="dk1"/>
            </a:effectRef>
            <a:fontRef idx="minor">
              <a:schemeClr val="dk1"/>
            </a:fontRef>
          </p:style>
        </p:cxnSp>
        <p:sp>
          <p:nvSpPr>
            <p:cNvPr id="107" name="TextBox 106"/>
            <p:cNvSpPr txBox="1"/>
            <p:nvPr/>
          </p:nvSpPr>
          <p:spPr>
            <a:xfrm>
              <a:off x="7543800" y="2514600"/>
              <a:ext cx="410690"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err="1" smtClean="0"/>
                <a:t>Pij</a:t>
              </a:r>
              <a:endParaRPr lang="en-US" dirty="0"/>
            </a:p>
          </p:txBody>
        </p:sp>
        <p:cxnSp>
          <p:nvCxnSpPr>
            <p:cNvPr id="108" name="Straight Arrow Connector 107"/>
            <p:cNvCxnSpPr/>
            <p:nvPr/>
          </p:nvCxnSpPr>
          <p:spPr>
            <a:xfrm rot="5400000" flipH="1" flipV="1">
              <a:off x="7658894" y="2247106"/>
              <a:ext cx="228600" cy="1588"/>
            </a:xfrm>
            <a:prstGeom prst="straightConnector1">
              <a:avLst/>
            </a:prstGeom>
            <a:grpFill/>
            <a:ln w="19050">
              <a:tailEnd type="arrow"/>
            </a:ln>
          </p:spPr>
          <p:style>
            <a:lnRef idx="2">
              <a:schemeClr val="dk1"/>
            </a:lnRef>
            <a:fillRef idx="1">
              <a:schemeClr val="lt1"/>
            </a:fillRef>
            <a:effectRef idx="0">
              <a:schemeClr val="dk1"/>
            </a:effectRef>
            <a:fontRef idx="minor">
              <a:schemeClr val="dk1"/>
            </a:fontRef>
          </p:style>
        </p:cxnSp>
        <p:cxnSp>
          <p:nvCxnSpPr>
            <p:cNvPr id="109" name="Straight Arrow Connector 108"/>
            <p:cNvCxnSpPr/>
            <p:nvPr/>
          </p:nvCxnSpPr>
          <p:spPr>
            <a:xfrm rot="10800000">
              <a:off x="7239000" y="2667000"/>
              <a:ext cx="228600" cy="1588"/>
            </a:xfrm>
            <a:prstGeom prst="straightConnector1">
              <a:avLst/>
            </a:prstGeom>
            <a:grpFill/>
            <a:ln w="19050">
              <a:tailEnd type="arrow"/>
            </a:ln>
          </p:spPr>
          <p:style>
            <a:lnRef idx="2">
              <a:schemeClr val="dk1"/>
            </a:lnRef>
            <a:fillRef idx="1">
              <a:schemeClr val="lt1"/>
            </a:fillRef>
            <a:effectRef idx="0">
              <a:schemeClr val="dk1"/>
            </a:effectRef>
            <a:fontRef idx="minor">
              <a:schemeClr val="dk1"/>
            </a:fontRef>
          </p:style>
        </p:cxnSp>
        <p:sp>
          <p:nvSpPr>
            <p:cNvPr id="110" name="Arc 109"/>
            <p:cNvSpPr/>
            <p:nvPr/>
          </p:nvSpPr>
          <p:spPr>
            <a:xfrm flipV="1">
              <a:off x="6934200" y="2590800"/>
              <a:ext cx="1752600" cy="457200"/>
            </a:xfrm>
            <a:prstGeom prst="arc">
              <a:avLst>
                <a:gd name="adj1" fmla="val 10327336"/>
                <a:gd name="adj2" fmla="val 598130"/>
              </a:avLst>
            </a:prstGeom>
            <a:grpFill/>
            <a:ln w="19050">
              <a:tailEnd type="arrow"/>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1" name="Arc 110"/>
            <p:cNvSpPr/>
            <p:nvPr/>
          </p:nvSpPr>
          <p:spPr>
            <a:xfrm rot="16200000" flipV="1">
              <a:off x="7162800" y="2438400"/>
              <a:ext cx="1676400" cy="457200"/>
            </a:xfrm>
            <a:prstGeom prst="arc">
              <a:avLst>
                <a:gd name="adj1" fmla="val 10327336"/>
                <a:gd name="adj2" fmla="val 598130"/>
              </a:avLst>
            </a:prstGeom>
            <a:grpFill/>
            <a:ln w="19050">
              <a:headEnd type="arrow"/>
              <a:tailEnd type="none"/>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12" name="TextBox 111"/>
          <p:cNvSpPr txBox="1"/>
          <p:nvPr/>
        </p:nvSpPr>
        <p:spPr>
          <a:xfrm>
            <a:off x="1219200" y="6248400"/>
            <a:ext cx="4717253" cy="369332"/>
          </a:xfrm>
          <a:prstGeom prst="rect">
            <a:avLst/>
          </a:prstGeom>
          <a:noFill/>
        </p:spPr>
        <p:txBody>
          <a:bodyPr wrap="none" rtlCol="0">
            <a:spAutoFit/>
          </a:bodyPr>
          <a:lstStyle/>
          <a:p>
            <a:r>
              <a:rPr lang="en-US" b="1" dirty="0" smtClean="0">
                <a:solidFill>
                  <a:srgbClr val="7E110D"/>
                </a:solidFill>
              </a:rPr>
              <a:t>Domain of MapReduce and Iterative Extensions</a:t>
            </a:r>
            <a:endParaRPr lang="en-US" b="1" dirty="0">
              <a:solidFill>
                <a:srgbClr val="7E110D"/>
              </a:solidFill>
            </a:endParaRPr>
          </a:p>
        </p:txBody>
      </p:sp>
      <p:cxnSp>
        <p:nvCxnSpPr>
          <p:cNvPr id="113" name="Straight Arrow Connector 112"/>
          <p:cNvCxnSpPr/>
          <p:nvPr/>
        </p:nvCxnSpPr>
        <p:spPr>
          <a:xfrm>
            <a:off x="5943600" y="6477000"/>
            <a:ext cx="762000" cy="1588"/>
          </a:xfrm>
          <a:prstGeom prst="straightConnector1">
            <a:avLst/>
          </a:prstGeom>
          <a:ln w="28575" cap="flat">
            <a:solidFill>
              <a:srgbClr val="7E110D"/>
            </a:solidFill>
            <a:round/>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rot="10800000">
            <a:off x="381000" y="6477000"/>
            <a:ext cx="762000" cy="1588"/>
          </a:xfrm>
          <a:prstGeom prst="straightConnector1">
            <a:avLst/>
          </a:prstGeom>
          <a:ln w="28575" cap="flat">
            <a:solidFill>
              <a:srgbClr val="7E110D"/>
            </a:solidFill>
            <a:round/>
            <a:tailEnd type="arrow"/>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7391400" y="6172200"/>
            <a:ext cx="570990" cy="369332"/>
          </a:xfrm>
          <a:prstGeom prst="rect">
            <a:avLst/>
          </a:prstGeom>
          <a:noFill/>
        </p:spPr>
        <p:txBody>
          <a:bodyPr wrap="none" rtlCol="0">
            <a:spAutoFit/>
          </a:bodyPr>
          <a:lstStyle/>
          <a:p>
            <a:r>
              <a:rPr lang="en-US" b="1" dirty="0" smtClean="0">
                <a:solidFill>
                  <a:srgbClr val="7E110D"/>
                </a:solidFill>
              </a:rPr>
              <a:t>MPI</a:t>
            </a:r>
            <a:endParaRPr lang="en-US" b="1" dirty="0">
              <a:solidFill>
                <a:srgbClr val="7E110D"/>
              </a:solidFill>
            </a:endParaRPr>
          </a:p>
        </p:txBody>
      </p:sp>
      <p:sp>
        <p:nvSpPr>
          <p:cNvPr id="118" name="Rectangle 117"/>
          <p:cNvSpPr/>
          <p:nvPr/>
        </p:nvSpPr>
        <p:spPr>
          <a:xfrm>
            <a:off x="4572000" y="762000"/>
            <a:ext cx="2209800" cy="5486400"/>
          </a:xfrm>
          <a:prstGeom prst="rect">
            <a:avLst/>
          </a:prstGeom>
          <a:noFill/>
          <a:ln w="38100">
            <a:solidFill>
              <a:srgbClr val="7E1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itle 49"/>
          <p:cNvSpPr>
            <a:spLocks noGrp="1"/>
          </p:cNvSpPr>
          <p:nvPr>
            <p:ph type="title"/>
          </p:nvPr>
        </p:nvSpPr>
        <p:spPr>
          <a:xfrm>
            <a:off x="152401" y="0"/>
            <a:ext cx="8839200" cy="506027"/>
          </a:xfrm>
        </p:spPr>
        <p:txBody>
          <a:bodyPr>
            <a:normAutofit fontScale="90000"/>
          </a:bodyPr>
          <a:lstStyle/>
          <a:p>
            <a:r>
              <a:rPr lang="en-US" dirty="0" smtClean="0"/>
              <a:t>Applications &amp; Different Interconnection Patterns</a:t>
            </a:r>
            <a:endParaRPr lang="en-US" dirty="0"/>
          </a:p>
        </p:txBody>
      </p:sp>
    </p:spTree>
    <p:extLst>
      <p:ext uri="{BB962C8B-B14F-4D97-AF65-F5344CB8AC3E}">
        <p14:creationId xmlns:p14="http://schemas.microsoft.com/office/powerpoint/2010/main" val="38224300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953000"/>
            <a:ext cx="8763000" cy="1371600"/>
          </a:xfrm>
        </p:spPr>
        <p:txBody>
          <a:bodyPr>
            <a:normAutofit fontScale="62500" lnSpcReduction="20000"/>
          </a:bodyPr>
          <a:lstStyle/>
          <a:p>
            <a:pPr>
              <a:lnSpc>
                <a:spcPct val="120000"/>
              </a:lnSpc>
            </a:pPr>
            <a:r>
              <a:rPr lang="en-US" dirty="0" smtClean="0">
                <a:solidFill>
                  <a:srgbClr val="002060"/>
                </a:solidFill>
              </a:rPr>
              <a:t>We use the academic release of DryadLINQ, Apache Hadoop version 0.20.2, and Twister for our performance comparisons. </a:t>
            </a:r>
          </a:p>
          <a:p>
            <a:pPr>
              <a:lnSpc>
                <a:spcPct val="120000"/>
              </a:lnSpc>
            </a:pPr>
            <a:r>
              <a:rPr lang="en-US" dirty="0" smtClean="0">
                <a:solidFill>
                  <a:srgbClr val="002060"/>
                </a:solidFill>
              </a:rPr>
              <a:t>Both Twister and Hadoop use JDK (64 bit) version 1.6.0_18, while DryadLINQ and MPI uses Microsoft .NET version 3.5. </a:t>
            </a:r>
            <a:endParaRPr lang="en-US" dirty="0">
              <a:solidFill>
                <a:srgbClr val="00206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098297759"/>
              </p:ext>
            </p:extLst>
          </p:nvPr>
        </p:nvGraphicFramePr>
        <p:xfrm>
          <a:off x="152400" y="685801"/>
          <a:ext cx="8839200" cy="4136527"/>
        </p:xfrm>
        <a:graphic>
          <a:graphicData uri="http://schemas.openxmlformats.org/drawingml/2006/table">
            <a:tbl>
              <a:tblPr firstRow="1" bandRow="1">
                <a:tableStyleId>{BC89EF96-8CEA-46FF-86C4-4CE0E7609802}</a:tableStyleId>
              </a:tblPr>
              <a:tblGrid>
                <a:gridCol w="1767840"/>
                <a:gridCol w="1889760"/>
                <a:gridCol w="1645920"/>
                <a:gridCol w="1767840"/>
                <a:gridCol w="1767840"/>
              </a:tblGrid>
              <a:tr h="221083">
                <a:tc>
                  <a:txBody>
                    <a:bodyPr/>
                    <a:lstStyle/>
                    <a:p>
                      <a:pPr marL="0" marR="0" algn="l">
                        <a:lnSpc>
                          <a:spcPct val="100000"/>
                        </a:lnSpc>
                        <a:spcBef>
                          <a:spcPts val="600"/>
                        </a:spcBef>
                        <a:spcAft>
                          <a:spcPts val="600"/>
                        </a:spcAft>
                      </a:pPr>
                      <a:r>
                        <a:rPr lang="en-US" sz="1600" dirty="0">
                          <a:solidFill>
                            <a:srgbClr val="002060"/>
                          </a:solidFill>
                        </a:rPr>
                        <a:t>Cluster ID</a:t>
                      </a:r>
                      <a:endParaRPr lang="en-US" sz="1600" dirty="0">
                        <a:solidFill>
                          <a:srgbClr val="002060"/>
                        </a:solidFill>
                        <a:latin typeface="Book Antiqua"/>
                        <a:ea typeface="Times New Roman"/>
                        <a:cs typeface="Times New Roman"/>
                      </a:endParaRPr>
                    </a:p>
                  </a:txBody>
                  <a:tcPr marL="30162" marR="30162" marT="0" marB="0"/>
                </a:tc>
                <a:tc>
                  <a:txBody>
                    <a:bodyPr/>
                    <a:lstStyle/>
                    <a:p>
                      <a:pPr marL="0" marR="0" indent="68580" algn="l">
                        <a:lnSpc>
                          <a:spcPct val="100000"/>
                        </a:lnSpc>
                        <a:spcBef>
                          <a:spcPts val="600"/>
                        </a:spcBef>
                        <a:spcAft>
                          <a:spcPts val="600"/>
                        </a:spcAft>
                      </a:pPr>
                      <a:r>
                        <a:rPr lang="en-US" sz="1600">
                          <a:solidFill>
                            <a:srgbClr val="002060"/>
                          </a:solidFill>
                        </a:rPr>
                        <a:t>Cluster-I</a:t>
                      </a:r>
                      <a:endParaRPr lang="en-US" sz="1600">
                        <a:solidFill>
                          <a:srgbClr val="002060"/>
                        </a:solidFill>
                        <a:latin typeface="Book Antiqua"/>
                        <a:ea typeface="Times New Roman"/>
                        <a:cs typeface="Times New Roman"/>
                      </a:endParaRPr>
                    </a:p>
                  </a:txBody>
                  <a:tcPr marL="30162" marR="30162" marT="0" marB="0"/>
                </a:tc>
                <a:tc>
                  <a:txBody>
                    <a:bodyPr/>
                    <a:lstStyle/>
                    <a:p>
                      <a:pPr marL="0" marR="0" indent="68580" algn="l">
                        <a:lnSpc>
                          <a:spcPct val="100000"/>
                        </a:lnSpc>
                        <a:spcBef>
                          <a:spcPts val="600"/>
                        </a:spcBef>
                        <a:spcAft>
                          <a:spcPts val="600"/>
                        </a:spcAft>
                      </a:pPr>
                      <a:r>
                        <a:rPr lang="en-US" sz="1600">
                          <a:solidFill>
                            <a:srgbClr val="002060"/>
                          </a:solidFill>
                        </a:rPr>
                        <a:t>Cluster-II</a:t>
                      </a:r>
                      <a:endParaRPr lang="en-US" sz="1600">
                        <a:solidFill>
                          <a:srgbClr val="002060"/>
                        </a:solidFill>
                        <a:latin typeface="Book Antiqua"/>
                        <a:ea typeface="Times New Roman"/>
                        <a:cs typeface="Times New Roman"/>
                      </a:endParaRPr>
                    </a:p>
                  </a:txBody>
                  <a:tcPr marL="30162" marR="30162" marT="0" marB="0"/>
                </a:tc>
                <a:tc>
                  <a:txBody>
                    <a:bodyPr/>
                    <a:lstStyle/>
                    <a:p>
                      <a:pPr marL="0" marR="0" indent="68580" algn="l">
                        <a:lnSpc>
                          <a:spcPct val="100000"/>
                        </a:lnSpc>
                        <a:spcBef>
                          <a:spcPts val="600"/>
                        </a:spcBef>
                        <a:spcAft>
                          <a:spcPts val="600"/>
                        </a:spcAft>
                      </a:pPr>
                      <a:r>
                        <a:rPr lang="en-US" sz="1600">
                          <a:solidFill>
                            <a:srgbClr val="002060"/>
                          </a:solidFill>
                        </a:rPr>
                        <a:t>Cluster-III</a:t>
                      </a:r>
                      <a:endParaRPr lang="en-US" sz="1600">
                        <a:solidFill>
                          <a:srgbClr val="002060"/>
                        </a:solidFill>
                        <a:latin typeface="Book Antiqua"/>
                        <a:ea typeface="Times New Roman"/>
                        <a:cs typeface="Times New Roman"/>
                      </a:endParaRPr>
                    </a:p>
                  </a:txBody>
                  <a:tcPr marL="57150" marR="57150" marT="0" marB="0"/>
                </a:tc>
                <a:tc>
                  <a:txBody>
                    <a:bodyPr/>
                    <a:lstStyle/>
                    <a:p>
                      <a:pPr marL="0" marR="0" indent="68580" algn="l">
                        <a:lnSpc>
                          <a:spcPct val="100000"/>
                        </a:lnSpc>
                        <a:spcBef>
                          <a:spcPts val="600"/>
                        </a:spcBef>
                        <a:spcAft>
                          <a:spcPts val="600"/>
                        </a:spcAft>
                      </a:pPr>
                      <a:r>
                        <a:rPr lang="en-US" sz="1600">
                          <a:solidFill>
                            <a:srgbClr val="002060"/>
                          </a:solidFill>
                        </a:rPr>
                        <a:t>Cluster-IV</a:t>
                      </a:r>
                      <a:endParaRPr lang="en-US" sz="1600">
                        <a:solidFill>
                          <a:srgbClr val="002060"/>
                        </a:solidFill>
                        <a:latin typeface="Book Antiqua"/>
                        <a:ea typeface="Times New Roman"/>
                        <a:cs typeface="Times New Roman"/>
                      </a:endParaRPr>
                    </a:p>
                  </a:txBody>
                  <a:tcPr marL="57150" marR="57150" marT="0" marB="0"/>
                </a:tc>
              </a:tr>
              <a:tr h="221083">
                <a:tc>
                  <a:txBody>
                    <a:bodyPr/>
                    <a:lstStyle/>
                    <a:p>
                      <a:pPr marL="0" marR="0" algn="l">
                        <a:lnSpc>
                          <a:spcPct val="100000"/>
                        </a:lnSpc>
                        <a:spcBef>
                          <a:spcPts val="600"/>
                        </a:spcBef>
                        <a:spcAft>
                          <a:spcPts val="600"/>
                        </a:spcAft>
                      </a:pPr>
                      <a:r>
                        <a:rPr lang="en-US" sz="1600" dirty="0">
                          <a:solidFill>
                            <a:srgbClr val="002060"/>
                          </a:solidFill>
                        </a:rPr>
                        <a:t># nodes</a:t>
                      </a:r>
                      <a:endParaRPr lang="en-US" sz="1600" dirty="0">
                        <a:solidFill>
                          <a:srgbClr val="002060"/>
                        </a:solidFill>
                        <a:latin typeface="Book Antiqua"/>
                        <a:ea typeface="Times New Roman"/>
                        <a:cs typeface="Times New Roman"/>
                      </a:endParaRPr>
                    </a:p>
                  </a:txBody>
                  <a:tcPr marL="30162" marR="30162" marT="0" marB="0"/>
                </a:tc>
                <a:tc>
                  <a:txBody>
                    <a:bodyPr/>
                    <a:lstStyle/>
                    <a:p>
                      <a:pPr marL="0" marR="0" indent="68580" algn="l">
                        <a:lnSpc>
                          <a:spcPct val="100000"/>
                        </a:lnSpc>
                        <a:spcBef>
                          <a:spcPts val="600"/>
                        </a:spcBef>
                        <a:spcAft>
                          <a:spcPts val="600"/>
                        </a:spcAft>
                      </a:pPr>
                      <a:r>
                        <a:rPr lang="en-US" sz="1600">
                          <a:solidFill>
                            <a:srgbClr val="002060"/>
                          </a:solidFill>
                        </a:rPr>
                        <a:t>32</a:t>
                      </a:r>
                      <a:endParaRPr lang="en-US" sz="1600">
                        <a:solidFill>
                          <a:srgbClr val="002060"/>
                        </a:solidFill>
                        <a:latin typeface="Book Antiqua"/>
                        <a:ea typeface="Times New Roman"/>
                        <a:cs typeface="Times New Roman"/>
                      </a:endParaRPr>
                    </a:p>
                  </a:txBody>
                  <a:tcPr marL="30162" marR="30162" marT="0" marB="0"/>
                </a:tc>
                <a:tc>
                  <a:txBody>
                    <a:bodyPr/>
                    <a:lstStyle/>
                    <a:p>
                      <a:pPr marL="0" marR="0" indent="68580" algn="l">
                        <a:lnSpc>
                          <a:spcPct val="100000"/>
                        </a:lnSpc>
                        <a:spcBef>
                          <a:spcPts val="600"/>
                        </a:spcBef>
                        <a:spcAft>
                          <a:spcPts val="600"/>
                        </a:spcAft>
                      </a:pPr>
                      <a:r>
                        <a:rPr lang="en-US" sz="1600" dirty="0">
                          <a:solidFill>
                            <a:srgbClr val="002060"/>
                          </a:solidFill>
                        </a:rPr>
                        <a:t>230</a:t>
                      </a:r>
                      <a:endParaRPr lang="en-US" sz="1600" dirty="0">
                        <a:solidFill>
                          <a:srgbClr val="002060"/>
                        </a:solidFill>
                        <a:latin typeface="Book Antiqua"/>
                        <a:ea typeface="Times New Roman"/>
                        <a:cs typeface="Times New Roman"/>
                      </a:endParaRPr>
                    </a:p>
                  </a:txBody>
                  <a:tcPr marL="30162" marR="30162" marT="0" marB="0"/>
                </a:tc>
                <a:tc>
                  <a:txBody>
                    <a:bodyPr/>
                    <a:lstStyle/>
                    <a:p>
                      <a:pPr marL="0" marR="0" indent="68580" algn="l">
                        <a:lnSpc>
                          <a:spcPct val="100000"/>
                        </a:lnSpc>
                        <a:spcBef>
                          <a:spcPts val="600"/>
                        </a:spcBef>
                        <a:spcAft>
                          <a:spcPts val="600"/>
                        </a:spcAft>
                      </a:pPr>
                      <a:r>
                        <a:rPr lang="en-US" sz="1600">
                          <a:solidFill>
                            <a:srgbClr val="002060"/>
                          </a:solidFill>
                        </a:rPr>
                        <a:t>32</a:t>
                      </a:r>
                      <a:endParaRPr lang="en-US" sz="1600">
                        <a:solidFill>
                          <a:srgbClr val="002060"/>
                        </a:solidFill>
                        <a:latin typeface="Book Antiqua"/>
                        <a:ea typeface="Times New Roman"/>
                        <a:cs typeface="Times New Roman"/>
                      </a:endParaRPr>
                    </a:p>
                  </a:txBody>
                  <a:tcPr marL="57150" marR="57150" marT="0" marB="0"/>
                </a:tc>
                <a:tc>
                  <a:txBody>
                    <a:bodyPr/>
                    <a:lstStyle/>
                    <a:p>
                      <a:pPr marL="0" marR="0" indent="68580" algn="l">
                        <a:lnSpc>
                          <a:spcPct val="100000"/>
                        </a:lnSpc>
                        <a:spcBef>
                          <a:spcPts val="600"/>
                        </a:spcBef>
                        <a:spcAft>
                          <a:spcPts val="600"/>
                        </a:spcAft>
                      </a:pPr>
                      <a:r>
                        <a:rPr lang="en-US" sz="1600">
                          <a:solidFill>
                            <a:srgbClr val="002060"/>
                          </a:solidFill>
                        </a:rPr>
                        <a:t>32</a:t>
                      </a:r>
                      <a:endParaRPr lang="en-US" sz="1600">
                        <a:solidFill>
                          <a:srgbClr val="002060"/>
                        </a:solidFill>
                        <a:latin typeface="Book Antiqua"/>
                        <a:ea typeface="Times New Roman"/>
                        <a:cs typeface="Times New Roman"/>
                      </a:endParaRPr>
                    </a:p>
                  </a:txBody>
                  <a:tcPr marL="57150" marR="57150" marT="0" marB="0"/>
                </a:tc>
              </a:tr>
              <a:tr h="442166">
                <a:tc>
                  <a:txBody>
                    <a:bodyPr/>
                    <a:lstStyle/>
                    <a:p>
                      <a:pPr marL="0" marR="0" algn="l">
                        <a:lnSpc>
                          <a:spcPct val="100000"/>
                        </a:lnSpc>
                        <a:spcBef>
                          <a:spcPts val="600"/>
                        </a:spcBef>
                        <a:spcAft>
                          <a:spcPts val="600"/>
                        </a:spcAft>
                      </a:pPr>
                      <a:r>
                        <a:rPr lang="en-US" sz="1600" dirty="0">
                          <a:solidFill>
                            <a:srgbClr val="002060"/>
                          </a:solidFill>
                        </a:rPr>
                        <a:t># CPUs in each  node</a:t>
                      </a:r>
                      <a:endParaRPr lang="en-US" sz="1600" dirty="0">
                        <a:solidFill>
                          <a:srgbClr val="002060"/>
                        </a:solidFill>
                        <a:latin typeface="Book Antiqua"/>
                        <a:ea typeface="Times New Roman"/>
                        <a:cs typeface="Times New Roman"/>
                      </a:endParaRPr>
                    </a:p>
                  </a:txBody>
                  <a:tcPr marL="30162" marR="30162" marT="0" marB="0"/>
                </a:tc>
                <a:tc>
                  <a:txBody>
                    <a:bodyPr/>
                    <a:lstStyle/>
                    <a:p>
                      <a:pPr marL="0" marR="0" indent="68580" algn="l">
                        <a:lnSpc>
                          <a:spcPct val="100000"/>
                        </a:lnSpc>
                        <a:spcBef>
                          <a:spcPts val="600"/>
                        </a:spcBef>
                        <a:spcAft>
                          <a:spcPts val="600"/>
                        </a:spcAft>
                      </a:pPr>
                      <a:r>
                        <a:rPr lang="en-US" sz="1600" dirty="0">
                          <a:solidFill>
                            <a:srgbClr val="002060"/>
                          </a:solidFill>
                        </a:rPr>
                        <a:t>6</a:t>
                      </a:r>
                      <a:endParaRPr lang="en-US" sz="1600" dirty="0">
                        <a:solidFill>
                          <a:srgbClr val="002060"/>
                        </a:solidFill>
                        <a:latin typeface="Book Antiqua"/>
                        <a:ea typeface="Times New Roman"/>
                        <a:cs typeface="Times New Roman"/>
                      </a:endParaRPr>
                    </a:p>
                  </a:txBody>
                  <a:tcPr marL="30162" marR="30162" marT="0" marB="0"/>
                </a:tc>
                <a:tc>
                  <a:txBody>
                    <a:bodyPr/>
                    <a:lstStyle/>
                    <a:p>
                      <a:pPr marL="0" marR="0" indent="68580" algn="l">
                        <a:lnSpc>
                          <a:spcPct val="100000"/>
                        </a:lnSpc>
                        <a:spcBef>
                          <a:spcPts val="600"/>
                        </a:spcBef>
                        <a:spcAft>
                          <a:spcPts val="600"/>
                        </a:spcAft>
                      </a:pPr>
                      <a:r>
                        <a:rPr lang="en-US" sz="1600" dirty="0">
                          <a:solidFill>
                            <a:srgbClr val="002060"/>
                          </a:solidFill>
                        </a:rPr>
                        <a:t>2</a:t>
                      </a:r>
                      <a:endParaRPr lang="en-US" sz="1600" dirty="0">
                        <a:solidFill>
                          <a:srgbClr val="002060"/>
                        </a:solidFill>
                        <a:latin typeface="Book Antiqua"/>
                        <a:ea typeface="Times New Roman"/>
                        <a:cs typeface="Times New Roman"/>
                      </a:endParaRPr>
                    </a:p>
                  </a:txBody>
                  <a:tcPr marL="30162" marR="30162" marT="0" marB="0"/>
                </a:tc>
                <a:tc>
                  <a:txBody>
                    <a:bodyPr/>
                    <a:lstStyle/>
                    <a:p>
                      <a:pPr marL="0" marR="0" indent="68580" algn="l">
                        <a:lnSpc>
                          <a:spcPct val="100000"/>
                        </a:lnSpc>
                        <a:spcBef>
                          <a:spcPts val="600"/>
                        </a:spcBef>
                        <a:spcAft>
                          <a:spcPts val="600"/>
                        </a:spcAft>
                      </a:pPr>
                      <a:r>
                        <a:rPr lang="en-US" sz="1600" dirty="0">
                          <a:solidFill>
                            <a:srgbClr val="002060"/>
                          </a:solidFill>
                        </a:rPr>
                        <a:t>2</a:t>
                      </a:r>
                      <a:endParaRPr lang="en-US" sz="1600" dirty="0">
                        <a:solidFill>
                          <a:srgbClr val="002060"/>
                        </a:solidFill>
                        <a:latin typeface="Book Antiqua"/>
                        <a:ea typeface="Times New Roman"/>
                        <a:cs typeface="Times New Roman"/>
                      </a:endParaRPr>
                    </a:p>
                  </a:txBody>
                  <a:tcPr marL="57150" marR="57150" marT="0" marB="0"/>
                </a:tc>
                <a:tc>
                  <a:txBody>
                    <a:bodyPr/>
                    <a:lstStyle/>
                    <a:p>
                      <a:pPr marL="0" marR="0" indent="68580" algn="l">
                        <a:lnSpc>
                          <a:spcPct val="100000"/>
                        </a:lnSpc>
                        <a:spcBef>
                          <a:spcPts val="600"/>
                        </a:spcBef>
                        <a:spcAft>
                          <a:spcPts val="600"/>
                        </a:spcAft>
                      </a:pPr>
                      <a:r>
                        <a:rPr lang="en-US" sz="1600" dirty="0">
                          <a:solidFill>
                            <a:srgbClr val="002060"/>
                          </a:solidFill>
                        </a:rPr>
                        <a:t>2</a:t>
                      </a:r>
                      <a:endParaRPr lang="en-US" sz="1600" dirty="0">
                        <a:solidFill>
                          <a:srgbClr val="002060"/>
                        </a:solidFill>
                        <a:latin typeface="Book Antiqua"/>
                        <a:ea typeface="Times New Roman"/>
                        <a:cs typeface="Times New Roman"/>
                      </a:endParaRPr>
                    </a:p>
                  </a:txBody>
                  <a:tcPr marL="57150" marR="57150" marT="0" marB="0"/>
                </a:tc>
              </a:tr>
              <a:tr h="221083">
                <a:tc>
                  <a:txBody>
                    <a:bodyPr/>
                    <a:lstStyle/>
                    <a:p>
                      <a:pPr marL="0" marR="0" algn="l">
                        <a:lnSpc>
                          <a:spcPct val="100000"/>
                        </a:lnSpc>
                        <a:spcBef>
                          <a:spcPts val="600"/>
                        </a:spcBef>
                        <a:spcAft>
                          <a:spcPts val="600"/>
                        </a:spcAft>
                      </a:pPr>
                      <a:r>
                        <a:rPr lang="en-US" sz="1600">
                          <a:solidFill>
                            <a:srgbClr val="002060"/>
                          </a:solidFill>
                        </a:rPr>
                        <a:t># Cores in each CPU</a:t>
                      </a:r>
                      <a:endParaRPr lang="en-US" sz="1600">
                        <a:solidFill>
                          <a:srgbClr val="002060"/>
                        </a:solidFill>
                        <a:latin typeface="Book Antiqua"/>
                        <a:ea typeface="Times New Roman"/>
                        <a:cs typeface="Times New Roman"/>
                      </a:endParaRPr>
                    </a:p>
                  </a:txBody>
                  <a:tcPr marL="30162" marR="30162" marT="0" marB="0"/>
                </a:tc>
                <a:tc>
                  <a:txBody>
                    <a:bodyPr/>
                    <a:lstStyle/>
                    <a:p>
                      <a:pPr marL="0" marR="0" indent="68580" algn="l">
                        <a:lnSpc>
                          <a:spcPct val="100000"/>
                        </a:lnSpc>
                        <a:spcBef>
                          <a:spcPts val="600"/>
                        </a:spcBef>
                        <a:spcAft>
                          <a:spcPts val="600"/>
                        </a:spcAft>
                      </a:pPr>
                      <a:r>
                        <a:rPr lang="en-US" sz="1600">
                          <a:solidFill>
                            <a:srgbClr val="002060"/>
                          </a:solidFill>
                        </a:rPr>
                        <a:t>8</a:t>
                      </a:r>
                      <a:endParaRPr lang="en-US" sz="1600">
                        <a:solidFill>
                          <a:srgbClr val="002060"/>
                        </a:solidFill>
                        <a:latin typeface="Book Antiqua"/>
                        <a:ea typeface="Times New Roman"/>
                        <a:cs typeface="Times New Roman"/>
                      </a:endParaRPr>
                    </a:p>
                  </a:txBody>
                  <a:tcPr marL="30162" marR="30162" marT="0" marB="0"/>
                </a:tc>
                <a:tc>
                  <a:txBody>
                    <a:bodyPr/>
                    <a:lstStyle/>
                    <a:p>
                      <a:pPr marL="0" marR="0" indent="68580" algn="l">
                        <a:lnSpc>
                          <a:spcPct val="100000"/>
                        </a:lnSpc>
                        <a:spcBef>
                          <a:spcPts val="600"/>
                        </a:spcBef>
                        <a:spcAft>
                          <a:spcPts val="600"/>
                        </a:spcAft>
                      </a:pPr>
                      <a:r>
                        <a:rPr lang="en-US" sz="1600" dirty="0">
                          <a:solidFill>
                            <a:srgbClr val="002060"/>
                          </a:solidFill>
                        </a:rPr>
                        <a:t>4</a:t>
                      </a:r>
                      <a:endParaRPr lang="en-US" sz="1600" dirty="0">
                        <a:solidFill>
                          <a:srgbClr val="002060"/>
                        </a:solidFill>
                        <a:latin typeface="Book Antiqua"/>
                        <a:ea typeface="Times New Roman"/>
                        <a:cs typeface="Times New Roman"/>
                      </a:endParaRPr>
                    </a:p>
                  </a:txBody>
                  <a:tcPr marL="30162" marR="30162" marT="0" marB="0"/>
                </a:tc>
                <a:tc>
                  <a:txBody>
                    <a:bodyPr/>
                    <a:lstStyle/>
                    <a:p>
                      <a:pPr marL="0" marR="0" indent="68580" algn="l">
                        <a:lnSpc>
                          <a:spcPct val="100000"/>
                        </a:lnSpc>
                        <a:spcBef>
                          <a:spcPts val="600"/>
                        </a:spcBef>
                        <a:spcAft>
                          <a:spcPts val="600"/>
                        </a:spcAft>
                      </a:pPr>
                      <a:r>
                        <a:rPr lang="en-US" sz="1600">
                          <a:solidFill>
                            <a:srgbClr val="002060"/>
                          </a:solidFill>
                        </a:rPr>
                        <a:t>4</a:t>
                      </a:r>
                      <a:endParaRPr lang="en-US" sz="1600">
                        <a:solidFill>
                          <a:srgbClr val="002060"/>
                        </a:solidFill>
                        <a:latin typeface="Book Antiqua"/>
                        <a:ea typeface="Times New Roman"/>
                        <a:cs typeface="Times New Roman"/>
                      </a:endParaRPr>
                    </a:p>
                  </a:txBody>
                  <a:tcPr marL="57150" marR="57150" marT="0" marB="0"/>
                </a:tc>
                <a:tc>
                  <a:txBody>
                    <a:bodyPr/>
                    <a:lstStyle/>
                    <a:p>
                      <a:pPr marL="0" marR="0" indent="68580" algn="l">
                        <a:lnSpc>
                          <a:spcPct val="100000"/>
                        </a:lnSpc>
                        <a:spcBef>
                          <a:spcPts val="600"/>
                        </a:spcBef>
                        <a:spcAft>
                          <a:spcPts val="600"/>
                        </a:spcAft>
                      </a:pPr>
                      <a:r>
                        <a:rPr lang="en-US" sz="1600" dirty="0">
                          <a:solidFill>
                            <a:srgbClr val="002060"/>
                          </a:solidFill>
                        </a:rPr>
                        <a:t>4</a:t>
                      </a:r>
                      <a:endParaRPr lang="en-US" sz="1600" dirty="0">
                        <a:solidFill>
                          <a:srgbClr val="002060"/>
                        </a:solidFill>
                        <a:latin typeface="Book Antiqua"/>
                        <a:ea typeface="Times New Roman"/>
                        <a:cs typeface="Times New Roman"/>
                      </a:endParaRPr>
                    </a:p>
                  </a:txBody>
                  <a:tcPr marL="57150" marR="57150" marT="0" marB="0"/>
                </a:tc>
              </a:tr>
              <a:tr h="221083">
                <a:tc>
                  <a:txBody>
                    <a:bodyPr/>
                    <a:lstStyle/>
                    <a:p>
                      <a:pPr marL="0" marR="0" algn="l">
                        <a:lnSpc>
                          <a:spcPct val="100000"/>
                        </a:lnSpc>
                        <a:spcBef>
                          <a:spcPts val="600"/>
                        </a:spcBef>
                        <a:spcAft>
                          <a:spcPts val="600"/>
                        </a:spcAft>
                      </a:pPr>
                      <a:r>
                        <a:rPr lang="en-US" sz="1600">
                          <a:solidFill>
                            <a:srgbClr val="002060"/>
                          </a:solidFill>
                        </a:rPr>
                        <a:t>Total CPU cores</a:t>
                      </a:r>
                      <a:endParaRPr lang="en-US" sz="1600">
                        <a:solidFill>
                          <a:srgbClr val="002060"/>
                        </a:solidFill>
                        <a:latin typeface="Book Antiqua"/>
                        <a:ea typeface="Times New Roman"/>
                        <a:cs typeface="Times New Roman"/>
                      </a:endParaRPr>
                    </a:p>
                  </a:txBody>
                  <a:tcPr marL="30162" marR="30162" marT="0" marB="0"/>
                </a:tc>
                <a:tc>
                  <a:txBody>
                    <a:bodyPr/>
                    <a:lstStyle/>
                    <a:p>
                      <a:pPr marL="0" marR="0" indent="68580" algn="l">
                        <a:lnSpc>
                          <a:spcPct val="100000"/>
                        </a:lnSpc>
                        <a:spcBef>
                          <a:spcPts val="600"/>
                        </a:spcBef>
                        <a:spcAft>
                          <a:spcPts val="600"/>
                        </a:spcAft>
                      </a:pPr>
                      <a:r>
                        <a:rPr lang="en-US" sz="1600">
                          <a:solidFill>
                            <a:srgbClr val="002060"/>
                          </a:solidFill>
                        </a:rPr>
                        <a:t>768</a:t>
                      </a:r>
                      <a:endParaRPr lang="en-US" sz="1600">
                        <a:solidFill>
                          <a:srgbClr val="002060"/>
                        </a:solidFill>
                        <a:latin typeface="Book Antiqua"/>
                        <a:ea typeface="Times New Roman"/>
                        <a:cs typeface="Times New Roman"/>
                      </a:endParaRPr>
                    </a:p>
                  </a:txBody>
                  <a:tcPr marL="30162" marR="30162" marT="0" marB="0"/>
                </a:tc>
                <a:tc>
                  <a:txBody>
                    <a:bodyPr/>
                    <a:lstStyle/>
                    <a:p>
                      <a:pPr marL="0" marR="0" indent="68580" algn="l">
                        <a:lnSpc>
                          <a:spcPct val="100000"/>
                        </a:lnSpc>
                        <a:spcBef>
                          <a:spcPts val="600"/>
                        </a:spcBef>
                        <a:spcAft>
                          <a:spcPts val="600"/>
                        </a:spcAft>
                      </a:pPr>
                      <a:r>
                        <a:rPr lang="en-US" sz="1600" dirty="0">
                          <a:solidFill>
                            <a:srgbClr val="002060"/>
                          </a:solidFill>
                        </a:rPr>
                        <a:t>1840</a:t>
                      </a:r>
                      <a:endParaRPr lang="en-US" sz="1600" dirty="0">
                        <a:solidFill>
                          <a:srgbClr val="002060"/>
                        </a:solidFill>
                        <a:latin typeface="Book Antiqua"/>
                        <a:ea typeface="Times New Roman"/>
                        <a:cs typeface="Times New Roman"/>
                      </a:endParaRPr>
                    </a:p>
                  </a:txBody>
                  <a:tcPr marL="30162" marR="30162" marT="0" marB="0"/>
                </a:tc>
                <a:tc>
                  <a:txBody>
                    <a:bodyPr/>
                    <a:lstStyle/>
                    <a:p>
                      <a:pPr marL="0" marR="0" indent="68580" algn="l">
                        <a:lnSpc>
                          <a:spcPct val="100000"/>
                        </a:lnSpc>
                        <a:spcBef>
                          <a:spcPts val="600"/>
                        </a:spcBef>
                        <a:spcAft>
                          <a:spcPts val="600"/>
                        </a:spcAft>
                      </a:pPr>
                      <a:r>
                        <a:rPr lang="en-US" sz="1600" dirty="0">
                          <a:solidFill>
                            <a:srgbClr val="002060"/>
                          </a:solidFill>
                        </a:rPr>
                        <a:t>256</a:t>
                      </a:r>
                      <a:endParaRPr lang="en-US" sz="1600" dirty="0">
                        <a:solidFill>
                          <a:srgbClr val="002060"/>
                        </a:solidFill>
                        <a:latin typeface="Book Antiqua"/>
                        <a:ea typeface="Times New Roman"/>
                        <a:cs typeface="Times New Roman"/>
                      </a:endParaRPr>
                    </a:p>
                  </a:txBody>
                  <a:tcPr marL="57150" marR="57150" marT="0" marB="0"/>
                </a:tc>
                <a:tc>
                  <a:txBody>
                    <a:bodyPr/>
                    <a:lstStyle/>
                    <a:p>
                      <a:pPr marL="0" marR="0" indent="68580" algn="l">
                        <a:lnSpc>
                          <a:spcPct val="100000"/>
                        </a:lnSpc>
                        <a:spcBef>
                          <a:spcPts val="600"/>
                        </a:spcBef>
                        <a:spcAft>
                          <a:spcPts val="600"/>
                        </a:spcAft>
                      </a:pPr>
                      <a:r>
                        <a:rPr lang="en-US" sz="1600" dirty="0">
                          <a:solidFill>
                            <a:srgbClr val="002060"/>
                          </a:solidFill>
                        </a:rPr>
                        <a:t>256</a:t>
                      </a:r>
                      <a:endParaRPr lang="en-US" sz="1600" dirty="0">
                        <a:solidFill>
                          <a:srgbClr val="002060"/>
                        </a:solidFill>
                        <a:latin typeface="Book Antiqua"/>
                        <a:ea typeface="Times New Roman"/>
                        <a:cs typeface="Times New Roman"/>
                      </a:endParaRPr>
                    </a:p>
                  </a:txBody>
                  <a:tcPr marL="57150" marR="57150" marT="0" marB="0"/>
                </a:tc>
              </a:tr>
              <a:tr h="663249">
                <a:tc>
                  <a:txBody>
                    <a:bodyPr/>
                    <a:lstStyle/>
                    <a:p>
                      <a:pPr marL="0" marR="0" algn="l">
                        <a:lnSpc>
                          <a:spcPct val="100000"/>
                        </a:lnSpc>
                        <a:spcBef>
                          <a:spcPts val="600"/>
                        </a:spcBef>
                        <a:spcAft>
                          <a:spcPts val="600"/>
                        </a:spcAft>
                      </a:pPr>
                      <a:r>
                        <a:rPr lang="en-US" sz="1600">
                          <a:solidFill>
                            <a:srgbClr val="002060"/>
                          </a:solidFill>
                        </a:rPr>
                        <a:t>CPU</a:t>
                      </a:r>
                      <a:endParaRPr lang="en-US" sz="1600">
                        <a:solidFill>
                          <a:srgbClr val="002060"/>
                        </a:solidFill>
                        <a:latin typeface="Book Antiqua"/>
                        <a:ea typeface="Times New Roman"/>
                        <a:cs typeface="Times New Roman"/>
                      </a:endParaRPr>
                    </a:p>
                  </a:txBody>
                  <a:tcPr marL="30162" marR="30162" marT="0" marB="0"/>
                </a:tc>
                <a:tc>
                  <a:txBody>
                    <a:bodyPr/>
                    <a:lstStyle/>
                    <a:p>
                      <a:pPr marL="0" marR="0" algn="just">
                        <a:lnSpc>
                          <a:spcPct val="100000"/>
                        </a:lnSpc>
                        <a:spcBef>
                          <a:spcPts val="600"/>
                        </a:spcBef>
                        <a:spcAft>
                          <a:spcPts val="600"/>
                        </a:spcAft>
                      </a:pPr>
                      <a:r>
                        <a:rPr lang="en-US" sz="1600">
                          <a:solidFill>
                            <a:srgbClr val="002060"/>
                          </a:solidFill>
                        </a:rPr>
                        <a:t>Intel(R) Xeon(R) E7450 2.40GHz</a:t>
                      </a:r>
                      <a:endParaRPr lang="en-US" sz="1800">
                        <a:solidFill>
                          <a:srgbClr val="002060"/>
                        </a:solidFill>
                        <a:latin typeface="Calibri"/>
                        <a:ea typeface="Times New Roman"/>
                        <a:cs typeface="Times New Roman"/>
                      </a:endParaRPr>
                    </a:p>
                  </a:txBody>
                  <a:tcPr marL="30162" marR="30162" marT="0" marB="0"/>
                </a:tc>
                <a:tc>
                  <a:txBody>
                    <a:bodyPr/>
                    <a:lstStyle/>
                    <a:p>
                      <a:pPr marL="0" marR="0" algn="just">
                        <a:lnSpc>
                          <a:spcPct val="100000"/>
                        </a:lnSpc>
                        <a:spcBef>
                          <a:spcPts val="600"/>
                        </a:spcBef>
                        <a:spcAft>
                          <a:spcPts val="600"/>
                        </a:spcAft>
                      </a:pPr>
                      <a:r>
                        <a:rPr lang="en-US" sz="1600" dirty="0">
                          <a:solidFill>
                            <a:srgbClr val="002060"/>
                          </a:solidFill>
                        </a:rPr>
                        <a:t>Intel(R) Xeon(R)           E5410   2.33GHz</a:t>
                      </a:r>
                      <a:endParaRPr lang="en-US" sz="1800" dirty="0">
                        <a:solidFill>
                          <a:srgbClr val="002060"/>
                        </a:solidFill>
                        <a:latin typeface="Calibri"/>
                        <a:ea typeface="Times New Roman"/>
                        <a:cs typeface="Times New Roman"/>
                      </a:endParaRPr>
                    </a:p>
                  </a:txBody>
                  <a:tcPr marL="30162" marR="30162" marT="0" marB="0"/>
                </a:tc>
                <a:tc>
                  <a:txBody>
                    <a:bodyPr/>
                    <a:lstStyle/>
                    <a:p>
                      <a:pPr marL="0" marR="0" algn="just">
                        <a:lnSpc>
                          <a:spcPct val="100000"/>
                        </a:lnSpc>
                        <a:spcBef>
                          <a:spcPts val="600"/>
                        </a:spcBef>
                        <a:spcAft>
                          <a:spcPts val="600"/>
                        </a:spcAft>
                      </a:pPr>
                      <a:r>
                        <a:rPr lang="en-US" sz="1600" dirty="0">
                          <a:solidFill>
                            <a:srgbClr val="002060"/>
                          </a:solidFill>
                        </a:rPr>
                        <a:t>Intel(R) Xeon(R)  L5420 2.50GHz</a:t>
                      </a:r>
                      <a:endParaRPr lang="en-US" sz="1800" dirty="0">
                        <a:solidFill>
                          <a:srgbClr val="002060"/>
                        </a:solidFill>
                        <a:latin typeface="Calibri"/>
                        <a:ea typeface="Times New Roman"/>
                        <a:cs typeface="Times New Roman"/>
                      </a:endParaRPr>
                    </a:p>
                  </a:txBody>
                  <a:tcPr marL="57150" marR="57150" marT="0" marB="0"/>
                </a:tc>
                <a:tc>
                  <a:txBody>
                    <a:bodyPr/>
                    <a:lstStyle/>
                    <a:p>
                      <a:pPr marL="0" marR="0" algn="just">
                        <a:lnSpc>
                          <a:spcPct val="100000"/>
                        </a:lnSpc>
                        <a:spcBef>
                          <a:spcPts val="600"/>
                        </a:spcBef>
                        <a:spcAft>
                          <a:spcPts val="600"/>
                        </a:spcAft>
                      </a:pPr>
                      <a:r>
                        <a:rPr lang="en-US" sz="1600" dirty="0">
                          <a:solidFill>
                            <a:srgbClr val="002060"/>
                          </a:solidFill>
                        </a:rPr>
                        <a:t>Intel(R) Xeon(R) L5420  2.50GHz</a:t>
                      </a:r>
                      <a:endParaRPr lang="en-US" sz="1800" dirty="0">
                        <a:solidFill>
                          <a:srgbClr val="002060"/>
                        </a:solidFill>
                        <a:latin typeface="Calibri"/>
                        <a:ea typeface="Times New Roman"/>
                        <a:cs typeface="Times New Roman"/>
                      </a:endParaRPr>
                    </a:p>
                  </a:txBody>
                  <a:tcPr marL="57150" marR="57150" marT="0" marB="0"/>
                </a:tc>
              </a:tr>
              <a:tr h="221083">
                <a:tc>
                  <a:txBody>
                    <a:bodyPr/>
                    <a:lstStyle/>
                    <a:p>
                      <a:pPr marL="0" marR="0" algn="l">
                        <a:lnSpc>
                          <a:spcPct val="100000"/>
                        </a:lnSpc>
                        <a:spcBef>
                          <a:spcPts val="600"/>
                        </a:spcBef>
                        <a:spcAft>
                          <a:spcPts val="600"/>
                        </a:spcAft>
                      </a:pPr>
                      <a:r>
                        <a:rPr lang="en-US" sz="1600">
                          <a:solidFill>
                            <a:srgbClr val="002060"/>
                          </a:solidFill>
                        </a:rPr>
                        <a:t>Memory Per Node</a:t>
                      </a:r>
                      <a:endParaRPr lang="en-US" sz="1600">
                        <a:solidFill>
                          <a:srgbClr val="002060"/>
                        </a:solidFill>
                        <a:latin typeface="Book Antiqua"/>
                        <a:ea typeface="Times New Roman"/>
                        <a:cs typeface="Times New Roman"/>
                      </a:endParaRPr>
                    </a:p>
                  </a:txBody>
                  <a:tcPr marL="30162" marR="30162" marT="0" marB="0"/>
                </a:tc>
                <a:tc>
                  <a:txBody>
                    <a:bodyPr/>
                    <a:lstStyle/>
                    <a:p>
                      <a:pPr marL="0" marR="0" indent="68580" algn="l">
                        <a:lnSpc>
                          <a:spcPct val="100000"/>
                        </a:lnSpc>
                        <a:spcBef>
                          <a:spcPts val="600"/>
                        </a:spcBef>
                        <a:spcAft>
                          <a:spcPts val="600"/>
                        </a:spcAft>
                      </a:pPr>
                      <a:r>
                        <a:rPr lang="en-US" sz="1600">
                          <a:solidFill>
                            <a:srgbClr val="002060"/>
                          </a:solidFill>
                        </a:rPr>
                        <a:t>48GB</a:t>
                      </a:r>
                      <a:endParaRPr lang="en-US" sz="1600">
                        <a:solidFill>
                          <a:srgbClr val="002060"/>
                        </a:solidFill>
                        <a:latin typeface="Book Antiqua"/>
                        <a:ea typeface="Times New Roman"/>
                        <a:cs typeface="Times New Roman"/>
                      </a:endParaRPr>
                    </a:p>
                  </a:txBody>
                  <a:tcPr marL="30162" marR="30162" marT="0" marB="0"/>
                </a:tc>
                <a:tc>
                  <a:txBody>
                    <a:bodyPr/>
                    <a:lstStyle/>
                    <a:p>
                      <a:pPr marL="0" marR="0" indent="68580" algn="l">
                        <a:lnSpc>
                          <a:spcPct val="100000"/>
                        </a:lnSpc>
                        <a:spcBef>
                          <a:spcPts val="600"/>
                        </a:spcBef>
                        <a:spcAft>
                          <a:spcPts val="600"/>
                        </a:spcAft>
                      </a:pPr>
                      <a:r>
                        <a:rPr lang="en-US" sz="1600">
                          <a:solidFill>
                            <a:srgbClr val="002060"/>
                          </a:solidFill>
                        </a:rPr>
                        <a:t>16GB</a:t>
                      </a:r>
                      <a:endParaRPr lang="en-US" sz="1600">
                        <a:solidFill>
                          <a:srgbClr val="002060"/>
                        </a:solidFill>
                        <a:latin typeface="Book Antiqua"/>
                        <a:ea typeface="Times New Roman"/>
                        <a:cs typeface="Times New Roman"/>
                      </a:endParaRPr>
                    </a:p>
                  </a:txBody>
                  <a:tcPr marL="30162" marR="30162" marT="0" marB="0"/>
                </a:tc>
                <a:tc>
                  <a:txBody>
                    <a:bodyPr/>
                    <a:lstStyle/>
                    <a:p>
                      <a:pPr marL="0" marR="0" indent="68580" algn="l">
                        <a:lnSpc>
                          <a:spcPct val="100000"/>
                        </a:lnSpc>
                        <a:spcBef>
                          <a:spcPts val="600"/>
                        </a:spcBef>
                        <a:spcAft>
                          <a:spcPts val="600"/>
                        </a:spcAft>
                      </a:pPr>
                      <a:r>
                        <a:rPr lang="en-US" sz="1600">
                          <a:solidFill>
                            <a:srgbClr val="002060"/>
                          </a:solidFill>
                        </a:rPr>
                        <a:t>32GB</a:t>
                      </a:r>
                      <a:endParaRPr lang="en-US" sz="1600">
                        <a:solidFill>
                          <a:srgbClr val="002060"/>
                        </a:solidFill>
                        <a:latin typeface="Book Antiqua"/>
                        <a:ea typeface="Times New Roman"/>
                        <a:cs typeface="Times New Roman"/>
                      </a:endParaRPr>
                    </a:p>
                  </a:txBody>
                  <a:tcPr marL="57150" marR="57150" marT="0" marB="0"/>
                </a:tc>
                <a:tc>
                  <a:txBody>
                    <a:bodyPr/>
                    <a:lstStyle/>
                    <a:p>
                      <a:pPr marL="0" marR="0" indent="68580" algn="l">
                        <a:lnSpc>
                          <a:spcPct val="100000"/>
                        </a:lnSpc>
                        <a:spcBef>
                          <a:spcPts val="600"/>
                        </a:spcBef>
                        <a:spcAft>
                          <a:spcPts val="600"/>
                        </a:spcAft>
                      </a:pPr>
                      <a:r>
                        <a:rPr lang="en-US" sz="1600" dirty="0">
                          <a:solidFill>
                            <a:srgbClr val="002060"/>
                          </a:solidFill>
                        </a:rPr>
                        <a:t>16GB</a:t>
                      </a:r>
                      <a:endParaRPr lang="en-US" sz="1600" dirty="0">
                        <a:solidFill>
                          <a:srgbClr val="002060"/>
                        </a:solidFill>
                        <a:latin typeface="Book Antiqua"/>
                        <a:ea typeface="Times New Roman"/>
                        <a:cs typeface="Times New Roman"/>
                      </a:endParaRPr>
                    </a:p>
                  </a:txBody>
                  <a:tcPr marL="57150" marR="57150" marT="0" marB="0"/>
                </a:tc>
              </a:tr>
              <a:tr h="221083">
                <a:tc>
                  <a:txBody>
                    <a:bodyPr/>
                    <a:lstStyle/>
                    <a:p>
                      <a:pPr marL="0" marR="0" algn="l">
                        <a:lnSpc>
                          <a:spcPct val="100000"/>
                        </a:lnSpc>
                        <a:spcBef>
                          <a:spcPts val="600"/>
                        </a:spcBef>
                        <a:spcAft>
                          <a:spcPts val="600"/>
                        </a:spcAft>
                      </a:pPr>
                      <a:r>
                        <a:rPr lang="en-US" sz="1600">
                          <a:solidFill>
                            <a:srgbClr val="002060"/>
                          </a:solidFill>
                        </a:rPr>
                        <a:t>Network</a:t>
                      </a:r>
                      <a:endParaRPr lang="en-US" sz="1600">
                        <a:solidFill>
                          <a:srgbClr val="002060"/>
                        </a:solidFill>
                        <a:latin typeface="Book Antiqua"/>
                        <a:ea typeface="Times New Roman"/>
                        <a:cs typeface="Times New Roman"/>
                      </a:endParaRPr>
                    </a:p>
                  </a:txBody>
                  <a:tcPr marL="30162" marR="30162" marT="0" marB="0"/>
                </a:tc>
                <a:tc>
                  <a:txBody>
                    <a:bodyPr/>
                    <a:lstStyle/>
                    <a:p>
                      <a:pPr marL="0" marR="0" indent="12700" algn="l">
                        <a:lnSpc>
                          <a:spcPct val="100000"/>
                        </a:lnSpc>
                        <a:spcBef>
                          <a:spcPts val="600"/>
                        </a:spcBef>
                        <a:spcAft>
                          <a:spcPts val="600"/>
                        </a:spcAft>
                      </a:pPr>
                      <a:r>
                        <a:rPr lang="en-US" sz="1600">
                          <a:solidFill>
                            <a:srgbClr val="002060"/>
                          </a:solidFill>
                        </a:rPr>
                        <a:t>Gigabit Infiniband</a:t>
                      </a:r>
                      <a:endParaRPr lang="en-US" sz="1600">
                        <a:solidFill>
                          <a:srgbClr val="002060"/>
                        </a:solidFill>
                        <a:latin typeface="Book Antiqua"/>
                        <a:ea typeface="Times New Roman"/>
                        <a:cs typeface="Times New Roman"/>
                      </a:endParaRPr>
                    </a:p>
                  </a:txBody>
                  <a:tcPr marL="30162" marR="30162" marT="0" marB="0"/>
                </a:tc>
                <a:tc>
                  <a:txBody>
                    <a:bodyPr/>
                    <a:lstStyle/>
                    <a:p>
                      <a:pPr marL="0" marR="0" indent="68580" algn="l">
                        <a:lnSpc>
                          <a:spcPct val="100000"/>
                        </a:lnSpc>
                        <a:spcBef>
                          <a:spcPts val="600"/>
                        </a:spcBef>
                        <a:spcAft>
                          <a:spcPts val="600"/>
                        </a:spcAft>
                      </a:pPr>
                      <a:r>
                        <a:rPr lang="en-US" sz="1600" dirty="0">
                          <a:solidFill>
                            <a:srgbClr val="002060"/>
                          </a:solidFill>
                        </a:rPr>
                        <a:t>Gigabit</a:t>
                      </a:r>
                      <a:endParaRPr lang="en-US" sz="1600" dirty="0">
                        <a:solidFill>
                          <a:srgbClr val="002060"/>
                        </a:solidFill>
                        <a:latin typeface="Book Antiqua"/>
                        <a:ea typeface="Times New Roman"/>
                        <a:cs typeface="Times New Roman"/>
                      </a:endParaRPr>
                    </a:p>
                  </a:txBody>
                  <a:tcPr marL="30162" marR="30162" marT="0" marB="0"/>
                </a:tc>
                <a:tc>
                  <a:txBody>
                    <a:bodyPr/>
                    <a:lstStyle/>
                    <a:p>
                      <a:pPr marL="0" marR="0" indent="68580" algn="l">
                        <a:lnSpc>
                          <a:spcPct val="100000"/>
                        </a:lnSpc>
                        <a:spcBef>
                          <a:spcPts val="600"/>
                        </a:spcBef>
                        <a:spcAft>
                          <a:spcPts val="600"/>
                        </a:spcAft>
                      </a:pPr>
                      <a:r>
                        <a:rPr lang="en-US" sz="1600">
                          <a:solidFill>
                            <a:srgbClr val="002060"/>
                          </a:solidFill>
                        </a:rPr>
                        <a:t>Gigabit</a:t>
                      </a:r>
                      <a:endParaRPr lang="en-US" sz="1600">
                        <a:solidFill>
                          <a:srgbClr val="002060"/>
                        </a:solidFill>
                        <a:latin typeface="Book Antiqua"/>
                        <a:ea typeface="Times New Roman"/>
                        <a:cs typeface="Times New Roman"/>
                      </a:endParaRPr>
                    </a:p>
                  </a:txBody>
                  <a:tcPr marL="57150" marR="57150" marT="0" marB="0"/>
                </a:tc>
                <a:tc>
                  <a:txBody>
                    <a:bodyPr/>
                    <a:lstStyle/>
                    <a:p>
                      <a:pPr marL="0" marR="0" indent="68580" algn="l">
                        <a:lnSpc>
                          <a:spcPct val="100000"/>
                        </a:lnSpc>
                        <a:spcBef>
                          <a:spcPts val="600"/>
                        </a:spcBef>
                        <a:spcAft>
                          <a:spcPts val="600"/>
                        </a:spcAft>
                      </a:pPr>
                      <a:r>
                        <a:rPr lang="en-US" sz="1600" dirty="0">
                          <a:solidFill>
                            <a:srgbClr val="002060"/>
                          </a:solidFill>
                        </a:rPr>
                        <a:t>Gigabit</a:t>
                      </a:r>
                      <a:endParaRPr lang="en-US" sz="1600" dirty="0">
                        <a:solidFill>
                          <a:srgbClr val="002060"/>
                        </a:solidFill>
                        <a:latin typeface="Book Antiqua"/>
                        <a:ea typeface="Times New Roman"/>
                        <a:cs typeface="Times New Roman"/>
                      </a:endParaRPr>
                    </a:p>
                  </a:txBody>
                  <a:tcPr marL="57150" marR="57150" marT="0" marB="0"/>
                </a:tc>
              </a:tr>
              <a:tr h="1454287">
                <a:tc>
                  <a:txBody>
                    <a:bodyPr/>
                    <a:lstStyle/>
                    <a:p>
                      <a:pPr marL="0" marR="0" algn="l">
                        <a:lnSpc>
                          <a:spcPct val="100000"/>
                        </a:lnSpc>
                        <a:spcBef>
                          <a:spcPts val="600"/>
                        </a:spcBef>
                        <a:spcAft>
                          <a:spcPts val="600"/>
                        </a:spcAft>
                      </a:pPr>
                      <a:r>
                        <a:rPr lang="en-US" sz="1600" dirty="0" smtClean="0">
                          <a:solidFill>
                            <a:srgbClr val="002060"/>
                          </a:solidFill>
                        </a:rPr>
                        <a:t>Operating </a:t>
                      </a:r>
                      <a:r>
                        <a:rPr lang="en-US" sz="1600" dirty="0">
                          <a:solidFill>
                            <a:srgbClr val="002060"/>
                          </a:solidFill>
                        </a:rPr>
                        <a:t>Systems</a:t>
                      </a:r>
                      <a:endParaRPr lang="en-US" sz="1600" dirty="0">
                        <a:solidFill>
                          <a:srgbClr val="002060"/>
                        </a:solidFill>
                        <a:latin typeface="Book Antiqua"/>
                        <a:ea typeface="Times New Roman"/>
                        <a:cs typeface="Times New Roman"/>
                      </a:endParaRPr>
                    </a:p>
                  </a:txBody>
                  <a:tcPr marL="30162" marR="30162" marT="0" marB="0"/>
                </a:tc>
                <a:tc>
                  <a:txBody>
                    <a:bodyPr/>
                    <a:lstStyle/>
                    <a:p>
                      <a:pPr marL="12700" marR="0" algn="l">
                        <a:lnSpc>
                          <a:spcPct val="100000"/>
                        </a:lnSpc>
                        <a:spcBef>
                          <a:spcPts val="600"/>
                        </a:spcBef>
                        <a:spcAft>
                          <a:spcPts val="600"/>
                        </a:spcAft>
                      </a:pPr>
                      <a:r>
                        <a:rPr lang="en-US" sz="1600" dirty="0">
                          <a:solidFill>
                            <a:srgbClr val="002060"/>
                          </a:solidFill>
                        </a:rPr>
                        <a:t>Red Hat Enterprise Linux Server release 5.4 -64 bit</a:t>
                      </a:r>
                    </a:p>
                    <a:p>
                      <a:pPr marL="12700" marR="0" algn="l">
                        <a:lnSpc>
                          <a:spcPct val="100000"/>
                        </a:lnSpc>
                        <a:spcBef>
                          <a:spcPts val="600"/>
                        </a:spcBef>
                        <a:spcAft>
                          <a:spcPts val="600"/>
                        </a:spcAft>
                      </a:pPr>
                      <a:r>
                        <a:rPr lang="en-US" sz="1600" dirty="0">
                          <a:solidFill>
                            <a:srgbClr val="002060"/>
                          </a:solidFill>
                        </a:rPr>
                        <a:t>Windows Server 2008 Enterprise - 64 bit</a:t>
                      </a:r>
                      <a:endParaRPr lang="en-US" sz="1600" dirty="0">
                        <a:solidFill>
                          <a:srgbClr val="002060"/>
                        </a:solidFill>
                        <a:latin typeface="Book Antiqua"/>
                        <a:ea typeface="Times New Roman"/>
                        <a:cs typeface="Times New Roman"/>
                      </a:endParaRPr>
                    </a:p>
                  </a:txBody>
                  <a:tcPr marL="30162" marR="30162" marT="0" marB="0"/>
                </a:tc>
                <a:tc>
                  <a:txBody>
                    <a:bodyPr/>
                    <a:lstStyle/>
                    <a:p>
                      <a:pPr marL="15240" marR="0" algn="l">
                        <a:lnSpc>
                          <a:spcPct val="100000"/>
                        </a:lnSpc>
                        <a:spcBef>
                          <a:spcPts val="600"/>
                        </a:spcBef>
                        <a:spcAft>
                          <a:spcPts val="600"/>
                        </a:spcAft>
                      </a:pPr>
                      <a:r>
                        <a:rPr lang="en-US" sz="1600" dirty="0">
                          <a:solidFill>
                            <a:srgbClr val="002060"/>
                          </a:solidFill>
                        </a:rPr>
                        <a:t>Red Hat Enterprise Linux Server release 5.4 -64 bit</a:t>
                      </a:r>
                      <a:endParaRPr lang="en-US" sz="1600" dirty="0">
                        <a:solidFill>
                          <a:srgbClr val="002060"/>
                        </a:solidFill>
                        <a:latin typeface="Book Antiqua"/>
                        <a:ea typeface="Times New Roman"/>
                        <a:cs typeface="Times New Roman"/>
                      </a:endParaRPr>
                    </a:p>
                  </a:txBody>
                  <a:tcPr marL="30162" marR="30162" marT="0" marB="0"/>
                </a:tc>
                <a:tc>
                  <a:txBody>
                    <a:bodyPr/>
                    <a:lstStyle/>
                    <a:p>
                      <a:pPr marL="0" marR="0" algn="l">
                        <a:lnSpc>
                          <a:spcPct val="100000"/>
                        </a:lnSpc>
                        <a:spcBef>
                          <a:spcPts val="600"/>
                        </a:spcBef>
                        <a:spcAft>
                          <a:spcPts val="600"/>
                        </a:spcAft>
                      </a:pPr>
                      <a:r>
                        <a:rPr lang="en-US" sz="1600">
                          <a:solidFill>
                            <a:srgbClr val="002060"/>
                          </a:solidFill>
                        </a:rPr>
                        <a:t>Red Hat Enterprise Linux Server release 5.3 -64 bit</a:t>
                      </a:r>
                      <a:endParaRPr lang="en-US" sz="1600">
                        <a:solidFill>
                          <a:srgbClr val="002060"/>
                        </a:solidFill>
                        <a:latin typeface="Book Antiqua"/>
                        <a:ea typeface="Times New Roman"/>
                        <a:cs typeface="Times New Roman"/>
                      </a:endParaRPr>
                    </a:p>
                  </a:txBody>
                  <a:tcPr marL="57150" marR="57150" marT="0" marB="0"/>
                </a:tc>
                <a:tc>
                  <a:txBody>
                    <a:bodyPr/>
                    <a:lstStyle/>
                    <a:p>
                      <a:pPr marL="0" marR="0" algn="l">
                        <a:lnSpc>
                          <a:spcPct val="100000"/>
                        </a:lnSpc>
                        <a:spcBef>
                          <a:spcPts val="600"/>
                        </a:spcBef>
                        <a:spcAft>
                          <a:spcPts val="600"/>
                        </a:spcAft>
                      </a:pPr>
                      <a:r>
                        <a:rPr lang="en-US" sz="1600" dirty="0">
                          <a:solidFill>
                            <a:srgbClr val="002060"/>
                          </a:solidFill>
                        </a:rPr>
                        <a:t>Windows Server 2008 Enterprise (Service Pack 1) - 64 bit</a:t>
                      </a:r>
                      <a:endParaRPr lang="en-US" sz="1600" dirty="0">
                        <a:solidFill>
                          <a:srgbClr val="002060"/>
                        </a:solidFill>
                        <a:latin typeface="Book Antiqua"/>
                        <a:ea typeface="Times New Roman"/>
                        <a:cs typeface="Times New Roman"/>
                      </a:endParaRPr>
                    </a:p>
                  </a:txBody>
                  <a:tcPr marL="57150" marR="57150" marT="0" marB="0"/>
                </a:tc>
              </a:tr>
            </a:tbl>
          </a:graphicData>
        </a:graphic>
      </p:graphicFrame>
      <p:sp>
        <p:nvSpPr>
          <p:cNvPr id="7" name="Title 6"/>
          <p:cNvSpPr>
            <a:spLocks noGrp="1"/>
          </p:cNvSpPr>
          <p:nvPr>
            <p:ph type="title"/>
          </p:nvPr>
        </p:nvSpPr>
        <p:spPr/>
        <p:txBody>
          <a:bodyPr>
            <a:normAutofit fontScale="90000"/>
          </a:bodyPr>
          <a:lstStyle/>
          <a:p>
            <a:r>
              <a:rPr lang="en-US" dirty="0" smtClean="0"/>
              <a:t>Hardware Configurations</a:t>
            </a:r>
            <a:endParaRPr lang="en-US" dirty="0"/>
          </a:p>
        </p:txBody>
      </p:sp>
    </p:spTree>
    <p:extLst>
      <p:ext uri="{BB962C8B-B14F-4D97-AF65-F5344CB8AC3E}">
        <p14:creationId xmlns:p14="http://schemas.microsoft.com/office/powerpoint/2010/main" val="4206824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Candara" pitchFamily="34" charset="0"/>
              </a:rPr>
              <a:t>Big Data in Many Domains</a:t>
            </a:r>
            <a:endParaRPr lang="en-US" dirty="0">
              <a:latin typeface="Candara" pitchFamily="34" charset="0"/>
            </a:endParaRPr>
          </a:p>
        </p:txBody>
      </p:sp>
      <p:sp>
        <p:nvSpPr>
          <p:cNvPr id="3" name="Content Placeholder 2"/>
          <p:cNvSpPr>
            <a:spLocks noGrp="1"/>
          </p:cNvSpPr>
          <p:nvPr>
            <p:ph idx="1"/>
          </p:nvPr>
        </p:nvSpPr>
        <p:spPr>
          <a:xfrm>
            <a:off x="457200" y="685800"/>
            <a:ext cx="8229600" cy="5715000"/>
          </a:xfrm>
        </p:spPr>
        <p:txBody>
          <a:bodyPr>
            <a:normAutofit fontScale="92500" lnSpcReduction="10000"/>
          </a:bodyPr>
          <a:lstStyle/>
          <a:p>
            <a:pPr>
              <a:spcAft>
                <a:spcPts val="1200"/>
              </a:spcAft>
            </a:pPr>
            <a:r>
              <a:rPr lang="en-US" sz="2400" dirty="0" smtClean="0">
                <a:solidFill>
                  <a:srgbClr val="002060"/>
                </a:solidFill>
                <a:latin typeface="Candara" pitchFamily="34" charset="0"/>
              </a:rPr>
              <a:t>According to </a:t>
            </a:r>
            <a:r>
              <a:rPr lang="en-US" sz="2400" dirty="0" smtClean="0">
                <a:solidFill>
                  <a:srgbClr val="002060"/>
                </a:solidFill>
                <a:latin typeface="Candara" pitchFamily="34" charset="0"/>
                <a:hlinkClick r:id="rId3"/>
              </a:rPr>
              <a:t>one</a:t>
            </a:r>
            <a:r>
              <a:rPr lang="en-US" sz="2400" dirty="0" smtClean="0">
                <a:solidFill>
                  <a:srgbClr val="002060"/>
                </a:solidFill>
                <a:latin typeface="Candara" pitchFamily="34" charset="0"/>
              </a:rPr>
              <a:t> estimate, mankind created 150 exabytes (billion gigabytes) of data in 2005. This year, it will create 1,200 exabytes</a:t>
            </a:r>
          </a:p>
          <a:p>
            <a:pPr>
              <a:spcAft>
                <a:spcPts val="1200"/>
              </a:spcAft>
            </a:pPr>
            <a:r>
              <a:rPr lang="en-US" sz="2400" dirty="0"/>
              <a:t>~108 million sequence records in </a:t>
            </a:r>
            <a:r>
              <a:rPr lang="en-US" sz="2400" dirty="0" err="1">
                <a:hlinkClick r:id="rId4"/>
              </a:rPr>
              <a:t>GenBank</a:t>
            </a:r>
            <a:r>
              <a:rPr lang="en-US" sz="2400" dirty="0"/>
              <a:t> in 2009, doubling in every 18 months</a:t>
            </a:r>
          </a:p>
          <a:p>
            <a:pPr>
              <a:spcAft>
                <a:spcPts val="1200"/>
              </a:spcAft>
            </a:pPr>
            <a:r>
              <a:rPr lang="en-US" sz="2400" dirty="0"/>
              <a:t>Most scientific task shows CPU:IO ratio of 10000:1 – Dr. Jim Gray</a:t>
            </a:r>
          </a:p>
          <a:p>
            <a:pPr>
              <a:spcAft>
                <a:spcPts val="1200"/>
              </a:spcAft>
            </a:pPr>
            <a:r>
              <a:rPr lang="en-US" sz="2400" i="1" dirty="0" smtClean="0">
                <a:hlinkClick r:id="rId5"/>
              </a:rPr>
              <a:t>The </a:t>
            </a:r>
            <a:r>
              <a:rPr lang="en-US" sz="2400" i="1" dirty="0">
                <a:hlinkClick r:id="rId5"/>
              </a:rPr>
              <a:t>Fourth Paradigm: Data-Intensive Scientific </a:t>
            </a:r>
            <a:r>
              <a:rPr lang="en-US" sz="2400" i="1" dirty="0" smtClean="0">
                <a:hlinkClick r:id="rId5"/>
              </a:rPr>
              <a:t>Discovery</a:t>
            </a:r>
            <a:endParaRPr lang="en-US" sz="2400" dirty="0" smtClean="0">
              <a:solidFill>
                <a:srgbClr val="002060"/>
              </a:solidFill>
              <a:latin typeface="Candara" pitchFamily="34" charset="0"/>
            </a:endParaRPr>
          </a:p>
          <a:p>
            <a:pPr>
              <a:spcAft>
                <a:spcPts val="1200"/>
              </a:spcAft>
            </a:pPr>
            <a:r>
              <a:rPr lang="en-US" sz="2400" dirty="0" smtClean="0">
                <a:solidFill>
                  <a:srgbClr val="002060"/>
                </a:solidFill>
                <a:latin typeface="Candara" pitchFamily="34" charset="0"/>
                <a:hlinkClick r:id="rId6"/>
              </a:rPr>
              <a:t>Size of the web </a:t>
            </a:r>
            <a:r>
              <a:rPr lang="en-US" sz="2400" dirty="0" smtClean="0">
                <a:solidFill>
                  <a:srgbClr val="002060"/>
                </a:solidFill>
                <a:latin typeface="Candara" pitchFamily="34" charset="0"/>
              </a:rPr>
              <a:t>~ 3 billion web pages</a:t>
            </a:r>
          </a:p>
          <a:p>
            <a:pPr>
              <a:spcAft>
                <a:spcPts val="1200"/>
              </a:spcAft>
            </a:pPr>
            <a:r>
              <a:rPr lang="en-US" sz="2400" dirty="0" smtClean="0">
                <a:solidFill>
                  <a:srgbClr val="002060"/>
                </a:solidFill>
                <a:latin typeface="Candara" pitchFamily="34" charset="0"/>
              </a:rPr>
              <a:t>During 2009, American drone aircraft flying over Iraq and Afghanistan sent back around 24 years’ worth of video footage</a:t>
            </a:r>
          </a:p>
          <a:p>
            <a:pPr>
              <a:spcAft>
                <a:spcPts val="1200"/>
              </a:spcAft>
            </a:pPr>
            <a:r>
              <a:rPr lang="en-US" sz="2400" dirty="0" smtClean="0">
                <a:solidFill>
                  <a:srgbClr val="002060"/>
                </a:solidFill>
                <a:latin typeface="Candara" pitchFamily="34" charset="0"/>
              </a:rPr>
              <a:t>~20 million purchases at Wal-Mart a day</a:t>
            </a:r>
          </a:p>
          <a:p>
            <a:pPr>
              <a:spcAft>
                <a:spcPts val="1200"/>
              </a:spcAft>
            </a:pPr>
            <a:r>
              <a:rPr lang="en-US" sz="2400" dirty="0" smtClean="0">
                <a:solidFill>
                  <a:srgbClr val="002060"/>
                </a:solidFill>
                <a:latin typeface="Candara" pitchFamily="34" charset="0"/>
              </a:rPr>
              <a:t>90 million </a:t>
            </a:r>
            <a:r>
              <a:rPr lang="en-US" sz="2400" dirty="0" smtClean="0">
                <a:solidFill>
                  <a:srgbClr val="002060"/>
                </a:solidFill>
                <a:latin typeface="Candara" pitchFamily="34" charset="0"/>
                <a:hlinkClick r:id="rId7"/>
              </a:rPr>
              <a:t>Tweets a day</a:t>
            </a:r>
            <a:endParaRPr lang="en-US" sz="2400" dirty="0" smtClean="0">
              <a:solidFill>
                <a:srgbClr val="002060"/>
              </a:solidFill>
              <a:latin typeface="Candara" pitchFamily="34" charset="0"/>
            </a:endParaRPr>
          </a:p>
          <a:p>
            <a:pPr>
              <a:spcAft>
                <a:spcPts val="1200"/>
              </a:spcAft>
            </a:pPr>
            <a:r>
              <a:rPr lang="en-US" sz="2400" dirty="0" smtClean="0">
                <a:solidFill>
                  <a:srgbClr val="002060"/>
                </a:solidFill>
                <a:latin typeface="Candara" pitchFamily="34" charset="0"/>
              </a:rPr>
              <a:t>Astronomy, Particle Physics, Medical Records …</a:t>
            </a:r>
          </a:p>
          <a:p>
            <a:endParaRPr lang="en-US" sz="600" dirty="0" smtClean="0">
              <a:solidFill>
                <a:srgbClr val="002060"/>
              </a:solidFill>
              <a:latin typeface="Candara" pitchFamily="34" charset="0"/>
            </a:endParaRPr>
          </a:p>
          <a:p>
            <a:endParaRPr lang="en-US" dirty="0" smtClean="0"/>
          </a:p>
          <a:p>
            <a:endParaRPr lang="en-US" dirty="0" smtClean="0"/>
          </a:p>
        </p:txBody>
      </p:sp>
    </p:spTree>
    <p:extLst>
      <p:ext uri="{BB962C8B-B14F-4D97-AF65-F5344CB8AC3E}">
        <p14:creationId xmlns:p14="http://schemas.microsoft.com/office/powerpoint/2010/main" val="9651526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6211808"/>
            <a:ext cx="9067800" cy="307777"/>
          </a:xfrm>
          <a:prstGeom prst="rect">
            <a:avLst/>
          </a:prstGeom>
          <a:noFill/>
        </p:spPr>
        <p:txBody>
          <a:bodyPr wrap="square" rtlCol="0">
            <a:spAutoFit/>
          </a:bodyPr>
          <a:lstStyle/>
          <a:p>
            <a:r>
              <a:rPr lang="en-US" sz="1400" b="1" dirty="0" smtClean="0"/>
              <a:t>[1] X. Huang, A. </a:t>
            </a:r>
            <a:r>
              <a:rPr lang="en-US" sz="1400" b="1" dirty="0" err="1" smtClean="0"/>
              <a:t>Madan</a:t>
            </a:r>
            <a:r>
              <a:rPr lang="en-US" sz="1400" b="1" dirty="0" smtClean="0"/>
              <a:t>, “CAP3: A DNA Sequence Assembly Program,” Genome Research, vol. 9, no. 9, pp. 868-877, 1999.</a:t>
            </a:r>
            <a:endParaRPr lang="en-US" b="1" dirty="0"/>
          </a:p>
        </p:txBody>
      </p:sp>
      <p:sp>
        <p:nvSpPr>
          <p:cNvPr id="5" name="TextBox 4"/>
          <p:cNvSpPr txBox="1"/>
          <p:nvPr/>
        </p:nvSpPr>
        <p:spPr>
          <a:xfrm>
            <a:off x="423530" y="611485"/>
            <a:ext cx="8187070" cy="738664"/>
          </a:xfrm>
          <a:prstGeom prst="rect">
            <a:avLst/>
          </a:prstGeom>
          <a:noFill/>
        </p:spPr>
        <p:txBody>
          <a:bodyPr wrap="square" rtlCol="0">
            <a:spAutoFit/>
          </a:bodyPr>
          <a:lstStyle/>
          <a:p>
            <a:r>
              <a:rPr lang="en-US" sz="1400" b="1" dirty="0" smtClean="0">
                <a:solidFill>
                  <a:srgbClr val="002060"/>
                </a:solidFill>
              </a:rPr>
              <a:t>EST (Expressed Sequence Tag) corresponds to messenger RNAs (mRNAs) transcribed from the genes residing on chromosomes. Each individual EST sequence represents a fragment of mRNA, and the EST assembly aims to re-construct full-length mRNA sequences for each expressed gene. </a:t>
            </a:r>
            <a:endParaRPr lang="en-US" sz="1400" b="1" dirty="0">
              <a:solidFill>
                <a:srgbClr val="002060"/>
              </a:solidFill>
            </a:endParaRPr>
          </a:p>
        </p:txBody>
      </p:sp>
      <p:sp>
        <p:nvSpPr>
          <p:cNvPr id="3" name="Title 2"/>
          <p:cNvSpPr>
            <a:spLocks noGrp="1"/>
          </p:cNvSpPr>
          <p:nvPr>
            <p:ph type="title"/>
          </p:nvPr>
        </p:nvSpPr>
        <p:spPr/>
        <p:txBody>
          <a:bodyPr>
            <a:normAutofit fontScale="90000"/>
          </a:bodyPr>
          <a:lstStyle/>
          <a:p>
            <a:r>
              <a:rPr lang="en-US" dirty="0" smtClean="0"/>
              <a:t>CAP3[1] - DNA Sequence Assembly Program</a:t>
            </a:r>
            <a:endParaRPr lang="en-US" dirty="0"/>
          </a:p>
        </p:txBody>
      </p:sp>
      <p:sp>
        <p:nvSpPr>
          <p:cNvPr id="14" name="Content Placeholder 13"/>
          <p:cNvSpPr>
            <a:spLocks noGrp="1"/>
          </p:cNvSpPr>
          <p:nvPr>
            <p:ph idx="1"/>
          </p:nvPr>
        </p:nvSpPr>
        <p:spPr>
          <a:xfrm>
            <a:off x="457200" y="5181600"/>
            <a:ext cx="8229600" cy="1030208"/>
          </a:xfrm>
        </p:spPr>
        <p:txBody>
          <a:bodyPr>
            <a:normAutofit fontScale="55000" lnSpcReduction="20000"/>
          </a:bodyPr>
          <a:lstStyle/>
          <a:p>
            <a:r>
              <a:rPr lang="en-US" dirty="0" smtClean="0"/>
              <a:t>Many embarrassingly parallel applications can be implemented using </a:t>
            </a:r>
            <a:r>
              <a:rPr lang="en-US" dirty="0" err="1" smtClean="0"/>
              <a:t>MapOnly</a:t>
            </a:r>
            <a:r>
              <a:rPr lang="en-US" dirty="0" smtClean="0"/>
              <a:t> semantic of MapReduce</a:t>
            </a:r>
          </a:p>
          <a:p>
            <a:r>
              <a:rPr lang="en-US" dirty="0" smtClean="0"/>
              <a:t>We expect all runtimes to perform in a similar manner for such applications</a:t>
            </a:r>
            <a:endParaRPr lang="en-US" dirty="0"/>
          </a:p>
        </p:txBody>
      </p:sp>
      <p:pic>
        <p:nvPicPr>
          <p:cNvPr id="81921" name="Picture 1"/>
          <p:cNvPicPr>
            <a:picLocks noChangeAspect="1" noChangeArrowheads="1"/>
          </p:cNvPicPr>
          <p:nvPr/>
        </p:nvPicPr>
        <p:blipFill>
          <a:blip r:embed="rId3" cstate="print"/>
          <a:srcRect/>
          <a:stretch>
            <a:fillRect/>
          </a:stretch>
        </p:blipFill>
        <p:spPr bwMode="auto">
          <a:xfrm>
            <a:off x="3229639" y="1341289"/>
            <a:ext cx="4572000" cy="3116267"/>
          </a:xfrm>
          <a:prstGeom prst="rect">
            <a:avLst/>
          </a:prstGeom>
          <a:noFill/>
          <a:ln w="9525">
            <a:noFill/>
            <a:miter lim="800000"/>
            <a:headEnd/>
            <a:tailEnd/>
          </a:ln>
        </p:spPr>
      </p:pic>
      <p:sp>
        <p:nvSpPr>
          <p:cNvPr id="47" name="TextBox 46"/>
          <p:cNvSpPr txBox="1"/>
          <p:nvPr/>
        </p:nvSpPr>
        <p:spPr>
          <a:xfrm>
            <a:off x="1828800" y="4418111"/>
            <a:ext cx="7391400" cy="523220"/>
          </a:xfrm>
          <a:prstGeom prst="rect">
            <a:avLst/>
          </a:prstGeom>
          <a:noFill/>
        </p:spPr>
        <p:txBody>
          <a:bodyPr wrap="square" rtlCol="0">
            <a:spAutoFit/>
          </a:bodyPr>
          <a:lstStyle/>
          <a:p>
            <a:pPr algn="ctr"/>
            <a:r>
              <a:rPr lang="en-US" sz="1400" b="1" dirty="0" smtClean="0">
                <a:solidFill>
                  <a:srgbClr val="002060"/>
                </a:solidFill>
              </a:rPr>
              <a:t>Speedups of different implementations of CAP3 application measured using 256 CPU cores of Cluster-III (Hadoop and Twister) and Cluster-IV (DryadLINQ).</a:t>
            </a:r>
            <a:endParaRPr lang="en-US" sz="1400" b="1" dirty="0"/>
          </a:p>
        </p:txBody>
      </p:sp>
      <p:grpSp>
        <p:nvGrpSpPr>
          <p:cNvPr id="13" name="Group 12"/>
          <p:cNvGrpSpPr/>
          <p:nvPr/>
        </p:nvGrpSpPr>
        <p:grpSpPr>
          <a:xfrm>
            <a:off x="496965" y="1536684"/>
            <a:ext cx="2008210" cy="2731532"/>
            <a:chOff x="496965" y="1676400"/>
            <a:chExt cx="2008210" cy="2731532"/>
          </a:xfrm>
        </p:grpSpPr>
        <p:grpSp>
          <p:nvGrpSpPr>
            <p:cNvPr id="9" name="Group 32"/>
            <p:cNvGrpSpPr/>
            <p:nvPr/>
          </p:nvGrpSpPr>
          <p:grpSpPr>
            <a:xfrm>
              <a:off x="496965" y="1981200"/>
              <a:ext cx="788910" cy="2139950"/>
              <a:chOff x="344565" y="2133600"/>
              <a:chExt cx="788910" cy="2139950"/>
            </a:xfrm>
          </p:grpSpPr>
          <p:sp>
            <p:nvSpPr>
              <p:cNvPr id="8" name="Oval 7"/>
              <p:cNvSpPr/>
              <p:nvPr/>
            </p:nvSpPr>
            <p:spPr>
              <a:xfrm>
                <a:off x="344565" y="3048000"/>
                <a:ext cx="788910" cy="381000"/>
              </a:xfrm>
              <a:prstGeom prst="ellipse">
                <a:avLst/>
              </a:prstGeom>
              <a:solidFill>
                <a:srgbClr val="92D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t>map</a:t>
                </a:r>
                <a:endParaRPr lang="en-US" sz="1600" b="1" dirty="0"/>
              </a:p>
            </p:txBody>
          </p:sp>
          <p:pic>
            <p:nvPicPr>
              <p:cNvPr id="1027" name="Picture 3" descr="C:\Users\jaliya\AppData\Local\Microsoft\Windows\Temporary Internet Files\Content.IE5\ZADX9HCR\MCj04325990000[1].png"/>
              <p:cNvPicPr>
                <a:picLocks noChangeAspect="1" noChangeArrowheads="1"/>
              </p:cNvPicPr>
              <p:nvPr/>
            </p:nvPicPr>
            <p:blipFill>
              <a:blip r:embed="rId4" cstate="print"/>
              <a:srcRect/>
              <a:stretch>
                <a:fillRect/>
              </a:stretch>
            </p:blipFill>
            <p:spPr bwMode="auto">
              <a:xfrm>
                <a:off x="381000" y="2133600"/>
                <a:ext cx="752475" cy="752475"/>
              </a:xfrm>
              <a:prstGeom prst="rect">
                <a:avLst/>
              </a:prstGeom>
              <a:noFill/>
            </p:spPr>
          </p:pic>
          <p:pic>
            <p:nvPicPr>
              <p:cNvPr id="1028" name="Picture 4" descr="C:\Users\jaliya\AppData\Local\Microsoft\Windows\Temporary Internet Files\Content.IE5\FAU9V9F3\MCj04326050000[1].png"/>
              <p:cNvPicPr>
                <a:picLocks noChangeAspect="1" noChangeArrowheads="1"/>
              </p:cNvPicPr>
              <p:nvPr/>
            </p:nvPicPr>
            <p:blipFill>
              <a:blip r:embed="rId5" cstate="print"/>
              <a:srcRect/>
              <a:stretch>
                <a:fillRect/>
              </a:stretch>
            </p:blipFill>
            <p:spPr bwMode="auto">
              <a:xfrm>
                <a:off x="381000" y="3581400"/>
                <a:ext cx="692150" cy="692150"/>
              </a:xfrm>
              <a:prstGeom prst="rect">
                <a:avLst/>
              </a:prstGeom>
              <a:noFill/>
            </p:spPr>
          </p:pic>
          <p:cxnSp>
            <p:nvCxnSpPr>
              <p:cNvPr id="20" name="Straight Arrow Connector 19"/>
              <p:cNvCxnSpPr/>
              <p:nvPr/>
            </p:nvCxnSpPr>
            <p:spPr>
              <a:xfrm rot="5400000">
                <a:off x="6484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6484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10" name="Group 28"/>
            <p:cNvGrpSpPr/>
            <p:nvPr/>
          </p:nvGrpSpPr>
          <p:grpSpPr>
            <a:xfrm>
              <a:off x="1752700" y="1981200"/>
              <a:ext cx="752475" cy="2139950"/>
              <a:chOff x="1295400" y="2133600"/>
              <a:chExt cx="752475" cy="2139950"/>
            </a:xfrm>
          </p:grpSpPr>
          <p:pic>
            <p:nvPicPr>
              <p:cNvPr id="23" name="Picture 3" descr="C:\Users\jaliya\AppData\Local\Microsoft\Windows\Temporary Internet Files\Content.IE5\ZADX9HCR\MCj04325990000[1].png"/>
              <p:cNvPicPr>
                <a:picLocks noChangeAspect="1" noChangeArrowheads="1"/>
              </p:cNvPicPr>
              <p:nvPr/>
            </p:nvPicPr>
            <p:blipFill>
              <a:blip r:embed="rId4" cstate="print"/>
              <a:srcRect/>
              <a:stretch>
                <a:fillRect/>
              </a:stretch>
            </p:blipFill>
            <p:spPr bwMode="auto">
              <a:xfrm>
                <a:off x="1295400" y="2133600"/>
                <a:ext cx="752475" cy="752475"/>
              </a:xfrm>
              <a:prstGeom prst="rect">
                <a:avLst/>
              </a:prstGeom>
              <a:noFill/>
            </p:spPr>
          </p:pic>
          <p:pic>
            <p:nvPicPr>
              <p:cNvPr id="24" name="Picture 4" descr="C:\Users\jaliya\AppData\Local\Microsoft\Windows\Temporary Internet Files\Content.IE5\FAU9V9F3\MCj04326050000[1].png"/>
              <p:cNvPicPr>
                <a:picLocks noChangeAspect="1" noChangeArrowheads="1"/>
              </p:cNvPicPr>
              <p:nvPr/>
            </p:nvPicPr>
            <p:blipFill>
              <a:blip r:embed="rId5" cstate="print"/>
              <a:srcRect/>
              <a:stretch>
                <a:fillRect/>
              </a:stretch>
            </p:blipFill>
            <p:spPr bwMode="auto">
              <a:xfrm>
                <a:off x="1295400" y="3581400"/>
                <a:ext cx="692150" cy="692150"/>
              </a:xfrm>
              <a:prstGeom prst="rect">
                <a:avLst/>
              </a:prstGeom>
              <a:noFill/>
            </p:spPr>
          </p:pic>
          <p:cxnSp>
            <p:nvCxnSpPr>
              <p:cNvPr id="25" name="Straight Arrow Connector 24"/>
              <p:cNvCxnSpPr/>
              <p:nvPr/>
            </p:nvCxnSpPr>
            <p:spPr>
              <a:xfrm rot="5400000">
                <a:off x="15628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15628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11" name="Group 31"/>
            <p:cNvGrpSpPr/>
            <p:nvPr/>
          </p:nvGrpSpPr>
          <p:grpSpPr>
            <a:xfrm>
              <a:off x="1371600" y="3048000"/>
              <a:ext cx="228600" cy="76200"/>
              <a:chOff x="1219200" y="3200400"/>
              <a:chExt cx="228600" cy="76200"/>
            </a:xfrm>
          </p:grpSpPr>
          <p:sp>
            <p:nvSpPr>
              <p:cNvPr id="28" name="Oval 27"/>
              <p:cNvSpPr/>
              <p:nvPr/>
            </p:nvSpPr>
            <p:spPr>
              <a:xfrm>
                <a:off x="1371600" y="3200400"/>
                <a:ext cx="76200" cy="762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219200" y="3200400"/>
                <a:ext cx="76200" cy="762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533400" y="1676400"/>
              <a:ext cx="1870512" cy="369332"/>
            </a:xfrm>
            <a:prstGeom prst="rect">
              <a:avLst/>
            </a:prstGeom>
            <a:noFill/>
          </p:spPr>
          <p:txBody>
            <a:bodyPr wrap="none" rtlCol="0">
              <a:spAutoFit/>
            </a:bodyPr>
            <a:lstStyle/>
            <a:p>
              <a:r>
                <a:rPr lang="en-US" dirty="0" smtClean="0"/>
                <a:t>Input files (FASTA)</a:t>
              </a:r>
              <a:endParaRPr lang="en-US" dirty="0"/>
            </a:p>
          </p:txBody>
        </p:sp>
        <p:sp>
          <p:nvSpPr>
            <p:cNvPr id="36" name="TextBox 35"/>
            <p:cNvSpPr txBox="1"/>
            <p:nvPr/>
          </p:nvSpPr>
          <p:spPr>
            <a:xfrm>
              <a:off x="838200" y="4038600"/>
              <a:ext cx="1290738" cy="369332"/>
            </a:xfrm>
            <a:prstGeom prst="rect">
              <a:avLst/>
            </a:prstGeom>
            <a:noFill/>
          </p:spPr>
          <p:txBody>
            <a:bodyPr wrap="none" rtlCol="0">
              <a:spAutoFit/>
            </a:bodyPr>
            <a:lstStyle/>
            <a:p>
              <a:r>
                <a:rPr lang="en-US" dirty="0" smtClean="0"/>
                <a:t>Output files</a:t>
              </a:r>
              <a:endParaRPr lang="en-US" dirty="0"/>
            </a:p>
          </p:txBody>
        </p:sp>
        <p:sp>
          <p:nvSpPr>
            <p:cNvPr id="29" name="Oval 28"/>
            <p:cNvSpPr/>
            <p:nvPr/>
          </p:nvSpPr>
          <p:spPr>
            <a:xfrm>
              <a:off x="1716265" y="2895600"/>
              <a:ext cx="788910" cy="381000"/>
            </a:xfrm>
            <a:prstGeom prst="ellipse">
              <a:avLst/>
            </a:prstGeom>
            <a:solidFill>
              <a:srgbClr val="92D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t>map</a:t>
              </a:r>
              <a:endParaRPr lang="en-US" sz="1600" b="1" dirty="0"/>
            </a:p>
          </p:txBody>
        </p:sp>
      </p:grpSp>
    </p:spTree>
    <p:extLst>
      <p:ext uri="{BB962C8B-B14F-4D97-AF65-F5344CB8AC3E}">
        <p14:creationId xmlns:p14="http://schemas.microsoft.com/office/powerpoint/2010/main" val="30520877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639914"/>
            <a:ext cx="5197549" cy="350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p:txBody>
          <a:bodyPr>
            <a:normAutofit fontScale="90000"/>
          </a:bodyPr>
          <a:lstStyle/>
          <a:p>
            <a:r>
              <a:rPr lang="en-US" dirty="0" smtClean="0"/>
              <a:t>Pair wise Sequence Comparison</a:t>
            </a:r>
            <a:endParaRPr lang="en-US" dirty="0"/>
          </a:p>
        </p:txBody>
      </p:sp>
      <p:sp>
        <p:nvSpPr>
          <p:cNvPr id="5" name="Content Placeholder 4"/>
          <p:cNvSpPr>
            <a:spLocks noGrp="1"/>
          </p:cNvSpPr>
          <p:nvPr>
            <p:ph idx="1"/>
          </p:nvPr>
        </p:nvSpPr>
        <p:spPr>
          <a:xfrm>
            <a:off x="3483934" y="4115368"/>
            <a:ext cx="5507665" cy="2604663"/>
          </a:xfrm>
        </p:spPr>
        <p:txBody>
          <a:bodyPr>
            <a:normAutofit fontScale="55000" lnSpcReduction="20000"/>
          </a:bodyPr>
          <a:lstStyle/>
          <a:p>
            <a:pPr>
              <a:lnSpc>
                <a:spcPct val="120000"/>
              </a:lnSpc>
              <a:buClr>
                <a:srgbClr val="C00000"/>
              </a:buClr>
            </a:pPr>
            <a:r>
              <a:rPr lang="en-US" dirty="0" smtClean="0"/>
              <a:t>Compares a collection of sequences with each other using </a:t>
            </a:r>
            <a:r>
              <a:rPr lang="en-US" dirty="0">
                <a:hlinkClick r:id="rId4"/>
              </a:rPr>
              <a:t>Smith Waterman </a:t>
            </a:r>
            <a:r>
              <a:rPr lang="en-US" dirty="0" err="1" smtClean="0">
                <a:hlinkClick r:id="rId4"/>
              </a:rPr>
              <a:t>Gotoh</a:t>
            </a:r>
            <a:r>
              <a:rPr lang="en-US" dirty="0" smtClean="0">
                <a:hlinkClick r:id="rId4"/>
              </a:rPr>
              <a:t> </a:t>
            </a:r>
            <a:endParaRPr lang="en-US" dirty="0" smtClean="0">
              <a:solidFill>
                <a:srgbClr val="002060"/>
              </a:solidFill>
              <a:latin typeface="Candara" pitchFamily="34" charset="0"/>
            </a:endParaRPr>
          </a:p>
          <a:p>
            <a:pPr>
              <a:lnSpc>
                <a:spcPct val="120000"/>
              </a:lnSpc>
              <a:buClr>
                <a:srgbClr val="C00000"/>
              </a:buClr>
            </a:pPr>
            <a:r>
              <a:rPr lang="en-US" dirty="0" smtClean="0"/>
              <a:t>Any pair wise computation can be implemented using the same approach</a:t>
            </a:r>
          </a:p>
          <a:p>
            <a:pPr>
              <a:lnSpc>
                <a:spcPct val="120000"/>
              </a:lnSpc>
              <a:buClr>
                <a:srgbClr val="C00000"/>
              </a:buClr>
            </a:pPr>
            <a:r>
              <a:rPr lang="en-US" dirty="0" smtClean="0">
                <a:solidFill>
                  <a:srgbClr val="002060"/>
                </a:solidFill>
                <a:latin typeface="Candara" pitchFamily="34" charset="0"/>
                <a:hlinkClick r:id="rId5"/>
              </a:rPr>
              <a:t>All-Pairs</a:t>
            </a:r>
            <a:r>
              <a:rPr lang="en-US" dirty="0" smtClean="0">
                <a:solidFill>
                  <a:srgbClr val="002060"/>
                </a:solidFill>
                <a:latin typeface="Candara" pitchFamily="34" charset="0"/>
              </a:rPr>
              <a:t> by </a:t>
            </a:r>
            <a:r>
              <a:rPr lang="en-US" dirty="0" smtClean="0"/>
              <a:t>Christopher </a:t>
            </a:r>
            <a:r>
              <a:rPr lang="en-US" dirty="0" err="1" smtClean="0"/>
              <a:t>Moretti</a:t>
            </a:r>
            <a:r>
              <a:rPr lang="en-US" dirty="0" smtClean="0"/>
              <a:t> et al.</a:t>
            </a:r>
            <a:endParaRPr lang="en-US" dirty="0" smtClean="0">
              <a:solidFill>
                <a:srgbClr val="002060"/>
              </a:solidFill>
              <a:latin typeface="Candara" pitchFamily="34" charset="0"/>
            </a:endParaRPr>
          </a:p>
          <a:p>
            <a:pPr>
              <a:lnSpc>
                <a:spcPct val="120000"/>
              </a:lnSpc>
              <a:buClr>
                <a:srgbClr val="C00000"/>
              </a:buClr>
            </a:pPr>
            <a:r>
              <a:rPr lang="en-US" dirty="0" err="1" smtClean="0">
                <a:solidFill>
                  <a:srgbClr val="002060"/>
                </a:solidFill>
                <a:latin typeface="Candara" pitchFamily="34" charset="0"/>
              </a:rPr>
              <a:t>DryadLINQ’s</a:t>
            </a:r>
            <a:r>
              <a:rPr lang="en-US" dirty="0" smtClean="0">
                <a:solidFill>
                  <a:srgbClr val="002060"/>
                </a:solidFill>
                <a:latin typeface="Candara" pitchFamily="34" charset="0"/>
              </a:rPr>
              <a:t> lower efficiency is due to a scheduling error in the first release (now fixed)</a:t>
            </a:r>
          </a:p>
          <a:p>
            <a:pPr>
              <a:lnSpc>
                <a:spcPct val="120000"/>
              </a:lnSpc>
              <a:buClr>
                <a:srgbClr val="C00000"/>
              </a:buClr>
            </a:pPr>
            <a:r>
              <a:rPr lang="en-US" dirty="0" smtClean="0">
                <a:solidFill>
                  <a:srgbClr val="002060"/>
                </a:solidFill>
                <a:latin typeface="Candara" pitchFamily="34" charset="0"/>
              </a:rPr>
              <a:t>Twister performs the best</a:t>
            </a:r>
            <a:endParaRPr lang="en-US" dirty="0">
              <a:solidFill>
                <a:srgbClr val="002060"/>
              </a:solidFill>
              <a:latin typeface="Candara" pitchFamily="34" charset="0"/>
            </a:endParaRPr>
          </a:p>
        </p:txBody>
      </p:sp>
      <p:pic>
        <p:nvPicPr>
          <p:cNvPr id="16386" name="Picture 2" descr="D:\academic\phd\Publications\HPDCWorkshop\diagrams\sw-g-twister.png"/>
          <p:cNvPicPr>
            <a:picLocks noChangeAspect="1" noChangeArrowheads="1"/>
          </p:cNvPicPr>
          <p:nvPr/>
        </p:nvPicPr>
        <p:blipFill>
          <a:blip r:embed="rId6" cstate="print"/>
          <a:srcRect/>
          <a:stretch>
            <a:fillRect/>
          </a:stretch>
        </p:blipFill>
        <p:spPr bwMode="auto">
          <a:xfrm>
            <a:off x="184297" y="639914"/>
            <a:ext cx="3265967" cy="5749621"/>
          </a:xfrm>
          <a:prstGeom prst="rect">
            <a:avLst/>
          </a:prstGeom>
          <a:noFill/>
        </p:spPr>
      </p:pic>
      <p:pic>
        <p:nvPicPr>
          <p:cNvPr id="2050" name="Picture 2"/>
          <p:cNvPicPr>
            <a:picLocks noChangeAspect="1" noChangeArrowheads="1"/>
          </p:cNvPicPr>
          <p:nvPr/>
        </p:nvPicPr>
        <p:blipFill>
          <a:blip r:embed="rId7" cstate="print"/>
          <a:srcRect/>
          <a:stretch>
            <a:fillRect/>
          </a:stretch>
        </p:blipFill>
        <p:spPr bwMode="auto">
          <a:xfrm>
            <a:off x="4953000" y="2971800"/>
            <a:ext cx="3057525" cy="542925"/>
          </a:xfrm>
          <a:prstGeom prst="rect">
            <a:avLst/>
          </a:prstGeom>
          <a:noFill/>
          <a:ln w="9525">
            <a:noFill/>
            <a:miter lim="800000"/>
            <a:headEnd/>
            <a:tailEnd/>
          </a:ln>
        </p:spPr>
      </p:pic>
      <p:sp>
        <p:nvSpPr>
          <p:cNvPr id="7" name="TextBox 6"/>
          <p:cNvSpPr txBox="1"/>
          <p:nvPr/>
        </p:nvSpPr>
        <p:spPr>
          <a:xfrm>
            <a:off x="5888665" y="749894"/>
            <a:ext cx="2540439" cy="307777"/>
          </a:xfrm>
          <a:prstGeom prst="rect">
            <a:avLst/>
          </a:prstGeom>
          <a:noFill/>
        </p:spPr>
        <p:txBody>
          <a:bodyPr wrap="none" rtlCol="0">
            <a:spAutoFit/>
          </a:bodyPr>
          <a:lstStyle/>
          <a:p>
            <a:r>
              <a:rPr lang="en-US" sz="1400" b="1" dirty="0">
                <a:solidFill>
                  <a:srgbClr val="002060"/>
                </a:solidFill>
              </a:rPr>
              <a:t>Using 744 CPU cores in Cluster-I</a:t>
            </a:r>
          </a:p>
        </p:txBody>
      </p:sp>
    </p:spTree>
    <p:extLst>
      <p:ext uri="{BB962C8B-B14F-4D97-AF65-F5344CB8AC3E}">
        <p14:creationId xmlns:p14="http://schemas.microsoft.com/office/powerpoint/2010/main" val="187241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4554" y="578044"/>
            <a:ext cx="4924646" cy="341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p:txBody>
          <a:bodyPr>
            <a:normAutofit fontScale="90000"/>
          </a:bodyPr>
          <a:lstStyle/>
          <a:p>
            <a:r>
              <a:rPr lang="en-US" dirty="0" smtClean="0"/>
              <a:t>High Energy Physics Data Analysis</a:t>
            </a:r>
            <a:endParaRPr lang="en-US" dirty="0"/>
          </a:p>
        </p:txBody>
      </p:sp>
      <p:sp>
        <p:nvSpPr>
          <p:cNvPr id="3" name="Content Placeholder 2"/>
          <p:cNvSpPr>
            <a:spLocks noGrp="1"/>
          </p:cNvSpPr>
          <p:nvPr>
            <p:ph idx="1"/>
          </p:nvPr>
        </p:nvSpPr>
        <p:spPr>
          <a:xfrm>
            <a:off x="335914" y="3771999"/>
            <a:ext cx="8471388" cy="2621966"/>
          </a:xfrm>
        </p:spPr>
        <p:txBody>
          <a:bodyPr>
            <a:normAutofit fontScale="55000" lnSpcReduction="20000"/>
          </a:bodyPr>
          <a:lstStyle/>
          <a:p>
            <a:pPr>
              <a:lnSpc>
                <a:spcPct val="120000"/>
              </a:lnSpc>
            </a:pPr>
            <a:r>
              <a:rPr lang="en-US" dirty="0" err="1" smtClean="0"/>
              <a:t>Histogramming</a:t>
            </a:r>
            <a:r>
              <a:rPr lang="en-US" dirty="0" smtClean="0"/>
              <a:t> of events from large HEP data sets</a:t>
            </a:r>
          </a:p>
          <a:p>
            <a:pPr>
              <a:lnSpc>
                <a:spcPct val="120000"/>
              </a:lnSpc>
            </a:pPr>
            <a:r>
              <a:rPr lang="en-US" dirty="0" smtClean="0"/>
              <a:t>Data analysis requires ROOT framework (ROOT Interpreted Scripts)</a:t>
            </a:r>
          </a:p>
          <a:p>
            <a:pPr>
              <a:lnSpc>
                <a:spcPct val="120000"/>
              </a:lnSpc>
            </a:pPr>
            <a:r>
              <a:rPr lang="en-US" dirty="0" smtClean="0"/>
              <a:t>Performance mainly depends on the IO bandwidth</a:t>
            </a:r>
          </a:p>
          <a:p>
            <a:pPr>
              <a:lnSpc>
                <a:spcPct val="120000"/>
              </a:lnSpc>
            </a:pPr>
            <a:r>
              <a:rPr lang="en-US" dirty="0" smtClean="0"/>
              <a:t>Hadoop implementation uses a shared parallel file system (</a:t>
            </a:r>
            <a:r>
              <a:rPr lang="en-US" dirty="0" err="1" smtClean="0"/>
              <a:t>Lustre</a:t>
            </a:r>
            <a:r>
              <a:rPr lang="en-US" dirty="0" smtClean="0"/>
              <a:t>)</a:t>
            </a:r>
          </a:p>
          <a:p>
            <a:pPr lvl="1">
              <a:lnSpc>
                <a:spcPct val="120000"/>
              </a:lnSpc>
            </a:pPr>
            <a:r>
              <a:rPr lang="en-US" dirty="0" smtClean="0"/>
              <a:t>ROOT scripts cannot access data from HDFS (block based file system)</a:t>
            </a:r>
          </a:p>
          <a:p>
            <a:pPr lvl="1">
              <a:lnSpc>
                <a:spcPct val="120000"/>
              </a:lnSpc>
            </a:pPr>
            <a:r>
              <a:rPr lang="en-US" dirty="0" smtClean="0"/>
              <a:t>On demand data movement has significant overhead</a:t>
            </a:r>
          </a:p>
          <a:p>
            <a:pPr>
              <a:lnSpc>
                <a:spcPct val="120000"/>
              </a:lnSpc>
            </a:pPr>
            <a:r>
              <a:rPr lang="en-US" dirty="0" smtClean="0"/>
              <a:t>DryadLINQ and Twister access data from local disks </a:t>
            </a:r>
          </a:p>
          <a:p>
            <a:pPr lvl="1">
              <a:lnSpc>
                <a:spcPct val="120000"/>
              </a:lnSpc>
            </a:pPr>
            <a:r>
              <a:rPr lang="en-US" dirty="0" smtClean="0"/>
              <a:t>Better performance</a:t>
            </a:r>
          </a:p>
        </p:txBody>
      </p:sp>
      <p:grpSp>
        <p:nvGrpSpPr>
          <p:cNvPr id="61" name="Group 60"/>
          <p:cNvGrpSpPr/>
          <p:nvPr/>
        </p:nvGrpSpPr>
        <p:grpSpPr>
          <a:xfrm>
            <a:off x="205620" y="714154"/>
            <a:ext cx="3533871" cy="2903776"/>
            <a:chOff x="205620" y="714154"/>
            <a:chExt cx="3533871" cy="2903776"/>
          </a:xfrm>
        </p:grpSpPr>
        <p:sp>
          <p:nvSpPr>
            <p:cNvPr id="52" name="Oval 51"/>
            <p:cNvSpPr/>
            <p:nvPr/>
          </p:nvSpPr>
          <p:spPr>
            <a:xfrm>
              <a:off x="677245" y="2547262"/>
              <a:ext cx="824827" cy="381000"/>
            </a:xfrm>
            <a:prstGeom prst="ellipse">
              <a:avLst/>
            </a:prstGeom>
            <a:solidFill>
              <a:srgbClr val="00B0F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600" b="1" dirty="0"/>
            </a:p>
          </p:txBody>
        </p:sp>
        <p:sp>
          <p:nvSpPr>
            <p:cNvPr id="8" name="Oval 7"/>
            <p:cNvSpPr/>
            <p:nvPr/>
          </p:nvSpPr>
          <p:spPr>
            <a:xfrm>
              <a:off x="205620" y="1497643"/>
              <a:ext cx="609600" cy="381000"/>
            </a:xfrm>
            <a:prstGeom prst="ellipse">
              <a:avLst/>
            </a:prstGeom>
            <a:solidFill>
              <a:srgbClr val="92D05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600" b="1" dirty="0"/>
            </a:p>
          </p:txBody>
        </p:sp>
        <p:pic>
          <p:nvPicPr>
            <p:cNvPr id="9"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205620" y="714154"/>
              <a:ext cx="609600" cy="609600"/>
            </a:xfrm>
            <a:prstGeom prst="rect">
              <a:avLst/>
            </a:prstGeom>
            <a:noFill/>
          </p:spPr>
        </p:pic>
        <p:cxnSp>
          <p:nvCxnSpPr>
            <p:cNvPr id="11" name="Straight Arrow Connector 10"/>
            <p:cNvCxnSpPr>
              <a:stCxn id="9" idx="2"/>
              <a:endCxn id="8" idx="0"/>
            </p:cNvCxnSpPr>
            <p:nvPr/>
          </p:nvCxnSpPr>
          <p:spPr>
            <a:xfrm>
              <a:off x="510420" y="1323754"/>
              <a:ext cx="0" cy="173889"/>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1447800" y="737192"/>
              <a:ext cx="609600" cy="609600"/>
            </a:xfrm>
            <a:prstGeom prst="rect">
              <a:avLst/>
            </a:prstGeom>
            <a:noFill/>
          </p:spPr>
        </p:pic>
        <p:cxnSp>
          <p:nvCxnSpPr>
            <p:cNvPr id="23" name="Straight Arrow Connector 22"/>
            <p:cNvCxnSpPr>
              <a:stCxn id="22" idx="2"/>
            </p:cNvCxnSpPr>
            <p:nvPr/>
          </p:nvCxnSpPr>
          <p:spPr>
            <a:xfrm>
              <a:off x="1752600" y="1346792"/>
              <a:ext cx="0" cy="173889"/>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1066800" y="1694094"/>
              <a:ext cx="152400" cy="45719"/>
              <a:chOff x="1417319" y="3060684"/>
              <a:chExt cx="152400" cy="45719"/>
            </a:xfrm>
          </p:grpSpPr>
          <p:sp>
            <p:nvSpPr>
              <p:cNvPr id="25" name="Oval 24"/>
              <p:cNvSpPr/>
              <p:nvPr/>
            </p:nvSpPr>
            <p:spPr>
              <a:xfrm>
                <a:off x="1417319" y="3060684"/>
                <a:ext cx="45719" cy="4571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524000" y="3060684"/>
                <a:ext cx="45719" cy="4571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295275" y="2034362"/>
              <a:ext cx="412898" cy="412898"/>
            </a:xfrm>
            <a:prstGeom prst="rect">
              <a:avLst/>
            </a:prstGeom>
            <a:noFill/>
          </p:spPr>
        </p:pic>
        <p:cxnSp>
          <p:nvCxnSpPr>
            <p:cNvPr id="30" name="Straight Arrow Connector 29"/>
            <p:cNvCxnSpPr>
              <a:stCxn id="29" idx="2"/>
            </p:cNvCxnSpPr>
            <p:nvPr/>
          </p:nvCxnSpPr>
          <p:spPr>
            <a:xfrm>
              <a:off x="501724" y="2447260"/>
              <a:ext cx="179018" cy="200005"/>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31"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1537455" y="2057400"/>
              <a:ext cx="412898" cy="412898"/>
            </a:xfrm>
            <a:prstGeom prst="rect">
              <a:avLst/>
            </a:prstGeom>
            <a:noFill/>
          </p:spPr>
        </p:pic>
        <p:cxnSp>
          <p:nvCxnSpPr>
            <p:cNvPr id="32" name="Straight Arrow Connector 31"/>
            <p:cNvCxnSpPr/>
            <p:nvPr/>
          </p:nvCxnSpPr>
          <p:spPr>
            <a:xfrm flipH="1">
              <a:off x="1508204" y="2431448"/>
              <a:ext cx="141982" cy="215817"/>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567360" y="2626042"/>
              <a:ext cx="824827" cy="381000"/>
            </a:xfrm>
            <a:prstGeom prst="ellipse">
              <a:avLst/>
            </a:prstGeom>
            <a:solidFill>
              <a:srgbClr val="00B0F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600" b="1" dirty="0"/>
            </a:p>
          </p:txBody>
        </p:sp>
        <p:cxnSp>
          <p:nvCxnSpPr>
            <p:cNvPr id="43" name="Straight Arrow Connector 42"/>
            <p:cNvCxnSpPr/>
            <p:nvPr/>
          </p:nvCxnSpPr>
          <p:spPr>
            <a:xfrm>
              <a:off x="494693" y="1878643"/>
              <a:ext cx="0" cy="173889"/>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1743904" y="1901681"/>
              <a:ext cx="0" cy="173889"/>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59279" y="3202618"/>
              <a:ext cx="959921" cy="381000"/>
            </a:xfrm>
            <a:prstGeom prst="ellipse">
              <a:avLst/>
            </a:prstGeom>
            <a:solidFill>
              <a:srgbClr val="FFFF0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600" b="1" dirty="0"/>
            </a:p>
          </p:txBody>
        </p:sp>
        <p:sp>
          <p:nvSpPr>
            <p:cNvPr id="46" name="TextBox 45"/>
            <p:cNvSpPr txBox="1"/>
            <p:nvPr/>
          </p:nvSpPr>
          <p:spPr>
            <a:xfrm>
              <a:off x="228932" y="1518866"/>
              <a:ext cx="562975" cy="338554"/>
            </a:xfrm>
            <a:prstGeom prst="rect">
              <a:avLst/>
            </a:prstGeom>
            <a:noFill/>
          </p:spPr>
          <p:txBody>
            <a:bodyPr wrap="none" rtlCol="0">
              <a:spAutoFit/>
            </a:bodyPr>
            <a:lstStyle/>
            <a:p>
              <a:r>
                <a:rPr lang="en-US" sz="1600" b="1" dirty="0" smtClean="0"/>
                <a:t>map</a:t>
              </a:r>
              <a:endParaRPr lang="en-US" sz="1600" b="1" dirty="0"/>
            </a:p>
          </p:txBody>
        </p:sp>
        <p:sp>
          <p:nvSpPr>
            <p:cNvPr id="49" name="Oval 48"/>
            <p:cNvSpPr/>
            <p:nvPr/>
          </p:nvSpPr>
          <p:spPr>
            <a:xfrm>
              <a:off x="1424488" y="1499458"/>
              <a:ext cx="609600" cy="381000"/>
            </a:xfrm>
            <a:prstGeom prst="ellipse">
              <a:avLst/>
            </a:prstGeom>
            <a:solidFill>
              <a:srgbClr val="92D05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600" b="1" dirty="0"/>
            </a:p>
          </p:txBody>
        </p:sp>
        <p:sp>
          <p:nvSpPr>
            <p:cNvPr id="50" name="TextBox 49"/>
            <p:cNvSpPr txBox="1"/>
            <p:nvPr/>
          </p:nvSpPr>
          <p:spPr>
            <a:xfrm>
              <a:off x="1447800" y="1520681"/>
              <a:ext cx="562975" cy="338554"/>
            </a:xfrm>
            <a:prstGeom prst="rect">
              <a:avLst/>
            </a:prstGeom>
            <a:noFill/>
          </p:spPr>
          <p:txBody>
            <a:bodyPr wrap="none" rtlCol="0">
              <a:spAutoFit/>
            </a:bodyPr>
            <a:lstStyle/>
            <a:p>
              <a:r>
                <a:rPr lang="en-US" sz="1600" b="1" dirty="0" smtClean="0"/>
                <a:t>map</a:t>
              </a:r>
              <a:endParaRPr lang="en-US" sz="1600" b="1" dirty="0"/>
            </a:p>
          </p:txBody>
        </p:sp>
        <p:sp>
          <p:nvSpPr>
            <p:cNvPr id="51" name="TextBox 50"/>
            <p:cNvSpPr txBox="1"/>
            <p:nvPr/>
          </p:nvSpPr>
          <p:spPr>
            <a:xfrm>
              <a:off x="591233" y="2647265"/>
              <a:ext cx="769057" cy="338554"/>
            </a:xfrm>
            <a:prstGeom prst="rect">
              <a:avLst/>
            </a:prstGeom>
            <a:noFill/>
          </p:spPr>
          <p:txBody>
            <a:bodyPr wrap="none" rtlCol="0">
              <a:spAutoFit/>
            </a:bodyPr>
            <a:lstStyle/>
            <a:p>
              <a:r>
                <a:rPr lang="en-US" sz="1600" b="1" dirty="0" smtClean="0"/>
                <a:t>reduce</a:t>
              </a:r>
              <a:endParaRPr lang="en-US" sz="1600" b="1" dirty="0"/>
            </a:p>
          </p:txBody>
        </p:sp>
        <p:sp>
          <p:nvSpPr>
            <p:cNvPr id="54" name="TextBox 53"/>
            <p:cNvSpPr txBox="1"/>
            <p:nvPr/>
          </p:nvSpPr>
          <p:spPr>
            <a:xfrm>
              <a:off x="290443" y="3226017"/>
              <a:ext cx="921021" cy="338554"/>
            </a:xfrm>
            <a:prstGeom prst="rect">
              <a:avLst/>
            </a:prstGeom>
            <a:noFill/>
          </p:spPr>
          <p:txBody>
            <a:bodyPr wrap="none" rtlCol="0">
              <a:spAutoFit/>
            </a:bodyPr>
            <a:lstStyle/>
            <a:p>
              <a:r>
                <a:rPr lang="en-US" sz="1600" b="1" dirty="0" smtClean="0"/>
                <a:t>combine</a:t>
              </a:r>
              <a:endParaRPr lang="en-US" sz="1600" b="1" dirty="0"/>
            </a:p>
          </p:txBody>
        </p:sp>
        <p:cxnSp>
          <p:nvCxnSpPr>
            <p:cNvPr id="55" name="Straight Arrow Connector 54"/>
            <p:cNvCxnSpPr/>
            <p:nvPr/>
          </p:nvCxnSpPr>
          <p:spPr>
            <a:xfrm flipH="1">
              <a:off x="791907" y="2986801"/>
              <a:ext cx="141982" cy="215817"/>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950353" y="888103"/>
              <a:ext cx="1482072" cy="307777"/>
            </a:xfrm>
            <a:prstGeom prst="rect">
              <a:avLst/>
            </a:prstGeom>
            <a:noFill/>
          </p:spPr>
          <p:txBody>
            <a:bodyPr wrap="none" rtlCol="0">
              <a:spAutoFit/>
            </a:bodyPr>
            <a:lstStyle/>
            <a:p>
              <a:r>
                <a:rPr lang="en-US" sz="1400" b="1" dirty="0" smtClean="0">
                  <a:solidFill>
                    <a:srgbClr val="002060"/>
                  </a:solidFill>
                </a:rPr>
                <a:t>HEP data (binary)</a:t>
              </a:r>
              <a:endParaRPr lang="en-US" sz="1400" b="1" dirty="0">
                <a:solidFill>
                  <a:srgbClr val="002060"/>
                </a:solidFill>
              </a:endParaRPr>
            </a:p>
          </p:txBody>
        </p:sp>
        <p:sp>
          <p:nvSpPr>
            <p:cNvPr id="57" name="TextBox 56"/>
            <p:cNvSpPr txBox="1"/>
            <p:nvPr/>
          </p:nvSpPr>
          <p:spPr>
            <a:xfrm>
              <a:off x="2034088" y="1540205"/>
              <a:ext cx="1705403" cy="523220"/>
            </a:xfrm>
            <a:prstGeom prst="rect">
              <a:avLst/>
            </a:prstGeom>
            <a:noFill/>
          </p:spPr>
          <p:txBody>
            <a:bodyPr wrap="none" rtlCol="0">
              <a:spAutoFit/>
            </a:bodyPr>
            <a:lstStyle/>
            <a:p>
              <a:r>
                <a:rPr lang="en-US" sz="1400" b="1" dirty="0" smtClean="0">
                  <a:solidFill>
                    <a:srgbClr val="002060"/>
                  </a:solidFill>
                </a:rPr>
                <a:t>ROOT[1] interpreted</a:t>
              </a:r>
            </a:p>
            <a:p>
              <a:r>
                <a:rPr lang="en-US" sz="1400" b="1" dirty="0" smtClean="0">
                  <a:solidFill>
                    <a:srgbClr val="002060"/>
                  </a:solidFill>
                </a:rPr>
                <a:t>function</a:t>
              </a:r>
              <a:endParaRPr lang="en-US" sz="1400" b="1" dirty="0">
                <a:solidFill>
                  <a:srgbClr val="002060"/>
                </a:solidFill>
              </a:endParaRPr>
            </a:p>
          </p:txBody>
        </p:sp>
        <p:sp>
          <p:nvSpPr>
            <p:cNvPr id="58" name="TextBox 57"/>
            <p:cNvSpPr txBox="1"/>
            <p:nvPr/>
          </p:nvSpPr>
          <p:spPr>
            <a:xfrm>
              <a:off x="1884666" y="2086864"/>
              <a:ext cx="1649298" cy="307777"/>
            </a:xfrm>
            <a:prstGeom prst="rect">
              <a:avLst/>
            </a:prstGeom>
            <a:noFill/>
          </p:spPr>
          <p:txBody>
            <a:bodyPr wrap="none" rtlCol="0">
              <a:spAutoFit/>
            </a:bodyPr>
            <a:lstStyle/>
            <a:p>
              <a:r>
                <a:rPr lang="en-US" sz="1400" b="1" dirty="0" smtClean="0">
                  <a:solidFill>
                    <a:srgbClr val="002060"/>
                  </a:solidFill>
                </a:rPr>
                <a:t>Histograms (binary)</a:t>
              </a:r>
              <a:endParaRPr lang="en-US" sz="1400" b="1" dirty="0">
                <a:solidFill>
                  <a:srgbClr val="002060"/>
                </a:solidFill>
              </a:endParaRPr>
            </a:p>
          </p:txBody>
        </p:sp>
        <p:sp>
          <p:nvSpPr>
            <p:cNvPr id="59" name="TextBox 58"/>
            <p:cNvSpPr txBox="1"/>
            <p:nvPr/>
          </p:nvSpPr>
          <p:spPr>
            <a:xfrm>
              <a:off x="1537455" y="2571489"/>
              <a:ext cx="1514325" cy="738664"/>
            </a:xfrm>
            <a:prstGeom prst="rect">
              <a:avLst/>
            </a:prstGeom>
            <a:noFill/>
          </p:spPr>
          <p:txBody>
            <a:bodyPr wrap="none" rtlCol="0">
              <a:spAutoFit/>
            </a:bodyPr>
            <a:lstStyle/>
            <a:p>
              <a:r>
                <a:rPr lang="en-US" sz="1400" b="1" dirty="0" smtClean="0">
                  <a:solidFill>
                    <a:srgbClr val="002060"/>
                  </a:solidFill>
                </a:rPr>
                <a:t>ROOT interpreted</a:t>
              </a:r>
            </a:p>
            <a:p>
              <a:r>
                <a:rPr lang="en-US" sz="1400" b="1" dirty="0" smtClean="0">
                  <a:solidFill>
                    <a:srgbClr val="002060"/>
                  </a:solidFill>
                </a:rPr>
                <a:t>Function – merge </a:t>
              </a:r>
            </a:p>
            <a:p>
              <a:r>
                <a:rPr lang="en-US" sz="1400" b="1" dirty="0" smtClean="0">
                  <a:solidFill>
                    <a:srgbClr val="002060"/>
                  </a:solidFill>
                </a:rPr>
                <a:t>histograms</a:t>
              </a:r>
            </a:p>
          </p:txBody>
        </p:sp>
        <p:sp>
          <p:nvSpPr>
            <p:cNvPr id="60" name="TextBox 59"/>
            <p:cNvSpPr txBox="1"/>
            <p:nvPr/>
          </p:nvSpPr>
          <p:spPr>
            <a:xfrm>
              <a:off x="1232115" y="3310153"/>
              <a:ext cx="1819665" cy="307777"/>
            </a:xfrm>
            <a:prstGeom prst="rect">
              <a:avLst/>
            </a:prstGeom>
            <a:noFill/>
          </p:spPr>
          <p:txBody>
            <a:bodyPr wrap="none" rtlCol="0">
              <a:spAutoFit/>
            </a:bodyPr>
            <a:lstStyle/>
            <a:p>
              <a:r>
                <a:rPr lang="en-US" sz="1400" b="1" dirty="0" smtClean="0">
                  <a:solidFill>
                    <a:srgbClr val="002060"/>
                  </a:solidFill>
                </a:rPr>
                <a:t>Final merge operation</a:t>
              </a:r>
            </a:p>
          </p:txBody>
        </p:sp>
      </p:grpSp>
      <p:sp>
        <p:nvSpPr>
          <p:cNvPr id="62" name="TextBox 61"/>
          <p:cNvSpPr txBox="1"/>
          <p:nvPr/>
        </p:nvSpPr>
        <p:spPr>
          <a:xfrm>
            <a:off x="2886788" y="6329680"/>
            <a:ext cx="4546501" cy="307777"/>
          </a:xfrm>
          <a:prstGeom prst="rect">
            <a:avLst/>
          </a:prstGeom>
          <a:noFill/>
        </p:spPr>
        <p:txBody>
          <a:bodyPr wrap="none" rtlCol="0">
            <a:spAutoFit/>
          </a:bodyPr>
          <a:lstStyle/>
          <a:p>
            <a:r>
              <a:rPr lang="en-US" sz="1400" b="1" dirty="0" smtClean="0">
                <a:solidFill>
                  <a:srgbClr val="002060"/>
                </a:solidFill>
              </a:rPr>
              <a:t>[1] ROOT Analysis Framework, http://root.cern.ch/drupal/</a:t>
            </a:r>
          </a:p>
        </p:txBody>
      </p:sp>
      <p:sp>
        <p:nvSpPr>
          <p:cNvPr id="63" name="TextBox 62"/>
          <p:cNvSpPr txBox="1"/>
          <p:nvPr/>
        </p:nvSpPr>
        <p:spPr>
          <a:xfrm>
            <a:off x="4800600" y="1279847"/>
            <a:ext cx="1905000" cy="646331"/>
          </a:xfrm>
          <a:prstGeom prst="rect">
            <a:avLst/>
          </a:prstGeom>
          <a:noFill/>
        </p:spPr>
        <p:txBody>
          <a:bodyPr wrap="square" rtlCol="0">
            <a:spAutoFit/>
          </a:bodyPr>
          <a:lstStyle/>
          <a:p>
            <a:r>
              <a:rPr lang="en-US" sz="1200" b="1" dirty="0" smtClean="0"/>
              <a:t>256 </a:t>
            </a:r>
            <a:r>
              <a:rPr lang="en-US" sz="1200" b="1" dirty="0"/>
              <a:t>CPU cores of Cluster-III (Hadoop and Twister) and Cluster-IV (DryadLINQ).</a:t>
            </a:r>
            <a:endParaRPr lang="en-US" sz="1200" b="1" dirty="0" smtClean="0">
              <a:solidFill>
                <a:srgbClr val="002060"/>
              </a:solidFill>
            </a:endParaRPr>
          </a:p>
        </p:txBody>
      </p:sp>
    </p:spTree>
    <p:extLst>
      <p:ext uri="{BB962C8B-B14F-4D97-AF65-F5344CB8AC3E}">
        <p14:creationId xmlns:p14="http://schemas.microsoft.com/office/powerpoint/2010/main" val="325208629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1" y="609600"/>
            <a:ext cx="5194428" cy="368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04800" y="4191000"/>
            <a:ext cx="8153400" cy="2438400"/>
          </a:xfrm>
        </p:spPr>
        <p:txBody>
          <a:bodyPr>
            <a:normAutofit fontScale="92500" lnSpcReduction="10000"/>
          </a:bodyPr>
          <a:lstStyle/>
          <a:p>
            <a:pPr>
              <a:lnSpc>
                <a:spcPct val="110000"/>
              </a:lnSpc>
            </a:pPr>
            <a:r>
              <a:rPr lang="en-US" sz="2100" dirty="0" smtClean="0">
                <a:solidFill>
                  <a:srgbClr val="002060"/>
                </a:solidFill>
              </a:rPr>
              <a:t>Identifies a set of cluster centers for a data distribution</a:t>
            </a:r>
          </a:p>
          <a:p>
            <a:pPr>
              <a:lnSpc>
                <a:spcPct val="110000"/>
              </a:lnSpc>
            </a:pPr>
            <a:r>
              <a:rPr lang="en-US" sz="2100" dirty="0" smtClean="0">
                <a:solidFill>
                  <a:srgbClr val="002060"/>
                </a:solidFill>
              </a:rPr>
              <a:t>Iteratively refining operation</a:t>
            </a:r>
          </a:p>
          <a:p>
            <a:pPr>
              <a:lnSpc>
                <a:spcPct val="110000"/>
              </a:lnSpc>
            </a:pPr>
            <a:r>
              <a:rPr lang="en-US" sz="2100" dirty="0" smtClean="0"/>
              <a:t>Typical MapReduce runtimes incur extremely high overheads</a:t>
            </a:r>
          </a:p>
          <a:p>
            <a:pPr lvl="1">
              <a:lnSpc>
                <a:spcPct val="110000"/>
              </a:lnSpc>
            </a:pPr>
            <a:r>
              <a:rPr lang="en-US" sz="1700" dirty="0" smtClean="0">
                <a:solidFill>
                  <a:srgbClr val="002060"/>
                </a:solidFill>
              </a:rPr>
              <a:t>New maps/reducers/vertices in every iteration </a:t>
            </a:r>
          </a:p>
          <a:p>
            <a:pPr lvl="1">
              <a:lnSpc>
                <a:spcPct val="110000"/>
              </a:lnSpc>
            </a:pPr>
            <a:r>
              <a:rPr lang="en-US" sz="1700" dirty="0" smtClean="0">
                <a:solidFill>
                  <a:srgbClr val="002060"/>
                </a:solidFill>
              </a:rPr>
              <a:t>File system based communication</a:t>
            </a:r>
          </a:p>
          <a:p>
            <a:pPr>
              <a:lnSpc>
                <a:spcPct val="110000"/>
              </a:lnSpc>
            </a:pPr>
            <a:r>
              <a:rPr lang="en-US" sz="2100" dirty="0" smtClean="0">
                <a:solidFill>
                  <a:srgbClr val="002060"/>
                </a:solidFill>
              </a:rPr>
              <a:t>Long running tasks and faste</a:t>
            </a:r>
            <a:r>
              <a:rPr lang="en-US" sz="2100" dirty="0" smtClean="0"/>
              <a:t>r communication in Twister enables it to perform closely with MPI</a:t>
            </a:r>
            <a:endParaRPr lang="en-US" sz="2100" dirty="0" smtClean="0">
              <a:solidFill>
                <a:srgbClr val="002060"/>
              </a:solidFill>
            </a:endParaRPr>
          </a:p>
          <a:p>
            <a:pPr lvl="1">
              <a:buNone/>
            </a:pPr>
            <a:endParaRPr lang="en-US" dirty="0" smtClean="0">
              <a:solidFill>
                <a:srgbClr val="002060"/>
              </a:solidFill>
            </a:endParaRPr>
          </a:p>
          <a:p>
            <a:endParaRPr lang="en-US" dirty="0" smtClean="0">
              <a:solidFill>
                <a:srgbClr val="002060"/>
              </a:solidFill>
            </a:endParaRPr>
          </a:p>
        </p:txBody>
      </p:sp>
      <p:sp>
        <p:nvSpPr>
          <p:cNvPr id="8" name="TextBox 7"/>
          <p:cNvSpPr txBox="1"/>
          <p:nvPr/>
        </p:nvSpPr>
        <p:spPr>
          <a:xfrm>
            <a:off x="4996083" y="2608521"/>
            <a:ext cx="2199833" cy="369332"/>
          </a:xfrm>
          <a:prstGeom prst="rect">
            <a:avLst/>
          </a:prstGeom>
          <a:noFill/>
        </p:spPr>
        <p:txBody>
          <a:bodyPr wrap="none" rtlCol="0">
            <a:spAutoFit/>
          </a:bodyPr>
          <a:lstStyle/>
          <a:p>
            <a:r>
              <a:rPr lang="en-US" dirty="0" smtClean="0"/>
              <a:t>Time for 20 iterations</a:t>
            </a:r>
            <a:endParaRPr lang="en-US" dirty="0"/>
          </a:p>
        </p:txBody>
      </p:sp>
      <p:sp>
        <p:nvSpPr>
          <p:cNvPr id="4" name="Title 3"/>
          <p:cNvSpPr>
            <a:spLocks noGrp="1"/>
          </p:cNvSpPr>
          <p:nvPr>
            <p:ph type="title"/>
          </p:nvPr>
        </p:nvSpPr>
        <p:spPr/>
        <p:txBody>
          <a:bodyPr>
            <a:normAutofit fontScale="90000"/>
          </a:bodyPr>
          <a:lstStyle/>
          <a:p>
            <a:r>
              <a:rPr lang="en-US" dirty="0" smtClean="0"/>
              <a:t>K-Means Clustering</a:t>
            </a:r>
            <a:endParaRPr lang="en-US" dirty="0"/>
          </a:p>
        </p:txBody>
      </p:sp>
      <p:grpSp>
        <p:nvGrpSpPr>
          <p:cNvPr id="9" name="Group 8"/>
          <p:cNvGrpSpPr/>
          <p:nvPr/>
        </p:nvGrpSpPr>
        <p:grpSpPr>
          <a:xfrm>
            <a:off x="118656" y="714154"/>
            <a:ext cx="3657626" cy="3006613"/>
            <a:chOff x="118656" y="714154"/>
            <a:chExt cx="3657626" cy="3006613"/>
          </a:xfrm>
        </p:grpSpPr>
        <p:grpSp>
          <p:nvGrpSpPr>
            <p:cNvPr id="6" name="Group 5"/>
            <p:cNvGrpSpPr/>
            <p:nvPr/>
          </p:nvGrpSpPr>
          <p:grpSpPr>
            <a:xfrm>
              <a:off x="118656" y="1286391"/>
              <a:ext cx="1516998" cy="2278180"/>
              <a:chOff x="118656" y="1286391"/>
              <a:chExt cx="1516998" cy="2278180"/>
            </a:xfrm>
          </p:grpSpPr>
          <p:sp>
            <p:nvSpPr>
              <p:cNvPr id="7" name="Rounded Rectangle 6"/>
              <p:cNvSpPr/>
              <p:nvPr/>
            </p:nvSpPr>
            <p:spPr>
              <a:xfrm>
                <a:off x="280743" y="3226017"/>
                <a:ext cx="1354911" cy="338554"/>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Freeform 2058"/>
              <p:cNvSpPr/>
              <p:nvPr/>
            </p:nvSpPr>
            <p:spPr>
              <a:xfrm>
                <a:off x="118656" y="1286391"/>
                <a:ext cx="529930" cy="1924642"/>
              </a:xfrm>
              <a:custGeom>
                <a:avLst/>
                <a:gdLst>
                  <a:gd name="connsiteX0" fmla="*/ 529930 w 529930"/>
                  <a:gd name="connsiteY0" fmla="*/ 1924642 h 1924642"/>
                  <a:gd name="connsiteX1" fmla="*/ 62097 w 529930"/>
                  <a:gd name="connsiteY1" fmla="*/ 1531237 h 1924642"/>
                  <a:gd name="connsiteX2" fmla="*/ 30200 w 529930"/>
                  <a:gd name="connsiteY2" fmla="*/ 106474 h 1924642"/>
                  <a:gd name="connsiteX3" fmla="*/ 296014 w 529930"/>
                  <a:gd name="connsiteY3" fmla="*/ 212800 h 1924642"/>
                </a:gdLst>
                <a:ahLst/>
                <a:cxnLst>
                  <a:cxn ang="0">
                    <a:pos x="connsiteX0" y="connsiteY0"/>
                  </a:cxn>
                  <a:cxn ang="0">
                    <a:pos x="connsiteX1" y="connsiteY1"/>
                  </a:cxn>
                  <a:cxn ang="0">
                    <a:pos x="connsiteX2" y="connsiteY2"/>
                  </a:cxn>
                  <a:cxn ang="0">
                    <a:pos x="connsiteX3" y="connsiteY3"/>
                  </a:cxn>
                </a:cxnLst>
                <a:rect l="l" t="t" r="r" b="b"/>
                <a:pathLst>
                  <a:path w="529930" h="1924642">
                    <a:moveTo>
                      <a:pt x="529930" y="1924642"/>
                    </a:moveTo>
                    <a:cubicBezTo>
                      <a:pt x="337657" y="1879453"/>
                      <a:pt x="145385" y="1834265"/>
                      <a:pt x="62097" y="1531237"/>
                    </a:cubicBezTo>
                    <a:cubicBezTo>
                      <a:pt x="-21191" y="1228209"/>
                      <a:pt x="-8786" y="326213"/>
                      <a:pt x="30200" y="106474"/>
                    </a:cubicBezTo>
                    <a:cubicBezTo>
                      <a:pt x="69186" y="-113265"/>
                      <a:pt x="182600" y="49767"/>
                      <a:pt x="296014" y="212800"/>
                    </a:cubicBezTo>
                  </a:path>
                </a:pathLst>
              </a:custGeom>
              <a:ln w="44450">
                <a:solidFill>
                  <a:srgbClr val="00206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Group 11"/>
            <p:cNvGrpSpPr/>
            <p:nvPr/>
          </p:nvGrpSpPr>
          <p:grpSpPr>
            <a:xfrm>
              <a:off x="300990" y="714154"/>
              <a:ext cx="3475292" cy="3006613"/>
              <a:chOff x="205620" y="714154"/>
              <a:chExt cx="3475292" cy="3006613"/>
            </a:xfrm>
          </p:grpSpPr>
          <p:sp>
            <p:nvSpPr>
              <p:cNvPr id="14" name="Oval 13"/>
              <p:cNvSpPr/>
              <p:nvPr/>
            </p:nvSpPr>
            <p:spPr>
              <a:xfrm>
                <a:off x="205620" y="1497643"/>
                <a:ext cx="609600" cy="381000"/>
              </a:xfrm>
              <a:prstGeom prst="ellipse">
                <a:avLst/>
              </a:prstGeom>
              <a:solidFill>
                <a:srgbClr val="92D05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600" b="1" dirty="0"/>
              </a:p>
            </p:txBody>
          </p:sp>
          <p:pic>
            <p:nvPicPr>
              <p:cNvPr id="15"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205620" y="714154"/>
                <a:ext cx="609600" cy="609600"/>
              </a:xfrm>
              <a:prstGeom prst="rect">
                <a:avLst/>
              </a:prstGeom>
              <a:noFill/>
            </p:spPr>
          </p:pic>
          <p:cxnSp>
            <p:nvCxnSpPr>
              <p:cNvPr id="16" name="Straight Arrow Connector 15"/>
              <p:cNvCxnSpPr>
                <a:stCxn id="15" idx="2"/>
                <a:endCxn id="14" idx="0"/>
              </p:cNvCxnSpPr>
              <p:nvPr/>
            </p:nvCxnSpPr>
            <p:spPr>
              <a:xfrm>
                <a:off x="510420" y="1323754"/>
                <a:ext cx="0" cy="173889"/>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1447800" y="737192"/>
                <a:ext cx="609600" cy="609600"/>
              </a:xfrm>
              <a:prstGeom prst="rect">
                <a:avLst/>
              </a:prstGeom>
              <a:noFill/>
            </p:spPr>
          </p:pic>
          <p:cxnSp>
            <p:nvCxnSpPr>
              <p:cNvPr id="18" name="Straight Arrow Connector 17"/>
              <p:cNvCxnSpPr>
                <a:stCxn id="17" idx="2"/>
              </p:cNvCxnSpPr>
              <p:nvPr/>
            </p:nvCxnSpPr>
            <p:spPr>
              <a:xfrm>
                <a:off x="1752600" y="1346792"/>
                <a:ext cx="0" cy="173889"/>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066800" y="1694094"/>
                <a:ext cx="152400" cy="45719"/>
                <a:chOff x="1417319" y="3060684"/>
                <a:chExt cx="152400" cy="45719"/>
              </a:xfrm>
            </p:grpSpPr>
            <p:sp>
              <p:nvSpPr>
                <p:cNvPr id="39" name="Oval 38"/>
                <p:cNvSpPr/>
                <p:nvPr/>
              </p:nvSpPr>
              <p:spPr>
                <a:xfrm>
                  <a:off x="1417319" y="3060684"/>
                  <a:ext cx="45719" cy="4571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524000" y="3060684"/>
                  <a:ext cx="45719" cy="4571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295275" y="2034362"/>
                <a:ext cx="412898" cy="412898"/>
              </a:xfrm>
              <a:prstGeom prst="rect">
                <a:avLst/>
              </a:prstGeom>
              <a:noFill/>
            </p:spPr>
          </p:pic>
          <p:cxnSp>
            <p:nvCxnSpPr>
              <p:cNvPr id="21" name="Straight Arrow Connector 20"/>
              <p:cNvCxnSpPr>
                <a:stCxn id="20" idx="2"/>
              </p:cNvCxnSpPr>
              <p:nvPr/>
            </p:nvCxnSpPr>
            <p:spPr>
              <a:xfrm>
                <a:off x="501724" y="2447260"/>
                <a:ext cx="179018" cy="200005"/>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1537455" y="2057400"/>
                <a:ext cx="412898" cy="412898"/>
              </a:xfrm>
              <a:prstGeom prst="rect">
                <a:avLst/>
              </a:prstGeom>
              <a:noFill/>
            </p:spPr>
          </p:pic>
          <p:cxnSp>
            <p:nvCxnSpPr>
              <p:cNvPr id="23" name="Straight Arrow Connector 22"/>
              <p:cNvCxnSpPr/>
              <p:nvPr/>
            </p:nvCxnSpPr>
            <p:spPr>
              <a:xfrm flipH="1">
                <a:off x="1424488" y="2431448"/>
                <a:ext cx="225698" cy="215817"/>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677245" y="2596853"/>
                <a:ext cx="824827" cy="381000"/>
              </a:xfrm>
              <a:prstGeom prst="ellipse">
                <a:avLst/>
              </a:prstGeom>
              <a:solidFill>
                <a:srgbClr val="00B0F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600" b="1" dirty="0"/>
              </a:p>
            </p:txBody>
          </p:sp>
          <p:cxnSp>
            <p:nvCxnSpPr>
              <p:cNvPr id="25" name="Straight Arrow Connector 24"/>
              <p:cNvCxnSpPr/>
              <p:nvPr/>
            </p:nvCxnSpPr>
            <p:spPr>
              <a:xfrm>
                <a:off x="494693" y="1878643"/>
                <a:ext cx="0" cy="173889"/>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743904" y="1901681"/>
                <a:ext cx="0" cy="173889"/>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28932" y="1518866"/>
                <a:ext cx="562975" cy="338554"/>
              </a:xfrm>
              <a:prstGeom prst="rect">
                <a:avLst/>
              </a:prstGeom>
              <a:noFill/>
            </p:spPr>
            <p:txBody>
              <a:bodyPr wrap="none" rtlCol="0">
                <a:spAutoFit/>
              </a:bodyPr>
              <a:lstStyle/>
              <a:p>
                <a:r>
                  <a:rPr lang="en-US" sz="1600" b="1" dirty="0" smtClean="0"/>
                  <a:t>map</a:t>
                </a:r>
                <a:endParaRPr lang="en-US" sz="1600" b="1" dirty="0"/>
              </a:p>
            </p:txBody>
          </p:sp>
          <p:sp>
            <p:nvSpPr>
              <p:cNvPr id="29" name="Oval 28"/>
              <p:cNvSpPr/>
              <p:nvPr/>
            </p:nvSpPr>
            <p:spPr>
              <a:xfrm>
                <a:off x="1424488" y="1499458"/>
                <a:ext cx="609600" cy="381000"/>
              </a:xfrm>
              <a:prstGeom prst="ellipse">
                <a:avLst/>
              </a:prstGeom>
              <a:solidFill>
                <a:srgbClr val="92D05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600" b="1" dirty="0"/>
              </a:p>
            </p:txBody>
          </p:sp>
          <p:sp>
            <p:nvSpPr>
              <p:cNvPr id="30" name="TextBox 29"/>
              <p:cNvSpPr txBox="1"/>
              <p:nvPr/>
            </p:nvSpPr>
            <p:spPr>
              <a:xfrm>
                <a:off x="1447800" y="1520681"/>
                <a:ext cx="562975" cy="338554"/>
              </a:xfrm>
              <a:prstGeom prst="rect">
                <a:avLst/>
              </a:prstGeom>
              <a:noFill/>
            </p:spPr>
            <p:txBody>
              <a:bodyPr wrap="none" rtlCol="0">
                <a:spAutoFit/>
              </a:bodyPr>
              <a:lstStyle/>
              <a:p>
                <a:r>
                  <a:rPr lang="en-US" sz="1600" b="1" dirty="0" smtClean="0"/>
                  <a:t>map</a:t>
                </a:r>
                <a:endParaRPr lang="en-US" sz="1600" b="1" dirty="0"/>
              </a:p>
            </p:txBody>
          </p:sp>
          <p:sp>
            <p:nvSpPr>
              <p:cNvPr id="31" name="TextBox 30"/>
              <p:cNvSpPr txBox="1"/>
              <p:nvPr/>
            </p:nvSpPr>
            <p:spPr>
              <a:xfrm>
                <a:off x="708173" y="2608521"/>
                <a:ext cx="769057" cy="338554"/>
              </a:xfrm>
              <a:prstGeom prst="rect">
                <a:avLst/>
              </a:prstGeom>
              <a:noFill/>
            </p:spPr>
            <p:txBody>
              <a:bodyPr wrap="none" rtlCol="0">
                <a:spAutoFit/>
              </a:bodyPr>
              <a:lstStyle/>
              <a:p>
                <a:r>
                  <a:rPr lang="en-US" sz="1600" b="1" dirty="0" smtClean="0"/>
                  <a:t>reduce</a:t>
                </a:r>
                <a:endParaRPr lang="en-US" sz="1600" b="1" dirty="0"/>
              </a:p>
            </p:txBody>
          </p:sp>
          <p:cxnSp>
            <p:nvCxnSpPr>
              <p:cNvPr id="33" name="Straight Arrow Connector 32"/>
              <p:cNvCxnSpPr/>
              <p:nvPr/>
            </p:nvCxnSpPr>
            <p:spPr>
              <a:xfrm flipH="1">
                <a:off x="791907" y="2986801"/>
                <a:ext cx="141982" cy="215817"/>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57400" y="1085303"/>
                <a:ext cx="1623512" cy="1384995"/>
              </a:xfrm>
              <a:prstGeom prst="rect">
                <a:avLst/>
              </a:prstGeom>
              <a:noFill/>
            </p:spPr>
            <p:txBody>
              <a:bodyPr wrap="square" rtlCol="0">
                <a:spAutoFit/>
              </a:bodyPr>
              <a:lstStyle/>
              <a:p>
                <a:r>
                  <a:rPr lang="en-US" sz="1400" b="1" dirty="0" smtClean="0">
                    <a:solidFill>
                      <a:srgbClr val="002060"/>
                    </a:solidFill>
                  </a:rPr>
                  <a:t>Compute the distance to each data point from each cluster center and assign points to cluster centers</a:t>
                </a:r>
              </a:p>
            </p:txBody>
          </p:sp>
          <p:sp>
            <p:nvSpPr>
              <p:cNvPr id="37" name="TextBox 36"/>
              <p:cNvSpPr txBox="1"/>
              <p:nvPr/>
            </p:nvSpPr>
            <p:spPr>
              <a:xfrm>
                <a:off x="1537455" y="2571489"/>
                <a:ext cx="1762790" cy="523220"/>
              </a:xfrm>
              <a:prstGeom prst="rect">
                <a:avLst/>
              </a:prstGeom>
              <a:noFill/>
            </p:spPr>
            <p:txBody>
              <a:bodyPr wrap="none" rtlCol="0">
                <a:spAutoFit/>
              </a:bodyPr>
              <a:lstStyle/>
              <a:p>
                <a:r>
                  <a:rPr lang="en-US" sz="1400" b="1" dirty="0" smtClean="0">
                    <a:solidFill>
                      <a:srgbClr val="002060"/>
                    </a:solidFill>
                  </a:rPr>
                  <a:t>Compute new cluster</a:t>
                </a:r>
              </a:p>
              <a:p>
                <a:r>
                  <a:rPr lang="en-US" sz="1400" b="1" dirty="0" smtClean="0">
                    <a:solidFill>
                      <a:srgbClr val="002060"/>
                    </a:solidFill>
                  </a:rPr>
                  <a:t>centers</a:t>
                </a:r>
              </a:p>
            </p:txBody>
          </p:sp>
          <p:sp>
            <p:nvSpPr>
              <p:cNvPr id="38" name="TextBox 37"/>
              <p:cNvSpPr txBox="1"/>
              <p:nvPr/>
            </p:nvSpPr>
            <p:spPr>
              <a:xfrm>
                <a:off x="1517247" y="3197547"/>
                <a:ext cx="1823015" cy="523220"/>
              </a:xfrm>
              <a:prstGeom prst="rect">
                <a:avLst/>
              </a:prstGeom>
              <a:noFill/>
            </p:spPr>
            <p:txBody>
              <a:bodyPr wrap="square" rtlCol="0">
                <a:spAutoFit/>
              </a:bodyPr>
              <a:lstStyle/>
              <a:p>
                <a:r>
                  <a:rPr lang="en-US" sz="1400" b="1" dirty="0" smtClean="0">
                    <a:solidFill>
                      <a:srgbClr val="002060"/>
                    </a:solidFill>
                  </a:rPr>
                  <a:t>Compute new cluster centers</a:t>
                </a:r>
              </a:p>
            </p:txBody>
          </p:sp>
          <p:sp>
            <p:nvSpPr>
              <p:cNvPr id="32" name="TextBox 31"/>
              <p:cNvSpPr txBox="1"/>
              <p:nvPr/>
            </p:nvSpPr>
            <p:spPr>
              <a:xfrm>
                <a:off x="210215" y="3242846"/>
                <a:ext cx="1351075" cy="338554"/>
              </a:xfrm>
              <a:prstGeom prst="rect">
                <a:avLst/>
              </a:prstGeom>
              <a:noFill/>
            </p:spPr>
            <p:txBody>
              <a:bodyPr wrap="none" rtlCol="0">
                <a:spAutoFit/>
              </a:bodyPr>
              <a:lstStyle/>
              <a:p>
                <a:r>
                  <a:rPr lang="en-US" sz="1600" b="1" dirty="0" smtClean="0"/>
                  <a:t>User program</a:t>
                </a:r>
                <a:endParaRPr lang="en-US" sz="1600" b="1" dirty="0"/>
              </a:p>
            </p:txBody>
          </p:sp>
        </p:grpSp>
      </p:grpSp>
    </p:spTree>
    <p:extLst>
      <p:ext uri="{BB962C8B-B14F-4D97-AF65-F5344CB8AC3E}">
        <p14:creationId xmlns:p14="http://schemas.microsoft.com/office/powerpoint/2010/main" val="20274017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err="1" smtClean="0"/>
              <a:t>Pagerank</a:t>
            </a:r>
            <a:endParaRPr lang="en-US" dirty="0"/>
          </a:p>
        </p:txBody>
      </p:sp>
      <p:sp>
        <p:nvSpPr>
          <p:cNvPr id="3" name="Content Placeholder 2"/>
          <p:cNvSpPr>
            <a:spLocks noGrp="1"/>
          </p:cNvSpPr>
          <p:nvPr>
            <p:ph idx="1"/>
          </p:nvPr>
        </p:nvSpPr>
        <p:spPr>
          <a:xfrm>
            <a:off x="389860" y="4343400"/>
            <a:ext cx="8382000" cy="1752601"/>
          </a:xfrm>
        </p:spPr>
        <p:txBody>
          <a:bodyPr>
            <a:normAutofit fontScale="55000" lnSpcReduction="20000"/>
          </a:bodyPr>
          <a:lstStyle/>
          <a:p>
            <a:pPr>
              <a:lnSpc>
                <a:spcPct val="120000"/>
              </a:lnSpc>
            </a:pPr>
            <a:r>
              <a:rPr lang="en-US" dirty="0" smtClean="0"/>
              <a:t>Well-known </a:t>
            </a:r>
            <a:r>
              <a:rPr lang="en-US" dirty="0" err="1" smtClean="0"/>
              <a:t>pagerank</a:t>
            </a:r>
            <a:r>
              <a:rPr lang="en-US" dirty="0" smtClean="0"/>
              <a:t> algorithm [1]</a:t>
            </a:r>
          </a:p>
          <a:p>
            <a:pPr>
              <a:lnSpc>
                <a:spcPct val="120000"/>
              </a:lnSpc>
            </a:pPr>
            <a:r>
              <a:rPr lang="en-US" dirty="0" smtClean="0"/>
              <a:t>Used ClueWeb09 [2] (</a:t>
            </a:r>
            <a:r>
              <a:rPr lang="en-US" b="1" dirty="0" smtClean="0">
                <a:solidFill>
                  <a:srgbClr val="0070C0"/>
                </a:solidFill>
              </a:rPr>
              <a:t>1TB in size</a:t>
            </a:r>
            <a:r>
              <a:rPr lang="en-US" dirty="0" smtClean="0"/>
              <a:t>) from CMU</a:t>
            </a:r>
          </a:p>
          <a:p>
            <a:pPr>
              <a:lnSpc>
                <a:spcPct val="120000"/>
              </a:lnSpc>
            </a:pPr>
            <a:r>
              <a:rPr lang="en-US" dirty="0" smtClean="0"/>
              <a:t>Hadoop loads the web graph in every iteration</a:t>
            </a:r>
          </a:p>
          <a:p>
            <a:pPr>
              <a:lnSpc>
                <a:spcPct val="120000"/>
              </a:lnSpc>
            </a:pPr>
            <a:r>
              <a:rPr lang="en-US" dirty="0" smtClean="0"/>
              <a:t>Twister keeps the graph in memory</a:t>
            </a:r>
          </a:p>
          <a:p>
            <a:pPr>
              <a:lnSpc>
                <a:spcPct val="120000"/>
              </a:lnSpc>
            </a:pPr>
            <a:r>
              <a:rPr lang="en-US" dirty="0" smtClean="0">
                <a:hlinkClick r:id="rId2"/>
              </a:rPr>
              <a:t>Pregel </a:t>
            </a:r>
            <a:r>
              <a:rPr lang="en-US" dirty="0" smtClean="0"/>
              <a:t>approach seems more natural to graph based problems</a:t>
            </a:r>
          </a:p>
        </p:txBody>
      </p:sp>
      <p:pic>
        <p:nvPicPr>
          <p:cNvPr id="15361" name="Picture 1"/>
          <p:cNvPicPr>
            <a:picLocks noChangeAspect="1" noChangeArrowheads="1"/>
          </p:cNvPicPr>
          <p:nvPr/>
        </p:nvPicPr>
        <p:blipFill>
          <a:blip r:embed="rId3" cstate="print"/>
          <a:srcRect/>
          <a:stretch>
            <a:fillRect/>
          </a:stretch>
        </p:blipFill>
        <p:spPr bwMode="auto">
          <a:xfrm>
            <a:off x="3444326" y="685800"/>
            <a:ext cx="5562453" cy="3790024"/>
          </a:xfrm>
          <a:prstGeom prst="rect">
            <a:avLst/>
          </a:prstGeom>
          <a:noFill/>
          <a:ln w="9525">
            <a:noFill/>
            <a:miter lim="800000"/>
            <a:headEnd/>
            <a:tailEnd/>
          </a:ln>
        </p:spPr>
      </p:pic>
      <p:sp>
        <p:nvSpPr>
          <p:cNvPr id="5" name="TextBox 4"/>
          <p:cNvSpPr txBox="1"/>
          <p:nvPr/>
        </p:nvSpPr>
        <p:spPr>
          <a:xfrm>
            <a:off x="457200" y="6096000"/>
            <a:ext cx="5540556" cy="800219"/>
          </a:xfrm>
          <a:prstGeom prst="rect">
            <a:avLst/>
          </a:prstGeom>
          <a:noFill/>
        </p:spPr>
        <p:txBody>
          <a:bodyPr wrap="none" rtlCol="0">
            <a:spAutoFit/>
          </a:bodyPr>
          <a:lstStyle/>
          <a:p>
            <a:r>
              <a:rPr lang="en-US" sz="1400" b="1" dirty="0" smtClean="0"/>
              <a:t>[1] Pagerank Algorithm, </a:t>
            </a:r>
            <a:r>
              <a:rPr lang="en-US" sz="1400" b="1" dirty="0" smtClean="0">
                <a:hlinkClick r:id="rId4"/>
              </a:rPr>
              <a:t>http://en.wikipedia.org/wiki/PageRank</a:t>
            </a:r>
            <a:endParaRPr lang="en-US" sz="1400" b="1" dirty="0" smtClean="0"/>
          </a:p>
          <a:p>
            <a:r>
              <a:rPr lang="en-US" sz="1400" b="1" dirty="0" smtClean="0"/>
              <a:t>[2] ClueWeb09 Data Set, </a:t>
            </a:r>
            <a:r>
              <a:rPr lang="en-US" sz="1400" b="1" dirty="0" smtClean="0">
                <a:hlinkClick r:id="rId5"/>
              </a:rPr>
              <a:t>http://boston.lti.cs.cmu.edu/Data/clueweb09/</a:t>
            </a:r>
            <a:endParaRPr lang="en-US" sz="1400" b="1" dirty="0" smtClean="0"/>
          </a:p>
          <a:p>
            <a:endParaRPr lang="en-US" dirty="0"/>
          </a:p>
        </p:txBody>
      </p:sp>
      <p:sp>
        <p:nvSpPr>
          <p:cNvPr id="6" name="Oval 5"/>
          <p:cNvSpPr/>
          <p:nvPr/>
        </p:nvSpPr>
        <p:spPr>
          <a:xfrm>
            <a:off x="1542689" y="2109435"/>
            <a:ext cx="685800" cy="4572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M</a:t>
            </a:r>
            <a:endParaRPr lang="en-US" sz="2800" b="1" dirty="0">
              <a:solidFill>
                <a:srgbClr val="002060"/>
              </a:solidFill>
            </a:endParaRPr>
          </a:p>
        </p:txBody>
      </p:sp>
      <p:sp>
        <p:nvSpPr>
          <p:cNvPr id="7" name="Oval 6"/>
          <p:cNvSpPr/>
          <p:nvPr/>
        </p:nvSpPr>
        <p:spPr>
          <a:xfrm>
            <a:off x="1848978" y="2986452"/>
            <a:ext cx="685800" cy="50135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rPr>
              <a:t>R</a:t>
            </a:r>
            <a:endParaRPr lang="en-US" sz="3200" b="1" dirty="0">
              <a:solidFill>
                <a:srgbClr val="002060"/>
              </a:solidFill>
            </a:endParaRPr>
          </a:p>
        </p:txBody>
      </p:sp>
      <p:sp>
        <p:nvSpPr>
          <p:cNvPr id="13" name="Folded Corner 12"/>
          <p:cNvSpPr/>
          <p:nvPr/>
        </p:nvSpPr>
        <p:spPr>
          <a:xfrm>
            <a:off x="381000" y="1104901"/>
            <a:ext cx="533400" cy="838200"/>
          </a:xfrm>
          <a:prstGeom prst="foldedCorner">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TextBox 13"/>
          <p:cNvSpPr txBox="1"/>
          <p:nvPr/>
        </p:nvSpPr>
        <p:spPr>
          <a:xfrm>
            <a:off x="3543" y="1946701"/>
            <a:ext cx="1676400" cy="830997"/>
          </a:xfrm>
          <a:prstGeom prst="rect">
            <a:avLst/>
          </a:prstGeom>
          <a:noFill/>
        </p:spPr>
        <p:txBody>
          <a:bodyPr wrap="square" rtlCol="0">
            <a:spAutoFit/>
          </a:bodyPr>
          <a:lstStyle/>
          <a:p>
            <a:r>
              <a:rPr lang="en-US" sz="1600" b="1" dirty="0" smtClean="0"/>
              <a:t>Current</a:t>
            </a:r>
          </a:p>
          <a:p>
            <a:r>
              <a:rPr lang="en-US" sz="1600" b="1" dirty="0" smtClean="0"/>
              <a:t> Page ranks (Compressed)</a:t>
            </a:r>
            <a:endParaRPr lang="en-US" sz="1600" b="1" dirty="0"/>
          </a:p>
        </p:txBody>
      </p:sp>
      <p:sp>
        <p:nvSpPr>
          <p:cNvPr id="16" name="Folded Corner 15"/>
          <p:cNvSpPr/>
          <p:nvPr/>
        </p:nvSpPr>
        <p:spPr>
          <a:xfrm>
            <a:off x="1905000" y="685801"/>
            <a:ext cx="1066800" cy="838200"/>
          </a:xfrm>
          <a:prstGeom prst="foldedCorner">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5" name="TextBox 14"/>
          <p:cNvSpPr txBox="1"/>
          <p:nvPr/>
        </p:nvSpPr>
        <p:spPr>
          <a:xfrm>
            <a:off x="1911202" y="693004"/>
            <a:ext cx="1234966" cy="830997"/>
          </a:xfrm>
          <a:prstGeom prst="rect">
            <a:avLst/>
          </a:prstGeom>
          <a:noFill/>
        </p:spPr>
        <p:txBody>
          <a:bodyPr wrap="square" rtlCol="0">
            <a:spAutoFit/>
          </a:bodyPr>
          <a:lstStyle/>
          <a:p>
            <a:r>
              <a:rPr lang="en-US" sz="1600" b="1" dirty="0" smtClean="0"/>
              <a:t>Partial Adjacency Matrix</a:t>
            </a:r>
            <a:endParaRPr lang="en-US" sz="1600" b="1" dirty="0"/>
          </a:p>
        </p:txBody>
      </p:sp>
      <p:sp>
        <p:nvSpPr>
          <p:cNvPr id="17" name="Right Arrow 16"/>
          <p:cNvSpPr/>
          <p:nvPr/>
        </p:nvSpPr>
        <p:spPr>
          <a:xfrm rot="1962337">
            <a:off x="1064443" y="1768872"/>
            <a:ext cx="533400" cy="239618"/>
          </a:xfrm>
          <a:prstGeom prst="rightArrow">
            <a:avLst>
              <a:gd name="adj1" fmla="val 50000"/>
              <a:gd name="adj2" fmla="val 476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7622205" flipV="1">
            <a:off x="1969474" y="1655029"/>
            <a:ext cx="533400" cy="411726"/>
          </a:xfrm>
          <a:prstGeom prst="rightArrow">
            <a:avLst>
              <a:gd name="adj1" fmla="val 50000"/>
              <a:gd name="adj2" fmla="val 476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a:off x="1904206" y="2588927"/>
            <a:ext cx="287672" cy="397525"/>
          </a:xfrm>
          <a:prstGeom prst="straightConnector1">
            <a:avLst/>
          </a:prstGeom>
          <a:ln w="444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236174" y="2454532"/>
            <a:ext cx="1676400" cy="646331"/>
          </a:xfrm>
          <a:prstGeom prst="rect">
            <a:avLst/>
          </a:prstGeom>
          <a:noFill/>
        </p:spPr>
        <p:txBody>
          <a:bodyPr wrap="square" rtlCol="0">
            <a:spAutoFit/>
          </a:bodyPr>
          <a:lstStyle/>
          <a:p>
            <a:r>
              <a:rPr lang="en-US" b="1" dirty="0" smtClean="0"/>
              <a:t>Partial</a:t>
            </a:r>
          </a:p>
          <a:p>
            <a:r>
              <a:rPr lang="en-US" b="1" dirty="0" smtClean="0"/>
              <a:t> Updates</a:t>
            </a:r>
            <a:endParaRPr lang="en-US" b="1" dirty="0"/>
          </a:p>
        </p:txBody>
      </p:sp>
      <p:cxnSp>
        <p:nvCxnSpPr>
          <p:cNvPr id="23" name="Straight Arrow Connector 22"/>
          <p:cNvCxnSpPr/>
          <p:nvPr/>
        </p:nvCxnSpPr>
        <p:spPr>
          <a:xfrm flipH="1">
            <a:off x="1542689" y="3487810"/>
            <a:ext cx="481436" cy="305007"/>
          </a:xfrm>
          <a:prstGeom prst="straightConnector1">
            <a:avLst/>
          </a:prstGeom>
          <a:ln w="444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914400" y="3669268"/>
            <a:ext cx="685800" cy="5217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C</a:t>
            </a:r>
            <a:endParaRPr lang="en-US" sz="2800" b="1" dirty="0">
              <a:solidFill>
                <a:srgbClr val="002060"/>
              </a:solidFill>
            </a:endParaRPr>
          </a:p>
        </p:txBody>
      </p:sp>
      <p:sp>
        <p:nvSpPr>
          <p:cNvPr id="26" name="TextBox 25"/>
          <p:cNvSpPr txBox="1"/>
          <p:nvPr/>
        </p:nvSpPr>
        <p:spPr>
          <a:xfrm>
            <a:off x="1691726" y="3538054"/>
            <a:ext cx="1752600" cy="584775"/>
          </a:xfrm>
          <a:prstGeom prst="rect">
            <a:avLst/>
          </a:prstGeom>
          <a:noFill/>
        </p:spPr>
        <p:txBody>
          <a:bodyPr wrap="square" rtlCol="0">
            <a:spAutoFit/>
          </a:bodyPr>
          <a:lstStyle/>
          <a:p>
            <a:r>
              <a:rPr lang="en-US" sz="1600" b="1" dirty="0" smtClean="0"/>
              <a:t>Partially merged</a:t>
            </a:r>
          </a:p>
          <a:p>
            <a:r>
              <a:rPr lang="en-US" sz="1600" b="1" dirty="0" smtClean="0"/>
              <a:t> Updates</a:t>
            </a:r>
            <a:endParaRPr lang="en-US" sz="1600" b="1" dirty="0"/>
          </a:p>
        </p:txBody>
      </p:sp>
      <p:sp>
        <p:nvSpPr>
          <p:cNvPr id="33" name="TextBox 32"/>
          <p:cNvSpPr txBox="1"/>
          <p:nvPr/>
        </p:nvSpPr>
        <p:spPr>
          <a:xfrm>
            <a:off x="284466" y="3139831"/>
            <a:ext cx="1676400" cy="369332"/>
          </a:xfrm>
          <a:prstGeom prst="rect">
            <a:avLst/>
          </a:prstGeom>
          <a:noFill/>
        </p:spPr>
        <p:txBody>
          <a:bodyPr wrap="square" rtlCol="0">
            <a:spAutoFit/>
          </a:bodyPr>
          <a:lstStyle/>
          <a:p>
            <a:r>
              <a:rPr lang="en-US" b="1" dirty="0" smtClean="0"/>
              <a:t>Iterations</a:t>
            </a:r>
            <a:endParaRPr lang="en-US" b="1" dirty="0"/>
          </a:p>
        </p:txBody>
      </p:sp>
      <p:sp>
        <p:nvSpPr>
          <p:cNvPr id="24" name="Freeform 23"/>
          <p:cNvSpPr/>
          <p:nvPr/>
        </p:nvSpPr>
        <p:spPr>
          <a:xfrm>
            <a:off x="264087" y="2764465"/>
            <a:ext cx="650313" cy="1120065"/>
          </a:xfrm>
          <a:custGeom>
            <a:avLst/>
            <a:gdLst>
              <a:gd name="connsiteX0" fmla="*/ 650313 w 650313"/>
              <a:gd name="connsiteY0" fmla="*/ 1116419 h 1120065"/>
              <a:gd name="connsiteX1" fmla="*/ 299439 w 650313"/>
              <a:gd name="connsiteY1" fmla="*/ 1063256 h 1120065"/>
              <a:gd name="connsiteX2" fmla="*/ 54890 w 650313"/>
              <a:gd name="connsiteY2" fmla="*/ 723014 h 1120065"/>
              <a:gd name="connsiteX3" fmla="*/ 12360 w 650313"/>
              <a:gd name="connsiteY3" fmla="*/ 233916 h 1120065"/>
              <a:gd name="connsiteX4" fmla="*/ 225011 w 650313"/>
              <a:gd name="connsiteY4" fmla="*/ 0 h 112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313" h="1120065">
                <a:moveTo>
                  <a:pt x="650313" y="1116419"/>
                </a:moveTo>
                <a:cubicBezTo>
                  <a:pt x="524494" y="1122621"/>
                  <a:pt x="398676" y="1128823"/>
                  <a:pt x="299439" y="1063256"/>
                </a:cubicBezTo>
                <a:cubicBezTo>
                  <a:pt x="200202" y="997689"/>
                  <a:pt x="102736" y="861237"/>
                  <a:pt x="54890" y="723014"/>
                </a:cubicBezTo>
                <a:cubicBezTo>
                  <a:pt x="7043" y="584791"/>
                  <a:pt x="-15993" y="354418"/>
                  <a:pt x="12360" y="233916"/>
                </a:cubicBezTo>
                <a:cubicBezTo>
                  <a:pt x="40713" y="113414"/>
                  <a:pt x="132862" y="56707"/>
                  <a:pt x="225011" y="0"/>
                </a:cubicBezTo>
              </a:path>
            </a:pathLst>
          </a:custGeom>
          <a:ln w="44450">
            <a:solidFill>
              <a:srgbClr val="002060"/>
            </a:solidFill>
            <a:tailEnd type="arrow"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997595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876800"/>
            <a:ext cx="8458200" cy="1143000"/>
          </a:xfrm>
        </p:spPr>
        <p:txBody>
          <a:bodyPr>
            <a:normAutofit fontScale="92500" lnSpcReduction="10000"/>
          </a:bodyPr>
          <a:lstStyle/>
          <a:p>
            <a:pPr>
              <a:lnSpc>
                <a:spcPct val="110000"/>
              </a:lnSpc>
              <a:buClr>
                <a:srgbClr val="C00000"/>
              </a:buClr>
            </a:pPr>
            <a:r>
              <a:rPr lang="en-US" sz="2200" dirty="0" smtClean="0">
                <a:solidFill>
                  <a:srgbClr val="002060"/>
                </a:solidFill>
                <a:latin typeface="Candara" pitchFamily="34" charset="0"/>
              </a:rPr>
              <a:t>Maps high dimensional data to lower dimensions (typically 2D or 3D)</a:t>
            </a:r>
          </a:p>
          <a:p>
            <a:pPr>
              <a:lnSpc>
                <a:spcPct val="110000"/>
              </a:lnSpc>
              <a:buClr>
                <a:srgbClr val="C00000"/>
              </a:buClr>
            </a:pPr>
            <a:r>
              <a:rPr lang="en-US" sz="2200" dirty="0" smtClean="0">
                <a:solidFill>
                  <a:srgbClr val="002060"/>
                </a:solidFill>
                <a:latin typeface="Candara" pitchFamily="34" charset="0"/>
              </a:rPr>
              <a:t>SMACOF (Scaling by </a:t>
            </a:r>
            <a:r>
              <a:rPr lang="en-US" sz="2200" dirty="0" err="1" smtClean="0">
                <a:solidFill>
                  <a:srgbClr val="002060"/>
                </a:solidFill>
                <a:latin typeface="Candara" pitchFamily="34" charset="0"/>
              </a:rPr>
              <a:t>Majorizing</a:t>
            </a:r>
            <a:r>
              <a:rPr lang="en-US" sz="2200" dirty="0" smtClean="0">
                <a:solidFill>
                  <a:srgbClr val="002060"/>
                </a:solidFill>
                <a:latin typeface="Candara" pitchFamily="34" charset="0"/>
              </a:rPr>
              <a:t> of </a:t>
            </a:r>
            <a:r>
              <a:rPr lang="en-US" sz="2200" dirty="0" err="1" smtClean="0">
                <a:solidFill>
                  <a:srgbClr val="002060"/>
                </a:solidFill>
                <a:latin typeface="Candara" pitchFamily="34" charset="0"/>
              </a:rPr>
              <a:t>COmplicated</a:t>
            </a:r>
            <a:r>
              <a:rPr lang="en-US" sz="2200" dirty="0" smtClean="0">
                <a:solidFill>
                  <a:srgbClr val="002060"/>
                </a:solidFill>
                <a:latin typeface="Candara" pitchFamily="34" charset="0"/>
              </a:rPr>
              <a:t> Function)[1] Algorithm</a:t>
            </a:r>
          </a:p>
          <a:p>
            <a:pPr>
              <a:lnSpc>
                <a:spcPct val="110000"/>
              </a:lnSpc>
              <a:buClr>
                <a:srgbClr val="C00000"/>
              </a:buClr>
            </a:pPr>
            <a:r>
              <a:rPr lang="en-US" sz="2200" dirty="0" smtClean="0"/>
              <a:t>Performs an iterative computation with 3 MapReduce stages inside</a:t>
            </a:r>
          </a:p>
          <a:p>
            <a:endParaRPr lang="en-US" dirty="0" smtClean="0">
              <a:solidFill>
                <a:srgbClr val="002060"/>
              </a:solidFill>
            </a:endParaRPr>
          </a:p>
          <a:p>
            <a:endParaRPr lang="en-US" dirty="0" smtClean="0"/>
          </a:p>
          <a:p>
            <a:pPr lvl="1"/>
            <a:endParaRPr lang="en-US" dirty="0" smtClean="0"/>
          </a:p>
        </p:txBody>
      </p:sp>
      <p:pic>
        <p:nvPicPr>
          <p:cNvPr id="14338" name="Picture 2"/>
          <p:cNvPicPr>
            <a:picLocks noChangeAspect="1" noChangeArrowheads="1"/>
          </p:cNvPicPr>
          <p:nvPr/>
        </p:nvPicPr>
        <p:blipFill>
          <a:blip r:embed="rId2" cstate="print"/>
          <a:srcRect/>
          <a:stretch>
            <a:fillRect/>
          </a:stretch>
        </p:blipFill>
        <p:spPr bwMode="auto">
          <a:xfrm>
            <a:off x="4051344" y="979399"/>
            <a:ext cx="4888481" cy="3451401"/>
          </a:xfrm>
          <a:prstGeom prst="rect">
            <a:avLst/>
          </a:prstGeom>
          <a:noFill/>
          <a:ln w="9525">
            <a:noFill/>
            <a:miter lim="800000"/>
            <a:headEnd/>
            <a:tailEnd/>
          </a:ln>
        </p:spPr>
      </p:pic>
      <p:sp>
        <p:nvSpPr>
          <p:cNvPr id="6" name="TextBox 5"/>
          <p:cNvSpPr txBox="1"/>
          <p:nvPr/>
        </p:nvSpPr>
        <p:spPr>
          <a:xfrm>
            <a:off x="533400" y="6057781"/>
            <a:ext cx="6858000" cy="800219"/>
          </a:xfrm>
          <a:prstGeom prst="rect">
            <a:avLst/>
          </a:prstGeom>
          <a:noFill/>
        </p:spPr>
        <p:txBody>
          <a:bodyPr wrap="square" rtlCol="0">
            <a:spAutoFit/>
          </a:bodyPr>
          <a:lstStyle/>
          <a:p>
            <a:r>
              <a:rPr lang="en-US" sz="1400" b="1" dirty="0" smtClean="0">
                <a:latin typeface="Candara" pitchFamily="34" charset="0"/>
              </a:rPr>
              <a:t>[1] J. de </a:t>
            </a:r>
            <a:r>
              <a:rPr lang="en-US" sz="1400" b="1" dirty="0" err="1" smtClean="0">
                <a:latin typeface="Candara" pitchFamily="34" charset="0"/>
              </a:rPr>
              <a:t>Leeuw</a:t>
            </a:r>
            <a:r>
              <a:rPr lang="en-US" sz="1400" b="1" dirty="0" smtClean="0">
                <a:latin typeface="Candara" pitchFamily="34" charset="0"/>
              </a:rPr>
              <a:t>, "Applications of convex analysis to multidimensional scaling," </a:t>
            </a:r>
            <a:r>
              <a:rPr lang="en-US" sz="1400" b="1" i="1" dirty="0" smtClean="0">
                <a:latin typeface="Candara" pitchFamily="34" charset="0"/>
              </a:rPr>
              <a:t>Recent Developments in Statistics, pp. 133-145, 1977. </a:t>
            </a:r>
            <a:endParaRPr lang="en-US" sz="1400" b="1" dirty="0" smtClean="0">
              <a:latin typeface="Candara" pitchFamily="34" charset="0"/>
            </a:endParaRPr>
          </a:p>
          <a:p>
            <a:endParaRPr lang="en-US" dirty="0"/>
          </a:p>
        </p:txBody>
      </p:sp>
      <p:sp>
        <p:nvSpPr>
          <p:cNvPr id="9" name="TextBox 8"/>
          <p:cNvSpPr txBox="1"/>
          <p:nvPr/>
        </p:nvSpPr>
        <p:spPr>
          <a:xfrm>
            <a:off x="396478" y="914400"/>
            <a:ext cx="3418681" cy="1477328"/>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b="1" dirty="0" smtClean="0">
                <a:latin typeface="Courier New" pitchFamily="49" charset="0"/>
                <a:cs typeface="Courier New" pitchFamily="49" charset="0"/>
              </a:rPr>
              <a:t>While(condition)</a:t>
            </a:r>
          </a:p>
          <a:p>
            <a:r>
              <a:rPr lang="en-US" b="1" dirty="0" smtClean="0">
                <a:latin typeface="Courier New" pitchFamily="49" charset="0"/>
                <a:cs typeface="Courier New" pitchFamily="49" charset="0"/>
              </a:rPr>
              <a:t>{</a:t>
            </a:r>
          </a:p>
          <a:p>
            <a:r>
              <a:rPr lang="en-US" b="1" dirty="0" smtClean="0">
                <a:latin typeface="Courier New" pitchFamily="49" charset="0"/>
                <a:cs typeface="Courier New" pitchFamily="49" charset="0"/>
              </a:rPr>
              <a:t> &lt;X&gt; = [A] [B] &lt;C&gt;</a:t>
            </a:r>
          </a:p>
          <a:p>
            <a:r>
              <a:rPr lang="en-US" b="1" dirty="0" smtClean="0">
                <a:latin typeface="Courier New" pitchFamily="49" charset="0"/>
                <a:cs typeface="Courier New" pitchFamily="49" charset="0"/>
              </a:rPr>
              <a:t> C = </a:t>
            </a:r>
            <a:r>
              <a:rPr lang="en-US" b="1" dirty="0" err="1" smtClean="0">
                <a:latin typeface="Courier New" pitchFamily="49" charset="0"/>
                <a:cs typeface="Courier New" pitchFamily="49" charset="0"/>
              </a:rPr>
              <a:t>CalcStress</a:t>
            </a:r>
            <a:r>
              <a:rPr lang="en-US" b="1" dirty="0" smtClean="0">
                <a:latin typeface="Courier New" pitchFamily="49" charset="0"/>
                <a:cs typeface="Courier New" pitchFamily="49" charset="0"/>
              </a:rPr>
              <a:t>(&lt;X&gt;)</a:t>
            </a:r>
          </a:p>
          <a:p>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p:txBody>
      </p:sp>
      <p:sp>
        <p:nvSpPr>
          <p:cNvPr id="10" name="TextBox 9"/>
          <p:cNvSpPr txBox="1"/>
          <p:nvPr/>
        </p:nvSpPr>
        <p:spPr>
          <a:xfrm>
            <a:off x="238920" y="2971800"/>
            <a:ext cx="3812426" cy="1754326"/>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smtClean="0">
                <a:latin typeface="Courier New" pitchFamily="49" charset="0"/>
                <a:cs typeface="Courier New" pitchFamily="49" charset="0"/>
              </a:rPr>
              <a:t>While(condition)</a:t>
            </a:r>
          </a:p>
          <a:p>
            <a:r>
              <a:rPr lang="en-US" b="1" dirty="0" smtClean="0">
                <a:latin typeface="Courier New" pitchFamily="49" charset="0"/>
                <a:cs typeface="Courier New" pitchFamily="49" charset="0"/>
              </a:rPr>
              <a:t>{</a:t>
            </a:r>
          </a:p>
          <a:p>
            <a:r>
              <a:rPr lang="en-US" b="1" dirty="0" smtClean="0">
                <a:latin typeface="Courier New" pitchFamily="49" charset="0"/>
                <a:cs typeface="Courier New" pitchFamily="49" charset="0"/>
              </a:rPr>
              <a:t> &lt;T&gt; = MapReduce1([B],&lt;C&gt;)</a:t>
            </a:r>
          </a:p>
          <a:p>
            <a:r>
              <a:rPr lang="en-US" b="1" dirty="0" smtClean="0">
                <a:latin typeface="Courier New" pitchFamily="49" charset="0"/>
                <a:cs typeface="Courier New" pitchFamily="49" charset="0"/>
              </a:rPr>
              <a:t> &lt;X&gt; = MapReduce2([A],&lt;T&gt;)</a:t>
            </a:r>
          </a:p>
          <a:p>
            <a:r>
              <a:rPr lang="en-US" b="1" dirty="0" smtClean="0">
                <a:latin typeface="Courier New" pitchFamily="49" charset="0"/>
                <a:cs typeface="Courier New" pitchFamily="49" charset="0"/>
              </a:rPr>
              <a:t> C = MapReduce3(&lt;X&gt;)</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11" name="Down Arrow 10"/>
          <p:cNvSpPr/>
          <p:nvPr/>
        </p:nvSpPr>
        <p:spPr>
          <a:xfrm>
            <a:off x="1915319" y="2438400"/>
            <a:ext cx="3810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fontScale="90000"/>
          </a:bodyPr>
          <a:lstStyle/>
          <a:p>
            <a:r>
              <a:rPr lang="en-US" dirty="0" smtClean="0"/>
              <a:t>Multi-dimensional Scaling</a:t>
            </a:r>
            <a:endParaRPr lang="en-US" dirty="0"/>
          </a:p>
        </p:txBody>
      </p:sp>
    </p:spTree>
    <p:extLst>
      <p:ext uri="{BB962C8B-B14F-4D97-AF65-F5344CB8AC3E}">
        <p14:creationId xmlns:p14="http://schemas.microsoft.com/office/powerpoint/2010/main" val="10372375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MapReduce with Stateful Tasks</a:t>
            </a:r>
            <a:endParaRPr lang="en-US" dirty="0"/>
          </a:p>
        </p:txBody>
      </p:sp>
      <p:sp>
        <p:nvSpPr>
          <p:cNvPr id="3" name="Content Placeholder 2"/>
          <p:cNvSpPr>
            <a:spLocks noGrp="1"/>
          </p:cNvSpPr>
          <p:nvPr>
            <p:ph idx="1"/>
          </p:nvPr>
        </p:nvSpPr>
        <p:spPr>
          <a:xfrm>
            <a:off x="304800" y="2820912"/>
            <a:ext cx="8610600" cy="3656088"/>
          </a:xfrm>
        </p:spPr>
        <p:txBody>
          <a:bodyPr>
            <a:normAutofit fontScale="92500" lnSpcReduction="20000"/>
          </a:bodyPr>
          <a:lstStyle/>
          <a:p>
            <a:pPr>
              <a:lnSpc>
                <a:spcPct val="120000"/>
              </a:lnSpc>
            </a:pPr>
            <a:r>
              <a:rPr lang="en-US" dirty="0" smtClean="0"/>
              <a:t>Typically implemented using a 2d processor mesh in </a:t>
            </a:r>
            <a:r>
              <a:rPr lang="en-US" dirty="0" smtClean="0"/>
              <a:t>MPI</a:t>
            </a:r>
          </a:p>
          <a:p>
            <a:pPr>
              <a:lnSpc>
                <a:spcPct val="120000"/>
              </a:lnSpc>
            </a:pPr>
            <a:endParaRPr lang="en-US" dirty="0" smtClean="0"/>
          </a:p>
          <a:p>
            <a:pPr>
              <a:lnSpc>
                <a:spcPct val="120000"/>
              </a:lnSpc>
            </a:pPr>
            <a:endParaRPr lang="en-US" dirty="0" smtClean="0"/>
          </a:p>
          <a:p>
            <a:pPr>
              <a:lnSpc>
                <a:spcPct val="120000"/>
              </a:lnSpc>
            </a:pPr>
            <a:r>
              <a:rPr lang="en-US" b="1" dirty="0" smtClean="0">
                <a:solidFill>
                  <a:srgbClr val="0070C0"/>
                </a:solidFill>
              </a:rPr>
              <a:t>Communication </a:t>
            </a:r>
            <a:r>
              <a:rPr lang="en-US" b="1" dirty="0" smtClean="0">
                <a:solidFill>
                  <a:srgbClr val="0070C0"/>
                </a:solidFill>
              </a:rPr>
              <a:t>Complexity = </a:t>
            </a:r>
            <a:r>
              <a:rPr lang="en-US" b="1" dirty="0" smtClean="0">
                <a:solidFill>
                  <a:srgbClr val="0070C0"/>
                </a:solidFill>
              </a:rPr>
              <a:t>O(</a:t>
            </a:r>
            <a:r>
              <a:rPr lang="en-US" b="1" dirty="0" err="1" smtClean="0">
                <a:solidFill>
                  <a:srgbClr val="0070C0"/>
                </a:solidFill>
              </a:rPr>
              <a:t>Nq</a:t>
            </a:r>
            <a:r>
              <a:rPr lang="en-US" b="1" dirty="0" smtClean="0">
                <a:solidFill>
                  <a:srgbClr val="0070C0"/>
                </a:solidFill>
              </a:rPr>
              <a:t>) </a:t>
            </a:r>
            <a:r>
              <a:rPr lang="en-US" b="1" dirty="0" smtClean="0">
                <a:solidFill>
                  <a:srgbClr val="0070C0"/>
                </a:solidFill>
              </a:rPr>
              <a:t>where </a:t>
            </a:r>
            <a:endParaRPr lang="en-US" b="1" dirty="0" smtClean="0">
              <a:solidFill>
                <a:srgbClr val="0070C0"/>
              </a:solidFill>
            </a:endParaRPr>
          </a:p>
          <a:p>
            <a:pPr lvl="1">
              <a:lnSpc>
                <a:spcPct val="120000"/>
              </a:lnSpc>
            </a:pPr>
            <a:r>
              <a:rPr lang="en-US" b="1" dirty="0" smtClean="0">
                <a:solidFill>
                  <a:srgbClr val="0070C0"/>
                </a:solidFill>
              </a:rPr>
              <a:t>N </a:t>
            </a:r>
            <a:r>
              <a:rPr lang="en-US" b="1" dirty="0" smtClean="0">
                <a:solidFill>
                  <a:srgbClr val="0070C0"/>
                </a:solidFill>
              </a:rPr>
              <a:t>= dimension of a </a:t>
            </a:r>
            <a:r>
              <a:rPr lang="en-US" b="1" dirty="0" smtClean="0">
                <a:solidFill>
                  <a:srgbClr val="0070C0"/>
                </a:solidFill>
              </a:rPr>
              <a:t>matrix </a:t>
            </a:r>
          </a:p>
          <a:p>
            <a:pPr lvl="1">
              <a:lnSpc>
                <a:spcPct val="120000"/>
              </a:lnSpc>
            </a:pPr>
            <a:r>
              <a:rPr lang="en-US" b="1" dirty="0" smtClean="0">
                <a:solidFill>
                  <a:srgbClr val="0070C0"/>
                </a:solidFill>
              </a:rPr>
              <a:t>q </a:t>
            </a:r>
            <a:r>
              <a:rPr lang="en-US" b="1" dirty="0" smtClean="0">
                <a:solidFill>
                  <a:srgbClr val="0070C0"/>
                </a:solidFill>
              </a:rPr>
              <a:t>= </a:t>
            </a:r>
            <a:r>
              <a:rPr lang="en-US" b="1" dirty="0" smtClean="0">
                <a:solidFill>
                  <a:srgbClr val="0070C0"/>
                </a:solidFill>
              </a:rPr>
              <a:t>dimension of processes mesh.</a:t>
            </a:r>
            <a:endParaRPr lang="en-US" b="1" dirty="0" smtClean="0">
              <a:solidFill>
                <a:srgbClr val="0070C0"/>
              </a:solidFill>
            </a:endParaRPr>
          </a:p>
        </p:txBody>
      </p:sp>
      <p:pic>
        <p:nvPicPr>
          <p:cNvPr id="95235" name="Picture 3"/>
          <p:cNvPicPr>
            <a:picLocks noChangeAspect="1" noChangeArrowheads="1"/>
          </p:cNvPicPr>
          <p:nvPr/>
        </p:nvPicPr>
        <p:blipFill>
          <a:blip r:embed="rId2" cstate="print"/>
          <a:srcRect/>
          <a:stretch>
            <a:fillRect/>
          </a:stretch>
        </p:blipFill>
        <p:spPr bwMode="auto">
          <a:xfrm>
            <a:off x="990600" y="914400"/>
            <a:ext cx="7391400" cy="1906512"/>
          </a:xfrm>
          <a:prstGeom prst="rect">
            <a:avLst/>
          </a:prstGeom>
          <a:noFill/>
          <a:ln w="9525">
            <a:noFill/>
            <a:miter lim="800000"/>
            <a:headEnd/>
            <a:tailEnd/>
          </a:ln>
        </p:spPr>
      </p:pic>
      <p:sp>
        <p:nvSpPr>
          <p:cNvPr id="9" name="TextBox 8"/>
          <p:cNvSpPr txBox="1"/>
          <p:nvPr/>
        </p:nvSpPr>
        <p:spPr>
          <a:xfrm>
            <a:off x="304800" y="633673"/>
            <a:ext cx="3606244" cy="369332"/>
          </a:xfrm>
          <a:prstGeom prst="rect">
            <a:avLst/>
          </a:prstGeom>
          <a:noFill/>
        </p:spPr>
        <p:txBody>
          <a:bodyPr wrap="none" rtlCol="0">
            <a:spAutoFit/>
          </a:bodyPr>
          <a:lstStyle/>
          <a:p>
            <a:r>
              <a:rPr lang="en-US" b="1" dirty="0" smtClean="0">
                <a:solidFill>
                  <a:srgbClr val="002060"/>
                </a:solidFill>
              </a:rPr>
              <a:t>Fox Matrix Multiplication Algorithm</a:t>
            </a:r>
            <a:endParaRPr lang="en-US" b="1" dirty="0">
              <a:solidFill>
                <a:srgbClr val="002060"/>
              </a:solidFill>
            </a:endParaRPr>
          </a:p>
        </p:txBody>
      </p:sp>
      <p:grpSp>
        <p:nvGrpSpPr>
          <p:cNvPr id="6" name="Group 161"/>
          <p:cNvGrpSpPr/>
          <p:nvPr/>
        </p:nvGrpSpPr>
        <p:grpSpPr>
          <a:xfrm>
            <a:off x="3657600" y="3276600"/>
            <a:ext cx="1752600" cy="1676400"/>
            <a:chOff x="6934200" y="1828800"/>
            <a:chExt cx="1752600" cy="1676400"/>
          </a:xfrm>
          <a:noFill/>
        </p:grpSpPr>
        <p:sp>
          <p:nvSpPr>
            <p:cNvPr id="7" name="Rectangle 6"/>
            <p:cNvSpPr/>
            <p:nvPr/>
          </p:nvSpPr>
          <p:spPr>
            <a:xfrm>
              <a:off x="7162800" y="2057400"/>
              <a:ext cx="1295400" cy="1295400"/>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 name="Straight Connector 7"/>
            <p:cNvCxnSpPr/>
            <p:nvPr/>
          </p:nvCxnSpPr>
          <p:spPr>
            <a:xfrm rot="5400000">
              <a:off x="6973094" y="2704306"/>
              <a:ext cx="1295400" cy="1588"/>
            </a:xfrm>
            <a:prstGeom prst="line">
              <a:avLst/>
            </a:prstGeom>
            <a:grpFill/>
            <a:ln w="19050"/>
          </p:spPr>
          <p:style>
            <a:lnRef idx="2">
              <a:schemeClr val="dk1"/>
            </a:lnRef>
            <a:fillRef idx="1">
              <a:schemeClr val="lt1"/>
            </a:fillRef>
            <a:effectRef idx="0">
              <a:schemeClr val="dk1"/>
            </a:effectRef>
            <a:fontRef idx="minor">
              <a:schemeClr val="dk1"/>
            </a:fontRef>
          </p:style>
        </p:cxnSp>
        <p:cxnSp>
          <p:nvCxnSpPr>
            <p:cNvPr id="10" name="Straight Connector 9"/>
            <p:cNvCxnSpPr/>
            <p:nvPr/>
          </p:nvCxnSpPr>
          <p:spPr>
            <a:xfrm>
              <a:off x="7162800" y="2514600"/>
              <a:ext cx="1295400" cy="1588"/>
            </a:xfrm>
            <a:prstGeom prst="line">
              <a:avLst/>
            </a:prstGeom>
            <a:grpFill/>
            <a:ln w="19050"/>
          </p:spPr>
          <p:style>
            <a:lnRef idx="2">
              <a:schemeClr val="dk1"/>
            </a:lnRef>
            <a:fillRef idx="1">
              <a:schemeClr val="lt1"/>
            </a:fillRef>
            <a:effectRef idx="0">
              <a:schemeClr val="dk1"/>
            </a:effectRef>
            <a:fontRef idx="minor">
              <a:schemeClr val="dk1"/>
            </a:fontRef>
          </p:style>
        </p:cxnSp>
        <p:cxnSp>
          <p:nvCxnSpPr>
            <p:cNvPr id="11" name="Straight Connector 10"/>
            <p:cNvCxnSpPr/>
            <p:nvPr/>
          </p:nvCxnSpPr>
          <p:spPr>
            <a:xfrm>
              <a:off x="7162800" y="2819400"/>
              <a:ext cx="1295400" cy="1588"/>
            </a:xfrm>
            <a:prstGeom prst="line">
              <a:avLst/>
            </a:prstGeom>
            <a:grpFill/>
            <a:ln w="19050"/>
          </p:spPr>
          <p:style>
            <a:lnRef idx="2">
              <a:schemeClr val="dk1"/>
            </a:lnRef>
            <a:fillRef idx="1">
              <a:schemeClr val="lt1"/>
            </a:fillRef>
            <a:effectRef idx="0">
              <a:schemeClr val="dk1"/>
            </a:effectRef>
            <a:fontRef idx="minor">
              <a:schemeClr val="dk1"/>
            </a:fontRef>
          </p:style>
        </p:cxnSp>
        <p:sp>
          <p:nvSpPr>
            <p:cNvPr id="12" name="TextBox 11"/>
            <p:cNvSpPr txBox="1"/>
            <p:nvPr/>
          </p:nvSpPr>
          <p:spPr>
            <a:xfrm>
              <a:off x="7543800" y="2514600"/>
              <a:ext cx="410690"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err="1" smtClean="0"/>
                <a:t>Pij</a:t>
              </a:r>
              <a:endParaRPr lang="en-US" dirty="0"/>
            </a:p>
          </p:txBody>
        </p:sp>
        <p:cxnSp>
          <p:nvCxnSpPr>
            <p:cNvPr id="13" name="Straight Arrow Connector 12"/>
            <p:cNvCxnSpPr/>
            <p:nvPr/>
          </p:nvCxnSpPr>
          <p:spPr>
            <a:xfrm rot="5400000" flipH="1" flipV="1">
              <a:off x="7658894" y="2247106"/>
              <a:ext cx="228600" cy="1588"/>
            </a:xfrm>
            <a:prstGeom prst="straightConnector1">
              <a:avLst/>
            </a:prstGeom>
            <a:grpFill/>
            <a:ln w="19050">
              <a:tailEnd type="arrow"/>
            </a:ln>
          </p:spPr>
          <p:style>
            <a:lnRef idx="2">
              <a:schemeClr val="dk1"/>
            </a:lnRef>
            <a:fillRef idx="1">
              <a:schemeClr val="lt1"/>
            </a:fillRef>
            <a:effectRef idx="0">
              <a:schemeClr val="dk1"/>
            </a:effectRef>
            <a:fontRef idx="minor">
              <a:schemeClr val="dk1"/>
            </a:fontRef>
          </p:style>
        </p:cxnSp>
        <p:cxnSp>
          <p:nvCxnSpPr>
            <p:cNvPr id="14" name="Straight Arrow Connector 13"/>
            <p:cNvCxnSpPr/>
            <p:nvPr/>
          </p:nvCxnSpPr>
          <p:spPr>
            <a:xfrm rot="10800000">
              <a:off x="7239000" y="2667000"/>
              <a:ext cx="228600" cy="1588"/>
            </a:xfrm>
            <a:prstGeom prst="straightConnector1">
              <a:avLst/>
            </a:prstGeom>
            <a:grpFill/>
            <a:ln w="19050">
              <a:tailEnd type="arrow"/>
            </a:ln>
          </p:spPr>
          <p:style>
            <a:lnRef idx="2">
              <a:schemeClr val="dk1"/>
            </a:lnRef>
            <a:fillRef idx="1">
              <a:schemeClr val="lt1"/>
            </a:fillRef>
            <a:effectRef idx="0">
              <a:schemeClr val="dk1"/>
            </a:effectRef>
            <a:fontRef idx="minor">
              <a:schemeClr val="dk1"/>
            </a:fontRef>
          </p:style>
        </p:cxnSp>
        <p:sp>
          <p:nvSpPr>
            <p:cNvPr id="15" name="Arc 14"/>
            <p:cNvSpPr/>
            <p:nvPr/>
          </p:nvSpPr>
          <p:spPr>
            <a:xfrm flipV="1">
              <a:off x="6934200" y="2590800"/>
              <a:ext cx="1752600" cy="457200"/>
            </a:xfrm>
            <a:prstGeom prst="arc">
              <a:avLst>
                <a:gd name="adj1" fmla="val 10327336"/>
                <a:gd name="adj2" fmla="val 598130"/>
              </a:avLst>
            </a:prstGeom>
            <a:grpFill/>
            <a:ln w="19050">
              <a:tailEnd type="arrow"/>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Arc 15"/>
            <p:cNvSpPr/>
            <p:nvPr/>
          </p:nvSpPr>
          <p:spPr>
            <a:xfrm rot="16200000" flipV="1">
              <a:off x="7162800" y="2438400"/>
              <a:ext cx="1676400" cy="457200"/>
            </a:xfrm>
            <a:prstGeom prst="arc">
              <a:avLst>
                <a:gd name="adj1" fmla="val 10327336"/>
                <a:gd name="adj2" fmla="val 598130"/>
              </a:avLst>
            </a:prstGeom>
            <a:grpFill/>
            <a:ln w="19050">
              <a:headEnd type="arrow"/>
              <a:tailEnd type="none"/>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9098388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353" y="0"/>
            <a:ext cx="9144001" cy="506027"/>
          </a:xfrm>
        </p:spPr>
        <p:txBody>
          <a:bodyPr>
            <a:normAutofit fontScale="90000"/>
          </a:bodyPr>
          <a:lstStyle/>
          <a:p>
            <a:r>
              <a:rPr lang="en-US" dirty="0" smtClean="0"/>
              <a:t>MapReduce Algorithm for Fox Matrix Multiplication</a:t>
            </a:r>
            <a:endParaRPr lang="en-US" dirty="0"/>
          </a:p>
        </p:txBody>
      </p:sp>
      <p:sp>
        <p:nvSpPr>
          <p:cNvPr id="962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6257" name="Object 1"/>
          <p:cNvGraphicFramePr>
            <a:graphicFrameLocks noChangeAspect="1"/>
          </p:cNvGraphicFramePr>
          <p:nvPr>
            <p:extLst>
              <p:ext uri="{D42A27DB-BD31-4B8C-83A1-F6EECF244321}">
                <p14:modId xmlns:p14="http://schemas.microsoft.com/office/powerpoint/2010/main" val="1118448368"/>
              </p:ext>
            </p:extLst>
          </p:nvPr>
        </p:nvGraphicFramePr>
        <p:xfrm>
          <a:off x="175437" y="609600"/>
          <a:ext cx="3276600" cy="1153255"/>
        </p:xfrm>
        <a:graphic>
          <a:graphicData uri="http://schemas.openxmlformats.org/presentationml/2006/ole">
            <mc:AlternateContent xmlns:mc="http://schemas.openxmlformats.org/markup-compatibility/2006">
              <mc:Choice xmlns:v="urn:schemas-microsoft-com:vml" Requires="v">
                <p:oleObj spid="_x0000_s4185" r:id="rId3" imgW="5899703" imgH="2074423" progId="">
                  <p:embed/>
                </p:oleObj>
              </mc:Choice>
              <mc:Fallback>
                <p:oleObj r:id="rId3" imgW="5899703" imgH="207442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437" y="609600"/>
                        <a:ext cx="3276600" cy="1153255"/>
                      </a:xfrm>
                      <a:prstGeom prst="rect">
                        <a:avLst/>
                      </a:prstGeom>
                      <a:noFill/>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561660540"/>
              </p:ext>
            </p:extLst>
          </p:nvPr>
        </p:nvGraphicFramePr>
        <p:xfrm>
          <a:off x="250825" y="1795462"/>
          <a:ext cx="8642350" cy="3919538"/>
        </p:xfrm>
        <a:graphic>
          <a:graphicData uri="http://schemas.openxmlformats.org/presentationml/2006/ole">
            <mc:AlternateContent xmlns:mc="http://schemas.openxmlformats.org/markup-compatibility/2006">
              <mc:Choice xmlns:v="urn:schemas-microsoft-com:vml" Requires="v">
                <p:oleObj spid="_x0000_s4186" r:id="rId5" imgW="7179323" imgH="3253632" progId="Visio.Drawing.11">
                  <p:embed/>
                </p:oleObj>
              </mc:Choice>
              <mc:Fallback>
                <p:oleObj r:id="rId5" imgW="7179323" imgH="3253632" progId="Visio.Drawing.11">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1795462"/>
                        <a:ext cx="8642350" cy="39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ontent Placeholder 2"/>
          <p:cNvSpPr txBox="1">
            <a:spLocks/>
          </p:cNvSpPr>
          <p:nvPr/>
        </p:nvSpPr>
        <p:spPr>
          <a:xfrm>
            <a:off x="152400" y="5715000"/>
            <a:ext cx="8610600" cy="76200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Clr>
                <a:srgbClr val="002060"/>
              </a:buClr>
              <a:buSzPct val="70000"/>
              <a:buFontTx/>
              <a:buBlip>
                <a:blip r:embed="rId7"/>
              </a:buBlip>
              <a:defRPr sz="3200" kern="1200">
                <a:solidFill>
                  <a:srgbClr val="002060"/>
                </a:solidFill>
                <a:latin typeface="Candara" pitchFamily="34" charset="0"/>
                <a:ea typeface="+mn-ea"/>
                <a:cs typeface="+mn-cs"/>
              </a:defRPr>
            </a:lvl1pPr>
            <a:lvl2pPr marL="742950" indent="-285750" algn="l" defTabSz="914400" rtl="0" eaLnBrk="1" latinLnBrk="0" hangingPunct="1">
              <a:spcBef>
                <a:spcPct val="20000"/>
              </a:spcBef>
              <a:buClr>
                <a:srgbClr val="7E110D"/>
              </a:buClr>
              <a:buFont typeface="Arial" pitchFamily="34" charset="0"/>
              <a:buChar char="–"/>
              <a:defRPr sz="2800" kern="1200">
                <a:solidFill>
                  <a:srgbClr val="002060"/>
                </a:solidFill>
                <a:latin typeface="Candar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Candar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Candar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US" b="1" dirty="0" smtClean="0">
                <a:solidFill>
                  <a:srgbClr val="0070C0"/>
                </a:solidFill>
              </a:rPr>
              <a:t>Same communication complexity O(</a:t>
            </a:r>
            <a:r>
              <a:rPr lang="en-US" b="1" dirty="0" err="1" smtClean="0">
                <a:solidFill>
                  <a:srgbClr val="0070C0"/>
                </a:solidFill>
              </a:rPr>
              <a:t>Nq</a:t>
            </a:r>
            <a:r>
              <a:rPr lang="en-US" b="1" dirty="0" smtClean="0">
                <a:solidFill>
                  <a:srgbClr val="0070C0"/>
                </a:solidFill>
              </a:rPr>
              <a:t>) </a:t>
            </a:r>
          </a:p>
          <a:p>
            <a:pPr>
              <a:lnSpc>
                <a:spcPct val="120000"/>
              </a:lnSpc>
            </a:pPr>
            <a:r>
              <a:rPr lang="en-US" dirty="0" smtClean="0"/>
              <a:t>Reduce tasks accumulate state</a:t>
            </a:r>
          </a:p>
          <a:p>
            <a:pPr lvl="1"/>
            <a:endParaRPr lang="en-US" dirty="0" smtClean="0"/>
          </a:p>
          <a:p>
            <a:pPr lvl="1"/>
            <a:endParaRPr lang="en-US" dirty="0" smtClean="0"/>
          </a:p>
        </p:txBody>
      </p:sp>
      <p:sp>
        <p:nvSpPr>
          <p:cNvPr id="9" name="Left Arrow Callout 8"/>
          <p:cNvSpPr/>
          <p:nvPr/>
        </p:nvSpPr>
        <p:spPr>
          <a:xfrm>
            <a:off x="3581399" y="685800"/>
            <a:ext cx="5029201" cy="609600"/>
          </a:xfrm>
          <a:prstGeom prst="leftArrowCallout">
            <a:avLst>
              <a:gd name="adj1" fmla="val 25000"/>
              <a:gd name="adj2" fmla="val 25000"/>
              <a:gd name="adj3" fmla="val 25000"/>
              <a:gd name="adj4" fmla="val 9117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TextBox 9"/>
          <p:cNvSpPr txBox="1"/>
          <p:nvPr/>
        </p:nvSpPr>
        <p:spPr>
          <a:xfrm>
            <a:off x="4267200" y="685800"/>
            <a:ext cx="4495800" cy="923330"/>
          </a:xfrm>
          <a:prstGeom prst="rect">
            <a:avLst/>
          </a:prstGeom>
          <a:noFill/>
        </p:spPr>
        <p:txBody>
          <a:bodyPr wrap="square" rtlCol="0">
            <a:spAutoFit/>
          </a:bodyPr>
          <a:lstStyle/>
          <a:p>
            <a:r>
              <a:rPr lang="en-US" dirty="0">
                <a:solidFill>
                  <a:srgbClr val="7E110D"/>
                </a:solidFill>
              </a:rPr>
              <a:t>Consider the a virtual topology of map and reduce  tasks arranged as a mesh (</a:t>
            </a:r>
            <a:r>
              <a:rPr lang="en-US" dirty="0" err="1">
                <a:solidFill>
                  <a:srgbClr val="7E110D"/>
                </a:solidFill>
              </a:rPr>
              <a:t>qxq</a:t>
            </a:r>
            <a:r>
              <a:rPr lang="en-US" dirty="0">
                <a:solidFill>
                  <a:srgbClr val="7E110D"/>
                </a:solidFill>
              </a:rPr>
              <a:t>)</a:t>
            </a:r>
          </a:p>
          <a:p>
            <a:endParaRPr lang="en-US" dirty="0"/>
          </a:p>
        </p:txBody>
      </p:sp>
    </p:spTree>
    <p:extLst>
      <p:ext uri="{BB962C8B-B14F-4D97-AF65-F5344CB8AC3E}">
        <p14:creationId xmlns:p14="http://schemas.microsoft.com/office/powerpoint/2010/main" val="74999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Performance of Matrix Multiplication</a:t>
            </a:r>
            <a:endParaRPr lang="en-US" dirty="0"/>
          </a:p>
        </p:txBody>
      </p:sp>
      <p:sp>
        <p:nvSpPr>
          <p:cNvPr id="3" name="Content Placeholder 2"/>
          <p:cNvSpPr>
            <a:spLocks noGrp="1"/>
          </p:cNvSpPr>
          <p:nvPr>
            <p:ph idx="1"/>
          </p:nvPr>
        </p:nvSpPr>
        <p:spPr>
          <a:xfrm>
            <a:off x="212270" y="4191000"/>
            <a:ext cx="8779330" cy="2209800"/>
          </a:xfrm>
        </p:spPr>
        <p:txBody>
          <a:bodyPr>
            <a:normAutofit fontScale="92500" lnSpcReduction="20000"/>
          </a:bodyPr>
          <a:lstStyle/>
          <a:p>
            <a:r>
              <a:rPr lang="en-US" sz="2400" dirty="0" smtClean="0"/>
              <a:t>Considerable performance gap between Java and C++</a:t>
            </a:r>
            <a:r>
              <a:rPr lang="en-US" sz="2400" dirty="0"/>
              <a:t> </a:t>
            </a:r>
            <a:r>
              <a:rPr lang="en-US" sz="2400" dirty="0" smtClean="0"/>
              <a:t>(Note the estimated computation times)</a:t>
            </a:r>
          </a:p>
          <a:p>
            <a:r>
              <a:rPr lang="en-US" sz="2400" dirty="0" smtClean="0"/>
              <a:t>For larger matrices both implementations show negative overheads</a:t>
            </a:r>
          </a:p>
          <a:p>
            <a:r>
              <a:rPr lang="en-US" sz="2400" dirty="0" smtClean="0"/>
              <a:t>Stateful tasks enables these algorithms to be implemented using MapReduce</a:t>
            </a:r>
          </a:p>
          <a:p>
            <a:r>
              <a:rPr lang="en-US" sz="2400" dirty="0" smtClean="0"/>
              <a:t>Exploring more algorithms of this nature would be an interesting future work</a:t>
            </a:r>
          </a:p>
        </p:txBody>
      </p:sp>
      <p:pic>
        <p:nvPicPr>
          <p:cNvPr id="100354" name="Picture 2"/>
          <p:cNvPicPr>
            <a:picLocks noChangeAspect="1" noChangeArrowheads="1"/>
          </p:cNvPicPr>
          <p:nvPr/>
        </p:nvPicPr>
        <p:blipFill>
          <a:blip r:embed="rId2" cstate="print"/>
          <a:srcRect/>
          <a:stretch>
            <a:fillRect/>
          </a:stretch>
        </p:blipFill>
        <p:spPr bwMode="auto">
          <a:xfrm>
            <a:off x="152400" y="685799"/>
            <a:ext cx="4267200" cy="2925182"/>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4694274" y="685799"/>
            <a:ext cx="4419600" cy="2975273"/>
          </a:xfrm>
          <a:prstGeom prst="rect">
            <a:avLst/>
          </a:prstGeom>
          <a:noFill/>
          <a:ln w="9525">
            <a:noFill/>
            <a:miter lim="800000"/>
            <a:headEnd/>
            <a:tailEnd/>
          </a:ln>
        </p:spPr>
      </p:pic>
      <p:sp>
        <p:nvSpPr>
          <p:cNvPr id="6" name="TextBox 5"/>
          <p:cNvSpPr txBox="1"/>
          <p:nvPr/>
        </p:nvSpPr>
        <p:spPr>
          <a:xfrm>
            <a:off x="457200" y="3635051"/>
            <a:ext cx="3962400" cy="307777"/>
          </a:xfrm>
          <a:prstGeom prst="rect">
            <a:avLst/>
          </a:prstGeom>
          <a:noFill/>
        </p:spPr>
        <p:txBody>
          <a:bodyPr wrap="square" rtlCol="0">
            <a:spAutoFit/>
          </a:bodyPr>
          <a:lstStyle/>
          <a:p>
            <a:r>
              <a:rPr lang="en-US" sz="1400" b="1" dirty="0" smtClean="0">
                <a:solidFill>
                  <a:srgbClr val="002060"/>
                </a:solidFill>
              </a:rPr>
              <a:t>Matrix multiplication time against size of a matrix</a:t>
            </a:r>
            <a:endParaRPr lang="en-US" sz="1400" b="1" dirty="0">
              <a:solidFill>
                <a:srgbClr val="002060"/>
              </a:solidFill>
            </a:endParaRPr>
          </a:p>
        </p:txBody>
      </p:sp>
      <p:sp>
        <p:nvSpPr>
          <p:cNvPr id="9" name="TextBox 8"/>
          <p:cNvSpPr txBox="1"/>
          <p:nvPr/>
        </p:nvSpPr>
        <p:spPr>
          <a:xfrm>
            <a:off x="5334000" y="3630068"/>
            <a:ext cx="3488871" cy="307777"/>
          </a:xfrm>
          <a:prstGeom prst="rect">
            <a:avLst/>
          </a:prstGeom>
          <a:noFill/>
        </p:spPr>
        <p:txBody>
          <a:bodyPr wrap="square" rtlCol="0">
            <a:spAutoFit/>
          </a:bodyPr>
          <a:lstStyle/>
          <a:p>
            <a:r>
              <a:rPr lang="en-US" sz="1400" b="1" dirty="0" smtClean="0">
                <a:solidFill>
                  <a:srgbClr val="002060"/>
                </a:solidFill>
              </a:rPr>
              <a:t>Overhead against the 1/SQRT(Grain Size)</a:t>
            </a:r>
            <a:endParaRPr lang="en-US" sz="1400" b="1" dirty="0">
              <a:solidFill>
                <a:srgbClr val="002060"/>
              </a:solidFill>
            </a:endParaRPr>
          </a:p>
        </p:txBody>
      </p:sp>
    </p:spTree>
    <p:extLst>
      <p:ext uri="{BB962C8B-B14F-4D97-AF65-F5344CB8AC3E}">
        <p14:creationId xmlns:p14="http://schemas.microsoft.com/office/powerpoint/2010/main" val="19245951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Related Work (1)</a:t>
            </a:r>
            <a:endParaRPr lang="en-US" dirty="0"/>
          </a:p>
        </p:txBody>
      </p:sp>
      <p:sp>
        <p:nvSpPr>
          <p:cNvPr id="3" name="Content Placeholder 2"/>
          <p:cNvSpPr>
            <a:spLocks noGrp="1"/>
          </p:cNvSpPr>
          <p:nvPr>
            <p:ph idx="1"/>
          </p:nvPr>
        </p:nvSpPr>
        <p:spPr>
          <a:xfrm>
            <a:off x="381000" y="623371"/>
            <a:ext cx="8382000" cy="5472629"/>
          </a:xfrm>
        </p:spPr>
        <p:txBody>
          <a:bodyPr>
            <a:normAutofit fontScale="70000" lnSpcReduction="20000"/>
          </a:bodyPr>
          <a:lstStyle/>
          <a:p>
            <a:r>
              <a:rPr lang="en-US" dirty="0" err="1" smtClean="0"/>
              <a:t>Input/Output</a:t>
            </a:r>
            <a:r>
              <a:rPr lang="en-US" dirty="0" smtClean="0"/>
              <a:t> Handling</a:t>
            </a:r>
          </a:p>
          <a:p>
            <a:pPr lvl="1">
              <a:lnSpc>
                <a:spcPct val="120000"/>
              </a:lnSpc>
              <a:buClr>
                <a:srgbClr val="C00000"/>
              </a:buClr>
            </a:pPr>
            <a:r>
              <a:rPr lang="en-US" dirty="0" smtClean="0"/>
              <a:t>Block </a:t>
            </a:r>
            <a:r>
              <a:rPr lang="en-US" dirty="0"/>
              <a:t>based file systems that support MapReduce</a:t>
            </a:r>
          </a:p>
          <a:p>
            <a:pPr lvl="2">
              <a:lnSpc>
                <a:spcPct val="120000"/>
              </a:lnSpc>
              <a:buClr>
                <a:srgbClr val="C00000"/>
              </a:buClr>
            </a:pPr>
            <a:r>
              <a:rPr lang="en-US" dirty="0"/>
              <a:t>GFS, HDFS, </a:t>
            </a:r>
            <a:r>
              <a:rPr lang="en-US" dirty="0">
                <a:hlinkClick r:id="rId2"/>
              </a:rPr>
              <a:t>KFS</a:t>
            </a:r>
            <a:r>
              <a:rPr lang="en-US" dirty="0"/>
              <a:t>, </a:t>
            </a:r>
            <a:r>
              <a:rPr lang="en-US" dirty="0">
                <a:hlinkClick r:id="rId3"/>
              </a:rPr>
              <a:t>GPFS </a:t>
            </a:r>
            <a:endParaRPr lang="en-US" dirty="0"/>
          </a:p>
          <a:p>
            <a:pPr lvl="1">
              <a:lnSpc>
                <a:spcPct val="120000"/>
              </a:lnSpc>
              <a:buClr>
                <a:srgbClr val="C00000"/>
              </a:buClr>
            </a:pPr>
            <a:r>
              <a:rPr lang="en-US" dirty="0">
                <a:solidFill>
                  <a:srgbClr val="0070C0"/>
                </a:solidFill>
                <a:hlinkClick r:id="rId4"/>
              </a:rPr>
              <a:t>Sector</a:t>
            </a:r>
            <a:r>
              <a:rPr lang="en-US" dirty="0">
                <a:hlinkClick r:id="rId4"/>
              </a:rPr>
              <a:t> </a:t>
            </a:r>
            <a:r>
              <a:rPr lang="en-US" dirty="0"/>
              <a:t>file system - use standard files, no splitting, faster data transfer</a:t>
            </a:r>
          </a:p>
          <a:p>
            <a:pPr lvl="1">
              <a:lnSpc>
                <a:spcPct val="120000"/>
              </a:lnSpc>
              <a:buClr>
                <a:srgbClr val="C00000"/>
              </a:buClr>
            </a:pPr>
            <a:r>
              <a:rPr lang="en-US" dirty="0" smtClean="0"/>
              <a:t>MapReduce </a:t>
            </a:r>
            <a:r>
              <a:rPr lang="en-US" dirty="0"/>
              <a:t>with structured data </a:t>
            </a:r>
          </a:p>
          <a:p>
            <a:pPr lvl="2">
              <a:lnSpc>
                <a:spcPct val="120000"/>
              </a:lnSpc>
              <a:buClr>
                <a:srgbClr val="C00000"/>
              </a:buClr>
            </a:pPr>
            <a:r>
              <a:rPr lang="en-US" dirty="0" err="1"/>
              <a:t>BigTable</a:t>
            </a:r>
            <a:r>
              <a:rPr lang="en-US" dirty="0"/>
              <a:t>, </a:t>
            </a:r>
            <a:r>
              <a:rPr lang="en-US" dirty="0" err="1"/>
              <a:t>Hbase</a:t>
            </a:r>
            <a:r>
              <a:rPr lang="en-US" dirty="0"/>
              <a:t>, </a:t>
            </a:r>
            <a:r>
              <a:rPr lang="en-US" dirty="0" err="1">
                <a:hlinkClick r:id="rId5"/>
              </a:rPr>
              <a:t>Hypertable</a:t>
            </a:r>
            <a:endParaRPr lang="en-US" dirty="0"/>
          </a:p>
          <a:p>
            <a:pPr lvl="2">
              <a:lnSpc>
                <a:spcPct val="120000"/>
              </a:lnSpc>
              <a:buClr>
                <a:srgbClr val="C00000"/>
              </a:buClr>
            </a:pPr>
            <a:r>
              <a:rPr lang="en-US" dirty="0" err="1">
                <a:hlinkClick r:id="rId6"/>
              </a:rPr>
              <a:t>Greenplum</a:t>
            </a:r>
            <a:r>
              <a:rPr lang="en-US" dirty="0">
                <a:hlinkClick r:id="rId6"/>
              </a:rPr>
              <a:t> </a:t>
            </a:r>
            <a:r>
              <a:rPr lang="en-US" dirty="0"/>
              <a:t>uses relational databases with </a:t>
            </a:r>
            <a:r>
              <a:rPr lang="en-US" dirty="0" smtClean="0"/>
              <a:t>MapReduce</a:t>
            </a:r>
          </a:p>
          <a:p>
            <a:pPr lvl="2">
              <a:lnSpc>
                <a:spcPct val="120000"/>
              </a:lnSpc>
              <a:buClr>
                <a:srgbClr val="C00000"/>
              </a:buClr>
            </a:pPr>
            <a:endParaRPr lang="en-US" dirty="0"/>
          </a:p>
          <a:p>
            <a:r>
              <a:rPr lang="en-US" dirty="0" smtClean="0"/>
              <a:t>Communication</a:t>
            </a:r>
          </a:p>
          <a:p>
            <a:pPr lvl="1"/>
            <a:r>
              <a:rPr lang="en-US" dirty="0" smtClean="0"/>
              <a:t>Use </a:t>
            </a:r>
            <a:r>
              <a:rPr lang="en-US" dirty="0"/>
              <a:t>a custom communication layer with direct connections</a:t>
            </a:r>
          </a:p>
          <a:p>
            <a:pPr lvl="2"/>
            <a:r>
              <a:rPr lang="en-US" dirty="0"/>
              <a:t>Currently a student project at IU </a:t>
            </a:r>
          </a:p>
          <a:p>
            <a:pPr lvl="1"/>
            <a:r>
              <a:rPr lang="en-US" dirty="0"/>
              <a:t>Communication based on MPI [1][2]</a:t>
            </a:r>
          </a:p>
          <a:p>
            <a:pPr lvl="1"/>
            <a:r>
              <a:rPr lang="en-US" dirty="0"/>
              <a:t>Use of a distributed key-value store as the communication medium</a:t>
            </a:r>
          </a:p>
          <a:p>
            <a:pPr lvl="2"/>
            <a:r>
              <a:rPr lang="en-US" dirty="0"/>
              <a:t>Currently a student project at IU </a:t>
            </a:r>
            <a:endParaRPr lang="en-US" dirty="0" smtClean="0"/>
          </a:p>
          <a:p>
            <a:pPr lvl="1"/>
            <a:endParaRPr lang="en-US" dirty="0"/>
          </a:p>
        </p:txBody>
      </p:sp>
      <p:sp>
        <p:nvSpPr>
          <p:cNvPr id="4" name="TextBox 3"/>
          <p:cNvSpPr txBox="1"/>
          <p:nvPr/>
        </p:nvSpPr>
        <p:spPr>
          <a:xfrm>
            <a:off x="152400" y="5999570"/>
            <a:ext cx="8305800" cy="738664"/>
          </a:xfrm>
          <a:prstGeom prst="rect">
            <a:avLst/>
          </a:prstGeom>
          <a:noFill/>
        </p:spPr>
        <p:txBody>
          <a:bodyPr wrap="square" rtlCol="0">
            <a:spAutoFit/>
          </a:bodyPr>
          <a:lstStyle/>
          <a:p>
            <a:r>
              <a:rPr lang="en-US" sz="1200" b="1" dirty="0" smtClean="0"/>
              <a:t>[1] -</a:t>
            </a:r>
            <a:r>
              <a:rPr lang="en-US" sz="1200" b="1" dirty="0" err="1" smtClean="0"/>
              <a:t>Torsten</a:t>
            </a:r>
            <a:r>
              <a:rPr lang="en-US" sz="1200" b="1" dirty="0" smtClean="0"/>
              <a:t> </a:t>
            </a:r>
            <a:r>
              <a:rPr lang="en-US" sz="1200" b="1" dirty="0" err="1" smtClean="0"/>
              <a:t>Hoefler</a:t>
            </a:r>
            <a:r>
              <a:rPr lang="en-US" sz="1200" b="1" dirty="0" smtClean="0"/>
              <a:t>, </a:t>
            </a:r>
            <a:r>
              <a:rPr lang="en-US" sz="1200" b="1" dirty="0" smtClean="0">
                <a:hlinkClick r:id="rId7" action="ppaction://hlinkfile"/>
              </a:rPr>
              <a:t>Andrew </a:t>
            </a:r>
            <a:r>
              <a:rPr lang="en-US" sz="1200" b="1" dirty="0" err="1" smtClean="0">
                <a:hlinkClick r:id="rId7" action="ppaction://hlinkfile"/>
              </a:rPr>
              <a:t>Lumsdaine</a:t>
            </a:r>
            <a:r>
              <a:rPr lang="en-US" sz="1200" b="1" dirty="0" smtClean="0"/>
              <a:t>, </a:t>
            </a:r>
            <a:r>
              <a:rPr lang="en-US" sz="1200" b="1" dirty="0" smtClean="0">
                <a:hlinkClick r:id="rId8" action="ppaction://hlinkfile"/>
              </a:rPr>
              <a:t>Jack </a:t>
            </a:r>
            <a:r>
              <a:rPr lang="en-US" sz="1200" b="1" dirty="0" err="1" smtClean="0">
                <a:hlinkClick r:id="rId8" action="ppaction://hlinkfile"/>
              </a:rPr>
              <a:t>Dongarra</a:t>
            </a:r>
            <a:r>
              <a:rPr lang="en-US" sz="1200" b="1" dirty="0" smtClean="0"/>
              <a:t>: Towards Efficient MapReduce Using MPI. </a:t>
            </a:r>
            <a:r>
              <a:rPr lang="en-US" sz="1200" b="1" dirty="0" smtClean="0">
                <a:hlinkClick r:id="rId9" action="ppaction://hlinkfile"/>
              </a:rPr>
              <a:t>PVM/MPI 2009</a:t>
            </a:r>
            <a:r>
              <a:rPr lang="en-US" sz="1200" b="1" dirty="0" smtClean="0"/>
              <a:t>: 240-249</a:t>
            </a:r>
          </a:p>
          <a:p>
            <a:r>
              <a:rPr lang="en-US" sz="1200" b="1" dirty="0" smtClean="0"/>
              <a:t>[2] - </a:t>
            </a:r>
            <a:r>
              <a:rPr lang="en-US" sz="1200" b="1" dirty="0" smtClean="0">
                <a:hlinkClick r:id="rId10" action="ppaction://hlinkfile"/>
              </a:rPr>
              <a:t>MapReduce-MPI Library </a:t>
            </a:r>
            <a:endParaRPr lang="en-US" sz="1200" b="1" dirty="0" smtClean="0"/>
          </a:p>
          <a:p>
            <a:endParaRPr lang="en-US" dirty="0"/>
          </a:p>
        </p:txBody>
      </p:sp>
    </p:spTree>
    <p:extLst>
      <p:ext uri="{BB962C8B-B14F-4D97-AF65-F5344CB8AC3E}">
        <p14:creationId xmlns:p14="http://schemas.microsoft.com/office/powerpoint/2010/main" val="679605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457200"/>
          </a:xfrm>
        </p:spPr>
        <p:txBody>
          <a:bodyPr>
            <a:noAutofit/>
          </a:bodyPr>
          <a:lstStyle/>
          <a:p>
            <a:r>
              <a:rPr lang="en-US" dirty="0"/>
              <a:t>Data Deluge =&gt; Large Processing </a:t>
            </a:r>
            <a:r>
              <a:rPr lang="en-US" dirty="0" smtClean="0"/>
              <a:t>Capabilities</a:t>
            </a:r>
            <a:endParaRPr lang="en-US" sz="3600" dirty="0">
              <a:latin typeface="Candara" pitchFamily="34" charset="0"/>
            </a:endParaRPr>
          </a:p>
        </p:txBody>
      </p:sp>
      <p:sp>
        <p:nvSpPr>
          <p:cNvPr id="7" name="Content Placeholder 6"/>
          <p:cNvSpPr>
            <a:spLocks noGrp="1"/>
          </p:cNvSpPr>
          <p:nvPr>
            <p:ph idx="1"/>
          </p:nvPr>
        </p:nvSpPr>
        <p:spPr>
          <a:xfrm>
            <a:off x="152400" y="4572000"/>
            <a:ext cx="8839200" cy="1981200"/>
          </a:xfrm>
        </p:spPr>
        <p:txBody>
          <a:bodyPr>
            <a:normAutofit/>
          </a:bodyPr>
          <a:lstStyle/>
          <a:p>
            <a:r>
              <a:rPr lang="en-US" sz="2400" dirty="0" smtClean="0">
                <a:solidFill>
                  <a:srgbClr val="002060"/>
                </a:solidFill>
                <a:latin typeface="Candara" pitchFamily="34" charset="0"/>
              </a:rPr>
              <a:t>CPUs stop getting faster</a:t>
            </a:r>
          </a:p>
          <a:p>
            <a:r>
              <a:rPr lang="en-US" sz="2400" dirty="0" smtClean="0">
                <a:solidFill>
                  <a:srgbClr val="002060"/>
                </a:solidFill>
                <a:latin typeface="Candara" pitchFamily="34" charset="0"/>
              </a:rPr>
              <a:t>Multi /Many core architectures </a:t>
            </a:r>
          </a:p>
          <a:p>
            <a:pPr lvl="1"/>
            <a:r>
              <a:rPr lang="en-US" sz="2000" dirty="0" smtClean="0">
                <a:solidFill>
                  <a:srgbClr val="002060"/>
                </a:solidFill>
                <a:latin typeface="Candara" pitchFamily="34" charset="0"/>
              </a:rPr>
              <a:t>Thousand cores in clusters and millions in data centers</a:t>
            </a:r>
          </a:p>
          <a:p>
            <a:r>
              <a:rPr lang="en-US" sz="2400" b="1" dirty="0" smtClean="0">
                <a:solidFill>
                  <a:srgbClr val="0070C0"/>
                </a:solidFill>
                <a:latin typeface="Candara" pitchFamily="34" charset="0"/>
              </a:rPr>
              <a:t>Parallelism is a must to process data in a meaningful time</a:t>
            </a:r>
            <a:endParaRPr lang="en-US" sz="2400" b="1" dirty="0">
              <a:solidFill>
                <a:srgbClr val="0070C0"/>
              </a:solidFill>
              <a:latin typeface="Candara"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437408" y="990600"/>
            <a:ext cx="8229600" cy="3190875"/>
          </a:xfrm>
          <a:prstGeom prst="rect">
            <a:avLst/>
          </a:prstGeom>
          <a:noFill/>
          <a:ln w="9525">
            <a:noFill/>
            <a:miter lim="800000"/>
            <a:headEnd/>
            <a:tailEnd/>
          </a:ln>
        </p:spPr>
      </p:pic>
      <p:sp>
        <p:nvSpPr>
          <p:cNvPr id="9" name="Oval 8"/>
          <p:cNvSpPr/>
          <p:nvPr/>
        </p:nvSpPr>
        <p:spPr>
          <a:xfrm>
            <a:off x="3218708" y="2398690"/>
            <a:ext cx="2667000" cy="609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&gt; O (n)</a:t>
            </a:r>
            <a:endParaRPr lang="en-US" b="1" dirty="0"/>
          </a:p>
        </p:txBody>
      </p:sp>
      <p:sp>
        <p:nvSpPr>
          <p:cNvPr id="8" name="Left Arrow Callout 7"/>
          <p:cNvSpPr/>
          <p:nvPr/>
        </p:nvSpPr>
        <p:spPr>
          <a:xfrm>
            <a:off x="5885708" y="2134708"/>
            <a:ext cx="2286000" cy="1144610"/>
          </a:xfrm>
          <a:prstGeom prst="leftArrowCallout">
            <a:avLst>
              <a:gd name="adj1" fmla="val 25000"/>
              <a:gd name="adj2" fmla="val 25000"/>
              <a:gd name="adj3" fmla="val 25000"/>
              <a:gd name="adj4" fmla="val 74219"/>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000" b="1" dirty="0" smtClean="0">
                <a:solidFill>
                  <a:schemeClr val="tx2">
                    <a:lumMod val="50000"/>
                  </a:schemeClr>
                </a:solidFill>
              </a:rPr>
              <a:t>Requires </a:t>
            </a:r>
            <a:r>
              <a:rPr lang="en-US" sz="2000" b="1" dirty="0">
                <a:solidFill>
                  <a:schemeClr val="tx2">
                    <a:lumMod val="50000"/>
                  </a:schemeClr>
                </a:solidFill>
              </a:rPr>
              <a:t>l</a:t>
            </a:r>
            <a:r>
              <a:rPr lang="en-US" sz="2000" b="1" dirty="0" smtClean="0">
                <a:solidFill>
                  <a:schemeClr val="tx2">
                    <a:lumMod val="50000"/>
                  </a:schemeClr>
                </a:solidFill>
              </a:rPr>
              <a:t>arge</a:t>
            </a:r>
          </a:p>
          <a:p>
            <a:r>
              <a:rPr lang="en-US" sz="2000" b="1" dirty="0">
                <a:solidFill>
                  <a:schemeClr val="tx2">
                    <a:lumMod val="50000"/>
                  </a:schemeClr>
                </a:solidFill>
              </a:rPr>
              <a:t>p</a:t>
            </a:r>
            <a:r>
              <a:rPr lang="en-US" sz="2000" b="1" dirty="0" smtClean="0">
                <a:solidFill>
                  <a:schemeClr val="tx2">
                    <a:lumMod val="50000"/>
                  </a:schemeClr>
                </a:solidFill>
              </a:rPr>
              <a:t>rocessing capabilities</a:t>
            </a:r>
            <a:endParaRPr lang="en-US" dirty="0"/>
          </a:p>
        </p:txBody>
      </p:sp>
      <p:sp>
        <p:nvSpPr>
          <p:cNvPr id="10" name="Left Arrow Callout 9"/>
          <p:cNvSpPr/>
          <p:nvPr/>
        </p:nvSpPr>
        <p:spPr>
          <a:xfrm flipH="1">
            <a:off x="990600" y="2134708"/>
            <a:ext cx="2228108" cy="1144610"/>
          </a:xfrm>
          <a:prstGeom prst="leftArrowCallout">
            <a:avLst>
              <a:gd name="adj1" fmla="val 25000"/>
              <a:gd name="adj2" fmla="val 25000"/>
              <a:gd name="adj3" fmla="val 25000"/>
              <a:gd name="adj4" fmla="val 74219"/>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000" b="1" dirty="0" smtClean="0">
                <a:solidFill>
                  <a:schemeClr val="tx2">
                    <a:lumMod val="50000"/>
                  </a:schemeClr>
                </a:solidFill>
              </a:rPr>
              <a:t>Converting raw data to knowledge</a:t>
            </a:r>
            <a:endParaRPr lang="en-US" dirty="0"/>
          </a:p>
        </p:txBody>
      </p:sp>
      <p:pic>
        <p:nvPicPr>
          <p:cNvPr id="97282" name="Picture 2" descr="CPU trends 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108" y="649629"/>
            <a:ext cx="3886200" cy="3872815"/>
          </a:xfrm>
          <a:prstGeom prst="rect">
            <a:avLst/>
          </a:prstGeom>
          <a:solidFill>
            <a:schemeClr val="bg1"/>
          </a:solidFill>
        </p:spPr>
      </p:pic>
      <p:sp>
        <p:nvSpPr>
          <p:cNvPr id="5" name="TextBox 4"/>
          <p:cNvSpPr txBox="1"/>
          <p:nvPr/>
        </p:nvSpPr>
        <p:spPr>
          <a:xfrm>
            <a:off x="249103" y="6310338"/>
            <a:ext cx="2360005" cy="307777"/>
          </a:xfrm>
          <a:prstGeom prst="rect">
            <a:avLst/>
          </a:prstGeom>
          <a:noFill/>
        </p:spPr>
        <p:txBody>
          <a:bodyPr wrap="none" rtlCol="0">
            <a:spAutoFit/>
          </a:bodyPr>
          <a:lstStyle/>
          <a:p>
            <a:r>
              <a:rPr lang="en-US" sz="1400" b="1" dirty="0" smtClean="0"/>
              <a:t>Image Source: </a:t>
            </a:r>
            <a:r>
              <a:rPr lang="en-US" sz="1400" b="1" dirty="0" smtClean="0">
                <a:hlinkClick r:id="rId4"/>
              </a:rPr>
              <a:t>The Economist</a:t>
            </a:r>
            <a:endParaRPr lang="en-US" sz="1400" b="1" dirty="0"/>
          </a:p>
        </p:txBody>
      </p:sp>
    </p:spTree>
    <p:extLst>
      <p:ext uri="{BB962C8B-B14F-4D97-AF65-F5344CB8AC3E}">
        <p14:creationId xmlns:p14="http://schemas.microsoft.com/office/powerpoint/2010/main" val="423765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28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14300" y="3835369"/>
            <a:ext cx="8915400" cy="145055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Related Work (2)</a:t>
            </a:r>
            <a:endParaRPr lang="en-US" dirty="0"/>
          </a:p>
        </p:txBody>
      </p:sp>
      <p:sp>
        <p:nvSpPr>
          <p:cNvPr id="3" name="Content Placeholder 2"/>
          <p:cNvSpPr>
            <a:spLocks noGrp="1"/>
          </p:cNvSpPr>
          <p:nvPr>
            <p:ph idx="1"/>
          </p:nvPr>
        </p:nvSpPr>
        <p:spPr>
          <a:xfrm>
            <a:off x="228600" y="762000"/>
            <a:ext cx="8763000" cy="5715000"/>
          </a:xfrm>
        </p:spPr>
        <p:txBody>
          <a:bodyPr>
            <a:normAutofit fontScale="40000" lnSpcReduction="20000"/>
          </a:bodyPr>
          <a:lstStyle/>
          <a:p>
            <a:r>
              <a:rPr lang="en-US" sz="4000" dirty="0" smtClean="0"/>
              <a:t>Scheduling</a:t>
            </a:r>
          </a:p>
          <a:p>
            <a:pPr lvl="1"/>
            <a:r>
              <a:rPr lang="en-US" sz="4000" dirty="0" smtClean="0"/>
              <a:t>Dynamic scheduling </a:t>
            </a:r>
          </a:p>
          <a:p>
            <a:pPr lvl="1"/>
            <a:r>
              <a:rPr lang="en-US" sz="4000" dirty="0" smtClean="0"/>
              <a:t>Many optimizations, especially focusing on scheduling many MapReduce jobs on large clusters</a:t>
            </a:r>
          </a:p>
          <a:p>
            <a:r>
              <a:rPr lang="en-US" sz="4000" dirty="0" smtClean="0"/>
              <a:t>Fault </a:t>
            </a:r>
            <a:r>
              <a:rPr lang="en-US" sz="4000" dirty="0"/>
              <a:t>Tolerance</a:t>
            </a:r>
          </a:p>
          <a:p>
            <a:pPr lvl="1"/>
            <a:r>
              <a:rPr lang="en-US" sz="4000" dirty="0" smtClean="0"/>
              <a:t>Re-execution of failed task + store every piece of data in disks</a:t>
            </a:r>
          </a:p>
          <a:p>
            <a:pPr lvl="1"/>
            <a:r>
              <a:rPr lang="en-US" sz="4000" dirty="0" smtClean="0"/>
              <a:t>Save data at reduce (</a:t>
            </a:r>
            <a:r>
              <a:rPr lang="en-US" sz="4000" dirty="0" smtClean="0">
                <a:hlinkClick r:id="rId2"/>
              </a:rPr>
              <a:t>MapReduce Online</a:t>
            </a:r>
            <a:r>
              <a:rPr lang="en-US" sz="4000" dirty="0" smtClean="0"/>
              <a:t>)</a:t>
            </a:r>
            <a:endParaRPr lang="en-US" sz="4000" dirty="0"/>
          </a:p>
          <a:p>
            <a:r>
              <a:rPr lang="en-US" sz="4000" dirty="0" smtClean="0"/>
              <a:t>API</a:t>
            </a:r>
            <a:endParaRPr lang="en-US" sz="4000" dirty="0"/>
          </a:p>
          <a:p>
            <a:pPr lvl="1">
              <a:lnSpc>
                <a:spcPct val="120000"/>
              </a:lnSpc>
            </a:pPr>
            <a:r>
              <a:rPr lang="en-US" sz="4000" dirty="0"/>
              <a:t>Microsoft Dryad  (DAG based)</a:t>
            </a:r>
          </a:p>
          <a:p>
            <a:pPr lvl="1">
              <a:lnSpc>
                <a:spcPct val="120000"/>
              </a:lnSpc>
            </a:pPr>
            <a:r>
              <a:rPr lang="en-US" sz="4000" dirty="0"/>
              <a:t>DryadLINQ extends LINQ to distributed computing</a:t>
            </a:r>
          </a:p>
          <a:p>
            <a:pPr lvl="1">
              <a:lnSpc>
                <a:spcPct val="120000"/>
              </a:lnSpc>
            </a:pPr>
            <a:r>
              <a:rPr lang="en-US" sz="4000" dirty="0"/>
              <a:t>Google </a:t>
            </a:r>
            <a:r>
              <a:rPr lang="en-US" sz="4000" dirty="0" err="1"/>
              <a:t>Sawzall</a:t>
            </a:r>
            <a:r>
              <a:rPr lang="en-US" sz="4000" dirty="0"/>
              <a:t> -  Higher level language for MapReduce, mainly focused on text processing</a:t>
            </a:r>
          </a:p>
          <a:p>
            <a:pPr lvl="1">
              <a:lnSpc>
                <a:spcPct val="120000"/>
              </a:lnSpc>
            </a:pPr>
            <a:r>
              <a:rPr lang="en-US" sz="4000" dirty="0" err="1"/>
              <a:t>PigLatin</a:t>
            </a:r>
            <a:r>
              <a:rPr lang="en-US" sz="4000" dirty="0"/>
              <a:t> and Hive – Query languages for semi structured  and structured data</a:t>
            </a:r>
          </a:p>
          <a:p>
            <a:r>
              <a:rPr lang="en-US" sz="4000" dirty="0" err="1" smtClean="0">
                <a:hlinkClick r:id="rId3"/>
              </a:rPr>
              <a:t>Haloop</a:t>
            </a:r>
            <a:endParaRPr lang="en-US" sz="4000" dirty="0" smtClean="0"/>
          </a:p>
          <a:p>
            <a:pPr lvl="1"/>
            <a:r>
              <a:rPr lang="en-US" sz="4000" dirty="0" smtClean="0"/>
              <a:t>Modify Hadoop scheduling to support iterative computations</a:t>
            </a:r>
          </a:p>
          <a:p>
            <a:r>
              <a:rPr lang="en-US" sz="4000" dirty="0" smtClean="0">
                <a:hlinkClick r:id="rId4"/>
              </a:rPr>
              <a:t>Spark</a:t>
            </a:r>
            <a:endParaRPr lang="en-US" sz="4000" dirty="0" smtClean="0"/>
          </a:p>
          <a:p>
            <a:pPr lvl="1"/>
            <a:r>
              <a:rPr lang="en-US" sz="4000" dirty="0" smtClean="0"/>
              <a:t>Use </a:t>
            </a:r>
            <a:r>
              <a:rPr lang="en-US" sz="4000" i="1" dirty="0"/>
              <a:t>resilient distributed </a:t>
            </a:r>
            <a:r>
              <a:rPr lang="en-US" sz="4000" i="1" dirty="0" smtClean="0"/>
              <a:t>dataset with </a:t>
            </a:r>
            <a:r>
              <a:rPr lang="en-US" sz="4000" dirty="0" err="1" smtClean="0"/>
              <a:t>Scala</a:t>
            </a:r>
            <a:endParaRPr lang="en-US" sz="4000" dirty="0" smtClean="0"/>
          </a:p>
          <a:p>
            <a:pPr lvl="1"/>
            <a:r>
              <a:rPr lang="en-US" sz="4000" dirty="0" smtClean="0"/>
              <a:t>Shared variables</a:t>
            </a:r>
          </a:p>
          <a:p>
            <a:pPr lvl="1"/>
            <a:r>
              <a:rPr lang="en-US" sz="4000" dirty="0" smtClean="0"/>
              <a:t>Many similarities in features as in Twister</a:t>
            </a:r>
          </a:p>
          <a:p>
            <a:r>
              <a:rPr lang="en-US" sz="4000" dirty="0" err="1" smtClean="0">
                <a:hlinkClick r:id="rId5"/>
              </a:rPr>
              <a:t>Pregel</a:t>
            </a:r>
            <a:r>
              <a:rPr lang="en-US" sz="4000" dirty="0" smtClean="0">
                <a:hlinkClick r:id="rId5"/>
              </a:rPr>
              <a:t> </a:t>
            </a:r>
            <a:endParaRPr lang="en-US" sz="4000" dirty="0" smtClean="0"/>
          </a:p>
          <a:p>
            <a:pPr lvl="1"/>
            <a:r>
              <a:rPr lang="en-US" sz="4000" dirty="0" err="1" smtClean="0"/>
              <a:t>Stateful</a:t>
            </a:r>
            <a:r>
              <a:rPr lang="en-US" sz="4000" dirty="0" smtClean="0"/>
              <a:t> vertices</a:t>
            </a:r>
          </a:p>
          <a:p>
            <a:pPr lvl="1"/>
            <a:r>
              <a:rPr lang="en-US" sz="4000" dirty="0" smtClean="0"/>
              <a:t>Message passing between edges</a:t>
            </a:r>
          </a:p>
          <a:p>
            <a:endParaRPr lang="en-US" dirty="0"/>
          </a:p>
        </p:txBody>
      </p:sp>
      <p:sp>
        <p:nvSpPr>
          <p:cNvPr id="5" name="Content Placeholder 2"/>
          <p:cNvSpPr txBox="1">
            <a:spLocks/>
          </p:cNvSpPr>
          <p:nvPr/>
        </p:nvSpPr>
        <p:spPr>
          <a:xfrm>
            <a:off x="457200" y="3733800"/>
            <a:ext cx="8229600" cy="2392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2060"/>
              </a:buClr>
              <a:buSzPct val="70000"/>
              <a:buFontTx/>
              <a:buBlip>
                <a:blip r:embed="rId6"/>
              </a:buBlip>
              <a:defRPr sz="3200" kern="1200">
                <a:solidFill>
                  <a:srgbClr val="002060"/>
                </a:solidFill>
                <a:latin typeface="Candara" pitchFamily="34" charset="0"/>
                <a:ea typeface="+mn-ea"/>
                <a:cs typeface="+mn-cs"/>
              </a:defRPr>
            </a:lvl1pPr>
            <a:lvl2pPr marL="742950" indent="-285750" algn="l" defTabSz="914400" rtl="0" eaLnBrk="1" latinLnBrk="0" hangingPunct="1">
              <a:spcBef>
                <a:spcPct val="20000"/>
              </a:spcBef>
              <a:buClr>
                <a:srgbClr val="7E110D"/>
              </a:buClr>
              <a:buFont typeface="Arial" pitchFamily="34" charset="0"/>
              <a:buChar char="–"/>
              <a:defRPr sz="2800" kern="1200">
                <a:solidFill>
                  <a:srgbClr val="002060"/>
                </a:solidFill>
                <a:latin typeface="Candar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Candar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Candar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b="1" dirty="0" smtClean="0"/>
          </a:p>
          <a:p>
            <a:endParaRPr lang="en-US" dirty="0"/>
          </a:p>
        </p:txBody>
      </p:sp>
      <p:sp>
        <p:nvSpPr>
          <p:cNvPr id="6" name="Content Placeholder 2"/>
          <p:cNvSpPr txBox="1">
            <a:spLocks/>
          </p:cNvSpPr>
          <p:nvPr/>
        </p:nvSpPr>
        <p:spPr>
          <a:xfrm>
            <a:off x="457200" y="1295400"/>
            <a:ext cx="8229600" cy="2392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2060"/>
              </a:buClr>
              <a:buSzPct val="70000"/>
              <a:buFontTx/>
              <a:buBlip>
                <a:blip r:embed="rId6"/>
              </a:buBlip>
              <a:defRPr sz="3200" kern="1200">
                <a:solidFill>
                  <a:srgbClr val="002060"/>
                </a:solidFill>
                <a:latin typeface="Candara" pitchFamily="34" charset="0"/>
                <a:ea typeface="+mn-ea"/>
                <a:cs typeface="+mn-cs"/>
              </a:defRPr>
            </a:lvl1pPr>
            <a:lvl2pPr marL="742950" indent="-285750" algn="l" defTabSz="914400" rtl="0" eaLnBrk="1" latinLnBrk="0" hangingPunct="1">
              <a:spcBef>
                <a:spcPct val="20000"/>
              </a:spcBef>
              <a:buClr>
                <a:srgbClr val="7E110D"/>
              </a:buClr>
              <a:buFont typeface="Arial" pitchFamily="34" charset="0"/>
              <a:buChar char="–"/>
              <a:defRPr sz="2800" kern="1200">
                <a:solidFill>
                  <a:srgbClr val="002060"/>
                </a:solidFill>
                <a:latin typeface="Candar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Candar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Candar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b="1" dirty="0" smtClean="0"/>
          </a:p>
          <a:p>
            <a:endParaRPr lang="en-US" dirty="0"/>
          </a:p>
        </p:txBody>
      </p:sp>
      <p:sp>
        <p:nvSpPr>
          <p:cNvPr id="4" name="Right Brace 3"/>
          <p:cNvSpPr/>
          <p:nvPr/>
        </p:nvSpPr>
        <p:spPr>
          <a:xfrm>
            <a:off x="6266123" y="3912949"/>
            <a:ext cx="304800" cy="1295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6629252" y="4375982"/>
            <a:ext cx="2365006" cy="369332"/>
          </a:xfrm>
          <a:prstGeom prst="rect">
            <a:avLst/>
          </a:prstGeom>
          <a:noFill/>
        </p:spPr>
        <p:txBody>
          <a:bodyPr wrap="none" rtlCol="0">
            <a:spAutoFit/>
          </a:bodyPr>
          <a:lstStyle/>
          <a:p>
            <a:r>
              <a:rPr lang="en-US" dirty="0" smtClean="0">
                <a:solidFill>
                  <a:srgbClr val="002060"/>
                </a:solidFill>
              </a:rPr>
              <a:t>Both reference Twister</a:t>
            </a:r>
            <a:endParaRPr lang="en-US" dirty="0">
              <a:solidFill>
                <a:srgbClr val="002060"/>
              </a:solidFill>
            </a:endParaRPr>
          </a:p>
        </p:txBody>
      </p:sp>
    </p:spTree>
    <p:extLst>
      <p:ext uri="{BB962C8B-B14F-4D97-AF65-F5344CB8AC3E}">
        <p14:creationId xmlns:p14="http://schemas.microsoft.com/office/powerpoint/2010/main" val="9898320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1"/>
            <a:ext cx="8686800" cy="3428999"/>
          </a:xfrm>
        </p:spPr>
        <p:txBody>
          <a:bodyPr>
            <a:normAutofit fontScale="62500" lnSpcReduction="20000"/>
          </a:bodyPr>
          <a:lstStyle/>
          <a:p>
            <a:pPr>
              <a:lnSpc>
                <a:spcPct val="120000"/>
              </a:lnSpc>
            </a:pPr>
            <a:r>
              <a:rPr lang="en-US" dirty="0" smtClean="0">
                <a:solidFill>
                  <a:srgbClr val="002060"/>
                </a:solidFill>
                <a:latin typeface="Candara" pitchFamily="34" charset="0"/>
              </a:rPr>
              <a:t>MapReduce can be used for many big data problems </a:t>
            </a:r>
          </a:p>
          <a:p>
            <a:pPr lvl="1">
              <a:lnSpc>
                <a:spcPct val="120000"/>
              </a:lnSpc>
            </a:pPr>
            <a:r>
              <a:rPr lang="en-US" dirty="0" smtClean="0"/>
              <a:t>We discussed how various applications can be mapped to the MapReduce model without incurring considerable overheads</a:t>
            </a:r>
            <a:endParaRPr lang="en-US" dirty="0" smtClean="0">
              <a:solidFill>
                <a:srgbClr val="002060"/>
              </a:solidFill>
              <a:latin typeface="Candara" pitchFamily="34" charset="0"/>
            </a:endParaRPr>
          </a:p>
          <a:p>
            <a:pPr>
              <a:lnSpc>
                <a:spcPct val="120000"/>
              </a:lnSpc>
            </a:pPr>
            <a:r>
              <a:rPr lang="en-US" dirty="0" smtClean="0">
                <a:solidFill>
                  <a:srgbClr val="002060"/>
                </a:solidFill>
                <a:latin typeface="Candara" pitchFamily="34" charset="0"/>
              </a:rPr>
              <a:t>The programming extensions and the efficient architecture we proposed expand MapReduce to iterative applications and beyond</a:t>
            </a:r>
          </a:p>
          <a:p>
            <a:pPr>
              <a:lnSpc>
                <a:spcPct val="120000"/>
              </a:lnSpc>
            </a:pPr>
            <a:r>
              <a:rPr lang="en-US" dirty="0" smtClean="0"/>
              <a:t>Distributed file systems with file based partitions seems natural to many scientific applications</a:t>
            </a:r>
          </a:p>
          <a:p>
            <a:pPr>
              <a:lnSpc>
                <a:spcPct val="120000"/>
              </a:lnSpc>
            </a:pPr>
            <a:r>
              <a:rPr lang="en-US" dirty="0" smtClean="0"/>
              <a:t>MapReduce with </a:t>
            </a:r>
            <a:r>
              <a:rPr lang="en-US" dirty="0" err="1" smtClean="0"/>
              <a:t>stateful</a:t>
            </a:r>
            <a:r>
              <a:rPr lang="en-US" dirty="0" smtClean="0"/>
              <a:t> tasks allows more complex algorithms to be implemented in MapReduce</a:t>
            </a:r>
          </a:p>
          <a:p>
            <a:pPr>
              <a:lnSpc>
                <a:spcPct val="120000"/>
              </a:lnSpc>
            </a:pPr>
            <a:r>
              <a:rPr lang="en-US" dirty="0" smtClean="0"/>
              <a:t>Some achievements</a:t>
            </a:r>
          </a:p>
          <a:p>
            <a:pPr marL="0" indent="0">
              <a:buNone/>
            </a:pPr>
            <a:endParaRPr lang="en-US" dirty="0" smtClean="0">
              <a:solidFill>
                <a:srgbClr val="FF0000"/>
              </a:solidFill>
              <a:latin typeface="Candara" pitchFamily="34" charset="0"/>
            </a:endParaRPr>
          </a:p>
        </p:txBody>
      </p:sp>
      <p:sp>
        <p:nvSpPr>
          <p:cNvPr id="4" name="Title 3"/>
          <p:cNvSpPr>
            <a:spLocks noGrp="1"/>
          </p:cNvSpPr>
          <p:nvPr>
            <p:ph type="title"/>
          </p:nvPr>
        </p:nvSpPr>
        <p:spPr/>
        <p:txBody>
          <a:bodyPr>
            <a:normAutofit fontScale="90000"/>
          </a:bodyPr>
          <a:lstStyle/>
          <a:p>
            <a:r>
              <a:rPr lang="en-US" dirty="0" smtClean="0"/>
              <a:t>Conclusions</a:t>
            </a:r>
            <a:endParaRPr lang="en-US" dirty="0"/>
          </a:p>
        </p:txBody>
      </p:sp>
      <p:pic>
        <p:nvPicPr>
          <p:cNvPr id="7170" name="Picture 2" descr="http://www.iterativemapreduce.org/images/twis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5278068"/>
            <a:ext cx="3276600" cy="8355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02629" y="6004003"/>
            <a:ext cx="3662541" cy="369332"/>
          </a:xfrm>
          <a:prstGeom prst="rect">
            <a:avLst/>
          </a:prstGeom>
          <a:noFill/>
        </p:spPr>
        <p:txBody>
          <a:bodyPr wrap="none" rtlCol="0">
            <a:spAutoFit/>
          </a:bodyPr>
          <a:lstStyle/>
          <a:p>
            <a:r>
              <a:rPr lang="en-US" dirty="0" smtClean="0">
                <a:hlinkClick r:id="rId3"/>
              </a:rPr>
              <a:t>http://www.iterativemapreduce.org/</a:t>
            </a:r>
            <a:endParaRPr lang="en-US" dirty="0"/>
          </a:p>
        </p:txBody>
      </p:sp>
      <p:sp>
        <p:nvSpPr>
          <p:cNvPr id="8" name="Content Placeholder 2"/>
          <p:cNvSpPr txBox="1">
            <a:spLocks/>
          </p:cNvSpPr>
          <p:nvPr/>
        </p:nvSpPr>
        <p:spPr>
          <a:xfrm>
            <a:off x="937437" y="4038600"/>
            <a:ext cx="6477000" cy="12394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2060"/>
              </a:buClr>
              <a:buSzPct val="70000"/>
              <a:buFontTx/>
              <a:buBlip>
                <a:blip r:embed="rId4"/>
              </a:buBlip>
              <a:defRPr sz="3200" kern="1200">
                <a:solidFill>
                  <a:srgbClr val="002060"/>
                </a:solidFill>
                <a:latin typeface="Candara" pitchFamily="34" charset="0"/>
                <a:ea typeface="+mn-ea"/>
                <a:cs typeface="+mn-cs"/>
              </a:defRPr>
            </a:lvl1pPr>
            <a:lvl2pPr marL="742950" indent="-285750" algn="l" defTabSz="914400" rtl="0" eaLnBrk="1" latinLnBrk="0" hangingPunct="1">
              <a:spcBef>
                <a:spcPct val="20000"/>
              </a:spcBef>
              <a:buClr>
                <a:srgbClr val="7E110D"/>
              </a:buClr>
              <a:buFont typeface="Arial" pitchFamily="34" charset="0"/>
              <a:buChar char="–"/>
              <a:defRPr sz="2800" kern="1200">
                <a:solidFill>
                  <a:srgbClr val="002060"/>
                </a:solidFill>
                <a:latin typeface="Candar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Candar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Candar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Twister open source release</a:t>
            </a:r>
          </a:p>
          <a:p>
            <a:r>
              <a:rPr lang="en-US" sz="2000" dirty="0" smtClean="0"/>
              <a:t>Showcasing @ SC09 doctoral symposium</a:t>
            </a:r>
          </a:p>
          <a:p>
            <a:r>
              <a:rPr lang="en-US" sz="2000" dirty="0" smtClean="0">
                <a:hlinkClick r:id="rId5"/>
              </a:rPr>
              <a:t>Twister tutorial in Big Data For Science Workshop</a:t>
            </a:r>
            <a:endParaRPr lang="en-US" sz="2000" dirty="0" smtClean="0"/>
          </a:p>
          <a:p>
            <a:pPr marL="0" indent="0">
              <a:buFontTx/>
              <a:buNone/>
            </a:pPr>
            <a:endParaRPr lang="en-US" dirty="0">
              <a:solidFill>
                <a:srgbClr val="FF0000"/>
              </a:solidFill>
            </a:endParaRPr>
          </a:p>
        </p:txBody>
      </p:sp>
    </p:spTree>
    <p:extLst>
      <p:ext uri="{BB962C8B-B14F-4D97-AF65-F5344CB8AC3E}">
        <p14:creationId xmlns:p14="http://schemas.microsoft.com/office/powerpoint/2010/main" val="29681216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Future Improvements</a:t>
            </a:r>
            <a:endParaRPr lang="en-US" dirty="0"/>
          </a:p>
        </p:txBody>
      </p:sp>
      <p:sp>
        <p:nvSpPr>
          <p:cNvPr id="3" name="Content Placeholder 2"/>
          <p:cNvSpPr>
            <a:spLocks noGrp="1"/>
          </p:cNvSpPr>
          <p:nvPr>
            <p:ph idx="1"/>
          </p:nvPr>
        </p:nvSpPr>
        <p:spPr>
          <a:xfrm>
            <a:off x="304800" y="762000"/>
            <a:ext cx="8610600" cy="5364163"/>
          </a:xfrm>
        </p:spPr>
        <p:txBody>
          <a:bodyPr>
            <a:normAutofit/>
          </a:bodyPr>
          <a:lstStyle/>
          <a:p>
            <a:r>
              <a:rPr lang="en-US" sz="2800" dirty="0" smtClean="0"/>
              <a:t>Incorporating a distributed file system with Twister and evaluate performance</a:t>
            </a:r>
          </a:p>
          <a:p>
            <a:r>
              <a:rPr lang="en-US" sz="2800" dirty="0" smtClean="0"/>
              <a:t>Supporting a better fault tolerance mechanism</a:t>
            </a:r>
          </a:p>
          <a:p>
            <a:pPr lvl="1"/>
            <a:r>
              <a:rPr lang="en-US" sz="2400" dirty="0" smtClean="0"/>
              <a:t>Write checkpoints in every n</a:t>
            </a:r>
            <a:r>
              <a:rPr lang="en-US" sz="2400" baseline="30000" dirty="0" smtClean="0"/>
              <a:t>th</a:t>
            </a:r>
            <a:r>
              <a:rPr lang="en-US" sz="2400" dirty="0" smtClean="0"/>
              <a:t> iteration, with the possibility of n=1 for typical MapReduce computations</a:t>
            </a:r>
          </a:p>
          <a:p>
            <a:r>
              <a:rPr lang="en-US" sz="2800" dirty="0" smtClean="0"/>
              <a:t>Using a better communication layer</a:t>
            </a:r>
          </a:p>
          <a:p>
            <a:r>
              <a:rPr lang="en-US" sz="2800" dirty="0" smtClean="0"/>
              <a:t>Explore MapReduce with </a:t>
            </a:r>
            <a:r>
              <a:rPr lang="en-US" sz="2800" dirty="0" err="1" smtClean="0"/>
              <a:t>stateful</a:t>
            </a:r>
            <a:r>
              <a:rPr lang="en-US" sz="2800" dirty="0" smtClean="0"/>
              <a:t> tasks further</a:t>
            </a:r>
          </a:p>
          <a:p>
            <a:endParaRPr lang="en-US" dirty="0" smtClean="0"/>
          </a:p>
        </p:txBody>
      </p:sp>
    </p:spTree>
    <p:extLst>
      <p:ext uri="{BB962C8B-B14F-4D97-AF65-F5344CB8AC3E}">
        <p14:creationId xmlns:p14="http://schemas.microsoft.com/office/powerpoint/2010/main" val="37652812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Related Publications</a:t>
            </a:r>
            <a:endParaRPr lang="en-US" dirty="0"/>
          </a:p>
        </p:txBody>
      </p:sp>
      <p:sp>
        <p:nvSpPr>
          <p:cNvPr id="3" name="Content Placeholder 2"/>
          <p:cNvSpPr>
            <a:spLocks noGrp="1"/>
          </p:cNvSpPr>
          <p:nvPr>
            <p:ph idx="1"/>
          </p:nvPr>
        </p:nvSpPr>
        <p:spPr>
          <a:xfrm>
            <a:off x="457200" y="685800"/>
            <a:ext cx="8382000" cy="5715000"/>
          </a:xfrm>
        </p:spPr>
        <p:txBody>
          <a:bodyPr>
            <a:noAutofit/>
          </a:bodyPr>
          <a:lstStyle/>
          <a:p>
            <a:pPr marL="514350" lvl="0" indent="-514350">
              <a:spcAft>
                <a:spcPts val="400"/>
              </a:spcAft>
              <a:buSzPct val="100000"/>
              <a:buFont typeface="+mj-lt"/>
              <a:buAutoNum type="arabicPeriod"/>
            </a:pPr>
            <a:r>
              <a:rPr lang="en-US" sz="1600" dirty="0"/>
              <a:t>Jaliya Ekanayake, </a:t>
            </a:r>
            <a:r>
              <a:rPr lang="en-US" sz="1600" dirty="0" err="1"/>
              <a:t>Hui</a:t>
            </a:r>
            <a:r>
              <a:rPr lang="en-US" sz="1600" dirty="0"/>
              <a:t> Li, </a:t>
            </a:r>
            <a:r>
              <a:rPr lang="en-US" sz="1600" dirty="0" err="1"/>
              <a:t>Bingjing</a:t>
            </a:r>
            <a:r>
              <a:rPr lang="en-US" sz="1600" dirty="0"/>
              <a:t> Zhang, Thilina Gunarathne, </a:t>
            </a:r>
            <a:r>
              <a:rPr lang="en-US" sz="1600" dirty="0" err="1"/>
              <a:t>Seung-Hee</a:t>
            </a:r>
            <a:r>
              <a:rPr lang="en-US" sz="1600" dirty="0"/>
              <a:t> </a:t>
            </a:r>
            <a:r>
              <a:rPr lang="en-US" sz="1600" dirty="0" err="1"/>
              <a:t>Bae</a:t>
            </a:r>
            <a:r>
              <a:rPr lang="en-US" sz="1600" dirty="0"/>
              <a:t>, Judy Qiu, Geoffrey Fox, </a:t>
            </a:r>
            <a:r>
              <a:rPr lang="en-US" sz="1600" dirty="0">
                <a:hlinkClick r:id="rId2"/>
              </a:rPr>
              <a:t>Twister: A Runtime for Iterative MapReduce</a:t>
            </a:r>
            <a:r>
              <a:rPr lang="en-US" sz="1600" dirty="0"/>
              <a:t>," The First International Workshop on MapReduce and its Applications (MAPREDUCE'10) - </a:t>
            </a:r>
            <a:r>
              <a:rPr lang="en-US" sz="1600" dirty="0" smtClean="0"/>
              <a:t>HPDC2010</a:t>
            </a:r>
          </a:p>
          <a:p>
            <a:pPr marL="514350" lvl="0" indent="-514350">
              <a:spcAft>
                <a:spcPts val="400"/>
              </a:spcAft>
              <a:buSzPct val="100000"/>
              <a:buFont typeface="+mj-lt"/>
              <a:buAutoNum type="arabicPeriod"/>
            </a:pPr>
            <a:r>
              <a:rPr lang="en-US" sz="1600" dirty="0" smtClean="0">
                <a:effectLst/>
              </a:rPr>
              <a:t>Jaliya Ekanayake, (Advisor: Geoffrey Fox) </a:t>
            </a:r>
            <a:r>
              <a:rPr lang="en-US" sz="1600" dirty="0" smtClean="0">
                <a:effectLst/>
                <a:hlinkClick r:id="rId3"/>
              </a:rPr>
              <a:t>Architecture and Performance of Runtime Environments for Data Intensive Scalable Computing</a:t>
            </a:r>
            <a:r>
              <a:rPr lang="en-US" sz="1600" dirty="0" smtClean="0">
                <a:effectLst/>
              </a:rPr>
              <a:t>, Doctoral Showcase, SuperComputing2009. (</a:t>
            </a:r>
            <a:r>
              <a:rPr lang="en-US" sz="1600" dirty="0" smtClean="0">
                <a:effectLst/>
                <a:hlinkClick r:id="rId4"/>
              </a:rPr>
              <a:t>Presentation</a:t>
            </a:r>
            <a:r>
              <a:rPr lang="en-US" sz="1600" dirty="0" smtClean="0">
                <a:effectLst/>
              </a:rPr>
              <a:t>)</a:t>
            </a:r>
            <a:endParaRPr lang="en-US" sz="1600" dirty="0" smtClean="0"/>
          </a:p>
          <a:p>
            <a:pPr marL="514350" lvl="0" indent="-514350">
              <a:spcAft>
                <a:spcPts val="400"/>
              </a:spcAft>
              <a:buSzPct val="100000"/>
              <a:buFont typeface="+mj-lt"/>
              <a:buAutoNum type="arabicPeriod"/>
            </a:pPr>
            <a:r>
              <a:rPr lang="en-US" sz="1600" dirty="0" smtClean="0">
                <a:effectLst/>
              </a:rPr>
              <a:t>Jaliya Ekanayake, </a:t>
            </a:r>
            <a:r>
              <a:rPr lang="en-US" sz="1600" dirty="0" err="1" smtClean="0">
                <a:effectLst/>
              </a:rPr>
              <a:t>Atilla</a:t>
            </a:r>
            <a:r>
              <a:rPr lang="en-US" sz="1600" dirty="0" smtClean="0">
                <a:effectLst/>
              </a:rPr>
              <a:t> </a:t>
            </a:r>
            <a:r>
              <a:rPr lang="en-US" sz="1600" dirty="0" err="1" smtClean="0">
                <a:effectLst/>
              </a:rPr>
              <a:t>Soner</a:t>
            </a:r>
            <a:r>
              <a:rPr lang="en-US" sz="1600" dirty="0" smtClean="0">
                <a:effectLst/>
              </a:rPr>
              <a:t> </a:t>
            </a:r>
            <a:r>
              <a:rPr lang="en-US" sz="1600" dirty="0" err="1" smtClean="0">
                <a:effectLst/>
              </a:rPr>
              <a:t>Balkir</a:t>
            </a:r>
            <a:r>
              <a:rPr lang="en-US" sz="1600" dirty="0" smtClean="0">
                <a:effectLst/>
              </a:rPr>
              <a:t>, Thilina Gunarathne, Geoffrey Fox, Christophe </a:t>
            </a:r>
            <a:r>
              <a:rPr lang="en-US" sz="1600" dirty="0" err="1" smtClean="0">
                <a:effectLst/>
              </a:rPr>
              <a:t>Poulain</a:t>
            </a:r>
            <a:r>
              <a:rPr lang="en-US" sz="1600" dirty="0" smtClean="0">
                <a:effectLst/>
              </a:rPr>
              <a:t>, Nelson </a:t>
            </a:r>
            <a:r>
              <a:rPr lang="en-US" sz="1600" dirty="0" err="1" smtClean="0">
                <a:effectLst/>
              </a:rPr>
              <a:t>Araujo</a:t>
            </a:r>
            <a:r>
              <a:rPr lang="en-US" sz="1600" dirty="0" smtClean="0">
                <a:effectLst/>
              </a:rPr>
              <a:t>, Roger </a:t>
            </a:r>
            <a:r>
              <a:rPr lang="en-US" sz="1600" dirty="0" err="1" smtClean="0">
                <a:effectLst/>
              </a:rPr>
              <a:t>Barga</a:t>
            </a:r>
            <a:r>
              <a:rPr lang="en-US" sz="1600" dirty="0" smtClean="0">
                <a:effectLst/>
              </a:rPr>
              <a:t>, </a:t>
            </a:r>
            <a:r>
              <a:rPr lang="en-US" sz="1600" dirty="0" smtClean="0">
                <a:effectLst/>
                <a:hlinkClick r:id="rId5"/>
              </a:rPr>
              <a:t>DryadLINQ for Scientific Analyses</a:t>
            </a:r>
            <a:r>
              <a:rPr lang="en-US" sz="1600" dirty="0" smtClean="0">
                <a:effectLst/>
              </a:rPr>
              <a:t>, Fifth IEEE International Conference on e-Science (eScience2009), Oxford, UK.</a:t>
            </a:r>
            <a:endParaRPr lang="en-US" sz="1600" dirty="0" smtClean="0"/>
          </a:p>
          <a:p>
            <a:pPr marL="514350" lvl="0" indent="-514350">
              <a:spcAft>
                <a:spcPts val="400"/>
              </a:spcAft>
              <a:buSzPct val="100000"/>
              <a:buFont typeface="+mj-lt"/>
              <a:buAutoNum type="arabicPeriod"/>
            </a:pPr>
            <a:r>
              <a:rPr lang="en-US" sz="1600" dirty="0" smtClean="0"/>
              <a:t>Jaliya Ekanayake, Thilina Gunarathne, Judy Qiu, </a:t>
            </a:r>
            <a:r>
              <a:rPr lang="en-US" sz="1600" dirty="0" smtClean="0">
                <a:hlinkClick r:id="rId6"/>
              </a:rPr>
              <a:t>Cloud Technologies for Bioinformatics Applications</a:t>
            </a:r>
            <a:r>
              <a:rPr lang="en-US" sz="1600" dirty="0" smtClean="0"/>
              <a:t>, </a:t>
            </a:r>
            <a:r>
              <a:rPr lang="en-US" sz="1600" dirty="0"/>
              <a:t>IEEE </a:t>
            </a:r>
            <a:r>
              <a:rPr lang="en-US" sz="1600" dirty="0" smtClean="0"/>
              <a:t>Transactions on Parallel and Distributed Systems, TPDSSI-2010.</a:t>
            </a:r>
          </a:p>
          <a:p>
            <a:pPr marL="514350" lvl="0" indent="-514350">
              <a:spcAft>
                <a:spcPts val="400"/>
              </a:spcAft>
              <a:buSzPct val="100000"/>
              <a:buFont typeface="+mj-lt"/>
              <a:buAutoNum type="arabicPeriod"/>
            </a:pPr>
            <a:r>
              <a:rPr lang="en-US" sz="1600" dirty="0" smtClean="0"/>
              <a:t>Jaliya Ekanayake and Geoffrey Fox, </a:t>
            </a:r>
            <a:r>
              <a:rPr lang="en-US" sz="1600" dirty="0" smtClean="0">
                <a:hlinkClick r:id="rId7"/>
              </a:rPr>
              <a:t>High Performance Parallel Computing with Clouds and Cloud Technologies</a:t>
            </a:r>
            <a:r>
              <a:rPr lang="en-US" sz="1600" dirty="0" smtClean="0"/>
              <a:t>,  First International Conference on Cloud Computing (CloudComp2009), Munich, Germany.   – An extended version of this paper goes to a book chapter.</a:t>
            </a:r>
          </a:p>
          <a:p>
            <a:pPr marL="514350" lvl="0" indent="-514350">
              <a:spcAft>
                <a:spcPts val="400"/>
              </a:spcAft>
              <a:buSzPct val="100000"/>
              <a:buFont typeface="+mj-lt"/>
              <a:buAutoNum type="arabicPeriod"/>
            </a:pPr>
            <a:r>
              <a:rPr lang="en-US" sz="1600" dirty="0" smtClean="0"/>
              <a:t>Geoffrey Fox, </a:t>
            </a:r>
            <a:r>
              <a:rPr lang="en-US" sz="1600" dirty="0" err="1" smtClean="0"/>
              <a:t>Seung-Hee</a:t>
            </a:r>
            <a:r>
              <a:rPr lang="en-US" sz="1600" dirty="0" smtClean="0"/>
              <a:t> </a:t>
            </a:r>
            <a:r>
              <a:rPr lang="en-US" sz="1600" dirty="0" err="1" smtClean="0"/>
              <a:t>Bae</a:t>
            </a:r>
            <a:r>
              <a:rPr lang="en-US" sz="1600" dirty="0" smtClean="0"/>
              <a:t>, Jaliya Ekanayake, </a:t>
            </a:r>
            <a:r>
              <a:rPr lang="en-US" sz="1600" dirty="0" err="1" smtClean="0"/>
              <a:t>Xiaohong</a:t>
            </a:r>
            <a:r>
              <a:rPr lang="en-US" sz="1600" dirty="0" smtClean="0"/>
              <a:t> Qiu, and </a:t>
            </a:r>
            <a:r>
              <a:rPr lang="en-US" sz="1600" dirty="0" err="1" smtClean="0"/>
              <a:t>Huapeng</a:t>
            </a:r>
            <a:r>
              <a:rPr lang="en-US" sz="1600" dirty="0" smtClean="0"/>
              <a:t> Yuan, </a:t>
            </a:r>
            <a:r>
              <a:rPr lang="en-US" sz="1600" dirty="0" smtClean="0">
                <a:hlinkClick r:id="rId8"/>
              </a:rPr>
              <a:t>Parallel Data Mining from Multicore to Cloudy Grids</a:t>
            </a:r>
            <a:r>
              <a:rPr lang="en-US" sz="1600" dirty="0" smtClean="0"/>
              <a:t>, High Performance Computing and Grids workshop, 2008.                 – An extended version of this paper goes to a book chapter.</a:t>
            </a:r>
          </a:p>
          <a:p>
            <a:pPr marL="514350" lvl="0" indent="-514350">
              <a:spcAft>
                <a:spcPts val="400"/>
              </a:spcAft>
              <a:buSzPct val="100000"/>
              <a:buFont typeface="+mj-lt"/>
              <a:buAutoNum type="arabicPeriod"/>
            </a:pPr>
            <a:r>
              <a:rPr lang="en-US" sz="1600" dirty="0" smtClean="0"/>
              <a:t>Jaliya Ekanayake, </a:t>
            </a:r>
            <a:r>
              <a:rPr lang="en-US" sz="1600" dirty="0" err="1" smtClean="0"/>
              <a:t>Shrideep</a:t>
            </a:r>
            <a:r>
              <a:rPr lang="en-US" sz="1600" dirty="0" smtClean="0"/>
              <a:t> </a:t>
            </a:r>
            <a:r>
              <a:rPr lang="en-US" sz="1600" dirty="0" err="1" smtClean="0"/>
              <a:t>Pallickara</a:t>
            </a:r>
            <a:r>
              <a:rPr lang="en-US" sz="1600" dirty="0" smtClean="0"/>
              <a:t>, Geoffrey Fox,  </a:t>
            </a:r>
            <a:r>
              <a:rPr lang="en-US" sz="1600" dirty="0" smtClean="0">
                <a:hlinkClick r:id="rId9"/>
              </a:rPr>
              <a:t>MapReduce for Data Intensive Scientific Analyses</a:t>
            </a:r>
            <a:r>
              <a:rPr lang="en-US" sz="1600" dirty="0" smtClean="0"/>
              <a:t>, Fourth IEEE International Conference on </a:t>
            </a:r>
            <a:r>
              <a:rPr lang="en-US" sz="1600" dirty="0" err="1" smtClean="0"/>
              <a:t>eScience</a:t>
            </a:r>
            <a:r>
              <a:rPr lang="en-US" sz="1600" dirty="0" smtClean="0"/>
              <a:t>, 2008, pp.277-284.</a:t>
            </a:r>
          </a:p>
        </p:txBody>
      </p:sp>
      <p:pic>
        <p:nvPicPr>
          <p:cNvPr id="6145" name="Picture 1" descr="http://www.iterativemapreduce.org/images/bullet.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46550" y="1562100"/>
            <a:ext cx="152400" cy="13335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www.iterativemapreduce.org/images/bullet.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46550" y="1562100"/>
            <a:ext cx="152400" cy="1333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http://www.iterativemapreduce.org/images/bullet.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46550" y="1562100"/>
            <a:ext cx="152400" cy="1333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iterativemapreduce.org/images/bullet.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46550" y="1562100"/>
            <a:ext cx="152400" cy="13335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http://www.iterativemapreduce.org/images/bullet.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46550" y="1562100"/>
            <a:ext cx="152400" cy="13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4252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Candara" pitchFamily="34" charset="0"/>
              </a:rPr>
              <a:t>Acknowledgements</a:t>
            </a:r>
            <a:endParaRPr lang="en-US" sz="4000" dirty="0">
              <a:latin typeface="Candara" pitchFamily="34" charset="0"/>
            </a:endParaRPr>
          </a:p>
        </p:txBody>
      </p:sp>
      <p:sp>
        <p:nvSpPr>
          <p:cNvPr id="3" name="Content Placeholder 2"/>
          <p:cNvSpPr>
            <a:spLocks noGrp="1"/>
          </p:cNvSpPr>
          <p:nvPr>
            <p:ph idx="1"/>
          </p:nvPr>
        </p:nvSpPr>
        <p:spPr>
          <a:xfrm>
            <a:off x="381000" y="762000"/>
            <a:ext cx="8458200" cy="5638800"/>
          </a:xfrm>
        </p:spPr>
        <p:txBody>
          <a:bodyPr>
            <a:normAutofit fontScale="92500" lnSpcReduction="10000"/>
          </a:bodyPr>
          <a:lstStyle/>
          <a:p>
            <a:pPr>
              <a:lnSpc>
                <a:spcPct val="110000"/>
              </a:lnSpc>
            </a:pPr>
            <a:r>
              <a:rPr lang="en-US" sz="2600" dirty="0" smtClean="0"/>
              <a:t>My Advisors</a:t>
            </a:r>
          </a:p>
          <a:p>
            <a:pPr lvl="1">
              <a:lnSpc>
                <a:spcPct val="110000"/>
              </a:lnSpc>
            </a:pPr>
            <a:r>
              <a:rPr lang="en-US" sz="2600" dirty="0" smtClean="0"/>
              <a:t>Prof. Geoffrey Fox</a:t>
            </a:r>
          </a:p>
          <a:p>
            <a:pPr lvl="1">
              <a:lnSpc>
                <a:spcPct val="110000"/>
              </a:lnSpc>
            </a:pPr>
            <a:r>
              <a:rPr lang="en-US" sz="2600" dirty="0" smtClean="0"/>
              <a:t>Prof. Dennis Gannon</a:t>
            </a:r>
          </a:p>
          <a:p>
            <a:pPr lvl="1">
              <a:lnSpc>
                <a:spcPct val="110000"/>
              </a:lnSpc>
            </a:pPr>
            <a:r>
              <a:rPr lang="en-US" sz="2600" dirty="0" smtClean="0"/>
              <a:t>Prof. David Leake</a:t>
            </a:r>
          </a:p>
          <a:p>
            <a:pPr lvl="1">
              <a:lnSpc>
                <a:spcPct val="110000"/>
              </a:lnSpc>
            </a:pPr>
            <a:r>
              <a:rPr lang="en-US" sz="2600" dirty="0" smtClean="0"/>
              <a:t>Prof. Andrew </a:t>
            </a:r>
            <a:r>
              <a:rPr lang="en-US" sz="2600" dirty="0" err="1" smtClean="0"/>
              <a:t>Lumsdaine</a:t>
            </a:r>
            <a:endParaRPr lang="en-US" sz="2600" dirty="0" smtClean="0"/>
          </a:p>
          <a:p>
            <a:pPr>
              <a:lnSpc>
                <a:spcPct val="110000"/>
              </a:lnSpc>
            </a:pPr>
            <a:r>
              <a:rPr lang="en-US" sz="2600" dirty="0" smtClean="0"/>
              <a:t>Dr. Judy </a:t>
            </a:r>
            <a:r>
              <a:rPr lang="en-US" sz="2600" dirty="0"/>
              <a:t>Qiu</a:t>
            </a:r>
          </a:p>
          <a:p>
            <a:pPr>
              <a:lnSpc>
                <a:spcPct val="110000"/>
              </a:lnSpc>
            </a:pPr>
            <a:r>
              <a:rPr lang="en-US" sz="2600" dirty="0" smtClean="0"/>
              <a:t>SALSA Team @ IU</a:t>
            </a:r>
          </a:p>
          <a:p>
            <a:pPr lvl="1">
              <a:lnSpc>
                <a:spcPct val="110000"/>
              </a:lnSpc>
            </a:pPr>
            <a:r>
              <a:rPr lang="en-US" sz="2600" dirty="0" err="1" smtClean="0"/>
              <a:t>Hui</a:t>
            </a:r>
            <a:r>
              <a:rPr lang="en-US" sz="2600" dirty="0" smtClean="0"/>
              <a:t>  Li, Binging Zhang,  </a:t>
            </a:r>
            <a:r>
              <a:rPr lang="en-US" sz="2600" dirty="0" err="1" smtClean="0"/>
              <a:t>Seung-Hee</a:t>
            </a:r>
            <a:r>
              <a:rPr lang="en-US" sz="2600" dirty="0" smtClean="0"/>
              <a:t> </a:t>
            </a:r>
            <a:r>
              <a:rPr lang="en-US" sz="2600" dirty="0" err="1" smtClean="0"/>
              <a:t>Bae</a:t>
            </a:r>
            <a:r>
              <a:rPr lang="en-US" sz="2600" dirty="0" smtClean="0"/>
              <a:t>, Jong Choi, Thilina Gunarathne, Saliya Ekanayake, Stephan </a:t>
            </a:r>
            <a:r>
              <a:rPr lang="en-US" sz="2600" dirty="0" err="1" smtClean="0"/>
              <a:t>Tak-lon-wu</a:t>
            </a:r>
            <a:endParaRPr lang="en-US" sz="2600" dirty="0" smtClean="0"/>
          </a:p>
          <a:p>
            <a:pPr>
              <a:lnSpc>
                <a:spcPct val="110000"/>
              </a:lnSpc>
            </a:pPr>
            <a:r>
              <a:rPr lang="en-US" sz="2600" dirty="0" smtClean="0"/>
              <a:t>Dr. Shrideep Pallickara</a:t>
            </a:r>
          </a:p>
          <a:p>
            <a:pPr>
              <a:lnSpc>
                <a:spcPct val="110000"/>
              </a:lnSpc>
            </a:pPr>
            <a:r>
              <a:rPr lang="en-US" sz="2600" dirty="0" smtClean="0"/>
              <a:t>Dr. Marlon Pierce</a:t>
            </a:r>
          </a:p>
          <a:p>
            <a:pPr>
              <a:lnSpc>
                <a:spcPct val="110000"/>
              </a:lnSpc>
            </a:pPr>
            <a:r>
              <a:rPr lang="en-US" sz="2600" dirty="0" smtClean="0"/>
              <a:t>XCG &amp; Cloud Computing Futures Group @ Microsoft Research</a:t>
            </a:r>
          </a:p>
          <a:p>
            <a:pPr>
              <a:buNone/>
            </a:pPr>
            <a:endParaRPr lang="en-US" dirty="0"/>
          </a:p>
        </p:txBody>
      </p:sp>
    </p:spTree>
    <p:extLst>
      <p:ext uri="{BB962C8B-B14F-4D97-AF65-F5344CB8AC3E}">
        <p14:creationId xmlns:p14="http://schemas.microsoft.com/office/powerpoint/2010/main" val="9869163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1470025"/>
          </a:xfrm>
        </p:spPr>
        <p:txBody>
          <a:bodyPr>
            <a:normAutofit/>
          </a:bodyPr>
          <a:lstStyle/>
          <a:p>
            <a:r>
              <a:rPr lang="en-US" sz="4000" dirty="0" smtClean="0">
                <a:solidFill>
                  <a:schemeClr val="tx2">
                    <a:lumMod val="50000"/>
                  </a:schemeClr>
                </a:solidFill>
              </a:rPr>
              <a:t>Questions?	</a:t>
            </a:r>
            <a:endParaRPr lang="en-US" sz="4000" dirty="0">
              <a:solidFill>
                <a:schemeClr val="tx2">
                  <a:lumMod val="50000"/>
                </a:schemeClr>
              </a:solidFill>
            </a:endParaRPr>
          </a:p>
        </p:txBody>
      </p:sp>
      <p:sp>
        <p:nvSpPr>
          <p:cNvPr id="4" name="Subtitle 3"/>
          <p:cNvSpPr>
            <a:spLocks noGrp="1"/>
          </p:cNvSpPr>
          <p:nvPr>
            <p:ph type="subTitle" idx="1"/>
          </p:nvPr>
        </p:nvSpPr>
        <p:spPr>
          <a:xfrm>
            <a:off x="1143000" y="2590800"/>
            <a:ext cx="6400800" cy="1752600"/>
          </a:xfrm>
        </p:spPr>
        <p:txBody>
          <a:bodyPr>
            <a:normAutofit/>
          </a:bodyPr>
          <a:lstStyle/>
          <a:p>
            <a:r>
              <a:rPr lang="en-US" sz="4400" dirty="0" smtClean="0">
                <a:solidFill>
                  <a:schemeClr val="tx2">
                    <a:lumMod val="50000"/>
                  </a:schemeClr>
                </a:solidFill>
              </a:rPr>
              <a:t>Thank you!</a:t>
            </a:r>
            <a:endParaRPr lang="en-US" sz="4400" dirty="0">
              <a:solidFill>
                <a:schemeClr val="tx2">
                  <a:lumMod val="50000"/>
                </a:schemeClr>
              </a:solidFill>
            </a:endParaRPr>
          </a:p>
        </p:txBody>
      </p:sp>
    </p:spTree>
    <p:extLst>
      <p:ext uri="{BB962C8B-B14F-4D97-AF65-F5344CB8AC3E}">
        <p14:creationId xmlns:p14="http://schemas.microsoft.com/office/powerpoint/2010/main" val="7985744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rgbClr val="002060"/>
                </a:solidFill>
              </a:rPr>
              <a:t>Backup Slides</a:t>
            </a:r>
            <a:endParaRPr lang="en-US" dirty="0">
              <a:solidFill>
                <a:srgbClr val="002060"/>
              </a:solidFill>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849916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Components of Twister Daemon</a:t>
            </a:r>
            <a:endParaRPr lang="en-US" dirty="0"/>
          </a:p>
        </p:txBody>
      </p:sp>
      <p:sp>
        <p:nvSpPr>
          <p:cNvPr id="3" name="Content Placeholder 2"/>
          <p:cNvSpPr>
            <a:spLocks noGrp="1"/>
          </p:cNvSpPr>
          <p:nvPr>
            <p:ph idx="1"/>
          </p:nvPr>
        </p:nvSpPr>
        <p:spPr/>
        <p:txBody>
          <a:bodyPr/>
          <a:lstStyle/>
          <a:p>
            <a:endParaRPr lang="en-US" dirty="0"/>
          </a:p>
        </p:txBody>
      </p:sp>
      <p:pic>
        <p:nvPicPr>
          <p:cNvPr id="79874" name="Picture 2"/>
          <p:cNvPicPr>
            <a:picLocks noChangeAspect="1" noChangeArrowheads="1"/>
          </p:cNvPicPr>
          <p:nvPr/>
        </p:nvPicPr>
        <p:blipFill>
          <a:blip r:embed="rId2" cstate="print"/>
          <a:srcRect/>
          <a:stretch>
            <a:fillRect/>
          </a:stretch>
        </p:blipFill>
        <p:spPr bwMode="auto">
          <a:xfrm>
            <a:off x="533400" y="914400"/>
            <a:ext cx="8082501" cy="4343400"/>
          </a:xfrm>
          <a:prstGeom prst="rect">
            <a:avLst/>
          </a:prstGeom>
          <a:noFill/>
          <a:ln w="9525">
            <a:noFill/>
            <a:miter lim="800000"/>
            <a:headEnd/>
            <a:tailEnd/>
          </a:ln>
        </p:spPr>
      </p:pic>
    </p:spTree>
    <p:extLst>
      <p:ext uri="{BB962C8B-B14F-4D97-AF65-F5344CB8AC3E}">
        <p14:creationId xmlns:p14="http://schemas.microsoft.com/office/powerpoint/2010/main" val="9592866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 in Patterns</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533400" y="685800"/>
            <a:ext cx="8153400" cy="5625315"/>
          </a:xfrm>
          <a:prstGeom prst="rect">
            <a:avLst/>
          </a:prstGeom>
          <a:noFill/>
          <a:ln w="12700">
            <a:solidFill>
              <a:schemeClr val="tx2">
                <a:lumMod val="50000"/>
              </a:schemeClr>
            </a:solidFill>
            <a:miter lim="800000"/>
            <a:headEnd/>
            <a:tailEnd/>
          </a:ln>
          <a:effectLst/>
        </p:spPr>
      </p:pic>
    </p:spTree>
    <p:extLst>
      <p:ext uri="{BB962C8B-B14F-4D97-AF65-F5344CB8AC3E}">
        <p14:creationId xmlns:p14="http://schemas.microsoft.com/office/powerpoint/2010/main" val="36177731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3429000"/>
          </a:xfrm>
        </p:spPr>
        <p:txBody>
          <a:bodyPr>
            <a:normAutofit fontScale="85000" lnSpcReduction="20000"/>
          </a:bodyPr>
          <a:lstStyle/>
          <a:p>
            <a:pPr>
              <a:buClr>
                <a:srgbClr val="C00000"/>
              </a:buClr>
            </a:pPr>
            <a:r>
              <a:rPr lang="en-US" dirty="0" smtClean="0">
                <a:solidFill>
                  <a:srgbClr val="002060"/>
                </a:solidFill>
              </a:rPr>
              <a:t>Intermediate data transferred via the broker network</a:t>
            </a:r>
          </a:p>
          <a:p>
            <a:pPr>
              <a:buClr>
                <a:srgbClr val="C00000"/>
              </a:buClr>
            </a:pPr>
            <a:r>
              <a:rPr lang="en-US" dirty="0" smtClean="0">
                <a:solidFill>
                  <a:srgbClr val="002060"/>
                </a:solidFill>
              </a:rPr>
              <a:t>Network of brokers used for load balancing</a:t>
            </a:r>
          </a:p>
          <a:p>
            <a:pPr lvl="1">
              <a:buClr>
                <a:srgbClr val="C00000"/>
              </a:buClr>
            </a:pPr>
            <a:r>
              <a:rPr lang="en-US" dirty="0" smtClean="0">
                <a:solidFill>
                  <a:srgbClr val="002060"/>
                </a:solidFill>
              </a:rPr>
              <a:t> Different  broker topologies</a:t>
            </a:r>
          </a:p>
          <a:p>
            <a:pPr>
              <a:buClr>
                <a:srgbClr val="C00000"/>
              </a:buClr>
            </a:pPr>
            <a:r>
              <a:rPr lang="en-US" dirty="0" smtClean="0">
                <a:solidFill>
                  <a:srgbClr val="002060"/>
                </a:solidFill>
              </a:rPr>
              <a:t>Interspersed computation and data transfer minimizes large message load at the brokers</a:t>
            </a:r>
          </a:p>
          <a:p>
            <a:pPr>
              <a:buClr>
                <a:srgbClr val="C00000"/>
              </a:buClr>
            </a:pPr>
            <a:r>
              <a:rPr lang="en-US" dirty="0" smtClean="0">
                <a:solidFill>
                  <a:srgbClr val="002060"/>
                </a:solidFill>
              </a:rPr>
              <a:t>Currently supports</a:t>
            </a:r>
          </a:p>
          <a:p>
            <a:pPr lvl="1">
              <a:buClr>
                <a:srgbClr val="C00000"/>
              </a:buClr>
            </a:pPr>
            <a:r>
              <a:rPr lang="en-US" dirty="0" err="1" smtClean="0">
                <a:solidFill>
                  <a:srgbClr val="002060"/>
                </a:solidFill>
              </a:rPr>
              <a:t>NaradaBrokering</a:t>
            </a:r>
            <a:endParaRPr lang="en-US" dirty="0" smtClean="0">
              <a:solidFill>
                <a:srgbClr val="002060"/>
              </a:solidFill>
            </a:endParaRPr>
          </a:p>
          <a:p>
            <a:pPr lvl="1">
              <a:buClr>
                <a:srgbClr val="C00000"/>
              </a:buClr>
            </a:pPr>
            <a:r>
              <a:rPr lang="en-US" dirty="0" err="1" smtClean="0">
                <a:solidFill>
                  <a:srgbClr val="002060"/>
                </a:solidFill>
              </a:rPr>
              <a:t>ActiveMQ</a:t>
            </a:r>
            <a:endParaRPr lang="en-US" dirty="0" smtClean="0">
              <a:solidFill>
                <a:srgbClr val="002060"/>
              </a:solidFill>
            </a:endParaRPr>
          </a:p>
          <a:p>
            <a:pPr lvl="1"/>
            <a:endParaRPr lang="en-US" dirty="0"/>
          </a:p>
        </p:txBody>
      </p:sp>
      <p:sp>
        <p:nvSpPr>
          <p:cNvPr id="53" name="Text Box 79"/>
          <p:cNvSpPr txBox="1">
            <a:spLocks noChangeArrowheads="1"/>
          </p:cNvSpPr>
          <p:nvPr/>
        </p:nvSpPr>
        <p:spPr bwMode="auto">
          <a:xfrm>
            <a:off x="304800" y="4953000"/>
            <a:ext cx="3886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cs typeface="Arial" pitchFamily="34" charset="0"/>
              </a:rPr>
              <a:t>100 map tasks, 10 workers in 10 nodes </a:t>
            </a:r>
          </a:p>
        </p:txBody>
      </p:sp>
      <p:grpSp>
        <p:nvGrpSpPr>
          <p:cNvPr id="168" name="Group 167"/>
          <p:cNvGrpSpPr/>
          <p:nvPr/>
        </p:nvGrpSpPr>
        <p:grpSpPr>
          <a:xfrm>
            <a:off x="4191000" y="3276600"/>
            <a:ext cx="4645848" cy="3165057"/>
            <a:chOff x="3810000" y="3581400"/>
            <a:chExt cx="4645848" cy="3165057"/>
          </a:xfrm>
        </p:grpSpPr>
        <p:sp>
          <p:nvSpPr>
            <p:cNvPr id="143" name="Cloud 142"/>
            <p:cNvSpPr/>
            <p:nvPr/>
          </p:nvSpPr>
          <p:spPr>
            <a:xfrm>
              <a:off x="3810000" y="5029200"/>
              <a:ext cx="2971800" cy="838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AutoShape 33"/>
            <p:cNvCxnSpPr>
              <a:cxnSpLocks noChangeShapeType="1"/>
            </p:cNvCxnSpPr>
            <p:nvPr/>
          </p:nvCxnSpPr>
          <p:spPr bwMode="auto">
            <a:xfrm rot="16200000" flipH="1">
              <a:off x="4229894" y="5372894"/>
              <a:ext cx="989806" cy="304006"/>
            </a:xfrm>
            <a:prstGeom prst="straightConnector1">
              <a:avLst/>
            </a:prstGeom>
            <a:noFill/>
            <a:ln w="9525">
              <a:solidFill>
                <a:srgbClr val="000000"/>
              </a:solidFill>
              <a:round/>
              <a:headEnd/>
              <a:tailEnd/>
            </a:ln>
          </p:spPr>
        </p:cxnSp>
        <p:cxnSp>
          <p:nvCxnSpPr>
            <p:cNvPr id="36" name="AutoShape 36"/>
            <p:cNvCxnSpPr>
              <a:cxnSpLocks noChangeShapeType="1"/>
            </p:cNvCxnSpPr>
            <p:nvPr/>
          </p:nvCxnSpPr>
          <p:spPr bwMode="auto">
            <a:xfrm>
              <a:off x="5257800" y="4495800"/>
              <a:ext cx="0" cy="269457"/>
            </a:xfrm>
            <a:prstGeom prst="straightConnector1">
              <a:avLst/>
            </a:prstGeom>
            <a:noFill/>
            <a:ln w="9525">
              <a:solidFill>
                <a:srgbClr val="000000"/>
              </a:solidFill>
              <a:round/>
              <a:headEnd/>
              <a:tailEnd type="triangle" w="med" len="med"/>
            </a:ln>
          </p:spPr>
        </p:cxnSp>
        <p:cxnSp>
          <p:nvCxnSpPr>
            <p:cNvPr id="37" name="AutoShape 37"/>
            <p:cNvCxnSpPr>
              <a:cxnSpLocks noChangeShapeType="1"/>
            </p:cNvCxnSpPr>
            <p:nvPr/>
          </p:nvCxnSpPr>
          <p:spPr bwMode="auto">
            <a:xfrm>
              <a:off x="6160369" y="4520365"/>
              <a:ext cx="0" cy="269457"/>
            </a:xfrm>
            <a:prstGeom prst="straightConnector1">
              <a:avLst/>
            </a:prstGeom>
            <a:noFill/>
            <a:ln w="9525">
              <a:solidFill>
                <a:srgbClr val="000000"/>
              </a:solidFill>
              <a:round/>
              <a:headEnd/>
              <a:tailEnd type="triangle" w="med" len="med"/>
            </a:ln>
          </p:spPr>
        </p:cxnSp>
        <p:cxnSp>
          <p:nvCxnSpPr>
            <p:cNvPr id="47" name="AutoShape 73"/>
            <p:cNvCxnSpPr>
              <a:cxnSpLocks noChangeShapeType="1"/>
            </p:cNvCxnSpPr>
            <p:nvPr/>
          </p:nvCxnSpPr>
          <p:spPr bwMode="auto">
            <a:xfrm>
              <a:off x="4876800" y="6019800"/>
              <a:ext cx="0" cy="237122"/>
            </a:xfrm>
            <a:prstGeom prst="straightConnector1">
              <a:avLst/>
            </a:prstGeom>
            <a:noFill/>
            <a:ln w="9525">
              <a:solidFill>
                <a:srgbClr val="000000"/>
              </a:solidFill>
              <a:round/>
              <a:headEnd/>
              <a:tailEnd type="triangle" w="med" len="med"/>
            </a:ln>
          </p:spPr>
        </p:cxnSp>
        <p:cxnSp>
          <p:nvCxnSpPr>
            <p:cNvPr id="48" name="AutoShape 74"/>
            <p:cNvCxnSpPr>
              <a:cxnSpLocks noChangeShapeType="1"/>
            </p:cNvCxnSpPr>
            <p:nvPr/>
          </p:nvCxnSpPr>
          <p:spPr bwMode="auto">
            <a:xfrm>
              <a:off x="5715000" y="6019800"/>
              <a:ext cx="0" cy="237122"/>
            </a:xfrm>
            <a:prstGeom prst="straightConnector1">
              <a:avLst/>
            </a:prstGeom>
            <a:noFill/>
            <a:ln w="9525">
              <a:solidFill>
                <a:srgbClr val="000000"/>
              </a:solidFill>
              <a:round/>
              <a:headEnd/>
              <a:tailEnd type="triangle" w="med" len="med"/>
            </a:ln>
          </p:spPr>
        </p:cxnSp>
        <p:sp>
          <p:nvSpPr>
            <p:cNvPr id="55" name="Text Box 81"/>
            <p:cNvSpPr txBox="1">
              <a:spLocks noChangeArrowheads="1"/>
            </p:cNvSpPr>
            <p:nvPr/>
          </p:nvSpPr>
          <p:spPr bwMode="auto">
            <a:xfrm>
              <a:off x="6019800" y="6019800"/>
              <a:ext cx="1096578" cy="3926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mbria" pitchFamily="18" charset="0"/>
                  <a:cs typeface="Arial" pitchFamily="34" charset="0"/>
                </a:rPr>
                <a:t>Reduce()</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93" name="AutoShape 36"/>
            <p:cNvCxnSpPr>
              <a:cxnSpLocks noChangeShapeType="1"/>
            </p:cNvCxnSpPr>
            <p:nvPr/>
          </p:nvCxnSpPr>
          <p:spPr bwMode="auto">
            <a:xfrm>
              <a:off x="4343400" y="4495800"/>
              <a:ext cx="0" cy="269457"/>
            </a:xfrm>
            <a:prstGeom prst="straightConnector1">
              <a:avLst/>
            </a:prstGeom>
            <a:noFill/>
            <a:ln w="9525">
              <a:solidFill>
                <a:srgbClr val="000000"/>
              </a:solidFill>
              <a:round/>
              <a:headEnd/>
              <a:tailEnd type="triangle" w="med" len="med"/>
            </a:ln>
          </p:spPr>
        </p:cxnSp>
        <p:sp>
          <p:nvSpPr>
            <p:cNvPr id="118" name="TextBox 117"/>
            <p:cNvSpPr txBox="1"/>
            <p:nvPr/>
          </p:nvSpPr>
          <p:spPr>
            <a:xfrm>
              <a:off x="6400800" y="3810000"/>
              <a:ext cx="1801455" cy="369332"/>
            </a:xfrm>
            <a:prstGeom prst="rect">
              <a:avLst/>
            </a:prstGeom>
            <a:noFill/>
          </p:spPr>
          <p:txBody>
            <a:bodyPr wrap="none" rtlCol="0">
              <a:spAutoFit/>
            </a:bodyPr>
            <a:lstStyle/>
            <a:p>
              <a:r>
                <a:rPr lang="en-US" b="1" dirty="0" smtClean="0"/>
                <a:t>map task queues</a:t>
              </a:r>
              <a:endParaRPr lang="en-US" b="1" dirty="0"/>
            </a:p>
          </p:txBody>
        </p:sp>
        <p:sp>
          <p:nvSpPr>
            <p:cNvPr id="119" name="TextBox 118"/>
            <p:cNvSpPr txBox="1"/>
            <p:nvPr/>
          </p:nvSpPr>
          <p:spPr>
            <a:xfrm>
              <a:off x="6324600" y="4800600"/>
              <a:ext cx="1441613" cy="369332"/>
            </a:xfrm>
            <a:prstGeom prst="rect">
              <a:avLst/>
            </a:prstGeom>
            <a:noFill/>
          </p:spPr>
          <p:txBody>
            <a:bodyPr wrap="none" rtlCol="0">
              <a:spAutoFit/>
            </a:bodyPr>
            <a:lstStyle/>
            <a:p>
              <a:r>
                <a:rPr lang="en-US" b="1" dirty="0" smtClean="0"/>
                <a:t>Map workers</a:t>
              </a:r>
              <a:endParaRPr lang="en-US" b="1" dirty="0"/>
            </a:p>
          </p:txBody>
        </p:sp>
        <p:sp>
          <p:nvSpPr>
            <p:cNvPr id="125" name="Rectangle 124"/>
            <p:cNvSpPr/>
            <p:nvPr/>
          </p:nvSpPr>
          <p:spPr>
            <a:xfrm>
              <a:off x="4191000" y="4267200"/>
              <a:ext cx="304800" cy="228600"/>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 name="AutoShape 33"/>
            <p:cNvCxnSpPr>
              <a:cxnSpLocks noChangeShapeType="1"/>
            </p:cNvCxnSpPr>
            <p:nvPr/>
          </p:nvCxnSpPr>
          <p:spPr bwMode="auto">
            <a:xfrm>
              <a:off x="4572000" y="5029200"/>
              <a:ext cx="1143000" cy="990600"/>
            </a:xfrm>
            <a:prstGeom prst="straightConnector1">
              <a:avLst/>
            </a:prstGeom>
            <a:noFill/>
            <a:ln w="9525">
              <a:solidFill>
                <a:srgbClr val="000000"/>
              </a:solidFill>
              <a:round/>
              <a:headEnd/>
              <a:tailEnd/>
            </a:ln>
          </p:spPr>
        </p:cxnSp>
        <p:sp>
          <p:nvSpPr>
            <p:cNvPr id="139" name="Rectangle 138"/>
            <p:cNvSpPr/>
            <p:nvPr/>
          </p:nvSpPr>
          <p:spPr>
            <a:xfrm>
              <a:off x="4648200" y="5638800"/>
              <a:ext cx="45719" cy="76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p:cNvSpPr txBox="1"/>
            <p:nvPr/>
          </p:nvSpPr>
          <p:spPr>
            <a:xfrm>
              <a:off x="6781800" y="5257800"/>
              <a:ext cx="1674048" cy="369332"/>
            </a:xfrm>
            <a:prstGeom prst="rect">
              <a:avLst/>
            </a:prstGeom>
            <a:noFill/>
          </p:spPr>
          <p:txBody>
            <a:bodyPr wrap="none" rtlCol="0">
              <a:spAutoFit/>
            </a:bodyPr>
            <a:lstStyle/>
            <a:p>
              <a:r>
                <a:rPr lang="en-US" b="1" dirty="0" smtClean="0"/>
                <a:t>Broker network</a:t>
              </a:r>
              <a:endParaRPr lang="en-US" b="1" dirty="0"/>
            </a:p>
          </p:txBody>
        </p:sp>
        <p:cxnSp>
          <p:nvCxnSpPr>
            <p:cNvPr id="84" name="AutoShape 33"/>
            <p:cNvCxnSpPr>
              <a:cxnSpLocks noChangeShapeType="1"/>
            </p:cNvCxnSpPr>
            <p:nvPr/>
          </p:nvCxnSpPr>
          <p:spPr bwMode="auto">
            <a:xfrm rot="5400000">
              <a:off x="4533900" y="5372100"/>
              <a:ext cx="990600" cy="304800"/>
            </a:xfrm>
            <a:prstGeom prst="straightConnector1">
              <a:avLst/>
            </a:prstGeom>
            <a:noFill/>
            <a:ln w="9525">
              <a:solidFill>
                <a:srgbClr val="000000"/>
              </a:solidFill>
              <a:round/>
              <a:headEnd/>
              <a:tailEnd/>
            </a:ln>
          </p:spPr>
        </p:cxnSp>
        <p:cxnSp>
          <p:nvCxnSpPr>
            <p:cNvPr id="87" name="AutoShape 33"/>
            <p:cNvCxnSpPr>
              <a:cxnSpLocks noChangeShapeType="1"/>
            </p:cNvCxnSpPr>
            <p:nvPr/>
          </p:nvCxnSpPr>
          <p:spPr bwMode="auto">
            <a:xfrm rot="16200000" flipH="1">
              <a:off x="4953000" y="5257800"/>
              <a:ext cx="990600" cy="533400"/>
            </a:xfrm>
            <a:prstGeom prst="straightConnector1">
              <a:avLst/>
            </a:prstGeom>
            <a:noFill/>
            <a:ln w="9525">
              <a:solidFill>
                <a:srgbClr val="000000"/>
              </a:solidFill>
              <a:round/>
              <a:headEnd/>
              <a:tailEnd/>
            </a:ln>
          </p:spPr>
        </p:cxnSp>
        <p:cxnSp>
          <p:nvCxnSpPr>
            <p:cNvPr id="90" name="AutoShape 33"/>
            <p:cNvCxnSpPr>
              <a:cxnSpLocks noChangeShapeType="1"/>
            </p:cNvCxnSpPr>
            <p:nvPr/>
          </p:nvCxnSpPr>
          <p:spPr bwMode="auto">
            <a:xfrm rot="5400000">
              <a:off x="4971096" y="4991100"/>
              <a:ext cx="954408" cy="1143000"/>
            </a:xfrm>
            <a:prstGeom prst="straightConnector1">
              <a:avLst/>
            </a:prstGeom>
            <a:noFill/>
            <a:ln w="9525">
              <a:solidFill>
                <a:srgbClr val="000000"/>
              </a:solidFill>
              <a:round/>
              <a:headEnd/>
              <a:tailEnd/>
            </a:ln>
          </p:spPr>
        </p:cxnSp>
        <p:cxnSp>
          <p:nvCxnSpPr>
            <p:cNvPr id="94" name="AutoShape 33"/>
            <p:cNvCxnSpPr>
              <a:cxnSpLocks noChangeShapeType="1"/>
            </p:cNvCxnSpPr>
            <p:nvPr/>
          </p:nvCxnSpPr>
          <p:spPr bwMode="auto">
            <a:xfrm rot="5400000">
              <a:off x="5400198" y="5400198"/>
              <a:ext cx="934404" cy="304800"/>
            </a:xfrm>
            <a:prstGeom prst="straightConnector1">
              <a:avLst/>
            </a:prstGeom>
            <a:noFill/>
            <a:ln w="9525">
              <a:solidFill>
                <a:srgbClr val="000000"/>
              </a:solidFill>
              <a:round/>
              <a:headEnd/>
              <a:tailEnd/>
            </a:ln>
          </p:spPr>
        </p:cxnSp>
        <p:sp>
          <p:nvSpPr>
            <p:cNvPr id="137" name="Rectangle 136"/>
            <p:cNvSpPr/>
            <p:nvPr/>
          </p:nvSpPr>
          <p:spPr>
            <a:xfrm>
              <a:off x="4876800" y="5638800"/>
              <a:ext cx="45719" cy="76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5105400" y="5638800"/>
              <a:ext cx="45719" cy="76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5410200" y="5638800"/>
              <a:ext cx="45719" cy="76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5562600" y="5638800"/>
              <a:ext cx="45719" cy="76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5867400" y="5638800"/>
              <a:ext cx="45719" cy="76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4191000" y="4038600"/>
              <a:ext cx="304800" cy="2286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4191000" y="3810000"/>
              <a:ext cx="304800" cy="228600"/>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4191000" y="3581400"/>
              <a:ext cx="304800" cy="228600"/>
            </a:xfrm>
            <a:prstGeom prst="rect">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5105400" y="4267200"/>
              <a:ext cx="304800" cy="228600"/>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5105400" y="4038600"/>
              <a:ext cx="304800" cy="2286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5105400" y="3810000"/>
              <a:ext cx="304800" cy="228600"/>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5105400" y="3581400"/>
              <a:ext cx="304800" cy="228600"/>
            </a:xfrm>
            <a:prstGeom prst="rect">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6019800" y="4267200"/>
              <a:ext cx="304800" cy="228600"/>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6019800" y="4038600"/>
              <a:ext cx="304800" cy="2286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6019800" y="3810000"/>
              <a:ext cx="304800" cy="228600"/>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6019800" y="3581400"/>
              <a:ext cx="304800" cy="228600"/>
            </a:xfrm>
            <a:prstGeom prst="rect">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4267200" y="4800600"/>
              <a:ext cx="304800" cy="3048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5029200" y="4800600"/>
              <a:ext cx="304800" cy="3048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5943600" y="4800600"/>
              <a:ext cx="304800" cy="3048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4724400" y="6248400"/>
              <a:ext cx="304800" cy="304800"/>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5562600" y="6248400"/>
              <a:ext cx="304800" cy="304800"/>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6" name="AutoShape 36"/>
            <p:cNvCxnSpPr>
              <a:cxnSpLocks noChangeShapeType="1"/>
            </p:cNvCxnSpPr>
            <p:nvPr/>
          </p:nvCxnSpPr>
          <p:spPr bwMode="auto">
            <a:xfrm>
              <a:off x="4876800" y="6477000"/>
              <a:ext cx="0" cy="269457"/>
            </a:xfrm>
            <a:prstGeom prst="straightConnector1">
              <a:avLst/>
            </a:prstGeom>
            <a:noFill/>
            <a:ln w="9525">
              <a:solidFill>
                <a:srgbClr val="000000"/>
              </a:solidFill>
              <a:round/>
              <a:headEnd/>
              <a:tailEnd type="triangle" w="med" len="med"/>
            </a:ln>
          </p:spPr>
        </p:cxnSp>
        <p:cxnSp>
          <p:nvCxnSpPr>
            <p:cNvPr id="167" name="AutoShape 36"/>
            <p:cNvCxnSpPr>
              <a:cxnSpLocks noChangeShapeType="1"/>
            </p:cNvCxnSpPr>
            <p:nvPr/>
          </p:nvCxnSpPr>
          <p:spPr bwMode="auto">
            <a:xfrm>
              <a:off x="5715000" y="6477000"/>
              <a:ext cx="0" cy="269457"/>
            </a:xfrm>
            <a:prstGeom prst="straightConnector1">
              <a:avLst/>
            </a:prstGeom>
            <a:noFill/>
            <a:ln w="9525">
              <a:solidFill>
                <a:srgbClr val="000000"/>
              </a:solidFill>
              <a:round/>
              <a:headEnd/>
              <a:tailEnd type="triangle" w="med" len="med"/>
            </a:ln>
          </p:spPr>
        </p:cxnSp>
      </p:grpSp>
      <p:sp>
        <p:nvSpPr>
          <p:cNvPr id="169" name="TextBox 168"/>
          <p:cNvSpPr txBox="1"/>
          <p:nvPr/>
        </p:nvSpPr>
        <p:spPr>
          <a:xfrm>
            <a:off x="381000" y="4648200"/>
            <a:ext cx="540533" cy="369332"/>
          </a:xfrm>
          <a:prstGeom prst="rect">
            <a:avLst/>
          </a:prstGeom>
          <a:noFill/>
        </p:spPr>
        <p:txBody>
          <a:bodyPr wrap="none" rtlCol="0">
            <a:spAutoFit/>
          </a:bodyPr>
          <a:lstStyle/>
          <a:p>
            <a:r>
              <a:rPr lang="en-US" b="1" dirty="0" smtClean="0">
                <a:cs typeface="Arial" pitchFamily="34" charset="0"/>
              </a:rPr>
              <a:t>E.g.</a:t>
            </a:r>
            <a:endParaRPr lang="en-US" b="1" dirty="0"/>
          </a:p>
        </p:txBody>
      </p:sp>
      <p:sp>
        <p:nvSpPr>
          <p:cNvPr id="170" name="TextBox 169"/>
          <p:cNvSpPr txBox="1"/>
          <p:nvPr/>
        </p:nvSpPr>
        <p:spPr>
          <a:xfrm>
            <a:off x="1066800" y="5657671"/>
            <a:ext cx="2362200" cy="1200329"/>
          </a:xfrm>
          <a:prstGeom prst="rect">
            <a:avLst/>
          </a:prstGeom>
          <a:noFill/>
        </p:spPr>
        <p:txBody>
          <a:bodyPr wrap="square" rtlCol="0">
            <a:spAutoFit/>
          </a:bodyPr>
          <a:lstStyle/>
          <a:p>
            <a:pPr lvl="0"/>
            <a:r>
              <a:rPr lang="en-US" b="1" dirty="0" smtClean="0">
                <a:cs typeface="Arial" pitchFamily="34" charset="0"/>
              </a:rPr>
              <a:t>~ 10 tasks are producing outputs at once</a:t>
            </a:r>
          </a:p>
          <a:p>
            <a:endParaRPr lang="en-US" dirty="0"/>
          </a:p>
        </p:txBody>
      </p:sp>
      <p:sp>
        <p:nvSpPr>
          <p:cNvPr id="171" name="Down Arrow 170"/>
          <p:cNvSpPr/>
          <p:nvPr/>
        </p:nvSpPr>
        <p:spPr>
          <a:xfrm>
            <a:off x="2133600" y="53340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fontScale="90000"/>
          </a:bodyPr>
          <a:lstStyle/>
          <a:p>
            <a:r>
              <a:rPr lang="en-US" dirty="0" smtClean="0"/>
              <a:t>The use of pub/sub messaging</a:t>
            </a:r>
            <a:endParaRPr lang="en-US" dirty="0"/>
          </a:p>
        </p:txBody>
      </p:sp>
    </p:spTree>
    <p:extLst>
      <p:ext uri="{BB962C8B-B14F-4D97-AF65-F5344CB8AC3E}">
        <p14:creationId xmlns:p14="http://schemas.microsoft.com/office/powerpoint/2010/main" val="842274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75" y="-11545"/>
            <a:ext cx="8229600" cy="533400"/>
          </a:xfrm>
        </p:spPr>
        <p:txBody>
          <a:bodyPr>
            <a:noAutofit/>
          </a:bodyPr>
          <a:lstStyle/>
          <a:p>
            <a:r>
              <a:rPr lang="en-US" dirty="0" smtClean="0"/>
              <a:t>Programming Runtimes</a:t>
            </a:r>
            <a:endParaRPr lang="en-US" dirty="0">
              <a:latin typeface="Candara" pitchFamily="34" charset="0"/>
            </a:endParaRPr>
          </a:p>
        </p:txBody>
      </p:sp>
      <p:sp>
        <p:nvSpPr>
          <p:cNvPr id="3" name="Content Placeholder 2"/>
          <p:cNvSpPr>
            <a:spLocks noGrp="1"/>
          </p:cNvSpPr>
          <p:nvPr>
            <p:ph idx="1"/>
          </p:nvPr>
        </p:nvSpPr>
        <p:spPr>
          <a:xfrm>
            <a:off x="263993" y="3352800"/>
            <a:ext cx="8651407" cy="2971800"/>
          </a:xfrm>
        </p:spPr>
        <p:txBody>
          <a:bodyPr>
            <a:normAutofit fontScale="92500" lnSpcReduction="10000"/>
          </a:bodyPr>
          <a:lstStyle/>
          <a:p>
            <a:r>
              <a:rPr lang="en-US" dirty="0" smtClean="0">
                <a:solidFill>
                  <a:srgbClr val="002060"/>
                </a:solidFill>
                <a:latin typeface="Candara" pitchFamily="34" charset="0"/>
              </a:rPr>
              <a:t>High level programming models such as MapReduce:</a:t>
            </a:r>
          </a:p>
          <a:p>
            <a:pPr lvl="1"/>
            <a:r>
              <a:rPr lang="en-US" dirty="0" smtClean="0">
                <a:solidFill>
                  <a:srgbClr val="002060"/>
                </a:solidFill>
                <a:latin typeface="Candara" pitchFamily="34" charset="0"/>
              </a:rPr>
              <a:t>Adopts a data centered design</a:t>
            </a:r>
          </a:p>
          <a:p>
            <a:pPr lvl="2"/>
            <a:r>
              <a:rPr lang="en-US" dirty="0" smtClean="0"/>
              <a:t>Computations starts from data</a:t>
            </a:r>
            <a:endParaRPr lang="en-US" dirty="0" smtClean="0">
              <a:solidFill>
                <a:srgbClr val="002060"/>
              </a:solidFill>
              <a:latin typeface="Candara" pitchFamily="34" charset="0"/>
            </a:endParaRPr>
          </a:p>
          <a:p>
            <a:pPr lvl="1"/>
            <a:r>
              <a:rPr lang="en-US" b="1" dirty="0" smtClean="0">
                <a:solidFill>
                  <a:srgbClr val="00B0F0"/>
                </a:solidFill>
                <a:latin typeface="Candara" pitchFamily="34" charset="0"/>
              </a:rPr>
              <a:t>Support Moving computation to data</a:t>
            </a:r>
          </a:p>
          <a:p>
            <a:pPr lvl="1"/>
            <a:r>
              <a:rPr lang="en-US" dirty="0" smtClean="0">
                <a:solidFill>
                  <a:srgbClr val="002060"/>
                </a:solidFill>
                <a:latin typeface="Candara" pitchFamily="34" charset="0"/>
              </a:rPr>
              <a:t>Show promising results for data intensive computing</a:t>
            </a:r>
          </a:p>
          <a:p>
            <a:pPr lvl="2"/>
            <a:r>
              <a:rPr lang="en-US" dirty="0" smtClean="0"/>
              <a:t>Google, Yahoo, Elastic MapReduce from Amazon …</a:t>
            </a:r>
            <a:endParaRPr lang="en-US" dirty="0">
              <a:solidFill>
                <a:srgbClr val="002060"/>
              </a:solidFill>
              <a:latin typeface="Candara" pitchFamily="34" charset="0"/>
            </a:endParaRPr>
          </a:p>
        </p:txBody>
      </p:sp>
      <p:sp>
        <p:nvSpPr>
          <p:cNvPr id="13" name="Rectangle 12"/>
          <p:cNvSpPr/>
          <p:nvPr/>
        </p:nvSpPr>
        <p:spPr>
          <a:xfrm>
            <a:off x="4969967" y="960596"/>
            <a:ext cx="2339275" cy="1382233"/>
          </a:xfrm>
          <a:prstGeom prst="rect">
            <a:avLst/>
          </a:prstGeom>
          <a:ln>
            <a:solidFill>
              <a:srgbClr val="00206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b="1" dirty="0">
              <a:latin typeface="Candara" pitchFamily="34" charset="0"/>
            </a:endParaRPr>
          </a:p>
        </p:txBody>
      </p:sp>
      <p:sp>
        <p:nvSpPr>
          <p:cNvPr id="14" name="Rectangle 13"/>
          <p:cNvSpPr/>
          <p:nvPr/>
        </p:nvSpPr>
        <p:spPr>
          <a:xfrm>
            <a:off x="263993" y="780487"/>
            <a:ext cx="1788223" cy="433887"/>
          </a:xfrm>
          <a:prstGeom prst="rect">
            <a:avLst/>
          </a:prstGeom>
          <a:ln>
            <a:solidFill>
              <a:srgbClr val="00206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b="1" dirty="0" smtClean="0">
                <a:latin typeface="Candara" pitchFamily="34" charset="0"/>
              </a:rPr>
              <a:t>PIG Latin,  Sawzall</a:t>
            </a:r>
            <a:endParaRPr lang="en-US" sz="1600" b="1" dirty="0">
              <a:latin typeface="Candara" pitchFamily="34" charset="0"/>
            </a:endParaRPr>
          </a:p>
        </p:txBody>
      </p:sp>
      <p:sp>
        <p:nvSpPr>
          <p:cNvPr id="10" name="Rectangle 9"/>
          <p:cNvSpPr/>
          <p:nvPr/>
        </p:nvSpPr>
        <p:spPr>
          <a:xfrm>
            <a:off x="5064548" y="1429166"/>
            <a:ext cx="1489463" cy="912628"/>
          </a:xfrm>
          <a:prstGeom prst="rect">
            <a:avLst/>
          </a:prstGeom>
          <a:ln>
            <a:solidFill>
              <a:srgbClr val="00206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latin typeface="Candara" pitchFamily="34" charset="0"/>
              </a:rPr>
              <a:t>MPI, PVM, HPF</a:t>
            </a:r>
            <a:endParaRPr lang="en-US" sz="1600" b="1" dirty="0">
              <a:latin typeface="Candara" pitchFamily="34" charset="0"/>
            </a:endParaRPr>
          </a:p>
        </p:txBody>
      </p:sp>
      <p:sp>
        <p:nvSpPr>
          <p:cNvPr id="12" name="Rectangle 11"/>
          <p:cNvSpPr/>
          <p:nvPr/>
        </p:nvSpPr>
        <p:spPr>
          <a:xfrm>
            <a:off x="247025" y="1429166"/>
            <a:ext cx="1805191" cy="914400"/>
          </a:xfrm>
          <a:prstGeom prst="rect">
            <a:avLst/>
          </a:prstGeom>
          <a:ln>
            <a:solidFill>
              <a:srgbClr val="00206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latin typeface="Candara" pitchFamily="34" charset="0"/>
              </a:rPr>
              <a:t>MapReduce,  </a:t>
            </a:r>
          </a:p>
          <a:p>
            <a:pPr algn="ctr"/>
            <a:r>
              <a:rPr lang="en-US" sz="1600" b="1" dirty="0" smtClean="0">
                <a:latin typeface="Candara" pitchFamily="34" charset="0"/>
              </a:rPr>
              <a:t>DryadLINQ, Pregel</a:t>
            </a:r>
            <a:endParaRPr lang="en-US" sz="1600" b="1" dirty="0">
              <a:latin typeface="Candara" pitchFamily="34" charset="0"/>
            </a:endParaRPr>
          </a:p>
        </p:txBody>
      </p:sp>
      <p:sp>
        <p:nvSpPr>
          <p:cNvPr id="34" name="Rounded Rectangle 33"/>
          <p:cNvSpPr/>
          <p:nvPr/>
        </p:nvSpPr>
        <p:spPr>
          <a:xfrm>
            <a:off x="237055" y="1295522"/>
            <a:ext cx="1891188" cy="1143000"/>
          </a:xfrm>
          <a:prstGeom prst="round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itchFamily="34" charset="0"/>
            </a:endParaRPr>
          </a:p>
        </p:txBody>
      </p:sp>
      <p:sp>
        <p:nvSpPr>
          <p:cNvPr id="47" name="Rectangle 46"/>
          <p:cNvSpPr/>
          <p:nvPr/>
        </p:nvSpPr>
        <p:spPr>
          <a:xfrm>
            <a:off x="7863624" y="1430201"/>
            <a:ext cx="961192" cy="912628"/>
          </a:xfrm>
          <a:prstGeom prst="rect">
            <a:avLst/>
          </a:prstGeom>
          <a:ln>
            <a:solidFill>
              <a:srgbClr val="00206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latin typeface="Candara" pitchFamily="34" charset="0"/>
              </a:rPr>
              <a:t>Chapel, X10</a:t>
            </a:r>
            <a:endParaRPr lang="en-US" sz="1600" b="1" dirty="0">
              <a:latin typeface="Candara" pitchFamily="34" charset="0"/>
            </a:endParaRPr>
          </a:p>
        </p:txBody>
      </p:sp>
      <p:sp>
        <p:nvSpPr>
          <p:cNvPr id="48" name="Rectangle 47"/>
          <p:cNvSpPr/>
          <p:nvPr/>
        </p:nvSpPr>
        <p:spPr>
          <a:xfrm>
            <a:off x="3327410" y="1429166"/>
            <a:ext cx="1519468" cy="914400"/>
          </a:xfrm>
          <a:prstGeom prst="rect">
            <a:avLst/>
          </a:prstGeom>
          <a:ln>
            <a:solidFill>
              <a:srgbClr val="00206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latin typeface="Candara" pitchFamily="34" charset="0"/>
              </a:rPr>
              <a:t>Classic Cloud</a:t>
            </a:r>
            <a:r>
              <a:rPr lang="en-US" sz="1600" b="1" dirty="0">
                <a:latin typeface="Candara" pitchFamily="34" charset="0"/>
              </a:rPr>
              <a:t>:</a:t>
            </a:r>
            <a:r>
              <a:rPr lang="en-US" sz="1600" b="1" dirty="0" smtClean="0">
                <a:latin typeface="Candara" pitchFamily="34" charset="0"/>
              </a:rPr>
              <a:t> Queues, Workers</a:t>
            </a:r>
            <a:endParaRPr lang="en-US" sz="1600" b="1" dirty="0">
              <a:latin typeface="Candara" pitchFamily="34" charset="0"/>
            </a:endParaRPr>
          </a:p>
        </p:txBody>
      </p:sp>
      <p:sp>
        <p:nvSpPr>
          <p:cNvPr id="49" name="Rectangle 48"/>
          <p:cNvSpPr/>
          <p:nvPr/>
        </p:nvSpPr>
        <p:spPr>
          <a:xfrm>
            <a:off x="6647860" y="1430201"/>
            <a:ext cx="1106498" cy="912628"/>
          </a:xfrm>
          <a:prstGeom prst="rect">
            <a:avLst/>
          </a:prstGeom>
          <a:ln>
            <a:solidFill>
              <a:srgbClr val="00206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err="1" smtClean="0">
                <a:latin typeface="Candara" pitchFamily="34" charset="0"/>
              </a:rPr>
              <a:t>DAGMan</a:t>
            </a:r>
            <a:r>
              <a:rPr lang="en-US" sz="1600" b="1" dirty="0" smtClean="0">
                <a:latin typeface="Candara" pitchFamily="34" charset="0"/>
              </a:rPr>
              <a:t>, BOINC</a:t>
            </a:r>
            <a:endParaRPr lang="en-US" sz="1600" b="1" dirty="0">
              <a:latin typeface="Candara" pitchFamily="34" charset="0"/>
            </a:endParaRPr>
          </a:p>
        </p:txBody>
      </p:sp>
      <p:sp>
        <p:nvSpPr>
          <p:cNvPr id="50" name="TextBox 49"/>
          <p:cNvSpPr txBox="1"/>
          <p:nvPr/>
        </p:nvSpPr>
        <p:spPr>
          <a:xfrm>
            <a:off x="5068460" y="1004899"/>
            <a:ext cx="2288768" cy="338554"/>
          </a:xfrm>
          <a:prstGeom prst="rect">
            <a:avLst/>
          </a:prstGeom>
          <a:noFill/>
        </p:spPr>
        <p:txBody>
          <a:bodyPr wrap="none" rtlCol="0">
            <a:spAutoFit/>
          </a:bodyPr>
          <a:lstStyle/>
          <a:p>
            <a:r>
              <a:rPr lang="en-US" sz="1600" b="1" dirty="0" smtClean="0"/>
              <a:t>Workflows, Swift, </a:t>
            </a:r>
            <a:r>
              <a:rPr lang="en-US" sz="1600" b="1" dirty="0" err="1" smtClean="0"/>
              <a:t>Falkon</a:t>
            </a:r>
            <a:endParaRPr lang="en-US" sz="1600" b="1" dirty="0"/>
          </a:p>
        </p:txBody>
      </p:sp>
      <p:sp>
        <p:nvSpPr>
          <p:cNvPr id="51" name="Rectangle 50"/>
          <p:cNvSpPr/>
          <p:nvPr/>
        </p:nvSpPr>
        <p:spPr>
          <a:xfrm>
            <a:off x="2128243" y="1429166"/>
            <a:ext cx="1105073" cy="914400"/>
          </a:xfrm>
          <a:prstGeom prst="rect">
            <a:avLst/>
          </a:prstGeom>
          <a:ln>
            <a:solidFill>
              <a:srgbClr val="00206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latin typeface="Candara" pitchFamily="34" charset="0"/>
              </a:rPr>
              <a:t>PaaS:</a:t>
            </a:r>
          </a:p>
          <a:p>
            <a:pPr algn="ctr"/>
            <a:r>
              <a:rPr lang="en-US" sz="1600" b="1" dirty="0" smtClean="0">
                <a:latin typeface="Candara" pitchFamily="34" charset="0"/>
              </a:rPr>
              <a:t>Worker Roles</a:t>
            </a:r>
            <a:endParaRPr lang="en-US" sz="1600" b="1" dirty="0">
              <a:latin typeface="Candara" pitchFamily="34" charset="0"/>
            </a:endParaRPr>
          </a:p>
        </p:txBody>
      </p:sp>
      <p:sp>
        <p:nvSpPr>
          <p:cNvPr id="8" name="Right Arrow 7"/>
          <p:cNvSpPr/>
          <p:nvPr/>
        </p:nvSpPr>
        <p:spPr>
          <a:xfrm>
            <a:off x="5064548" y="2514600"/>
            <a:ext cx="3622252" cy="533400"/>
          </a:xfrm>
          <a:prstGeom prst="rightArrow">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latin typeface="Candara" pitchFamily="34" charset="0"/>
              </a:rPr>
              <a:t>Perform Computations Efficiently</a:t>
            </a:r>
            <a:endParaRPr lang="en-US" dirty="0">
              <a:latin typeface="Candara" pitchFamily="34" charset="0"/>
            </a:endParaRPr>
          </a:p>
        </p:txBody>
      </p:sp>
      <p:sp>
        <p:nvSpPr>
          <p:cNvPr id="37" name="Right Arrow 36"/>
          <p:cNvSpPr/>
          <p:nvPr/>
        </p:nvSpPr>
        <p:spPr>
          <a:xfrm flipH="1">
            <a:off x="263992" y="2514600"/>
            <a:ext cx="3584994" cy="533400"/>
          </a:xfrm>
          <a:prstGeom prst="rightArrow">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latin typeface="Candara" pitchFamily="34" charset="0"/>
              </a:rPr>
              <a:t>Achieve Higher Throughput</a:t>
            </a:r>
            <a:endParaRPr lang="en-US" dirty="0">
              <a:latin typeface="Candara" pitchFamily="34" charset="0"/>
            </a:endParaRPr>
          </a:p>
        </p:txBody>
      </p:sp>
    </p:spTree>
    <p:extLst>
      <p:ext uri="{BB962C8B-B14F-4D97-AF65-F5344CB8AC3E}">
        <p14:creationId xmlns:p14="http://schemas.microsoft.com/office/powerpoint/2010/main" val="6223648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Features of Existing Architectures(1)</a:t>
            </a:r>
            <a:endParaRPr lang="en-US" dirty="0"/>
          </a:p>
        </p:txBody>
      </p:sp>
      <p:sp>
        <p:nvSpPr>
          <p:cNvPr id="3" name="Content Placeholder 2"/>
          <p:cNvSpPr>
            <a:spLocks noGrp="1"/>
          </p:cNvSpPr>
          <p:nvPr>
            <p:ph idx="1"/>
          </p:nvPr>
        </p:nvSpPr>
        <p:spPr/>
        <p:txBody>
          <a:bodyPr>
            <a:noAutofit/>
          </a:bodyPr>
          <a:lstStyle/>
          <a:p>
            <a:pPr marL="400050">
              <a:buClr>
                <a:srgbClr val="C00000"/>
              </a:buClr>
            </a:pPr>
            <a:r>
              <a:rPr lang="en-US" sz="2400" dirty="0" smtClean="0">
                <a:solidFill>
                  <a:schemeClr val="tx2">
                    <a:lumMod val="50000"/>
                  </a:schemeClr>
                </a:solidFill>
              </a:rPr>
              <a:t>Programming Model</a:t>
            </a:r>
          </a:p>
          <a:p>
            <a:pPr marL="800100" lvl="1">
              <a:buClr>
                <a:srgbClr val="C00000"/>
              </a:buClr>
            </a:pPr>
            <a:r>
              <a:rPr lang="en-US" sz="2000" dirty="0" smtClean="0">
                <a:solidFill>
                  <a:schemeClr val="tx2">
                    <a:lumMod val="50000"/>
                  </a:schemeClr>
                </a:solidFill>
              </a:rPr>
              <a:t>MapReduce (Optionally “</a:t>
            </a:r>
            <a:r>
              <a:rPr lang="en-US" sz="2000" i="1" dirty="0" smtClean="0">
                <a:solidFill>
                  <a:schemeClr val="tx2">
                    <a:lumMod val="50000"/>
                  </a:schemeClr>
                </a:solidFill>
              </a:rPr>
              <a:t>map-only</a:t>
            </a:r>
            <a:r>
              <a:rPr lang="en-US" sz="2000" dirty="0" smtClean="0">
                <a:solidFill>
                  <a:schemeClr val="tx2">
                    <a:lumMod val="50000"/>
                  </a:schemeClr>
                </a:solidFill>
              </a:rPr>
              <a:t>”)</a:t>
            </a:r>
          </a:p>
          <a:p>
            <a:pPr marL="800100" lvl="1">
              <a:buClr>
                <a:srgbClr val="C00000"/>
              </a:buClr>
            </a:pPr>
            <a:r>
              <a:rPr lang="en-US" sz="2000" dirty="0" smtClean="0">
                <a:solidFill>
                  <a:schemeClr val="tx2">
                    <a:lumMod val="50000"/>
                  </a:schemeClr>
                </a:solidFill>
              </a:rPr>
              <a:t>Focus on </a:t>
            </a:r>
            <a:r>
              <a:rPr lang="en-US" sz="2000" b="1" dirty="0" smtClean="0">
                <a:solidFill>
                  <a:srgbClr val="0070C0"/>
                </a:solidFill>
              </a:rPr>
              <a:t>Single Step </a:t>
            </a:r>
            <a:r>
              <a:rPr lang="en-US" sz="2000" dirty="0" smtClean="0">
                <a:solidFill>
                  <a:schemeClr val="tx2">
                    <a:lumMod val="50000"/>
                  </a:schemeClr>
                </a:solidFill>
              </a:rPr>
              <a:t>MapReduce computations (DryadLINQ supports more than one stage)</a:t>
            </a:r>
          </a:p>
          <a:p>
            <a:pPr marL="400050">
              <a:buClr>
                <a:srgbClr val="C00000"/>
              </a:buClr>
            </a:pPr>
            <a:r>
              <a:rPr lang="en-US" sz="2400" dirty="0" smtClean="0">
                <a:solidFill>
                  <a:schemeClr val="tx2">
                    <a:lumMod val="50000"/>
                  </a:schemeClr>
                </a:solidFill>
              </a:rPr>
              <a:t>Input and Output Handling</a:t>
            </a:r>
          </a:p>
          <a:p>
            <a:pPr marL="800100" lvl="1">
              <a:buClr>
                <a:srgbClr val="C00000"/>
              </a:buClr>
            </a:pPr>
            <a:r>
              <a:rPr lang="en-US" sz="2000" dirty="0" smtClean="0">
                <a:solidFill>
                  <a:schemeClr val="tx2">
                    <a:lumMod val="50000"/>
                  </a:schemeClr>
                </a:solidFill>
              </a:rPr>
              <a:t>Distributed data access (HDFS in Hadoop, Sector in Sphere, and shared directories in Dryad)</a:t>
            </a:r>
          </a:p>
          <a:p>
            <a:pPr marL="800100" lvl="1">
              <a:buClr>
                <a:srgbClr val="C00000"/>
              </a:buClr>
            </a:pPr>
            <a:r>
              <a:rPr lang="en-US" sz="2000" dirty="0" smtClean="0">
                <a:solidFill>
                  <a:schemeClr val="tx2">
                    <a:lumMod val="50000"/>
                  </a:schemeClr>
                </a:solidFill>
              </a:rPr>
              <a:t>Outputs normally goes to the distributed file systems</a:t>
            </a:r>
          </a:p>
          <a:p>
            <a:pPr marL="400050">
              <a:buClr>
                <a:srgbClr val="C00000"/>
              </a:buClr>
            </a:pPr>
            <a:r>
              <a:rPr lang="en-US" sz="2400" dirty="0" smtClean="0">
                <a:solidFill>
                  <a:schemeClr val="tx2">
                    <a:lumMod val="50000"/>
                  </a:schemeClr>
                </a:solidFill>
              </a:rPr>
              <a:t>Intermediate data</a:t>
            </a:r>
          </a:p>
          <a:p>
            <a:pPr marL="800100" lvl="1">
              <a:buClr>
                <a:srgbClr val="C00000"/>
              </a:buClr>
            </a:pPr>
            <a:r>
              <a:rPr lang="en-US" sz="2000" dirty="0" smtClean="0">
                <a:solidFill>
                  <a:schemeClr val="tx2">
                    <a:lumMod val="50000"/>
                  </a:schemeClr>
                </a:solidFill>
              </a:rPr>
              <a:t>Transferred via file systems (Local disk-&gt; HTTP -&gt; local disk  in Hadoop)</a:t>
            </a:r>
          </a:p>
          <a:p>
            <a:pPr marL="800100" lvl="1">
              <a:buClr>
                <a:srgbClr val="C00000"/>
              </a:buClr>
            </a:pPr>
            <a:r>
              <a:rPr lang="en-US" sz="2000" dirty="0" smtClean="0">
                <a:solidFill>
                  <a:schemeClr val="tx2">
                    <a:lumMod val="50000"/>
                  </a:schemeClr>
                </a:solidFill>
              </a:rPr>
              <a:t>Easy to support fault tolerance</a:t>
            </a:r>
          </a:p>
          <a:p>
            <a:pPr marL="800100" lvl="1">
              <a:buClr>
                <a:srgbClr val="C00000"/>
              </a:buClr>
            </a:pPr>
            <a:r>
              <a:rPr lang="en-US" sz="2000" b="1" dirty="0" smtClean="0">
                <a:solidFill>
                  <a:srgbClr val="0070C0"/>
                </a:solidFill>
              </a:rPr>
              <a:t>Considerably high latencies</a:t>
            </a:r>
          </a:p>
        </p:txBody>
      </p:sp>
      <p:sp>
        <p:nvSpPr>
          <p:cNvPr id="4" name="TextBox 3"/>
          <p:cNvSpPr txBox="1"/>
          <p:nvPr/>
        </p:nvSpPr>
        <p:spPr>
          <a:xfrm>
            <a:off x="0" y="838200"/>
            <a:ext cx="6324600" cy="1181862"/>
          </a:xfrm>
          <a:prstGeom prst="rect">
            <a:avLst/>
          </a:prstGeom>
          <a:noFill/>
        </p:spPr>
        <p:txBody>
          <a:bodyPr wrap="square" rtlCol="0">
            <a:spAutoFit/>
          </a:bodyPr>
          <a:lstStyle/>
          <a:p>
            <a:pPr marL="800100" lvl="1">
              <a:lnSpc>
                <a:spcPct val="110000"/>
              </a:lnSpc>
              <a:buClr>
                <a:srgbClr val="C00000"/>
              </a:buClr>
            </a:pPr>
            <a:r>
              <a:rPr lang="en-US" sz="2400" b="1" dirty="0" smtClean="0">
                <a:solidFill>
                  <a:srgbClr val="C00000"/>
                </a:solidFill>
              </a:rPr>
              <a:t>Google, Apache Hadoop, Sector/Sphere, </a:t>
            </a:r>
          </a:p>
          <a:p>
            <a:pPr marL="800100" lvl="1">
              <a:lnSpc>
                <a:spcPct val="110000"/>
              </a:lnSpc>
              <a:buClr>
                <a:srgbClr val="C00000"/>
              </a:buClr>
            </a:pPr>
            <a:r>
              <a:rPr lang="en-US" sz="2400" b="1" dirty="0" smtClean="0">
                <a:solidFill>
                  <a:srgbClr val="C00000"/>
                </a:solidFill>
              </a:rPr>
              <a:t>Dryad/DryadLINQ (DAG based)</a:t>
            </a:r>
          </a:p>
          <a:p>
            <a:endParaRPr lang="en-US" dirty="0"/>
          </a:p>
        </p:txBody>
      </p:sp>
    </p:spTree>
    <p:extLst>
      <p:ext uri="{BB962C8B-B14F-4D97-AF65-F5344CB8AC3E}">
        <p14:creationId xmlns:p14="http://schemas.microsoft.com/office/powerpoint/2010/main" val="40226624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534400" cy="5410200"/>
          </a:xfrm>
        </p:spPr>
        <p:txBody>
          <a:bodyPr>
            <a:noAutofit/>
          </a:bodyPr>
          <a:lstStyle/>
          <a:p>
            <a:pPr marL="400050">
              <a:buClr>
                <a:srgbClr val="C00000"/>
              </a:buClr>
            </a:pPr>
            <a:r>
              <a:rPr lang="en-US" sz="2400" dirty="0" smtClean="0">
                <a:solidFill>
                  <a:schemeClr val="tx2">
                    <a:lumMod val="50000"/>
                  </a:schemeClr>
                </a:solidFill>
              </a:rPr>
              <a:t>Scheduling</a:t>
            </a:r>
          </a:p>
          <a:p>
            <a:pPr marL="800100" lvl="1">
              <a:buClr>
                <a:srgbClr val="C00000"/>
              </a:buClr>
            </a:pPr>
            <a:r>
              <a:rPr lang="en-US" sz="2000" dirty="0" smtClean="0">
                <a:solidFill>
                  <a:schemeClr val="tx2">
                    <a:lumMod val="50000"/>
                  </a:schemeClr>
                </a:solidFill>
              </a:rPr>
              <a:t>A </a:t>
            </a:r>
            <a:r>
              <a:rPr lang="en-US" sz="2000" b="1" dirty="0" smtClean="0">
                <a:solidFill>
                  <a:srgbClr val="0070C0"/>
                </a:solidFill>
              </a:rPr>
              <a:t>master</a:t>
            </a:r>
            <a:r>
              <a:rPr lang="en-US" sz="2000" dirty="0" smtClean="0">
                <a:solidFill>
                  <a:schemeClr val="tx2">
                    <a:lumMod val="50000"/>
                  </a:schemeClr>
                </a:solidFill>
              </a:rPr>
              <a:t> schedules tasks to </a:t>
            </a:r>
            <a:r>
              <a:rPr lang="en-US" sz="2000" b="1" dirty="0" smtClean="0">
                <a:solidFill>
                  <a:srgbClr val="0070C0"/>
                </a:solidFill>
              </a:rPr>
              <a:t>slaves</a:t>
            </a:r>
            <a:r>
              <a:rPr lang="en-US" sz="2000" dirty="0" smtClean="0">
                <a:solidFill>
                  <a:schemeClr val="tx2">
                    <a:lumMod val="50000"/>
                  </a:schemeClr>
                </a:solidFill>
              </a:rPr>
              <a:t> depending on the availability </a:t>
            </a:r>
          </a:p>
          <a:p>
            <a:pPr marL="800100" lvl="1">
              <a:buClr>
                <a:srgbClr val="C00000"/>
              </a:buClr>
            </a:pPr>
            <a:r>
              <a:rPr lang="en-US" sz="2000" b="1" dirty="0" smtClean="0">
                <a:solidFill>
                  <a:srgbClr val="0070C0"/>
                </a:solidFill>
              </a:rPr>
              <a:t>Dynamic Scheduling</a:t>
            </a:r>
            <a:r>
              <a:rPr lang="en-US" sz="2000" dirty="0" smtClean="0">
                <a:solidFill>
                  <a:srgbClr val="0070C0"/>
                </a:solidFill>
              </a:rPr>
              <a:t> </a:t>
            </a:r>
            <a:r>
              <a:rPr lang="en-US" sz="2000" dirty="0" smtClean="0">
                <a:solidFill>
                  <a:schemeClr val="tx2">
                    <a:lumMod val="50000"/>
                  </a:schemeClr>
                </a:solidFill>
              </a:rPr>
              <a:t>in Hadoop, static scheduling in Dryad/DryadLINQ</a:t>
            </a:r>
          </a:p>
          <a:p>
            <a:pPr marL="800100" lvl="1">
              <a:buClr>
                <a:srgbClr val="C00000"/>
              </a:buClr>
            </a:pPr>
            <a:r>
              <a:rPr lang="en-US" sz="2000" dirty="0" smtClean="0">
                <a:solidFill>
                  <a:schemeClr val="tx2">
                    <a:lumMod val="50000"/>
                  </a:schemeClr>
                </a:solidFill>
              </a:rPr>
              <a:t>Naturally load balancing</a:t>
            </a:r>
          </a:p>
          <a:p>
            <a:pPr marL="800100" lvl="1">
              <a:buClr>
                <a:srgbClr val="C00000"/>
              </a:buClr>
              <a:buNone/>
            </a:pPr>
            <a:endParaRPr lang="en-US" sz="1000" dirty="0" smtClean="0">
              <a:solidFill>
                <a:schemeClr val="tx2">
                  <a:lumMod val="50000"/>
                </a:schemeClr>
              </a:solidFill>
            </a:endParaRPr>
          </a:p>
          <a:p>
            <a:pPr marL="400050">
              <a:buClr>
                <a:srgbClr val="C00000"/>
              </a:buClr>
            </a:pPr>
            <a:r>
              <a:rPr lang="en-US" sz="2400" dirty="0" smtClean="0">
                <a:solidFill>
                  <a:schemeClr val="tx2">
                    <a:lumMod val="50000"/>
                  </a:schemeClr>
                </a:solidFill>
              </a:rPr>
              <a:t>Fault Tolerance</a:t>
            </a:r>
          </a:p>
          <a:p>
            <a:pPr marL="800100" lvl="1">
              <a:buClr>
                <a:srgbClr val="C00000"/>
              </a:buClr>
            </a:pPr>
            <a:r>
              <a:rPr lang="en-US" sz="2000" dirty="0" smtClean="0">
                <a:solidFill>
                  <a:schemeClr val="tx2">
                    <a:lumMod val="50000"/>
                  </a:schemeClr>
                </a:solidFill>
              </a:rPr>
              <a:t>Data flows through </a:t>
            </a:r>
            <a:r>
              <a:rPr lang="en-US" sz="2000" b="1" dirty="0" smtClean="0">
                <a:solidFill>
                  <a:srgbClr val="0070C0"/>
                </a:solidFill>
              </a:rPr>
              <a:t>disks-&gt;channels-&gt;disks</a:t>
            </a:r>
          </a:p>
          <a:p>
            <a:pPr marL="800100" lvl="1">
              <a:buClr>
                <a:srgbClr val="C00000"/>
              </a:buClr>
            </a:pPr>
            <a:r>
              <a:rPr lang="en-US" sz="2000" dirty="0" smtClean="0">
                <a:solidFill>
                  <a:schemeClr val="tx2">
                    <a:lumMod val="50000"/>
                  </a:schemeClr>
                </a:solidFill>
              </a:rPr>
              <a:t>A master keeps track of the data products</a:t>
            </a:r>
          </a:p>
          <a:p>
            <a:pPr marL="800100" lvl="1">
              <a:buClr>
                <a:srgbClr val="C00000"/>
              </a:buClr>
            </a:pPr>
            <a:r>
              <a:rPr lang="en-US" sz="2000" dirty="0" smtClean="0">
                <a:solidFill>
                  <a:schemeClr val="tx2">
                    <a:lumMod val="50000"/>
                  </a:schemeClr>
                </a:solidFill>
              </a:rPr>
              <a:t>Re-execution  of failed or slow tasks</a:t>
            </a:r>
          </a:p>
          <a:p>
            <a:pPr marL="800100" lvl="1">
              <a:buClr>
                <a:srgbClr val="C00000"/>
              </a:buClr>
            </a:pPr>
            <a:r>
              <a:rPr lang="en-US" sz="2000" dirty="0" smtClean="0">
                <a:solidFill>
                  <a:schemeClr val="tx2">
                    <a:lumMod val="50000"/>
                  </a:schemeClr>
                </a:solidFill>
              </a:rPr>
              <a:t>Overheads are justifiable for large single step MapReduce computations</a:t>
            </a:r>
          </a:p>
          <a:p>
            <a:pPr marL="800100" lvl="1">
              <a:buClr>
                <a:srgbClr val="C00000"/>
              </a:buClr>
            </a:pPr>
            <a:r>
              <a:rPr lang="en-US" sz="2000" dirty="0" smtClean="0">
                <a:solidFill>
                  <a:schemeClr val="tx2">
                    <a:lumMod val="50000"/>
                  </a:schemeClr>
                </a:solidFill>
              </a:rPr>
              <a:t>Iterative MapReduce</a:t>
            </a:r>
          </a:p>
        </p:txBody>
      </p:sp>
      <p:sp>
        <p:nvSpPr>
          <p:cNvPr id="4" name="Title 3"/>
          <p:cNvSpPr>
            <a:spLocks noGrp="1"/>
          </p:cNvSpPr>
          <p:nvPr>
            <p:ph type="title"/>
          </p:nvPr>
        </p:nvSpPr>
        <p:spPr/>
        <p:txBody>
          <a:bodyPr>
            <a:normAutofit fontScale="90000"/>
          </a:bodyPr>
          <a:lstStyle/>
          <a:p>
            <a:r>
              <a:rPr lang="en-US" dirty="0" smtClean="0"/>
              <a:t>Features of Existing Architectures(2)</a:t>
            </a:r>
            <a:endParaRPr lang="en-US" dirty="0"/>
          </a:p>
        </p:txBody>
      </p:sp>
    </p:spTree>
    <p:extLst>
      <p:ext uri="{BB962C8B-B14F-4D97-AF65-F5344CB8AC3E}">
        <p14:creationId xmlns:p14="http://schemas.microsoft.com/office/powerpoint/2010/main" val="19040358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Microsoft Dryad &amp; DryadLINQ</a:t>
            </a:r>
            <a:endParaRPr lang="en-US" dirty="0"/>
          </a:p>
        </p:txBody>
      </p:sp>
      <p:sp>
        <p:nvSpPr>
          <p:cNvPr id="4" name="Content Placeholder 3"/>
          <p:cNvSpPr>
            <a:spLocks noGrp="1"/>
          </p:cNvSpPr>
          <p:nvPr>
            <p:ph idx="1"/>
          </p:nvPr>
        </p:nvSpPr>
        <p:spPr>
          <a:xfrm>
            <a:off x="6096000" y="762001"/>
            <a:ext cx="2895598" cy="3219804"/>
          </a:xfrm>
        </p:spPr>
        <p:txBody>
          <a:bodyPr>
            <a:normAutofit fontScale="85000" lnSpcReduction="10000"/>
          </a:bodyPr>
          <a:lstStyle/>
          <a:p>
            <a:r>
              <a:rPr lang="en-US" dirty="0" smtClean="0"/>
              <a:t>Implementation supports:</a:t>
            </a:r>
          </a:p>
          <a:p>
            <a:pPr lvl="1"/>
            <a:r>
              <a:rPr lang="en-US" dirty="0" smtClean="0"/>
              <a:t>Execution of DAG on Dryad</a:t>
            </a:r>
          </a:p>
          <a:p>
            <a:pPr lvl="1"/>
            <a:r>
              <a:rPr lang="en-US" dirty="0" smtClean="0"/>
              <a:t>Managing data across vertices</a:t>
            </a:r>
          </a:p>
          <a:p>
            <a:pPr lvl="1"/>
            <a:r>
              <a:rPr lang="en-US" dirty="0" smtClean="0"/>
              <a:t>Quality of services</a:t>
            </a:r>
            <a:endParaRPr lang="en-US" dirty="0"/>
          </a:p>
        </p:txBody>
      </p:sp>
      <p:grpSp>
        <p:nvGrpSpPr>
          <p:cNvPr id="5" name="Group 4"/>
          <p:cNvGrpSpPr/>
          <p:nvPr/>
        </p:nvGrpSpPr>
        <p:grpSpPr>
          <a:xfrm>
            <a:off x="152400" y="762000"/>
            <a:ext cx="6248400" cy="4876800"/>
            <a:chOff x="152400" y="762000"/>
            <a:chExt cx="6248400" cy="4876800"/>
          </a:xfrm>
        </p:grpSpPr>
        <p:sp>
          <p:nvSpPr>
            <p:cNvPr id="6" name="AutoShape 9"/>
            <p:cNvSpPr>
              <a:spLocks noChangeArrowheads="1"/>
            </p:cNvSpPr>
            <p:nvPr/>
          </p:nvSpPr>
          <p:spPr bwMode="auto">
            <a:xfrm>
              <a:off x="152400" y="762000"/>
              <a:ext cx="6248400" cy="4876800"/>
            </a:xfrm>
            <a:prstGeom prst="roundRect">
              <a:avLst>
                <a:gd name="adj" fmla="val 7556"/>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7" name="Group 15"/>
            <p:cNvGrpSpPr>
              <a:grpSpLocks/>
            </p:cNvGrpSpPr>
            <p:nvPr/>
          </p:nvGrpSpPr>
          <p:grpSpPr bwMode="auto">
            <a:xfrm>
              <a:off x="381000" y="3962400"/>
              <a:ext cx="2134107" cy="838490"/>
              <a:chOff x="1369" y="4746"/>
              <a:chExt cx="2348" cy="972"/>
            </a:xfrm>
          </p:grpSpPr>
          <p:sp>
            <p:nvSpPr>
              <p:cNvPr id="51" name="Text Box 16"/>
              <p:cNvSpPr txBox="1">
                <a:spLocks noChangeArrowheads="1"/>
              </p:cNvSpPr>
              <p:nvPr/>
            </p:nvSpPr>
            <p:spPr bwMode="auto">
              <a:xfrm>
                <a:off x="1369" y="4746"/>
                <a:ext cx="1761" cy="972"/>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cs typeface="Courier New" pitchFamily="49" charset="0"/>
                  </a:rPr>
                  <a:t>Edge : </a:t>
                </a:r>
              </a:p>
              <a:p>
                <a:r>
                  <a:rPr lang="en-US" sz="1600" b="1" dirty="0" smtClean="0">
                    <a:cs typeface="Courier New" pitchFamily="49" charset="0"/>
                  </a:rPr>
                  <a:t>communication path</a:t>
                </a:r>
              </a:p>
            </p:txBody>
          </p:sp>
          <p:cxnSp>
            <p:nvCxnSpPr>
              <p:cNvPr id="52" name="AutoShape 17"/>
              <p:cNvCxnSpPr>
                <a:cxnSpLocks noChangeShapeType="1"/>
                <a:stCxn id="51" idx="3"/>
              </p:cNvCxnSpPr>
              <p:nvPr/>
            </p:nvCxnSpPr>
            <p:spPr bwMode="auto">
              <a:xfrm flipV="1">
                <a:off x="3130" y="4923"/>
                <a:ext cx="587" cy="309"/>
              </a:xfrm>
              <a:prstGeom prst="straightConnector1">
                <a:avLst/>
              </a:prstGeom>
              <a:noFill/>
              <a:ln w="9525">
                <a:solidFill>
                  <a:srgbClr val="000000"/>
                </a:solidFill>
                <a:round/>
                <a:headEnd/>
                <a:tailEnd type="triangle" w="med" len="med"/>
              </a:ln>
            </p:spPr>
          </p:cxnSp>
        </p:grpSp>
        <p:grpSp>
          <p:nvGrpSpPr>
            <p:cNvPr id="8" name="Group 15"/>
            <p:cNvGrpSpPr>
              <a:grpSpLocks/>
            </p:cNvGrpSpPr>
            <p:nvPr/>
          </p:nvGrpSpPr>
          <p:grpSpPr bwMode="auto">
            <a:xfrm>
              <a:off x="381000" y="3200400"/>
              <a:ext cx="1904199" cy="533113"/>
              <a:chOff x="1347" y="5453"/>
              <a:chExt cx="2208" cy="618"/>
            </a:xfrm>
          </p:grpSpPr>
          <p:sp>
            <p:nvSpPr>
              <p:cNvPr id="49" name="Text Box 16"/>
              <p:cNvSpPr txBox="1">
                <a:spLocks noChangeArrowheads="1"/>
              </p:cNvSpPr>
              <p:nvPr/>
            </p:nvSpPr>
            <p:spPr bwMode="auto">
              <a:xfrm>
                <a:off x="1347" y="5453"/>
                <a:ext cx="1944" cy="618"/>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cs typeface="Courier New" pitchFamily="49" charset="0"/>
                  </a:rPr>
                  <a:t>Vertex :</a:t>
                </a:r>
              </a:p>
              <a:p>
                <a:r>
                  <a:rPr lang="en-US" sz="1600" b="1" dirty="0" smtClean="0">
                    <a:cs typeface="Courier New" pitchFamily="49" charset="0"/>
                  </a:rPr>
                  <a:t>execution task  </a:t>
                </a:r>
              </a:p>
            </p:txBody>
          </p:sp>
          <p:cxnSp>
            <p:nvCxnSpPr>
              <p:cNvPr id="50" name="AutoShape 17"/>
              <p:cNvCxnSpPr>
                <a:cxnSpLocks noChangeShapeType="1"/>
              </p:cNvCxnSpPr>
              <p:nvPr/>
            </p:nvCxnSpPr>
            <p:spPr bwMode="auto">
              <a:xfrm flipV="1">
                <a:off x="3291" y="5718"/>
                <a:ext cx="264" cy="0"/>
              </a:xfrm>
              <a:prstGeom prst="straightConnector1">
                <a:avLst/>
              </a:prstGeom>
              <a:noFill/>
              <a:ln w="9525">
                <a:solidFill>
                  <a:srgbClr val="000000"/>
                </a:solidFill>
                <a:round/>
                <a:headEnd/>
                <a:tailEnd type="triangle" w="med" len="med"/>
              </a:ln>
            </p:spPr>
          </p:cxnSp>
        </p:grpSp>
        <p:grpSp>
          <p:nvGrpSpPr>
            <p:cNvPr id="9" name="Group 8"/>
            <p:cNvGrpSpPr/>
            <p:nvPr/>
          </p:nvGrpSpPr>
          <p:grpSpPr>
            <a:xfrm>
              <a:off x="2362200" y="3352800"/>
              <a:ext cx="1559694" cy="977966"/>
              <a:chOff x="3886200" y="2325002"/>
              <a:chExt cx="2250306" cy="1460434"/>
            </a:xfrm>
          </p:grpSpPr>
          <p:sp>
            <p:nvSpPr>
              <p:cNvPr id="20" name="Oval 10"/>
              <p:cNvSpPr>
                <a:spLocks noChangeArrowheads="1"/>
              </p:cNvSpPr>
              <p:nvPr/>
            </p:nvSpPr>
            <p:spPr bwMode="auto">
              <a:xfrm>
                <a:off x="4191000" y="2743200"/>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Oval 11"/>
              <p:cNvSpPr>
                <a:spLocks noChangeArrowheads="1"/>
              </p:cNvSpPr>
              <p:nvPr/>
            </p:nvSpPr>
            <p:spPr bwMode="auto">
              <a:xfrm>
                <a:off x="4876800" y="2743200"/>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Oval 12"/>
              <p:cNvSpPr>
                <a:spLocks noChangeArrowheads="1"/>
              </p:cNvSpPr>
              <p:nvPr/>
            </p:nvSpPr>
            <p:spPr bwMode="auto">
              <a:xfrm>
                <a:off x="393126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Oval 13"/>
              <p:cNvSpPr>
                <a:spLocks noChangeArrowheads="1"/>
              </p:cNvSpPr>
              <p:nvPr/>
            </p:nvSpPr>
            <p:spPr bwMode="auto">
              <a:xfrm>
                <a:off x="5486400" y="2743200"/>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Oval 14"/>
              <p:cNvSpPr>
                <a:spLocks noChangeArrowheads="1"/>
              </p:cNvSpPr>
              <p:nvPr/>
            </p:nvSpPr>
            <p:spPr bwMode="auto">
              <a:xfrm>
                <a:off x="4539164"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Oval 18"/>
              <p:cNvSpPr>
                <a:spLocks noChangeArrowheads="1"/>
              </p:cNvSpPr>
              <p:nvPr/>
            </p:nvSpPr>
            <p:spPr bwMode="auto">
              <a:xfrm>
                <a:off x="5867049"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Oval 19"/>
              <p:cNvSpPr>
                <a:spLocks noChangeArrowheads="1"/>
              </p:cNvSpPr>
              <p:nvPr/>
            </p:nvSpPr>
            <p:spPr bwMode="auto">
              <a:xfrm>
                <a:off x="519232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7" name="AutoShape 23"/>
              <p:cNvCxnSpPr>
                <a:cxnSpLocks noChangeShapeType="1"/>
              </p:cNvCxnSpPr>
              <p:nvPr/>
            </p:nvCxnSpPr>
            <p:spPr bwMode="auto">
              <a:xfrm>
                <a:off x="4114499" y="2605238"/>
                <a:ext cx="228901" cy="137962"/>
              </a:xfrm>
              <a:prstGeom prst="straightConnector1">
                <a:avLst/>
              </a:prstGeom>
              <a:noFill/>
              <a:ln w="9525">
                <a:solidFill>
                  <a:srgbClr val="000000"/>
                </a:solidFill>
                <a:round/>
                <a:headEnd/>
                <a:tailEnd/>
              </a:ln>
            </p:spPr>
          </p:cxnSp>
          <p:cxnSp>
            <p:nvCxnSpPr>
              <p:cNvPr id="28" name="AutoShape 24"/>
              <p:cNvCxnSpPr>
                <a:cxnSpLocks noChangeShapeType="1"/>
              </p:cNvCxnSpPr>
              <p:nvPr/>
            </p:nvCxnSpPr>
            <p:spPr bwMode="auto">
              <a:xfrm rot="10800000" flipV="1">
                <a:off x="4343400" y="2605238"/>
                <a:ext cx="314326" cy="137962"/>
              </a:xfrm>
              <a:prstGeom prst="straightConnector1">
                <a:avLst/>
              </a:prstGeom>
              <a:noFill/>
              <a:ln w="9525">
                <a:solidFill>
                  <a:srgbClr val="000000"/>
                </a:solidFill>
                <a:round/>
                <a:headEnd/>
                <a:tailEnd/>
              </a:ln>
            </p:spPr>
          </p:cxnSp>
          <p:cxnSp>
            <p:nvCxnSpPr>
              <p:cNvPr id="29" name="AutoShape 28"/>
              <p:cNvCxnSpPr>
                <a:cxnSpLocks noChangeShapeType="1"/>
              </p:cNvCxnSpPr>
              <p:nvPr/>
            </p:nvCxnSpPr>
            <p:spPr bwMode="auto">
              <a:xfrm>
                <a:off x="4657725" y="2605238"/>
                <a:ext cx="371475" cy="137962"/>
              </a:xfrm>
              <a:prstGeom prst="straightConnector1">
                <a:avLst/>
              </a:prstGeom>
              <a:noFill/>
              <a:ln w="9525">
                <a:solidFill>
                  <a:srgbClr val="000000"/>
                </a:solidFill>
                <a:round/>
                <a:headEnd/>
                <a:tailEnd/>
              </a:ln>
            </p:spPr>
          </p:cxnSp>
          <p:cxnSp>
            <p:nvCxnSpPr>
              <p:cNvPr id="30" name="AutoShape 29"/>
              <p:cNvCxnSpPr>
                <a:cxnSpLocks noChangeShapeType="1"/>
              </p:cNvCxnSpPr>
              <p:nvPr/>
            </p:nvCxnSpPr>
            <p:spPr bwMode="auto">
              <a:xfrm rot="10800000" flipV="1">
                <a:off x="5029200" y="2605238"/>
                <a:ext cx="260134" cy="137962"/>
              </a:xfrm>
              <a:prstGeom prst="straightConnector1">
                <a:avLst/>
              </a:prstGeom>
              <a:noFill/>
              <a:ln w="9525">
                <a:solidFill>
                  <a:srgbClr val="000000"/>
                </a:solidFill>
                <a:round/>
                <a:headEnd/>
                <a:tailEnd/>
              </a:ln>
            </p:spPr>
          </p:cxnSp>
          <p:cxnSp>
            <p:nvCxnSpPr>
              <p:cNvPr id="31" name="AutoShape 33"/>
              <p:cNvCxnSpPr>
                <a:cxnSpLocks noChangeShapeType="1"/>
              </p:cNvCxnSpPr>
              <p:nvPr/>
            </p:nvCxnSpPr>
            <p:spPr bwMode="auto">
              <a:xfrm>
                <a:off x="5289333" y="2605238"/>
                <a:ext cx="349467" cy="137962"/>
              </a:xfrm>
              <a:prstGeom prst="straightConnector1">
                <a:avLst/>
              </a:prstGeom>
              <a:noFill/>
              <a:ln w="9525">
                <a:solidFill>
                  <a:srgbClr val="000000"/>
                </a:solidFill>
                <a:round/>
                <a:headEnd/>
                <a:tailEnd/>
              </a:ln>
            </p:spPr>
          </p:cxnSp>
          <p:cxnSp>
            <p:nvCxnSpPr>
              <p:cNvPr id="32" name="AutoShape 34"/>
              <p:cNvCxnSpPr>
                <a:cxnSpLocks noChangeShapeType="1"/>
              </p:cNvCxnSpPr>
              <p:nvPr/>
            </p:nvCxnSpPr>
            <p:spPr bwMode="auto">
              <a:xfrm rot="10800000" flipV="1">
                <a:off x="5638801" y="2605238"/>
                <a:ext cx="344655" cy="137962"/>
              </a:xfrm>
              <a:prstGeom prst="straightConnector1">
                <a:avLst/>
              </a:prstGeom>
              <a:noFill/>
              <a:ln w="9525">
                <a:solidFill>
                  <a:srgbClr val="000000"/>
                </a:solidFill>
                <a:round/>
                <a:headEnd/>
                <a:tailEnd/>
              </a:ln>
            </p:spPr>
          </p:cxnSp>
          <p:sp>
            <p:nvSpPr>
              <p:cNvPr id="33" name="Oval 10"/>
              <p:cNvSpPr>
                <a:spLocks noChangeArrowheads="1"/>
              </p:cNvSpPr>
              <p:nvPr/>
            </p:nvSpPr>
            <p:spPr bwMode="auto">
              <a:xfrm>
                <a:off x="3886200" y="3124200"/>
                <a:ext cx="269457" cy="280236"/>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Oval 11"/>
              <p:cNvSpPr>
                <a:spLocks noChangeArrowheads="1"/>
              </p:cNvSpPr>
              <p:nvPr/>
            </p:nvSpPr>
            <p:spPr bwMode="auto">
              <a:xfrm>
                <a:off x="4495800" y="3124200"/>
                <a:ext cx="269457" cy="280236"/>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Oval 13"/>
              <p:cNvSpPr>
                <a:spLocks noChangeArrowheads="1"/>
              </p:cNvSpPr>
              <p:nvPr/>
            </p:nvSpPr>
            <p:spPr bwMode="auto">
              <a:xfrm>
                <a:off x="5181600" y="3124200"/>
                <a:ext cx="269457" cy="280236"/>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Oval 10"/>
              <p:cNvSpPr>
                <a:spLocks noChangeArrowheads="1"/>
              </p:cNvSpPr>
              <p:nvPr/>
            </p:nvSpPr>
            <p:spPr bwMode="auto">
              <a:xfrm>
                <a:off x="4191000" y="3505200"/>
                <a:ext cx="269457" cy="280236"/>
              </a:xfrm>
              <a:prstGeom prst="ellipse">
                <a:avLst/>
              </a:prstGeom>
              <a:solidFill>
                <a:schemeClr val="accent4">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Oval 11"/>
              <p:cNvSpPr>
                <a:spLocks noChangeArrowheads="1"/>
              </p:cNvSpPr>
              <p:nvPr/>
            </p:nvSpPr>
            <p:spPr bwMode="auto">
              <a:xfrm>
                <a:off x="4805362" y="3505200"/>
                <a:ext cx="269457" cy="280236"/>
              </a:xfrm>
              <a:prstGeom prst="ellipse">
                <a:avLst/>
              </a:prstGeom>
              <a:solidFill>
                <a:schemeClr val="accent4">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Oval 13"/>
              <p:cNvSpPr>
                <a:spLocks noChangeArrowheads="1"/>
              </p:cNvSpPr>
              <p:nvPr/>
            </p:nvSpPr>
            <p:spPr bwMode="auto">
              <a:xfrm>
                <a:off x="5410200" y="3505200"/>
                <a:ext cx="269457" cy="280236"/>
              </a:xfrm>
              <a:prstGeom prst="ellipse">
                <a:avLst/>
              </a:prstGeom>
              <a:solidFill>
                <a:schemeClr val="accent4">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39" name="AutoShape 23"/>
              <p:cNvCxnSpPr>
                <a:cxnSpLocks noChangeShapeType="1"/>
              </p:cNvCxnSpPr>
              <p:nvPr/>
            </p:nvCxnSpPr>
            <p:spPr bwMode="auto">
              <a:xfrm flipV="1">
                <a:off x="4038600" y="3024290"/>
                <a:ext cx="271262" cy="99910"/>
              </a:xfrm>
              <a:prstGeom prst="straightConnector1">
                <a:avLst/>
              </a:prstGeom>
              <a:noFill/>
              <a:ln w="9525">
                <a:solidFill>
                  <a:srgbClr val="000000"/>
                </a:solidFill>
                <a:round/>
                <a:headEnd/>
                <a:tailEnd/>
              </a:ln>
            </p:spPr>
          </p:cxnSp>
          <p:cxnSp>
            <p:nvCxnSpPr>
              <p:cNvPr id="40" name="AutoShape 23"/>
              <p:cNvCxnSpPr>
                <a:cxnSpLocks noChangeShapeType="1"/>
                <a:stCxn id="20" idx="4"/>
              </p:cNvCxnSpPr>
              <p:nvPr/>
            </p:nvCxnSpPr>
            <p:spPr bwMode="auto">
              <a:xfrm rot="16200000" flipH="1">
                <a:off x="4436582" y="2912582"/>
                <a:ext cx="100766" cy="322473"/>
              </a:xfrm>
              <a:prstGeom prst="straightConnector1">
                <a:avLst/>
              </a:prstGeom>
              <a:noFill/>
              <a:ln w="9525">
                <a:solidFill>
                  <a:srgbClr val="000000"/>
                </a:solidFill>
                <a:round/>
                <a:headEnd/>
                <a:tailEnd/>
              </a:ln>
            </p:spPr>
          </p:cxnSp>
          <p:cxnSp>
            <p:nvCxnSpPr>
              <p:cNvPr id="41" name="AutoShape 23"/>
              <p:cNvCxnSpPr>
                <a:cxnSpLocks noChangeShapeType="1"/>
                <a:stCxn id="21" idx="4"/>
              </p:cNvCxnSpPr>
              <p:nvPr/>
            </p:nvCxnSpPr>
            <p:spPr bwMode="auto">
              <a:xfrm rot="16200000" flipH="1">
                <a:off x="5122382" y="2912582"/>
                <a:ext cx="100766" cy="322473"/>
              </a:xfrm>
              <a:prstGeom prst="straightConnector1">
                <a:avLst/>
              </a:prstGeom>
              <a:noFill/>
              <a:ln w="9525">
                <a:solidFill>
                  <a:srgbClr val="000000"/>
                </a:solidFill>
                <a:round/>
                <a:headEnd/>
                <a:tailEnd/>
              </a:ln>
            </p:spPr>
          </p:cxnSp>
          <p:cxnSp>
            <p:nvCxnSpPr>
              <p:cNvPr id="42" name="AutoShape 23"/>
              <p:cNvCxnSpPr>
                <a:cxnSpLocks noChangeShapeType="1"/>
                <a:endCxn id="23" idx="4"/>
              </p:cNvCxnSpPr>
              <p:nvPr/>
            </p:nvCxnSpPr>
            <p:spPr bwMode="auto">
              <a:xfrm flipV="1">
                <a:off x="5334000" y="3023436"/>
                <a:ext cx="287129" cy="100764"/>
              </a:xfrm>
              <a:prstGeom prst="straightConnector1">
                <a:avLst/>
              </a:prstGeom>
              <a:noFill/>
              <a:ln w="9525">
                <a:solidFill>
                  <a:srgbClr val="000000"/>
                </a:solidFill>
                <a:round/>
                <a:headEnd/>
                <a:tailEnd/>
              </a:ln>
            </p:spPr>
          </p:cxnSp>
          <p:cxnSp>
            <p:nvCxnSpPr>
              <p:cNvPr id="43" name="AutoShape 23"/>
              <p:cNvCxnSpPr>
                <a:cxnSpLocks noChangeShapeType="1"/>
                <a:endCxn id="23" idx="4"/>
              </p:cNvCxnSpPr>
              <p:nvPr/>
            </p:nvCxnSpPr>
            <p:spPr bwMode="auto">
              <a:xfrm rot="5400000" flipH="1" flipV="1">
                <a:off x="5350983" y="3235055"/>
                <a:ext cx="481764" cy="58527"/>
              </a:xfrm>
              <a:prstGeom prst="straightConnector1">
                <a:avLst/>
              </a:prstGeom>
              <a:noFill/>
              <a:ln w="9525">
                <a:solidFill>
                  <a:srgbClr val="000000"/>
                </a:solidFill>
                <a:round/>
                <a:headEnd/>
                <a:tailEnd/>
              </a:ln>
            </p:spPr>
          </p:cxnSp>
          <p:cxnSp>
            <p:nvCxnSpPr>
              <p:cNvPr id="44" name="AutoShape 23"/>
              <p:cNvCxnSpPr>
                <a:cxnSpLocks noChangeShapeType="1"/>
                <a:stCxn id="35" idx="4"/>
              </p:cNvCxnSpPr>
              <p:nvPr/>
            </p:nvCxnSpPr>
            <p:spPr bwMode="auto">
              <a:xfrm rot="16200000" flipH="1">
                <a:off x="5389082" y="3331682"/>
                <a:ext cx="100766" cy="246273"/>
              </a:xfrm>
              <a:prstGeom prst="straightConnector1">
                <a:avLst/>
              </a:prstGeom>
              <a:noFill/>
              <a:ln w="9525">
                <a:solidFill>
                  <a:srgbClr val="000000"/>
                </a:solidFill>
                <a:round/>
                <a:headEnd/>
                <a:tailEnd/>
              </a:ln>
            </p:spPr>
          </p:cxnSp>
          <p:cxnSp>
            <p:nvCxnSpPr>
              <p:cNvPr id="45" name="AutoShape 23"/>
              <p:cNvCxnSpPr>
                <a:cxnSpLocks noChangeShapeType="1"/>
                <a:endCxn id="35" idx="4"/>
              </p:cNvCxnSpPr>
              <p:nvPr/>
            </p:nvCxnSpPr>
            <p:spPr bwMode="auto">
              <a:xfrm flipV="1">
                <a:off x="4953000" y="3404436"/>
                <a:ext cx="363329" cy="100764"/>
              </a:xfrm>
              <a:prstGeom prst="straightConnector1">
                <a:avLst/>
              </a:prstGeom>
              <a:noFill/>
              <a:ln w="9525">
                <a:solidFill>
                  <a:srgbClr val="000000"/>
                </a:solidFill>
                <a:round/>
                <a:headEnd/>
                <a:tailEnd/>
              </a:ln>
            </p:spPr>
          </p:cxnSp>
          <p:cxnSp>
            <p:nvCxnSpPr>
              <p:cNvPr id="46" name="AutoShape 23"/>
              <p:cNvCxnSpPr>
                <a:cxnSpLocks noChangeShapeType="1"/>
                <a:stCxn id="34" idx="4"/>
              </p:cNvCxnSpPr>
              <p:nvPr/>
            </p:nvCxnSpPr>
            <p:spPr bwMode="auto">
              <a:xfrm rot="16200000" flipH="1">
                <a:off x="4741382" y="3293582"/>
                <a:ext cx="100766" cy="322473"/>
              </a:xfrm>
              <a:prstGeom prst="straightConnector1">
                <a:avLst/>
              </a:prstGeom>
              <a:noFill/>
              <a:ln w="9525">
                <a:solidFill>
                  <a:srgbClr val="000000"/>
                </a:solidFill>
                <a:round/>
                <a:headEnd/>
                <a:tailEnd/>
              </a:ln>
            </p:spPr>
          </p:cxnSp>
          <p:cxnSp>
            <p:nvCxnSpPr>
              <p:cNvPr id="47" name="AutoShape 23"/>
              <p:cNvCxnSpPr>
                <a:cxnSpLocks noChangeShapeType="1"/>
                <a:endCxn id="34" idx="4"/>
              </p:cNvCxnSpPr>
              <p:nvPr/>
            </p:nvCxnSpPr>
            <p:spPr bwMode="auto">
              <a:xfrm flipV="1">
                <a:off x="4343400" y="3404436"/>
                <a:ext cx="287129" cy="100764"/>
              </a:xfrm>
              <a:prstGeom prst="straightConnector1">
                <a:avLst/>
              </a:prstGeom>
              <a:noFill/>
              <a:ln w="9525">
                <a:solidFill>
                  <a:srgbClr val="000000"/>
                </a:solidFill>
                <a:round/>
                <a:headEnd/>
                <a:tailEnd/>
              </a:ln>
            </p:spPr>
          </p:cxnSp>
          <p:cxnSp>
            <p:nvCxnSpPr>
              <p:cNvPr id="48" name="AutoShape 23"/>
              <p:cNvCxnSpPr>
                <a:cxnSpLocks noChangeShapeType="1"/>
                <a:stCxn id="33" idx="4"/>
              </p:cNvCxnSpPr>
              <p:nvPr/>
            </p:nvCxnSpPr>
            <p:spPr bwMode="auto">
              <a:xfrm rot="16200000" flipH="1">
                <a:off x="4131782" y="3293582"/>
                <a:ext cx="100766" cy="322473"/>
              </a:xfrm>
              <a:prstGeom prst="straightConnector1">
                <a:avLst/>
              </a:prstGeom>
              <a:noFill/>
              <a:ln w="9525">
                <a:solidFill>
                  <a:srgbClr val="000000"/>
                </a:solidFill>
                <a:round/>
                <a:headEnd/>
                <a:tailEnd/>
              </a:ln>
            </p:spPr>
          </p:cxnSp>
        </p:grpSp>
        <p:pic>
          <p:nvPicPr>
            <p:cNvPr id="10" name="Picture 2"/>
            <p:cNvPicPr>
              <a:picLocks noChangeAspect="1" noChangeArrowheads="1"/>
            </p:cNvPicPr>
            <p:nvPr/>
          </p:nvPicPr>
          <p:blipFill>
            <a:blip r:embed="rId2" cstate="print"/>
            <a:srcRect/>
            <a:stretch>
              <a:fillRect/>
            </a:stretch>
          </p:blipFill>
          <p:spPr bwMode="auto">
            <a:xfrm>
              <a:off x="3048000" y="914400"/>
              <a:ext cx="3126550" cy="1442534"/>
            </a:xfrm>
            <a:prstGeom prst="rect">
              <a:avLst/>
            </a:prstGeom>
            <a:noFill/>
            <a:ln w="9525">
              <a:noFill/>
              <a:miter lim="800000"/>
              <a:headEnd/>
              <a:tailEnd/>
            </a:ln>
            <a:effectLst/>
          </p:spPr>
        </p:pic>
        <p:sp>
          <p:nvSpPr>
            <p:cNvPr id="11" name="TextBox 10"/>
            <p:cNvSpPr txBox="1"/>
            <p:nvPr/>
          </p:nvSpPr>
          <p:spPr>
            <a:xfrm>
              <a:off x="381000" y="1066800"/>
              <a:ext cx="2600392" cy="36933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Standard LINQ operations</a:t>
              </a:r>
              <a:endParaRPr lang="en-US" dirty="0"/>
            </a:p>
          </p:txBody>
        </p:sp>
        <p:sp>
          <p:nvSpPr>
            <p:cNvPr id="12" name="TextBox 11"/>
            <p:cNvSpPr txBox="1"/>
            <p:nvPr/>
          </p:nvSpPr>
          <p:spPr>
            <a:xfrm>
              <a:off x="381000" y="1524000"/>
              <a:ext cx="2261004" cy="36933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DryadLINQ operations</a:t>
              </a:r>
              <a:endParaRPr lang="en-US" dirty="0"/>
            </a:p>
          </p:txBody>
        </p:sp>
        <p:sp>
          <p:nvSpPr>
            <p:cNvPr id="13" name="TextBox 12"/>
            <p:cNvSpPr txBox="1"/>
            <p:nvPr/>
          </p:nvSpPr>
          <p:spPr>
            <a:xfrm>
              <a:off x="381000" y="2590800"/>
              <a:ext cx="5791200" cy="369332"/>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smtClean="0"/>
                <a:t>DryadLINQ Compiler</a:t>
              </a:r>
              <a:endParaRPr lang="en-US" dirty="0"/>
            </a:p>
          </p:txBody>
        </p:sp>
        <p:sp>
          <p:nvSpPr>
            <p:cNvPr id="14" name="Down Arrow 13"/>
            <p:cNvSpPr/>
            <p:nvPr/>
          </p:nvSpPr>
          <p:spPr>
            <a:xfrm>
              <a:off x="1295400" y="2286000"/>
              <a:ext cx="228600" cy="304800"/>
            </a:xfrm>
            <a:prstGeom prst="down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4572000" y="2286000"/>
              <a:ext cx="228600" cy="304800"/>
            </a:xfrm>
            <a:prstGeom prst="down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3048000" y="3048000"/>
              <a:ext cx="228600" cy="304800"/>
            </a:xfrm>
            <a:prstGeom prst="down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81000" y="4953000"/>
              <a:ext cx="3505200"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smtClean="0"/>
                <a:t>Dryad Execution Engine</a:t>
              </a:r>
              <a:endParaRPr lang="en-US" dirty="0"/>
            </a:p>
          </p:txBody>
        </p:sp>
        <p:sp>
          <p:nvSpPr>
            <p:cNvPr id="18" name="Down Arrow 17"/>
            <p:cNvSpPr/>
            <p:nvPr/>
          </p:nvSpPr>
          <p:spPr>
            <a:xfrm>
              <a:off x="2895600" y="4495800"/>
              <a:ext cx="228600" cy="304800"/>
            </a:xfrm>
            <a:prstGeom prst="down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962400" y="3124200"/>
              <a:ext cx="2209800" cy="830997"/>
            </a:xfrm>
            <a:prstGeom prst="rect">
              <a:avLst/>
            </a:prstGeom>
            <a:noFill/>
          </p:spPr>
          <p:txBody>
            <a:bodyPr wrap="square" rtlCol="0">
              <a:spAutoFit/>
            </a:bodyPr>
            <a:lstStyle/>
            <a:p>
              <a:r>
                <a:rPr lang="en-US" sz="1600" b="1" dirty="0" smtClean="0">
                  <a:latin typeface="Cambria" pitchFamily="18" charset="0"/>
                </a:rPr>
                <a:t>Directed Acyclic Graph (DAG) based execution flows</a:t>
              </a:r>
              <a:endParaRPr lang="en-US" sz="1600" b="1" dirty="0">
                <a:latin typeface="Cambria" pitchFamily="18" charset="0"/>
              </a:endParaRPr>
            </a:p>
          </p:txBody>
        </p:sp>
      </p:grpSp>
      <p:pic>
        <p:nvPicPr>
          <p:cNvPr id="53" name="Picture 3"/>
          <p:cNvPicPr>
            <a:picLocks noChangeAspect="1" noChangeArrowheads="1"/>
          </p:cNvPicPr>
          <p:nvPr/>
        </p:nvPicPr>
        <p:blipFill>
          <a:blip r:embed="rId3" cstate="print"/>
          <a:srcRect/>
          <a:stretch>
            <a:fillRect/>
          </a:stretch>
        </p:blipFill>
        <p:spPr bwMode="auto">
          <a:xfrm>
            <a:off x="4038600" y="4143110"/>
            <a:ext cx="4952998" cy="2362200"/>
          </a:xfrm>
          <a:prstGeom prst="rect">
            <a:avLst/>
          </a:prstGeom>
          <a:noFill/>
          <a:ln w="9525">
            <a:solidFill>
              <a:schemeClr val="accent1"/>
            </a:solidFill>
            <a:miter lim="800000"/>
            <a:headEnd/>
            <a:tailEnd/>
          </a:ln>
          <a:effectLst/>
        </p:spPr>
      </p:pic>
    </p:spTree>
    <p:extLst>
      <p:ext uri="{BB962C8B-B14F-4D97-AF65-F5344CB8AC3E}">
        <p14:creationId xmlns:p14="http://schemas.microsoft.com/office/powerpoint/2010/main" val="34652007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Dryad</a:t>
            </a:r>
            <a:endParaRPr lang="en-US" dirty="0"/>
          </a:p>
        </p:txBody>
      </p:sp>
      <p:sp>
        <p:nvSpPr>
          <p:cNvPr id="3" name="Content Placeholder 2"/>
          <p:cNvSpPr>
            <a:spLocks noGrp="1"/>
          </p:cNvSpPr>
          <p:nvPr>
            <p:ph idx="1"/>
          </p:nvPr>
        </p:nvSpPr>
        <p:spPr>
          <a:xfrm>
            <a:off x="457200" y="3581400"/>
            <a:ext cx="8229600" cy="2590800"/>
          </a:xfrm>
        </p:spPr>
        <p:txBody>
          <a:bodyPr>
            <a:normAutofit fontScale="70000" lnSpcReduction="20000"/>
          </a:bodyPr>
          <a:lstStyle/>
          <a:p>
            <a:r>
              <a:rPr lang="en-US" dirty="0" smtClean="0">
                <a:solidFill>
                  <a:schemeClr val="tx2">
                    <a:lumMod val="75000"/>
                  </a:schemeClr>
                </a:solidFill>
              </a:rPr>
              <a:t>The computation is structured as a directed graph</a:t>
            </a:r>
          </a:p>
          <a:p>
            <a:r>
              <a:rPr lang="en-US" dirty="0" smtClean="0">
                <a:solidFill>
                  <a:schemeClr val="tx2">
                    <a:lumMod val="75000"/>
                  </a:schemeClr>
                </a:solidFill>
              </a:rPr>
              <a:t>A Dryad job is a </a:t>
            </a:r>
            <a:r>
              <a:rPr lang="en-US" i="1" dirty="0" smtClean="0">
                <a:solidFill>
                  <a:schemeClr val="tx2">
                    <a:lumMod val="75000"/>
                  </a:schemeClr>
                </a:solidFill>
              </a:rPr>
              <a:t>graph generator</a:t>
            </a:r>
            <a:r>
              <a:rPr lang="en-US" dirty="0" smtClean="0">
                <a:solidFill>
                  <a:schemeClr val="tx2">
                    <a:lumMod val="75000"/>
                  </a:schemeClr>
                </a:solidFill>
              </a:rPr>
              <a:t> which can synthesize any directed acyclic graph</a:t>
            </a:r>
          </a:p>
          <a:p>
            <a:r>
              <a:rPr lang="en-US" dirty="0" smtClean="0">
                <a:solidFill>
                  <a:schemeClr val="tx2">
                    <a:lumMod val="75000"/>
                  </a:schemeClr>
                </a:solidFill>
              </a:rPr>
              <a:t>These graphs can even change during execution, in response to important events in the computation</a:t>
            </a:r>
          </a:p>
          <a:p>
            <a:r>
              <a:rPr lang="en-US" dirty="0" smtClean="0">
                <a:solidFill>
                  <a:schemeClr val="tx2">
                    <a:lumMod val="75000"/>
                  </a:schemeClr>
                </a:solidFill>
              </a:rPr>
              <a:t>Dryad handles job creation and management, resource management, job monitoring and visualization, fault tolerance, re-execution, scheduling, and accounting</a:t>
            </a:r>
          </a:p>
        </p:txBody>
      </p:sp>
      <p:pic>
        <p:nvPicPr>
          <p:cNvPr id="4098" name="Picture 2"/>
          <p:cNvPicPr>
            <a:picLocks noChangeAspect="1" noChangeArrowheads="1"/>
          </p:cNvPicPr>
          <p:nvPr/>
        </p:nvPicPr>
        <p:blipFill>
          <a:blip r:embed="rId2"/>
          <a:srcRect/>
          <a:stretch>
            <a:fillRect/>
          </a:stretch>
        </p:blipFill>
        <p:spPr bwMode="auto">
          <a:xfrm>
            <a:off x="2514600" y="838200"/>
            <a:ext cx="3857356" cy="2667000"/>
          </a:xfrm>
          <a:prstGeom prst="rect">
            <a:avLst/>
          </a:prstGeom>
          <a:noFill/>
          <a:ln w="9525">
            <a:noFill/>
            <a:miter lim="800000"/>
            <a:headEnd/>
            <a:tailEnd/>
          </a:ln>
          <a:effectLst/>
        </p:spPr>
      </p:pic>
    </p:spTree>
    <p:extLst>
      <p:ext uri="{BB962C8B-B14F-4D97-AF65-F5344CB8AC3E}">
        <p14:creationId xmlns:p14="http://schemas.microsoft.com/office/powerpoint/2010/main" val="8197132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Security</a:t>
            </a:r>
            <a:endParaRPr lang="en-US" dirty="0"/>
          </a:p>
        </p:txBody>
      </p:sp>
      <p:sp>
        <p:nvSpPr>
          <p:cNvPr id="3" name="Content Placeholder 2"/>
          <p:cNvSpPr>
            <a:spLocks noGrp="1"/>
          </p:cNvSpPr>
          <p:nvPr>
            <p:ph idx="1"/>
          </p:nvPr>
        </p:nvSpPr>
        <p:spPr>
          <a:xfrm>
            <a:off x="457200" y="762000"/>
            <a:ext cx="8229600" cy="5364163"/>
          </a:xfrm>
        </p:spPr>
        <p:txBody>
          <a:bodyPr>
            <a:normAutofit fontScale="92500" lnSpcReduction="10000"/>
          </a:bodyPr>
          <a:lstStyle/>
          <a:p>
            <a:r>
              <a:rPr lang="en-US" dirty="0" smtClean="0"/>
              <a:t>Not a focus area in this research</a:t>
            </a:r>
          </a:p>
          <a:p>
            <a:r>
              <a:rPr lang="en-US" dirty="0" smtClean="0"/>
              <a:t>Twister uses pub/sub messaging to communicate</a:t>
            </a:r>
          </a:p>
          <a:p>
            <a:r>
              <a:rPr lang="en-US" dirty="0" smtClean="0"/>
              <a:t>Topics are always appended with UUIDs </a:t>
            </a:r>
          </a:p>
          <a:p>
            <a:pPr lvl="1"/>
            <a:r>
              <a:rPr lang="en-US" dirty="0" smtClean="0"/>
              <a:t>So guessing them would be hard</a:t>
            </a:r>
          </a:p>
          <a:p>
            <a:r>
              <a:rPr lang="en-US" dirty="0" smtClean="0"/>
              <a:t>The broker’s ports are customizable by the user</a:t>
            </a:r>
          </a:p>
          <a:p>
            <a:r>
              <a:rPr lang="en-US" dirty="0" smtClean="0"/>
              <a:t>A malicious program can attack a broker but cannot execute any code on the Twister daemon nodes</a:t>
            </a:r>
          </a:p>
          <a:p>
            <a:pPr lvl="1"/>
            <a:r>
              <a:rPr lang="en-US" dirty="0" smtClean="0"/>
              <a:t> </a:t>
            </a:r>
            <a:r>
              <a:rPr lang="en-US" dirty="0" err="1" smtClean="0"/>
              <a:t>Executables</a:t>
            </a:r>
            <a:r>
              <a:rPr lang="en-US" dirty="0" smtClean="0"/>
              <a:t> are only shared via </a:t>
            </a:r>
            <a:r>
              <a:rPr lang="en-US" dirty="0" err="1" smtClean="0"/>
              <a:t>ssh</a:t>
            </a:r>
            <a:r>
              <a:rPr lang="en-US" dirty="0" smtClean="0"/>
              <a:t> from a single user account</a:t>
            </a:r>
          </a:p>
          <a:p>
            <a:pPr marL="457200" lvl="1" indent="0">
              <a:buNone/>
            </a:pPr>
            <a:endParaRPr lang="en-US" dirty="0"/>
          </a:p>
        </p:txBody>
      </p:sp>
    </p:spTree>
    <p:extLst>
      <p:ext uri="{BB962C8B-B14F-4D97-AF65-F5344CB8AC3E}">
        <p14:creationId xmlns:p14="http://schemas.microsoft.com/office/powerpoint/2010/main" val="8238772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Multicore and the Runtimes</a:t>
            </a:r>
            <a:endParaRPr lang="en-US" dirty="0"/>
          </a:p>
        </p:txBody>
      </p:sp>
      <p:sp>
        <p:nvSpPr>
          <p:cNvPr id="3" name="Content Placeholder 2"/>
          <p:cNvSpPr>
            <a:spLocks noGrp="1"/>
          </p:cNvSpPr>
          <p:nvPr>
            <p:ph idx="1"/>
          </p:nvPr>
        </p:nvSpPr>
        <p:spPr>
          <a:xfrm>
            <a:off x="152400" y="3810000"/>
            <a:ext cx="8763000" cy="1752600"/>
          </a:xfrm>
        </p:spPr>
        <p:txBody>
          <a:bodyPr>
            <a:noAutofit/>
          </a:bodyPr>
          <a:lstStyle/>
          <a:p>
            <a:r>
              <a:rPr lang="en-US" sz="1800" dirty="0" smtClean="0"/>
              <a:t>The papers [1] and [2] evaluate the performance of MapReduce using Multicore computers</a:t>
            </a:r>
          </a:p>
          <a:p>
            <a:r>
              <a:rPr lang="en-US" sz="1800" dirty="0" smtClean="0"/>
              <a:t>Our results show the converging results for different runtimes</a:t>
            </a:r>
          </a:p>
          <a:p>
            <a:r>
              <a:rPr lang="en-US" sz="1800" dirty="0" smtClean="0"/>
              <a:t>The right hand side graph could be a snapshot of this convergence path</a:t>
            </a:r>
          </a:p>
          <a:p>
            <a:r>
              <a:rPr lang="en-US" sz="1800" dirty="0" smtClean="0"/>
              <a:t>Easiness to program could be a consideration</a:t>
            </a:r>
          </a:p>
          <a:p>
            <a:r>
              <a:rPr lang="en-US" sz="1800" dirty="0" smtClean="0"/>
              <a:t>Still, threads are faster in shared memory systems</a:t>
            </a:r>
            <a:endParaRPr lang="en-US" sz="1800" dirty="0"/>
          </a:p>
        </p:txBody>
      </p:sp>
      <p:pic>
        <p:nvPicPr>
          <p:cNvPr id="1028" name="Picture 4" descr="D:\Academic\Ph.D\PropsalDefence\images\multi-core.png"/>
          <p:cNvPicPr>
            <a:picLocks noChangeAspect="1" noChangeArrowheads="1"/>
          </p:cNvPicPr>
          <p:nvPr/>
        </p:nvPicPr>
        <p:blipFill>
          <a:blip r:embed="rId2"/>
          <a:srcRect/>
          <a:stretch>
            <a:fillRect/>
          </a:stretch>
        </p:blipFill>
        <p:spPr bwMode="auto">
          <a:xfrm>
            <a:off x="1" y="609600"/>
            <a:ext cx="4800600" cy="3201967"/>
          </a:xfrm>
          <a:prstGeom prst="rect">
            <a:avLst/>
          </a:prstGeom>
          <a:noFill/>
        </p:spPr>
      </p:pic>
      <p:pic>
        <p:nvPicPr>
          <p:cNvPr id="1029" name="Picture 5" descr="D:\Academic\Ph.D\PropsalDefence\images\phoenix.png"/>
          <p:cNvPicPr>
            <a:picLocks noChangeAspect="1" noChangeArrowheads="1"/>
          </p:cNvPicPr>
          <p:nvPr/>
        </p:nvPicPr>
        <p:blipFill>
          <a:blip r:embed="rId3"/>
          <a:srcRect/>
          <a:stretch>
            <a:fillRect/>
          </a:stretch>
        </p:blipFill>
        <p:spPr bwMode="auto">
          <a:xfrm>
            <a:off x="4953000" y="762000"/>
            <a:ext cx="3998413" cy="2667000"/>
          </a:xfrm>
          <a:prstGeom prst="rect">
            <a:avLst/>
          </a:prstGeom>
          <a:noFill/>
        </p:spPr>
      </p:pic>
      <p:sp>
        <p:nvSpPr>
          <p:cNvPr id="11" name="TextBox 10"/>
          <p:cNvSpPr txBox="1"/>
          <p:nvPr/>
        </p:nvSpPr>
        <p:spPr>
          <a:xfrm>
            <a:off x="152400" y="5867400"/>
            <a:ext cx="8763000" cy="584775"/>
          </a:xfrm>
          <a:prstGeom prst="rect">
            <a:avLst/>
          </a:prstGeom>
          <a:noFill/>
        </p:spPr>
        <p:txBody>
          <a:bodyPr wrap="square" rtlCol="0">
            <a:spAutoFit/>
          </a:bodyPr>
          <a:lstStyle/>
          <a:p>
            <a:r>
              <a:rPr lang="en-US" sz="1600" dirty="0" smtClean="0">
                <a:solidFill>
                  <a:schemeClr val="tx2">
                    <a:lumMod val="75000"/>
                  </a:schemeClr>
                </a:solidFill>
              </a:rPr>
              <a:t>[1] </a:t>
            </a:r>
            <a:r>
              <a:rPr lang="en-US" sz="1600" b="1" dirty="0" smtClean="0">
                <a:solidFill>
                  <a:schemeClr val="tx2">
                    <a:lumMod val="75000"/>
                  </a:schemeClr>
                </a:solidFill>
              </a:rPr>
              <a:t>Evaluating MapReduce for Multi-core and Multiprocessor Systems</a:t>
            </a:r>
            <a:r>
              <a:rPr lang="en-US" sz="1600" dirty="0" smtClean="0">
                <a:solidFill>
                  <a:schemeClr val="tx2">
                    <a:lumMod val="75000"/>
                  </a:schemeClr>
                </a:solidFill>
              </a:rPr>
              <a:t>. By C. Ranger et al.</a:t>
            </a:r>
          </a:p>
          <a:p>
            <a:r>
              <a:rPr lang="en-US" sz="1600" dirty="0" smtClean="0">
                <a:solidFill>
                  <a:schemeClr val="tx2">
                    <a:lumMod val="75000"/>
                  </a:schemeClr>
                </a:solidFill>
              </a:rPr>
              <a:t>[2] </a:t>
            </a:r>
            <a:r>
              <a:rPr lang="en-US" sz="1600" b="1" dirty="0" smtClean="0">
                <a:solidFill>
                  <a:schemeClr val="tx2">
                    <a:lumMod val="75000"/>
                  </a:schemeClr>
                </a:solidFill>
              </a:rPr>
              <a:t>Map-Reduce for Machine Learning on Multicore</a:t>
            </a:r>
            <a:r>
              <a:rPr lang="en-US" sz="1600" dirty="0" smtClean="0">
                <a:solidFill>
                  <a:schemeClr val="tx2">
                    <a:lumMod val="75000"/>
                  </a:schemeClr>
                </a:solidFill>
              </a:rPr>
              <a:t> by C. Chu et al.</a:t>
            </a:r>
            <a:endParaRPr lang="en-US" sz="1600" dirty="0">
              <a:solidFill>
                <a:schemeClr val="tx2">
                  <a:lumMod val="75000"/>
                </a:schemeClr>
              </a:solidFill>
            </a:endParaRPr>
          </a:p>
        </p:txBody>
      </p:sp>
    </p:spTree>
    <p:extLst>
      <p:ext uri="{BB962C8B-B14F-4D97-AF65-F5344CB8AC3E}">
        <p14:creationId xmlns:p14="http://schemas.microsoft.com/office/powerpoint/2010/main" val="35153667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353" y="0"/>
            <a:ext cx="9144001" cy="506027"/>
          </a:xfrm>
        </p:spPr>
        <p:txBody>
          <a:bodyPr>
            <a:normAutofit fontScale="90000"/>
          </a:bodyPr>
          <a:lstStyle/>
          <a:p>
            <a:r>
              <a:rPr lang="en-US" dirty="0" smtClean="0"/>
              <a:t>MapReduce Algorithm for Fox Matrix Multiplication</a:t>
            </a:r>
            <a:endParaRPr lang="en-US" dirty="0"/>
          </a:p>
        </p:txBody>
      </p:sp>
      <p:sp>
        <p:nvSpPr>
          <p:cNvPr id="3" name="Content Placeholder 2"/>
          <p:cNvSpPr>
            <a:spLocks noGrp="1"/>
          </p:cNvSpPr>
          <p:nvPr>
            <p:ph idx="1"/>
          </p:nvPr>
        </p:nvSpPr>
        <p:spPr>
          <a:xfrm>
            <a:off x="457200" y="762000"/>
            <a:ext cx="8229600" cy="5791200"/>
          </a:xfrm>
        </p:spPr>
        <p:txBody>
          <a:bodyPr>
            <a:normAutofit fontScale="55000" lnSpcReduction="20000"/>
          </a:bodyPr>
          <a:lstStyle/>
          <a:p>
            <a:r>
              <a:rPr lang="en-US" dirty="0" smtClean="0"/>
              <a:t>Consider the following virtual topology of map and reduce  tasks arranged as a mesh (</a:t>
            </a:r>
            <a:r>
              <a:rPr lang="en-US" dirty="0" err="1" smtClean="0"/>
              <a:t>qxq</a:t>
            </a:r>
            <a:r>
              <a:rPr lang="en-US" dirty="0" smtClean="0"/>
              <a: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lvl="0">
              <a:lnSpc>
                <a:spcPct val="120000"/>
              </a:lnSpc>
            </a:pPr>
            <a:r>
              <a:rPr lang="en-US" i="1" dirty="0" smtClean="0"/>
              <a:t>Main program sends the iteration number k to all map tasks</a:t>
            </a:r>
          </a:p>
          <a:p>
            <a:pPr lvl="0">
              <a:lnSpc>
                <a:spcPct val="120000"/>
              </a:lnSpc>
            </a:pPr>
            <a:r>
              <a:rPr lang="en-US" i="1" dirty="0" smtClean="0"/>
              <a:t>The map tasks that meet the following condition send its A block (say </a:t>
            </a:r>
            <a:r>
              <a:rPr lang="en-US" i="1" dirty="0" err="1" smtClean="0"/>
              <a:t>Ab</a:t>
            </a:r>
            <a:r>
              <a:rPr lang="en-US" i="1" dirty="0" smtClean="0"/>
              <a:t>)to a set of reduce tasks</a:t>
            </a:r>
          </a:p>
          <a:p>
            <a:pPr lvl="1">
              <a:lnSpc>
                <a:spcPct val="120000"/>
              </a:lnSpc>
            </a:pPr>
            <a:r>
              <a:rPr lang="en-US" i="1" dirty="0" smtClean="0"/>
              <a:t>Condition for map =&gt; (( </a:t>
            </a:r>
            <a:r>
              <a:rPr lang="en-US" i="1" dirty="0" err="1" smtClean="0"/>
              <a:t>mapNo</a:t>
            </a:r>
            <a:r>
              <a:rPr lang="en-US" i="1" dirty="0" smtClean="0"/>
              <a:t> div q) + k ) mod q == </a:t>
            </a:r>
            <a:r>
              <a:rPr lang="en-US" i="1" dirty="0" err="1" smtClean="0"/>
              <a:t>mapNo</a:t>
            </a:r>
            <a:r>
              <a:rPr lang="en-US" i="1" dirty="0" smtClean="0"/>
              <a:t> mod q</a:t>
            </a:r>
          </a:p>
          <a:p>
            <a:pPr lvl="1">
              <a:lnSpc>
                <a:spcPct val="120000"/>
              </a:lnSpc>
            </a:pPr>
            <a:r>
              <a:rPr lang="en-US" i="1" dirty="0" smtClean="0"/>
              <a:t> Selected reduce tasks =&gt; (( </a:t>
            </a:r>
            <a:r>
              <a:rPr lang="en-US" i="1" dirty="0" err="1" smtClean="0"/>
              <a:t>mapNo</a:t>
            </a:r>
            <a:r>
              <a:rPr lang="en-US" i="1" dirty="0" smtClean="0"/>
              <a:t> div q) * q) to (( </a:t>
            </a:r>
            <a:r>
              <a:rPr lang="en-US" i="1" dirty="0" err="1" smtClean="0"/>
              <a:t>mapNo</a:t>
            </a:r>
            <a:r>
              <a:rPr lang="en-US" i="1" dirty="0" smtClean="0"/>
              <a:t> div q) * q +q)</a:t>
            </a:r>
          </a:p>
          <a:p>
            <a:pPr lvl="0">
              <a:lnSpc>
                <a:spcPct val="120000"/>
              </a:lnSpc>
            </a:pPr>
            <a:r>
              <a:rPr lang="en-US" i="1" dirty="0" smtClean="0"/>
              <a:t>Each map task sends its B block (say Bb) to a reduce task that satisfy the following condition</a:t>
            </a:r>
          </a:p>
          <a:p>
            <a:pPr lvl="1">
              <a:lnSpc>
                <a:spcPct val="120000"/>
              </a:lnSpc>
            </a:pPr>
            <a:r>
              <a:rPr lang="en-US" i="1" dirty="0" smtClean="0"/>
              <a:t>Reduce key =&gt; ((q-k)*q + </a:t>
            </a:r>
            <a:r>
              <a:rPr lang="en-US" i="1" dirty="0" err="1" smtClean="0"/>
              <a:t>mapNo</a:t>
            </a:r>
            <a:r>
              <a:rPr lang="en-US" i="1" dirty="0" smtClean="0"/>
              <a:t>) mod (q*q)</a:t>
            </a:r>
          </a:p>
          <a:p>
            <a:pPr lvl="0">
              <a:lnSpc>
                <a:spcPct val="120000"/>
              </a:lnSpc>
            </a:pPr>
            <a:r>
              <a:rPr lang="en-US" i="1" dirty="0" smtClean="0"/>
              <a:t>Each  reduce task performs the following computation</a:t>
            </a:r>
          </a:p>
          <a:p>
            <a:pPr lvl="1">
              <a:lnSpc>
                <a:spcPct val="120000"/>
              </a:lnSpc>
            </a:pPr>
            <a:r>
              <a:rPr lang="en-US" i="1" dirty="0" err="1" smtClean="0"/>
              <a:t>Ci</a:t>
            </a:r>
            <a:r>
              <a:rPr lang="en-US" i="1" dirty="0" smtClean="0"/>
              <a:t> = </a:t>
            </a:r>
            <a:r>
              <a:rPr lang="en-US" i="1" dirty="0" err="1" smtClean="0"/>
              <a:t>Ci</a:t>
            </a:r>
            <a:r>
              <a:rPr lang="en-US" i="1" dirty="0" smtClean="0"/>
              <a:t> + </a:t>
            </a:r>
            <a:r>
              <a:rPr lang="en-US" i="1" dirty="0" err="1" smtClean="0"/>
              <a:t>Ab</a:t>
            </a:r>
            <a:r>
              <a:rPr lang="en-US" i="1" dirty="0" smtClean="0"/>
              <a:t> x Bi    (0&lt;i&lt;n)</a:t>
            </a:r>
          </a:p>
          <a:p>
            <a:pPr lvl="1">
              <a:lnSpc>
                <a:spcPct val="120000"/>
              </a:lnSpc>
            </a:pPr>
            <a:r>
              <a:rPr lang="en-US" i="1" dirty="0" smtClean="0"/>
              <a:t>If (last iteration) send </a:t>
            </a:r>
            <a:r>
              <a:rPr lang="en-US" i="1" dirty="0" err="1" smtClean="0"/>
              <a:t>Ci</a:t>
            </a:r>
            <a:r>
              <a:rPr lang="en-US" i="1" dirty="0" smtClean="0"/>
              <a:t> to the  main program</a:t>
            </a:r>
          </a:p>
          <a:p>
            <a:endParaRPr lang="en-US" dirty="0"/>
          </a:p>
        </p:txBody>
      </p:sp>
      <p:sp>
        <p:nvSpPr>
          <p:cNvPr id="962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6257" name="Object 1"/>
          <p:cNvGraphicFramePr>
            <a:graphicFrameLocks noChangeAspect="1"/>
          </p:cNvGraphicFramePr>
          <p:nvPr>
            <p:extLst>
              <p:ext uri="{D42A27DB-BD31-4B8C-83A1-F6EECF244321}">
                <p14:modId xmlns:p14="http://schemas.microsoft.com/office/powerpoint/2010/main" val="324656753"/>
              </p:ext>
            </p:extLst>
          </p:nvPr>
        </p:nvGraphicFramePr>
        <p:xfrm>
          <a:off x="2133600" y="1143000"/>
          <a:ext cx="4600575" cy="1619250"/>
        </p:xfrm>
        <a:graphic>
          <a:graphicData uri="http://schemas.openxmlformats.org/presentationml/2006/ole">
            <mc:AlternateContent xmlns:mc="http://schemas.openxmlformats.org/markup-compatibility/2006">
              <mc:Choice xmlns:v="urn:schemas-microsoft-com:vml" Requires="v">
                <p:oleObj spid="_x0000_s6149" r:id="rId3" imgW="5899703" imgH="2074423" progId="">
                  <p:embed/>
                </p:oleObj>
              </mc:Choice>
              <mc:Fallback>
                <p:oleObj r:id="rId3" imgW="5899703" imgH="207442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143000"/>
                        <a:ext cx="4600575" cy="161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304800" y="2888512"/>
            <a:ext cx="3565271" cy="369332"/>
          </a:xfrm>
          <a:prstGeom prst="rect">
            <a:avLst/>
          </a:prstGeom>
          <a:noFill/>
        </p:spPr>
        <p:txBody>
          <a:bodyPr wrap="none" rtlCol="0">
            <a:spAutoFit/>
          </a:bodyPr>
          <a:lstStyle/>
          <a:p>
            <a:r>
              <a:rPr lang="en-US" b="1" dirty="0" smtClean="0">
                <a:solidFill>
                  <a:srgbClr val="002060"/>
                </a:solidFill>
              </a:rPr>
              <a:t>An Iterative MapReduce Algorithm:</a:t>
            </a:r>
            <a:endParaRPr lang="en-US" b="1" dirty="0">
              <a:solidFill>
                <a:srgbClr val="002060"/>
              </a:solidFill>
            </a:endParaRPr>
          </a:p>
        </p:txBody>
      </p:sp>
    </p:spTree>
    <p:extLst>
      <p:ext uri="{BB962C8B-B14F-4D97-AF65-F5344CB8AC3E}">
        <p14:creationId xmlns:p14="http://schemas.microsoft.com/office/powerpoint/2010/main" val="3076624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32"/>
          <p:cNvSpPr/>
          <p:nvPr/>
        </p:nvSpPr>
        <p:spPr>
          <a:xfrm>
            <a:off x="4543525" y="1396585"/>
            <a:ext cx="582433" cy="853930"/>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7" name="Rectangle 126"/>
          <p:cNvSpPr/>
          <p:nvPr/>
        </p:nvSpPr>
        <p:spPr>
          <a:xfrm>
            <a:off x="6271756" y="1387608"/>
            <a:ext cx="582433" cy="862907"/>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5" name="Rectangle 24"/>
          <p:cNvSpPr/>
          <p:nvPr/>
        </p:nvSpPr>
        <p:spPr>
          <a:xfrm>
            <a:off x="5485423" y="1395199"/>
            <a:ext cx="582433" cy="855316"/>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9" name="Rectangle 128"/>
          <p:cNvSpPr/>
          <p:nvPr/>
        </p:nvSpPr>
        <p:spPr>
          <a:xfrm>
            <a:off x="7452523" y="1387608"/>
            <a:ext cx="582433" cy="862907"/>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0" name="Rectangle 49"/>
          <p:cNvSpPr/>
          <p:nvPr/>
        </p:nvSpPr>
        <p:spPr>
          <a:xfrm>
            <a:off x="4418623" y="1765559"/>
            <a:ext cx="3733800" cy="362116"/>
          </a:xfrm>
          <a:prstGeom prst="rect">
            <a:avLst/>
          </a:prstGeom>
          <a:ln w="12700">
            <a:solidFill>
              <a:schemeClr val="tx1"/>
            </a:solidFill>
            <a:prstDash val="sysDash"/>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1066014" y="2179639"/>
            <a:ext cx="1981199" cy="839348"/>
          </a:xfrm>
          <a:custGeom>
            <a:avLst/>
            <a:gdLst>
              <a:gd name="connsiteX0" fmla="*/ 699714 w 1622172"/>
              <a:gd name="connsiteY0" fmla="*/ 2472 h 805554"/>
              <a:gd name="connsiteX1" fmla="*/ 699714 w 1622172"/>
              <a:gd name="connsiteY1" fmla="*/ 2472 h 805554"/>
              <a:gd name="connsiteX2" fmla="*/ 214685 w 1622172"/>
              <a:gd name="connsiteY2" fmla="*/ 10424 h 805554"/>
              <a:gd name="connsiteX3" fmla="*/ 119269 w 1622172"/>
              <a:gd name="connsiteY3" fmla="*/ 26326 h 805554"/>
              <a:gd name="connsiteX4" fmla="*/ 63610 w 1622172"/>
              <a:gd name="connsiteY4" fmla="*/ 89937 h 805554"/>
              <a:gd name="connsiteX5" fmla="*/ 47707 w 1622172"/>
              <a:gd name="connsiteY5" fmla="*/ 113790 h 805554"/>
              <a:gd name="connsiteX6" fmla="*/ 39756 w 1622172"/>
              <a:gd name="connsiteY6" fmla="*/ 137644 h 805554"/>
              <a:gd name="connsiteX7" fmla="*/ 23854 w 1622172"/>
              <a:gd name="connsiteY7" fmla="*/ 161498 h 805554"/>
              <a:gd name="connsiteX8" fmla="*/ 7951 w 1622172"/>
              <a:gd name="connsiteY8" fmla="*/ 209206 h 805554"/>
              <a:gd name="connsiteX9" fmla="*/ 0 w 1622172"/>
              <a:gd name="connsiteY9" fmla="*/ 280768 h 805554"/>
              <a:gd name="connsiteX10" fmla="*/ 15902 w 1622172"/>
              <a:gd name="connsiteY10" fmla="*/ 495453 h 805554"/>
              <a:gd name="connsiteX11" fmla="*/ 39756 w 1622172"/>
              <a:gd name="connsiteY11" fmla="*/ 574966 h 805554"/>
              <a:gd name="connsiteX12" fmla="*/ 87464 w 1622172"/>
              <a:gd name="connsiteY12" fmla="*/ 622674 h 805554"/>
              <a:gd name="connsiteX13" fmla="*/ 159026 w 1622172"/>
              <a:gd name="connsiteY13" fmla="*/ 670382 h 805554"/>
              <a:gd name="connsiteX14" fmla="*/ 214685 w 1622172"/>
              <a:gd name="connsiteY14" fmla="*/ 702187 h 805554"/>
              <a:gd name="connsiteX15" fmla="*/ 238539 w 1622172"/>
              <a:gd name="connsiteY15" fmla="*/ 710138 h 805554"/>
              <a:gd name="connsiteX16" fmla="*/ 310100 w 1622172"/>
              <a:gd name="connsiteY16" fmla="*/ 741944 h 805554"/>
              <a:gd name="connsiteX17" fmla="*/ 333954 w 1622172"/>
              <a:gd name="connsiteY17" fmla="*/ 749895 h 805554"/>
              <a:gd name="connsiteX18" fmla="*/ 357808 w 1622172"/>
              <a:gd name="connsiteY18" fmla="*/ 757846 h 805554"/>
              <a:gd name="connsiteX19" fmla="*/ 429370 w 1622172"/>
              <a:gd name="connsiteY19" fmla="*/ 765797 h 805554"/>
              <a:gd name="connsiteX20" fmla="*/ 492980 w 1622172"/>
              <a:gd name="connsiteY20" fmla="*/ 781700 h 805554"/>
              <a:gd name="connsiteX21" fmla="*/ 524786 w 1622172"/>
              <a:gd name="connsiteY21" fmla="*/ 789651 h 805554"/>
              <a:gd name="connsiteX22" fmla="*/ 652007 w 1622172"/>
              <a:gd name="connsiteY22" fmla="*/ 805554 h 805554"/>
              <a:gd name="connsiteX23" fmla="*/ 970059 w 1622172"/>
              <a:gd name="connsiteY23" fmla="*/ 797603 h 805554"/>
              <a:gd name="connsiteX24" fmla="*/ 1065474 w 1622172"/>
              <a:gd name="connsiteY24" fmla="*/ 781700 h 805554"/>
              <a:gd name="connsiteX25" fmla="*/ 1137036 w 1622172"/>
              <a:gd name="connsiteY25" fmla="*/ 773749 h 805554"/>
              <a:gd name="connsiteX26" fmla="*/ 1280160 w 1622172"/>
              <a:gd name="connsiteY26" fmla="*/ 741944 h 805554"/>
              <a:gd name="connsiteX27" fmla="*/ 1319916 w 1622172"/>
              <a:gd name="connsiteY27" fmla="*/ 733992 h 805554"/>
              <a:gd name="connsiteX28" fmla="*/ 1367624 w 1622172"/>
              <a:gd name="connsiteY28" fmla="*/ 726041 h 805554"/>
              <a:gd name="connsiteX29" fmla="*/ 1391478 w 1622172"/>
              <a:gd name="connsiteY29" fmla="*/ 718090 h 805554"/>
              <a:gd name="connsiteX30" fmla="*/ 1431234 w 1622172"/>
              <a:gd name="connsiteY30" fmla="*/ 710138 h 805554"/>
              <a:gd name="connsiteX31" fmla="*/ 1455088 w 1622172"/>
              <a:gd name="connsiteY31" fmla="*/ 694236 h 805554"/>
              <a:gd name="connsiteX32" fmla="*/ 1502796 w 1622172"/>
              <a:gd name="connsiteY32" fmla="*/ 670382 h 805554"/>
              <a:gd name="connsiteX33" fmla="*/ 1518699 w 1622172"/>
              <a:gd name="connsiteY33" fmla="*/ 646528 h 805554"/>
              <a:gd name="connsiteX34" fmla="*/ 1542553 w 1622172"/>
              <a:gd name="connsiteY34" fmla="*/ 622674 h 805554"/>
              <a:gd name="connsiteX35" fmla="*/ 1550504 w 1622172"/>
              <a:gd name="connsiteY35" fmla="*/ 598820 h 805554"/>
              <a:gd name="connsiteX36" fmla="*/ 1582309 w 1622172"/>
              <a:gd name="connsiteY36" fmla="*/ 551112 h 805554"/>
              <a:gd name="connsiteX37" fmla="*/ 1590260 w 1622172"/>
              <a:gd name="connsiteY37" fmla="*/ 503404 h 805554"/>
              <a:gd name="connsiteX38" fmla="*/ 1606163 w 1622172"/>
              <a:gd name="connsiteY38" fmla="*/ 455697 h 805554"/>
              <a:gd name="connsiteX39" fmla="*/ 1614114 w 1622172"/>
              <a:gd name="connsiteY39" fmla="*/ 431843 h 805554"/>
              <a:gd name="connsiteX40" fmla="*/ 1622066 w 1622172"/>
              <a:gd name="connsiteY40" fmla="*/ 392086 h 805554"/>
              <a:gd name="connsiteX41" fmla="*/ 1598212 w 1622172"/>
              <a:gd name="connsiteY41" fmla="*/ 193304 h 805554"/>
              <a:gd name="connsiteX42" fmla="*/ 1558455 w 1622172"/>
              <a:gd name="connsiteY42" fmla="*/ 145596 h 805554"/>
              <a:gd name="connsiteX43" fmla="*/ 1542553 w 1622172"/>
              <a:gd name="connsiteY43" fmla="*/ 121742 h 805554"/>
              <a:gd name="connsiteX44" fmla="*/ 1494845 w 1622172"/>
              <a:gd name="connsiteY44" fmla="*/ 89937 h 805554"/>
              <a:gd name="connsiteX45" fmla="*/ 1447137 w 1622172"/>
              <a:gd name="connsiteY45" fmla="*/ 50180 h 805554"/>
              <a:gd name="connsiteX46" fmla="*/ 1367624 w 1622172"/>
              <a:gd name="connsiteY46" fmla="*/ 26326 h 805554"/>
              <a:gd name="connsiteX47" fmla="*/ 1256306 w 1622172"/>
              <a:gd name="connsiteY47" fmla="*/ 18375 h 805554"/>
              <a:gd name="connsiteX48" fmla="*/ 811033 w 1622172"/>
              <a:gd name="connsiteY48" fmla="*/ 10424 h 805554"/>
              <a:gd name="connsiteX49" fmla="*/ 699714 w 1622172"/>
              <a:gd name="connsiteY49" fmla="*/ 2472 h 80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622172" h="805554">
                <a:moveTo>
                  <a:pt x="699714" y="2472"/>
                </a:moveTo>
                <a:lnTo>
                  <a:pt x="699714" y="2472"/>
                </a:lnTo>
                <a:lnTo>
                  <a:pt x="214685" y="10424"/>
                </a:lnTo>
                <a:cubicBezTo>
                  <a:pt x="156430" y="12088"/>
                  <a:pt x="158336" y="13304"/>
                  <a:pt x="119269" y="26326"/>
                </a:cubicBezTo>
                <a:cubicBezTo>
                  <a:pt x="79512" y="52831"/>
                  <a:pt x="100718" y="34277"/>
                  <a:pt x="63610" y="89937"/>
                </a:cubicBezTo>
                <a:lnTo>
                  <a:pt x="47707" y="113790"/>
                </a:lnTo>
                <a:cubicBezTo>
                  <a:pt x="45057" y="121741"/>
                  <a:pt x="43504" y="130147"/>
                  <a:pt x="39756" y="137644"/>
                </a:cubicBezTo>
                <a:cubicBezTo>
                  <a:pt x="35482" y="146191"/>
                  <a:pt x="27735" y="152765"/>
                  <a:pt x="23854" y="161498"/>
                </a:cubicBezTo>
                <a:cubicBezTo>
                  <a:pt x="17046" y="176816"/>
                  <a:pt x="7951" y="209206"/>
                  <a:pt x="7951" y="209206"/>
                </a:cubicBezTo>
                <a:cubicBezTo>
                  <a:pt x="5301" y="233060"/>
                  <a:pt x="0" y="256767"/>
                  <a:pt x="0" y="280768"/>
                </a:cubicBezTo>
                <a:cubicBezTo>
                  <a:pt x="0" y="343959"/>
                  <a:pt x="3583" y="427703"/>
                  <a:pt x="15902" y="495453"/>
                </a:cubicBezTo>
                <a:cubicBezTo>
                  <a:pt x="18304" y="508663"/>
                  <a:pt x="35149" y="570359"/>
                  <a:pt x="39756" y="574966"/>
                </a:cubicBezTo>
                <a:cubicBezTo>
                  <a:pt x="55659" y="590869"/>
                  <a:pt x="68751" y="610199"/>
                  <a:pt x="87464" y="622674"/>
                </a:cubicBezTo>
                <a:lnTo>
                  <a:pt x="159026" y="670382"/>
                </a:lnTo>
                <a:cubicBezTo>
                  <a:pt x="182978" y="686350"/>
                  <a:pt x="186445" y="690084"/>
                  <a:pt x="214685" y="702187"/>
                </a:cubicBezTo>
                <a:cubicBezTo>
                  <a:pt x="222389" y="705489"/>
                  <a:pt x="230588" y="707488"/>
                  <a:pt x="238539" y="710138"/>
                </a:cubicBezTo>
                <a:cubicBezTo>
                  <a:pt x="276339" y="735339"/>
                  <a:pt x="253329" y="723020"/>
                  <a:pt x="310100" y="741944"/>
                </a:cubicBezTo>
                <a:lnTo>
                  <a:pt x="333954" y="749895"/>
                </a:lnTo>
                <a:cubicBezTo>
                  <a:pt x="341905" y="752545"/>
                  <a:pt x="349478" y="756920"/>
                  <a:pt x="357808" y="757846"/>
                </a:cubicBezTo>
                <a:lnTo>
                  <a:pt x="429370" y="765797"/>
                </a:lnTo>
                <a:cubicBezTo>
                  <a:pt x="471992" y="780006"/>
                  <a:pt x="435415" y="768908"/>
                  <a:pt x="492980" y="781700"/>
                </a:cubicBezTo>
                <a:cubicBezTo>
                  <a:pt x="503648" y="784071"/>
                  <a:pt x="513979" y="788030"/>
                  <a:pt x="524786" y="789651"/>
                </a:cubicBezTo>
                <a:cubicBezTo>
                  <a:pt x="567050" y="795991"/>
                  <a:pt x="652007" y="805554"/>
                  <a:pt x="652007" y="805554"/>
                </a:cubicBezTo>
                <a:lnTo>
                  <a:pt x="970059" y="797603"/>
                </a:lnTo>
                <a:cubicBezTo>
                  <a:pt x="1077249" y="793137"/>
                  <a:pt x="996197" y="792358"/>
                  <a:pt x="1065474" y="781700"/>
                </a:cubicBezTo>
                <a:cubicBezTo>
                  <a:pt x="1089196" y="778051"/>
                  <a:pt x="1113329" y="777492"/>
                  <a:pt x="1137036" y="773749"/>
                </a:cubicBezTo>
                <a:cubicBezTo>
                  <a:pt x="1268852" y="752936"/>
                  <a:pt x="1165364" y="764906"/>
                  <a:pt x="1280160" y="741944"/>
                </a:cubicBezTo>
                <a:lnTo>
                  <a:pt x="1319916" y="733992"/>
                </a:lnTo>
                <a:cubicBezTo>
                  <a:pt x="1335778" y="731108"/>
                  <a:pt x="1351886" y="729538"/>
                  <a:pt x="1367624" y="726041"/>
                </a:cubicBezTo>
                <a:cubicBezTo>
                  <a:pt x="1375806" y="724223"/>
                  <a:pt x="1383347" y="720123"/>
                  <a:pt x="1391478" y="718090"/>
                </a:cubicBezTo>
                <a:cubicBezTo>
                  <a:pt x="1404589" y="714812"/>
                  <a:pt x="1417982" y="712789"/>
                  <a:pt x="1431234" y="710138"/>
                </a:cubicBezTo>
                <a:cubicBezTo>
                  <a:pt x="1439185" y="704837"/>
                  <a:pt x="1446541" y="698510"/>
                  <a:pt x="1455088" y="694236"/>
                </a:cubicBezTo>
                <a:cubicBezTo>
                  <a:pt x="1520927" y="661316"/>
                  <a:pt x="1434435" y="715954"/>
                  <a:pt x="1502796" y="670382"/>
                </a:cubicBezTo>
                <a:cubicBezTo>
                  <a:pt x="1508097" y="662431"/>
                  <a:pt x="1512581" y="653869"/>
                  <a:pt x="1518699" y="646528"/>
                </a:cubicBezTo>
                <a:cubicBezTo>
                  <a:pt x="1525898" y="637889"/>
                  <a:pt x="1536316" y="632030"/>
                  <a:pt x="1542553" y="622674"/>
                </a:cubicBezTo>
                <a:cubicBezTo>
                  <a:pt x="1547202" y="615700"/>
                  <a:pt x="1546434" y="606147"/>
                  <a:pt x="1550504" y="598820"/>
                </a:cubicBezTo>
                <a:cubicBezTo>
                  <a:pt x="1559786" y="582113"/>
                  <a:pt x="1582309" y="551112"/>
                  <a:pt x="1582309" y="551112"/>
                </a:cubicBezTo>
                <a:cubicBezTo>
                  <a:pt x="1584959" y="535209"/>
                  <a:pt x="1586350" y="519045"/>
                  <a:pt x="1590260" y="503404"/>
                </a:cubicBezTo>
                <a:cubicBezTo>
                  <a:pt x="1594326" y="487142"/>
                  <a:pt x="1600862" y="471599"/>
                  <a:pt x="1606163" y="455697"/>
                </a:cubicBezTo>
                <a:cubicBezTo>
                  <a:pt x="1608813" y="447746"/>
                  <a:pt x="1612470" y="440062"/>
                  <a:pt x="1614114" y="431843"/>
                </a:cubicBezTo>
                <a:lnTo>
                  <a:pt x="1622066" y="392086"/>
                </a:lnTo>
                <a:cubicBezTo>
                  <a:pt x="1621447" y="380320"/>
                  <a:pt x="1627330" y="236980"/>
                  <a:pt x="1598212" y="193304"/>
                </a:cubicBezTo>
                <a:cubicBezTo>
                  <a:pt x="1558723" y="134072"/>
                  <a:pt x="1609480" y="206826"/>
                  <a:pt x="1558455" y="145596"/>
                </a:cubicBezTo>
                <a:cubicBezTo>
                  <a:pt x="1552337" y="138255"/>
                  <a:pt x="1549745" y="128035"/>
                  <a:pt x="1542553" y="121742"/>
                </a:cubicBezTo>
                <a:cubicBezTo>
                  <a:pt x="1528169" y="109156"/>
                  <a:pt x="1508360" y="103452"/>
                  <a:pt x="1494845" y="89937"/>
                </a:cubicBezTo>
                <a:cubicBezTo>
                  <a:pt x="1479865" y="74957"/>
                  <a:pt x="1467063" y="59036"/>
                  <a:pt x="1447137" y="50180"/>
                </a:cubicBezTo>
                <a:cubicBezTo>
                  <a:pt x="1439140" y="46626"/>
                  <a:pt x="1383045" y="28039"/>
                  <a:pt x="1367624" y="26326"/>
                </a:cubicBezTo>
                <a:cubicBezTo>
                  <a:pt x="1330651" y="22218"/>
                  <a:pt x="1293491" y="19437"/>
                  <a:pt x="1256306" y="18375"/>
                </a:cubicBezTo>
                <a:cubicBezTo>
                  <a:pt x="1107919" y="14136"/>
                  <a:pt x="959457" y="13074"/>
                  <a:pt x="811033" y="10424"/>
                </a:cubicBezTo>
                <a:cubicBezTo>
                  <a:pt x="759520" y="-6748"/>
                  <a:pt x="795561" y="2472"/>
                  <a:pt x="699714" y="2472"/>
                </a:cubicBezTo>
                <a:close/>
              </a:path>
            </a:pathLst>
          </a:cu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 name="Title 3"/>
          <p:cNvSpPr>
            <a:spLocks noGrp="1"/>
          </p:cNvSpPr>
          <p:nvPr>
            <p:ph type="title"/>
          </p:nvPr>
        </p:nvSpPr>
        <p:spPr>
          <a:xfrm>
            <a:off x="304799" y="0"/>
            <a:ext cx="8659054" cy="506027"/>
          </a:xfrm>
        </p:spPr>
        <p:txBody>
          <a:bodyPr>
            <a:normAutofit fontScale="90000"/>
          </a:bodyPr>
          <a:lstStyle/>
          <a:p>
            <a:r>
              <a:rPr lang="en-US" dirty="0" smtClean="0"/>
              <a:t>MapReduce Programming Model &amp; Architecture</a:t>
            </a:r>
            <a:endParaRPr lang="en-US" dirty="0"/>
          </a:p>
        </p:txBody>
      </p:sp>
      <p:sp>
        <p:nvSpPr>
          <p:cNvPr id="3" name="Content Placeholder 2"/>
          <p:cNvSpPr>
            <a:spLocks noGrp="1"/>
          </p:cNvSpPr>
          <p:nvPr>
            <p:ph idx="1"/>
          </p:nvPr>
        </p:nvSpPr>
        <p:spPr>
          <a:xfrm>
            <a:off x="142889" y="4994140"/>
            <a:ext cx="8611221" cy="1559060"/>
          </a:xfrm>
        </p:spPr>
        <p:txBody>
          <a:bodyPr>
            <a:normAutofit fontScale="47500" lnSpcReduction="20000"/>
          </a:bodyPr>
          <a:lstStyle/>
          <a:p>
            <a:pPr>
              <a:lnSpc>
                <a:spcPct val="120000"/>
              </a:lnSpc>
            </a:pPr>
            <a:r>
              <a:rPr lang="en-US" dirty="0" smtClean="0"/>
              <a:t>Map(), Reduce(), and the intermediate key partitioning strategy determine the algorithm</a:t>
            </a:r>
            <a:endParaRPr lang="en-US" dirty="0" smtClean="0">
              <a:solidFill>
                <a:srgbClr val="002060"/>
              </a:solidFill>
              <a:latin typeface="Candara" pitchFamily="34" charset="0"/>
            </a:endParaRPr>
          </a:p>
          <a:p>
            <a:pPr>
              <a:lnSpc>
                <a:spcPct val="120000"/>
              </a:lnSpc>
            </a:pPr>
            <a:r>
              <a:rPr lang="en-US" dirty="0" smtClean="0">
                <a:solidFill>
                  <a:srgbClr val="002060"/>
                </a:solidFill>
                <a:latin typeface="Candara" pitchFamily="34" charset="0"/>
              </a:rPr>
              <a:t>Input and Output =&gt; Distributed file system</a:t>
            </a:r>
          </a:p>
          <a:p>
            <a:pPr>
              <a:lnSpc>
                <a:spcPct val="120000"/>
              </a:lnSpc>
            </a:pPr>
            <a:r>
              <a:rPr lang="en-US" dirty="0" smtClean="0"/>
              <a:t>Intermediate data =&gt; </a:t>
            </a:r>
            <a:r>
              <a:rPr lang="en-US" b="1" dirty="0" smtClean="0">
                <a:solidFill>
                  <a:srgbClr val="0070C0"/>
                </a:solidFill>
              </a:rPr>
              <a:t>Disk -&gt; Network -&gt; Disk</a:t>
            </a:r>
          </a:p>
          <a:p>
            <a:pPr>
              <a:lnSpc>
                <a:spcPct val="120000"/>
              </a:lnSpc>
            </a:pPr>
            <a:r>
              <a:rPr lang="en-US" dirty="0" smtClean="0"/>
              <a:t>Scheduling =&gt;Dynamic</a:t>
            </a:r>
          </a:p>
          <a:p>
            <a:pPr>
              <a:lnSpc>
                <a:spcPct val="120000"/>
              </a:lnSpc>
            </a:pPr>
            <a:r>
              <a:rPr lang="en-US" dirty="0" smtClean="0"/>
              <a:t>Fault tolerance (Assumption: Master failures are rare)</a:t>
            </a:r>
            <a:endParaRPr lang="en-US" dirty="0"/>
          </a:p>
        </p:txBody>
      </p:sp>
      <p:grpSp>
        <p:nvGrpSpPr>
          <p:cNvPr id="23" name="Group 22"/>
          <p:cNvGrpSpPr/>
          <p:nvPr/>
        </p:nvGrpSpPr>
        <p:grpSpPr>
          <a:xfrm>
            <a:off x="1202958" y="1055273"/>
            <a:ext cx="1433370" cy="433178"/>
            <a:chOff x="326760" y="1259619"/>
            <a:chExt cx="1433370" cy="433178"/>
          </a:xfrm>
        </p:grpSpPr>
        <p:sp>
          <p:nvSpPr>
            <p:cNvPr id="62" name="Rounded Rectangle 61"/>
            <p:cNvSpPr/>
            <p:nvPr/>
          </p:nvSpPr>
          <p:spPr>
            <a:xfrm>
              <a:off x="491513" y="1259619"/>
              <a:ext cx="1268617" cy="304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59" name="Rounded Rectangle 58"/>
            <p:cNvSpPr/>
            <p:nvPr/>
          </p:nvSpPr>
          <p:spPr>
            <a:xfrm>
              <a:off x="402961" y="1316935"/>
              <a:ext cx="1268617" cy="304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0" name="Rounded Rectangle 9"/>
            <p:cNvSpPr/>
            <p:nvPr/>
          </p:nvSpPr>
          <p:spPr>
            <a:xfrm>
              <a:off x="326761" y="1371600"/>
              <a:ext cx="1268617" cy="304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1" name="TextBox 10"/>
            <p:cNvSpPr txBox="1"/>
            <p:nvPr/>
          </p:nvSpPr>
          <p:spPr>
            <a:xfrm>
              <a:off x="326760" y="1385020"/>
              <a:ext cx="1268617" cy="307777"/>
            </a:xfrm>
            <a:prstGeom prst="rect">
              <a:avLst/>
            </a:prstGeom>
            <a:noFill/>
          </p:spPr>
          <p:txBody>
            <a:bodyPr wrap="none" rtlCol="0">
              <a:spAutoFit/>
            </a:bodyPr>
            <a:lstStyle/>
            <a:p>
              <a:r>
                <a:rPr lang="en-US" sz="1400" dirty="0" smtClean="0"/>
                <a:t>Data Partitions</a:t>
              </a:r>
              <a:endParaRPr lang="en-US" sz="1400" dirty="0"/>
            </a:p>
          </p:txBody>
        </p:sp>
      </p:grpSp>
      <p:sp>
        <p:nvSpPr>
          <p:cNvPr id="12" name="Oval 11"/>
          <p:cNvSpPr/>
          <p:nvPr/>
        </p:nvSpPr>
        <p:spPr>
          <a:xfrm>
            <a:off x="1528037" y="1746775"/>
            <a:ext cx="329508" cy="258679"/>
          </a:xfrm>
          <a:prstGeom prst="ellipse">
            <a:avLst/>
          </a:prstGeom>
          <a:solidFill>
            <a:srgbClr val="92D050"/>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8" name="TextBox 77"/>
          <p:cNvSpPr txBox="1"/>
          <p:nvPr/>
        </p:nvSpPr>
        <p:spPr>
          <a:xfrm>
            <a:off x="1226768" y="2241316"/>
            <a:ext cx="1820445" cy="646331"/>
          </a:xfrm>
          <a:prstGeom prst="rect">
            <a:avLst/>
          </a:prstGeom>
          <a:noFill/>
          <a:ln>
            <a:noFill/>
          </a:ln>
        </p:spPr>
        <p:txBody>
          <a:bodyPr wrap="square" rtlCol="0">
            <a:spAutoFit/>
          </a:bodyPr>
          <a:lstStyle/>
          <a:p>
            <a:r>
              <a:rPr lang="en-US" sz="1200" dirty="0" smtClean="0"/>
              <a:t>Intermediate &lt;Key, Value&gt; space partitioned using a key partition function</a:t>
            </a:r>
            <a:endParaRPr lang="en-US" sz="1200" dirty="0"/>
          </a:p>
        </p:txBody>
      </p:sp>
      <p:sp>
        <p:nvSpPr>
          <p:cNvPr id="79" name="Oval 78"/>
          <p:cNvSpPr/>
          <p:nvPr/>
        </p:nvSpPr>
        <p:spPr>
          <a:xfrm>
            <a:off x="1510858" y="3717540"/>
            <a:ext cx="329508" cy="258679"/>
          </a:xfrm>
          <a:prstGeom prst="ellipse">
            <a:avLst/>
          </a:prstGeom>
          <a:solidFill>
            <a:srgbClr val="00B0F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1971845" y="1705072"/>
            <a:ext cx="1407758" cy="307777"/>
          </a:xfrm>
          <a:prstGeom prst="rect">
            <a:avLst/>
          </a:prstGeom>
          <a:noFill/>
          <a:ln>
            <a:noFill/>
          </a:ln>
        </p:spPr>
        <p:txBody>
          <a:bodyPr wrap="none" rtlCol="0">
            <a:spAutoFit/>
          </a:bodyPr>
          <a:lstStyle/>
          <a:p>
            <a:r>
              <a:rPr lang="en-US" sz="1400" dirty="0" smtClean="0"/>
              <a:t>map(</a:t>
            </a:r>
            <a:r>
              <a:rPr lang="en-US" sz="1400" b="1" dirty="0" smtClean="0">
                <a:solidFill>
                  <a:srgbClr val="0070C0"/>
                </a:solidFill>
              </a:rPr>
              <a:t>Key</a:t>
            </a:r>
            <a:r>
              <a:rPr lang="en-US" sz="1400" dirty="0" smtClean="0"/>
              <a:t> , Value)</a:t>
            </a:r>
            <a:endParaRPr lang="en-US" sz="1400" dirty="0"/>
          </a:p>
        </p:txBody>
      </p:sp>
      <p:sp>
        <p:nvSpPr>
          <p:cNvPr id="81" name="TextBox 80"/>
          <p:cNvSpPr txBox="1"/>
          <p:nvPr/>
        </p:nvSpPr>
        <p:spPr>
          <a:xfrm>
            <a:off x="1812179" y="3501947"/>
            <a:ext cx="2014141" cy="307777"/>
          </a:xfrm>
          <a:prstGeom prst="rect">
            <a:avLst/>
          </a:prstGeom>
          <a:noFill/>
          <a:ln>
            <a:noFill/>
          </a:ln>
        </p:spPr>
        <p:txBody>
          <a:bodyPr wrap="none" rtlCol="0">
            <a:spAutoFit/>
          </a:bodyPr>
          <a:lstStyle/>
          <a:p>
            <a:r>
              <a:rPr lang="en-US" sz="1400" dirty="0" smtClean="0"/>
              <a:t>reduce(</a:t>
            </a:r>
            <a:r>
              <a:rPr lang="en-US" sz="1400" b="1" dirty="0" smtClean="0">
                <a:solidFill>
                  <a:srgbClr val="7E110D"/>
                </a:solidFill>
              </a:rPr>
              <a:t>Key</a:t>
            </a:r>
            <a:r>
              <a:rPr lang="en-US" sz="1400" dirty="0" smtClean="0"/>
              <a:t> , List&lt;Value&gt;)</a:t>
            </a:r>
            <a:endParaRPr lang="en-US" sz="1400" dirty="0"/>
          </a:p>
        </p:txBody>
      </p:sp>
      <p:sp>
        <p:nvSpPr>
          <p:cNvPr id="22" name="Rounded Rectangle 21"/>
          <p:cNvSpPr/>
          <p:nvPr/>
        </p:nvSpPr>
        <p:spPr>
          <a:xfrm>
            <a:off x="1329866" y="3209000"/>
            <a:ext cx="726747" cy="266700"/>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Sort</a:t>
            </a:r>
            <a:endParaRPr lang="en-US" sz="1400" dirty="0"/>
          </a:p>
        </p:txBody>
      </p:sp>
      <p:grpSp>
        <p:nvGrpSpPr>
          <p:cNvPr id="84" name="Group 83"/>
          <p:cNvGrpSpPr/>
          <p:nvPr/>
        </p:nvGrpSpPr>
        <p:grpSpPr>
          <a:xfrm>
            <a:off x="1323873" y="4202480"/>
            <a:ext cx="882746" cy="433178"/>
            <a:chOff x="326760" y="1259619"/>
            <a:chExt cx="1433370" cy="433178"/>
          </a:xfrm>
        </p:grpSpPr>
        <p:sp>
          <p:nvSpPr>
            <p:cNvPr id="85" name="Rounded Rectangle 84"/>
            <p:cNvSpPr/>
            <p:nvPr/>
          </p:nvSpPr>
          <p:spPr>
            <a:xfrm>
              <a:off x="491513" y="1259619"/>
              <a:ext cx="1268617" cy="304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86" name="Rounded Rectangle 85"/>
            <p:cNvSpPr/>
            <p:nvPr/>
          </p:nvSpPr>
          <p:spPr>
            <a:xfrm>
              <a:off x="402961" y="1316935"/>
              <a:ext cx="1268617" cy="304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87" name="Rounded Rectangle 86"/>
            <p:cNvSpPr/>
            <p:nvPr/>
          </p:nvSpPr>
          <p:spPr>
            <a:xfrm>
              <a:off x="326761" y="1371600"/>
              <a:ext cx="1268617" cy="304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88" name="TextBox 87"/>
            <p:cNvSpPr txBox="1"/>
            <p:nvPr/>
          </p:nvSpPr>
          <p:spPr>
            <a:xfrm>
              <a:off x="326760" y="1385020"/>
              <a:ext cx="708848" cy="307777"/>
            </a:xfrm>
            <a:prstGeom prst="rect">
              <a:avLst/>
            </a:prstGeom>
            <a:noFill/>
          </p:spPr>
          <p:txBody>
            <a:bodyPr wrap="none" rtlCol="0">
              <a:spAutoFit/>
            </a:bodyPr>
            <a:lstStyle/>
            <a:p>
              <a:r>
                <a:rPr lang="en-US" sz="1400" dirty="0" smtClean="0"/>
                <a:t>Output</a:t>
              </a:r>
              <a:endParaRPr lang="en-US" sz="1400" dirty="0"/>
            </a:p>
          </p:txBody>
        </p:sp>
      </p:grpSp>
      <p:sp>
        <p:nvSpPr>
          <p:cNvPr id="90" name="Down Arrow 89"/>
          <p:cNvSpPr/>
          <p:nvPr/>
        </p:nvSpPr>
        <p:spPr>
          <a:xfrm>
            <a:off x="1617900" y="1507289"/>
            <a:ext cx="149781" cy="19957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1" name="Down Arrow 90"/>
          <p:cNvSpPr/>
          <p:nvPr/>
        </p:nvSpPr>
        <p:spPr>
          <a:xfrm>
            <a:off x="1624039" y="2983528"/>
            <a:ext cx="149781" cy="19957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2" name="Down Arrow 91"/>
          <p:cNvSpPr/>
          <p:nvPr/>
        </p:nvSpPr>
        <p:spPr>
          <a:xfrm>
            <a:off x="1617900" y="3499500"/>
            <a:ext cx="149781" cy="19957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3" name="Down Arrow 92"/>
          <p:cNvSpPr/>
          <p:nvPr/>
        </p:nvSpPr>
        <p:spPr>
          <a:xfrm>
            <a:off x="1597606" y="4023792"/>
            <a:ext cx="149781" cy="19957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4" name="Down Arrow 93"/>
          <p:cNvSpPr/>
          <p:nvPr/>
        </p:nvSpPr>
        <p:spPr>
          <a:xfrm>
            <a:off x="1621736" y="2074337"/>
            <a:ext cx="149781" cy="19957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6" name="Flowchart: Magnetic Disk 25"/>
          <p:cNvSpPr/>
          <p:nvPr/>
        </p:nvSpPr>
        <p:spPr>
          <a:xfrm>
            <a:off x="5534457" y="1828377"/>
            <a:ext cx="484367" cy="258324"/>
          </a:xfrm>
          <a:prstGeom prst="flowChartMagneticDisk">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30" name="Flowchart: Magnetic Disk 129"/>
          <p:cNvSpPr/>
          <p:nvPr/>
        </p:nvSpPr>
        <p:spPr>
          <a:xfrm>
            <a:off x="7501557" y="1820786"/>
            <a:ext cx="484367" cy="258324"/>
          </a:xfrm>
          <a:prstGeom prst="flowChartMagneticDisk">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33" name="Straight Connector 32"/>
          <p:cNvCxnSpPr/>
          <p:nvPr/>
        </p:nvCxnSpPr>
        <p:spPr>
          <a:xfrm>
            <a:off x="6995508" y="1659449"/>
            <a:ext cx="152400" cy="0"/>
          </a:xfrm>
          <a:prstGeom prst="line">
            <a:avLst/>
          </a:prstGeom>
          <a:ln w="44450" cap="rnd">
            <a:prstDash val="sysDot"/>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344826" y="874691"/>
            <a:ext cx="1078950" cy="276999"/>
          </a:xfrm>
          <a:prstGeom prst="rect">
            <a:avLst/>
          </a:prstGeom>
          <a:noFill/>
        </p:spPr>
        <p:txBody>
          <a:bodyPr wrap="none" rtlCol="0">
            <a:spAutoFit/>
          </a:bodyPr>
          <a:lstStyle/>
          <a:p>
            <a:r>
              <a:rPr lang="en-US" sz="1200" dirty="0" smtClean="0"/>
              <a:t>Worker Nodes</a:t>
            </a:r>
            <a:endParaRPr lang="en-US" sz="1200" dirty="0"/>
          </a:p>
        </p:txBody>
      </p:sp>
      <p:sp>
        <p:nvSpPr>
          <p:cNvPr id="134" name="Flowchart: Magnetic Disk 133"/>
          <p:cNvSpPr/>
          <p:nvPr/>
        </p:nvSpPr>
        <p:spPr>
          <a:xfrm>
            <a:off x="4592559" y="1829763"/>
            <a:ext cx="484367" cy="258324"/>
          </a:xfrm>
          <a:prstGeom prst="flowChartMagneticDisk">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37" name="Straight Arrow Connector 36"/>
          <p:cNvCxnSpPr>
            <a:stCxn id="35" idx="2"/>
            <a:endCxn id="25" idx="0"/>
          </p:cNvCxnSpPr>
          <p:nvPr/>
        </p:nvCxnSpPr>
        <p:spPr>
          <a:xfrm flipH="1">
            <a:off x="5776640" y="1151690"/>
            <a:ext cx="1107661" cy="2435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5" idx="2"/>
            <a:endCxn id="127" idx="0"/>
          </p:cNvCxnSpPr>
          <p:nvPr/>
        </p:nvCxnSpPr>
        <p:spPr>
          <a:xfrm flipH="1">
            <a:off x="6562973" y="1151690"/>
            <a:ext cx="321328" cy="2359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5" idx="2"/>
            <a:endCxn id="129" idx="0"/>
          </p:cNvCxnSpPr>
          <p:nvPr/>
        </p:nvCxnSpPr>
        <p:spPr>
          <a:xfrm>
            <a:off x="6884301" y="1151690"/>
            <a:ext cx="859439" cy="2359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4575881" y="888591"/>
            <a:ext cx="1002006" cy="276999"/>
          </a:xfrm>
          <a:prstGeom prst="rect">
            <a:avLst/>
          </a:prstGeom>
          <a:noFill/>
        </p:spPr>
        <p:txBody>
          <a:bodyPr wrap="none" rtlCol="0">
            <a:spAutoFit/>
          </a:bodyPr>
          <a:lstStyle/>
          <a:p>
            <a:r>
              <a:rPr lang="en-US" sz="1200" dirty="0" smtClean="0"/>
              <a:t>Master Node</a:t>
            </a:r>
            <a:endParaRPr lang="en-US" sz="1200" dirty="0"/>
          </a:p>
        </p:txBody>
      </p:sp>
      <p:cxnSp>
        <p:nvCxnSpPr>
          <p:cNvPr id="139" name="Straight Arrow Connector 138"/>
          <p:cNvCxnSpPr>
            <a:stCxn id="138" idx="2"/>
            <a:endCxn id="133" idx="0"/>
          </p:cNvCxnSpPr>
          <p:nvPr/>
        </p:nvCxnSpPr>
        <p:spPr>
          <a:xfrm flipH="1">
            <a:off x="4834742" y="1165590"/>
            <a:ext cx="242142" cy="2309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8" name="Flowchart: Magnetic Disk 127"/>
          <p:cNvSpPr/>
          <p:nvPr/>
        </p:nvSpPr>
        <p:spPr>
          <a:xfrm>
            <a:off x="6320790" y="1820786"/>
            <a:ext cx="484367" cy="258324"/>
          </a:xfrm>
          <a:prstGeom prst="flowChartMagneticDisk">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0" name="TextBox 139"/>
          <p:cNvSpPr txBox="1"/>
          <p:nvPr/>
        </p:nvSpPr>
        <p:spPr>
          <a:xfrm>
            <a:off x="8152423" y="1701241"/>
            <a:ext cx="880177" cy="461665"/>
          </a:xfrm>
          <a:prstGeom prst="rect">
            <a:avLst/>
          </a:prstGeom>
          <a:noFill/>
        </p:spPr>
        <p:txBody>
          <a:bodyPr wrap="none" rtlCol="0">
            <a:spAutoFit/>
          </a:bodyPr>
          <a:lstStyle/>
          <a:p>
            <a:r>
              <a:rPr lang="en-US" sz="1200" dirty="0" smtClean="0"/>
              <a:t>Distributed</a:t>
            </a:r>
          </a:p>
          <a:p>
            <a:r>
              <a:rPr lang="en-US" sz="1200" dirty="0" smtClean="0"/>
              <a:t>File System</a:t>
            </a:r>
            <a:endParaRPr lang="en-US" sz="1200" dirty="0"/>
          </a:p>
        </p:txBody>
      </p:sp>
      <p:grpSp>
        <p:nvGrpSpPr>
          <p:cNvPr id="363" name="Group 362"/>
          <p:cNvGrpSpPr/>
          <p:nvPr/>
        </p:nvGrpSpPr>
        <p:grpSpPr>
          <a:xfrm>
            <a:off x="5608914" y="2076031"/>
            <a:ext cx="3145197" cy="843173"/>
            <a:chOff x="5609891" y="1893652"/>
            <a:chExt cx="3145197" cy="843173"/>
          </a:xfrm>
        </p:grpSpPr>
        <p:grpSp>
          <p:nvGrpSpPr>
            <p:cNvPr id="336" name="Group 335"/>
            <p:cNvGrpSpPr/>
            <p:nvPr/>
          </p:nvGrpSpPr>
          <p:grpSpPr>
            <a:xfrm>
              <a:off x="5609891" y="1893652"/>
              <a:ext cx="2299581" cy="837723"/>
              <a:chOff x="5609891" y="1801602"/>
              <a:chExt cx="2299581" cy="837723"/>
            </a:xfrm>
          </p:grpSpPr>
          <p:sp>
            <p:nvSpPr>
              <p:cNvPr id="148" name="Flowchart: Magnetic Disk 147"/>
              <p:cNvSpPr/>
              <p:nvPr/>
            </p:nvSpPr>
            <p:spPr>
              <a:xfrm>
                <a:off x="5609892" y="2439755"/>
                <a:ext cx="329508" cy="199570"/>
              </a:xfrm>
              <a:prstGeom prst="flowChartMagneticDisk">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70" name="Flowchart: Magnetic Disk 169"/>
              <p:cNvSpPr/>
              <p:nvPr/>
            </p:nvSpPr>
            <p:spPr>
              <a:xfrm>
                <a:off x="6392001" y="2439755"/>
                <a:ext cx="329508" cy="199570"/>
              </a:xfrm>
              <a:prstGeom prst="flowChartMagneticDisk">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74" name="Flowchart: Magnetic Disk 173"/>
              <p:cNvSpPr/>
              <p:nvPr/>
            </p:nvSpPr>
            <p:spPr>
              <a:xfrm>
                <a:off x="7027163" y="2439753"/>
                <a:ext cx="329508" cy="199570"/>
              </a:xfrm>
              <a:prstGeom prst="flowChartMagneticDisk">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nvGrpSpPr>
              <p:cNvPr id="329" name="Group 328"/>
              <p:cNvGrpSpPr/>
              <p:nvPr/>
            </p:nvGrpSpPr>
            <p:grpSpPr>
              <a:xfrm>
                <a:off x="5609891" y="1801602"/>
                <a:ext cx="2299581" cy="827053"/>
                <a:chOff x="5609891" y="1801602"/>
                <a:chExt cx="2299581" cy="827053"/>
              </a:xfrm>
            </p:grpSpPr>
            <p:sp>
              <p:nvSpPr>
                <p:cNvPr id="144" name="Oval 143"/>
                <p:cNvSpPr/>
                <p:nvPr/>
              </p:nvSpPr>
              <p:spPr>
                <a:xfrm>
                  <a:off x="5609891" y="2087208"/>
                  <a:ext cx="329508" cy="258679"/>
                </a:xfrm>
                <a:prstGeom prst="ellipse">
                  <a:avLst/>
                </a:prstGeom>
                <a:solidFill>
                  <a:srgbClr val="92D050"/>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cxnSp>
              <p:nvCxnSpPr>
                <p:cNvPr id="66" name="Straight Arrow Connector 65"/>
                <p:cNvCxnSpPr>
                  <a:stCxn id="26" idx="3"/>
                  <a:endCxn id="144" idx="0"/>
                </p:cNvCxnSpPr>
                <p:nvPr/>
              </p:nvCxnSpPr>
              <p:spPr>
                <a:xfrm flipH="1">
                  <a:off x="5774645" y="1812272"/>
                  <a:ext cx="2973" cy="2749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stCxn id="144" idx="4"/>
                  <a:endCxn id="148" idx="0"/>
                </p:cNvCxnSpPr>
                <p:nvPr/>
              </p:nvCxnSpPr>
              <p:spPr>
                <a:xfrm>
                  <a:off x="5774645" y="2345887"/>
                  <a:ext cx="1" cy="1603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9" name="Oval 168"/>
                <p:cNvSpPr/>
                <p:nvPr/>
              </p:nvSpPr>
              <p:spPr>
                <a:xfrm>
                  <a:off x="6392000" y="2087208"/>
                  <a:ext cx="329508" cy="258679"/>
                </a:xfrm>
                <a:prstGeom prst="ellipse">
                  <a:avLst/>
                </a:prstGeom>
                <a:solidFill>
                  <a:srgbClr val="92D050"/>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cxnSp>
              <p:nvCxnSpPr>
                <p:cNvPr id="171" name="Straight Arrow Connector 170"/>
                <p:cNvCxnSpPr>
                  <a:endCxn id="169" idx="0"/>
                </p:cNvCxnSpPr>
                <p:nvPr/>
              </p:nvCxnSpPr>
              <p:spPr>
                <a:xfrm flipH="1">
                  <a:off x="6556754" y="1812272"/>
                  <a:ext cx="2973" cy="2749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stCxn id="169" idx="4"/>
                  <a:endCxn id="170" idx="0"/>
                </p:cNvCxnSpPr>
                <p:nvPr/>
              </p:nvCxnSpPr>
              <p:spPr>
                <a:xfrm>
                  <a:off x="6556754" y="2345887"/>
                  <a:ext cx="1" cy="1603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3" name="Oval 172"/>
                <p:cNvSpPr/>
                <p:nvPr/>
              </p:nvSpPr>
              <p:spPr>
                <a:xfrm>
                  <a:off x="7027162" y="2087206"/>
                  <a:ext cx="329508" cy="258679"/>
                </a:xfrm>
                <a:prstGeom prst="ellipse">
                  <a:avLst/>
                </a:prstGeom>
                <a:solidFill>
                  <a:srgbClr val="92D050"/>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cxnSp>
              <p:nvCxnSpPr>
                <p:cNvPr id="175" name="Straight Arrow Connector 174"/>
                <p:cNvCxnSpPr>
                  <a:endCxn id="173" idx="0"/>
                </p:cNvCxnSpPr>
                <p:nvPr/>
              </p:nvCxnSpPr>
              <p:spPr>
                <a:xfrm flipH="1">
                  <a:off x="7191916" y="1812270"/>
                  <a:ext cx="2973" cy="2749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stCxn id="173" idx="4"/>
                  <a:endCxn id="174" idx="0"/>
                </p:cNvCxnSpPr>
                <p:nvPr/>
              </p:nvCxnSpPr>
              <p:spPr>
                <a:xfrm>
                  <a:off x="7191916" y="2345885"/>
                  <a:ext cx="1" cy="1603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7" name="Oval 176"/>
                <p:cNvSpPr/>
                <p:nvPr/>
              </p:nvSpPr>
              <p:spPr>
                <a:xfrm>
                  <a:off x="7579963" y="2076538"/>
                  <a:ext cx="329508" cy="258679"/>
                </a:xfrm>
                <a:prstGeom prst="ellipse">
                  <a:avLst/>
                </a:prstGeom>
                <a:solidFill>
                  <a:srgbClr val="92D050"/>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80" name="Flowchart: Magnetic Disk 179"/>
                <p:cNvSpPr/>
                <p:nvPr/>
              </p:nvSpPr>
              <p:spPr>
                <a:xfrm>
                  <a:off x="7579964" y="2429085"/>
                  <a:ext cx="329508" cy="199570"/>
                </a:xfrm>
                <a:prstGeom prst="flowChartMagneticDisk">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184" name="Straight Arrow Connector 183"/>
                <p:cNvCxnSpPr>
                  <a:endCxn id="177" idx="0"/>
                </p:cNvCxnSpPr>
                <p:nvPr/>
              </p:nvCxnSpPr>
              <p:spPr>
                <a:xfrm flipH="1">
                  <a:off x="7744717" y="1801602"/>
                  <a:ext cx="2973" cy="2749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stCxn id="177" idx="4"/>
                  <a:endCxn id="180" idx="0"/>
                </p:cNvCxnSpPr>
                <p:nvPr/>
              </p:nvCxnSpPr>
              <p:spPr>
                <a:xfrm>
                  <a:off x="7744717" y="2335217"/>
                  <a:ext cx="1" cy="1603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90" name="TextBox 189"/>
            <p:cNvSpPr txBox="1"/>
            <p:nvPr/>
          </p:nvSpPr>
          <p:spPr>
            <a:xfrm>
              <a:off x="7909472" y="2459826"/>
              <a:ext cx="845616" cy="276999"/>
            </a:xfrm>
            <a:prstGeom prst="rect">
              <a:avLst/>
            </a:prstGeom>
            <a:noFill/>
          </p:spPr>
          <p:txBody>
            <a:bodyPr wrap="none" rtlCol="0">
              <a:spAutoFit/>
            </a:bodyPr>
            <a:lstStyle/>
            <a:p>
              <a:r>
                <a:rPr lang="en-US" sz="1200" dirty="0" smtClean="0"/>
                <a:t>Local disks</a:t>
              </a:r>
              <a:endParaRPr lang="en-US" sz="1200" dirty="0"/>
            </a:p>
          </p:txBody>
        </p:sp>
      </p:grpSp>
      <p:grpSp>
        <p:nvGrpSpPr>
          <p:cNvPr id="330" name="Group 329"/>
          <p:cNvGrpSpPr/>
          <p:nvPr/>
        </p:nvGrpSpPr>
        <p:grpSpPr>
          <a:xfrm>
            <a:off x="5615940" y="2939143"/>
            <a:ext cx="2281966" cy="144944"/>
            <a:chOff x="5616917" y="2664714"/>
            <a:chExt cx="2281966" cy="144944"/>
          </a:xfrm>
        </p:grpSpPr>
        <p:sp>
          <p:nvSpPr>
            <p:cNvPr id="154" name="Rectangle 153"/>
            <p:cNvSpPr/>
            <p:nvPr/>
          </p:nvSpPr>
          <p:spPr>
            <a:xfrm>
              <a:off x="5616918" y="2677173"/>
              <a:ext cx="45719"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5616917" y="2754146"/>
              <a:ext cx="45719"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7049825" y="2672439"/>
              <a:ext cx="45719"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6395069" y="2686904"/>
              <a:ext cx="45719"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7049824" y="2741018"/>
              <a:ext cx="45719"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6392000" y="2754146"/>
              <a:ext cx="45719"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7607389" y="2666389"/>
              <a:ext cx="45719"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7607388" y="2743362"/>
              <a:ext cx="45719"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6471469" y="2686685"/>
              <a:ext cx="45719"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5706067" y="2674865"/>
              <a:ext cx="45719"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a:off x="7126025" y="2672060"/>
              <a:ext cx="45719"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a:off x="7691462" y="2666009"/>
              <a:ext cx="45719"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p:nvSpPr>
          <p:spPr>
            <a:xfrm>
              <a:off x="7772141" y="2664714"/>
              <a:ext cx="45719"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a:off x="7772140" y="2741687"/>
              <a:ext cx="45719"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6555834" y="2686966"/>
              <a:ext cx="45719"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6555833" y="2763939"/>
              <a:ext cx="45719"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p:cNvSpPr/>
            <p:nvPr/>
          </p:nvSpPr>
          <p:spPr>
            <a:xfrm>
              <a:off x="7205261" y="2672059"/>
              <a:ext cx="45719"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p:nvSpPr>
          <p:spPr>
            <a:xfrm>
              <a:off x="7205260" y="2749032"/>
              <a:ext cx="45719"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5793161" y="2674864"/>
              <a:ext cx="45719"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p:nvPr/>
          </p:nvSpPr>
          <p:spPr>
            <a:xfrm>
              <a:off x="5867400" y="2672866"/>
              <a:ext cx="45719"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6629400" y="2689249"/>
              <a:ext cx="45719"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7269278" y="2676050"/>
              <a:ext cx="45719"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7853164" y="2664714"/>
              <a:ext cx="45719"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p:nvPr/>
          </p:nvSpPr>
          <p:spPr>
            <a:xfrm>
              <a:off x="7853163" y="2741687"/>
              <a:ext cx="45719"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 name="Group 336"/>
          <p:cNvGrpSpPr/>
          <p:nvPr/>
        </p:nvGrpSpPr>
        <p:grpSpPr>
          <a:xfrm>
            <a:off x="6010340" y="4333845"/>
            <a:ext cx="1652075" cy="261865"/>
            <a:chOff x="6011317" y="4059416"/>
            <a:chExt cx="1652075" cy="261865"/>
          </a:xfrm>
        </p:grpSpPr>
        <p:sp>
          <p:nvSpPr>
            <p:cNvPr id="222" name="Oval 221"/>
            <p:cNvSpPr/>
            <p:nvPr/>
          </p:nvSpPr>
          <p:spPr>
            <a:xfrm>
              <a:off x="6011317" y="4059416"/>
              <a:ext cx="329508" cy="258679"/>
            </a:xfrm>
            <a:prstGeom prst="ellipse">
              <a:avLst/>
            </a:prstGeom>
            <a:solidFill>
              <a:srgbClr val="00B0F0"/>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31" name="Oval 230"/>
            <p:cNvSpPr/>
            <p:nvPr/>
          </p:nvSpPr>
          <p:spPr>
            <a:xfrm>
              <a:off x="6679830" y="4062602"/>
              <a:ext cx="329508" cy="258679"/>
            </a:xfrm>
            <a:prstGeom prst="ellipse">
              <a:avLst/>
            </a:prstGeom>
            <a:solidFill>
              <a:srgbClr val="00B0F0"/>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34" name="Oval 233"/>
            <p:cNvSpPr/>
            <p:nvPr/>
          </p:nvSpPr>
          <p:spPr>
            <a:xfrm>
              <a:off x="7333884" y="4059416"/>
              <a:ext cx="329508" cy="258679"/>
            </a:xfrm>
            <a:prstGeom prst="ellipse">
              <a:avLst/>
            </a:prstGeom>
            <a:solidFill>
              <a:srgbClr val="00B0F0"/>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nvGrpSpPr>
          <p:cNvPr id="331" name="Group 330"/>
          <p:cNvGrpSpPr/>
          <p:nvPr/>
        </p:nvGrpSpPr>
        <p:grpSpPr>
          <a:xfrm>
            <a:off x="4831373" y="2255629"/>
            <a:ext cx="2044700" cy="936947"/>
            <a:chOff x="4832350" y="1981200"/>
            <a:chExt cx="2044700" cy="936947"/>
          </a:xfrm>
        </p:grpSpPr>
        <p:sp>
          <p:nvSpPr>
            <p:cNvPr id="287" name="Freeform 286"/>
            <p:cNvSpPr/>
            <p:nvPr/>
          </p:nvSpPr>
          <p:spPr>
            <a:xfrm>
              <a:off x="4832350" y="1981200"/>
              <a:ext cx="2044700" cy="936947"/>
            </a:xfrm>
            <a:custGeom>
              <a:avLst/>
              <a:gdLst>
                <a:gd name="connsiteX0" fmla="*/ 2044700 w 2044700"/>
                <a:gd name="connsiteY0" fmla="*/ 933450 h 936947"/>
                <a:gd name="connsiteX1" fmla="*/ 400050 w 2044700"/>
                <a:gd name="connsiteY1" fmla="*/ 793750 h 936947"/>
                <a:gd name="connsiteX2" fmla="*/ 0 w 2044700"/>
                <a:gd name="connsiteY2" fmla="*/ 0 h 936947"/>
              </a:gdLst>
              <a:ahLst/>
              <a:cxnLst>
                <a:cxn ang="0">
                  <a:pos x="connsiteX0" y="connsiteY0"/>
                </a:cxn>
                <a:cxn ang="0">
                  <a:pos x="connsiteX1" y="connsiteY1"/>
                </a:cxn>
                <a:cxn ang="0">
                  <a:pos x="connsiteX2" y="connsiteY2"/>
                </a:cxn>
              </a:cxnLst>
              <a:rect l="l" t="t" r="r" b="b"/>
              <a:pathLst>
                <a:path w="2044700" h="936947">
                  <a:moveTo>
                    <a:pt x="2044700" y="933450"/>
                  </a:moveTo>
                  <a:cubicBezTo>
                    <a:pt x="1392766" y="941387"/>
                    <a:pt x="740833" y="949325"/>
                    <a:pt x="400050" y="793750"/>
                  </a:cubicBezTo>
                  <a:cubicBezTo>
                    <a:pt x="59267" y="638175"/>
                    <a:pt x="29633" y="319087"/>
                    <a:pt x="0" y="0"/>
                  </a:cubicBezTo>
                </a:path>
              </a:pathLst>
            </a:custGeom>
            <a:ln w="15875">
              <a:solidFill>
                <a:srgbClr val="761414"/>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8" name="TextBox 287"/>
            <p:cNvSpPr txBox="1"/>
            <p:nvPr/>
          </p:nvSpPr>
          <p:spPr>
            <a:xfrm>
              <a:off x="4878714" y="2104384"/>
              <a:ext cx="656720" cy="461665"/>
            </a:xfrm>
            <a:prstGeom prst="rect">
              <a:avLst/>
            </a:prstGeom>
            <a:noFill/>
          </p:spPr>
          <p:txBody>
            <a:bodyPr wrap="square" rtlCol="0">
              <a:spAutoFit/>
            </a:bodyPr>
            <a:lstStyle/>
            <a:p>
              <a:r>
                <a:rPr lang="en-US" sz="1200" dirty="0" smtClean="0"/>
                <a:t>Inform </a:t>
              </a:r>
            </a:p>
            <a:p>
              <a:r>
                <a:rPr lang="en-US" sz="1200" dirty="0" smtClean="0"/>
                <a:t>Master</a:t>
              </a:r>
              <a:endParaRPr lang="en-US" sz="1200" dirty="0"/>
            </a:p>
          </p:txBody>
        </p:sp>
      </p:grpSp>
      <p:grpSp>
        <p:nvGrpSpPr>
          <p:cNvPr id="332" name="Group 331"/>
          <p:cNvGrpSpPr/>
          <p:nvPr/>
        </p:nvGrpSpPr>
        <p:grpSpPr>
          <a:xfrm>
            <a:off x="4247520" y="2287379"/>
            <a:ext cx="1544663" cy="1985860"/>
            <a:chOff x="4248497" y="2012950"/>
            <a:chExt cx="1544663" cy="1310554"/>
          </a:xfrm>
        </p:grpSpPr>
        <p:sp>
          <p:nvSpPr>
            <p:cNvPr id="294" name="Freeform 293"/>
            <p:cNvSpPr/>
            <p:nvPr/>
          </p:nvSpPr>
          <p:spPr>
            <a:xfrm>
              <a:off x="4673599" y="2012950"/>
              <a:ext cx="1119561" cy="1310554"/>
            </a:xfrm>
            <a:custGeom>
              <a:avLst/>
              <a:gdLst>
                <a:gd name="connsiteX0" fmla="*/ 0 w 1041400"/>
                <a:gd name="connsiteY0" fmla="*/ 0 h 1200150"/>
                <a:gd name="connsiteX1" fmla="*/ 209550 w 1041400"/>
                <a:gd name="connsiteY1" fmla="*/ 793750 h 1200150"/>
                <a:gd name="connsiteX2" fmla="*/ 1041400 w 1041400"/>
                <a:gd name="connsiteY2" fmla="*/ 1200150 h 1200150"/>
              </a:gdLst>
              <a:ahLst/>
              <a:cxnLst>
                <a:cxn ang="0">
                  <a:pos x="connsiteX0" y="connsiteY0"/>
                </a:cxn>
                <a:cxn ang="0">
                  <a:pos x="connsiteX1" y="connsiteY1"/>
                </a:cxn>
                <a:cxn ang="0">
                  <a:pos x="connsiteX2" y="connsiteY2"/>
                </a:cxn>
              </a:cxnLst>
              <a:rect l="l" t="t" r="r" b="b"/>
              <a:pathLst>
                <a:path w="1041400" h="1200150">
                  <a:moveTo>
                    <a:pt x="0" y="0"/>
                  </a:moveTo>
                  <a:cubicBezTo>
                    <a:pt x="17991" y="296862"/>
                    <a:pt x="35983" y="593725"/>
                    <a:pt x="209550" y="793750"/>
                  </a:cubicBezTo>
                  <a:cubicBezTo>
                    <a:pt x="383117" y="993775"/>
                    <a:pt x="712258" y="1096962"/>
                    <a:pt x="1041400" y="1200150"/>
                  </a:cubicBezTo>
                </a:path>
              </a:pathLst>
            </a:custGeom>
            <a:ln w="1905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5" name="TextBox 294"/>
            <p:cNvSpPr txBox="1"/>
            <p:nvPr/>
          </p:nvSpPr>
          <p:spPr>
            <a:xfrm>
              <a:off x="4248497" y="2809658"/>
              <a:ext cx="829405" cy="461665"/>
            </a:xfrm>
            <a:prstGeom prst="rect">
              <a:avLst/>
            </a:prstGeom>
            <a:noFill/>
          </p:spPr>
          <p:txBody>
            <a:bodyPr wrap="square" rtlCol="0">
              <a:spAutoFit/>
            </a:bodyPr>
            <a:lstStyle/>
            <a:p>
              <a:r>
                <a:rPr lang="en-US" sz="1200" dirty="0" smtClean="0"/>
                <a:t>Schedule Reducers</a:t>
              </a:r>
              <a:endParaRPr lang="en-US" sz="1200" dirty="0"/>
            </a:p>
          </p:txBody>
        </p:sp>
      </p:grpSp>
      <p:grpSp>
        <p:nvGrpSpPr>
          <p:cNvPr id="325" name="Group 324"/>
          <p:cNvGrpSpPr/>
          <p:nvPr/>
        </p:nvGrpSpPr>
        <p:grpSpPr>
          <a:xfrm>
            <a:off x="5973995" y="3142724"/>
            <a:ext cx="1534494" cy="687208"/>
            <a:chOff x="5918779" y="2769124"/>
            <a:chExt cx="1801203" cy="734458"/>
          </a:xfrm>
        </p:grpSpPr>
        <p:cxnSp>
          <p:nvCxnSpPr>
            <p:cNvPr id="297" name="Straight Arrow Connector 296"/>
            <p:cNvCxnSpPr/>
            <p:nvPr/>
          </p:nvCxnSpPr>
          <p:spPr>
            <a:xfrm>
              <a:off x="5918779" y="2769124"/>
              <a:ext cx="150054" cy="711599"/>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a:off x="6556334" y="2816374"/>
              <a:ext cx="123496" cy="63847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2" name="Straight Arrow Connector 301"/>
            <p:cNvCxnSpPr/>
            <p:nvPr/>
          </p:nvCxnSpPr>
          <p:spPr>
            <a:xfrm>
              <a:off x="7180429" y="2816374"/>
              <a:ext cx="201433" cy="687208"/>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4" name="Straight Arrow Connector 303"/>
            <p:cNvCxnSpPr/>
            <p:nvPr/>
          </p:nvCxnSpPr>
          <p:spPr>
            <a:xfrm flipH="1">
              <a:off x="7381862" y="2843598"/>
              <a:ext cx="338120" cy="657414"/>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6" name="Straight Arrow Connector 305"/>
            <p:cNvCxnSpPr/>
            <p:nvPr/>
          </p:nvCxnSpPr>
          <p:spPr>
            <a:xfrm>
              <a:off x="5918779" y="2769124"/>
              <a:ext cx="1437892" cy="711599"/>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8" name="Straight Arrow Connector 307"/>
            <p:cNvCxnSpPr/>
            <p:nvPr/>
          </p:nvCxnSpPr>
          <p:spPr>
            <a:xfrm>
              <a:off x="6545708" y="2816374"/>
              <a:ext cx="836154" cy="684638"/>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flipH="1">
              <a:off x="6679831" y="2825326"/>
              <a:ext cx="497573" cy="629518"/>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flipH="1">
              <a:off x="6679830" y="2843598"/>
              <a:ext cx="1040152" cy="611246"/>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7" name="Straight Arrow Connector 316"/>
            <p:cNvCxnSpPr/>
            <p:nvPr/>
          </p:nvCxnSpPr>
          <p:spPr>
            <a:xfrm>
              <a:off x="5918779" y="2781583"/>
              <a:ext cx="761051" cy="673261"/>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9" name="Straight Arrow Connector 318"/>
            <p:cNvCxnSpPr/>
            <p:nvPr/>
          </p:nvCxnSpPr>
          <p:spPr>
            <a:xfrm flipH="1">
              <a:off x="6068833" y="2825326"/>
              <a:ext cx="487501" cy="655397"/>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20" name="Straight Arrow Connector 319"/>
            <p:cNvCxnSpPr/>
            <p:nvPr/>
          </p:nvCxnSpPr>
          <p:spPr>
            <a:xfrm flipH="1">
              <a:off x="6068833" y="2843598"/>
              <a:ext cx="1623079" cy="637125"/>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21" name="Straight Arrow Connector 320"/>
            <p:cNvCxnSpPr/>
            <p:nvPr/>
          </p:nvCxnSpPr>
          <p:spPr>
            <a:xfrm flipH="1">
              <a:off x="6068834" y="2816374"/>
              <a:ext cx="1108571" cy="664349"/>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340" name="Group 339"/>
          <p:cNvGrpSpPr/>
          <p:nvPr/>
        </p:nvGrpSpPr>
        <p:grpSpPr>
          <a:xfrm>
            <a:off x="4971041" y="4224598"/>
            <a:ext cx="4014696" cy="769543"/>
            <a:chOff x="4972018" y="3950169"/>
            <a:chExt cx="4014696" cy="769543"/>
          </a:xfrm>
        </p:grpSpPr>
        <p:sp>
          <p:nvSpPr>
            <p:cNvPr id="282" name="Rectangle 281"/>
            <p:cNvSpPr/>
            <p:nvPr/>
          </p:nvSpPr>
          <p:spPr>
            <a:xfrm>
              <a:off x="4972018" y="4374959"/>
              <a:ext cx="3111592" cy="316302"/>
            </a:xfrm>
            <a:prstGeom prst="rect">
              <a:avLst/>
            </a:prstGeom>
            <a:ln w="12700">
              <a:solidFill>
                <a:schemeClr val="tx1"/>
              </a:solidFill>
              <a:prstDash val="sysDash"/>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74" name="Rectangle 273"/>
            <p:cNvSpPr/>
            <p:nvPr/>
          </p:nvSpPr>
          <p:spPr>
            <a:xfrm>
              <a:off x="6122270" y="4507156"/>
              <a:ext cx="89927" cy="838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p:nvPr/>
          </p:nvSpPr>
          <p:spPr>
            <a:xfrm>
              <a:off x="6716207" y="4505939"/>
              <a:ext cx="89927" cy="838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p:cNvSpPr/>
            <p:nvPr/>
          </p:nvSpPr>
          <p:spPr>
            <a:xfrm>
              <a:off x="6885278" y="4505375"/>
              <a:ext cx="89927" cy="8382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p:nvPr/>
          </p:nvSpPr>
          <p:spPr>
            <a:xfrm>
              <a:off x="7457722" y="4491197"/>
              <a:ext cx="89927" cy="8382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9" name="Straight Arrow Connector 278"/>
            <p:cNvCxnSpPr/>
            <p:nvPr/>
          </p:nvCxnSpPr>
          <p:spPr>
            <a:xfrm>
              <a:off x="6167642" y="4330806"/>
              <a:ext cx="1" cy="1603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0" name="Straight Arrow Connector 279"/>
            <p:cNvCxnSpPr/>
            <p:nvPr/>
          </p:nvCxnSpPr>
          <p:spPr>
            <a:xfrm>
              <a:off x="6843511" y="4330806"/>
              <a:ext cx="1" cy="1603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1" name="Straight Arrow Connector 280"/>
            <p:cNvCxnSpPr/>
            <p:nvPr/>
          </p:nvCxnSpPr>
          <p:spPr>
            <a:xfrm>
              <a:off x="7504419" y="4321281"/>
              <a:ext cx="1" cy="1603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3" name="TextBox 282"/>
            <p:cNvSpPr txBox="1"/>
            <p:nvPr/>
          </p:nvSpPr>
          <p:spPr>
            <a:xfrm>
              <a:off x="8106537" y="4258047"/>
              <a:ext cx="880177" cy="461665"/>
            </a:xfrm>
            <a:prstGeom prst="rect">
              <a:avLst/>
            </a:prstGeom>
            <a:noFill/>
          </p:spPr>
          <p:txBody>
            <a:bodyPr wrap="none" rtlCol="0">
              <a:spAutoFit/>
            </a:bodyPr>
            <a:lstStyle/>
            <a:p>
              <a:r>
                <a:rPr lang="en-US" sz="1200" dirty="0" smtClean="0"/>
                <a:t>Distributed</a:t>
              </a:r>
            </a:p>
            <a:p>
              <a:r>
                <a:rPr lang="en-US" sz="1200" dirty="0" smtClean="0"/>
                <a:t>File System</a:t>
              </a:r>
              <a:endParaRPr lang="en-US" sz="1200" dirty="0"/>
            </a:p>
          </p:txBody>
        </p:sp>
        <p:cxnSp>
          <p:nvCxnSpPr>
            <p:cNvPr id="224" name="Straight Arrow Connector 223"/>
            <p:cNvCxnSpPr/>
            <p:nvPr/>
          </p:nvCxnSpPr>
          <p:spPr>
            <a:xfrm>
              <a:off x="6180118" y="3950169"/>
              <a:ext cx="1" cy="1603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p:nvPr/>
          </p:nvCxnSpPr>
          <p:spPr>
            <a:xfrm>
              <a:off x="6848631" y="3953355"/>
              <a:ext cx="1" cy="1603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a:off x="7502685" y="3950169"/>
              <a:ext cx="1" cy="1603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8" name="Group 337"/>
          <p:cNvGrpSpPr/>
          <p:nvPr/>
        </p:nvGrpSpPr>
        <p:grpSpPr>
          <a:xfrm>
            <a:off x="5936643" y="3241314"/>
            <a:ext cx="2245207" cy="1035111"/>
            <a:chOff x="5937620" y="2966885"/>
            <a:chExt cx="2245207" cy="1035111"/>
          </a:xfrm>
        </p:grpSpPr>
        <p:sp>
          <p:nvSpPr>
            <p:cNvPr id="223" name="Flowchart: Magnetic Disk 222"/>
            <p:cNvSpPr/>
            <p:nvPr/>
          </p:nvSpPr>
          <p:spPr>
            <a:xfrm>
              <a:off x="6011317" y="3799240"/>
              <a:ext cx="329508" cy="199570"/>
            </a:xfrm>
            <a:prstGeom prst="flowChartMagneticDisk">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32" name="Flowchart: Magnetic Disk 231"/>
            <p:cNvSpPr/>
            <p:nvPr/>
          </p:nvSpPr>
          <p:spPr>
            <a:xfrm>
              <a:off x="6679830" y="3802426"/>
              <a:ext cx="329508" cy="199570"/>
            </a:xfrm>
            <a:prstGeom prst="flowChartMagneticDisk">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35" name="Flowchart: Magnetic Disk 234"/>
            <p:cNvSpPr/>
            <p:nvPr/>
          </p:nvSpPr>
          <p:spPr>
            <a:xfrm>
              <a:off x="7333884" y="3799240"/>
              <a:ext cx="329508" cy="199570"/>
            </a:xfrm>
            <a:prstGeom prst="flowChartMagneticDisk">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46" name="Rectangle 245"/>
            <p:cNvSpPr/>
            <p:nvPr/>
          </p:nvSpPr>
          <p:spPr>
            <a:xfrm>
              <a:off x="5939399" y="3778621"/>
              <a:ext cx="45719"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5939398" y="3831104"/>
              <a:ext cx="45719"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5939397" y="3888224"/>
              <a:ext cx="45719"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p:cNvSpPr/>
            <p:nvPr/>
          </p:nvSpPr>
          <p:spPr>
            <a:xfrm>
              <a:off x="5939402" y="3610584"/>
              <a:ext cx="45719"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p:cNvSpPr/>
            <p:nvPr/>
          </p:nvSpPr>
          <p:spPr>
            <a:xfrm>
              <a:off x="5939401" y="3663067"/>
              <a:ext cx="45719"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a:off x="5939400" y="3720187"/>
              <a:ext cx="45719"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p:cNvSpPr/>
            <p:nvPr/>
          </p:nvSpPr>
          <p:spPr>
            <a:xfrm>
              <a:off x="5939402" y="3501012"/>
              <a:ext cx="45719"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a:off x="5937620" y="3555126"/>
              <a:ext cx="45719"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a:off x="6625194" y="3680427"/>
              <a:ext cx="45719"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a:off x="6625193" y="3732910"/>
              <a:ext cx="45719"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p:cNvSpPr/>
            <p:nvPr/>
          </p:nvSpPr>
          <p:spPr>
            <a:xfrm>
              <a:off x="6625192" y="3790030"/>
              <a:ext cx="45719"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p:cNvSpPr/>
            <p:nvPr/>
          </p:nvSpPr>
          <p:spPr>
            <a:xfrm>
              <a:off x="6625195" y="3621993"/>
              <a:ext cx="45719"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p:cNvSpPr/>
            <p:nvPr/>
          </p:nvSpPr>
          <p:spPr>
            <a:xfrm>
              <a:off x="7271055" y="3774710"/>
              <a:ext cx="45719"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p:cNvSpPr/>
            <p:nvPr/>
          </p:nvSpPr>
          <p:spPr>
            <a:xfrm>
              <a:off x="7271054" y="3827193"/>
              <a:ext cx="45719"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p:cNvSpPr/>
            <p:nvPr/>
          </p:nvSpPr>
          <p:spPr>
            <a:xfrm>
              <a:off x="7271053" y="3884313"/>
              <a:ext cx="45719"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p:cNvSpPr/>
            <p:nvPr/>
          </p:nvSpPr>
          <p:spPr>
            <a:xfrm>
              <a:off x="7271058" y="3606673"/>
              <a:ext cx="45719"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p:nvPr/>
          </p:nvSpPr>
          <p:spPr>
            <a:xfrm>
              <a:off x="7271057" y="3659156"/>
              <a:ext cx="45719"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p:cNvSpPr/>
            <p:nvPr/>
          </p:nvSpPr>
          <p:spPr>
            <a:xfrm>
              <a:off x="7271056" y="3716276"/>
              <a:ext cx="45719"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p:nvSpPr>
          <p:spPr>
            <a:xfrm>
              <a:off x="7269276" y="3551215"/>
              <a:ext cx="45719"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p:cNvSpPr/>
            <p:nvPr/>
          </p:nvSpPr>
          <p:spPr>
            <a:xfrm>
              <a:off x="6724616" y="3600447"/>
              <a:ext cx="45719"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ectangle 269"/>
            <p:cNvSpPr/>
            <p:nvPr/>
          </p:nvSpPr>
          <p:spPr>
            <a:xfrm>
              <a:off x="6724615" y="3652930"/>
              <a:ext cx="45719"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p:cNvSpPr/>
            <p:nvPr/>
          </p:nvSpPr>
          <p:spPr>
            <a:xfrm>
              <a:off x="6724614" y="3710050"/>
              <a:ext cx="45719"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p:cNvSpPr/>
            <p:nvPr/>
          </p:nvSpPr>
          <p:spPr>
            <a:xfrm>
              <a:off x="6724617" y="3542013"/>
              <a:ext cx="45719"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p:cNvSpPr/>
            <p:nvPr/>
          </p:nvSpPr>
          <p:spPr>
            <a:xfrm>
              <a:off x="6724617" y="3480723"/>
              <a:ext cx="45719"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3" name="Group 332"/>
            <p:cNvGrpSpPr/>
            <p:nvPr/>
          </p:nvGrpSpPr>
          <p:grpSpPr>
            <a:xfrm>
              <a:off x="6297600" y="2966885"/>
              <a:ext cx="1885227" cy="536697"/>
              <a:chOff x="6297600" y="2966885"/>
              <a:chExt cx="1885227" cy="536697"/>
            </a:xfrm>
          </p:grpSpPr>
          <p:sp>
            <p:nvSpPr>
              <p:cNvPr id="326" name="Curved Down Arrow 325"/>
              <p:cNvSpPr/>
              <p:nvPr/>
            </p:nvSpPr>
            <p:spPr>
              <a:xfrm>
                <a:off x="6297600" y="2966885"/>
                <a:ext cx="797944" cy="536697"/>
              </a:xfrm>
              <a:prstGeom prst="curvedDownArrow">
                <a:avLst>
                  <a:gd name="adj1" fmla="val 11024"/>
                  <a:gd name="adj2" fmla="val 3211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7" name="TextBox 326"/>
              <p:cNvSpPr txBox="1"/>
              <p:nvPr/>
            </p:nvSpPr>
            <p:spPr>
              <a:xfrm>
                <a:off x="7049825" y="3069984"/>
                <a:ext cx="1133002" cy="276999"/>
              </a:xfrm>
              <a:prstGeom prst="rect">
                <a:avLst/>
              </a:prstGeom>
              <a:noFill/>
            </p:spPr>
            <p:txBody>
              <a:bodyPr wrap="none" rtlCol="0">
                <a:spAutoFit/>
              </a:bodyPr>
              <a:lstStyle/>
              <a:p>
                <a:r>
                  <a:rPr lang="en-US" sz="1200" dirty="0" smtClean="0"/>
                  <a:t>Download data</a:t>
                </a:r>
                <a:endParaRPr lang="en-US" sz="1200" dirty="0"/>
              </a:p>
            </p:txBody>
          </p:sp>
        </p:grpSp>
      </p:grpSp>
      <p:cxnSp>
        <p:nvCxnSpPr>
          <p:cNvPr id="359" name="Straight Connector 358"/>
          <p:cNvCxnSpPr/>
          <p:nvPr/>
        </p:nvCxnSpPr>
        <p:spPr>
          <a:xfrm>
            <a:off x="4037875" y="985177"/>
            <a:ext cx="0" cy="3838321"/>
          </a:xfrm>
          <a:prstGeom prst="line">
            <a:avLst/>
          </a:prstGeom>
          <a:ln w="34925">
            <a:prstDash val="sysDot"/>
          </a:ln>
        </p:spPr>
        <p:style>
          <a:lnRef idx="1">
            <a:schemeClr val="accent1"/>
          </a:lnRef>
          <a:fillRef idx="0">
            <a:schemeClr val="accent1"/>
          </a:fillRef>
          <a:effectRef idx="0">
            <a:schemeClr val="accent1"/>
          </a:effectRef>
          <a:fontRef idx="minor">
            <a:schemeClr val="tx1"/>
          </a:fontRef>
        </p:style>
      </p:cxnSp>
      <p:sp>
        <p:nvSpPr>
          <p:cNvPr id="361" name="TextBox 360"/>
          <p:cNvSpPr txBox="1"/>
          <p:nvPr/>
        </p:nvSpPr>
        <p:spPr>
          <a:xfrm>
            <a:off x="101565" y="1343584"/>
            <a:ext cx="1369862" cy="646331"/>
          </a:xfrm>
          <a:prstGeom prst="rect">
            <a:avLst/>
          </a:prstGeom>
          <a:noFill/>
          <a:ln>
            <a:noFill/>
          </a:ln>
        </p:spPr>
        <p:txBody>
          <a:bodyPr wrap="none" rtlCol="0">
            <a:spAutoFit/>
          </a:bodyPr>
          <a:lstStyle/>
          <a:p>
            <a:r>
              <a:rPr lang="en-US" sz="1200" b="1" dirty="0" smtClean="0"/>
              <a:t>Record readers</a:t>
            </a:r>
          </a:p>
          <a:p>
            <a:r>
              <a:rPr lang="en-US" sz="1200" dirty="0" smtClean="0"/>
              <a:t>Read records from </a:t>
            </a:r>
          </a:p>
          <a:p>
            <a:r>
              <a:rPr lang="en-US" sz="1200" dirty="0" smtClean="0"/>
              <a:t>data partitions</a:t>
            </a:r>
            <a:endParaRPr lang="en-US" sz="1200" dirty="0"/>
          </a:p>
        </p:txBody>
      </p:sp>
      <p:sp>
        <p:nvSpPr>
          <p:cNvPr id="362" name="TextBox 361"/>
          <p:cNvSpPr txBox="1"/>
          <p:nvPr/>
        </p:nvSpPr>
        <p:spPr>
          <a:xfrm>
            <a:off x="173332" y="3067387"/>
            <a:ext cx="1182877" cy="646331"/>
          </a:xfrm>
          <a:prstGeom prst="rect">
            <a:avLst/>
          </a:prstGeom>
          <a:noFill/>
          <a:ln>
            <a:noFill/>
          </a:ln>
        </p:spPr>
        <p:txBody>
          <a:bodyPr wrap="square" rtlCol="0">
            <a:spAutoFit/>
          </a:bodyPr>
          <a:lstStyle/>
          <a:p>
            <a:r>
              <a:rPr lang="en-US" sz="1200" dirty="0" smtClean="0"/>
              <a:t>Sort input &lt;</a:t>
            </a:r>
            <a:r>
              <a:rPr lang="en-US" sz="1200" dirty="0" err="1" smtClean="0"/>
              <a:t>key,value</a:t>
            </a:r>
            <a:r>
              <a:rPr lang="en-US" sz="1200" dirty="0" smtClean="0"/>
              <a:t>&gt; pairs to groups</a:t>
            </a:r>
            <a:endParaRPr lang="en-US" sz="1200" dirty="0"/>
          </a:p>
        </p:txBody>
      </p:sp>
      <p:sp>
        <p:nvSpPr>
          <p:cNvPr id="5" name="TextBox 4"/>
          <p:cNvSpPr txBox="1"/>
          <p:nvPr/>
        </p:nvSpPr>
        <p:spPr>
          <a:xfrm>
            <a:off x="357982" y="517257"/>
            <a:ext cx="6467788" cy="338554"/>
          </a:xfrm>
          <a:prstGeom prst="rect">
            <a:avLst/>
          </a:prstGeom>
          <a:noFill/>
        </p:spPr>
        <p:txBody>
          <a:bodyPr wrap="square" rtlCol="0">
            <a:spAutoFit/>
          </a:bodyPr>
          <a:lstStyle/>
          <a:p>
            <a:r>
              <a:rPr lang="en-US" sz="1600" dirty="0" smtClean="0">
                <a:solidFill>
                  <a:srgbClr val="002060"/>
                </a:solidFill>
              </a:rPr>
              <a:t>Google, Apache Hadoop, Sector/Sphere, Dryad/DryadLINQ (DAG based)</a:t>
            </a:r>
            <a:endParaRPr lang="en-US" sz="1600" dirty="0">
              <a:solidFill>
                <a:srgbClr val="002060"/>
              </a:solidFill>
            </a:endParaRPr>
          </a:p>
        </p:txBody>
      </p:sp>
    </p:spTree>
    <p:extLst>
      <p:ext uri="{BB962C8B-B14F-4D97-AF65-F5344CB8AC3E}">
        <p14:creationId xmlns:p14="http://schemas.microsoft.com/office/powerpoint/2010/main" val="21457174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Features of Existing Architectures (1)</a:t>
            </a:r>
            <a:endParaRPr lang="en-US" dirty="0"/>
          </a:p>
        </p:txBody>
      </p:sp>
      <p:sp>
        <p:nvSpPr>
          <p:cNvPr id="3" name="Content Placeholder 2"/>
          <p:cNvSpPr>
            <a:spLocks noGrp="1"/>
          </p:cNvSpPr>
          <p:nvPr>
            <p:ph idx="1"/>
          </p:nvPr>
        </p:nvSpPr>
        <p:spPr>
          <a:xfrm>
            <a:off x="304800" y="1295400"/>
            <a:ext cx="8458200" cy="4830763"/>
          </a:xfrm>
        </p:spPr>
        <p:txBody>
          <a:bodyPr>
            <a:noAutofit/>
          </a:bodyPr>
          <a:lstStyle/>
          <a:p>
            <a:pPr marL="400050">
              <a:buClr>
                <a:srgbClr val="C00000"/>
              </a:buClr>
            </a:pPr>
            <a:r>
              <a:rPr lang="en-US" sz="2400" dirty="0" smtClean="0"/>
              <a:t>MapReduce or similar programming models</a:t>
            </a:r>
          </a:p>
          <a:p>
            <a:pPr marL="400050">
              <a:buClr>
                <a:srgbClr val="C00000"/>
              </a:buClr>
            </a:pPr>
            <a:r>
              <a:rPr lang="en-US" sz="2400" dirty="0" smtClean="0"/>
              <a:t>Input and Output Handling</a:t>
            </a:r>
          </a:p>
          <a:p>
            <a:pPr marL="800100" lvl="1">
              <a:buClr>
                <a:srgbClr val="C00000"/>
              </a:buClr>
            </a:pPr>
            <a:r>
              <a:rPr lang="en-US" sz="2000" dirty="0" smtClean="0"/>
              <a:t>Distributed data access </a:t>
            </a:r>
            <a:endParaRPr lang="en-US" sz="2000" dirty="0"/>
          </a:p>
          <a:p>
            <a:pPr marL="800100" lvl="1">
              <a:buClr>
                <a:srgbClr val="C00000"/>
              </a:buClr>
            </a:pPr>
            <a:r>
              <a:rPr lang="en-US" sz="2000" dirty="0" smtClean="0"/>
              <a:t>Moving computation to data</a:t>
            </a:r>
          </a:p>
          <a:p>
            <a:pPr marL="400050">
              <a:buClr>
                <a:srgbClr val="C00000"/>
              </a:buClr>
            </a:pPr>
            <a:r>
              <a:rPr lang="en-US" sz="2400" dirty="0" smtClean="0"/>
              <a:t>Intermediate data</a:t>
            </a:r>
          </a:p>
          <a:p>
            <a:pPr marL="800100" lvl="1">
              <a:buClr>
                <a:srgbClr val="C00000"/>
              </a:buClr>
            </a:pPr>
            <a:r>
              <a:rPr lang="en-US" sz="2000" dirty="0" smtClean="0"/>
              <a:t>Persisted to some form of file system</a:t>
            </a:r>
          </a:p>
          <a:p>
            <a:pPr marL="800100" lvl="1">
              <a:buClr>
                <a:srgbClr val="C00000"/>
              </a:buClr>
            </a:pPr>
            <a:r>
              <a:rPr lang="en-US" sz="2000" dirty="0" smtClean="0"/>
              <a:t>Typically (</a:t>
            </a:r>
            <a:r>
              <a:rPr lang="en-US" sz="2000" b="1" dirty="0" smtClean="0"/>
              <a:t>Disk -&gt; Wire -&gt;Disk</a:t>
            </a:r>
            <a:r>
              <a:rPr lang="en-US" sz="2000" dirty="0" smtClean="0"/>
              <a:t>) transfer path</a:t>
            </a:r>
          </a:p>
          <a:p>
            <a:pPr marL="400050">
              <a:buClr>
                <a:srgbClr val="C00000"/>
              </a:buClr>
            </a:pPr>
            <a:r>
              <a:rPr lang="en-US" sz="2400" dirty="0" smtClean="0"/>
              <a:t>Scheduling</a:t>
            </a:r>
          </a:p>
          <a:p>
            <a:pPr marL="800100" lvl="1">
              <a:buClr>
                <a:srgbClr val="C00000"/>
              </a:buClr>
            </a:pPr>
            <a:r>
              <a:rPr lang="en-US" sz="2000" dirty="0" smtClean="0"/>
              <a:t>Dynamic scheduling – Google , Hadoop, Sphere</a:t>
            </a:r>
          </a:p>
          <a:p>
            <a:pPr marL="800100" lvl="1">
              <a:buClr>
                <a:srgbClr val="C00000"/>
              </a:buClr>
            </a:pPr>
            <a:r>
              <a:rPr lang="en-US" sz="2000" dirty="0" smtClean="0"/>
              <a:t>Dynamic/Static </a:t>
            </a:r>
            <a:r>
              <a:rPr lang="en-US" sz="2000" dirty="0"/>
              <a:t>scheduling – </a:t>
            </a:r>
            <a:r>
              <a:rPr lang="en-US" sz="2000" dirty="0" smtClean="0"/>
              <a:t>DryadLINQ</a:t>
            </a:r>
          </a:p>
          <a:p>
            <a:pPr marL="400050">
              <a:buClr>
                <a:srgbClr val="C00000"/>
              </a:buClr>
            </a:pPr>
            <a:r>
              <a:rPr lang="en-US" sz="2400" dirty="0" smtClean="0"/>
              <a:t>Support fault tolerance</a:t>
            </a:r>
          </a:p>
        </p:txBody>
      </p:sp>
      <p:sp>
        <p:nvSpPr>
          <p:cNvPr id="2" name="TextBox 1"/>
          <p:cNvSpPr txBox="1"/>
          <p:nvPr/>
        </p:nvSpPr>
        <p:spPr>
          <a:xfrm>
            <a:off x="262270" y="685800"/>
            <a:ext cx="7657417" cy="461665"/>
          </a:xfrm>
          <a:prstGeom prst="rect">
            <a:avLst/>
          </a:prstGeom>
          <a:noFill/>
        </p:spPr>
        <p:txBody>
          <a:bodyPr wrap="none" rtlCol="0">
            <a:spAutoFit/>
          </a:bodyPr>
          <a:lstStyle/>
          <a:p>
            <a:pPr marL="0" lvl="1"/>
            <a:r>
              <a:rPr lang="en-US" sz="2400" b="1" dirty="0">
                <a:solidFill>
                  <a:srgbClr val="7E110D"/>
                </a:solidFill>
              </a:rPr>
              <a:t>Google, Apache Hadoop, Sphere/Sector, </a:t>
            </a:r>
            <a:r>
              <a:rPr lang="en-US" sz="2400" b="1" dirty="0" smtClean="0">
                <a:solidFill>
                  <a:srgbClr val="7E110D"/>
                </a:solidFill>
              </a:rPr>
              <a:t>Dryad/DryadLINQ</a:t>
            </a:r>
            <a:endParaRPr lang="en-US" dirty="0"/>
          </a:p>
        </p:txBody>
      </p:sp>
    </p:spTree>
    <p:extLst>
      <p:ext uri="{BB962C8B-B14F-4D97-AF65-F5344CB8AC3E}">
        <p14:creationId xmlns:p14="http://schemas.microsoft.com/office/powerpoint/2010/main" val="2338567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33"/>
            <a:ext cx="8229600" cy="544033"/>
          </a:xfrm>
        </p:spPr>
        <p:txBody>
          <a:bodyPr>
            <a:noAutofit/>
          </a:bodyPr>
          <a:lstStyle/>
          <a:p>
            <a:r>
              <a:rPr lang="en-US" dirty="0"/>
              <a:t>Features of Existing Architectures </a:t>
            </a:r>
            <a:r>
              <a:rPr lang="en-US" dirty="0" smtClean="0"/>
              <a:t>(2)</a:t>
            </a:r>
            <a:endParaRPr lang="en-US" dirty="0">
              <a:latin typeface="Candara"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275798965"/>
              </p:ext>
            </p:extLst>
          </p:nvPr>
        </p:nvGraphicFramePr>
        <p:xfrm>
          <a:off x="152400" y="609600"/>
          <a:ext cx="8839200" cy="5975985"/>
        </p:xfrm>
        <a:graphic>
          <a:graphicData uri="http://schemas.openxmlformats.org/drawingml/2006/table">
            <a:tbl>
              <a:tblPr firstRow="1" bandRow="1">
                <a:tableStyleId>{BC89EF96-8CEA-46FF-86C4-4CE0E7609802}</a:tableStyleId>
              </a:tblPr>
              <a:tblGrid>
                <a:gridCol w="1828800"/>
                <a:gridCol w="1752600"/>
                <a:gridCol w="1905000"/>
                <a:gridCol w="1676400"/>
                <a:gridCol w="1676400"/>
              </a:tblGrid>
              <a:tr h="428625">
                <a:tc>
                  <a:txBody>
                    <a:bodyPr/>
                    <a:lstStyle/>
                    <a:p>
                      <a:r>
                        <a:rPr lang="en-US" dirty="0" smtClean="0">
                          <a:solidFill>
                            <a:srgbClr val="002060"/>
                          </a:solidFill>
                        </a:rPr>
                        <a:t>Feature</a:t>
                      </a:r>
                      <a:endParaRPr lang="en-US" dirty="0">
                        <a:solidFill>
                          <a:srgbClr val="002060"/>
                        </a:solidFill>
                      </a:endParaRPr>
                    </a:p>
                  </a:txBody>
                  <a:tcPr/>
                </a:tc>
                <a:tc>
                  <a:txBody>
                    <a:bodyPr/>
                    <a:lstStyle/>
                    <a:p>
                      <a:r>
                        <a:rPr lang="en-US" dirty="0" smtClean="0">
                          <a:solidFill>
                            <a:srgbClr val="002060"/>
                          </a:solidFill>
                        </a:rPr>
                        <a:t>Hadoop</a:t>
                      </a:r>
                      <a:endParaRPr lang="en-US" dirty="0">
                        <a:solidFill>
                          <a:srgbClr val="002060"/>
                        </a:solidFill>
                      </a:endParaRPr>
                    </a:p>
                  </a:txBody>
                  <a:tcPr/>
                </a:tc>
                <a:tc>
                  <a:txBody>
                    <a:bodyPr/>
                    <a:lstStyle/>
                    <a:p>
                      <a:r>
                        <a:rPr lang="en-US" dirty="0" smtClean="0">
                          <a:solidFill>
                            <a:srgbClr val="002060"/>
                          </a:solidFill>
                        </a:rPr>
                        <a:t>Dryad/DryadLINQ</a:t>
                      </a:r>
                      <a:endParaRPr lang="en-US" dirty="0">
                        <a:solidFill>
                          <a:srgbClr val="002060"/>
                        </a:solidFill>
                      </a:endParaRPr>
                    </a:p>
                  </a:txBody>
                  <a:tcPr/>
                </a:tc>
                <a:tc>
                  <a:txBody>
                    <a:bodyPr/>
                    <a:lstStyle/>
                    <a:p>
                      <a:r>
                        <a:rPr lang="en-US" dirty="0" smtClean="0">
                          <a:solidFill>
                            <a:srgbClr val="002060"/>
                          </a:solidFill>
                        </a:rPr>
                        <a:t>Sphere/Sector</a:t>
                      </a:r>
                      <a:endParaRPr lang="en-US" dirty="0">
                        <a:solidFill>
                          <a:srgbClr val="002060"/>
                        </a:solidFill>
                      </a:endParaRPr>
                    </a:p>
                  </a:txBody>
                  <a:tcPr/>
                </a:tc>
                <a:tc>
                  <a:txBody>
                    <a:bodyPr/>
                    <a:lstStyle/>
                    <a:p>
                      <a:r>
                        <a:rPr lang="en-US" dirty="0" smtClean="0">
                          <a:solidFill>
                            <a:srgbClr val="002060"/>
                          </a:solidFill>
                        </a:rPr>
                        <a:t>MPI</a:t>
                      </a:r>
                      <a:endParaRPr lang="en-US" dirty="0">
                        <a:solidFill>
                          <a:srgbClr val="002060"/>
                        </a:solidFill>
                      </a:endParaRPr>
                    </a:p>
                  </a:txBody>
                  <a:tcPr/>
                </a:tc>
              </a:tr>
              <a:tr h="4286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002060"/>
                          </a:solidFill>
                          <a:latin typeface="Candara" pitchFamily="34" charset="0"/>
                        </a:rPr>
                        <a:t>Programming Model</a:t>
                      </a:r>
                      <a:endParaRPr lang="en-US" sz="1600" b="1" dirty="0" smtClean="0">
                        <a:solidFill>
                          <a:srgbClr val="002060"/>
                        </a:solidFill>
                        <a:latin typeface="Candara" pitchFamily="34" charset="0"/>
                        <a:ea typeface="Times New Roman"/>
                        <a:cs typeface="Times New Roman"/>
                      </a:endParaRPr>
                    </a:p>
                  </a:txBody>
                  <a:tcPr/>
                </a:tc>
                <a:tc>
                  <a:txBody>
                    <a:bodyPr/>
                    <a:lstStyle/>
                    <a:p>
                      <a:pPr marL="0" marR="0">
                        <a:spcBef>
                          <a:spcPts val="0"/>
                        </a:spcBef>
                        <a:spcAft>
                          <a:spcPts val="0"/>
                        </a:spcAft>
                      </a:pPr>
                      <a:r>
                        <a:rPr lang="en-US" sz="1400" dirty="0">
                          <a:solidFill>
                            <a:srgbClr val="002060"/>
                          </a:solidFill>
                          <a:latin typeface="Candara" pitchFamily="34" charset="0"/>
                        </a:rPr>
                        <a:t>MapReduce and its variations such as “map-only”</a:t>
                      </a:r>
                      <a:endParaRPr lang="en-US" sz="1400" dirty="0">
                        <a:solidFill>
                          <a:srgbClr val="002060"/>
                        </a:solidFill>
                        <a:latin typeface="Candara" pitchFamily="34" charset="0"/>
                        <a:ea typeface="Times New Roman"/>
                        <a:cs typeface="Times New Roman"/>
                      </a:endParaRPr>
                    </a:p>
                  </a:txBody>
                  <a:tcPr marL="5140" marR="5140" marT="0" marB="0"/>
                </a:tc>
                <a:tc>
                  <a:txBody>
                    <a:bodyPr/>
                    <a:lstStyle/>
                    <a:p>
                      <a:pPr marL="0" marR="0">
                        <a:spcBef>
                          <a:spcPts val="0"/>
                        </a:spcBef>
                        <a:spcAft>
                          <a:spcPts val="0"/>
                        </a:spcAft>
                      </a:pPr>
                      <a:r>
                        <a:rPr lang="en-US" sz="1400" dirty="0">
                          <a:solidFill>
                            <a:srgbClr val="002060"/>
                          </a:solidFill>
                          <a:latin typeface="Candara" pitchFamily="34" charset="0"/>
                        </a:rPr>
                        <a:t>DAG based execution flows (MapReduce is a specific DAG)</a:t>
                      </a:r>
                      <a:endParaRPr lang="en-US" sz="1400" dirty="0">
                        <a:solidFill>
                          <a:srgbClr val="002060"/>
                        </a:solidFill>
                        <a:latin typeface="Candara" pitchFamily="34" charset="0"/>
                        <a:ea typeface="Times New Roman"/>
                        <a:cs typeface="Times New Roman"/>
                      </a:endParaRPr>
                    </a:p>
                  </a:txBody>
                  <a:tcPr marL="5140" marR="5140" marT="0" marB="0"/>
                </a:tc>
                <a:tc>
                  <a:txBody>
                    <a:bodyPr/>
                    <a:lstStyle/>
                    <a:p>
                      <a:pPr marL="0" marR="0">
                        <a:spcBef>
                          <a:spcPts val="0"/>
                        </a:spcBef>
                        <a:spcAft>
                          <a:spcPts val="0"/>
                        </a:spcAft>
                      </a:pPr>
                      <a:r>
                        <a:rPr lang="en-US" sz="1400" dirty="0">
                          <a:solidFill>
                            <a:srgbClr val="002060"/>
                          </a:solidFill>
                          <a:latin typeface="Candara" pitchFamily="34" charset="0"/>
                        </a:rPr>
                        <a:t>User defined functions (UDF) executed in stages.</a:t>
                      </a:r>
                    </a:p>
                    <a:p>
                      <a:pPr marL="0" marR="0">
                        <a:spcBef>
                          <a:spcPts val="0"/>
                        </a:spcBef>
                        <a:spcAft>
                          <a:spcPts val="0"/>
                        </a:spcAft>
                      </a:pPr>
                      <a:r>
                        <a:rPr lang="en-US" sz="1400" dirty="0">
                          <a:solidFill>
                            <a:srgbClr val="002060"/>
                          </a:solidFill>
                          <a:latin typeface="Candara" pitchFamily="34" charset="0"/>
                        </a:rPr>
                        <a:t>MapReduce can be simulated using UDFs</a:t>
                      </a:r>
                      <a:endParaRPr lang="en-US" sz="1400" dirty="0">
                        <a:solidFill>
                          <a:srgbClr val="002060"/>
                        </a:solidFill>
                        <a:latin typeface="Candara" pitchFamily="34" charset="0"/>
                        <a:ea typeface="Times New Roman"/>
                        <a:cs typeface="Times New Roman"/>
                      </a:endParaRPr>
                    </a:p>
                  </a:txBody>
                  <a:tcPr marL="5140" marR="5140" marT="0" marB="0"/>
                </a:tc>
                <a:tc>
                  <a:txBody>
                    <a:bodyPr/>
                    <a:lstStyle/>
                    <a:p>
                      <a:pPr marL="0" marR="0">
                        <a:spcBef>
                          <a:spcPts val="0"/>
                        </a:spcBef>
                        <a:spcAft>
                          <a:spcPts val="0"/>
                        </a:spcAft>
                      </a:pPr>
                      <a:r>
                        <a:rPr lang="en-US" sz="1400" dirty="0">
                          <a:solidFill>
                            <a:srgbClr val="002060"/>
                          </a:solidFill>
                          <a:latin typeface="Candara" pitchFamily="34" charset="0"/>
                        </a:rPr>
                        <a:t>Message Passing (Variety of topologies constructed using the rich set of parallel constructs)</a:t>
                      </a:r>
                      <a:endParaRPr lang="en-US" sz="1400" dirty="0">
                        <a:solidFill>
                          <a:srgbClr val="002060"/>
                        </a:solidFill>
                        <a:latin typeface="Candara" pitchFamily="34" charset="0"/>
                        <a:ea typeface="Times New Roman"/>
                        <a:cs typeface="Times New Roman"/>
                      </a:endParaRPr>
                    </a:p>
                  </a:txBody>
                  <a:tcPr marL="5140" marR="5140" marT="0" marB="0"/>
                </a:tc>
              </a:tr>
              <a:tr h="4286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smtClean="0">
                          <a:solidFill>
                            <a:srgbClr val="002060"/>
                          </a:solidFill>
                          <a:latin typeface="Candara" pitchFamily="34" charset="0"/>
                        </a:rPr>
                        <a:t>Input/Output</a:t>
                      </a:r>
                      <a:r>
                        <a:rPr lang="en-US" sz="1600" b="1" dirty="0" smtClean="0">
                          <a:solidFill>
                            <a:srgbClr val="002060"/>
                          </a:solidFill>
                          <a:latin typeface="Candara" pitchFamily="34" charset="0"/>
                        </a:rPr>
                        <a:t> data access</a:t>
                      </a:r>
                      <a:endParaRPr lang="en-US" sz="1600" b="1" dirty="0" smtClean="0">
                        <a:solidFill>
                          <a:srgbClr val="002060"/>
                        </a:solidFill>
                        <a:latin typeface="Candara" pitchFamily="34" charset="0"/>
                        <a:ea typeface="Times New Roman"/>
                        <a:cs typeface="Times New Roman"/>
                      </a:endParaRPr>
                    </a:p>
                  </a:txBody>
                  <a:tcPr/>
                </a:tc>
                <a:tc>
                  <a:txBody>
                    <a:bodyPr/>
                    <a:lstStyle/>
                    <a:p>
                      <a:pPr marL="0" marR="0">
                        <a:spcBef>
                          <a:spcPts val="0"/>
                        </a:spcBef>
                        <a:spcAft>
                          <a:spcPts val="0"/>
                        </a:spcAft>
                      </a:pPr>
                      <a:r>
                        <a:rPr lang="en-US" sz="1400" dirty="0" smtClean="0">
                          <a:solidFill>
                            <a:srgbClr val="002060"/>
                          </a:solidFill>
                          <a:latin typeface="Candara" pitchFamily="34" charset="0"/>
                        </a:rPr>
                        <a:t>HDFS	</a:t>
                      </a:r>
                      <a:endParaRPr lang="en-US" sz="1400" dirty="0">
                        <a:solidFill>
                          <a:srgbClr val="002060"/>
                        </a:solidFill>
                        <a:latin typeface="Candara" pitchFamily="34" charset="0"/>
                        <a:ea typeface="Times New Roman"/>
                        <a:cs typeface="Times New Roman"/>
                      </a:endParaRPr>
                    </a:p>
                  </a:txBody>
                  <a:tcPr marL="5140" marR="5140" marT="0" marB="0"/>
                </a:tc>
                <a:tc>
                  <a:txBody>
                    <a:bodyPr/>
                    <a:lstStyle/>
                    <a:p>
                      <a:pPr marL="0" marR="0">
                        <a:spcBef>
                          <a:spcPts val="0"/>
                        </a:spcBef>
                        <a:spcAft>
                          <a:spcPts val="0"/>
                        </a:spcAft>
                      </a:pPr>
                      <a:r>
                        <a:rPr lang="en-US" sz="1400" dirty="0" smtClean="0">
                          <a:solidFill>
                            <a:srgbClr val="002060"/>
                          </a:solidFill>
                          <a:latin typeface="Candara" pitchFamily="34" charset="0"/>
                        </a:rPr>
                        <a:t>Partitioned File (Shared directories across compute nodes)</a:t>
                      </a:r>
                      <a:endParaRPr lang="en-US" sz="1400" dirty="0">
                        <a:solidFill>
                          <a:srgbClr val="002060"/>
                        </a:solidFill>
                        <a:latin typeface="Candara" pitchFamily="34" charset="0"/>
                        <a:ea typeface="Times New Roman"/>
                        <a:cs typeface="Times New Roman"/>
                      </a:endParaRPr>
                    </a:p>
                  </a:txBody>
                  <a:tcPr marL="5140" marR="5140" marT="0" marB="0"/>
                </a:tc>
                <a:tc>
                  <a:txBody>
                    <a:bodyPr/>
                    <a:lstStyle/>
                    <a:p>
                      <a:pPr marL="0" marR="0">
                        <a:spcBef>
                          <a:spcPts val="0"/>
                        </a:spcBef>
                        <a:spcAft>
                          <a:spcPts val="0"/>
                        </a:spcAft>
                      </a:pPr>
                      <a:r>
                        <a:rPr lang="en-US" sz="1400" dirty="0" smtClean="0">
                          <a:solidFill>
                            <a:srgbClr val="002060"/>
                          </a:solidFill>
                          <a:latin typeface="Candara" pitchFamily="34" charset="0"/>
                        </a:rPr>
                        <a:t>Sector file system</a:t>
                      </a:r>
                      <a:endParaRPr lang="en-US" sz="1400" dirty="0">
                        <a:solidFill>
                          <a:srgbClr val="002060"/>
                        </a:solidFill>
                        <a:latin typeface="Candara" pitchFamily="34" charset="0"/>
                        <a:ea typeface="Times New Roman"/>
                        <a:cs typeface="Times New Roman"/>
                      </a:endParaRPr>
                    </a:p>
                  </a:txBody>
                  <a:tcPr marL="5140" marR="5140" marT="0" marB="0"/>
                </a:tc>
                <a:tc>
                  <a:txBody>
                    <a:bodyPr/>
                    <a:lstStyle/>
                    <a:p>
                      <a:pPr marL="0" marR="0">
                        <a:spcBef>
                          <a:spcPts val="0"/>
                        </a:spcBef>
                        <a:spcAft>
                          <a:spcPts val="0"/>
                        </a:spcAft>
                      </a:pPr>
                      <a:r>
                        <a:rPr lang="en-US" sz="1400" dirty="0" smtClean="0">
                          <a:solidFill>
                            <a:srgbClr val="002060"/>
                          </a:solidFill>
                          <a:latin typeface="Candara" pitchFamily="34" charset="0"/>
                        </a:rPr>
                        <a:t>Shared file systems</a:t>
                      </a:r>
                      <a:endParaRPr lang="en-US" sz="1400" dirty="0">
                        <a:solidFill>
                          <a:srgbClr val="002060"/>
                        </a:solidFill>
                        <a:latin typeface="Candara" pitchFamily="34" charset="0"/>
                        <a:ea typeface="Times New Roman"/>
                        <a:cs typeface="Times New Roman"/>
                      </a:endParaRPr>
                    </a:p>
                  </a:txBody>
                  <a:tcPr marL="5140" marR="5140" marT="0" marB="0"/>
                </a:tc>
              </a:tr>
              <a:tr h="4286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002060"/>
                          </a:solidFill>
                          <a:latin typeface="Candara" pitchFamily="34" charset="0"/>
                        </a:rPr>
                        <a:t>Intermediate Data Communication</a:t>
                      </a:r>
                      <a:endParaRPr lang="en-US" sz="1600" b="1" dirty="0" smtClean="0">
                        <a:solidFill>
                          <a:srgbClr val="002060"/>
                        </a:solidFill>
                        <a:latin typeface="Candara" pitchFamily="34" charset="0"/>
                        <a:ea typeface="Times New Roman"/>
                        <a:cs typeface="Times New Roman"/>
                      </a:endParaRPr>
                    </a:p>
                  </a:txBody>
                  <a:tcPr/>
                </a:tc>
                <a:tc>
                  <a:txBody>
                    <a:bodyPr/>
                    <a:lstStyle/>
                    <a:p>
                      <a:pPr marL="0" marR="0">
                        <a:spcBef>
                          <a:spcPts val="0"/>
                        </a:spcBef>
                        <a:spcAft>
                          <a:spcPts val="0"/>
                        </a:spcAft>
                      </a:pPr>
                      <a:r>
                        <a:rPr lang="en-US" sz="1400" dirty="0">
                          <a:solidFill>
                            <a:srgbClr val="002060"/>
                          </a:solidFill>
                          <a:latin typeface="Candara" pitchFamily="34" charset="0"/>
                        </a:rPr>
                        <a:t>Local disks and</a:t>
                      </a:r>
                    </a:p>
                    <a:p>
                      <a:pPr marL="0" marR="0">
                        <a:spcBef>
                          <a:spcPts val="0"/>
                        </a:spcBef>
                        <a:spcAft>
                          <a:spcPts val="0"/>
                        </a:spcAft>
                      </a:pPr>
                      <a:r>
                        <a:rPr lang="en-US" sz="1400" dirty="0">
                          <a:solidFill>
                            <a:srgbClr val="002060"/>
                          </a:solidFill>
                          <a:latin typeface="Candara" pitchFamily="34" charset="0"/>
                        </a:rPr>
                        <a:t>Point-to-point via HTTP</a:t>
                      </a:r>
                      <a:endParaRPr lang="en-US" sz="1400" dirty="0">
                        <a:solidFill>
                          <a:srgbClr val="002060"/>
                        </a:solidFill>
                        <a:latin typeface="Candara" pitchFamily="34" charset="0"/>
                        <a:ea typeface="Times New Roman"/>
                        <a:cs typeface="Times New Roman"/>
                      </a:endParaRPr>
                    </a:p>
                  </a:txBody>
                  <a:tcPr marL="5140" marR="5140" marT="0" marB="0"/>
                </a:tc>
                <a:tc>
                  <a:txBody>
                    <a:bodyPr/>
                    <a:lstStyle/>
                    <a:p>
                      <a:pPr marL="0" marR="0">
                        <a:spcBef>
                          <a:spcPts val="0"/>
                        </a:spcBef>
                        <a:spcAft>
                          <a:spcPts val="0"/>
                        </a:spcAft>
                      </a:pPr>
                      <a:r>
                        <a:rPr lang="en-US" sz="1400" dirty="0">
                          <a:solidFill>
                            <a:srgbClr val="002060"/>
                          </a:solidFill>
                          <a:latin typeface="Candara" pitchFamily="34" charset="0"/>
                        </a:rPr>
                        <a:t>Files/TCP pipes/ Shared memory FIFO</a:t>
                      </a:r>
                      <a:endParaRPr lang="en-US" sz="1400" dirty="0">
                        <a:solidFill>
                          <a:srgbClr val="002060"/>
                        </a:solidFill>
                        <a:latin typeface="Candara" pitchFamily="34" charset="0"/>
                        <a:ea typeface="Times New Roman"/>
                        <a:cs typeface="Times New Roman"/>
                      </a:endParaRPr>
                    </a:p>
                  </a:txBody>
                  <a:tcPr marL="5140" marR="5140" marT="0" marB="0"/>
                </a:tc>
                <a:tc>
                  <a:txBody>
                    <a:bodyPr/>
                    <a:lstStyle/>
                    <a:p>
                      <a:pPr marL="0" marR="0">
                        <a:spcBef>
                          <a:spcPts val="0"/>
                        </a:spcBef>
                        <a:spcAft>
                          <a:spcPts val="0"/>
                        </a:spcAft>
                      </a:pPr>
                      <a:r>
                        <a:rPr lang="en-US" sz="1400" dirty="0">
                          <a:solidFill>
                            <a:srgbClr val="002060"/>
                          </a:solidFill>
                          <a:latin typeface="Candara" pitchFamily="34" charset="0"/>
                        </a:rPr>
                        <a:t>Via Sector file system</a:t>
                      </a:r>
                      <a:endParaRPr lang="en-US" sz="1400" dirty="0">
                        <a:solidFill>
                          <a:srgbClr val="002060"/>
                        </a:solidFill>
                        <a:latin typeface="Candara" pitchFamily="34" charset="0"/>
                        <a:ea typeface="Times New Roman"/>
                        <a:cs typeface="Times New Roman"/>
                      </a:endParaRPr>
                    </a:p>
                  </a:txBody>
                  <a:tcPr marL="5140" marR="5140" marT="0" marB="0"/>
                </a:tc>
                <a:tc>
                  <a:txBody>
                    <a:bodyPr/>
                    <a:lstStyle/>
                    <a:p>
                      <a:pPr marL="0" marR="0">
                        <a:spcBef>
                          <a:spcPts val="0"/>
                        </a:spcBef>
                        <a:spcAft>
                          <a:spcPts val="0"/>
                        </a:spcAft>
                      </a:pPr>
                      <a:r>
                        <a:rPr lang="en-US" sz="1400" dirty="0">
                          <a:solidFill>
                            <a:srgbClr val="002060"/>
                          </a:solidFill>
                          <a:latin typeface="Candara" pitchFamily="34" charset="0"/>
                        </a:rPr>
                        <a:t>Low latency communication channels </a:t>
                      </a:r>
                      <a:endParaRPr lang="en-US" sz="1400" dirty="0">
                        <a:solidFill>
                          <a:srgbClr val="002060"/>
                        </a:solidFill>
                        <a:latin typeface="Candara" pitchFamily="34" charset="0"/>
                        <a:ea typeface="Times New Roman"/>
                        <a:cs typeface="Times New Roman"/>
                      </a:endParaRPr>
                    </a:p>
                  </a:txBody>
                  <a:tcPr marL="5140" marR="5140" marT="0" marB="0"/>
                </a:tc>
              </a:tr>
              <a:tr h="4286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002060"/>
                          </a:solidFill>
                          <a:latin typeface="Candara" pitchFamily="34" charset="0"/>
                        </a:rPr>
                        <a:t>Scheduling</a:t>
                      </a:r>
                      <a:endParaRPr lang="en-US" sz="1600" b="1" dirty="0" smtClean="0">
                        <a:solidFill>
                          <a:srgbClr val="002060"/>
                        </a:solidFill>
                        <a:latin typeface="Candara" pitchFamily="34" charset="0"/>
                        <a:ea typeface="Times New Roman"/>
                        <a:cs typeface="Times New Roman"/>
                      </a:endParaRPr>
                    </a:p>
                  </a:txBody>
                  <a:tcPr/>
                </a:tc>
                <a:tc>
                  <a:txBody>
                    <a:bodyPr/>
                    <a:lstStyle/>
                    <a:p>
                      <a:pPr marL="0" marR="0">
                        <a:spcBef>
                          <a:spcPts val="0"/>
                        </a:spcBef>
                        <a:spcAft>
                          <a:spcPts val="0"/>
                        </a:spcAft>
                      </a:pPr>
                      <a:r>
                        <a:rPr lang="en-US" sz="1400" dirty="0">
                          <a:solidFill>
                            <a:srgbClr val="002060"/>
                          </a:solidFill>
                          <a:latin typeface="Candara" pitchFamily="34" charset="0"/>
                        </a:rPr>
                        <a:t>Supports data locality and</a:t>
                      </a:r>
                    </a:p>
                    <a:p>
                      <a:pPr marL="0" marR="0">
                        <a:spcBef>
                          <a:spcPts val="0"/>
                        </a:spcBef>
                        <a:spcAft>
                          <a:spcPts val="0"/>
                        </a:spcAft>
                      </a:pPr>
                      <a:r>
                        <a:rPr lang="en-US" sz="1400" dirty="0">
                          <a:solidFill>
                            <a:srgbClr val="002060"/>
                          </a:solidFill>
                          <a:latin typeface="Candara" pitchFamily="34" charset="0"/>
                        </a:rPr>
                        <a:t>rack aware scheduling </a:t>
                      </a:r>
                      <a:endParaRPr lang="en-US" sz="1400" dirty="0">
                        <a:solidFill>
                          <a:srgbClr val="002060"/>
                        </a:solidFill>
                        <a:latin typeface="Candara" pitchFamily="34" charset="0"/>
                        <a:ea typeface="Times New Roman"/>
                        <a:cs typeface="Times New Roman"/>
                      </a:endParaRPr>
                    </a:p>
                  </a:txBody>
                  <a:tcPr marL="5140" marR="5140" marT="0" marB="0"/>
                </a:tc>
                <a:tc>
                  <a:txBody>
                    <a:bodyPr/>
                    <a:lstStyle/>
                    <a:p>
                      <a:pPr marL="0" marR="0">
                        <a:spcBef>
                          <a:spcPts val="0"/>
                        </a:spcBef>
                        <a:spcAft>
                          <a:spcPts val="0"/>
                        </a:spcAft>
                      </a:pPr>
                      <a:r>
                        <a:rPr lang="en-US" sz="1400" dirty="0">
                          <a:solidFill>
                            <a:srgbClr val="002060"/>
                          </a:solidFill>
                          <a:latin typeface="Candara" pitchFamily="34" charset="0"/>
                        </a:rPr>
                        <a:t>Supports data locality and network</a:t>
                      </a:r>
                    </a:p>
                    <a:p>
                      <a:pPr marL="0" marR="0">
                        <a:spcBef>
                          <a:spcPts val="0"/>
                        </a:spcBef>
                        <a:spcAft>
                          <a:spcPts val="0"/>
                        </a:spcAft>
                      </a:pPr>
                      <a:r>
                        <a:rPr lang="en-US" sz="1400" dirty="0">
                          <a:solidFill>
                            <a:srgbClr val="002060"/>
                          </a:solidFill>
                          <a:latin typeface="Candara" pitchFamily="34" charset="0"/>
                        </a:rPr>
                        <a:t>topology based run time graph optimizations</a:t>
                      </a:r>
                      <a:endParaRPr lang="en-US" sz="1400" dirty="0">
                        <a:solidFill>
                          <a:srgbClr val="002060"/>
                        </a:solidFill>
                        <a:latin typeface="Candara" pitchFamily="34" charset="0"/>
                        <a:ea typeface="Times New Roman"/>
                        <a:cs typeface="Times New Roman"/>
                      </a:endParaRPr>
                    </a:p>
                  </a:txBody>
                  <a:tcPr marL="5140" marR="5140" marT="0" marB="0"/>
                </a:tc>
                <a:tc>
                  <a:txBody>
                    <a:bodyPr/>
                    <a:lstStyle/>
                    <a:p>
                      <a:pPr marL="0" marR="0">
                        <a:spcBef>
                          <a:spcPts val="0"/>
                        </a:spcBef>
                        <a:spcAft>
                          <a:spcPts val="0"/>
                        </a:spcAft>
                      </a:pPr>
                      <a:r>
                        <a:rPr lang="en-US" sz="1400" dirty="0">
                          <a:solidFill>
                            <a:srgbClr val="002060"/>
                          </a:solidFill>
                          <a:latin typeface="Candara" pitchFamily="34" charset="0"/>
                        </a:rPr>
                        <a:t>Data locality aware scheduling</a:t>
                      </a:r>
                      <a:endParaRPr lang="en-US" sz="1400" dirty="0">
                        <a:solidFill>
                          <a:srgbClr val="002060"/>
                        </a:solidFill>
                        <a:latin typeface="Candara" pitchFamily="34" charset="0"/>
                        <a:ea typeface="Times New Roman"/>
                        <a:cs typeface="Times New Roman"/>
                      </a:endParaRPr>
                    </a:p>
                  </a:txBody>
                  <a:tcPr marL="5140" marR="5140" marT="0" marB="0"/>
                </a:tc>
                <a:tc>
                  <a:txBody>
                    <a:bodyPr/>
                    <a:lstStyle/>
                    <a:p>
                      <a:pPr marL="0" marR="0">
                        <a:spcBef>
                          <a:spcPts val="0"/>
                        </a:spcBef>
                        <a:spcAft>
                          <a:spcPts val="0"/>
                        </a:spcAft>
                      </a:pPr>
                      <a:r>
                        <a:rPr lang="en-US" sz="1400" dirty="0">
                          <a:solidFill>
                            <a:srgbClr val="002060"/>
                          </a:solidFill>
                          <a:latin typeface="Candara" pitchFamily="34" charset="0"/>
                        </a:rPr>
                        <a:t>Based on the availability of the computation resources</a:t>
                      </a:r>
                      <a:endParaRPr lang="en-US" sz="1400" dirty="0">
                        <a:solidFill>
                          <a:srgbClr val="002060"/>
                        </a:solidFill>
                        <a:latin typeface="Candara" pitchFamily="34" charset="0"/>
                        <a:ea typeface="Times New Roman"/>
                        <a:cs typeface="Times New Roman"/>
                      </a:endParaRPr>
                    </a:p>
                  </a:txBody>
                  <a:tcPr marL="5140" marR="5140" marT="0" marB="0"/>
                </a:tc>
              </a:tr>
              <a:tr h="4286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002060"/>
                          </a:solidFill>
                          <a:latin typeface="Candara" pitchFamily="34" charset="0"/>
                        </a:rPr>
                        <a:t>Failure Handling</a:t>
                      </a:r>
                      <a:endParaRPr lang="en-US" sz="1600" b="1" dirty="0" smtClean="0">
                        <a:solidFill>
                          <a:srgbClr val="002060"/>
                        </a:solidFill>
                        <a:latin typeface="Candara" pitchFamily="34" charset="0"/>
                        <a:ea typeface="Times New Roman"/>
                        <a:cs typeface="Times New Roman"/>
                      </a:endParaRPr>
                    </a:p>
                  </a:txBody>
                  <a:tcPr/>
                </a:tc>
                <a:tc>
                  <a:txBody>
                    <a:bodyPr/>
                    <a:lstStyle/>
                    <a:p>
                      <a:pPr marL="0" marR="0">
                        <a:spcBef>
                          <a:spcPts val="0"/>
                        </a:spcBef>
                        <a:spcAft>
                          <a:spcPts val="0"/>
                        </a:spcAft>
                      </a:pPr>
                      <a:r>
                        <a:rPr lang="en-US" sz="1400" dirty="0">
                          <a:solidFill>
                            <a:srgbClr val="002060"/>
                          </a:solidFill>
                          <a:latin typeface="Candara" pitchFamily="34" charset="0"/>
                        </a:rPr>
                        <a:t>Persistence via HDFS</a:t>
                      </a:r>
                    </a:p>
                    <a:p>
                      <a:pPr marL="0" marR="0">
                        <a:spcBef>
                          <a:spcPts val="0"/>
                        </a:spcBef>
                        <a:spcAft>
                          <a:spcPts val="0"/>
                        </a:spcAft>
                      </a:pPr>
                      <a:r>
                        <a:rPr lang="en-US" sz="1400" dirty="0">
                          <a:solidFill>
                            <a:srgbClr val="002060"/>
                          </a:solidFill>
                          <a:latin typeface="Candara" pitchFamily="34" charset="0"/>
                        </a:rPr>
                        <a:t>Re-execution of failed or slow map and reduce tasks</a:t>
                      </a:r>
                      <a:endParaRPr lang="en-US" sz="1400" dirty="0">
                        <a:solidFill>
                          <a:srgbClr val="002060"/>
                        </a:solidFill>
                        <a:latin typeface="Candara" pitchFamily="34" charset="0"/>
                        <a:ea typeface="Times New Roman"/>
                        <a:cs typeface="Times New Roman"/>
                      </a:endParaRPr>
                    </a:p>
                  </a:txBody>
                  <a:tcPr marL="5140" marR="5140" marT="0" marB="0"/>
                </a:tc>
                <a:tc>
                  <a:txBody>
                    <a:bodyPr/>
                    <a:lstStyle/>
                    <a:p>
                      <a:pPr marL="0" marR="0">
                        <a:spcBef>
                          <a:spcPts val="0"/>
                        </a:spcBef>
                        <a:spcAft>
                          <a:spcPts val="0"/>
                        </a:spcAft>
                      </a:pPr>
                      <a:r>
                        <a:rPr lang="en-US" sz="1400" dirty="0">
                          <a:solidFill>
                            <a:srgbClr val="002060"/>
                          </a:solidFill>
                          <a:latin typeface="Candara" pitchFamily="34" charset="0"/>
                        </a:rPr>
                        <a:t>Re-execution of failed vertices, data duplication</a:t>
                      </a:r>
                      <a:endParaRPr lang="en-US" sz="1400" dirty="0">
                        <a:solidFill>
                          <a:srgbClr val="002060"/>
                        </a:solidFill>
                        <a:latin typeface="Candara" pitchFamily="34" charset="0"/>
                        <a:ea typeface="Times New Roman"/>
                        <a:cs typeface="Times New Roman"/>
                      </a:endParaRPr>
                    </a:p>
                  </a:txBody>
                  <a:tcPr marL="5140" marR="5140" marT="0" marB="0"/>
                </a:tc>
                <a:tc>
                  <a:txBody>
                    <a:bodyPr/>
                    <a:lstStyle/>
                    <a:p>
                      <a:pPr marL="0" marR="0">
                        <a:spcBef>
                          <a:spcPts val="0"/>
                        </a:spcBef>
                        <a:spcAft>
                          <a:spcPts val="0"/>
                        </a:spcAft>
                      </a:pPr>
                      <a:r>
                        <a:rPr lang="en-US" sz="1400" dirty="0">
                          <a:solidFill>
                            <a:srgbClr val="002060"/>
                          </a:solidFill>
                          <a:latin typeface="Candara" pitchFamily="34" charset="0"/>
                        </a:rPr>
                        <a:t>Re-execution of failed tasks, data duplication in Sector file system</a:t>
                      </a:r>
                      <a:endParaRPr lang="en-US" sz="1400" dirty="0">
                        <a:solidFill>
                          <a:srgbClr val="002060"/>
                        </a:solidFill>
                        <a:latin typeface="Candara" pitchFamily="34" charset="0"/>
                        <a:ea typeface="Times New Roman"/>
                        <a:cs typeface="Times New Roman"/>
                      </a:endParaRPr>
                    </a:p>
                  </a:txBody>
                  <a:tcPr marL="5140" marR="5140" marT="0" marB="0"/>
                </a:tc>
                <a:tc>
                  <a:txBody>
                    <a:bodyPr/>
                    <a:lstStyle/>
                    <a:p>
                      <a:pPr marL="0" marR="0">
                        <a:spcBef>
                          <a:spcPts val="0"/>
                        </a:spcBef>
                        <a:spcAft>
                          <a:spcPts val="0"/>
                        </a:spcAft>
                      </a:pPr>
                      <a:r>
                        <a:rPr lang="en-US" sz="1400" dirty="0">
                          <a:solidFill>
                            <a:srgbClr val="002060"/>
                          </a:solidFill>
                          <a:latin typeface="Candara" pitchFamily="34" charset="0"/>
                        </a:rPr>
                        <a:t>Program level</a:t>
                      </a:r>
                    </a:p>
                    <a:p>
                      <a:pPr marL="0" marR="0">
                        <a:spcBef>
                          <a:spcPts val="0"/>
                        </a:spcBef>
                        <a:spcAft>
                          <a:spcPts val="0"/>
                        </a:spcAft>
                      </a:pPr>
                      <a:r>
                        <a:rPr lang="en-US" sz="1400" dirty="0">
                          <a:solidFill>
                            <a:srgbClr val="002060"/>
                          </a:solidFill>
                          <a:latin typeface="Candara" pitchFamily="34" charset="0"/>
                        </a:rPr>
                        <a:t>Check pointing</a:t>
                      </a:r>
                    </a:p>
                    <a:p>
                      <a:pPr marL="0" marR="0">
                        <a:spcBef>
                          <a:spcPts val="0"/>
                        </a:spcBef>
                        <a:spcAft>
                          <a:spcPts val="0"/>
                        </a:spcAft>
                      </a:pPr>
                      <a:r>
                        <a:rPr lang="en-US" sz="1400" dirty="0">
                          <a:solidFill>
                            <a:srgbClr val="002060"/>
                          </a:solidFill>
                          <a:latin typeface="Candara" pitchFamily="34" charset="0"/>
                        </a:rPr>
                        <a:t>( </a:t>
                      </a:r>
                      <a:r>
                        <a:rPr lang="en-US" sz="1400" dirty="0" err="1" smtClean="0">
                          <a:solidFill>
                            <a:srgbClr val="002060"/>
                          </a:solidFill>
                          <a:latin typeface="Candara" pitchFamily="34" charset="0"/>
                        </a:rPr>
                        <a:t>OpenMPI</a:t>
                      </a:r>
                      <a:r>
                        <a:rPr lang="en-US" sz="1400" dirty="0" smtClean="0">
                          <a:solidFill>
                            <a:srgbClr val="002060"/>
                          </a:solidFill>
                          <a:latin typeface="Candara" pitchFamily="34" charset="0"/>
                        </a:rPr>
                        <a:t>, FT-MPI)</a:t>
                      </a:r>
                      <a:endParaRPr lang="en-US" sz="1400" dirty="0">
                        <a:solidFill>
                          <a:srgbClr val="002060"/>
                        </a:solidFill>
                        <a:latin typeface="Candara" pitchFamily="34" charset="0"/>
                        <a:ea typeface="Times New Roman"/>
                        <a:cs typeface="Times New Roman"/>
                      </a:endParaRPr>
                    </a:p>
                  </a:txBody>
                  <a:tcPr marL="5140" marR="5140" marT="0" marB="0"/>
                </a:tc>
              </a:tr>
              <a:tr h="4286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002060"/>
                          </a:solidFill>
                          <a:latin typeface="Candara" pitchFamily="34" charset="0"/>
                        </a:rPr>
                        <a:t>Monitoring</a:t>
                      </a:r>
                      <a:endParaRPr lang="en-US" sz="1600" b="1" dirty="0" smtClean="0">
                        <a:solidFill>
                          <a:srgbClr val="002060"/>
                        </a:solidFill>
                        <a:latin typeface="Candara" pitchFamily="34" charset="0"/>
                        <a:ea typeface="Times New Roman"/>
                        <a:cs typeface="Times New Roman"/>
                      </a:endParaRPr>
                    </a:p>
                  </a:txBody>
                  <a:tcPr/>
                </a:tc>
                <a:tc>
                  <a:txBody>
                    <a:bodyPr/>
                    <a:lstStyle/>
                    <a:p>
                      <a:pPr marL="0" marR="0">
                        <a:spcBef>
                          <a:spcPts val="0"/>
                        </a:spcBef>
                        <a:spcAft>
                          <a:spcPts val="0"/>
                        </a:spcAft>
                      </a:pPr>
                      <a:r>
                        <a:rPr lang="en-US" sz="1400" dirty="0">
                          <a:solidFill>
                            <a:srgbClr val="002060"/>
                          </a:solidFill>
                          <a:latin typeface="Candara" pitchFamily="34" charset="0"/>
                        </a:rPr>
                        <a:t>Provides monitoring for HDFS and MapReduce</a:t>
                      </a:r>
                      <a:endParaRPr lang="en-US" sz="1400" dirty="0">
                        <a:solidFill>
                          <a:srgbClr val="002060"/>
                        </a:solidFill>
                        <a:latin typeface="Candara" pitchFamily="34" charset="0"/>
                        <a:ea typeface="Times New Roman"/>
                        <a:cs typeface="Times New Roman"/>
                      </a:endParaRPr>
                    </a:p>
                  </a:txBody>
                  <a:tcPr marL="5140" marR="5140" marT="0" marB="0"/>
                </a:tc>
                <a:tc>
                  <a:txBody>
                    <a:bodyPr/>
                    <a:lstStyle/>
                    <a:p>
                      <a:pPr marL="0" marR="0">
                        <a:spcBef>
                          <a:spcPts val="0"/>
                        </a:spcBef>
                        <a:spcAft>
                          <a:spcPts val="0"/>
                        </a:spcAft>
                      </a:pPr>
                      <a:r>
                        <a:rPr lang="en-US" sz="1400" dirty="0">
                          <a:solidFill>
                            <a:srgbClr val="002060"/>
                          </a:solidFill>
                          <a:latin typeface="Candara" pitchFamily="34" charset="0"/>
                        </a:rPr>
                        <a:t>Monitoring support for execution graphs</a:t>
                      </a:r>
                      <a:endParaRPr lang="en-US" sz="1400" dirty="0">
                        <a:solidFill>
                          <a:srgbClr val="002060"/>
                        </a:solidFill>
                        <a:latin typeface="Candara" pitchFamily="34" charset="0"/>
                        <a:ea typeface="Times New Roman"/>
                        <a:cs typeface="Times New Roman"/>
                      </a:endParaRPr>
                    </a:p>
                  </a:txBody>
                  <a:tcPr marL="5140" marR="5140" marT="0" marB="0"/>
                </a:tc>
                <a:tc>
                  <a:txBody>
                    <a:bodyPr/>
                    <a:lstStyle/>
                    <a:p>
                      <a:pPr marL="0" marR="0">
                        <a:spcBef>
                          <a:spcPts val="0"/>
                        </a:spcBef>
                        <a:spcAft>
                          <a:spcPts val="0"/>
                        </a:spcAft>
                      </a:pPr>
                      <a:r>
                        <a:rPr lang="en-US" sz="1400" dirty="0">
                          <a:solidFill>
                            <a:srgbClr val="002060"/>
                          </a:solidFill>
                          <a:latin typeface="Candara" pitchFamily="34" charset="0"/>
                        </a:rPr>
                        <a:t>Monitoring support for Sector file system</a:t>
                      </a:r>
                      <a:endParaRPr lang="en-US" sz="1400" dirty="0">
                        <a:solidFill>
                          <a:srgbClr val="002060"/>
                        </a:solidFill>
                        <a:latin typeface="Candara" pitchFamily="34" charset="0"/>
                        <a:ea typeface="Times New Roman"/>
                        <a:cs typeface="Times New Roman"/>
                      </a:endParaRPr>
                    </a:p>
                  </a:txBody>
                  <a:tcPr marL="5140" marR="5140" marT="0" marB="0"/>
                </a:tc>
                <a:tc>
                  <a:txBody>
                    <a:bodyPr/>
                    <a:lstStyle/>
                    <a:p>
                      <a:pPr marL="0" marR="0">
                        <a:spcBef>
                          <a:spcPts val="0"/>
                        </a:spcBef>
                        <a:spcAft>
                          <a:spcPts val="0"/>
                        </a:spcAft>
                      </a:pPr>
                      <a:r>
                        <a:rPr lang="en-US" sz="1400" dirty="0">
                          <a:solidFill>
                            <a:srgbClr val="002060"/>
                          </a:solidFill>
                          <a:latin typeface="Candara" pitchFamily="34" charset="0"/>
                        </a:rPr>
                        <a:t>XMPI </a:t>
                      </a:r>
                      <a:r>
                        <a:rPr lang="en-US" sz="1400" dirty="0" smtClean="0">
                          <a:solidFill>
                            <a:srgbClr val="002060"/>
                          </a:solidFill>
                          <a:latin typeface="Candara" pitchFamily="34" charset="0"/>
                        </a:rPr>
                        <a:t>, </a:t>
                      </a:r>
                      <a:r>
                        <a:rPr lang="en-US" sz="1400" dirty="0">
                          <a:solidFill>
                            <a:srgbClr val="002060"/>
                          </a:solidFill>
                          <a:latin typeface="Candara" pitchFamily="34" charset="0"/>
                        </a:rPr>
                        <a:t>Real Time Monitoring MPI </a:t>
                      </a:r>
                    </a:p>
                    <a:p>
                      <a:pPr marL="0" marR="0">
                        <a:spcBef>
                          <a:spcPts val="0"/>
                        </a:spcBef>
                        <a:spcAft>
                          <a:spcPts val="0"/>
                        </a:spcAft>
                      </a:pPr>
                      <a:r>
                        <a:rPr lang="en-US" sz="1400" dirty="0">
                          <a:solidFill>
                            <a:srgbClr val="002060"/>
                          </a:solidFill>
                          <a:latin typeface="Candara" pitchFamily="34" charset="0"/>
                        </a:rPr>
                        <a:t> </a:t>
                      </a:r>
                      <a:endParaRPr lang="en-US" sz="1400" dirty="0">
                        <a:solidFill>
                          <a:srgbClr val="002060"/>
                        </a:solidFill>
                        <a:latin typeface="Candara" pitchFamily="34" charset="0"/>
                        <a:ea typeface="Times New Roman"/>
                        <a:cs typeface="Times New Roman"/>
                      </a:endParaRPr>
                    </a:p>
                  </a:txBody>
                  <a:tcPr marL="5140" marR="5140" marT="0" marB="0"/>
                </a:tc>
              </a:tr>
              <a:tr h="428625">
                <a:tc>
                  <a:txBody>
                    <a:bodyPr/>
                    <a:lstStyle/>
                    <a:p>
                      <a:pPr marL="0" marR="0">
                        <a:spcBef>
                          <a:spcPts val="0"/>
                        </a:spcBef>
                        <a:spcAft>
                          <a:spcPts val="0"/>
                        </a:spcAft>
                      </a:pPr>
                      <a:r>
                        <a:rPr lang="en-US" sz="1600" b="1" dirty="0" smtClean="0">
                          <a:solidFill>
                            <a:srgbClr val="002060"/>
                          </a:solidFill>
                          <a:latin typeface="Candara" pitchFamily="34" charset="0"/>
                        </a:rPr>
                        <a:t>Language </a:t>
                      </a:r>
                    </a:p>
                    <a:p>
                      <a:pPr marL="0" marR="0">
                        <a:spcBef>
                          <a:spcPts val="0"/>
                        </a:spcBef>
                        <a:spcAft>
                          <a:spcPts val="0"/>
                        </a:spcAft>
                      </a:pPr>
                      <a:r>
                        <a:rPr lang="en-US" sz="1600" b="1" dirty="0" smtClean="0">
                          <a:solidFill>
                            <a:srgbClr val="002060"/>
                          </a:solidFill>
                          <a:latin typeface="Candara" pitchFamily="34" charset="0"/>
                        </a:rPr>
                        <a:t>Support</a:t>
                      </a:r>
                      <a:endParaRPr lang="en-US" sz="1600" b="1" dirty="0" smtClean="0">
                        <a:solidFill>
                          <a:srgbClr val="002060"/>
                        </a:solidFill>
                        <a:latin typeface="Candara" pitchFamily="34" charset="0"/>
                        <a:ea typeface="Times New Roman"/>
                        <a:cs typeface="Times New Roman"/>
                      </a:endParaRPr>
                    </a:p>
                  </a:txBody>
                  <a:tcPr/>
                </a:tc>
                <a:tc>
                  <a:txBody>
                    <a:bodyPr/>
                    <a:lstStyle/>
                    <a:p>
                      <a:pPr marL="0" marR="0">
                        <a:spcBef>
                          <a:spcPts val="0"/>
                        </a:spcBef>
                        <a:spcAft>
                          <a:spcPts val="0"/>
                        </a:spcAft>
                      </a:pPr>
                      <a:r>
                        <a:rPr lang="en-US" sz="1400" dirty="0">
                          <a:solidFill>
                            <a:srgbClr val="002060"/>
                          </a:solidFill>
                          <a:latin typeface="Candara" pitchFamily="34" charset="0"/>
                        </a:rPr>
                        <a:t>Implemented using Java. Other languages are supported via Hadoop Streaming</a:t>
                      </a:r>
                      <a:endParaRPr lang="en-US" sz="1400" dirty="0">
                        <a:solidFill>
                          <a:srgbClr val="002060"/>
                        </a:solidFill>
                        <a:latin typeface="Candara" pitchFamily="34" charset="0"/>
                        <a:ea typeface="Times New Roman"/>
                        <a:cs typeface="Times New Roman"/>
                      </a:endParaRPr>
                    </a:p>
                  </a:txBody>
                  <a:tcPr marL="5140" marR="5140" marT="0" marB="0"/>
                </a:tc>
                <a:tc>
                  <a:txBody>
                    <a:bodyPr/>
                    <a:lstStyle/>
                    <a:p>
                      <a:pPr marL="0" marR="0">
                        <a:spcBef>
                          <a:spcPts val="0"/>
                        </a:spcBef>
                        <a:spcAft>
                          <a:spcPts val="0"/>
                        </a:spcAft>
                      </a:pPr>
                      <a:r>
                        <a:rPr lang="en-US" sz="1400">
                          <a:solidFill>
                            <a:srgbClr val="002060"/>
                          </a:solidFill>
                          <a:latin typeface="Candara" pitchFamily="34" charset="0"/>
                        </a:rPr>
                        <a:t>Programmable via C# </a:t>
                      </a:r>
                    </a:p>
                    <a:p>
                      <a:pPr marL="0" marR="0">
                        <a:spcBef>
                          <a:spcPts val="0"/>
                        </a:spcBef>
                        <a:spcAft>
                          <a:spcPts val="0"/>
                        </a:spcAft>
                      </a:pPr>
                      <a:r>
                        <a:rPr lang="en-US" sz="1400">
                          <a:solidFill>
                            <a:srgbClr val="002060"/>
                          </a:solidFill>
                          <a:latin typeface="Candara" pitchFamily="34" charset="0"/>
                        </a:rPr>
                        <a:t>DryadLINQ provides LINQ programming API for Dryad</a:t>
                      </a:r>
                      <a:endParaRPr lang="en-US" sz="1400">
                        <a:solidFill>
                          <a:srgbClr val="002060"/>
                        </a:solidFill>
                        <a:latin typeface="Candara" pitchFamily="34" charset="0"/>
                        <a:ea typeface="Times New Roman"/>
                        <a:cs typeface="Times New Roman"/>
                      </a:endParaRPr>
                    </a:p>
                  </a:txBody>
                  <a:tcPr marL="5140" marR="5140" marT="0" marB="0"/>
                </a:tc>
                <a:tc>
                  <a:txBody>
                    <a:bodyPr/>
                    <a:lstStyle/>
                    <a:p>
                      <a:pPr marL="0" marR="0">
                        <a:spcBef>
                          <a:spcPts val="0"/>
                        </a:spcBef>
                        <a:spcAft>
                          <a:spcPts val="0"/>
                        </a:spcAft>
                      </a:pPr>
                      <a:r>
                        <a:rPr lang="en-US" sz="1400" dirty="0">
                          <a:solidFill>
                            <a:srgbClr val="002060"/>
                          </a:solidFill>
                          <a:latin typeface="Candara" pitchFamily="34" charset="0"/>
                        </a:rPr>
                        <a:t>C++</a:t>
                      </a:r>
                      <a:endParaRPr lang="en-US" sz="1400" dirty="0">
                        <a:solidFill>
                          <a:srgbClr val="002060"/>
                        </a:solidFill>
                        <a:latin typeface="Candara" pitchFamily="34" charset="0"/>
                        <a:ea typeface="Times New Roman"/>
                        <a:cs typeface="Times New Roman"/>
                      </a:endParaRPr>
                    </a:p>
                  </a:txBody>
                  <a:tcPr marL="5140" marR="5140" marT="0" marB="0"/>
                </a:tc>
                <a:tc>
                  <a:txBody>
                    <a:bodyPr/>
                    <a:lstStyle/>
                    <a:p>
                      <a:pPr marL="0" marR="0">
                        <a:spcBef>
                          <a:spcPts val="0"/>
                        </a:spcBef>
                        <a:spcAft>
                          <a:spcPts val="0"/>
                        </a:spcAft>
                      </a:pPr>
                      <a:r>
                        <a:rPr lang="en-US" sz="1400" dirty="0">
                          <a:solidFill>
                            <a:srgbClr val="002060"/>
                          </a:solidFill>
                          <a:latin typeface="Candara" pitchFamily="34" charset="0"/>
                        </a:rPr>
                        <a:t>C, C++, Fortran, Java, C#</a:t>
                      </a:r>
                      <a:endParaRPr lang="en-US" sz="1400" dirty="0">
                        <a:solidFill>
                          <a:srgbClr val="002060"/>
                        </a:solidFill>
                        <a:latin typeface="Candara" pitchFamily="34" charset="0"/>
                        <a:ea typeface="Times New Roman"/>
                        <a:cs typeface="Times New Roman"/>
                      </a:endParaRPr>
                    </a:p>
                  </a:txBody>
                  <a:tcPr marL="5140" marR="5140" marT="0" marB="0"/>
                </a:tc>
              </a:tr>
            </a:tbl>
          </a:graphicData>
        </a:graphic>
      </p:graphicFrame>
    </p:spTree>
    <p:extLst>
      <p:ext uri="{BB962C8B-B14F-4D97-AF65-F5344CB8AC3E}">
        <p14:creationId xmlns:p14="http://schemas.microsoft.com/office/powerpoint/2010/main" val="2332078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89972108"/>
              </p:ext>
            </p:extLst>
          </p:nvPr>
        </p:nvGraphicFramePr>
        <p:xfrm>
          <a:off x="304800" y="716281"/>
          <a:ext cx="8534399" cy="5497435"/>
        </p:xfrm>
        <a:graphic>
          <a:graphicData uri="http://schemas.openxmlformats.org/drawingml/2006/table">
            <a:tbl>
              <a:tblPr firstRow="1" bandRow="1">
                <a:tableStyleId>{BC89EF96-8CEA-46FF-86C4-4CE0E7609802}</a:tableStyleId>
              </a:tblPr>
              <a:tblGrid>
                <a:gridCol w="830782"/>
                <a:gridCol w="1510513"/>
                <a:gridCol w="6193104"/>
              </a:tblGrid>
              <a:tr h="623518">
                <a:tc>
                  <a:txBody>
                    <a:bodyPr/>
                    <a:lstStyle/>
                    <a:p>
                      <a:r>
                        <a:rPr lang="en-US" dirty="0" smtClean="0">
                          <a:solidFill>
                            <a:srgbClr val="002060"/>
                          </a:solidFill>
                        </a:rPr>
                        <a:t>No</a:t>
                      </a:r>
                      <a:endParaRPr lang="en-US" dirty="0">
                        <a:solidFill>
                          <a:srgbClr val="002060"/>
                        </a:solidFill>
                      </a:endParaRPr>
                    </a:p>
                  </a:txBody>
                  <a:tcPr/>
                </a:tc>
                <a:tc>
                  <a:txBody>
                    <a:bodyPr/>
                    <a:lstStyle/>
                    <a:p>
                      <a:r>
                        <a:rPr lang="en-US" dirty="0" smtClean="0">
                          <a:solidFill>
                            <a:srgbClr val="002060"/>
                          </a:solidFill>
                        </a:rPr>
                        <a:t>Application</a:t>
                      </a:r>
                      <a:r>
                        <a:rPr lang="en-US" baseline="0" dirty="0" smtClean="0">
                          <a:solidFill>
                            <a:srgbClr val="002060"/>
                          </a:solidFill>
                        </a:rPr>
                        <a:t> Class</a:t>
                      </a:r>
                      <a:endParaRPr lang="en-US" dirty="0">
                        <a:solidFill>
                          <a:srgbClr val="002060"/>
                        </a:solidFill>
                      </a:endParaRPr>
                    </a:p>
                  </a:txBody>
                  <a:tcPr/>
                </a:tc>
                <a:tc>
                  <a:txBody>
                    <a:bodyPr/>
                    <a:lstStyle/>
                    <a:p>
                      <a:r>
                        <a:rPr lang="en-US" dirty="0" smtClean="0">
                          <a:solidFill>
                            <a:srgbClr val="002060"/>
                          </a:solidFill>
                        </a:rPr>
                        <a:t>Description</a:t>
                      </a:r>
                      <a:endParaRPr lang="en-US" dirty="0">
                        <a:solidFill>
                          <a:srgbClr val="002060"/>
                        </a:solidFill>
                      </a:endParaRPr>
                    </a:p>
                  </a:txBody>
                  <a:tcPr/>
                </a:tc>
              </a:tr>
              <a:tr h="548639">
                <a:tc>
                  <a:txBody>
                    <a:bodyPr/>
                    <a:lstStyle/>
                    <a:p>
                      <a:pPr marL="0" marR="0" algn="ctr">
                        <a:lnSpc>
                          <a:spcPct val="100000"/>
                        </a:lnSpc>
                        <a:spcBef>
                          <a:spcPts val="600"/>
                        </a:spcBef>
                        <a:spcAft>
                          <a:spcPts val="600"/>
                        </a:spcAft>
                      </a:pPr>
                      <a:r>
                        <a:rPr lang="en-US" sz="2400" dirty="0">
                          <a:solidFill>
                            <a:srgbClr val="002060"/>
                          </a:solidFill>
                        </a:rPr>
                        <a:t>1</a:t>
                      </a:r>
                      <a:endParaRPr lang="en-US" sz="2400" b="1" dirty="0">
                        <a:solidFill>
                          <a:srgbClr val="002060"/>
                        </a:solidFill>
                        <a:latin typeface="Candara" pitchFamily="34" charset="0"/>
                        <a:ea typeface="Times New Roman"/>
                        <a:cs typeface="Times New Roman"/>
                      </a:endParaRPr>
                    </a:p>
                  </a:txBody>
                  <a:tcPr marL="6047" marR="6047" marT="0" marB="0"/>
                </a:tc>
                <a:tc>
                  <a:txBody>
                    <a:bodyPr/>
                    <a:lstStyle/>
                    <a:p>
                      <a:pPr marL="0" marR="0" algn="just">
                        <a:lnSpc>
                          <a:spcPct val="100000"/>
                        </a:lnSpc>
                        <a:spcBef>
                          <a:spcPts val="600"/>
                        </a:spcBef>
                        <a:spcAft>
                          <a:spcPts val="600"/>
                        </a:spcAft>
                      </a:pPr>
                      <a:r>
                        <a:rPr lang="en-US" sz="1600" dirty="0">
                          <a:solidFill>
                            <a:srgbClr val="002060"/>
                          </a:solidFill>
                        </a:rPr>
                        <a:t>Synchronous</a:t>
                      </a:r>
                      <a:endParaRPr lang="en-US" sz="1600" b="1" dirty="0">
                        <a:solidFill>
                          <a:srgbClr val="002060"/>
                        </a:solidFill>
                        <a:latin typeface="Candara" pitchFamily="34" charset="0"/>
                        <a:ea typeface="Times New Roman"/>
                        <a:cs typeface="Times New Roman"/>
                      </a:endParaRPr>
                    </a:p>
                  </a:txBody>
                  <a:tcPr marL="6047" marR="6047" marT="0" marB="0"/>
                </a:tc>
                <a:tc>
                  <a:txBody>
                    <a:bodyPr/>
                    <a:lstStyle/>
                    <a:p>
                      <a:pPr marL="0" marR="0" algn="l">
                        <a:lnSpc>
                          <a:spcPct val="100000"/>
                        </a:lnSpc>
                        <a:spcBef>
                          <a:spcPts val="600"/>
                        </a:spcBef>
                        <a:spcAft>
                          <a:spcPts val="600"/>
                        </a:spcAft>
                      </a:pPr>
                      <a:r>
                        <a:rPr lang="en-US" sz="1600" dirty="0">
                          <a:solidFill>
                            <a:srgbClr val="002060"/>
                          </a:solidFill>
                        </a:rPr>
                        <a:t>The problem can be implemented with instruction level Lockstep Operation as in SIMD </a:t>
                      </a:r>
                      <a:r>
                        <a:rPr lang="en-US" sz="1600" dirty="0" smtClean="0">
                          <a:solidFill>
                            <a:srgbClr val="002060"/>
                          </a:solidFill>
                        </a:rPr>
                        <a:t>architectures.</a:t>
                      </a:r>
                      <a:endParaRPr lang="en-US" sz="1600" dirty="0">
                        <a:solidFill>
                          <a:srgbClr val="002060"/>
                        </a:solidFill>
                        <a:latin typeface="Candara" pitchFamily="34" charset="0"/>
                        <a:ea typeface="Times New Roman"/>
                        <a:cs typeface="Times New Roman"/>
                      </a:endParaRPr>
                    </a:p>
                  </a:txBody>
                  <a:tcPr marL="6047" marR="6047" marT="0" marB="0"/>
                </a:tc>
              </a:tr>
              <a:tr h="1309596">
                <a:tc>
                  <a:txBody>
                    <a:bodyPr/>
                    <a:lstStyle/>
                    <a:p>
                      <a:pPr marL="0" marR="0" algn="ctr">
                        <a:lnSpc>
                          <a:spcPct val="100000"/>
                        </a:lnSpc>
                        <a:spcBef>
                          <a:spcPts val="600"/>
                        </a:spcBef>
                        <a:spcAft>
                          <a:spcPts val="600"/>
                        </a:spcAft>
                      </a:pPr>
                      <a:r>
                        <a:rPr lang="en-US" sz="2400" dirty="0">
                          <a:solidFill>
                            <a:srgbClr val="002060"/>
                          </a:solidFill>
                        </a:rPr>
                        <a:t>2</a:t>
                      </a:r>
                      <a:endParaRPr lang="en-US" sz="2400" b="1" dirty="0">
                        <a:solidFill>
                          <a:srgbClr val="002060"/>
                        </a:solidFill>
                        <a:latin typeface="Candara" pitchFamily="34" charset="0"/>
                        <a:ea typeface="Times New Roman"/>
                        <a:cs typeface="Times New Roman"/>
                      </a:endParaRPr>
                    </a:p>
                  </a:txBody>
                  <a:tcPr marL="6047" marR="6047" marT="0" marB="0"/>
                </a:tc>
                <a:tc>
                  <a:txBody>
                    <a:bodyPr/>
                    <a:lstStyle/>
                    <a:p>
                      <a:pPr marL="0" marR="0" algn="just">
                        <a:lnSpc>
                          <a:spcPct val="100000"/>
                        </a:lnSpc>
                        <a:spcBef>
                          <a:spcPts val="600"/>
                        </a:spcBef>
                        <a:spcAft>
                          <a:spcPts val="600"/>
                        </a:spcAft>
                      </a:pPr>
                      <a:r>
                        <a:rPr lang="en-US" sz="1600" dirty="0">
                          <a:solidFill>
                            <a:srgbClr val="002060"/>
                          </a:solidFill>
                        </a:rPr>
                        <a:t>Loosely Synchronous</a:t>
                      </a:r>
                      <a:endParaRPr lang="en-US" sz="1600" b="1" dirty="0">
                        <a:solidFill>
                          <a:srgbClr val="002060"/>
                        </a:solidFill>
                        <a:latin typeface="Candara" pitchFamily="34" charset="0"/>
                        <a:ea typeface="Times New Roman"/>
                        <a:cs typeface="Times New Roman"/>
                      </a:endParaRPr>
                    </a:p>
                  </a:txBody>
                  <a:tcPr marL="6047" marR="6047" marT="0" marB="0"/>
                </a:tc>
                <a:tc>
                  <a:txBody>
                    <a:bodyPr/>
                    <a:lstStyle/>
                    <a:p>
                      <a:pPr marL="0" marR="0" algn="l">
                        <a:lnSpc>
                          <a:spcPct val="100000"/>
                        </a:lnSpc>
                        <a:spcBef>
                          <a:spcPts val="600"/>
                        </a:spcBef>
                        <a:spcAft>
                          <a:spcPts val="1200"/>
                        </a:spcAft>
                      </a:pPr>
                      <a:r>
                        <a:rPr lang="en-US" sz="1600" dirty="0">
                          <a:solidFill>
                            <a:srgbClr val="002060"/>
                          </a:solidFill>
                        </a:rPr>
                        <a:t>These problems exhibit iterative Compute-Communication stages with independent compute (map) operations for each CPU that are synchronized with a communication step. This problem class covers many successful MPI applications including partial differential equation solution and particle dynamics applications.</a:t>
                      </a:r>
                      <a:endParaRPr lang="en-US" sz="1600" dirty="0">
                        <a:solidFill>
                          <a:srgbClr val="002060"/>
                        </a:solidFill>
                        <a:latin typeface="Candara" pitchFamily="34" charset="0"/>
                        <a:ea typeface="Times New Roman"/>
                        <a:cs typeface="Times New Roman"/>
                      </a:endParaRPr>
                    </a:p>
                  </a:txBody>
                  <a:tcPr marL="6047" marR="6047" marT="0" marB="0"/>
                </a:tc>
              </a:tr>
              <a:tr h="1080415">
                <a:tc>
                  <a:txBody>
                    <a:bodyPr/>
                    <a:lstStyle/>
                    <a:p>
                      <a:pPr marL="0" marR="0" algn="ctr">
                        <a:lnSpc>
                          <a:spcPct val="100000"/>
                        </a:lnSpc>
                        <a:spcBef>
                          <a:spcPts val="600"/>
                        </a:spcBef>
                        <a:spcAft>
                          <a:spcPts val="600"/>
                        </a:spcAft>
                      </a:pPr>
                      <a:r>
                        <a:rPr lang="en-US" sz="2400" dirty="0">
                          <a:solidFill>
                            <a:srgbClr val="002060"/>
                          </a:solidFill>
                        </a:rPr>
                        <a:t>3</a:t>
                      </a:r>
                      <a:endParaRPr lang="en-US" sz="2400" b="1" dirty="0">
                        <a:solidFill>
                          <a:srgbClr val="002060"/>
                        </a:solidFill>
                        <a:latin typeface="Candara" pitchFamily="34" charset="0"/>
                        <a:ea typeface="Times New Roman"/>
                        <a:cs typeface="Times New Roman"/>
                      </a:endParaRPr>
                    </a:p>
                  </a:txBody>
                  <a:tcPr marL="6047" marR="6047" marT="0" marB="0"/>
                </a:tc>
                <a:tc>
                  <a:txBody>
                    <a:bodyPr/>
                    <a:lstStyle/>
                    <a:p>
                      <a:pPr marL="0" marR="0" algn="just">
                        <a:lnSpc>
                          <a:spcPct val="100000"/>
                        </a:lnSpc>
                        <a:spcBef>
                          <a:spcPts val="600"/>
                        </a:spcBef>
                        <a:spcAft>
                          <a:spcPts val="600"/>
                        </a:spcAft>
                      </a:pPr>
                      <a:r>
                        <a:rPr lang="en-US" sz="1600" dirty="0">
                          <a:solidFill>
                            <a:srgbClr val="002060"/>
                          </a:solidFill>
                        </a:rPr>
                        <a:t>Asynchronous</a:t>
                      </a:r>
                      <a:endParaRPr lang="en-US" sz="1600" b="1" dirty="0">
                        <a:solidFill>
                          <a:srgbClr val="002060"/>
                        </a:solidFill>
                        <a:latin typeface="Candara" pitchFamily="34" charset="0"/>
                        <a:ea typeface="Times New Roman"/>
                        <a:cs typeface="Times New Roman"/>
                      </a:endParaRPr>
                    </a:p>
                  </a:txBody>
                  <a:tcPr marL="6047" marR="6047" marT="0" marB="0"/>
                </a:tc>
                <a:tc>
                  <a:txBody>
                    <a:bodyPr/>
                    <a:lstStyle/>
                    <a:p>
                      <a:pPr marL="0" marR="0" algn="l">
                        <a:lnSpc>
                          <a:spcPct val="100000"/>
                        </a:lnSpc>
                        <a:spcBef>
                          <a:spcPts val="600"/>
                        </a:spcBef>
                        <a:spcAft>
                          <a:spcPts val="600"/>
                        </a:spcAft>
                      </a:pPr>
                      <a:r>
                        <a:rPr lang="en-US" sz="1600" dirty="0">
                          <a:solidFill>
                            <a:srgbClr val="002060"/>
                          </a:solidFill>
                        </a:rPr>
                        <a:t>Compute Chess and Integer Programming; Combinatorial Search often supported by dynamic threads. This is rarely important in scientific computing but it stands at the heart of operating systems and concurrency in consumer applications such as Microsoft Word.</a:t>
                      </a:r>
                      <a:endParaRPr lang="en-US" sz="1600" dirty="0">
                        <a:solidFill>
                          <a:srgbClr val="002060"/>
                        </a:solidFill>
                        <a:latin typeface="Candara" pitchFamily="34" charset="0"/>
                        <a:ea typeface="Times New Roman"/>
                        <a:cs typeface="Times New Roman"/>
                      </a:endParaRPr>
                    </a:p>
                  </a:txBody>
                  <a:tcPr marL="6047" marR="6047" marT="0" marB="0"/>
                </a:tc>
              </a:tr>
              <a:tr h="1039197">
                <a:tc>
                  <a:txBody>
                    <a:bodyPr/>
                    <a:lstStyle/>
                    <a:p>
                      <a:pPr marL="0" marR="0" algn="ctr">
                        <a:lnSpc>
                          <a:spcPct val="100000"/>
                        </a:lnSpc>
                        <a:spcBef>
                          <a:spcPts val="600"/>
                        </a:spcBef>
                        <a:spcAft>
                          <a:spcPts val="600"/>
                        </a:spcAft>
                      </a:pPr>
                      <a:r>
                        <a:rPr lang="en-US" sz="2400" dirty="0">
                          <a:solidFill>
                            <a:srgbClr val="002060"/>
                          </a:solidFill>
                        </a:rPr>
                        <a:t>4</a:t>
                      </a:r>
                      <a:endParaRPr lang="en-US" sz="2400" b="1" dirty="0">
                        <a:solidFill>
                          <a:srgbClr val="002060"/>
                        </a:solidFill>
                        <a:latin typeface="Candara" pitchFamily="34" charset="0"/>
                        <a:ea typeface="Times New Roman"/>
                        <a:cs typeface="Times New Roman"/>
                      </a:endParaRPr>
                    </a:p>
                  </a:txBody>
                  <a:tcPr marL="6047" marR="6047" marT="0" marB="0"/>
                </a:tc>
                <a:tc>
                  <a:txBody>
                    <a:bodyPr/>
                    <a:lstStyle/>
                    <a:p>
                      <a:pPr marL="0" marR="0" algn="just">
                        <a:lnSpc>
                          <a:spcPct val="100000"/>
                        </a:lnSpc>
                        <a:spcBef>
                          <a:spcPts val="600"/>
                        </a:spcBef>
                        <a:spcAft>
                          <a:spcPts val="600"/>
                        </a:spcAft>
                      </a:pPr>
                      <a:r>
                        <a:rPr lang="en-US" sz="1600" dirty="0">
                          <a:solidFill>
                            <a:srgbClr val="002060"/>
                          </a:solidFill>
                        </a:rPr>
                        <a:t>Pleasingly Parallel</a:t>
                      </a:r>
                      <a:endParaRPr lang="en-US" sz="1600" b="1" dirty="0">
                        <a:solidFill>
                          <a:srgbClr val="002060"/>
                        </a:solidFill>
                        <a:latin typeface="Candara" pitchFamily="34" charset="0"/>
                        <a:ea typeface="Times New Roman"/>
                        <a:cs typeface="Times New Roman"/>
                      </a:endParaRPr>
                    </a:p>
                  </a:txBody>
                  <a:tcPr marL="6047" marR="6047" marT="0" marB="0"/>
                </a:tc>
                <a:tc>
                  <a:txBody>
                    <a:bodyPr/>
                    <a:lstStyle/>
                    <a:p>
                      <a:pPr marL="0" marR="0" algn="l">
                        <a:lnSpc>
                          <a:spcPct val="100000"/>
                        </a:lnSpc>
                        <a:spcBef>
                          <a:spcPts val="600"/>
                        </a:spcBef>
                        <a:spcAft>
                          <a:spcPts val="600"/>
                        </a:spcAft>
                      </a:pPr>
                      <a:r>
                        <a:rPr lang="en-US" sz="1600" dirty="0">
                          <a:solidFill>
                            <a:srgbClr val="002060"/>
                          </a:solidFill>
                        </a:rPr>
                        <a:t>Each component is independent. In 1988, Fox estimated this at 20% of the total number of applications but that percentage has grown with the use of Grids and data analysis applications as seen here. For example, this  phenomenon can be seen in the LHC analysis for particle physics [62].</a:t>
                      </a:r>
                      <a:endParaRPr lang="en-US" sz="1600" dirty="0">
                        <a:solidFill>
                          <a:srgbClr val="002060"/>
                        </a:solidFill>
                        <a:latin typeface="Candara" pitchFamily="34" charset="0"/>
                        <a:ea typeface="Times New Roman"/>
                        <a:cs typeface="Times New Roman"/>
                      </a:endParaRPr>
                    </a:p>
                  </a:txBody>
                  <a:tcPr marL="6047" marR="6047" marT="0" marB="0"/>
                </a:tc>
              </a:tr>
              <a:tr h="879508">
                <a:tc>
                  <a:txBody>
                    <a:bodyPr/>
                    <a:lstStyle/>
                    <a:p>
                      <a:pPr marL="0" marR="0" algn="ctr">
                        <a:lnSpc>
                          <a:spcPct val="100000"/>
                        </a:lnSpc>
                        <a:spcBef>
                          <a:spcPts val="600"/>
                        </a:spcBef>
                        <a:spcAft>
                          <a:spcPts val="600"/>
                        </a:spcAft>
                      </a:pPr>
                      <a:r>
                        <a:rPr lang="en-US" sz="2400" dirty="0">
                          <a:solidFill>
                            <a:srgbClr val="002060"/>
                          </a:solidFill>
                        </a:rPr>
                        <a:t>5</a:t>
                      </a:r>
                      <a:endParaRPr lang="en-US" sz="2400" b="1" dirty="0">
                        <a:solidFill>
                          <a:srgbClr val="002060"/>
                        </a:solidFill>
                        <a:latin typeface="Candara" pitchFamily="34" charset="0"/>
                        <a:ea typeface="Times New Roman"/>
                        <a:cs typeface="Times New Roman"/>
                      </a:endParaRPr>
                    </a:p>
                  </a:txBody>
                  <a:tcPr marL="6047" marR="6047" marT="0" marB="0"/>
                </a:tc>
                <a:tc>
                  <a:txBody>
                    <a:bodyPr/>
                    <a:lstStyle/>
                    <a:p>
                      <a:pPr marL="0" marR="0" algn="just">
                        <a:lnSpc>
                          <a:spcPct val="100000"/>
                        </a:lnSpc>
                        <a:spcBef>
                          <a:spcPts val="600"/>
                        </a:spcBef>
                        <a:spcAft>
                          <a:spcPts val="600"/>
                        </a:spcAft>
                      </a:pPr>
                      <a:r>
                        <a:rPr lang="en-US" sz="1600" dirty="0" err="1">
                          <a:solidFill>
                            <a:srgbClr val="002060"/>
                          </a:solidFill>
                        </a:rPr>
                        <a:t>Metaproblems</a:t>
                      </a:r>
                      <a:endParaRPr lang="en-US" sz="1600" b="1" dirty="0">
                        <a:solidFill>
                          <a:srgbClr val="002060"/>
                        </a:solidFill>
                        <a:latin typeface="Candara" pitchFamily="34" charset="0"/>
                        <a:ea typeface="Times New Roman"/>
                        <a:cs typeface="Times New Roman"/>
                      </a:endParaRPr>
                    </a:p>
                  </a:txBody>
                  <a:tcPr marL="6047" marR="6047" marT="0" marB="0"/>
                </a:tc>
                <a:tc>
                  <a:txBody>
                    <a:bodyPr/>
                    <a:lstStyle/>
                    <a:p>
                      <a:pPr marL="0" marR="0" algn="l">
                        <a:lnSpc>
                          <a:spcPct val="100000"/>
                        </a:lnSpc>
                        <a:spcBef>
                          <a:spcPts val="600"/>
                        </a:spcBef>
                        <a:spcAft>
                          <a:spcPts val="600"/>
                        </a:spcAft>
                      </a:pPr>
                      <a:r>
                        <a:rPr lang="en-US" sz="1600" dirty="0">
                          <a:solidFill>
                            <a:srgbClr val="002060"/>
                          </a:solidFill>
                        </a:rPr>
                        <a:t>These are coarse grain (asynchronous or dataflow) combinations of classes 1)-4). This area has also grown in importance and is well supported by Grids and is described by workflow.</a:t>
                      </a:r>
                      <a:endParaRPr lang="en-US" sz="1600" dirty="0">
                        <a:solidFill>
                          <a:srgbClr val="002060"/>
                        </a:solidFill>
                        <a:latin typeface="Candara" pitchFamily="34" charset="0"/>
                        <a:ea typeface="Times New Roman"/>
                        <a:cs typeface="Times New Roman"/>
                      </a:endParaRPr>
                    </a:p>
                  </a:txBody>
                  <a:tcPr marL="6047" marR="6047" marT="0" marB="0"/>
                </a:tc>
              </a:tr>
            </a:tbl>
          </a:graphicData>
        </a:graphic>
      </p:graphicFrame>
      <p:sp>
        <p:nvSpPr>
          <p:cNvPr id="2" name="Title 1"/>
          <p:cNvSpPr>
            <a:spLocks noGrp="1"/>
          </p:cNvSpPr>
          <p:nvPr>
            <p:ph type="title"/>
          </p:nvPr>
        </p:nvSpPr>
        <p:spPr>
          <a:xfrm>
            <a:off x="192786" y="0"/>
            <a:ext cx="8229600" cy="457200"/>
          </a:xfrm>
        </p:spPr>
        <p:txBody>
          <a:bodyPr>
            <a:noAutofit/>
          </a:bodyPr>
          <a:lstStyle/>
          <a:p>
            <a:r>
              <a:rPr lang="en-US" dirty="0" smtClean="0">
                <a:latin typeface="Candara" pitchFamily="34" charset="0"/>
              </a:rPr>
              <a:t>Classes of Applications</a:t>
            </a:r>
            <a:endParaRPr lang="en-US" dirty="0">
              <a:latin typeface="Candara" pitchFamily="34" charset="0"/>
            </a:endParaRPr>
          </a:p>
        </p:txBody>
      </p:sp>
      <p:sp>
        <p:nvSpPr>
          <p:cNvPr id="6" name="TextBox 5"/>
          <p:cNvSpPr txBox="1"/>
          <p:nvPr/>
        </p:nvSpPr>
        <p:spPr>
          <a:xfrm>
            <a:off x="380999" y="6172200"/>
            <a:ext cx="7853175" cy="307777"/>
          </a:xfrm>
          <a:prstGeom prst="rect">
            <a:avLst/>
          </a:prstGeom>
          <a:noFill/>
        </p:spPr>
        <p:txBody>
          <a:bodyPr wrap="none" rtlCol="0">
            <a:spAutoFit/>
          </a:bodyPr>
          <a:lstStyle/>
          <a:p>
            <a:r>
              <a:rPr lang="en-US" sz="1400" b="1" dirty="0" smtClean="0"/>
              <a:t>Source: G</a:t>
            </a:r>
            <a:r>
              <a:rPr lang="en-US" sz="1400" b="1" dirty="0"/>
              <a:t>. C. Fox, R. D. Williams, and P. C. Messina, </a:t>
            </a:r>
            <a:r>
              <a:rPr lang="en-US" sz="1400" b="1" i="1" dirty="0"/>
              <a:t>Parallel Computing Works! </a:t>
            </a:r>
            <a:r>
              <a:rPr lang="en-US" sz="1400" b="1" dirty="0"/>
              <a:t>: Morgan Kaufmann 1994</a:t>
            </a:r>
          </a:p>
        </p:txBody>
      </p:sp>
      <p:sp>
        <p:nvSpPr>
          <p:cNvPr id="10" name="Oval 9"/>
          <p:cNvSpPr/>
          <p:nvPr/>
        </p:nvSpPr>
        <p:spPr>
          <a:xfrm>
            <a:off x="568689" y="1905000"/>
            <a:ext cx="296174" cy="304800"/>
          </a:xfrm>
          <a:prstGeom prst="ellipse">
            <a:avLst/>
          </a:prstGeom>
          <a:noFill/>
          <a:ln>
            <a:solidFill>
              <a:srgbClr val="7E1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68689" y="4323908"/>
            <a:ext cx="296174" cy="304800"/>
          </a:xfrm>
          <a:prstGeom prst="ellipse">
            <a:avLst/>
          </a:prstGeom>
          <a:noFill/>
          <a:ln>
            <a:solidFill>
              <a:srgbClr val="7E1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68689" y="5362353"/>
            <a:ext cx="296174" cy="304800"/>
          </a:xfrm>
          <a:prstGeom prst="ellipse">
            <a:avLst/>
          </a:prstGeom>
          <a:noFill/>
          <a:ln>
            <a:solidFill>
              <a:srgbClr val="7E1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189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14659</TotalTime>
  <Words>4989</Words>
  <Application>Microsoft Office PowerPoint</Application>
  <PresentationFormat>On-screen Show (4:3)</PresentationFormat>
  <Paragraphs>894</Paragraphs>
  <Slides>56</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Office Theme</vt:lpstr>
      <vt:lpstr>Visio.Drawing.11</vt:lpstr>
      <vt:lpstr>Architecture and Performance of Runtime Environments for Data Intensive Scalable Computing</vt:lpstr>
      <vt:lpstr>Outline </vt:lpstr>
      <vt:lpstr>Big Data in Many Domains</vt:lpstr>
      <vt:lpstr>Data Deluge =&gt; Large Processing Capabilities</vt:lpstr>
      <vt:lpstr>Programming Runtimes</vt:lpstr>
      <vt:lpstr>MapReduce Programming Model &amp; Architecture</vt:lpstr>
      <vt:lpstr>Features of Existing Architectures (1)</vt:lpstr>
      <vt:lpstr>Features of Existing Architectures (2)</vt:lpstr>
      <vt:lpstr>Classes of Applications</vt:lpstr>
      <vt:lpstr>Composable Applications</vt:lpstr>
      <vt:lpstr>Motivation</vt:lpstr>
      <vt:lpstr>Contributions</vt:lpstr>
      <vt:lpstr>Iterative MapReduce Computations</vt:lpstr>
      <vt:lpstr>Iterative MapReduce using Existing Runtimes</vt:lpstr>
      <vt:lpstr>Programming Model for Iterative MapReduce</vt:lpstr>
      <vt:lpstr>Twister Programming Model</vt:lpstr>
      <vt:lpstr>Outline </vt:lpstr>
      <vt:lpstr>Twister Architecture </vt:lpstr>
      <vt:lpstr>Twister Architecture - Features</vt:lpstr>
      <vt:lpstr>Input/Output Handling (1)</vt:lpstr>
      <vt:lpstr>Input/Output Handling (2)</vt:lpstr>
      <vt:lpstr>Communication and Data Transfer (1)</vt:lpstr>
      <vt:lpstr>Communication and Data Transfer (2)</vt:lpstr>
      <vt:lpstr>Scheduling</vt:lpstr>
      <vt:lpstr>Fault Tolerance</vt:lpstr>
      <vt:lpstr>Twister API </vt:lpstr>
      <vt:lpstr>Outline</vt:lpstr>
      <vt:lpstr>Applications &amp; Different Interconnection Patterns</vt:lpstr>
      <vt:lpstr>Hardware Configurations</vt:lpstr>
      <vt:lpstr>CAP3[1] - DNA Sequence Assembly Program</vt:lpstr>
      <vt:lpstr>Pair wise Sequence Comparison</vt:lpstr>
      <vt:lpstr>High Energy Physics Data Analysis</vt:lpstr>
      <vt:lpstr>K-Means Clustering</vt:lpstr>
      <vt:lpstr>Pagerank</vt:lpstr>
      <vt:lpstr>Multi-dimensional Scaling</vt:lpstr>
      <vt:lpstr>MapReduce with Stateful Tasks</vt:lpstr>
      <vt:lpstr>MapReduce Algorithm for Fox Matrix Multiplication</vt:lpstr>
      <vt:lpstr>Performance of Matrix Multiplication</vt:lpstr>
      <vt:lpstr>Related Work (1)</vt:lpstr>
      <vt:lpstr>Related Work (2)</vt:lpstr>
      <vt:lpstr>Conclusions</vt:lpstr>
      <vt:lpstr>Future Improvements</vt:lpstr>
      <vt:lpstr>Related Publications</vt:lpstr>
      <vt:lpstr>Acknowledgements</vt:lpstr>
      <vt:lpstr>Questions? </vt:lpstr>
      <vt:lpstr>Backup Slides</vt:lpstr>
      <vt:lpstr>Components of Twister Daemon</vt:lpstr>
      <vt:lpstr>Communication in Patterns</vt:lpstr>
      <vt:lpstr>The use of pub/sub messaging</vt:lpstr>
      <vt:lpstr>Features of Existing Architectures(1)</vt:lpstr>
      <vt:lpstr>Features of Existing Architectures(2)</vt:lpstr>
      <vt:lpstr>Microsoft Dryad &amp; DryadLINQ</vt:lpstr>
      <vt:lpstr>Dryad</vt:lpstr>
      <vt:lpstr>Security</vt:lpstr>
      <vt:lpstr>Multicore and the Runtimes</vt:lpstr>
      <vt:lpstr>MapReduce Algorithm for Fox Matrix Multiplication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dc:title>
  <dc:creator>Jaliya Ekanayake</dc:creator>
  <cp:lastModifiedBy>Jaliya Ekanayake</cp:lastModifiedBy>
  <cp:revision>177</cp:revision>
  <dcterms:created xsi:type="dcterms:W3CDTF">2010-12-06T07:05:19Z</dcterms:created>
  <dcterms:modified xsi:type="dcterms:W3CDTF">2010-12-17T00:37:11Z</dcterms:modified>
</cp:coreProperties>
</file>