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xml" ContentType="application/vnd.openxmlformats-officedocument.presentationml.tags+xml"/>
  <Override PartName="/ppt/notesSlides/notesSlide38.xml" ContentType="application/vnd.openxmlformats-officedocument.presentationml.notesSlide+xml"/>
  <Override PartName="/ppt/tags/tag2.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8">
  <p:sldMasterIdLst>
    <p:sldMasterId id="2147483683" r:id="rId1"/>
    <p:sldMasterId id="2147483657" r:id="rId2"/>
    <p:sldMasterId id="2147483665" r:id="rId3"/>
    <p:sldMasterId id="2147483674" r:id="rId4"/>
  </p:sldMasterIdLst>
  <p:notesMasterIdLst>
    <p:notesMasterId r:id="rId80"/>
  </p:notesMasterIdLst>
  <p:sldIdLst>
    <p:sldId id="256" r:id="rId5"/>
    <p:sldId id="481" r:id="rId6"/>
    <p:sldId id="482" r:id="rId7"/>
    <p:sldId id="483" r:id="rId8"/>
    <p:sldId id="510" r:id="rId9"/>
    <p:sldId id="484" r:id="rId10"/>
    <p:sldId id="497" r:id="rId11"/>
    <p:sldId id="486" r:id="rId12"/>
    <p:sldId id="526" r:id="rId13"/>
    <p:sldId id="500" r:id="rId14"/>
    <p:sldId id="383" r:id="rId15"/>
    <p:sldId id="572" r:id="rId16"/>
    <p:sldId id="573" r:id="rId17"/>
    <p:sldId id="571" r:id="rId18"/>
    <p:sldId id="574" r:id="rId19"/>
    <p:sldId id="567" r:id="rId20"/>
    <p:sldId id="575" r:id="rId21"/>
    <p:sldId id="413" r:id="rId22"/>
    <p:sldId id="417" r:id="rId23"/>
    <p:sldId id="570" r:id="rId24"/>
    <p:sldId id="576" r:id="rId25"/>
    <p:sldId id="517" r:id="rId26"/>
    <p:sldId id="528" r:id="rId27"/>
    <p:sldId id="518" r:id="rId28"/>
    <p:sldId id="430" r:id="rId29"/>
    <p:sldId id="431" r:id="rId30"/>
    <p:sldId id="402" r:id="rId31"/>
    <p:sldId id="519" r:id="rId32"/>
    <p:sldId id="437" r:id="rId33"/>
    <p:sldId id="429" r:id="rId34"/>
    <p:sldId id="381" r:id="rId35"/>
    <p:sldId id="435" r:id="rId36"/>
    <p:sldId id="522" r:id="rId37"/>
    <p:sldId id="434" r:id="rId38"/>
    <p:sldId id="433" r:id="rId39"/>
    <p:sldId id="436" r:id="rId40"/>
    <p:sldId id="438" r:id="rId41"/>
    <p:sldId id="534" r:id="rId42"/>
    <p:sldId id="452" r:id="rId43"/>
    <p:sldId id="451" r:id="rId44"/>
    <p:sldId id="521" r:id="rId45"/>
    <p:sldId id="439" r:id="rId46"/>
    <p:sldId id="540" r:id="rId47"/>
    <p:sldId id="557" r:id="rId48"/>
    <p:sldId id="536" r:id="rId49"/>
    <p:sldId id="382" r:id="rId50"/>
    <p:sldId id="538" r:id="rId51"/>
    <p:sldId id="539" r:id="rId52"/>
    <p:sldId id="541" r:id="rId53"/>
    <p:sldId id="544" r:id="rId54"/>
    <p:sldId id="545" r:id="rId55"/>
    <p:sldId id="546" r:id="rId56"/>
    <p:sldId id="547" r:id="rId57"/>
    <p:sldId id="535" r:id="rId58"/>
    <p:sldId id="558" r:id="rId59"/>
    <p:sldId id="559" r:id="rId60"/>
    <p:sldId id="560" r:id="rId61"/>
    <p:sldId id="561" r:id="rId62"/>
    <p:sldId id="562" r:id="rId63"/>
    <p:sldId id="548" r:id="rId64"/>
    <p:sldId id="553" r:id="rId65"/>
    <p:sldId id="556" r:id="rId66"/>
    <p:sldId id="555" r:id="rId67"/>
    <p:sldId id="554" r:id="rId68"/>
    <p:sldId id="371" r:id="rId69"/>
    <p:sldId id="369" r:id="rId70"/>
    <p:sldId id="306" r:id="rId71"/>
    <p:sldId id="307" r:id="rId72"/>
    <p:sldId id="478" r:id="rId73"/>
    <p:sldId id="511" r:id="rId74"/>
    <p:sldId id="512" r:id="rId75"/>
    <p:sldId id="513" r:id="rId76"/>
    <p:sldId id="514" r:id="rId77"/>
    <p:sldId id="515" r:id="rId78"/>
    <p:sldId id="454" r:id="rId7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CCCC00"/>
    <a:srgbClr val="FFFF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78273" autoAdjust="0"/>
  </p:normalViewPr>
  <p:slideViewPr>
    <p:cSldViewPr snapToGrid="0" snapToObjects="1">
      <p:cViewPr>
        <p:scale>
          <a:sx n="70" d="100"/>
          <a:sy n="70" d="100"/>
        </p:scale>
        <p:origin x="-1560"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hilina\Dropbox\papers\ECMLS_Journal\ecmls_journal_results_1.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thilina\Dropbox\papers\collective_communication\twister4azure_7_30_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thilina\Dropbox\papers\collective_communication\twister4azure_7_30_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838741736142183"/>
          <c:y val="4.2099868720380615E-2"/>
          <c:w val="0.76244646418450757"/>
          <c:h val="0.73112924633726051"/>
        </c:manualLayout>
      </c:layout>
      <c:scatterChart>
        <c:scatterStyle val="smoothMarker"/>
        <c:varyColors val="0"/>
        <c:ser>
          <c:idx val="0"/>
          <c:order val="0"/>
          <c:tx>
            <c:v>DryadLINQ</c:v>
          </c:tx>
          <c:xVal>
            <c:numRef>
              <c:f>'Cap3'!$A$3:$A$11</c:f>
              <c:numCache>
                <c:formatCode>General</c:formatCode>
                <c:ptCount val="9"/>
                <c:pt idx="0">
                  <c:v>512</c:v>
                </c:pt>
                <c:pt idx="1">
                  <c:v>768</c:v>
                </c:pt>
                <c:pt idx="2">
                  <c:v>1024</c:v>
                </c:pt>
                <c:pt idx="3">
                  <c:v>1536</c:v>
                </c:pt>
                <c:pt idx="4">
                  <c:v>2048</c:v>
                </c:pt>
                <c:pt idx="5">
                  <c:v>2560</c:v>
                </c:pt>
                <c:pt idx="6">
                  <c:v>3072</c:v>
                </c:pt>
                <c:pt idx="7">
                  <c:v>3584</c:v>
                </c:pt>
                <c:pt idx="8">
                  <c:v>4096</c:v>
                </c:pt>
              </c:numCache>
            </c:numRef>
          </c:xVal>
          <c:yVal>
            <c:numRef>
              <c:f>'Cap3'!$E$3:$E$11</c:f>
              <c:numCache>
                <c:formatCode>General</c:formatCode>
                <c:ptCount val="9"/>
                <c:pt idx="0">
                  <c:v>0.83451265649670781</c:v>
                </c:pt>
                <c:pt idx="1">
                  <c:v>0.83805663790074447</c:v>
                </c:pt>
                <c:pt idx="2">
                  <c:v>0.93123166194262896</c:v>
                </c:pt>
                <c:pt idx="3">
                  <c:v>0.90118606511131705</c:v>
                </c:pt>
                <c:pt idx="4">
                  <c:v>0.86272993595346925</c:v>
                </c:pt>
                <c:pt idx="5">
                  <c:v>0.89029340152380376</c:v>
                </c:pt>
                <c:pt idx="6">
                  <c:v>0.89078101223970951</c:v>
                </c:pt>
                <c:pt idx="7">
                  <c:v>0.91879270055096796</c:v>
                </c:pt>
                <c:pt idx="8">
                  <c:v>0.95884171104304783</c:v>
                </c:pt>
              </c:numCache>
            </c:numRef>
          </c:yVal>
          <c:smooth val="1"/>
        </c:ser>
        <c:ser>
          <c:idx val="1"/>
          <c:order val="1"/>
          <c:tx>
            <c:v>Hadoop</c:v>
          </c:tx>
          <c:xVal>
            <c:numRef>
              <c:f>'Cap3'!$A$18:$A$22</c:f>
              <c:numCache>
                <c:formatCode>General</c:formatCode>
                <c:ptCount val="5"/>
                <c:pt idx="0">
                  <c:v>512</c:v>
                </c:pt>
                <c:pt idx="1">
                  <c:v>1024</c:v>
                </c:pt>
                <c:pt idx="2">
                  <c:v>2048</c:v>
                </c:pt>
                <c:pt idx="3">
                  <c:v>3072</c:v>
                </c:pt>
                <c:pt idx="4">
                  <c:v>4096</c:v>
                </c:pt>
              </c:numCache>
            </c:numRef>
          </c:xVal>
          <c:yVal>
            <c:numRef>
              <c:f>'Cap3'!$E$18:$E$22</c:f>
              <c:numCache>
                <c:formatCode>General</c:formatCode>
                <c:ptCount val="5"/>
                <c:pt idx="0">
                  <c:v>0.87666304797118366</c:v>
                </c:pt>
                <c:pt idx="1">
                  <c:v>0.91488706122158747</c:v>
                </c:pt>
                <c:pt idx="2">
                  <c:v>0.93533582433133189</c:v>
                </c:pt>
                <c:pt idx="3">
                  <c:v>0.94316725010547509</c:v>
                </c:pt>
                <c:pt idx="4">
                  <c:v>0.94882957201886842</c:v>
                </c:pt>
              </c:numCache>
            </c:numRef>
          </c:yVal>
          <c:smooth val="1"/>
        </c:ser>
        <c:ser>
          <c:idx val="2"/>
          <c:order val="2"/>
          <c:tx>
            <c:v>EC2</c:v>
          </c:tx>
          <c:xVal>
            <c:numRef>
              <c:f>'Cap3'!$A$28:$A$34</c:f>
              <c:numCache>
                <c:formatCode>General</c:formatCode>
                <c:ptCount val="7"/>
                <c:pt idx="0">
                  <c:v>512</c:v>
                </c:pt>
                <c:pt idx="1">
                  <c:v>768</c:v>
                </c:pt>
                <c:pt idx="2">
                  <c:v>1024</c:v>
                </c:pt>
                <c:pt idx="3">
                  <c:v>1536</c:v>
                </c:pt>
                <c:pt idx="4">
                  <c:v>2048</c:v>
                </c:pt>
                <c:pt idx="5">
                  <c:v>3072</c:v>
                </c:pt>
                <c:pt idx="6">
                  <c:v>4096</c:v>
                </c:pt>
              </c:numCache>
            </c:numRef>
          </c:xVal>
          <c:yVal>
            <c:numRef>
              <c:f>'Cap3'!$E$28:$E$34</c:f>
              <c:numCache>
                <c:formatCode>General</c:formatCode>
                <c:ptCount val="7"/>
                <c:pt idx="0">
                  <c:v>0.83401221913248225</c:v>
                </c:pt>
                <c:pt idx="1">
                  <c:v>0.85868022709066216</c:v>
                </c:pt>
                <c:pt idx="2">
                  <c:v>0.88179624334054052</c:v>
                </c:pt>
                <c:pt idx="3">
                  <c:v>0.92410496612980131</c:v>
                </c:pt>
                <c:pt idx="4">
                  <c:v>0.91460268119728472</c:v>
                </c:pt>
                <c:pt idx="5">
                  <c:v>0.95578470392020487</c:v>
                </c:pt>
                <c:pt idx="6">
                  <c:v>0.95432984821093414</c:v>
                </c:pt>
              </c:numCache>
            </c:numRef>
          </c:yVal>
          <c:smooth val="1"/>
        </c:ser>
        <c:ser>
          <c:idx val="3"/>
          <c:order val="3"/>
          <c:tx>
            <c:v>Azure</c:v>
          </c:tx>
          <c:xVal>
            <c:numRef>
              <c:f>'Cap3'!$C$40:$C$45</c:f>
              <c:numCache>
                <c:formatCode>General</c:formatCode>
                <c:ptCount val="6"/>
                <c:pt idx="0">
                  <c:v>512</c:v>
                </c:pt>
                <c:pt idx="1">
                  <c:v>1024</c:v>
                </c:pt>
                <c:pt idx="2">
                  <c:v>1536</c:v>
                </c:pt>
                <c:pt idx="3">
                  <c:v>2048</c:v>
                </c:pt>
                <c:pt idx="4">
                  <c:v>3072</c:v>
                </c:pt>
                <c:pt idx="5">
                  <c:v>4096</c:v>
                </c:pt>
              </c:numCache>
            </c:numRef>
          </c:xVal>
          <c:yVal>
            <c:numRef>
              <c:f>'Cap3'!$E$40:$E$45</c:f>
              <c:numCache>
                <c:formatCode>General</c:formatCode>
                <c:ptCount val="6"/>
                <c:pt idx="0">
                  <c:v>0.92268492849191808</c:v>
                </c:pt>
                <c:pt idx="1">
                  <c:v>0.94444047317334168</c:v>
                </c:pt>
                <c:pt idx="2">
                  <c:v>0.96293084345527269</c:v>
                </c:pt>
                <c:pt idx="3">
                  <c:v>0.95810330704958568</c:v>
                </c:pt>
                <c:pt idx="4">
                  <c:v>0.94888292250136563</c:v>
                </c:pt>
                <c:pt idx="5">
                  <c:v>0.98572061603016847</c:v>
                </c:pt>
              </c:numCache>
            </c:numRef>
          </c:yVal>
          <c:smooth val="1"/>
        </c:ser>
        <c:dLbls>
          <c:showLegendKey val="0"/>
          <c:showVal val="0"/>
          <c:showCatName val="0"/>
          <c:showSerName val="0"/>
          <c:showPercent val="0"/>
          <c:showBubbleSize val="0"/>
        </c:dLbls>
        <c:axId val="73464576"/>
        <c:axId val="74441856"/>
      </c:scatterChart>
      <c:valAx>
        <c:axId val="73464576"/>
        <c:scaling>
          <c:orientation val="minMax"/>
          <c:max val="4096"/>
          <c:min val="512"/>
        </c:scaling>
        <c:delete val="0"/>
        <c:axPos val="b"/>
        <c:title>
          <c:tx>
            <c:rich>
              <a:bodyPr/>
              <a:lstStyle/>
              <a:p>
                <a:pPr>
                  <a:defRPr sz="1200"/>
                </a:pPr>
                <a:r>
                  <a:rPr lang="en-US" sz="1200" dirty="0"/>
                  <a:t>Number of Files</a:t>
                </a:r>
              </a:p>
            </c:rich>
          </c:tx>
          <c:layout>
            <c:manualLayout>
              <c:xMode val="edge"/>
              <c:yMode val="edge"/>
              <c:x val="0.3868741867667056"/>
              <c:y val="0.89649160648390969"/>
            </c:manualLayout>
          </c:layout>
          <c:overlay val="0"/>
        </c:title>
        <c:numFmt formatCode="General" sourceLinked="1"/>
        <c:majorTickMark val="none"/>
        <c:minorTickMark val="none"/>
        <c:tickLblPos val="nextTo"/>
        <c:crossAx val="74441856"/>
        <c:crosses val="autoZero"/>
        <c:crossBetween val="midCat"/>
      </c:valAx>
      <c:valAx>
        <c:axId val="74441856"/>
        <c:scaling>
          <c:orientation val="minMax"/>
          <c:max val="1"/>
          <c:min val="0.5"/>
        </c:scaling>
        <c:delete val="0"/>
        <c:axPos val="l"/>
        <c:title>
          <c:tx>
            <c:rich>
              <a:bodyPr rot="-5400000" vert="horz"/>
              <a:lstStyle/>
              <a:p>
                <a:pPr>
                  <a:defRPr sz="1200"/>
                </a:pPr>
                <a:r>
                  <a:rPr lang="en-US" sz="1200" dirty="0" smtClean="0"/>
                  <a:t>Parallel Efficiency</a:t>
                </a:r>
                <a:endParaRPr lang="en-US" sz="1200" dirty="0"/>
              </a:p>
            </c:rich>
          </c:tx>
          <c:layout/>
          <c:overlay val="0"/>
        </c:title>
        <c:numFmt formatCode="0%" sourceLinked="0"/>
        <c:majorTickMark val="none"/>
        <c:minorTickMark val="none"/>
        <c:tickLblPos val="nextTo"/>
        <c:crossAx val="73464576"/>
        <c:crosses val="autoZero"/>
        <c:crossBetween val="midCat"/>
      </c:valAx>
    </c:plotArea>
    <c:legend>
      <c:legendPos val="b"/>
      <c:layout>
        <c:manualLayout>
          <c:xMode val="edge"/>
          <c:yMode val="edge"/>
          <c:x val="0.52473556001099275"/>
          <c:y val="0.42128673631067237"/>
          <c:w val="0.47508215112854113"/>
          <c:h val="0.37534419473025704"/>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28195148762709"/>
          <c:y val="7.4507638266262985E-2"/>
          <c:w val="0.77655193005830248"/>
          <c:h val="0.6972898989505234"/>
        </c:manualLayout>
      </c:layout>
      <c:scatterChart>
        <c:scatterStyle val="smoothMarker"/>
        <c:varyColors val="0"/>
        <c:ser>
          <c:idx val="0"/>
          <c:order val="0"/>
          <c:tx>
            <c:v>DryadLINQ</c:v>
          </c:tx>
          <c:xVal>
            <c:numRef>
              <c:f>'Cap3'!$A$3:$A$11</c:f>
              <c:numCache>
                <c:formatCode>General</c:formatCode>
                <c:ptCount val="9"/>
                <c:pt idx="0">
                  <c:v>512</c:v>
                </c:pt>
                <c:pt idx="1">
                  <c:v>768</c:v>
                </c:pt>
                <c:pt idx="2">
                  <c:v>1024</c:v>
                </c:pt>
                <c:pt idx="3">
                  <c:v>1536</c:v>
                </c:pt>
                <c:pt idx="4">
                  <c:v>2048</c:v>
                </c:pt>
                <c:pt idx="5">
                  <c:v>2560</c:v>
                </c:pt>
                <c:pt idx="6">
                  <c:v>3072</c:v>
                </c:pt>
                <c:pt idx="7">
                  <c:v>3584</c:v>
                </c:pt>
                <c:pt idx="8">
                  <c:v>4096</c:v>
                </c:pt>
              </c:numCache>
            </c:numRef>
          </c:xVal>
          <c:yVal>
            <c:numRef>
              <c:f>'Cap3'!$D$3:$D$13</c:f>
              <c:numCache>
                <c:formatCode>General</c:formatCode>
                <c:ptCount val="11"/>
                <c:pt idx="0">
                  <c:v>101.25670275</c:v>
                </c:pt>
                <c:pt idx="1">
                  <c:v>100.8285075</c:v>
                </c:pt>
                <c:pt idx="2">
                  <c:v>90.740041875000003</c:v>
                </c:pt>
                <c:pt idx="3">
                  <c:v>93.765320250000002</c:v>
                </c:pt>
                <c:pt idx="4">
                  <c:v>97.944903124999996</c:v>
                </c:pt>
                <c:pt idx="5">
                  <c:v>94.912530919999995</c:v>
                </c:pt>
                <c:pt idx="6">
                  <c:v>94.860576100000003</c:v>
                </c:pt>
                <c:pt idx="7">
                  <c:v>91.968514714285703</c:v>
                </c:pt>
                <c:pt idx="8">
                  <c:v>88.127163249999995</c:v>
                </c:pt>
                <c:pt idx="9">
                  <c:v>88.428308711111114</c:v>
                </c:pt>
                <c:pt idx="10">
                  <c:v>89.342924324999998</c:v>
                </c:pt>
              </c:numCache>
            </c:numRef>
          </c:yVal>
          <c:smooth val="1"/>
        </c:ser>
        <c:ser>
          <c:idx val="1"/>
          <c:order val="1"/>
          <c:tx>
            <c:v>Hadoop</c:v>
          </c:tx>
          <c:xVal>
            <c:numRef>
              <c:f>'Cap3'!$A$18:$A$22</c:f>
              <c:numCache>
                <c:formatCode>General</c:formatCode>
                <c:ptCount val="5"/>
                <c:pt idx="0">
                  <c:v>512</c:v>
                </c:pt>
                <c:pt idx="1">
                  <c:v>1024</c:v>
                </c:pt>
                <c:pt idx="2">
                  <c:v>2048</c:v>
                </c:pt>
                <c:pt idx="3">
                  <c:v>3072</c:v>
                </c:pt>
                <c:pt idx="4">
                  <c:v>4096</c:v>
                </c:pt>
              </c:numCache>
            </c:numRef>
          </c:xVal>
          <c:yVal>
            <c:numRef>
              <c:f>'Cap3'!$D$18:$D$23</c:f>
              <c:numCache>
                <c:formatCode>General</c:formatCode>
                <c:ptCount val="6"/>
                <c:pt idx="0">
                  <c:v>110.0765</c:v>
                </c:pt>
                <c:pt idx="1">
                  <c:v>105.47750000000001</c:v>
                </c:pt>
                <c:pt idx="2">
                  <c:v>103.17149999999999</c:v>
                </c:pt>
                <c:pt idx="3">
                  <c:v>102.31483333333334</c:v>
                </c:pt>
                <c:pt idx="4">
                  <c:v>101.70425</c:v>
                </c:pt>
                <c:pt idx="5">
                  <c:v>101.42175</c:v>
                </c:pt>
              </c:numCache>
            </c:numRef>
          </c:yVal>
          <c:smooth val="1"/>
        </c:ser>
        <c:ser>
          <c:idx val="2"/>
          <c:order val="2"/>
          <c:tx>
            <c:v>EC2</c:v>
          </c:tx>
          <c:xVal>
            <c:numRef>
              <c:f>'Cap3'!$A$28:$A$34</c:f>
              <c:numCache>
                <c:formatCode>General</c:formatCode>
                <c:ptCount val="7"/>
                <c:pt idx="0">
                  <c:v>512</c:v>
                </c:pt>
                <c:pt idx="1">
                  <c:v>768</c:v>
                </c:pt>
                <c:pt idx="2">
                  <c:v>1024</c:v>
                </c:pt>
                <c:pt idx="3">
                  <c:v>1536</c:v>
                </c:pt>
                <c:pt idx="4">
                  <c:v>2048</c:v>
                </c:pt>
                <c:pt idx="5">
                  <c:v>3072</c:v>
                </c:pt>
                <c:pt idx="6">
                  <c:v>4096</c:v>
                </c:pt>
              </c:numCache>
            </c:numRef>
          </c:xVal>
          <c:yVal>
            <c:numRef>
              <c:f>'Cap3'!$D$28:$D$34</c:f>
              <c:numCache>
                <c:formatCode>General</c:formatCode>
                <c:ptCount val="7"/>
                <c:pt idx="0">
                  <c:v>123.1675</c:v>
                </c:pt>
                <c:pt idx="1">
                  <c:v>119.62916666666666</c:v>
                </c:pt>
                <c:pt idx="2">
                  <c:v>116.49312500000001</c:v>
                </c:pt>
                <c:pt idx="3">
                  <c:v>111.15966666666667</c:v>
                </c:pt>
                <c:pt idx="4">
                  <c:v>112.31456249999999</c:v>
                </c:pt>
                <c:pt idx="5">
                  <c:v>107.47525</c:v>
                </c:pt>
                <c:pt idx="6">
                  <c:v>107.63909375</c:v>
                </c:pt>
              </c:numCache>
            </c:numRef>
          </c:yVal>
          <c:smooth val="1"/>
        </c:ser>
        <c:ser>
          <c:idx val="3"/>
          <c:order val="3"/>
          <c:tx>
            <c:v>Azure</c:v>
          </c:tx>
          <c:xVal>
            <c:numRef>
              <c:f>'Cap3'!$C$40:$C$45</c:f>
              <c:numCache>
                <c:formatCode>General</c:formatCode>
                <c:ptCount val="6"/>
                <c:pt idx="0">
                  <c:v>512</c:v>
                </c:pt>
                <c:pt idx="1">
                  <c:v>1024</c:v>
                </c:pt>
                <c:pt idx="2">
                  <c:v>1536</c:v>
                </c:pt>
                <c:pt idx="3">
                  <c:v>2048</c:v>
                </c:pt>
                <c:pt idx="4">
                  <c:v>3072</c:v>
                </c:pt>
                <c:pt idx="5">
                  <c:v>4096</c:v>
                </c:pt>
              </c:numCache>
            </c:numRef>
          </c:xVal>
          <c:yVal>
            <c:numRef>
              <c:f>'Cap3'!$D$40:$D$45</c:f>
              <c:numCache>
                <c:formatCode>General</c:formatCode>
                <c:ptCount val="6"/>
                <c:pt idx="0">
                  <c:v>118.1335</c:v>
                </c:pt>
                <c:pt idx="1">
                  <c:v>115.41225</c:v>
                </c:pt>
                <c:pt idx="2">
                  <c:v>113.19608333333333</c:v>
                </c:pt>
                <c:pt idx="3">
                  <c:v>113.76643749999999</c:v>
                </c:pt>
                <c:pt idx="4">
                  <c:v>114.87191666666668</c:v>
                </c:pt>
                <c:pt idx="5">
                  <c:v>110.57899999999999</c:v>
                </c:pt>
              </c:numCache>
            </c:numRef>
          </c:yVal>
          <c:smooth val="1"/>
        </c:ser>
        <c:dLbls>
          <c:showLegendKey val="0"/>
          <c:showVal val="0"/>
          <c:showCatName val="0"/>
          <c:showSerName val="0"/>
          <c:showPercent val="0"/>
          <c:showBubbleSize val="0"/>
        </c:dLbls>
        <c:axId val="74443584"/>
        <c:axId val="74444160"/>
      </c:scatterChart>
      <c:valAx>
        <c:axId val="74443584"/>
        <c:scaling>
          <c:orientation val="minMax"/>
          <c:max val="4096"/>
          <c:min val="512"/>
        </c:scaling>
        <c:delete val="0"/>
        <c:axPos val="b"/>
        <c:title>
          <c:tx>
            <c:rich>
              <a:bodyPr/>
              <a:lstStyle/>
              <a:p>
                <a:pPr>
                  <a:defRPr sz="1200"/>
                </a:pPr>
                <a:r>
                  <a:rPr lang="en-US" sz="1200"/>
                  <a:t>Number of Files</a:t>
                </a:r>
              </a:p>
            </c:rich>
          </c:tx>
          <c:layout/>
          <c:overlay val="0"/>
        </c:title>
        <c:numFmt formatCode="General" sourceLinked="1"/>
        <c:majorTickMark val="none"/>
        <c:minorTickMark val="none"/>
        <c:tickLblPos val="nextTo"/>
        <c:crossAx val="74444160"/>
        <c:crosses val="autoZero"/>
        <c:crossBetween val="midCat"/>
        <c:majorUnit val="512"/>
      </c:valAx>
      <c:valAx>
        <c:axId val="74444160"/>
        <c:scaling>
          <c:orientation val="minMax"/>
        </c:scaling>
        <c:delete val="0"/>
        <c:axPos val="l"/>
        <c:majorGridlines/>
        <c:title>
          <c:tx>
            <c:rich>
              <a:bodyPr rot="-5400000" vert="horz"/>
              <a:lstStyle/>
              <a:p>
                <a:pPr>
                  <a:defRPr sz="1200"/>
                </a:pPr>
                <a:r>
                  <a:rPr lang="en-US" sz="1200"/>
                  <a:t>Per Core Per File Time (s)</a:t>
                </a:r>
              </a:p>
            </c:rich>
          </c:tx>
          <c:layout/>
          <c:overlay val="0"/>
        </c:title>
        <c:numFmt formatCode="General" sourceLinked="0"/>
        <c:majorTickMark val="none"/>
        <c:minorTickMark val="none"/>
        <c:tickLblPos val="nextTo"/>
        <c:crossAx val="74443584"/>
        <c:crosses val="autoZero"/>
        <c:crossBetween val="midCat"/>
      </c:valAx>
    </c:plotArea>
    <c:legend>
      <c:legendPos val="b"/>
      <c:layout>
        <c:manualLayout>
          <c:xMode val="edge"/>
          <c:yMode val="edge"/>
          <c:x val="0.68914436658184841"/>
          <c:y val="0.41186389289535119"/>
          <c:w val="0.31074000562181858"/>
          <c:h val="0.35710399909908741"/>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59707008674169E-2"/>
          <c:y val="4.9594642027959886E-2"/>
          <c:w val="0.70290137992146573"/>
          <c:h val="0.78384841568550845"/>
        </c:manualLayout>
      </c:layout>
      <c:barChart>
        <c:barDir val="col"/>
        <c:grouping val="clustered"/>
        <c:varyColors val="0"/>
        <c:ser>
          <c:idx val="3"/>
          <c:order val="0"/>
          <c:tx>
            <c:strRef>
              <c:f>HDInsight!$E$17</c:f>
              <c:strCache>
                <c:ptCount val="1"/>
                <c:pt idx="0">
                  <c:v>Hadoop AllReduce</c:v>
                </c:pt>
              </c:strCache>
            </c:strRef>
          </c:tx>
          <c:invertIfNegative val="0"/>
          <c:cat>
            <c:strRef>
              <c:f>HDInsight!$A$18:$A$21</c:f>
              <c:strCache>
                <c:ptCount val="4"/>
                <c:pt idx="0">
                  <c:v>32 x 32 M</c:v>
                </c:pt>
                <c:pt idx="1">
                  <c:v>64 x 64 M</c:v>
                </c:pt>
                <c:pt idx="2">
                  <c:v>128 x 128 M</c:v>
                </c:pt>
                <c:pt idx="3">
                  <c:v>256 x 256 M</c:v>
                </c:pt>
              </c:strCache>
            </c:strRef>
          </c:cat>
          <c:val>
            <c:numRef>
              <c:f>HDInsight!$E$18:$E$21</c:f>
              <c:numCache>
                <c:formatCode>General</c:formatCode>
                <c:ptCount val="4"/>
                <c:pt idx="0">
                  <c:v>275.00700000000001</c:v>
                </c:pt>
                <c:pt idx="1">
                  <c:v>277.452</c:v>
                </c:pt>
                <c:pt idx="2">
                  <c:v>286.96699999999998</c:v>
                </c:pt>
                <c:pt idx="3">
                  <c:v>349.101</c:v>
                </c:pt>
              </c:numCache>
            </c:numRef>
          </c:val>
        </c:ser>
        <c:ser>
          <c:idx val="4"/>
          <c:order val="1"/>
          <c:tx>
            <c:strRef>
              <c:f>HDInsight!$F$17</c:f>
              <c:strCache>
                <c:ptCount val="1"/>
                <c:pt idx="0">
                  <c:v>Hadoop MapReduce</c:v>
                </c:pt>
              </c:strCache>
            </c:strRef>
          </c:tx>
          <c:invertIfNegative val="0"/>
          <c:cat>
            <c:strRef>
              <c:f>HDInsight!$A$18:$A$21</c:f>
              <c:strCache>
                <c:ptCount val="4"/>
                <c:pt idx="0">
                  <c:v>32 x 32 M</c:v>
                </c:pt>
                <c:pt idx="1">
                  <c:v>64 x 64 M</c:v>
                </c:pt>
                <c:pt idx="2">
                  <c:v>128 x 128 M</c:v>
                </c:pt>
                <c:pt idx="3">
                  <c:v>256 x 256 M</c:v>
                </c:pt>
              </c:strCache>
            </c:strRef>
          </c:cat>
          <c:val>
            <c:numRef>
              <c:f>HDInsight!$F$18:$F$21</c:f>
              <c:numCache>
                <c:formatCode>General</c:formatCode>
                <c:ptCount val="4"/>
                <c:pt idx="0">
                  <c:v>405.79700000000003</c:v>
                </c:pt>
                <c:pt idx="1">
                  <c:v>407.84300000000002</c:v>
                </c:pt>
                <c:pt idx="2">
                  <c:v>437.78300000000002</c:v>
                </c:pt>
                <c:pt idx="3">
                  <c:v>524.55700000000002</c:v>
                </c:pt>
              </c:numCache>
            </c:numRef>
          </c:val>
        </c:ser>
        <c:ser>
          <c:idx val="2"/>
          <c:order val="2"/>
          <c:tx>
            <c:strRef>
              <c:f>HDInsight!$D$17</c:f>
              <c:strCache>
                <c:ptCount val="1"/>
                <c:pt idx="0">
                  <c:v>Twister4Azure AllReduce</c:v>
                </c:pt>
              </c:strCache>
            </c:strRef>
          </c:tx>
          <c:invertIfNegative val="0"/>
          <c:cat>
            <c:strRef>
              <c:f>HDInsight!$A$18:$A$21</c:f>
              <c:strCache>
                <c:ptCount val="4"/>
                <c:pt idx="0">
                  <c:v>32 x 32 M</c:v>
                </c:pt>
                <c:pt idx="1">
                  <c:v>64 x 64 M</c:v>
                </c:pt>
                <c:pt idx="2">
                  <c:v>128 x 128 M</c:v>
                </c:pt>
                <c:pt idx="3">
                  <c:v>256 x 256 M</c:v>
                </c:pt>
              </c:strCache>
            </c:strRef>
          </c:cat>
          <c:val>
            <c:numRef>
              <c:f>HDInsight!$D$18:$D$21</c:f>
              <c:numCache>
                <c:formatCode>General</c:formatCode>
                <c:ptCount val="4"/>
                <c:pt idx="0">
                  <c:v>491</c:v>
                </c:pt>
                <c:pt idx="1">
                  <c:v>491</c:v>
                </c:pt>
                <c:pt idx="2">
                  <c:v>505</c:v>
                </c:pt>
                <c:pt idx="3">
                  <c:v>520</c:v>
                </c:pt>
              </c:numCache>
            </c:numRef>
          </c:val>
        </c:ser>
        <c:ser>
          <c:idx val="1"/>
          <c:order val="3"/>
          <c:tx>
            <c:strRef>
              <c:f>HDInsight!$C$17</c:f>
              <c:strCache>
                <c:ptCount val="1"/>
                <c:pt idx="0">
                  <c:v>Twister4Azure Broadcast</c:v>
                </c:pt>
              </c:strCache>
            </c:strRef>
          </c:tx>
          <c:invertIfNegative val="0"/>
          <c:cat>
            <c:strRef>
              <c:f>HDInsight!$A$18:$A$21</c:f>
              <c:strCache>
                <c:ptCount val="4"/>
                <c:pt idx="0">
                  <c:v>32 x 32 M</c:v>
                </c:pt>
                <c:pt idx="1">
                  <c:v>64 x 64 M</c:v>
                </c:pt>
                <c:pt idx="2">
                  <c:v>128 x 128 M</c:v>
                </c:pt>
                <c:pt idx="3">
                  <c:v>256 x 256 M</c:v>
                </c:pt>
              </c:strCache>
            </c:strRef>
          </c:cat>
          <c:val>
            <c:numRef>
              <c:f>HDInsight!$C$18:$C$21</c:f>
              <c:numCache>
                <c:formatCode>General</c:formatCode>
                <c:ptCount val="4"/>
                <c:pt idx="0">
                  <c:v>505.15300000000002</c:v>
                </c:pt>
                <c:pt idx="1">
                  <c:v>515.01099999999997</c:v>
                </c:pt>
                <c:pt idx="2">
                  <c:v>534.91999999999996</c:v>
                </c:pt>
                <c:pt idx="3">
                  <c:v>566.78300000000002</c:v>
                </c:pt>
              </c:numCache>
            </c:numRef>
          </c:val>
        </c:ser>
        <c:ser>
          <c:idx val="0"/>
          <c:order val="4"/>
          <c:tx>
            <c:strRef>
              <c:f>HDInsight!$B$17</c:f>
              <c:strCache>
                <c:ptCount val="1"/>
                <c:pt idx="0">
                  <c:v>Twister4Azure</c:v>
                </c:pt>
              </c:strCache>
            </c:strRef>
          </c:tx>
          <c:invertIfNegative val="0"/>
          <c:cat>
            <c:strRef>
              <c:f>HDInsight!$A$18:$A$21</c:f>
              <c:strCache>
                <c:ptCount val="4"/>
                <c:pt idx="0">
                  <c:v>32 x 32 M</c:v>
                </c:pt>
                <c:pt idx="1">
                  <c:v>64 x 64 M</c:v>
                </c:pt>
                <c:pt idx="2">
                  <c:v>128 x 128 M</c:v>
                </c:pt>
                <c:pt idx="3">
                  <c:v>256 x 256 M</c:v>
                </c:pt>
              </c:strCache>
            </c:strRef>
          </c:cat>
          <c:val>
            <c:numRef>
              <c:f>HDInsight!$B$18:$B$21</c:f>
              <c:numCache>
                <c:formatCode>General</c:formatCode>
                <c:ptCount val="4"/>
                <c:pt idx="0">
                  <c:v>509.572</c:v>
                </c:pt>
                <c:pt idx="1">
                  <c:v>535.85199999999998</c:v>
                </c:pt>
                <c:pt idx="2">
                  <c:v>567.92600000000004</c:v>
                </c:pt>
                <c:pt idx="3">
                  <c:v>709.20799999999997</c:v>
                </c:pt>
              </c:numCache>
            </c:numRef>
          </c:val>
        </c:ser>
        <c:ser>
          <c:idx val="5"/>
          <c:order val="5"/>
          <c:tx>
            <c:strRef>
              <c:f>HDInsight!$G$17</c:f>
              <c:strCache>
                <c:ptCount val="1"/>
                <c:pt idx="0">
                  <c:v>HDInsight (AzureHadoop)</c:v>
                </c:pt>
              </c:strCache>
            </c:strRef>
          </c:tx>
          <c:invertIfNegative val="0"/>
          <c:cat>
            <c:strRef>
              <c:f>HDInsight!$A$18:$A$21</c:f>
              <c:strCache>
                <c:ptCount val="4"/>
                <c:pt idx="0">
                  <c:v>32 x 32 M</c:v>
                </c:pt>
                <c:pt idx="1">
                  <c:v>64 x 64 M</c:v>
                </c:pt>
                <c:pt idx="2">
                  <c:v>128 x 128 M</c:v>
                </c:pt>
                <c:pt idx="3">
                  <c:v>256 x 256 M</c:v>
                </c:pt>
              </c:strCache>
            </c:strRef>
          </c:cat>
          <c:val>
            <c:numRef>
              <c:f>HDInsight!$G$18:$G$21</c:f>
              <c:numCache>
                <c:formatCode>General</c:formatCode>
                <c:ptCount val="4"/>
                <c:pt idx="0">
                  <c:v>1190.0980295666666</c:v>
                </c:pt>
                <c:pt idx="1">
                  <c:v>1185.5202744000001</c:v>
                </c:pt>
                <c:pt idx="2">
                  <c:v>1283.5894976500001</c:v>
                </c:pt>
              </c:numCache>
            </c:numRef>
          </c:val>
        </c:ser>
        <c:dLbls>
          <c:showLegendKey val="0"/>
          <c:showVal val="0"/>
          <c:showCatName val="0"/>
          <c:showSerName val="0"/>
          <c:showPercent val="0"/>
          <c:showBubbleSize val="0"/>
        </c:dLbls>
        <c:gapWidth val="150"/>
        <c:axId val="146129920"/>
        <c:axId val="146038784"/>
      </c:barChart>
      <c:catAx>
        <c:axId val="146129920"/>
        <c:scaling>
          <c:orientation val="minMax"/>
        </c:scaling>
        <c:delete val="0"/>
        <c:axPos val="b"/>
        <c:title>
          <c:tx>
            <c:rich>
              <a:bodyPr/>
              <a:lstStyle/>
              <a:p>
                <a:pPr>
                  <a:defRPr/>
                </a:pPr>
                <a:r>
                  <a:rPr lang="en-US"/>
                  <a:t>Num. Cores X Num. Data Points</a:t>
                </a:r>
              </a:p>
            </c:rich>
          </c:tx>
          <c:layout/>
          <c:overlay val="0"/>
        </c:title>
        <c:majorTickMark val="out"/>
        <c:minorTickMark val="none"/>
        <c:tickLblPos val="nextTo"/>
        <c:crossAx val="146038784"/>
        <c:crosses val="autoZero"/>
        <c:auto val="1"/>
        <c:lblAlgn val="ctr"/>
        <c:lblOffset val="100"/>
        <c:noMultiLvlLbl val="0"/>
      </c:catAx>
      <c:valAx>
        <c:axId val="146038784"/>
        <c:scaling>
          <c:orientation val="minMax"/>
        </c:scaling>
        <c:delete val="0"/>
        <c:axPos val="l"/>
        <c:majorGridlines/>
        <c:title>
          <c:tx>
            <c:rich>
              <a:bodyPr rot="-5400000" vert="horz"/>
              <a:lstStyle/>
              <a:p>
                <a:pPr>
                  <a:defRPr/>
                </a:pPr>
                <a:r>
                  <a:rPr lang="en-US"/>
                  <a:t>Time (s)</a:t>
                </a:r>
              </a:p>
            </c:rich>
          </c:tx>
          <c:layout/>
          <c:overlay val="0"/>
        </c:title>
        <c:numFmt formatCode="General" sourceLinked="1"/>
        <c:majorTickMark val="out"/>
        <c:minorTickMark val="none"/>
        <c:tickLblPos val="nextTo"/>
        <c:crossAx val="146129920"/>
        <c:crosses val="autoZero"/>
        <c:crossBetween val="between"/>
      </c:valAx>
    </c:plotArea>
    <c:legend>
      <c:legendPos val="r"/>
      <c:layout>
        <c:manualLayout>
          <c:xMode val="edge"/>
          <c:yMode val="edge"/>
          <c:x val="0.79721116158409833"/>
          <c:y val="9.4018515697475401E-3"/>
          <c:w val="0.19844122740247871"/>
          <c:h val="0.84149321603324867"/>
        </c:manualLayout>
      </c:layout>
      <c:overlay val="0"/>
      <c:txPr>
        <a:bodyPr/>
        <a:lstStyle/>
        <a:p>
          <a:pPr>
            <a:defRPr sz="1200" b="1"/>
          </a:pPr>
          <a:endParaRPr lang="en-US"/>
        </a:p>
      </c:txPr>
    </c:legend>
    <c:plotVisOnly val="1"/>
    <c:dispBlanksAs val="gap"/>
    <c:showDLblsOverMax val="0"/>
  </c:chart>
  <c:txPr>
    <a:bodyPr/>
    <a:lstStyle/>
    <a:p>
      <a:pPr>
        <a:defRPr sz="11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594611220472444"/>
          <c:y val="5.1625151129259299E-2"/>
          <c:w val="0.84759555446194224"/>
          <c:h val="0.78657888713705704"/>
        </c:manualLayout>
      </c:layout>
      <c:barChart>
        <c:barDir val="col"/>
        <c:grouping val="clustered"/>
        <c:varyColors val="0"/>
        <c:ser>
          <c:idx val="3"/>
          <c:order val="0"/>
          <c:tx>
            <c:strRef>
              <c:f>HDInsight!$E$24</c:f>
              <c:strCache>
                <c:ptCount val="1"/>
                <c:pt idx="0">
                  <c:v>Hadoop AllReduce</c:v>
                </c:pt>
              </c:strCache>
            </c:strRef>
          </c:tx>
          <c:spPr>
            <a:pattFill prst="pct80">
              <a:fgClr>
                <a:schemeClr val="accent4">
                  <a:lumMod val="50000"/>
                </a:schemeClr>
              </a:fgClr>
              <a:bgClr>
                <a:schemeClr val="accent4"/>
              </a:bgClr>
            </a:pattFill>
          </c:spPr>
          <c:invertIfNegative val="0"/>
          <c:cat>
            <c:strRef>
              <c:f>HDInsight!$A$25:$A$28</c:f>
              <c:strCache>
                <c:ptCount val="4"/>
                <c:pt idx="0">
                  <c:v>32 x 32 M</c:v>
                </c:pt>
                <c:pt idx="1">
                  <c:v>64 x 64 M</c:v>
                </c:pt>
                <c:pt idx="2">
                  <c:v>128 x 128 M</c:v>
                </c:pt>
                <c:pt idx="3">
                  <c:v>256 x 256 M</c:v>
                </c:pt>
              </c:strCache>
            </c:strRef>
          </c:cat>
          <c:val>
            <c:numRef>
              <c:f>HDInsight!$E$25:$E$28</c:f>
              <c:numCache>
                <c:formatCode>General</c:formatCode>
                <c:ptCount val="4"/>
                <c:pt idx="0">
                  <c:v>150</c:v>
                </c:pt>
                <c:pt idx="1">
                  <c:v>150</c:v>
                </c:pt>
                <c:pt idx="2">
                  <c:v>150</c:v>
                </c:pt>
                <c:pt idx="3">
                  <c:v>150</c:v>
                </c:pt>
              </c:numCache>
            </c:numRef>
          </c:val>
        </c:ser>
        <c:ser>
          <c:idx val="4"/>
          <c:order val="1"/>
          <c:tx>
            <c:strRef>
              <c:f>HDInsight!$F$24</c:f>
              <c:strCache>
                <c:ptCount val="1"/>
                <c:pt idx="0">
                  <c:v>Hadoop MapReduce</c:v>
                </c:pt>
              </c:strCache>
            </c:strRef>
          </c:tx>
          <c:spPr>
            <a:pattFill prst="pct80">
              <a:fgClr>
                <a:schemeClr val="accent1">
                  <a:lumMod val="50000"/>
                </a:schemeClr>
              </a:fgClr>
              <a:bgClr>
                <a:srgbClr val="00B0F0"/>
              </a:bgClr>
            </a:pattFill>
          </c:spPr>
          <c:invertIfNegative val="0"/>
          <c:cat>
            <c:strRef>
              <c:f>HDInsight!$A$25:$A$28</c:f>
              <c:strCache>
                <c:ptCount val="4"/>
                <c:pt idx="0">
                  <c:v>32 x 32 M</c:v>
                </c:pt>
                <c:pt idx="1">
                  <c:v>64 x 64 M</c:v>
                </c:pt>
                <c:pt idx="2">
                  <c:v>128 x 128 M</c:v>
                </c:pt>
                <c:pt idx="3">
                  <c:v>256 x 256 M</c:v>
                </c:pt>
              </c:strCache>
            </c:strRef>
          </c:cat>
          <c:val>
            <c:numRef>
              <c:f>HDInsight!$F$25:$F$28</c:f>
              <c:numCache>
                <c:formatCode>General</c:formatCode>
                <c:ptCount val="4"/>
                <c:pt idx="0">
                  <c:v>150</c:v>
                </c:pt>
                <c:pt idx="1">
                  <c:v>150</c:v>
                </c:pt>
                <c:pt idx="2">
                  <c:v>150</c:v>
                </c:pt>
                <c:pt idx="3">
                  <c:v>150</c:v>
                </c:pt>
              </c:numCache>
            </c:numRef>
          </c:val>
        </c:ser>
        <c:ser>
          <c:idx val="2"/>
          <c:order val="2"/>
          <c:tx>
            <c:strRef>
              <c:f>HDInsight!$D$24</c:f>
              <c:strCache>
                <c:ptCount val="1"/>
                <c:pt idx="0">
                  <c:v>T4A AllRed</c:v>
                </c:pt>
              </c:strCache>
            </c:strRef>
          </c:tx>
          <c:spPr>
            <a:pattFill prst="pct80">
              <a:fgClr>
                <a:schemeClr val="accent3">
                  <a:lumMod val="50000"/>
                </a:schemeClr>
              </a:fgClr>
              <a:bgClr>
                <a:srgbClr val="92D050"/>
              </a:bgClr>
            </a:pattFill>
          </c:spPr>
          <c:invertIfNegative val="0"/>
          <c:cat>
            <c:strRef>
              <c:f>HDInsight!$A$25:$A$28</c:f>
              <c:strCache>
                <c:ptCount val="4"/>
                <c:pt idx="0">
                  <c:v>32 x 32 M</c:v>
                </c:pt>
                <c:pt idx="1">
                  <c:v>64 x 64 M</c:v>
                </c:pt>
                <c:pt idx="2">
                  <c:v>128 x 128 M</c:v>
                </c:pt>
                <c:pt idx="3">
                  <c:v>256 x 256 M</c:v>
                </c:pt>
              </c:strCache>
            </c:strRef>
          </c:cat>
          <c:val>
            <c:numRef>
              <c:f>HDInsight!$D$25:$D$28</c:f>
              <c:numCache>
                <c:formatCode>General</c:formatCode>
                <c:ptCount val="4"/>
                <c:pt idx="0">
                  <c:v>435</c:v>
                </c:pt>
                <c:pt idx="1">
                  <c:v>435</c:v>
                </c:pt>
                <c:pt idx="2">
                  <c:v>435</c:v>
                </c:pt>
                <c:pt idx="3">
                  <c:v>435</c:v>
                </c:pt>
              </c:numCache>
            </c:numRef>
          </c:val>
        </c:ser>
        <c:ser>
          <c:idx val="1"/>
          <c:order val="3"/>
          <c:tx>
            <c:strRef>
              <c:f>HDInsight!$C$24</c:f>
              <c:strCache>
                <c:ptCount val="1"/>
                <c:pt idx="0">
                  <c:v>T4A optimized broadcast</c:v>
                </c:pt>
              </c:strCache>
            </c:strRef>
          </c:tx>
          <c:spPr>
            <a:pattFill prst="pct80">
              <a:fgClr>
                <a:schemeClr val="accent2">
                  <a:lumMod val="50000"/>
                </a:schemeClr>
              </a:fgClr>
              <a:bgClr>
                <a:srgbClr val="C00000"/>
              </a:bgClr>
            </a:pattFill>
          </c:spPr>
          <c:invertIfNegative val="0"/>
          <c:cat>
            <c:strRef>
              <c:f>HDInsight!$A$25:$A$28</c:f>
              <c:strCache>
                <c:ptCount val="4"/>
                <c:pt idx="0">
                  <c:v>32 x 32 M</c:v>
                </c:pt>
                <c:pt idx="1">
                  <c:v>64 x 64 M</c:v>
                </c:pt>
                <c:pt idx="2">
                  <c:v>128 x 128 M</c:v>
                </c:pt>
                <c:pt idx="3">
                  <c:v>256 x 256 M</c:v>
                </c:pt>
              </c:strCache>
            </c:strRef>
          </c:cat>
          <c:val>
            <c:numRef>
              <c:f>HDInsight!$C$25:$C$28</c:f>
              <c:numCache>
                <c:formatCode>General</c:formatCode>
                <c:ptCount val="4"/>
                <c:pt idx="0">
                  <c:v>435</c:v>
                </c:pt>
                <c:pt idx="1">
                  <c:v>435</c:v>
                </c:pt>
                <c:pt idx="2">
                  <c:v>435</c:v>
                </c:pt>
                <c:pt idx="3">
                  <c:v>435</c:v>
                </c:pt>
              </c:numCache>
            </c:numRef>
          </c:val>
        </c:ser>
        <c:ser>
          <c:idx val="0"/>
          <c:order val="4"/>
          <c:tx>
            <c:strRef>
              <c:f>HDInsight!$B$24</c:f>
              <c:strCache>
                <c:ptCount val="1"/>
                <c:pt idx="0">
                  <c:v>Twister4Azure</c:v>
                </c:pt>
              </c:strCache>
            </c:strRef>
          </c:tx>
          <c:spPr>
            <a:pattFill prst="pct80">
              <a:fgClr>
                <a:schemeClr val="accent1">
                  <a:lumMod val="50000"/>
                </a:schemeClr>
              </a:fgClr>
              <a:bgClr>
                <a:schemeClr val="accent1"/>
              </a:bgClr>
            </a:pattFill>
          </c:spPr>
          <c:invertIfNegative val="0"/>
          <c:cat>
            <c:strRef>
              <c:f>HDInsight!$A$25:$A$28</c:f>
              <c:strCache>
                <c:ptCount val="4"/>
                <c:pt idx="0">
                  <c:v>32 x 32 M</c:v>
                </c:pt>
                <c:pt idx="1">
                  <c:v>64 x 64 M</c:v>
                </c:pt>
                <c:pt idx="2">
                  <c:v>128 x 128 M</c:v>
                </c:pt>
                <c:pt idx="3">
                  <c:v>256 x 256 M</c:v>
                </c:pt>
              </c:strCache>
            </c:strRef>
          </c:cat>
          <c:val>
            <c:numRef>
              <c:f>HDInsight!$B$25:$B$28</c:f>
              <c:numCache>
                <c:formatCode>General</c:formatCode>
                <c:ptCount val="4"/>
                <c:pt idx="0">
                  <c:v>435</c:v>
                </c:pt>
                <c:pt idx="1">
                  <c:v>435</c:v>
                </c:pt>
                <c:pt idx="2">
                  <c:v>435</c:v>
                </c:pt>
                <c:pt idx="3">
                  <c:v>435</c:v>
                </c:pt>
              </c:numCache>
            </c:numRef>
          </c:val>
        </c:ser>
        <c:ser>
          <c:idx val="5"/>
          <c:order val="5"/>
          <c:tx>
            <c:strRef>
              <c:f>HDInsight!$G$24</c:f>
              <c:strCache>
                <c:ptCount val="1"/>
                <c:pt idx="0">
                  <c:v>HDInsight</c:v>
                </c:pt>
              </c:strCache>
            </c:strRef>
          </c:tx>
          <c:spPr>
            <a:pattFill prst="pct80">
              <a:fgClr>
                <a:schemeClr val="accent6">
                  <a:lumMod val="50000"/>
                </a:schemeClr>
              </a:fgClr>
              <a:bgClr>
                <a:schemeClr val="accent6"/>
              </a:bgClr>
            </a:pattFill>
          </c:spPr>
          <c:invertIfNegative val="0"/>
          <c:cat>
            <c:strRef>
              <c:f>HDInsight!$A$25:$A$28</c:f>
              <c:strCache>
                <c:ptCount val="4"/>
                <c:pt idx="0">
                  <c:v>32 x 32 M</c:v>
                </c:pt>
                <c:pt idx="1">
                  <c:v>64 x 64 M</c:v>
                </c:pt>
                <c:pt idx="2">
                  <c:v>128 x 128 M</c:v>
                </c:pt>
                <c:pt idx="3">
                  <c:v>256 x 256 M</c:v>
                </c:pt>
              </c:strCache>
            </c:strRef>
          </c:cat>
          <c:val>
            <c:numRef>
              <c:f>HDInsight!$G$25:$G$28</c:f>
              <c:numCache>
                <c:formatCode>General</c:formatCode>
                <c:ptCount val="4"/>
                <c:pt idx="0">
                  <c:v>255</c:v>
                </c:pt>
                <c:pt idx="1">
                  <c:v>255</c:v>
                </c:pt>
                <c:pt idx="2">
                  <c:v>255</c:v>
                </c:pt>
              </c:numCache>
            </c:numRef>
          </c:val>
        </c:ser>
        <c:dLbls>
          <c:showLegendKey val="0"/>
          <c:showVal val="0"/>
          <c:showCatName val="0"/>
          <c:showSerName val="0"/>
          <c:showPercent val="0"/>
          <c:showBubbleSize val="0"/>
        </c:dLbls>
        <c:gapWidth val="150"/>
        <c:axId val="146141184"/>
        <c:axId val="146040512"/>
      </c:barChart>
      <c:catAx>
        <c:axId val="146141184"/>
        <c:scaling>
          <c:orientation val="minMax"/>
        </c:scaling>
        <c:delete val="1"/>
        <c:axPos val="b"/>
        <c:majorTickMark val="out"/>
        <c:minorTickMark val="none"/>
        <c:tickLblPos val="nextTo"/>
        <c:crossAx val="146040512"/>
        <c:crosses val="autoZero"/>
        <c:auto val="1"/>
        <c:lblAlgn val="ctr"/>
        <c:lblOffset val="100"/>
        <c:noMultiLvlLbl val="0"/>
      </c:catAx>
      <c:valAx>
        <c:axId val="146040512"/>
        <c:scaling>
          <c:orientation val="minMax"/>
          <c:max val="1400"/>
        </c:scaling>
        <c:delete val="1"/>
        <c:axPos val="l"/>
        <c:majorGridlines>
          <c:spPr>
            <a:ln>
              <a:noFill/>
            </a:ln>
          </c:spPr>
        </c:majorGridlines>
        <c:numFmt formatCode="General" sourceLinked="1"/>
        <c:majorTickMark val="out"/>
        <c:minorTickMark val="none"/>
        <c:tickLblPos val="nextTo"/>
        <c:crossAx val="146141184"/>
        <c:crosses val="autoZero"/>
        <c:crossBetween val="between"/>
      </c:valAx>
      <c:spPr>
        <a:noFill/>
      </c:spPr>
    </c:plotArea>
    <c:plotVisOnly val="1"/>
    <c:dispBlanksAs val="gap"/>
    <c:showDLblsOverMax val="0"/>
  </c:chart>
  <c:spPr>
    <a:noFill/>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778D0A-F677-4DED-BC51-0ADA93DFEB18}" type="doc">
      <dgm:prSet loTypeId="urn:microsoft.com/office/officeart/2005/8/layout/venn1" loCatId="relationship" qsTypeId="urn:microsoft.com/office/officeart/2005/8/quickstyle/3d3" qsCatId="3D" csTypeId="urn:microsoft.com/office/officeart/2005/8/colors/colorful1" csCatId="colorful" phldr="1"/>
      <dgm:spPr/>
    </dgm:pt>
    <dgm:pt modelId="{DE7AB2E7-DC6D-4655-ACE3-0C438E752301}">
      <dgm:prSet phldrT="[Text]"/>
      <dgm:spPr/>
      <dgm:t>
        <a:bodyPr/>
        <a:lstStyle/>
        <a:p>
          <a:r>
            <a:rPr lang="en-US" b="1" dirty="0" smtClean="0"/>
            <a:t>Cloud Computing</a:t>
          </a:r>
          <a:endParaRPr lang="en-US" b="1" dirty="0"/>
        </a:p>
      </dgm:t>
    </dgm:pt>
    <dgm:pt modelId="{D38C1138-FEF7-46F5-9077-427FF53670F9}" type="parTrans" cxnId="{0678C6D2-1C72-47FF-B745-FB73523F63B7}">
      <dgm:prSet/>
      <dgm:spPr/>
      <dgm:t>
        <a:bodyPr/>
        <a:lstStyle/>
        <a:p>
          <a:endParaRPr lang="en-US" b="1"/>
        </a:p>
      </dgm:t>
    </dgm:pt>
    <dgm:pt modelId="{7D30CC5A-90A5-47E2-B1C3-DE6D96F51FD8}" type="sibTrans" cxnId="{0678C6D2-1C72-47FF-B745-FB73523F63B7}">
      <dgm:prSet/>
      <dgm:spPr/>
      <dgm:t>
        <a:bodyPr/>
        <a:lstStyle/>
        <a:p>
          <a:endParaRPr lang="en-US" b="1"/>
        </a:p>
      </dgm:t>
    </dgm:pt>
    <dgm:pt modelId="{63E68527-012E-4ADA-8239-714AB556DC9B}">
      <dgm:prSet phldrT="[Text]"/>
      <dgm:spPr/>
      <dgm:t>
        <a:bodyPr/>
        <a:lstStyle/>
        <a:p>
          <a:r>
            <a:rPr lang="en-US" b="1" dirty="0" smtClean="0"/>
            <a:t>Big Data</a:t>
          </a:r>
          <a:endParaRPr lang="en-US" b="1" dirty="0"/>
        </a:p>
      </dgm:t>
    </dgm:pt>
    <dgm:pt modelId="{44B57A34-2812-4079-8FF0-0CAE7746DF9F}" type="parTrans" cxnId="{F1E63128-FF5B-4813-A9B7-213F5D0D8490}">
      <dgm:prSet/>
      <dgm:spPr/>
      <dgm:t>
        <a:bodyPr/>
        <a:lstStyle/>
        <a:p>
          <a:endParaRPr lang="en-US" b="1"/>
        </a:p>
      </dgm:t>
    </dgm:pt>
    <dgm:pt modelId="{02556B03-1072-4B04-AF1E-94AB59550B78}" type="sibTrans" cxnId="{F1E63128-FF5B-4813-A9B7-213F5D0D8490}">
      <dgm:prSet/>
      <dgm:spPr/>
      <dgm:t>
        <a:bodyPr/>
        <a:lstStyle/>
        <a:p>
          <a:endParaRPr lang="en-US" b="1"/>
        </a:p>
      </dgm:t>
    </dgm:pt>
    <dgm:pt modelId="{8FEAF5DC-8490-4BF8-B518-4EABEA64F891}">
      <dgm:prSet phldrT="[Text]"/>
      <dgm:spPr/>
      <dgm:t>
        <a:bodyPr/>
        <a:lstStyle/>
        <a:p>
          <a:r>
            <a:rPr lang="en-US" b="1" dirty="0" smtClean="0"/>
            <a:t>MapReduce</a:t>
          </a:r>
          <a:endParaRPr lang="en-US" b="1" dirty="0"/>
        </a:p>
      </dgm:t>
    </dgm:pt>
    <dgm:pt modelId="{5599561A-02F2-435E-AEB8-16ACEFF4A252}" type="parTrans" cxnId="{9E31DD07-ADC4-4432-A075-435CF1EF9694}">
      <dgm:prSet/>
      <dgm:spPr/>
      <dgm:t>
        <a:bodyPr/>
        <a:lstStyle/>
        <a:p>
          <a:endParaRPr lang="en-US" b="1"/>
        </a:p>
      </dgm:t>
    </dgm:pt>
    <dgm:pt modelId="{D69A4284-DB09-457D-A2DF-9C45B56FF850}" type="sibTrans" cxnId="{9E31DD07-ADC4-4432-A075-435CF1EF9694}">
      <dgm:prSet/>
      <dgm:spPr/>
      <dgm:t>
        <a:bodyPr/>
        <a:lstStyle/>
        <a:p>
          <a:endParaRPr lang="en-US" b="1"/>
        </a:p>
      </dgm:t>
    </dgm:pt>
    <dgm:pt modelId="{57B31860-CADC-4028-BE22-2F52F8C564D9}" type="pres">
      <dgm:prSet presAssocID="{BA778D0A-F677-4DED-BC51-0ADA93DFEB18}" presName="compositeShape" presStyleCnt="0">
        <dgm:presLayoutVars>
          <dgm:chMax val="7"/>
          <dgm:dir/>
          <dgm:resizeHandles val="exact"/>
        </dgm:presLayoutVars>
      </dgm:prSet>
      <dgm:spPr/>
    </dgm:pt>
    <dgm:pt modelId="{CE558CF9-0AC2-40F4-A5C0-B14090EE4F7A}" type="pres">
      <dgm:prSet presAssocID="{DE7AB2E7-DC6D-4655-ACE3-0C438E752301}" presName="circ1" presStyleLbl="vennNode1" presStyleIdx="0" presStyleCnt="3"/>
      <dgm:spPr/>
      <dgm:t>
        <a:bodyPr/>
        <a:lstStyle/>
        <a:p>
          <a:endParaRPr lang="en-US"/>
        </a:p>
      </dgm:t>
    </dgm:pt>
    <dgm:pt modelId="{9F8D1CEF-8A35-4024-A3C3-6976D57674C9}" type="pres">
      <dgm:prSet presAssocID="{DE7AB2E7-DC6D-4655-ACE3-0C438E752301}" presName="circ1Tx" presStyleLbl="revTx" presStyleIdx="0" presStyleCnt="0">
        <dgm:presLayoutVars>
          <dgm:chMax val="0"/>
          <dgm:chPref val="0"/>
          <dgm:bulletEnabled val="1"/>
        </dgm:presLayoutVars>
      </dgm:prSet>
      <dgm:spPr/>
      <dgm:t>
        <a:bodyPr/>
        <a:lstStyle/>
        <a:p>
          <a:endParaRPr lang="en-US"/>
        </a:p>
      </dgm:t>
    </dgm:pt>
    <dgm:pt modelId="{87FE2A32-7783-4EE9-8A46-4FE321DC2F0D}" type="pres">
      <dgm:prSet presAssocID="{63E68527-012E-4ADA-8239-714AB556DC9B}" presName="circ2" presStyleLbl="vennNode1" presStyleIdx="1" presStyleCnt="3"/>
      <dgm:spPr/>
      <dgm:t>
        <a:bodyPr/>
        <a:lstStyle/>
        <a:p>
          <a:endParaRPr lang="en-US"/>
        </a:p>
      </dgm:t>
    </dgm:pt>
    <dgm:pt modelId="{1E0BE0B9-F1DD-472B-91FE-236BCD577476}" type="pres">
      <dgm:prSet presAssocID="{63E68527-012E-4ADA-8239-714AB556DC9B}" presName="circ2Tx" presStyleLbl="revTx" presStyleIdx="0" presStyleCnt="0">
        <dgm:presLayoutVars>
          <dgm:chMax val="0"/>
          <dgm:chPref val="0"/>
          <dgm:bulletEnabled val="1"/>
        </dgm:presLayoutVars>
      </dgm:prSet>
      <dgm:spPr/>
      <dgm:t>
        <a:bodyPr/>
        <a:lstStyle/>
        <a:p>
          <a:endParaRPr lang="en-US"/>
        </a:p>
      </dgm:t>
    </dgm:pt>
    <dgm:pt modelId="{C1C1AA52-4D92-4396-B7FF-441729C18CF7}" type="pres">
      <dgm:prSet presAssocID="{8FEAF5DC-8490-4BF8-B518-4EABEA64F891}" presName="circ3" presStyleLbl="vennNode1" presStyleIdx="2" presStyleCnt="3"/>
      <dgm:spPr/>
      <dgm:t>
        <a:bodyPr/>
        <a:lstStyle/>
        <a:p>
          <a:endParaRPr lang="en-US"/>
        </a:p>
      </dgm:t>
    </dgm:pt>
    <dgm:pt modelId="{D42F5160-CB60-4624-8B57-1595738FDB6F}" type="pres">
      <dgm:prSet presAssocID="{8FEAF5DC-8490-4BF8-B518-4EABEA64F891}" presName="circ3Tx" presStyleLbl="revTx" presStyleIdx="0" presStyleCnt="0">
        <dgm:presLayoutVars>
          <dgm:chMax val="0"/>
          <dgm:chPref val="0"/>
          <dgm:bulletEnabled val="1"/>
        </dgm:presLayoutVars>
      </dgm:prSet>
      <dgm:spPr/>
      <dgm:t>
        <a:bodyPr/>
        <a:lstStyle/>
        <a:p>
          <a:endParaRPr lang="en-US"/>
        </a:p>
      </dgm:t>
    </dgm:pt>
  </dgm:ptLst>
  <dgm:cxnLst>
    <dgm:cxn modelId="{BA4B83C2-177E-4D04-B641-3690F6A83971}" type="presOf" srcId="{BA778D0A-F677-4DED-BC51-0ADA93DFEB18}" destId="{57B31860-CADC-4028-BE22-2F52F8C564D9}" srcOrd="0" destOrd="0" presId="urn:microsoft.com/office/officeart/2005/8/layout/venn1"/>
    <dgm:cxn modelId="{6009055A-E114-46ED-89D0-7BCFAE5FB08B}" type="presOf" srcId="{63E68527-012E-4ADA-8239-714AB556DC9B}" destId="{87FE2A32-7783-4EE9-8A46-4FE321DC2F0D}" srcOrd="0" destOrd="0" presId="urn:microsoft.com/office/officeart/2005/8/layout/venn1"/>
    <dgm:cxn modelId="{0B7B8EB0-C42A-40B0-BDB0-CD10251720AC}" type="presOf" srcId="{8FEAF5DC-8490-4BF8-B518-4EABEA64F891}" destId="{D42F5160-CB60-4624-8B57-1595738FDB6F}" srcOrd="1" destOrd="0" presId="urn:microsoft.com/office/officeart/2005/8/layout/venn1"/>
    <dgm:cxn modelId="{9E31DD07-ADC4-4432-A075-435CF1EF9694}" srcId="{BA778D0A-F677-4DED-BC51-0ADA93DFEB18}" destId="{8FEAF5DC-8490-4BF8-B518-4EABEA64F891}" srcOrd="2" destOrd="0" parTransId="{5599561A-02F2-435E-AEB8-16ACEFF4A252}" sibTransId="{D69A4284-DB09-457D-A2DF-9C45B56FF850}"/>
    <dgm:cxn modelId="{F1E63128-FF5B-4813-A9B7-213F5D0D8490}" srcId="{BA778D0A-F677-4DED-BC51-0ADA93DFEB18}" destId="{63E68527-012E-4ADA-8239-714AB556DC9B}" srcOrd="1" destOrd="0" parTransId="{44B57A34-2812-4079-8FF0-0CAE7746DF9F}" sibTransId="{02556B03-1072-4B04-AF1E-94AB59550B78}"/>
    <dgm:cxn modelId="{767D79EE-848E-4182-A30A-E7B1499E93DF}" type="presOf" srcId="{DE7AB2E7-DC6D-4655-ACE3-0C438E752301}" destId="{9F8D1CEF-8A35-4024-A3C3-6976D57674C9}" srcOrd="1" destOrd="0" presId="urn:microsoft.com/office/officeart/2005/8/layout/venn1"/>
    <dgm:cxn modelId="{B51D9904-448C-4C8D-8318-6E91A44E9DEE}" type="presOf" srcId="{8FEAF5DC-8490-4BF8-B518-4EABEA64F891}" destId="{C1C1AA52-4D92-4396-B7FF-441729C18CF7}" srcOrd="0" destOrd="0" presId="urn:microsoft.com/office/officeart/2005/8/layout/venn1"/>
    <dgm:cxn modelId="{F18CB6B0-F3C4-4EBC-888A-1AE907C568DF}" type="presOf" srcId="{63E68527-012E-4ADA-8239-714AB556DC9B}" destId="{1E0BE0B9-F1DD-472B-91FE-236BCD577476}" srcOrd="1" destOrd="0" presId="urn:microsoft.com/office/officeart/2005/8/layout/venn1"/>
    <dgm:cxn modelId="{0678C6D2-1C72-47FF-B745-FB73523F63B7}" srcId="{BA778D0A-F677-4DED-BC51-0ADA93DFEB18}" destId="{DE7AB2E7-DC6D-4655-ACE3-0C438E752301}" srcOrd="0" destOrd="0" parTransId="{D38C1138-FEF7-46F5-9077-427FF53670F9}" sibTransId="{7D30CC5A-90A5-47E2-B1C3-DE6D96F51FD8}"/>
    <dgm:cxn modelId="{1BC2597A-0E82-409D-AAA8-DA3510EDDAAB}" type="presOf" srcId="{DE7AB2E7-DC6D-4655-ACE3-0C438E752301}" destId="{CE558CF9-0AC2-40F4-A5C0-B14090EE4F7A}" srcOrd="0" destOrd="0" presId="urn:microsoft.com/office/officeart/2005/8/layout/venn1"/>
    <dgm:cxn modelId="{89F8F399-6753-4C62-9CAB-98258FA937E4}" type="presParOf" srcId="{57B31860-CADC-4028-BE22-2F52F8C564D9}" destId="{CE558CF9-0AC2-40F4-A5C0-B14090EE4F7A}" srcOrd="0" destOrd="0" presId="urn:microsoft.com/office/officeart/2005/8/layout/venn1"/>
    <dgm:cxn modelId="{E62A9415-6ED5-422D-BA72-5303D0AACC31}" type="presParOf" srcId="{57B31860-CADC-4028-BE22-2F52F8C564D9}" destId="{9F8D1CEF-8A35-4024-A3C3-6976D57674C9}" srcOrd="1" destOrd="0" presId="urn:microsoft.com/office/officeart/2005/8/layout/venn1"/>
    <dgm:cxn modelId="{971FA0EE-C171-46C0-AB09-39DCB97C7EF2}" type="presParOf" srcId="{57B31860-CADC-4028-BE22-2F52F8C564D9}" destId="{87FE2A32-7783-4EE9-8A46-4FE321DC2F0D}" srcOrd="2" destOrd="0" presId="urn:microsoft.com/office/officeart/2005/8/layout/venn1"/>
    <dgm:cxn modelId="{80DE1EF5-21C6-4B9E-8A9D-A2DD162CA4D6}" type="presParOf" srcId="{57B31860-CADC-4028-BE22-2F52F8C564D9}" destId="{1E0BE0B9-F1DD-472B-91FE-236BCD577476}" srcOrd="3" destOrd="0" presId="urn:microsoft.com/office/officeart/2005/8/layout/venn1"/>
    <dgm:cxn modelId="{FBE51F67-8AF7-476C-A7AE-33C99B165FE9}" type="presParOf" srcId="{57B31860-CADC-4028-BE22-2F52F8C564D9}" destId="{C1C1AA52-4D92-4396-B7FF-441729C18CF7}" srcOrd="4" destOrd="0" presId="urn:microsoft.com/office/officeart/2005/8/layout/venn1"/>
    <dgm:cxn modelId="{6F7AC801-2B0F-4F23-AC08-F61F4479C967}" type="presParOf" srcId="{57B31860-CADC-4028-BE22-2F52F8C564D9}" destId="{D42F5160-CB60-4624-8B57-1595738FDB6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AF9E325-90FF-42AA-B519-43744C7F5FEC}" type="doc">
      <dgm:prSet loTypeId="urn:microsoft.com/office/officeart/2005/8/layout/gear1" loCatId="cycle" qsTypeId="urn:microsoft.com/office/officeart/2005/8/quickstyle/simple4" qsCatId="simple" csTypeId="urn:microsoft.com/office/officeart/2005/8/colors/colorful2" csCatId="colorful" phldr="1"/>
      <dgm:spPr/>
    </dgm:pt>
    <dgm:pt modelId="{C28CBA46-91FB-40F3-A628-651FEF6505A4}">
      <dgm:prSet phldrT="[Text]"/>
      <dgm:spPr/>
      <dgm:t>
        <a:bodyPr/>
        <a:lstStyle/>
        <a:p>
          <a:r>
            <a:rPr lang="en-US" smtClean="0"/>
            <a:t> </a:t>
          </a:r>
          <a:endParaRPr lang="en-US" dirty="0"/>
        </a:p>
      </dgm:t>
    </dgm:pt>
    <dgm:pt modelId="{2327570F-ABC1-4DC5-862B-A8CAD462D337}" type="parTrans" cxnId="{82E9B860-E88E-420C-AD5E-42B3B36D5731}">
      <dgm:prSet/>
      <dgm:spPr/>
      <dgm:t>
        <a:bodyPr/>
        <a:lstStyle/>
        <a:p>
          <a:endParaRPr lang="en-US"/>
        </a:p>
      </dgm:t>
    </dgm:pt>
    <dgm:pt modelId="{5DE8E24B-17AF-40BA-8C0D-6EA0DB53EF33}" type="sibTrans" cxnId="{82E9B860-E88E-420C-AD5E-42B3B36D5731}">
      <dgm:prSet/>
      <dgm:spPr/>
      <dgm:t>
        <a:bodyPr/>
        <a:lstStyle/>
        <a:p>
          <a:endParaRPr lang="en-US"/>
        </a:p>
      </dgm:t>
    </dgm:pt>
    <dgm:pt modelId="{64E7D985-19D3-4D12-8DD4-79A246852F7C}">
      <dgm:prSet phldrT="[Text]"/>
      <dgm:spPr/>
      <dgm:t>
        <a:bodyPr/>
        <a:lstStyle/>
        <a:p>
          <a:r>
            <a:rPr lang="en-US" dirty="0" smtClean="0"/>
            <a:t> </a:t>
          </a:r>
          <a:endParaRPr lang="en-US" dirty="0"/>
        </a:p>
      </dgm:t>
    </dgm:pt>
    <dgm:pt modelId="{BE40E365-A8E0-4066-95BA-0D1881C5DDC7}" type="sibTrans" cxnId="{3608F8F6-6384-4618-BF52-EB36622889CC}">
      <dgm:prSet/>
      <dgm:spPr/>
      <dgm:t>
        <a:bodyPr/>
        <a:lstStyle/>
        <a:p>
          <a:endParaRPr lang="en-US"/>
        </a:p>
      </dgm:t>
    </dgm:pt>
    <dgm:pt modelId="{DB8444AA-0704-4EB4-B8BB-FF28679CC8A4}" type="parTrans" cxnId="{3608F8F6-6384-4618-BF52-EB36622889CC}">
      <dgm:prSet/>
      <dgm:spPr/>
      <dgm:t>
        <a:bodyPr/>
        <a:lstStyle/>
        <a:p>
          <a:endParaRPr lang="en-US"/>
        </a:p>
      </dgm:t>
    </dgm:pt>
    <dgm:pt modelId="{7E5B2486-365F-4902-9B4F-782CDB84C1B6}">
      <dgm:prSet phldrT="[Text]"/>
      <dgm:spPr/>
      <dgm:t>
        <a:bodyPr/>
        <a:lstStyle/>
        <a:p>
          <a:r>
            <a:rPr lang="en-US" dirty="0" smtClean="0"/>
            <a:t> </a:t>
          </a:r>
          <a:endParaRPr lang="en-US" dirty="0"/>
        </a:p>
      </dgm:t>
    </dgm:pt>
    <dgm:pt modelId="{3F14F4E4-8651-425E-B220-B778EE59893D}" type="sibTrans" cxnId="{B1340860-60AE-4A09-9A96-BA790E7A45C9}">
      <dgm:prSet/>
      <dgm:spPr/>
      <dgm:t>
        <a:bodyPr/>
        <a:lstStyle/>
        <a:p>
          <a:endParaRPr lang="en-US"/>
        </a:p>
      </dgm:t>
    </dgm:pt>
    <dgm:pt modelId="{303ECBFD-51AE-472B-B927-10CA82EC8B75}" type="parTrans" cxnId="{B1340860-60AE-4A09-9A96-BA790E7A45C9}">
      <dgm:prSet/>
      <dgm:spPr/>
      <dgm:t>
        <a:bodyPr/>
        <a:lstStyle/>
        <a:p>
          <a:endParaRPr lang="en-US"/>
        </a:p>
      </dgm:t>
    </dgm:pt>
    <dgm:pt modelId="{59924272-8EE5-4E54-86F9-3E6D04025004}" type="pres">
      <dgm:prSet presAssocID="{3AF9E325-90FF-42AA-B519-43744C7F5FEC}" presName="composite" presStyleCnt="0">
        <dgm:presLayoutVars>
          <dgm:chMax val="3"/>
          <dgm:animLvl val="lvl"/>
          <dgm:resizeHandles val="exact"/>
        </dgm:presLayoutVars>
      </dgm:prSet>
      <dgm:spPr/>
    </dgm:pt>
    <dgm:pt modelId="{1272E820-6FA3-47C2-9D51-81D45D983788}" type="pres">
      <dgm:prSet presAssocID="{C28CBA46-91FB-40F3-A628-651FEF6505A4}" presName="gear1" presStyleLbl="node1" presStyleIdx="0" presStyleCnt="3">
        <dgm:presLayoutVars>
          <dgm:chMax val="1"/>
          <dgm:bulletEnabled val="1"/>
        </dgm:presLayoutVars>
      </dgm:prSet>
      <dgm:spPr/>
      <dgm:t>
        <a:bodyPr/>
        <a:lstStyle/>
        <a:p>
          <a:endParaRPr lang="en-US"/>
        </a:p>
      </dgm:t>
    </dgm:pt>
    <dgm:pt modelId="{85BE17F5-B104-42DE-BA3E-6063A1EC77A7}" type="pres">
      <dgm:prSet presAssocID="{C28CBA46-91FB-40F3-A628-651FEF6505A4}" presName="gear1srcNode" presStyleLbl="node1" presStyleIdx="0" presStyleCnt="3"/>
      <dgm:spPr/>
      <dgm:t>
        <a:bodyPr/>
        <a:lstStyle/>
        <a:p>
          <a:endParaRPr lang="en-US"/>
        </a:p>
      </dgm:t>
    </dgm:pt>
    <dgm:pt modelId="{B61E837A-BA49-4017-BA60-FA2CD74AD679}" type="pres">
      <dgm:prSet presAssocID="{C28CBA46-91FB-40F3-A628-651FEF6505A4}" presName="gear1dstNode" presStyleLbl="node1" presStyleIdx="0" presStyleCnt="3"/>
      <dgm:spPr/>
      <dgm:t>
        <a:bodyPr/>
        <a:lstStyle/>
        <a:p>
          <a:endParaRPr lang="en-US"/>
        </a:p>
      </dgm:t>
    </dgm:pt>
    <dgm:pt modelId="{C635D7FC-BB98-49DB-AD9E-646C885914FB}" type="pres">
      <dgm:prSet presAssocID="{64E7D985-19D3-4D12-8DD4-79A246852F7C}" presName="gear2" presStyleLbl="node1" presStyleIdx="1" presStyleCnt="3">
        <dgm:presLayoutVars>
          <dgm:chMax val="1"/>
          <dgm:bulletEnabled val="1"/>
        </dgm:presLayoutVars>
      </dgm:prSet>
      <dgm:spPr/>
      <dgm:t>
        <a:bodyPr/>
        <a:lstStyle/>
        <a:p>
          <a:endParaRPr lang="en-US"/>
        </a:p>
      </dgm:t>
    </dgm:pt>
    <dgm:pt modelId="{CF8D61D2-9347-4194-BA15-27B0AC4D50D6}" type="pres">
      <dgm:prSet presAssocID="{64E7D985-19D3-4D12-8DD4-79A246852F7C}" presName="gear2srcNode" presStyleLbl="node1" presStyleIdx="1" presStyleCnt="3"/>
      <dgm:spPr/>
      <dgm:t>
        <a:bodyPr/>
        <a:lstStyle/>
        <a:p>
          <a:endParaRPr lang="en-US"/>
        </a:p>
      </dgm:t>
    </dgm:pt>
    <dgm:pt modelId="{BB524EDC-ECC9-4FCE-99D8-48C2D3B7BE14}" type="pres">
      <dgm:prSet presAssocID="{64E7D985-19D3-4D12-8DD4-79A246852F7C}" presName="gear2dstNode" presStyleLbl="node1" presStyleIdx="1" presStyleCnt="3"/>
      <dgm:spPr/>
      <dgm:t>
        <a:bodyPr/>
        <a:lstStyle/>
        <a:p>
          <a:endParaRPr lang="en-US"/>
        </a:p>
      </dgm:t>
    </dgm:pt>
    <dgm:pt modelId="{5140F291-ED28-498B-BAE6-9F621477E60F}" type="pres">
      <dgm:prSet presAssocID="{7E5B2486-365F-4902-9B4F-782CDB84C1B6}" presName="gear3" presStyleLbl="node1" presStyleIdx="2" presStyleCnt="3"/>
      <dgm:spPr/>
      <dgm:t>
        <a:bodyPr/>
        <a:lstStyle/>
        <a:p>
          <a:endParaRPr lang="en-US"/>
        </a:p>
      </dgm:t>
    </dgm:pt>
    <dgm:pt modelId="{F262F588-F893-422E-9A54-DC44037042AC}" type="pres">
      <dgm:prSet presAssocID="{7E5B2486-365F-4902-9B4F-782CDB84C1B6}" presName="gear3tx" presStyleLbl="node1" presStyleIdx="2" presStyleCnt="3">
        <dgm:presLayoutVars>
          <dgm:chMax val="1"/>
          <dgm:bulletEnabled val="1"/>
        </dgm:presLayoutVars>
      </dgm:prSet>
      <dgm:spPr/>
      <dgm:t>
        <a:bodyPr/>
        <a:lstStyle/>
        <a:p>
          <a:endParaRPr lang="en-US"/>
        </a:p>
      </dgm:t>
    </dgm:pt>
    <dgm:pt modelId="{BB8C5C0D-25FC-4441-AA1A-D0FB45BB7ECA}" type="pres">
      <dgm:prSet presAssocID="{7E5B2486-365F-4902-9B4F-782CDB84C1B6}" presName="gear3srcNode" presStyleLbl="node1" presStyleIdx="2" presStyleCnt="3"/>
      <dgm:spPr/>
      <dgm:t>
        <a:bodyPr/>
        <a:lstStyle/>
        <a:p>
          <a:endParaRPr lang="en-US"/>
        </a:p>
      </dgm:t>
    </dgm:pt>
    <dgm:pt modelId="{2CB5F1AB-6C9D-428B-BF86-D612FBCC8ADF}" type="pres">
      <dgm:prSet presAssocID="{7E5B2486-365F-4902-9B4F-782CDB84C1B6}" presName="gear3dstNode" presStyleLbl="node1" presStyleIdx="2" presStyleCnt="3"/>
      <dgm:spPr/>
      <dgm:t>
        <a:bodyPr/>
        <a:lstStyle/>
        <a:p>
          <a:endParaRPr lang="en-US"/>
        </a:p>
      </dgm:t>
    </dgm:pt>
    <dgm:pt modelId="{8F010314-54F9-414B-A14F-2DA6461EB11E}" type="pres">
      <dgm:prSet presAssocID="{5DE8E24B-17AF-40BA-8C0D-6EA0DB53EF33}" presName="connector1" presStyleLbl="sibTrans2D1" presStyleIdx="0" presStyleCnt="3"/>
      <dgm:spPr/>
      <dgm:t>
        <a:bodyPr/>
        <a:lstStyle/>
        <a:p>
          <a:endParaRPr lang="en-US"/>
        </a:p>
      </dgm:t>
    </dgm:pt>
    <dgm:pt modelId="{44D0B37B-6A70-4DFA-A98D-651290407B3A}" type="pres">
      <dgm:prSet presAssocID="{BE40E365-A8E0-4066-95BA-0D1881C5DDC7}" presName="connector2" presStyleLbl="sibTrans2D1" presStyleIdx="1" presStyleCnt="3"/>
      <dgm:spPr/>
      <dgm:t>
        <a:bodyPr/>
        <a:lstStyle/>
        <a:p>
          <a:endParaRPr lang="en-US"/>
        </a:p>
      </dgm:t>
    </dgm:pt>
    <dgm:pt modelId="{BD4931DA-6333-462C-9DEC-757480D4DE59}" type="pres">
      <dgm:prSet presAssocID="{3F14F4E4-8651-425E-B220-B778EE59893D}" presName="connector3" presStyleLbl="sibTrans2D1" presStyleIdx="2" presStyleCnt="3"/>
      <dgm:spPr/>
      <dgm:t>
        <a:bodyPr/>
        <a:lstStyle/>
        <a:p>
          <a:endParaRPr lang="en-US"/>
        </a:p>
      </dgm:t>
    </dgm:pt>
  </dgm:ptLst>
  <dgm:cxnLst>
    <dgm:cxn modelId="{7436B8B1-10F7-4557-AC78-3CECFC0A1AB4}" type="presOf" srcId="{7E5B2486-365F-4902-9B4F-782CDB84C1B6}" destId="{2CB5F1AB-6C9D-428B-BF86-D612FBCC8ADF}" srcOrd="3" destOrd="0" presId="urn:microsoft.com/office/officeart/2005/8/layout/gear1"/>
    <dgm:cxn modelId="{DE5384CE-4A0B-4386-862A-834FD4001F9B}" type="presOf" srcId="{C28CBA46-91FB-40F3-A628-651FEF6505A4}" destId="{85BE17F5-B104-42DE-BA3E-6063A1EC77A7}" srcOrd="1" destOrd="0" presId="urn:microsoft.com/office/officeart/2005/8/layout/gear1"/>
    <dgm:cxn modelId="{544AAB79-782D-4665-9202-91CF002ADD88}" type="presOf" srcId="{C28CBA46-91FB-40F3-A628-651FEF6505A4}" destId="{B61E837A-BA49-4017-BA60-FA2CD74AD679}" srcOrd="2" destOrd="0" presId="urn:microsoft.com/office/officeart/2005/8/layout/gear1"/>
    <dgm:cxn modelId="{E5695C61-3F2E-445C-B329-A124E67BC4DA}" type="presOf" srcId="{7E5B2486-365F-4902-9B4F-782CDB84C1B6}" destId="{5140F291-ED28-498B-BAE6-9F621477E60F}" srcOrd="0" destOrd="0" presId="urn:microsoft.com/office/officeart/2005/8/layout/gear1"/>
    <dgm:cxn modelId="{82E9B860-E88E-420C-AD5E-42B3B36D5731}" srcId="{3AF9E325-90FF-42AA-B519-43744C7F5FEC}" destId="{C28CBA46-91FB-40F3-A628-651FEF6505A4}" srcOrd="0" destOrd="0" parTransId="{2327570F-ABC1-4DC5-862B-A8CAD462D337}" sibTransId="{5DE8E24B-17AF-40BA-8C0D-6EA0DB53EF33}"/>
    <dgm:cxn modelId="{67B8FC34-3406-4537-8C50-F0F979854127}" type="presOf" srcId="{7E5B2486-365F-4902-9B4F-782CDB84C1B6}" destId="{BB8C5C0D-25FC-4441-AA1A-D0FB45BB7ECA}" srcOrd="2" destOrd="0" presId="urn:microsoft.com/office/officeart/2005/8/layout/gear1"/>
    <dgm:cxn modelId="{0C75FEF3-ABE5-4F05-A388-DF9F8EE2ACB5}" type="presOf" srcId="{BE40E365-A8E0-4066-95BA-0D1881C5DDC7}" destId="{44D0B37B-6A70-4DFA-A98D-651290407B3A}" srcOrd="0" destOrd="0" presId="urn:microsoft.com/office/officeart/2005/8/layout/gear1"/>
    <dgm:cxn modelId="{8D042D18-B722-4AAC-9185-93362C2FE2DA}" type="presOf" srcId="{64E7D985-19D3-4D12-8DD4-79A246852F7C}" destId="{CF8D61D2-9347-4194-BA15-27B0AC4D50D6}" srcOrd="1" destOrd="0" presId="urn:microsoft.com/office/officeart/2005/8/layout/gear1"/>
    <dgm:cxn modelId="{77DFD601-B6F9-42A5-9EFB-EE398BE410A9}" type="presOf" srcId="{3F14F4E4-8651-425E-B220-B778EE59893D}" destId="{BD4931DA-6333-462C-9DEC-757480D4DE59}" srcOrd="0" destOrd="0" presId="urn:microsoft.com/office/officeart/2005/8/layout/gear1"/>
    <dgm:cxn modelId="{FEB9DB28-A13A-411D-81F8-826582A9F6D7}" type="presOf" srcId="{5DE8E24B-17AF-40BA-8C0D-6EA0DB53EF33}" destId="{8F010314-54F9-414B-A14F-2DA6461EB11E}" srcOrd="0" destOrd="0" presId="urn:microsoft.com/office/officeart/2005/8/layout/gear1"/>
    <dgm:cxn modelId="{77724D50-B783-42FB-815B-B404F90E0F07}" type="presOf" srcId="{64E7D985-19D3-4D12-8DD4-79A246852F7C}" destId="{BB524EDC-ECC9-4FCE-99D8-48C2D3B7BE14}" srcOrd="2" destOrd="0" presId="urn:microsoft.com/office/officeart/2005/8/layout/gear1"/>
    <dgm:cxn modelId="{B1340860-60AE-4A09-9A96-BA790E7A45C9}" srcId="{3AF9E325-90FF-42AA-B519-43744C7F5FEC}" destId="{7E5B2486-365F-4902-9B4F-782CDB84C1B6}" srcOrd="2" destOrd="0" parTransId="{303ECBFD-51AE-472B-B927-10CA82EC8B75}" sibTransId="{3F14F4E4-8651-425E-B220-B778EE59893D}"/>
    <dgm:cxn modelId="{782635DB-23A5-4DB5-A8CA-D88F7CD3C08C}" type="presOf" srcId="{3AF9E325-90FF-42AA-B519-43744C7F5FEC}" destId="{59924272-8EE5-4E54-86F9-3E6D04025004}" srcOrd="0" destOrd="0" presId="urn:microsoft.com/office/officeart/2005/8/layout/gear1"/>
    <dgm:cxn modelId="{3608F8F6-6384-4618-BF52-EB36622889CC}" srcId="{3AF9E325-90FF-42AA-B519-43744C7F5FEC}" destId="{64E7D985-19D3-4D12-8DD4-79A246852F7C}" srcOrd="1" destOrd="0" parTransId="{DB8444AA-0704-4EB4-B8BB-FF28679CC8A4}" sibTransId="{BE40E365-A8E0-4066-95BA-0D1881C5DDC7}"/>
    <dgm:cxn modelId="{0DAC9F74-F8BC-4609-B0BD-5FDD453084D8}" type="presOf" srcId="{64E7D985-19D3-4D12-8DD4-79A246852F7C}" destId="{C635D7FC-BB98-49DB-AD9E-646C885914FB}" srcOrd="0" destOrd="0" presId="urn:microsoft.com/office/officeart/2005/8/layout/gear1"/>
    <dgm:cxn modelId="{3048D62F-FD69-47F3-B01F-4C9F2FC37BF6}" type="presOf" srcId="{C28CBA46-91FB-40F3-A628-651FEF6505A4}" destId="{1272E820-6FA3-47C2-9D51-81D45D983788}" srcOrd="0" destOrd="0" presId="urn:microsoft.com/office/officeart/2005/8/layout/gear1"/>
    <dgm:cxn modelId="{AFF8963E-C405-441B-B79D-F5BBD718E731}" type="presOf" srcId="{7E5B2486-365F-4902-9B4F-782CDB84C1B6}" destId="{F262F588-F893-422E-9A54-DC44037042AC}" srcOrd="1" destOrd="0" presId="urn:microsoft.com/office/officeart/2005/8/layout/gear1"/>
    <dgm:cxn modelId="{345FDD50-94D2-47B9-B2FD-96909D9F29DA}" type="presParOf" srcId="{59924272-8EE5-4E54-86F9-3E6D04025004}" destId="{1272E820-6FA3-47C2-9D51-81D45D983788}" srcOrd="0" destOrd="0" presId="urn:microsoft.com/office/officeart/2005/8/layout/gear1"/>
    <dgm:cxn modelId="{32701543-C1DB-42F3-A92E-441F3A196555}" type="presParOf" srcId="{59924272-8EE5-4E54-86F9-3E6D04025004}" destId="{85BE17F5-B104-42DE-BA3E-6063A1EC77A7}" srcOrd="1" destOrd="0" presId="urn:microsoft.com/office/officeart/2005/8/layout/gear1"/>
    <dgm:cxn modelId="{7C545D19-B656-421E-8C53-4B7D359598C1}" type="presParOf" srcId="{59924272-8EE5-4E54-86F9-3E6D04025004}" destId="{B61E837A-BA49-4017-BA60-FA2CD74AD679}" srcOrd="2" destOrd="0" presId="urn:microsoft.com/office/officeart/2005/8/layout/gear1"/>
    <dgm:cxn modelId="{7679B7B0-DFB9-4FA2-9587-BAEE29EB21E2}" type="presParOf" srcId="{59924272-8EE5-4E54-86F9-3E6D04025004}" destId="{C635D7FC-BB98-49DB-AD9E-646C885914FB}" srcOrd="3" destOrd="0" presId="urn:microsoft.com/office/officeart/2005/8/layout/gear1"/>
    <dgm:cxn modelId="{1E898640-D069-48D4-9604-37F38B0D0CE4}" type="presParOf" srcId="{59924272-8EE5-4E54-86F9-3E6D04025004}" destId="{CF8D61D2-9347-4194-BA15-27B0AC4D50D6}" srcOrd="4" destOrd="0" presId="urn:microsoft.com/office/officeart/2005/8/layout/gear1"/>
    <dgm:cxn modelId="{20F14669-DA1A-4602-98F7-5E8B4CF4A33D}" type="presParOf" srcId="{59924272-8EE5-4E54-86F9-3E6D04025004}" destId="{BB524EDC-ECC9-4FCE-99D8-48C2D3B7BE14}" srcOrd="5" destOrd="0" presId="urn:microsoft.com/office/officeart/2005/8/layout/gear1"/>
    <dgm:cxn modelId="{B194CA66-86BE-41BC-8EB4-13D0278A8C1B}" type="presParOf" srcId="{59924272-8EE5-4E54-86F9-3E6D04025004}" destId="{5140F291-ED28-498B-BAE6-9F621477E60F}" srcOrd="6" destOrd="0" presId="urn:microsoft.com/office/officeart/2005/8/layout/gear1"/>
    <dgm:cxn modelId="{0A741F85-20C8-4015-8374-BDB12096456A}" type="presParOf" srcId="{59924272-8EE5-4E54-86F9-3E6D04025004}" destId="{F262F588-F893-422E-9A54-DC44037042AC}" srcOrd="7" destOrd="0" presId="urn:microsoft.com/office/officeart/2005/8/layout/gear1"/>
    <dgm:cxn modelId="{33A6A2C7-BE93-457F-9ACC-FE9DDC6E60CD}" type="presParOf" srcId="{59924272-8EE5-4E54-86F9-3E6D04025004}" destId="{BB8C5C0D-25FC-4441-AA1A-D0FB45BB7ECA}" srcOrd="8" destOrd="0" presId="urn:microsoft.com/office/officeart/2005/8/layout/gear1"/>
    <dgm:cxn modelId="{4F24D9C6-A000-40BC-A5ED-094D4E65E162}" type="presParOf" srcId="{59924272-8EE5-4E54-86F9-3E6D04025004}" destId="{2CB5F1AB-6C9D-428B-BF86-D612FBCC8ADF}" srcOrd="9" destOrd="0" presId="urn:microsoft.com/office/officeart/2005/8/layout/gear1"/>
    <dgm:cxn modelId="{6C5D4740-6BCB-423D-88B5-9BE89F89A1B9}" type="presParOf" srcId="{59924272-8EE5-4E54-86F9-3E6D04025004}" destId="{8F010314-54F9-414B-A14F-2DA6461EB11E}" srcOrd="10" destOrd="0" presId="urn:microsoft.com/office/officeart/2005/8/layout/gear1"/>
    <dgm:cxn modelId="{639FA837-67EF-4F07-81DA-11795EC273F5}" type="presParOf" srcId="{59924272-8EE5-4E54-86F9-3E6D04025004}" destId="{44D0B37B-6A70-4DFA-A98D-651290407B3A}" srcOrd="11" destOrd="0" presId="urn:microsoft.com/office/officeart/2005/8/layout/gear1"/>
    <dgm:cxn modelId="{D637BD2E-5CA2-48AC-83CA-E84AF1FD23C8}" type="presParOf" srcId="{59924272-8EE5-4E54-86F9-3E6D04025004}" destId="{BD4931DA-6333-462C-9DEC-757480D4DE59}" srcOrd="12" destOrd="0" presId="urn:microsoft.com/office/officeart/2005/8/layout/gear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046B7D-AB8A-4DE5-B940-05A9C151A9E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04F6032-79F2-4A70-A0A3-15707EF3F9CC}">
      <dgm:prSet phldrT="[Text]" custT="1"/>
      <dgm:spPr/>
      <dgm:t>
        <a:bodyPr/>
        <a:lstStyle/>
        <a:p>
          <a:r>
            <a:rPr lang="en-US" sz="2800" b="1" dirty="0" smtClean="0">
              <a:effectLst/>
            </a:rPr>
            <a:t>Research </a:t>
          </a:r>
          <a:r>
            <a:rPr lang="en-US" sz="2800" b="1" dirty="0" smtClean="0">
              <a:effectLst/>
            </a:rPr>
            <a:t>Challenges in Clouds</a:t>
          </a:r>
        </a:p>
      </dgm:t>
    </dgm:pt>
    <dgm:pt modelId="{55FE7AA1-E78F-4BD4-B8DF-03C487E91D4F}" type="parTrans" cxnId="{B501B9F5-33E7-4EB7-9234-773AE00C1CE9}">
      <dgm:prSet/>
      <dgm:spPr/>
      <dgm:t>
        <a:bodyPr/>
        <a:lstStyle/>
        <a:p>
          <a:endParaRPr lang="en-US"/>
        </a:p>
      </dgm:t>
    </dgm:pt>
    <dgm:pt modelId="{2AD11760-945E-494D-87C9-B0A7E69F7605}" type="sibTrans" cxnId="{B501B9F5-33E7-4EB7-9234-773AE00C1CE9}">
      <dgm:prSet/>
      <dgm:spPr/>
      <dgm:t>
        <a:bodyPr/>
        <a:lstStyle/>
        <a:p>
          <a:endParaRPr lang="en-US"/>
        </a:p>
      </dgm:t>
    </dgm:pt>
    <dgm:pt modelId="{A018DB35-2CFA-4B71-90AB-ECD465F55860}">
      <dgm:prSet phldrT="[Text]"/>
      <dgm:spPr/>
      <dgm:t>
        <a:bodyPr/>
        <a:lstStyle/>
        <a:p>
          <a:r>
            <a:rPr lang="en-US" dirty="0" smtClean="0"/>
            <a:t>Programming model</a:t>
          </a:r>
          <a:endParaRPr lang="en-US" dirty="0"/>
        </a:p>
      </dgm:t>
    </dgm:pt>
    <dgm:pt modelId="{3C58F744-2D21-46C1-8B94-61C63A3DC8D1}" type="parTrans" cxnId="{43BD354D-A682-484D-939B-1D375E612921}">
      <dgm:prSet/>
      <dgm:spPr/>
      <dgm:t>
        <a:bodyPr/>
        <a:lstStyle/>
        <a:p>
          <a:endParaRPr lang="en-US"/>
        </a:p>
      </dgm:t>
    </dgm:pt>
    <dgm:pt modelId="{C0688553-9328-47CD-A4C4-75FAAC246EB3}" type="sibTrans" cxnId="{43BD354D-A682-484D-939B-1D375E612921}">
      <dgm:prSet/>
      <dgm:spPr/>
      <dgm:t>
        <a:bodyPr/>
        <a:lstStyle/>
        <a:p>
          <a:endParaRPr lang="en-US"/>
        </a:p>
      </dgm:t>
    </dgm:pt>
    <dgm:pt modelId="{BE3373CD-8908-4BA7-8F41-D798BE566018}">
      <dgm:prSet/>
      <dgm:spPr/>
      <dgm:t>
        <a:bodyPr/>
        <a:lstStyle/>
        <a:p>
          <a:r>
            <a:rPr lang="en-US" dirty="0" smtClean="0"/>
            <a:t>Data Storage</a:t>
          </a:r>
        </a:p>
      </dgm:t>
    </dgm:pt>
    <dgm:pt modelId="{5B5F70C0-5680-4F75-A2BF-B32333A4FBA5}" type="parTrans" cxnId="{A756AAC1-26E5-4CC6-9CF9-908AA39CA229}">
      <dgm:prSet/>
      <dgm:spPr/>
      <dgm:t>
        <a:bodyPr/>
        <a:lstStyle/>
        <a:p>
          <a:endParaRPr lang="en-US"/>
        </a:p>
      </dgm:t>
    </dgm:pt>
    <dgm:pt modelId="{D52815F7-2366-4C92-B6E4-AFAB22E52D32}" type="sibTrans" cxnId="{A756AAC1-26E5-4CC6-9CF9-908AA39CA229}">
      <dgm:prSet/>
      <dgm:spPr/>
      <dgm:t>
        <a:bodyPr/>
        <a:lstStyle/>
        <a:p>
          <a:endParaRPr lang="en-US"/>
        </a:p>
      </dgm:t>
    </dgm:pt>
    <dgm:pt modelId="{E138BFE6-FBEE-4005-A4DE-DDDACBD37273}">
      <dgm:prSet/>
      <dgm:spPr/>
      <dgm:t>
        <a:bodyPr/>
        <a:lstStyle/>
        <a:p>
          <a:r>
            <a:rPr lang="en-US" smtClean="0"/>
            <a:t>Task Scheduling</a:t>
          </a:r>
          <a:endParaRPr lang="en-US" dirty="0" smtClean="0"/>
        </a:p>
      </dgm:t>
    </dgm:pt>
    <dgm:pt modelId="{F62EE0F5-BAD2-4648-B96C-0ABF3DEABC4E}" type="parTrans" cxnId="{7F70E770-1C4F-497F-869D-936FA483D9E1}">
      <dgm:prSet/>
      <dgm:spPr/>
      <dgm:t>
        <a:bodyPr/>
        <a:lstStyle/>
        <a:p>
          <a:endParaRPr lang="en-US"/>
        </a:p>
      </dgm:t>
    </dgm:pt>
    <dgm:pt modelId="{26CA4376-7CF1-454B-9633-DF6D9C868107}" type="sibTrans" cxnId="{7F70E770-1C4F-497F-869D-936FA483D9E1}">
      <dgm:prSet/>
      <dgm:spPr/>
      <dgm:t>
        <a:bodyPr/>
        <a:lstStyle/>
        <a:p>
          <a:endParaRPr lang="en-US"/>
        </a:p>
      </dgm:t>
    </dgm:pt>
    <dgm:pt modelId="{9FFDCBF3-8D0B-4B9E-A9B1-AF81CBC6D81F}">
      <dgm:prSet/>
      <dgm:spPr/>
      <dgm:t>
        <a:bodyPr/>
        <a:lstStyle/>
        <a:p>
          <a:r>
            <a:rPr lang="en-US" smtClean="0"/>
            <a:t>Data Communication</a:t>
          </a:r>
          <a:endParaRPr lang="en-US" dirty="0" smtClean="0"/>
        </a:p>
      </dgm:t>
    </dgm:pt>
    <dgm:pt modelId="{392C5BB6-8E47-4E11-8624-5E71A9E735B7}" type="parTrans" cxnId="{7FC32776-5AE4-4E34-BCA8-CE775727A78E}">
      <dgm:prSet/>
      <dgm:spPr/>
      <dgm:t>
        <a:bodyPr/>
        <a:lstStyle/>
        <a:p>
          <a:endParaRPr lang="en-US"/>
        </a:p>
      </dgm:t>
    </dgm:pt>
    <dgm:pt modelId="{4A55F570-F7AD-415B-851A-DE9C52333D13}" type="sibTrans" cxnId="{7FC32776-5AE4-4E34-BCA8-CE775727A78E}">
      <dgm:prSet/>
      <dgm:spPr/>
      <dgm:t>
        <a:bodyPr/>
        <a:lstStyle/>
        <a:p>
          <a:endParaRPr lang="en-US"/>
        </a:p>
      </dgm:t>
    </dgm:pt>
    <dgm:pt modelId="{76A43A84-6178-428C-B17F-A6B3C187A3C6}">
      <dgm:prSet/>
      <dgm:spPr/>
      <dgm:t>
        <a:bodyPr/>
        <a:lstStyle/>
        <a:p>
          <a:r>
            <a:rPr lang="en-US" smtClean="0"/>
            <a:t>Fault Tolerance</a:t>
          </a:r>
          <a:endParaRPr lang="en-US" dirty="0" smtClean="0"/>
        </a:p>
      </dgm:t>
    </dgm:pt>
    <dgm:pt modelId="{946B0F27-D941-4542-92E1-615ABD5014A4}" type="parTrans" cxnId="{F3FD319A-AA8F-470A-B2B5-D8631DFFF1AD}">
      <dgm:prSet/>
      <dgm:spPr/>
      <dgm:t>
        <a:bodyPr/>
        <a:lstStyle/>
        <a:p>
          <a:endParaRPr lang="en-US"/>
        </a:p>
      </dgm:t>
    </dgm:pt>
    <dgm:pt modelId="{775FA223-A71B-403C-AD02-C228227E0E68}" type="sibTrans" cxnId="{F3FD319A-AA8F-470A-B2B5-D8631DFFF1AD}">
      <dgm:prSet/>
      <dgm:spPr/>
      <dgm:t>
        <a:bodyPr/>
        <a:lstStyle/>
        <a:p>
          <a:endParaRPr lang="en-US"/>
        </a:p>
      </dgm:t>
    </dgm:pt>
    <dgm:pt modelId="{D726EB78-00C8-47F7-9768-10BBEE09DD71}">
      <dgm:prSet/>
      <dgm:spPr/>
      <dgm:t>
        <a:bodyPr/>
        <a:lstStyle/>
        <a:p>
          <a:r>
            <a:rPr lang="en-US" smtClean="0"/>
            <a:t>Scalability</a:t>
          </a:r>
          <a:endParaRPr lang="en-US" dirty="0" smtClean="0"/>
        </a:p>
      </dgm:t>
    </dgm:pt>
    <dgm:pt modelId="{FB9E8ACA-6476-42A3-8514-DE09AA47619C}" type="parTrans" cxnId="{7A05E78A-1799-4F6D-BC50-CA5A285D0764}">
      <dgm:prSet/>
      <dgm:spPr/>
      <dgm:t>
        <a:bodyPr/>
        <a:lstStyle/>
        <a:p>
          <a:endParaRPr lang="en-US"/>
        </a:p>
      </dgm:t>
    </dgm:pt>
    <dgm:pt modelId="{0986A0BA-0552-4D47-989B-BBBB5D8EFD8D}" type="sibTrans" cxnId="{7A05E78A-1799-4F6D-BC50-CA5A285D0764}">
      <dgm:prSet/>
      <dgm:spPr/>
      <dgm:t>
        <a:bodyPr/>
        <a:lstStyle/>
        <a:p>
          <a:endParaRPr lang="en-US"/>
        </a:p>
      </dgm:t>
    </dgm:pt>
    <dgm:pt modelId="{97023673-26FF-4867-ABD2-B042C5AA30BE}">
      <dgm:prSet/>
      <dgm:spPr/>
      <dgm:t>
        <a:bodyPr/>
        <a:lstStyle/>
        <a:p>
          <a:r>
            <a:rPr lang="en-US" smtClean="0"/>
            <a:t>Efficiency</a:t>
          </a:r>
          <a:endParaRPr lang="en-US" dirty="0" smtClean="0"/>
        </a:p>
      </dgm:t>
    </dgm:pt>
    <dgm:pt modelId="{09A71484-C281-4A0C-8C15-F6265D4414DF}" type="parTrans" cxnId="{E6301300-520B-442E-932A-AE63179A0CE4}">
      <dgm:prSet/>
      <dgm:spPr/>
      <dgm:t>
        <a:bodyPr/>
        <a:lstStyle/>
        <a:p>
          <a:endParaRPr lang="en-US"/>
        </a:p>
      </dgm:t>
    </dgm:pt>
    <dgm:pt modelId="{E1BCFF90-F446-4A3D-8921-0ED8EA5D2EEB}" type="sibTrans" cxnId="{E6301300-520B-442E-932A-AE63179A0CE4}">
      <dgm:prSet/>
      <dgm:spPr/>
      <dgm:t>
        <a:bodyPr/>
        <a:lstStyle/>
        <a:p>
          <a:endParaRPr lang="en-US"/>
        </a:p>
      </dgm:t>
    </dgm:pt>
    <dgm:pt modelId="{0FF401A8-732D-44BD-98AE-A886404C34DB}">
      <dgm:prSet/>
      <dgm:spPr/>
      <dgm:t>
        <a:bodyPr/>
        <a:lstStyle/>
        <a:p>
          <a:r>
            <a:rPr lang="en-US" smtClean="0"/>
            <a:t>Monitoring, logging and metadata storage</a:t>
          </a:r>
          <a:endParaRPr lang="en-US" dirty="0" smtClean="0"/>
        </a:p>
      </dgm:t>
    </dgm:pt>
    <dgm:pt modelId="{6A9926E3-65F8-4A4C-8BFD-6A15092F8D5C}" type="parTrans" cxnId="{3D834536-1BD6-433B-9BAA-07829FE763DF}">
      <dgm:prSet/>
      <dgm:spPr/>
      <dgm:t>
        <a:bodyPr/>
        <a:lstStyle/>
        <a:p>
          <a:endParaRPr lang="en-US"/>
        </a:p>
      </dgm:t>
    </dgm:pt>
    <dgm:pt modelId="{12208CE3-3894-4569-8255-B56C78168AD6}" type="sibTrans" cxnId="{3D834536-1BD6-433B-9BAA-07829FE763DF}">
      <dgm:prSet/>
      <dgm:spPr/>
      <dgm:t>
        <a:bodyPr/>
        <a:lstStyle/>
        <a:p>
          <a:endParaRPr lang="en-US"/>
        </a:p>
      </dgm:t>
    </dgm:pt>
    <dgm:pt modelId="{633AAB64-4480-4AB5-AC3F-15CE7811CECC}">
      <dgm:prSet/>
      <dgm:spPr/>
      <dgm:t>
        <a:bodyPr/>
        <a:lstStyle/>
        <a:p>
          <a:r>
            <a:rPr lang="en-US" smtClean="0"/>
            <a:t>Cost Effective</a:t>
          </a:r>
          <a:endParaRPr lang="en-US" dirty="0" smtClean="0"/>
        </a:p>
      </dgm:t>
    </dgm:pt>
    <dgm:pt modelId="{270C5CF4-C4F1-4D74-9926-C93C83891445}" type="parTrans" cxnId="{8DF3C7F5-00D3-402A-A02B-44EC26ED9B78}">
      <dgm:prSet/>
      <dgm:spPr/>
      <dgm:t>
        <a:bodyPr/>
        <a:lstStyle/>
        <a:p>
          <a:endParaRPr lang="en-US"/>
        </a:p>
      </dgm:t>
    </dgm:pt>
    <dgm:pt modelId="{264B2799-076E-444D-B0EB-DD3C4CE1BFCB}" type="sibTrans" cxnId="{8DF3C7F5-00D3-402A-A02B-44EC26ED9B78}">
      <dgm:prSet/>
      <dgm:spPr/>
      <dgm:t>
        <a:bodyPr/>
        <a:lstStyle/>
        <a:p>
          <a:endParaRPr lang="en-US"/>
        </a:p>
      </dgm:t>
    </dgm:pt>
    <dgm:pt modelId="{2C70418E-A346-4D23-B010-E53B2D7FE6FE}">
      <dgm:prSet/>
      <dgm:spPr/>
      <dgm:t>
        <a:bodyPr/>
        <a:lstStyle/>
        <a:p>
          <a:r>
            <a:rPr lang="en-US" smtClean="0"/>
            <a:t>Ease of Use</a:t>
          </a:r>
          <a:endParaRPr lang="en-US" dirty="0"/>
        </a:p>
      </dgm:t>
    </dgm:pt>
    <dgm:pt modelId="{6346CABA-2E9F-4E9D-90EB-042C2DF14C2E}" type="parTrans" cxnId="{385349E5-710D-48E6-8D10-E583F9A76169}">
      <dgm:prSet/>
      <dgm:spPr/>
      <dgm:t>
        <a:bodyPr/>
        <a:lstStyle/>
        <a:p>
          <a:endParaRPr lang="en-US"/>
        </a:p>
      </dgm:t>
    </dgm:pt>
    <dgm:pt modelId="{268A7FCF-02C1-4EC5-9689-EF73CBF89540}" type="sibTrans" cxnId="{385349E5-710D-48E6-8D10-E583F9A76169}">
      <dgm:prSet/>
      <dgm:spPr/>
      <dgm:t>
        <a:bodyPr/>
        <a:lstStyle/>
        <a:p>
          <a:endParaRPr lang="en-US"/>
        </a:p>
      </dgm:t>
    </dgm:pt>
    <dgm:pt modelId="{F0859FC6-1289-495D-98CA-4BA40F81B99B}" type="pres">
      <dgm:prSet presAssocID="{74046B7D-AB8A-4DE5-B940-05A9C151A9E8}" presName="vert0" presStyleCnt="0">
        <dgm:presLayoutVars>
          <dgm:dir/>
          <dgm:animOne val="branch"/>
          <dgm:animLvl val="lvl"/>
        </dgm:presLayoutVars>
      </dgm:prSet>
      <dgm:spPr/>
      <dgm:t>
        <a:bodyPr/>
        <a:lstStyle/>
        <a:p>
          <a:endParaRPr lang="en-US"/>
        </a:p>
      </dgm:t>
    </dgm:pt>
    <dgm:pt modelId="{E24E08E8-3749-44E2-8DD4-95CB5F4D5FCD}" type="pres">
      <dgm:prSet presAssocID="{604F6032-79F2-4A70-A0A3-15707EF3F9CC}" presName="thickLine" presStyleLbl="alignNode1" presStyleIdx="0" presStyleCnt="1"/>
      <dgm:spPr/>
    </dgm:pt>
    <dgm:pt modelId="{58DB5F60-697E-4E83-82F9-812AB0912FE4}" type="pres">
      <dgm:prSet presAssocID="{604F6032-79F2-4A70-A0A3-15707EF3F9CC}" presName="horz1" presStyleCnt="0"/>
      <dgm:spPr/>
    </dgm:pt>
    <dgm:pt modelId="{9852B504-489A-47DA-ACAC-31F0C7810289}" type="pres">
      <dgm:prSet presAssocID="{604F6032-79F2-4A70-A0A3-15707EF3F9CC}" presName="tx1" presStyleLbl="revTx" presStyleIdx="0" presStyleCnt="11" custScaleX="134710"/>
      <dgm:spPr/>
      <dgm:t>
        <a:bodyPr/>
        <a:lstStyle/>
        <a:p>
          <a:endParaRPr lang="en-US"/>
        </a:p>
      </dgm:t>
    </dgm:pt>
    <dgm:pt modelId="{6136FB4D-F3DE-442E-BC83-B1C2E1E61278}" type="pres">
      <dgm:prSet presAssocID="{604F6032-79F2-4A70-A0A3-15707EF3F9CC}" presName="vert1" presStyleCnt="0"/>
      <dgm:spPr/>
    </dgm:pt>
    <dgm:pt modelId="{DFD7F3DA-B8B2-4039-852A-A780CE8A0C05}" type="pres">
      <dgm:prSet presAssocID="{A018DB35-2CFA-4B71-90AB-ECD465F55860}" presName="vertSpace2a" presStyleCnt="0"/>
      <dgm:spPr/>
    </dgm:pt>
    <dgm:pt modelId="{D8A33F44-5A65-444C-AD45-715254C2184F}" type="pres">
      <dgm:prSet presAssocID="{A018DB35-2CFA-4B71-90AB-ECD465F55860}" presName="horz2" presStyleCnt="0"/>
      <dgm:spPr/>
    </dgm:pt>
    <dgm:pt modelId="{20749D7E-E54B-4AF8-8773-C010560B47B2}" type="pres">
      <dgm:prSet presAssocID="{A018DB35-2CFA-4B71-90AB-ECD465F55860}" presName="horzSpace2" presStyleCnt="0"/>
      <dgm:spPr/>
    </dgm:pt>
    <dgm:pt modelId="{32779545-39BA-4B84-93C3-4739A0694119}" type="pres">
      <dgm:prSet presAssocID="{A018DB35-2CFA-4B71-90AB-ECD465F55860}" presName="tx2" presStyleLbl="revTx" presStyleIdx="1" presStyleCnt="11"/>
      <dgm:spPr/>
      <dgm:t>
        <a:bodyPr/>
        <a:lstStyle/>
        <a:p>
          <a:endParaRPr lang="en-US"/>
        </a:p>
      </dgm:t>
    </dgm:pt>
    <dgm:pt modelId="{42A47D86-FD34-4977-9890-FEEDD6F63FE2}" type="pres">
      <dgm:prSet presAssocID="{A018DB35-2CFA-4B71-90AB-ECD465F55860}" presName="vert2" presStyleCnt="0"/>
      <dgm:spPr/>
    </dgm:pt>
    <dgm:pt modelId="{BE1725F7-96CE-4A1C-A959-E42C8728764B}" type="pres">
      <dgm:prSet presAssocID="{A018DB35-2CFA-4B71-90AB-ECD465F55860}" presName="thinLine2b" presStyleLbl="callout" presStyleIdx="0" presStyleCnt="10"/>
      <dgm:spPr/>
    </dgm:pt>
    <dgm:pt modelId="{FE914F48-D5D0-4A90-84B3-3293A516AF28}" type="pres">
      <dgm:prSet presAssocID="{A018DB35-2CFA-4B71-90AB-ECD465F55860}" presName="vertSpace2b" presStyleCnt="0"/>
      <dgm:spPr/>
    </dgm:pt>
    <dgm:pt modelId="{0E632A56-68B5-40F2-9F3F-18E3A6383233}" type="pres">
      <dgm:prSet presAssocID="{BE3373CD-8908-4BA7-8F41-D798BE566018}" presName="horz2" presStyleCnt="0"/>
      <dgm:spPr/>
    </dgm:pt>
    <dgm:pt modelId="{643397A8-EBD2-4A62-A207-F6AFE93B8996}" type="pres">
      <dgm:prSet presAssocID="{BE3373CD-8908-4BA7-8F41-D798BE566018}" presName="horzSpace2" presStyleCnt="0"/>
      <dgm:spPr/>
    </dgm:pt>
    <dgm:pt modelId="{37829B38-BF29-44A4-B2F6-1DA66CBFEB7E}" type="pres">
      <dgm:prSet presAssocID="{BE3373CD-8908-4BA7-8F41-D798BE566018}" presName="tx2" presStyleLbl="revTx" presStyleIdx="2" presStyleCnt="11"/>
      <dgm:spPr/>
      <dgm:t>
        <a:bodyPr/>
        <a:lstStyle/>
        <a:p>
          <a:endParaRPr lang="en-US"/>
        </a:p>
      </dgm:t>
    </dgm:pt>
    <dgm:pt modelId="{2A19AAB9-E920-47AA-9423-913437B07034}" type="pres">
      <dgm:prSet presAssocID="{BE3373CD-8908-4BA7-8F41-D798BE566018}" presName="vert2" presStyleCnt="0"/>
      <dgm:spPr/>
    </dgm:pt>
    <dgm:pt modelId="{8BC19D60-4E52-4C0C-A88E-89CD937557BF}" type="pres">
      <dgm:prSet presAssocID="{BE3373CD-8908-4BA7-8F41-D798BE566018}" presName="thinLine2b" presStyleLbl="callout" presStyleIdx="1" presStyleCnt="10"/>
      <dgm:spPr/>
    </dgm:pt>
    <dgm:pt modelId="{017B0A05-E9D7-4933-BC68-17B73989A58C}" type="pres">
      <dgm:prSet presAssocID="{BE3373CD-8908-4BA7-8F41-D798BE566018}" presName="vertSpace2b" presStyleCnt="0"/>
      <dgm:spPr/>
    </dgm:pt>
    <dgm:pt modelId="{E8931125-CB26-4089-9452-961053BA23A3}" type="pres">
      <dgm:prSet presAssocID="{E138BFE6-FBEE-4005-A4DE-DDDACBD37273}" presName="horz2" presStyleCnt="0"/>
      <dgm:spPr/>
    </dgm:pt>
    <dgm:pt modelId="{56473F6A-71C3-4D23-8C09-DCC5AB839629}" type="pres">
      <dgm:prSet presAssocID="{E138BFE6-FBEE-4005-A4DE-DDDACBD37273}" presName="horzSpace2" presStyleCnt="0"/>
      <dgm:spPr/>
    </dgm:pt>
    <dgm:pt modelId="{CEF54AA8-D478-4235-8FD5-428FCC7C3D8E}" type="pres">
      <dgm:prSet presAssocID="{E138BFE6-FBEE-4005-A4DE-DDDACBD37273}" presName="tx2" presStyleLbl="revTx" presStyleIdx="3" presStyleCnt="11"/>
      <dgm:spPr/>
      <dgm:t>
        <a:bodyPr/>
        <a:lstStyle/>
        <a:p>
          <a:endParaRPr lang="en-US"/>
        </a:p>
      </dgm:t>
    </dgm:pt>
    <dgm:pt modelId="{BF017FEB-EE1C-494D-A5F0-31E8DDD22172}" type="pres">
      <dgm:prSet presAssocID="{E138BFE6-FBEE-4005-A4DE-DDDACBD37273}" presName="vert2" presStyleCnt="0"/>
      <dgm:spPr/>
    </dgm:pt>
    <dgm:pt modelId="{502D72ED-67E2-412A-9CD0-13A07EC35586}" type="pres">
      <dgm:prSet presAssocID="{E138BFE6-FBEE-4005-A4DE-DDDACBD37273}" presName="thinLine2b" presStyleLbl="callout" presStyleIdx="2" presStyleCnt="10"/>
      <dgm:spPr/>
    </dgm:pt>
    <dgm:pt modelId="{985FC595-806D-4DE4-A0CF-A9B3D736DB44}" type="pres">
      <dgm:prSet presAssocID="{E138BFE6-FBEE-4005-A4DE-DDDACBD37273}" presName="vertSpace2b" presStyleCnt="0"/>
      <dgm:spPr/>
    </dgm:pt>
    <dgm:pt modelId="{0A13E253-CA21-4806-AFAD-29969BC1A62C}" type="pres">
      <dgm:prSet presAssocID="{9FFDCBF3-8D0B-4B9E-A9B1-AF81CBC6D81F}" presName="horz2" presStyleCnt="0"/>
      <dgm:spPr/>
    </dgm:pt>
    <dgm:pt modelId="{02E141C8-CABA-4361-81D9-5787E81BEB0F}" type="pres">
      <dgm:prSet presAssocID="{9FFDCBF3-8D0B-4B9E-A9B1-AF81CBC6D81F}" presName="horzSpace2" presStyleCnt="0"/>
      <dgm:spPr/>
    </dgm:pt>
    <dgm:pt modelId="{8E654430-8E1A-484B-9E12-48B542089D12}" type="pres">
      <dgm:prSet presAssocID="{9FFDCBF3-8D0B-4B9E-A9B1-AF81CBC6D81F}" presName="tx2" presStyleLbl="revTx" presStyleIdx="4" presStyleCnt="11"/>
      <dgm:spPr/>
      <dgm:t>
        <a:bodyPr/>
        <a:lstStyle/>
        <a:p>
          <a:endParaRPr lang="en-US"/>
        </a:p>
      </dgm:t>
    </dgm:pt>
    <dgm:pt modelId="{FBFF36DB-06B0-4789-8559-511FC45C6F9D}" type="pres">
      <dgm:prSet presAssocID="{9FFDCBF3-8D0B-4B9E-A9B1-AF81CBC6D81F}" presName="vert2" presStyleCnt="0"/>
      <dgm:spPr/>
    </dgm:pt>
    <dgm:pt modelId="{2F7819CB-7FEF-4828-8151-E503C1B5FC70}" type="pres">
      <dgm:prSet presAssocID="{9FFDCBF3-8D0B-4B9E-A9B1-AF81CBC6D81F}" presName="thinLine2b" presStyleLbl="callout" presStyleIdx="3" presStyleCnt="10"/>
      <dgm:spPr/>
    </dgm:pt>
    <dgm:pt modelId="{FF1E1779-7EB8-4E2A-9237-7C15D419B5C4}" type="pres">
      <dgm:prSet presAssocID="{9FFDCBF3-8D0B-4B9E-A9B1-AF81CBC6D81F}" presName="vertSpace2b" presStyleCnt="0"/>
      <dgm:spPr/>
    </dgm:pt>
    <dgm:pt modelId="{1A3C3064-FD1E-4835-9390-D5948AC52706}" type="pres">
      <dgm:prSet presAssocID="{76A43A84-6178-428C-B17F-A6B3C187A3C6}" presName="horz2" presStyleCnt="0"/>
      <dgm:spPr/>
    </dgm:pt>
    <dgm:pt modelId="{307D4482-669D-4A1A-9972-7720A2780E3B}" type="pres">
      <dgm:prSet presAssocID="{76A43A84-6178-428C-B17F-A6B3C187A3C6}" presName="horzSpace2" presStyleCnt="0"/>
      <dgm:spPr/>
    </dgm:pt>
    <dgm:pt modelId="{0A6286BB-29B2-4534-AF25-48E8CA8A9CD6}" type="pres">
      <dgm:prSet presAssocID="{76A43A84-6178-428C-B17F-A6B3C187A3C6}" presName="tx2" presStyleLbl="revTx" presStyleIdx="5" presStyleCnt="11"/>
      <dgm:spPr/>
      <dgm:t>
        <a:bodyPr/>
        <a:lstStyle/>
        <a:p>
          <a:endParaRPr lang="en-US"/>
        </a:p>
      </dgm:t>
    </dgm:pt>
    <dgm:pt modelId="{31BF9C0C-279A-4600-A256-83188AA6F7BB}" type="pres">
      <dgm:prSet presAssocID="{76A43A84-6178-428C-B17F-A6B3C187A3C6}" presName="vert2" presStyleCnt="0"/>
      <dgm:spPr/>
    </dgm:pt>
    <dgm:pt modelId="{4C39289B-79DF-49CD-8FDE-FF87A4E05D8A}" type="pres">
      <dgm:prSet presAssocID="{76A43A84-6178-428C-B17F-A6B3C187A3C6}" presName="thinLine2b" presStyleLbl="callout" presStyleIdx="4" presStyleCnt="10"/>
      <dgm:spPr/>
    </dgm:pt>
    <dgm:pt modelId="{B4B23F02-4BCB-4135-A168-7123AEFE97E4}" type="pres">
      <dgm:prSet presAssocID="{76A43A84-6178-428C-B17F-A6B3C187A3C6}" presName="vertSpace2b" presStyleCnt="0"/>
      <dgm:spPr/>
    </dgm:pt>
    <dgm:pt modelId="{C711BBBA-AD97-4138-894C-C08A92391BC6}" type="pres">
      <dgm:prSet presAssocID="{D726EB78-00C8-47F7-9768-10BBEE09DD71}" presName="horz2" presStyleCnt="0"/>
      <dgm:spPr/>
    </dgm:pt>
    <dgm:pt modelId="{5E8BA401-C859-4386-AC4B-7FE74BD2070A}" type="pres">
      <dgm:prSet presAssocID="{D726EB78-00C8-47F7-9768-10BBEE09DD71}" presName="horzSpace2" presStyleCnt="0"/>
      <dgm:spPr/>
    </dgm:pt>
    <dgm:pt modelId="{2CB74283-2AB4-45AE-B4A0-70B23590323A}" type="pres">
      <dgm:prSet presAssocID="{D726EB78-00C8-47F7-9768-10BBEE09DD71}" presName="tx2" presStyleLbl="revTx" presStyleIdx="6" presStyleCnt="11"/>
      <dgm:spPr/>
      <dgm:t>
        <a:bodyPr/>
        <a:lstStyle/>
        <a:p>
          <a:endParaRPr lang="en-US"/>
        </a:p>
      </dgm:t>
    </dgm:pt>
    <dgm:pt modelId="{14D9CF96-5E77-4193-A12B-00BD9359CC04}" type="pres">
      <dgm:prSet presAssocID="{D726EB78-00C8-47F7-9768-10BBEE09DD71}" presName="vert2" presStyleCnt="0"/>
      <dgm:spPr/>
    </dgm:pt>
    <dgm:pt modelId="{883DCEAF-C7C1-46C1-9412-EDEE00B306CF}" type="pres">
      <dgm:prSet presAssocID="{D726EB78-00C8-47F7-9768-10BBEE09DD71}" presName="thinLine2b" presStyleLbl="callout" presStyleIdx="5" presStyleCnt="10"/>
      <dgm:spPr/>
    </dgm:pt>
    <dgm:pt modelId="{B2476043-9D49-4DE6-9DF6-9B59C2A89D3B}" type="pres">
      <dgm:prSet presAssocID="{D726EB78-00C8-47F7-9768-10BBEE09DD71}" presName="vertSpace2b" presStyleCnt="0"/>
      <dgm:spPr/>
    </dgm:pt>
    <dgm:pt modelId="{14FA547C-58F2-4977-9B07-E31CC984CFAE}" type="pres">
      <dgm:prSet presAssocID="{97023673-26FF-4867-ABD2-B042C5AA30BE}" presName="horz2" presStyleCnt="0"/>
      <dgm:spPr/>
    </dgm:pt>
    <dgm:pt modelId="{9841FF71-AA95-4FA0-821B-52FA47D6E090}" type="pres">
      <dgm:prSet presAssocID="{97023673-26FF-4867-ABD2-B042C5AA30BE}" presName="horzSpace2" presStyleCnt="0"/>
      <dgm:spPr/>
    </dgm:pt>
    <dgm:pt modelId="{F2656B1C-4CBC-4775-B35F-69461CA996A1}" type="pres">
      <dgm:prSet presAssocID="{97023673-26FF-4867-ABD2-B042C5AA30BE}" presName="tx2" presStyleLbl="revTx" presStyleIdx="7" presStyleCnt="11"/>
      <dgm:spPr/>
      <dgm:t>
        <a:bodyPr/>
        <a:lstStyle/>
        <a:p>
          <a:endParaRPr lang="en-US"/>
        </a:p>
      </dgm:t>
    </dgm:pt>
    <dgm:pt modelId="{B0837D63-A60E-4A92-BF0C-8D9B36D7B932}" type="pres">
      <dgm:prSet presAssocID="{97023673-26FF-4867-ABD2-B042C5AA30BE}" presName="vert2" presStyleCnt="0"/>
      <dgm:spPr/>
    </dgm:pt>
    <dgm:pt modelId="{02232967-DDC8-4A4B-8750-09152DEAC17F}" type="pres">
      <dgm:prSet presAssocID="{97023673-26FF-4867-ABD2-B042C5AA30BE}" presName="thinLine2b" presStyleLbl="callout" presStyleIdx="6" presStyleCnt="10"/>
      <dgm:spPr/>
    </dgm:pt>
    <dgm:pt modelId="{FE14B958-F799-4E67-B4F4-A2E28D412217}" type="pres">
      <dgm:prSet presAssocID="{97023673-26FF-4867-ABD2-B042C5AA30BE}" presName="vertSpace2b" presStyleCnt="0"/>
      <dgm:spPr/>
    </dgm:pt>
    <dgm:pt modelId="{EE9CCF82-3864-43FB-B565-66FF79D4ED9D}" type="pres">
      <dgm:prSet presAssocID="{0FF401A8-732D-44BD-98AE-A886404C34DB}" presName="horz2" presStyleCnt="0"/>
      <dgm:spPr/>
    </dgm:pt>
    <dgm:pt modelId="{DE3A6FD2-6805-4409-BD9F-FC745EA75F27}" type="pres">
      <dgm:prSet presAssocID="{0FF401A8-732D-44BD-98AE-A886404C34DB}" presName="horzSpace2" presStyleCnt="0"/>
      <dgm:spPr/>
    </dgm:pt>
    <dgm:pt modelId="{0E749F9E-99EA-4D1B-A160-C18B8902DCAC}" type="pres">
      <dgm:prSet presAssocID="{0FF401A8-732D-44BD-98AE-A886404C34DB}" presName="tx2" presStyleLbl="revTx" presStyleIdx="8" presStyleCnt="11"/>
      <dgm:spPr/>
      <dgm:t>
        <a:bodyPr/>
        <a:lstStyle/>
        <a:p>
          <a:endParaRPr lang="en-US"/>
        </a:p>
      </dgm:t>
    </dgm:pt>
    <dgm:pt modelId="{396D0CC4-A1E9-45D2-B869-8598859DBD65}" type="pres">
      <dgm:prSet presAssocID="{0FF401A8-732D-44BD-98AE-A886404C34DB}" presName="vert2" presStyleCnt="0"/>
      <dgm:spPr/>
    </dgm:pt>
    <dgm:pt modelId="{3C2789DB-660B-4715-94C9-71033DD100F7}" type="pres">
      <dgm:prSet presAssocID="{0FF401A8-732D-44BD-98AE-A886404C34DB}" presName="thinLine2b" presStyleLbl="callout" presStyleIdx="7" presStyleCnt="10"/>
      <dgm:spPr/>
    </dgm:pt>
    <dgm:pt modelId="{B3686463-C0DE-479A-B540-BA6533FDE10A}" type="pres">
      <dgm:prSet presAssocID="{0FF401A8-732D-44BD-98AE-A886404C34DB}" presName="vertSpace2b" presStyleCnt="0"/>
      <dgm:spPr/>
    </dgm:pt>
    <dgm:pt modelId="{FD1579AD-2E70-4D54-A51D-CEA2F961B341}" type="pres">
      <dgm:prSet presAssocID="{633AAB64-4480-4AB5-AC3F-15CE7811CECC}" presName="horz2" presStyleCnt="0"/>
      <dgm:spPr/>
    </dgm:pt>
    <dgm:pt modelId="{DF0EE389-870F-4E05-BBA1-B281A43B3311}" type="pres">
      <dgm:prSet presAssocID="{633AAB64-4480-4AB5-AC3F-15CE7811CECC}" presName="horzSpace2" presStyleCnt="0"/>
      <dgm:spPr/>
    </dgm:pt>
    <dgm:pt modelId="{B5F729E7-1403-4D98-9E9E-8DDBD4C42A50}" type="pres">
      <dgm:prSet presAssocID="{633AAB64-4480-4AB5-AC3F-15CE7811CECC}" presName="tx2" presStyleLbl="revTx" presStyleIdx="9" presStyleCnt="11"/>
      <dgm:spPr/>
      <dgm:t>
        <a:bodyPr/>
        <a:lstStyle/>
        <a:p>
          <a:endParaRPr lang="en-US"/>
        </a:p>
      </dgm:t>
    </dgm:pt>
    <dgm:pt modelId="{81DD4B08-A980-46CF-BA9F-41DB40829C36}" type="pres">
      <dgm:prSet presAssocID="{633AAB64-4480-4AB5-AC3F-15CE7811CECC}" presName="vert2" presStyleCnt="0"/>
      <dgm:spPr/>
    </dgm:pt>
    <dgm:pt modelId="{4B56C739-9900-472E-9645-DB6B813BC565}" type="pres">
      <dgm:prSet presAssocID="{633AAB64-4480-4AB5-AC3F-15CE7811CECC}" presName="thinLine2b" presStyleLbl="callout" presStyleIdx="8" presStyleCnt="10"/>
      <dgm:spPr/>
    </dgm:pt>
    <dgm:pt modelId="{B4CE2614-2E66-42CD-AB26-A0CFBACD69D6}" type="pres">
      <dgm:prSet presAssocID="{633AAB64-4480-4AB5-AC3F-15CE7811CECC}" presName="vertSpace2b" presStyleCnt="0"/>
      <dgm:spPr/>
    </dgm:pt>
    <dgm:pt modelId="{910A2802-1CBC-4920-8634-44F004E1D7CD}" type="pres">
      <dgm:prSet presAssocID="{2C70418E-A346-4D23-B010-E53B2D7FE6FE}" presName="horz2" presStyleCnt="0"/>
      <dgm:spPr/>
    </dgm:pt>
    <dgm:pt modelId="{15B9F7D0-7FAE-4010-A331-94FFD46C6C10}" type="pres">
      <dgm:prSet presAssocID="{2C70418E-A346-4D23-B010-E53B2D7FE6FE}" presName="horzSpace2" presStyleCnt="0"/>
      <dgm:spPr/>
    </dgm:pt>
    <dgm:pt modelId="{BADC92E6-A540-475D-9EFF-6523E0007AE2}" type="pres">
      <dgm:prSet presAssocID="{2C70418E-A346-4D23-B010-E53B2D7FE6FE}" presName="tx2" presStyleLbl="revTx" presStyleIdx="10" presStyleCnt="11"/>
      <dgm:spPr/>
      <dgm:t>
        <a:bodyPr/>
        <a:lstStyle/>
        <a:p>
          <a:endParaRPr lang="en-US"/>
        </a:p>
      </dgm:t>
    </dgm:pt>
    <dgm:pt modelId="{DDB0D7EC-B0F8-4A58-AA23-5D49C628F1F6}" type="pres">
      <dgm:prSet presAssocID="{2C70418E-A346-4D23-B010-E53B2D7FE6FE}" presName="vert2" presStyleCnt="0"/>
      <dgm:spPr/>
    </dgm:pt>
    <dgm:pt modelId="{ED23A103-E2A9-4F98-A7ED-B95F4208A8E6}" type="pres">
      <dgm:prSet presAssocID="{2C70418E-A346-4D23-B010-E53B2D7FE6FE}" presName="thinLine2b" presStyleLbl="callout" presStyleIdx="9" presStyleCnt="10"/>
      <dgm:spPr/>
    </dgm:pt>
    <dgm:pt modelId="{25457794-80B7-4809-8B1F-9ABB9B0777AF}" type="pres">
      <dgm:prSet presAssocID="{2C70418E-A346-4D23-B010-E53B2D7FE6FE}" presName="vertSpace2b" presStyleCnt="0"/>
      <dgm:spPr/>
    </dgm:pt>
  </dgm:ptLst>
  <dgm:cxnLst>
    <dgm:cxn modelId="{A756AAC1-26E5-4CC6-9CF9-908AA39CA229}" srcId="{604F6032-79F2-4A70-A0A3-15707EF3F9CC}" destId="{BE3373CD-8908-4BA7-8F41-D798BE566018}" srcOrd="1" destOrd="0" parTransId="{5B5F70C0-5680-4F75-A2BF-B32333A4FBA5}" sibTransId="{D52815F7-2366-4C92-B6E4-AFAB22E52D32}"/>
    <dgm:cxn modelId="{A4D379A6-4DE3-4EBB-8E51-71C80ABDA6A9}" type="presOf" srcId="{0FF401A8-732D-44BD-98AE-A886404C34DB}" destId="{0E749F9E-99EA-4D1B-A160-C18B8902DCAC}" srcOrd="0" destOrd="0" presId="urn:microsoft.com/office/officeart/2008/layout/LinedList"/>
    <dgm:cxn modelId="{DA92AB22-F02D-4B0A-9EDE-F4FA01AEAD4D}" type="presOf" srcId="{9FFDCBF3-8D0B-4B9E-A9B1-AF81CBC6D81F}" destId="{8E654430-8E1A-484B-9E12-48B542089D12}" srcOrd="0" destOrd="0" presId="urn:microsoft.com/office/officeart/2008/layout/LinedList"/>
    <dgm:cxn modelId="{DCAE575D-6CA3-45E2-A20F-AAEC38086425}" type="presOf" srcId="{A018DB35-2CFA-4B71-90AB-ECD465F55860}" destId="{32779545-39BA-4B84-93C3-4739A0694119}" srcOrd="0" destOrd="0" presId="urn:microsoft.com/office/officeart/2008/layout/LinedList"/>
    <dgm:cxn modelId="{DDFBE958-F2E0-4E84-A23C-252380748E73}" type="presOf" srcId="{604F6032-79F2-4A70-A0A3-15707EF3F9CC}" destId="{9852B504-489A-47DA-ACAC-31F0C7810289}" srcOrd="0" destOrd="0" presId="urn:microsoft.com/office/officeart/2008/layout/LinedList"/>
    <dgm:cxn modelId="{385349E5-710D-48E6-8D10-E583F9A76169}" srcId="{604F6032-79F2-4A70-A0A3-15707EF3F9CC}" destId="{2C70418E-A346-4D23-B010-E53B2D7FE6FE}" srcOrd="9" destOrd="0" parTransId="{6346CABA-2E9F-4E9D-90EB-042C2DF14C2E}" sibTransId="{268A7FCF-02C1-4EC5-9689-EF73CBF89540}"/>
    <dgm:cxn modelId="{26FCDC51-CAFF-4EBB-84BD-1D0EA4B7D1BC}" type="presOf" srcId="{633AAB64-4480-4AB5-AC3F-15CE7811CECC}" destId="{B5F729E7-1403-4D98-9E9E-8DDBD4C42A50}" srcOrd="0" destOrd="0" presId="urn:microsoft.com/office/officeart/2008/layout/LinedList"/>
    <dgm:cxn modelId="{0E1355C9-460F-4846-BFA8-275356D0E441}" type="presOf" srcId="{74046B7D-AB8A-4DE5-B940-05A9C151A9E8}" destId="{F0859FC6-1289-495D-98CA-4BA40F81B99B}" srcOrd="0" destOrd="0" presId="urn:microsoft.com/office/officeart/2008/layout/LinedList"/>
    <dgm:cxn modelId="{A16246D1-37DD-4E4F-B806-B6653D358670}" type="presOf" srcId="{E138BFE6-FBEE-4005-A4DE-DDDACBD37273}" destId="{CEF54AA8-D478-4235-8FD5-428FCC7C3D8E}" srcOrd="0" destOrd="0" presId="urn:microsoft.com/office/officeart/2008/layout/LinedList"/>
    <dgm:cxn modelId="{3D834536-1BD6-433B-9BAA-07829FE763DF}" srcId="{604F6032-79F2-4A70-A0A3-15707EF3F9CC}" destId="{0FF401A8-732D-44BD-98AE-A886404C34DB}" srcOrd="7" destOrd="0" parTransId="{6A9926E3-65F8-4A4C-8BFD-6A15092F8D5C}" sibTransId="{12208CE3-3894-4569-8255-B56C78168AD6}"/>
    <dgm:cxn modelId="{E6301300-520B-442E-932A-AE63179A0CE4}" srcId="{604F6032-79F2-4A70-A0A3-15707EF3F9CC}" destId="{97023673-26FF-4867-ABD2-B042C5AA30BE}" srcOrd="6" destOrd="0" parTransId="{09A71484-C281-4A0C-8C15-F6265D4414DF}" sibTransId="{E1BCFF90-F446-4A3D-8921-0ED8EA5D2EEB}"/>
    <dgm:cxn modelId="{7F70E770-1C4F-497F-869D-936FA483D9E1}" srcId="{604F6032-79F2-4A70-A0A3-15707EF3F9CC}" destId="{E138BFE6-FBEE-4005-A4DE-DDDACBD37273}" srcOrd="2" destOrd="0" parTransId="{F62EE0F5-BAD2-4648-B96C-0ABF3DEABC4E}" sibTransId="{26CA4376-7CF1-454B-9633-DF6D9C868107}"/>
    <dgm:cxn modelId="{BAE8E445-49EC-452A-B654-21127665CC45}" type="presOf" srcId="{97023673-26FF-4867-ABD2-B042C5AA30BE}" destId="{F2656B1C-4CBC-4775-B35F-69461CA996A1}" srcOrd="0" destOrd="0" presId="urn:microsoft.com/office/officeart/2008/layout/LinedList"/>
    <dgm:cxn modelId="{7FC32776-5AE4-4E34-BCA8-CE775727A78E}" srcId="{604F6032-79F2-4A70-A0A3-15707EF3F9CC}" destId="{9FFDCBF3-8D0B-4B9E-A9B1-AF81CBC6D81F}" srcOrd="3" destOrd="0" parTransId="{392C5BB6-8E47-4E11-8624-5E71A9E735B7}" sibTransId="{4A55F570-F7AD-415B-851A-DE9C52333D13}"/>
    <dgm:cxn modelId="{8DF3C7F5-00D3-402A-A02B-44EC26ED9B78}" srcId="{604F6032-79F2-4A70-A0A3-15707EF3F9CC}" destId="{633AAB64-4480-4AB5-AC3F-15CE7811CECC}" srcOrd="8" destOrd="0" parTransId="{270C5CF4-C4F1-4D74-9926-C93C83891445}" sibTransId="{264B2799-076E-444D-B0EB-DD3C4CE1BFCB}"/>
    <dgm:cxn modelId="{F3FD319A-AA8F-470A-B2B5-D8631DFFF1AD}" srcId="{604F6032-79F2-4A70-A0A3-15707EF3F9CC}" destId="{76A43A84-6178-428C-B17F-A6B3C187A3C6}" srcOrd="4" destOrd="0" parTransId="{946B0F27-D941-4542-92E1-615ABD5014A4}" sibTransId="{775FA223-A71B-403C-AD02-C228227E0E68}"/>
    <dgm:cxn modelId="{612D85AA-DC2D-4387-B0E3-33C0D5081608}" type="presOf" srcId="{BE3373CD-8908-4BA7-8F41-D798BE566018}" destId="{37829B38-BF29-44A4-B2F6-1DA66CBFEB7E}" srcOrd="0" destOrd="0" presId="urn:microsoft.com/office/officeart/2008/layout/LinedList"/>
    <dgm:cxn modelId="{7A05E78A-1799-4F6D-BC50-CA5A285D0764}" srcId="{604F6032-79F2-4A70-A0A3-15707EF3F9CC}" destId="{D726EB78-00C8-47F7-9768-10BBEE09DD71}" srcOrd="5" destOrd="0" parTransId="{FB9E8ACA-6476-42A3-8514-DE09AA47619C}" sibTransId="{0986A0BA-0552-4D47-989B-BBBB5D8EFD8D}"/>
    <dgm:cxn modelId="{8BD8DFDC-70B0-46C5-970F-E018D08FADA1}" type="presOf" srcId="{D726EB78-00C8-47F7-9768-10BBEE09DD71}" destId="{2CB74283-2AB4-45AE-B4A0-70B23590323A}" srcOrd="0" destOrd="0" presId="urn:microsoft.com/office/officeart/2008/layout/LinedList"/>
    <dgm:cxn modelId="{BC523C04-029B-40BF-A45D-C8DCEC1B63AE}" type="presOf" srcId="{2C70418E-A346-4D23-B010-E53B2D7FE6FE}" destId="{BADC92E6-A540-475D-9EFF-6523E0007AE2}" srcOrd="0" destOrd="0" presId="urn:microsoft.com/office/officeart/2008/layout/LinedList"/>
    <dgm:cxn modelId="{B501B9F5-33E7-4EB7-9234-773AE00C1CE9}" srcId="{74046B7D-AB8A-4DE5-B940-05A9C151A9E8}" destId="{604F6032-79F2-4A70-A0A3-15707EF3F9CC}" srcOrd="0" destOrd="0" parTransId="{55FE7AA1-E78F-4BD4-B8DF-03C487E91D4F}" sibTransId="{2AD11760-945E-494D-87C9-B0A7E69F7605}"/>
    <dgm:cxn modelId="{1087FD25-3FE5-4E91-9751-9A75718CC45B}" type="presOf" srcId="{76A43A84-6178-428C-B17F-A6B3C187A3C6}" destId="{0A6286BB-29B2-4534-AF25-48E8CA8A9CD6}" srcOrd="0" destOrd="0" presId="urn:microsoft.com/office/officeart/2008/layout/LinedList"/>
    <dgm:cxn modelId="{43BD354D-A682-484D-939B-1D375E612921}" srcId="{604F6032-79F2-4A70-A0A3-15707EF3F9CC}" destId="{A018DB35-2CFA-4B71-90AB-ECD465F55860}" srcOrd="0" destOrd="0" parTransId="{3C58F744-2D21-46C1-8B94-61C63A3DC8D1}" sibTransId="{C0688553-9328-47CD-A4C4-75FAAC246EB3}"/>
    <dgm:cxn modelId="{CB92931B-112D-4E0A-B900-938F1CCB2003}" type="presParOf" srcId="{F0859FC6-1289-495D-98CA-4BA40F81B99B}" destId="{E24E08E8-3749-44E2-8DD4-95CB5F4D5FCD}" srcOrd="0" destOrd="0" presId="urn:microsoft.com/office/officeart/2008/layout/LinedList"/>
    <dgm:cxn modelId="{322F4D0D-7D6F-4E91-91A8-93E5AE698D51}" type="presParOf" srcId="{F0859FC6-1289-495D-98CA-4BA40F81B99B}" destId="{58DB5F60-697E-4E83-82F9-812AB0912FE4}" srcOrd="1" destOrd="0" presId="urn:microsoft.com/office/officeart/2008/layout/LinedList"/>
    <dgm:cxn modelId="{2CE9258D-39F0-4177-AAAA-48339A166AB3}" type="presParOf" srcId="{58DB5F60-697E-4E83-82F9-812AB0912FE4}" destId="{9852B504-489A-47DA-ACAC-31F0C7810289}" srcOrd="0" destOrd="0" presId="urn:microsoft.com/office/officeart/2008/layout/LinedList"/>
    <dgm:cxn modelId="{FD978651-325B-4905-996F-B0E7E87B722A}" type="presParOf" srcId="{58DB5F60-697E-4E83-82F9-812AB0912FE4}" destId="{6136FB4D-F3DE-442E-BC83-B1C2E1E61278}" srcOrd="1" destOrd="0" presId="urn:microsoft.com/office/officeart/2008/layout/LinedList"/>
    <dgm:cxn modelId="{8CAA78B1-10E8-4CE8-91FB-77730694B630}" type="presParOf" srcId="{6136FB4D-F3DE-442E-BC83-B1C2E1E61278}" destId="{DFD7F3DA-B8B2-4039-852A-A780CE8A0C05}" srcOrd="0" destOrd="0" presId="urn:microsoft.com/office/officeart/2008/layout/LinedList"/>
    <dgm:cxn modelId="{7410547A-6E84-491D-B252-04D6196E9E9A}" type="presParOf" srcId="{6136FB4D-F3DE-442E-BC83-B1C2E1E61278}" destId="{D8A33F44-5A65-444C-AD45-715254C2184F}" srcOrd="1" destOrd="0" presId="urn:microsoft.com/office/officeart/2008/layout/LinedList"/>
    <dgm:cxn modelId="{776891BE-D871-4F3C-B97A-E15AFC7EF021}" type="presParOf" srcId="{D8A33F44-5A65-444C-AD45-715254C2184F}" destId="{20749D7E-E54B-4AF8-8773-C010560B47B2}" srcOrd="0" destOrd="0" presId="urn:microsoft.com/office/officeart/2008/layout/LinedList"/>
    <dgm:cxn modelId="{0AD0E7E7-D394-4C15-BF32-CF916A585390}" type="presParOf" srcId="{D8A33F44-5A65-444C-AD45-715254C2184F}" destId="{32779545-39BA-4B84-93C3-4739A0694119}" srcOrd="1" destOrd="0" presId="urn:microsoft.com/office/officeart/2008/layout/LinedList"/>
    <dgm:cxn modelId="{44BA9C16-48E2-40D7-8F9C-CE5A46C7EEC0}" type="presParOf" srcId="{D8A33F44-5A65-444C-AD45-715254C2184F}" destId="{42A47D86-FD34-4977-9890-FEEDD6F63FE2}" srcOrd="2" destOrd="0" presId="urn:microsoft.com/office/officeart/2008/layout/LinedList"/>
    <dgm:cxn modelId="{D53FF820-2074-48CD-ACD8-004DD7D69781}" type="presParOf" srcId="{6136FB4D-F3DE-442E-BC83-B1C2E1E61278}" destId="{BE1725F7-96CE-4A1C-A959-E42C8728764B}" srcOrd="2" destOrd="0" presId="urn:microsoft.com/office/officeart/2008/layout/LinedList"/>
    <dgm:cxn modelId="{45C95D3D-795A-4557-AADD-F7722638BEE0}" type="presParOf" srcId="{6136FB4D-F3DE-442E-BC83-B1C2E1E61278}" destId="{FE914F48-D5D0-4A90-84B3-3293A516AF28}" srcOrd="3" destOrd="0" presId="urn:microsoft.com/office/officeart/2008/layout/LinedList"/>
    <dgm:cxn modelId="{61C75A89-A24A-40BA-BED5-BC933C2F3860}" type="presParOf" srcId="{6136FB4D-F3DE-442E-BC83-B1C2E1E61278}" destId="{0E632A56-68B5-40F2-9F3F-18E3A6383233}" srcOrd="4" destOrd="0" presId="urn:microsoft.com/office/officeart/2008/layout/LinedList"/>
    <dgm:cxn modelId="{FDDE5E30-2EA6-4842-B237-9D0C23547711}" type="presParOf" srcId="{0E632A56-68B5-40F2-9F3F-18E3A6383233}" destId="{643397A8-EBD2-4A62-A207-F6AFE93B8996}" srcOrd="0" destOrd="0" presId="urn:microsoft.com/office/officeart/2008/layout/LinedList"/>
    <dgm:cxn modelId="{4B8027F7-E488-4D82-ABC7-0597DD75E6F5}" type="presParOf" srcId="{0E632A56-68B5-40F2-9F3F-18E3A6383233}" destId="{37829B38-BF29-44A4-B2F6-1DA66CBFEB7E}" srcOrd="1" destOrd="0" presId="urn:microsoft.com/office/officeart/2008/layout/LinedList"/>
    <dgm:cxn modelId="{CF659E78-D077-45CB-85E4-0B66E8308E79}" type="presParOf" srcId="{0E632A56-68B5-40F2-9F3F-18E3A6383233}" destId="{2A19AAB9-E920-47AA-9423-913437B07034}" srcOrd="2" destOrd="0" presId="urn:microsoft.com/office/officeart/2008/layout/LinedList"/>
    <dgm:cxn modelId="{57991278-4E23-48B0-9338-6ED5F16CD83B}" type="presParOf" srcId="{6136FB4D-F3DE-442E-BC83-B1C2E1E61278}" destId="{8BC19D60-4E52-4C0C-A88E-89CD937557BF}" srcOrd="5" destOrd="0" presId="urn:microsoft.com/office/officeart/2008/layout/LinedList"/>
    <dgm:cxn modelId="{69256A8C-2213-4AFB-BE8B-B585D2BFDCEC}" type="presParOf" srcId="{6136FB4D-F3DE-442E-BC83-B1C2E1E61278}" destId="{017B0A05-E9D7-4933-BC68-17B73989A58C}" srcOrd="6" destOrd="0" presId="urn:microsoft.com/office/officeart/2008/layout/LinedList"/>
    <dgm:cxn modelId="{72624E57-A1B9-4F08-AE1D-254D39633431}" type="presParOf" srcId="{6136FB4D-F3DE-442E-BC83-B1C2E1E61278}" destId="{E8931125-CB26-4089-9452-961053BA23A3}" srcOrd="7" destOrd="0" presId="urn:microsoft.com/office/officeart/2008/layout/LinedList"/>
    <dgm:cxn modelId="{EB0DA3C2-429C-4AE0-955E-8B19B8813C75}" type="presParOf" srcId="{E8931125-CB26-4089-9452-961053BA23A3}" destId="{56473F6A-71C3-4D23-8C09-DCC5AB839629}" srcOrd="0" destOrd="0" presId="urn:microsoft.com/office/officeart/2008/layout/LinedList"/>
    <dgm:cxn modelId="{8E184495-C267-4D88-A865-5E757C727AB8}" type="presParOf" srcId="{E8931125-CB26-4089-9452-961053BA23A3}" destId="{CEF54AA8-D478-4235-8FD5-428FCC7C3D8E}" srcOrd="1" destOrd="0" presId="urn:microsoft.com/office/officeart/2008/layout/LinedList"/>
    <dgm:cxn modelId="{C8D229DB-81D5-4FE7-AD49-5E8FA6F17CF3}" type="presParOf" srcId="{E8931125-CB26-4089-9452-961053BA23A3}" destId="{BF017FEB-EE1C-494D-A5F0-31E8DDD22172}" srcOrd="2" destOrd="0" presId="urn:microsoft.com/office/officeart/2008/layout/LinedList"/>
    <dgm:cxn modelId="{AFD12284-8592-4614-A4FA-AB73B4DE0A6B}" type="presParOf" srcId="{6136FB4D-F3DE-442E-BC83-B1C2E1E61278}" destId="{502D72ED-67E2-412A-9CD0-13A07EC35586}" srcOrd="8" destOrd="0" presId="urn:microsoft.com/office/officeart/2008/layout/LinedList"/>
    <dgm:cxn modelId="{3C1EC123-F288-4C57-B925-CB70F76D674A}" type="presParOf" srcId="{6136FB4D-F3DE-442E-BC83-B1C2E1E61278}" destId="{985FC595-806D-4DE4-A0CF-A9B3D736DB44}" srcOrd="9" destOrd="0" presId="urn:microsoft.com/office/officeart/2008/layout/LinedList"/>
    <dgm:cxn modelId="{20262B0B-CF86-4116-BAF1-69353344C26E}" type="presParOf" srcId="{6136FB4D-F3DE-442E-BC83-B1C2E1E61278}" destId="{0A13E253-CA21-4806-AFAD-29969BC1A62C}" srcOrd="10" destOrd="0" presId="urn:microsoft.com/office/officeart/2008/layout/LinedList"/>
    <dgm:cxn modelId="{7B840D94-35AB-40AA-8CD6-420E5FE7C10B}" type="presParOf" srcId="{0A13E253-CA21-4806-AFAD-29969BC1A62C}" destId="{02E141C8-CABA-4361-81D9-5787E81BEB0F}" srcOrd="0" destOrd="0" presId="urn:microsoft.com/office/officeart/2008/layout/LinedList"/>
    <dgm:cxn modelId="{5D0AA127-C523-456F-B8B6-BEED2A3B9A55}" type="presParOf" srcId="{0A13E253-CA21-4806-AFAD-29969BC1A62C}" destId="{8E654430-8E1A-484B-9E12-48B542089D12}" srcOrd="1" destOrd="0" presId="urn:microsoft.com/office/officeart/2008/layout/LinedList"/>
    <dgm:cxn modelId="{BA00C173-787F-40DC-98CD-0F55E8DB6266}" type="presParOf" srcId="{0A13E253-CA21-4806-AFAD-29969BC1A62C}" destId="{FBFF36DB-06B0-4789-8559-511FC45C6F9D}" srcOrd="2" destOrd="0" presId="urn:microsoft.com/office/officeart/2008/layout/LinedList"/>
    <dgm:cxn modelId="{08E7D34F-9938-414F-8FD8-33AE5AD945F5}" type="presParOf" srcId="{6136FB4D-F3DE-442E-BC83-B1C2E1E61278}" destId="{2F7819CB-7FEF-4828-8151-E503C1B5FC70}" srcOrd="11" destOrd="0" presId="urn:microsoft.com/office/officeart/2008/layout/LinedList"/>
    <dgm:cxn modelId="{41582394-67A5-4C9E-AB83-5C89FBA47A7A}" type="presParOf" srcId="{6136FB4D-F3DE-442E-BC83-B1C2E1E61278}" destId="{FF1E1779-7EB8-4E2A-9237-7C15D419B5C4}" srcOrd="12" destOrd="0" presId="urn:microsoft.com/office/officeart/2008/layout/LinedList"/>
    <dgm:cxn modelId="{2B48AC68-8627-40C4-B4C2-8A8F3C9211A4}" type="presParOf" srcId="{6136FB4D-F3DE-442E-BC83-B1C2E1E61278}" destId="{1A3C3064-FD1E-4835-9390-D5948AC52706}" srcOrd="13" destOrd="0" presId="urn:microsoft.com/office/officeart/2008/layout/LinedList"/>
    <dgm:cxn modelId="{4D5036BD-F6F6-4DC5-ABE4-71A3C132FFA7}" type="presParOf" srcId="{1A3C3064-FD1E-4835-9390-D5948AC52706}" destId="{307D4482-669D-4A1A-9972-7720A2780E3B}" srcOrd="0" destOrd="0" presId="urn:microsoft.com/office/officeart/2008/layout/LinedList"/>
    <dgm:cxn modelId="{DFEFB02F-5E37-40D2-BED0-81B42DDC1978}" type="presParOf" srcId="{1A3C3064-FD1E-4835-9390-D5948AC52706}" destId="{0A6286BB-29B2-4534-AF25-48E8CA8A9CD6}" srcOrd="1" destOrd="0" presId="urn:microsoft.com/office/officeart/2008/layout/LinedList"/>
    <dgm:cxn modelId="{730656F1-7773-4910-B211-C4EEA4C81391}" type="presParOf" srcId="{1A3C3064-FD1E-4835-9390-D5948AC52706}" destId="{31BF9C0C-279A-4600-A256-83188AA6F7BB}" srcOrd="2" destOrd="0" presId="urn:microsoft.com/office/officeart/2008/layout/LinedList"/>
    <dgm:cxn modelId="{CE02F67D-8963-4284-A506-9F5EB987EC2C}" type="presParOf" srcId="{6136FB4D-F3DE-442E-BC83-B1C2E1E61278}" destId="{4C39289B-79DF-49CD-8FDE-FF87A4E05D8A}" srcOrd="14" destOrd="0" presId="urn:microsoft.com/office/officeart/2008/layout/LinedList"/>
    <dgm:cxn modelId="{AD8D1955-2247-4DD4-84A8-FE1842674F68}" type="presParOf" srcId="{6136FB4D-F3DE-442E-BC83-B1C2E1E61278}" destId="{B4B23F02-4BCB-4135-A168-7123AEFE97E4}" srcOrd="15" destOrd="0" presId="urn:microsoft.com/office/officeart/2008/layout/LinedList"/>
    <dgm:cxn modelId="{23A1535A-88A2-4C9D-BA85-FD4D634621BE}" type="presParOf" srcId="{6136FB4D-F3DE-442E-BC83-B1C2E1E61278}" destId="{C711BBBA-AD97-4138-894C-C08A92391BC6}" srcOrd="16" destOrd="0" presId="urn:microsoft.com/office/officeart/2008/layout/LinedList"/>
    <dgm:cxn modelId="{FF38FE2D-7EC2-47AB-9569-469D1FF99A50}" type="presParOf" srcId="{C711BBBA-AD97-4138-894C-C08A92391BC6}" destId="{5E8BA401-C859-4386-AC4B-7FE74BD2070A}" srcOrd="0" destOrd="0" presId="urn:microsoft.com/office/officeart/2008/layout/LinedList"/>
    <dgm:cxn modelId="{B91E275E-6E41-4D12-A964-C29AD6319746}" type="presParOf" srcId="{C711BBBA-AD97-4138-894C-C08A92391BC6}" destId="{2CB74283-2AB4-45AE-B4A0-70B23590323A}" srcOrd="1" destOrd="0" presId="urn:microsoft.com/office/officeart/2008/layout/LinedList"/>
    <dgm:cxn modelId="{2783D934-93AC-4FAD-AA76-83DFD7522D6F}" type="presParOf" srcId="{C711BBBA-AD97-4138-894C-C08A92391BC6}" destId="{14D9CF96-5E77-4193-A12B-00BD9359CC04}" srcOrd="2" destOrd="0" presId="urn:microsoft.com/office/officeart/2008/layout/LinedList"/>
    <dgm:cxn modelId="{04C851E4-BB0C-420A-BCD5-D33061D1CDA2}" type="presParOf" srcId="{6136FB4D-F3DE-442E-BC83-B1C2E1E61278}" destId="{883DCEAF-C7C1-46C1-9412-EDEE00B306CF}" srcOrd="17" destOrd="0" presId="urn:microsoft.com/office/officeart/2008/layout/LinedList"/>
    <dgm:cxn modelId="{7019FAC8-39D3-42C9-9BC5-E567946F3C5C}" type="presParOf" srcId="{6136FB4D-F3DE-442E-BC83-B1C2E1E61278}" destId="{B2476043-9D49-4DE6-9DF6-9B59C2A89D3B}" srcOrd="18" destOrd="0" presId="urn:microsoft.com/office/officeart/2008/layout/LinedList"/>
    <dgm:cxn modelId="{FE0289A3-30E6-4335-8E92-944B523B15B4}" type="presParOf" srcId="{6136FB4D-F3DE-442E-BC83-B1C2E1E61278}" destId="{14FA547C-58F2-4977-9B07-E31CC984CFAE}" srcOrd="19" destOrd="0" presId="urn:microsoft.com/office/officeart/2008/layout/LinedList"/>
    <dgm:cxn modelId="{ACBC4464-40F0-4AF3-9119-5AF1F209458E}" type="presParOf" srcId="{14FA547C-58F2-4977-9B07-E31CC984CFAE}" destId="{9841FF71-AA95-4FA0-821B-52FA47D6E090}" srcOrd="0" destOrd="0" presId="urn:microsoft.com/office/officeart/2008/layout/LinedList"/>
    <dgm:cxn modelId="{52915C55-90CA-4EA3-B687-40BBCB0A1DF1}" type="presParOf" srcId="{14FA547C-58F2-4977-9B07-E31CC984CFAE}" destId="{F2656B1C-4CBC-4775-B35F-69461CA996A1}" srcOrd="1" destOrd="0" presId="urn:microsoft.com/office/officeart/2008/layout/LinedList"/>
    <dgm:cxn modelId="{40308CE0-4147-4369-802F-E1A988BE238C}" type="presParOf" srcId="{14FA547C-58F2-4977-9B07-E31CC984CFAE}" destId="{B0837D63-A60E-4A92-BF0C-8D9B36D7B932}" srcOrd="2" destOrd="0" presId="urn:microsoft.com/office/officeart/2008/layout/LinedList"/>
    <dgm:cxn modelId="{53197906-EF86-453A-A8AA-FAD1838589E7}" type="presParOf" srcId="{6136FB4D-F3DE-442E-BC83-B1C2E1E61278}" destId="{02232967-DDC8-4A4B-8750-09152DEAC17F}" srcOrd="20" destOrd="0" presId="urn:microsoft.com/office/officeart/2008/layout/LinedList"/>
    <dgm:cxn modelId="{D4E776DE-8CDE-407E-A529-254739B79B16}" type="presParOf" srcId="{6136FB4D-F3DE-442E-BC83-B1C2E1E61278}" destId="{FE14B958-F799-4E67-B4F4-A2E28D412217}" srcOrd="21" destOrd="0" presId="urn:microsoft.com/office/officeart/2008/layout/LinedList"/>
    <dgm:cxn modelId="{E65BCA9A-6D6D-4FAB-AB88-006FAB8EBCCB}" type="presParOf" srcId="{6136FB4D-F3DE-442E-BC83-B1C2E1E61278}" destId="{EE9CCF82-3864-43FB-B565-66FF79D4ED9D}" srcOrd="22" destOrd="0" presId="urn:microsoft.com/office/officeart/2008/layout/LinedList"/>
    <dgm:cxn modelId="{DE62AD1D-D5A1-4495-81B6-DBAD1205A9EC}" type="presParOf" srcId="{EE9CCF82-3864-43FB-B565-66FF79D4ED9D}" destId="{DE3A6FD2-6805-4409-BD9F-FC745EA75F27}" srcOrd="0" destOrd="0" presId="urn:microsoft.com/office/officeart/2008/layout/LinedList"/>
    <dgm:cxn modelId="{359391FC-1AFA-4F1F-8329-87EED6364B29}" type="presParOf" srcId="{EE9CCF82-3864-43FB-B565-66FF79D4ED9D}" destId="{0E749F9E-99EA-4D1B-A160-C18B8902DCAC}" srcOrd="1" destOrd="0" presId="urn:microsoft.com/office/officeart/2008/layout/LinedList"/>
    <dgm:cxn modelId="{A1A741F0-8A94-412A-AFF0-2FD2804C2624}" type="presParOf" srcId="{EE9CCF82-3864-43FB-B565-66FF79D4ED9D}" destId="{396D0CC4-A1E9-45D2-B869-8598859DBD65}" srcOrd="2" destOrd="0" presId="urn:microsoft.com/office/officeart/2008/layout/LinedList"/>
    <dgm:cxn modelId="{829371A9-8888-47C7-877E-91A8B6A96812}" type="presParOf" srcId="{6136FB4D-F3DE-442E-BC83-B1C2E1E61278}" destId="{3C2789DB-660B-4715-94C9-71033DD100F7}" srcOrd="23" destOrd="0" presId="urn:microsoft.com/office/officeart/2008/layout/LinedList"/>
    <dgm:cxn modelId="{4848705C-1DFB-405A-B14F-024D557B3EE9}" type="presParOf" srcId="{6136FB4D-F3DE-442E-BC83-B1C2E1E61278}" destId="{B3686463-C0DE-479A-B540-BA6533FDE10A}" srcOrd="24" destOrd="0" presId="urn:microsoft.com/office/officeart/2008/layout/LinedList"/>
    <dgm:cxn modelId="{7F20CD6C-45AA-4675-9BDD-1F58343364A5}" type="presParOf" srcId="{6136FB4D-F3DE-442E-BC83-B1C2E1E61278}" destId="{FD1579AD-2E70-4D54-A51D-CEA2F961B341}" srcOrd="25" destOrd="0" presId="urn:microsoft.com/office/officeart/2008/layout/LinedList"/>
    <dgm:cxn modelId="{B8BC07D1-62BD-40E9-BBFD-FD22D44A7D2C}" type="presParOf" srcId="{FD1579AD-2E70-4D54-A51D-CEA2F961B341}" destId="{DF0EE389-870F-4E05-BBA1-B281A43B3311}" srcOrd="0" destOrd="0" presId="urn:microsoft.com/office/officeart/2008/layout/LinedList"/>
    <dgm:cxn modelId="{1BFF3E23-D2DC-4A39-949B-C7E2A68C6796}" type="presParOf" srcId="{FD1579AD-2E70-4D54-A51D-CEA2F961B341}" destId="{B5F729E7-1403-4D98-9E9E-8DDBD4C42A50}" srcOrd="1" destOrd="0" presId="urn:microsoft.com/office/officeart/2008/layout/LinedList"/>
    <dgm:cxn modelId="{4B1BA180-0EF2-4DCB-9089-313E72B764C2}" type="presParOf" srcId="{FD1579AD-2E70-4D54-A51D-CEA2F961B341}" destId="{81DD4B08-A980-46CF-BA9F-41DB40829C36}" srcOrd="2" destOrd="0" presId="urn:microsoft.com/office/officeart/2008/layout/LinedList"/>
    <dgm:cxn modelId="{7F03A0A7-5C36-4539-9AD0-2ACD6FB933BC}" type="presParOf" srcId="{6136FB4D-F3DE-442E-BC83-B1C2E1E61278}" destId="{4B56C739-9900-472E-9645-DB6B813BC565}" srcOrd="26" destOrd="0" presId="urn:microsoft.com/office/officeart/2008/layout/LinedList"/>
    <dgm:cxn modelId="{551860CD-2E3F-4C54-80A0-05C516122194}" type="presParOf" srcId="{6136FB4D-F3DE-442E-BC83-B1C2E1E61278}" destId="{B4CE2614-2E66-42CD-AB26-A0CFBACD69D6}" srcOrd="27" destOrd="0" presId="urn:microsoft.com/office/officeart/2008/layout/LinedList"/>
    <dgm:cxn modelId="{734823F1-9FFD-42C1-A318-B2F1A9A9F9D3}" type="presParOf" srcId="{6136FB4D-F3DE-442E-BC83-B1C2E1E61278}" destId="{910A2802-1CBC-4920-8634-44F004E1D7CD}" srcOrd="28" destOrd="0" presId="urn:microsoft.com/office/officeart/2008/layout/LinedList"/>
    <dgm:cxn modelId="{C1C661D5-2250-45A3-979C-D7E3530401D2}" type="presParOf" srcId="{910A2802-1CBC-4920-8634-44F004E1D7CD}" destId="{15B9F7D0-7FAE-4010-A331-94FFD46C6C10}" srcOrd="0" destOrd="0" presId="urn:microsoft.com/office/officeart/2008/layout/LinedList"/>
    <dgm:cxn modelId="{0D9B047B-ED9B-4718-ADFF-2155F31F9B54}" type="presParOf" srcId="{910A2802-1CBC-4920-8634-44F004E1D7CD}" destId="{BADC92E6-A540-475D-9EFF-6523E0007AE2}" srcOrd="1" destOrd="0" presId="urn:microsoft.com/office/officeart/2008/layout/LinedList"/>
    <dgm:cxn modelId="{4AAF7796-F248-45D2-929A-80A9F1427C2F}" type="presParOf" srcId="{910A2802-1CBC-4920-8634-44F004E1D7CD}" destId="{DDB0D7EC-B0F8-4A58-AA23-5D49C628F1F6}" srcOrd="2" destOrd="0" presId="urn:microsoft.com/office/officeart/2008/layout/LinedList"/>
    <dgm:cxn modelId="{DE7E6D1B-9108-4AED-91E5-A598CECC33B8}" type="presParOf" srcId="{6136FB4D-F3DE-442E-BC83-B1C2E1E61278}" destId="{ED23A103-E2A9-4F98-A7ED-B95F4208A8E6}" srcOrd="29" destOrd="0" presId="urn:microsoft.com/office/officeart/2008/layout/LinedList"/>
    <dgm:cxn modelId="{0913C4EF-D321-4CF9-9EE6-D585ABE9B5A4}" type="presParOf" srcId="{6136FB4D-F3DE-442E-BC83-B1C2E1E61278}" destId="{25457794-80B7-4809-8B1F-9ABB9B0777AF}" srcOrd="30"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A12198-0063-4029-ABA2-A6B763CFD14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54B1729-00CD-4D11-98CC-0BFFB9EEEEA5}">
      <dgm:prSet phldrT="[Text]" custT="1"/>
      <dgm:spPr/>
      <dgm:t>
        <a:bodyPr/>
        <a:lstStyle/>
        <a:p>
          <a:r>
            <a:rPr lang="en-US" sz="2800" dirty="0" smtClean="0"/>
            <a:t>Azure Cloud Services</a:t>
          </a:r>
          <a:endParaRPr lang="en-US" sz="2800" dirty="0"/>
        </a:p>
      </dgm:t>
    </dgm:pt>
    <dgm:pt modelId="{CA97E313-A71F-4EF0-AD46-9C676257711E}" type="parTrans" cxnId="{2D8F5B7D-C456-4B70-8CBA-B14928BE8B78}">
      <dgm:prSet/>
      <dgm:spPr/>
      <dgm:t>
        <a:bodyPr/>
        <a:lstStyle/>
        <a:p>
          <a:endParaRPr lang="en-US" sz="2000"/>
        </a:p>
      </dgm:t>
    </dgm:pt>
    <dgm:pt modelId="{7A4783B5-482B-483B-A5CC-A9BE4E4E4C89}" type="sibTrans" cxnId="{2D8F5B7D-C456-4B70-8CBA-B14928BE8B78}">
      <dgm:prSet/>
      <dgm:spPr/>
      <dgm:t>
        <a:bodyPr/>
        <a:lstStyle/>
        <a:p>
          <a:endParaRPr lang="en-US" sz="2000"/>
        </a:p>
      </dgm:t>
    </dgm:pt>
    <dgm:pt modelId="{2D75043D-2F5F-463A-A9E4-DCAF4399C1FD}">
      <dgm:prSet phldrT="[Text]" custT="1"/>
      <dgm:spPr/>
      <dgm:t>
        <a:bodyPr/>
        <a:lstStyle/>
        <a:p>
          <a:r>
            <a:rPr lang="en-US" sz="2000" dirty="0" smtClean="0">
              <a:latin typeface="+mj-lt"/>
            </a:rPr>
            <a:t>Highly-available and scalable</a:t>
          </a:r>
          <a:endParaRPr lang="en-US" sz="2000" dirty="0"/>
        </a:p>
      </dgm:t>
    </dgm:pt>
    <dgm:pt modelId="{988DEEE3-A1C8-4584-8247-ABDADC435A5D}" type="parTrans" cxnId="{DA2D89ED-0B06-491C-824B-5F1239FF9190}">
      <dgm:prSet/>
      <dgm:spPr/>
      <dgm:t>
        <a:bodyPr/>
        <a:lstStyle/>
        <a:p>
          <a:endParaRPr lang="en-US" sz="2000"/>
        </a:p>
      </dgm:t>
    </dgm:pt>
    <dgm:pt modelId="{7A86E2A6-E90C-44B5-BCE3-BE841AB311F1}" type="sibTrans" cxnId="{DA2D89ED-0B06-491C-824B-5F1239FF9190}">
      <dgm:prSet/>
      <dgm:spPr/>
      <dgm:t>
        <a:bodyPr/>
        <a:lstStyle/>
        <a:p>
          <a:endParaRPr lang="en-US" sz="2000"/>
        </a:p>
      </dgm:t>
    </dgm:pt>
    <dgm:pt modelId="{CB051014-2927-46C7-96B8-ECB88E7B4E18}">
      <dgm:prSet phldrT="[Text]" custT="1"/>
      <dgm:spPr/>
      <dgm:t>
        <a:bodyPr/>
        <a:lstStyle/>
        <a:p>
          <a:r>
            <a:rPr lang="en-US" sz="2800" dirty="0" smtClean="0"/>
            <a:t>Decentralized</a:t>
          </a:r>
          <a:endParaRPr lang="en-US" sz="2800" dirty="0"/>
        </a:p>
      </dgm:t>
    </dgm:pt>
    <dgm:pt modelId="{B124753E-A22B-4988-8651-CE760424A982}" type="parTrans" cxnId="{7CA1EABC-DBF9-4EFE-909F-886C8BDE0DA7}">
      <dgm:prSet/>
      <dgm:spPr/>
      <dgm:t>
        <a:bodyPr/>
        <a:lstStyle/>
        <a:p>
          <a:endParaRPr lang="en-US" sz="2000"/>
        </a:p>
      </dgm:t>
    </dgm:pt>
    <dgm:pt modelId="{A348E131-0759-4FBC-B4DE-ED01E4DB3214}" type="sibTrans" cxnId="{7CA1EABC-DBF9-4EFE-909F-886C8BDE0DA7}">
      <dgm:prSet/>
      <dgm:spPr/>
      <dgm:t>
        <a:bodyPr/>
        <a:lstStyle/>
        <a:p>
          <a:endParaRPr lang="en-US" sz="2000"/>
        </a:p>
      </dgm:t>
    </dgm:pt>
    <dgm:pt modelId="{DF016C61-CE94-4611-9284-7A210AD16559}">
      <dgm:prSet phldrT="[Text]" custT="1"/>
      <dgm:spPr/>
      <dgm:t>
        <a:bodyPr/>
        <a:lstStyle/>
        <a:p>
          <a:r>
            <a:rPr lang="en-US" sz="2000" dirty="0" smtClean="0"/>
            <a:t>Avoids Single Point of Failure</a:t>
          </a:r>
          <a:endParaRPr lang="en-US" sz="2000" dirty="0"/>
        </a:p>
      </dgm:t>
    </dgm:pt>
    <dgm:pt modelId="{CFC6D07A-39F5-45C2-B966-50B20BFF212B}" type="parTrans" cxnId="{CC13F167-605C-496C-9C4C-3F9469708823}">
      <dgm:prSet/>
      <dgm:spPr/>
      <dgm:t>
        <a:bodyPr/>
        <a:lstStyle/>
        <a:p>
          <a:endParaRPr lang="en-US" sz="2000"/>
        </a:p>
      </dgm:t>
    </dgm:pt>
    <dgm:pt modelId="{3B73C4FA-AC5E-4D46-8CB8-B1DE9C754057}" type="sibTrans" cxnId="{CC13F167-605C-496C-9C4C-3F9469708823}">
      <dgm:prSet/>
      <dgm:spPr/>
      <dgm:t>
        <a:bodyPr/>
        <a:lstStyle/>
        <a:p>
          <a:endParaRPr lang="en-US" sz="2000"/>
        </a:p>
      </dgm:t>
    </dgm:pt>
    <dgm:pt modelId="{E36FEEEB-B627-4CA3-89F5-EFAE9B5F51C2}">
      <dgm:prSet phldrT="[Text]" custT="1"/>
      <dgm:spPr/>
      <dgm:t>
        <a:bodyPr/>
        <a:lstStyle/>
        <a:p>
          <a:r>
            <a:rPr lang="en-US" sz="2000" dirty="0" smtClean="0"/>
            <a:t>Utilize eventually-consistent , high-latency  cloud services effectively</a:t>
          </a:r>
          <a:endParaRPr lang="en-US" sz="2000" dirty="0"/>
        </a:p>
      </dgm:t>
    </dgm:pt>
    <dgm:pt modelId="{43C2E228-01C7-4942-B103-2A44B827AA13}" type="parTrans" cxnId="{B6E5A3C7-C2ED-4551-A72A-C8D3095ECCC0}">
      <dgm:prSet/>
      <dgm:spPr/>
      <dgm:t>
        <a:bodyPr/>
        <a:lstStyle/>
        <a:p>
          <a:endParaRPr lang="en-US" sz="2000"/>
        </a:p>
      </dgm:t>
    </dgm:pt>
    <dgm:pt modelId="{1F8E1A9E-F313-4177-B6BD-E086ACD47F97}" type="sibTrans" cxnId="{B6E5A3C7-C2ED-4551-A72A-C8D3095ECCC0}">
      <dgm:prSet/>
      <dgm:spPr/>
      <dgm:t>
        <a:bodyPr/>
        <a:lstStyle/>
        <a:p>
          <a:endParaRPr lang="en-US" sz="2000"/>
        </a:p>
      </dgm:t>
    </dgm:pt>
    <dgm:pt modelId="{795DDFF3-899B-4410-BAE7-F4E344F267C6}">
      <dgm:prSet phldrT="[Text]" custT="1"/>
      <dgm:spPr/>
      <dgm:t>
        <a:bodyPr/>
        <a:lstStyle/>
        <a:p>
          <a:r>
            <a:rPr lang="en-US" sz="2000" dirty="0" smtClean="0"/>
            <a:t>Minimal maintenance and management overhead</a:t>
          </a:r>
          <a:endParaRPr lang="en-US" sz="2000" dirty="0"/>
        </a:p>
      </dgm:t>
    </dgm:pt>
    <dgm:pt modelId="{2322AD45-0B57-4A9F-BB56-2F2EED439307}" type="parTrans" cxnId="{682D8F9F-444D-4822-8C26-474FCB4DFF94}">
      <dgm:prSet/>
      <dgm:spPr/>
      <dgm:t>
        <a:bodyPr/>
        <a:lstStyle/>
        <a:p>
          <a:endParaRPr lang="en-US" sz="2000"/>
        </a:p>
      </dgm:t>
    </dgm:pt>
    <dgm:pt modelId="{369571F0-08D7-4F1F-B599-CC961D508913}" type="sibTrans" cxnId="{682D8F9F-444D-4822-8C26-474FCB4DFF94}">
      <dgm:prSet/>
      <dgm:spPr/>
      <dgm:t>
        <a:bodyPr/>
        <a:lstStyle/>
        <a:p>
          <a:endParaRPr lang="en-US" sz="2000"/>
        </a:p>
      </dgm:t>
    </dgm:pt>
    <dgm:pt modelId="{A52901FD-58D4-4E3F-B5AC-FF6161F11EE7}">
      <dgm:prSet phldrT="[Text]" custT="1"/>
      <dgm:spPr/>
      <dgm:t>
        <a:bodyPr/>
        <a:lstStyle/>
        <a:p>
          <a:r>
            <a:rPr lang="en-US" sz="2000" dirty="0" smtClean="0"/>
            <a:t>Dynamically scale up/down</a:t>
          </a:r>
          <a:endParaRPr lang="en-US" sz="2000" dirty="0"/>
        </a:p>
      </dgm:t>
    </dgm:pt>
    <dgm:pt modelId="{B56CD1B8-70C4-44D6-B613-E55DECD2AC10}" type="parTrans" cxnId="{5ACA989B-F4F6-4F33-90B2-253E86DA1E4A}">
      <dgm:prSet/>
      <dgm:spPr/>
      <dgm:t>
        <a:bodyPr/>
        <a:lstStyle/>
        <a:p>
          <a:endParaRPr lang="en-US" sz="2000"/>
        </a:p>
      </dgm:t>
    </dgm:pt>
    <dgm:pt modelId="{8A3E8ADD-AD3B-4109-B0C9-63810BE0FD54}" type="sibTrans" cxnId="{5ACA989B-F4F6-4F33-90B2-253E86DA1E4A}">
      <dgm:prSet/>
      <dgm:spPr/>
      <dgm:t>
        <a:bodyPr/>
        <a:lstStyle/>
        <a:p>
          <a:endParaRPr lang="en-US" sz="2000"/>
        </a:p>
      </dgm:t>
    </dgm:pt>
    <dgm:pt modelId="{4758E93B-D615-43EE-AB19-480BA644FA66}">
      <dgm:prSet phldrT="[Text]" custT="1"/>
      <dgm:spPr/>
      <dgm:t>
        <a:bodyPr/>
        <a:lstStyle/>
        <a:p>
          <a:r>
            <a:rPr lang="en-US" sz="2000" dirty="0" smtClean="0"/>
            <a:t>Global queue based dynamic scheduling</a:t>
          </a:r>
          <a:endParaRPr lang="en-US" sz="2000" dirty="0"/>
        </a:p>
      </dgm:t>
    </dgm:pt>
    <dgm:pt modelId="{FC7F2A6C-13A6-4E13-AA69-D9B13466A2F6}" type="parTrans" cxnId="{EB4B0BDB-17BF-42E0-A18A-1ACDF3EFA972}">
      <dgm:prSet/>
      <dgm:spPr/>
      <dgm:t>
        <a:bodyPr/>
        <a:lstStyle/>
        <a:p>
          <a:endParaRPr lang="en-US" sz="2000"/>
        </a:p>
      </dgm:t>
    </dgm:pt>
    <dgm:pt modelId="{F92D4D1E-DA8E-43B1-A389-F829F0B17570}" type="sibTrans" cxnId="{EB4B0BDB-17BF-42E0-A18A-1ACDF3EFA972}">
      <dgm:prSet/>
      <dgm:spPr/>
      <dgm:t>
        <a:bodyPr/>
        <a:lstStyle/>
        <a:p>
          <a:endParaRPr lang="en-US" sz="2000"/>
        </a:p>
      </dgm:t>
    </dgm:pt>
    <dgm:pt modelId="{49F727B1-A7C4-40D0-AFB4-8507584FF383}">
      <dgm:prSet custT="1"/>
      <dgm:spPr/>
      <dgm:t>
        <a:bodyPr/>
        <a:lstStyle/>
        <a:p>
          <a:r>
            <a:rPr lang="en-US" sz="2800" dirty="0" err="1" smtClean="0"/>
            <a:t>MapReduce</a:t>
          </a:r>
          <a:endParaRPr lang="en-US" sz="2800" dirty="0" smtClean="0"/>
        </a:p>
      </dgm:t>
    </dgm:pt>
    <dgm:pt modelId="{E9BA0C0B-2600-40EF-BE42-4E206AF43DF8}" type="parTrans" cxnId="{2C8A46A7-0AB1-466B-8E81-24DA38180A1E}">
      <dgm:prSet/>
      <dgm:spPr/>
      <dgm:t>
        <a:bodyPr/>
        <a:lstStyle/>
        <a:p>
          <a:endParaRPr lang="en-US" sz="2000"/>
        </a:p>
      </dgm:t>
    </dgm:pt>
    <dgm:pt modelId="{AD8232F8-DC69-4C34-BEFB-CAD300BB1A51}" type="sibTrans" cxnId="{2C8A46A7-0AB1-466B-8E81-24DA38180A1E}">
      <dgm:prSet/>
      <dgm:spPr/>
      <dgm:t>
        <a:bodyPr/>
        <a:lstStyle/>
        <a:p>
          <a:endParaRPr lang="en-US" sz="2000"/>
        </a:p>
      </dgm:t>
    </dgm:pt>
    <dgm:pt modelId="{1C36F49C-CFA7-4B5C-8405-E9C7321F65D5}">
      <dgm:prSet custT="1"/>
      <dgm:spPr/>
      <dgm:t>
        <a:bodyPr/>
        <a:lstStyle/>
        <a:p>
          <a:r>
            <a:rPr lang="en-US" sz="2000" dirty="0" smtClean="0"/>
            <a:t>First pure </a:t>
          </a:r>
          <a:r>
            <a:rPr lang="en-US" sz="2000" dirty="0" err="1" smtClean="0"/>
            <a:t>MapReduce</a:t>
          </a:r>
          <a:r>
            <a:rPr lang="en-US" sz="2000" dirty="0" smtClean="0"/>
            <a:t> for Azure</a:t>
          </a:r>
        </a:p>
      </dgm:t>
    </dgm:pt>
    <dgm:pt modelId="{31217AFE-0292-43CE-ABAA-928F5B7BCD20}" type="parTrans" cxnId="{0D8D116B-3EA1-4A65-85CE-EC43BEE9B180}">
      <dgm:prSet/>
      <dgm:spPr/>
      <dgm:t>
        <a:bodyPr/>
        <a:lstStyle/>
        <a:p>
          <a:endParaRPr lang="en-US" sz="2000"/>
        </a:p>
      </dgm:t>
    </dgm:pt>
    <dgm:pt modelId="{04D36436-380E-4DA7-AA8C-45373FE5A66D}" type="sibTrans" cxnId="{0D8D116B-3EA1-4A65-85CE-EC43BEE9B180}">
      <dgm:prSet/>
      <dgm:spPr/>
      <dgm:t>
        <a:bodyPr/>
        <a:lstStyle/>
        <a:p>
          <a:endParaRPr lang="en-US" sz="2000"/>
        </a:p>
      </dgm:t>
    </dgm:pt>
    <dgm:pt modelId="{1B75DD5F-594B-4D35-8712-69FA62A541E1}">
      <dgm:prSet custT="1"/>
      <dgm:spPr/>
      <dgm:t>
        <a:bodyPr/>
        <a:lstStyle/>
        <a:p>
          <a:r>
            <a:rPr lang="en-US" sz="2000" dirty="0" smtClean="0"/>
            <a:t>Typical </a:t>
          </a:r>
          <a:r>
            <a:rPr lang="en-US" sz="2000" dirty="0" err="1" smtClean="0"/>
            <a:t>MapReduce</a:t>
          </a:r>
          <a:r>
            <a:rPr lang="en-US" sz="2000" dirty="0" smtClean="0"/>
            <a:t> fault tolerance</a:t>
          </a:r>
        </a:p>
      </dgm:t>
    </dgm:pt>
    <dgm:pt modelId="{B96581E3-5886-430E-94D4-541572EAFD19}" type="parTrans" cxnId="{30CC7EBA-5666-4433-BD03-49A0B9035511}">
      <dgm:prSet/>
      <dgm:spPr/>
      <dgm:t>
        <a:bodyPr/>
        <a:lstStyle/>
        <a:p>
          <a:endParaRPr lang="en-US" sz="2000"/>
        </a:p>
      </dgm:t>
    </dgm:pt>
    <dgm:pt modelId="{BE2ECF13-6633-459A-A809-5278B585DA4F}" type="sibTrans" cxnId="{30CC7EBA-5666-4433-BD03-49A0B9035511}">
      <dgm:prSet/>
      <dgm:spPr/>
      <dgm:t>
        <a:bodyPr/>
        <a:lstStyle/>
        <a:p>
          <a:endParaRPr lang="en-US" sz="2000"/>
        </a:p>
      </dgm:t>
    </dgm:pt>
    <dgm:pt modelId="{79377868-602C-4927-B149-9B12C7DB4DEA}" type="pres">
      <dgm:prSet presAssocID="{DFA12198-0063-4029-ABA2-A6B763CFD146}" presName="linear" presStyleCnt="0">
        <dgm:presLayoutVars>
          <dgm:animLvl val="lvl"/>
          <dgm:resizeHandles val="exact"/>
        </dgm:presLayoutVars>
      </dgm:prSet>
      <dgm:spPr/>
      <dgm:t>
        <a:bodyPr/>
        <a:lstStyle/>
        <a:p>
          <a:endParaRPr lang="en-US"/>
        </a:p>
      </dgm:t>
    </dgm:pt>
    <dgm:pt modelId="{BF883D04-AA1C-4CCD-9DD8-44CBE7A43E70}" type="pres">
      <dgm:prSet presAssocID="{E54B1729-00CD-4D11-98CC-0BFFB9EEEEA5}" presName="parentText" presStyleLbl="node1" presStyleIdx="0" presStyleCnt="3">
        <dgm:presLayoutVars>
          <dgm:chMax val="0"/>
          <dgm:bulletEnabled val="1"/>
        </dgm:presLayoutVars>
      </dgm:prSet>
      <dgm:spPr/>
      <dgm:t>
        <a:bodyPr/>
        <a:lstStyle/>
        <a:p>
          <a:endParaRPr lang="en-US"/>
        </a:p>
      </dgm:t>
    </dgm:pt>
    <dgm:pt modelId="{CE441D22-7139-4209-A098-420A6A33B294}" type="pres">
      <dgm:prSet presAssocID="{E54B1729-00CD-4D11-98CC-0BFFB9EEEEA5}" presName="childText" presStyleLbl="revTx" presStyleIdx="0" presStyleCnt="3" custScaleY="64192">
        <dgm:presLayoutVars>
          <dgm:bulletEnabled val="1"/>
        </dgm:presLayoutVars>
      </dgm:prSet>
      <dgm:spPr/>
      <dgm:t>
        <a:bodyPr/>
        <a:lstStyle/>
        <a:p>
          <a:endParaRPr lang="en-US"/>
        </a:p>
      </dgm:t>
    </dgm:pt>
    <dgm:pt modelId="{E94320A6-0ED6-487F-8C09-4062A9956A71}" type="pres">
      <dgm:prSet presAssocID="{CB051014-2927-46C7-96B8-ECB88E7B4E18}" presName="parentText" presStyleLbl="node1" presStyleIdx="1" presStyleCnt="3">
        <dgm:presLayoutVars>
          <dgm:chMax val="0"/>
          <dgm:bulletEnabled val="1"/>
        </dgm:presLayoutVars>
      </dgm:prSet>
      <dgm:spPr/>
      <dgm:t>
        <a:bodyPr/>
        <a:lstStyle/>
        <a:p>
          <a:endParaRPr lang="en-US"/>
        </a:p>
      </dgm:t>
    </dgm:pt>
    <dgm:pt modelId="{23A0D785-016A-44D9-8769-5362F15E9136}" type="pres">
      <dgm:prSet presAssocID="{CB051014-2927-46C7-96B8-ECB88E7B4E18}" presName="childText" presStyleLbl="revTx" presStyleIdx="1" presStyleCnt="3">
        <dgm:presLayoutVars>
          <dgm:bulletEnabled val="1"/>
        </dgm:presLayoutVars>
      </dgm:prSet>
      <dgm:spPr/>
      <dgm:t>
        <a:bodyPr/>
        <a:lstStyle/>
        <a:p>
          <a:endParaRPr lang="en-US"/>
        </a:p>
      </dgm:t>
    </dgm:pt>
    <dgm:pt modelId="{A80D800E-5960-4B69-94FD-F722F1C1C685}" type="pres">
      <dgm:prSet presAssocID="{49F727B1-A7C4-40D0-AFB4-8507584FF383}" presName="parentText" presStyleLbl="node1" presStyleIdx="2" presStyleCnt="3">
        <dgm:presLayoutVars>
          <dgm:chMax val="0"/>
          <dgm:bulletEnabled val="1"/>
        </dgm:presLayoutVars>
      </dgm:prSet>
      <dgm:spPr/>
      <dgm:t>
        <a:bodyPr/>
        <a:lstStyle/>
        <a:p>
          <a:endParaRPr lang="en-US"/>
        </a:p>
      </dgm:t>
    </dgm:pt>
    <dgm:pt modelId="{99E94683-084A-493B-AD16-8C521FE26026}" type="pres">
      <dgm:prSet presAssocID="{49F727B1-A7C4-40D0-AFB4-8507584FF383}" presName="childText" presStyleLbl="revTx" presStyleIdx="2" presStyleCnt="3">
        <dgm:presLayoutVars>
          <dgm:bulletEnabled val="1"/>
        </dgm:presLayoutVars>
      </dgm:prSet>
      <dgm:spPr/>
      <dgm:t>
        <a:bodyPr/>
        <a:lstStyle/>
        <a:p>
          <a:endParaRPr lang="en-US"/>
        </a:p>
      </dgm:t>
    </dgm:pt>
  </dgm:ptLst>
  <dgm:cxnLst>
    <dgm:cxn modelId="{CC13F167-605C-496C-9C4C-3F9469708823}" srcId="{CB051014-2927-46C7-96B8-ECB88E7B4E18}" destId="{DF016C61-CE94-4611-9284-7A210AD16559}" srcOrd="0" destOrd="0" parTransId="{CFC6D07A-39F5-45C2-B966-50B20BFF212B}" sibTransId="{3B73C4FA-AC5E-4D46-8CB8-B1DE9C754057}"/>
    <dgm:cxn modelId="{8ACC2F56-C9C5-44C2-AE9B-217CE08D1EBD}" type="presOf" srcId="{2D75043D-2F5F-463A-A9E4-DCAF4399C1FD}" destId="{CE441D22-7139-4209-A098-420A6A33B294}" srcOrd="0" destOrd="0" presId="urn:microsoft.com/office/officeart/2005/8/layout/vList2"/>
    <dgm:cxn modelId="{90094817-E1F2-429C-B23E-1943A46EA283}" type="presOf" srcId="{4758E93B-D615-43EE-AB19-480BA644FA66}" destId="{23A0D785-016A-44D9-8769-5362F15E9136}" srcOrd="0" destOrd="1" presId="urn:microsoft.com/office/officeart/2005/8/layout/vList2"/>
    <dgm:cxn modelId="{2C8A46A7-0AB1-466B-8E81-24DA38180A1E}" srcId="{DFA12198-0063-4029-ABA2-A6B763CFD146}" destId="{49F727B1-A7C4-40D0-AFB4-8507584FF383}" srcOrd="2" destOrd="0" parTransId="{E9BA0C0B-2600-40EF-BE42-4E206AF43DF8}" sibTransId="{AD8232F8-DC69-4C34-BEFB-CAD300BB1A51}"/>
    <dgm:cxn modelId="{0D8D116B-3EA1-4A65-85CE-EC43BEE9B180}" srcId="{49F727B1-A7C4-40D0-AFB4-8507584FF383}" destId="{1C36F49C-CFA7-4B5C-8405-E9C7321F65D5}" srcOrd="0" destOrd="0" parTransId="{31217AFE-0292-43CE-ABAA-928F5B7BCD20}" sibTransId="{04D36436-380E-4DA7-AA8C-45373FE5A66D}"/>
    <dgm:cxn modelId="{7CA1EABC-DBF9-4EFE-909F-886C8BDE0DA7}" srcId="{DFA12198-0063-4029-ABA2-A6B763CFD146}" destId="{CB051014-2927-46C7-96B8-ECB88E7B4E18}" srcOrd="1" destOrd="0" parTransId="{B124753E-A22B-4988-8651-CE760424A982}" sibTransId="{A348E131-0759-4FBC-B4DE-ED01E4DB3214}"/>
    <dgm:cxn modelId="{19928E05-54A6-4109-9831-F42077D1DAE2}" type="presOf" srcId="{E36FEEEB-B627-4CA3-89F5-EFAE9B5F51C2}" destId="{CE441D22-7139-4209-A098-420A6A33B294}" srcOrd="0" destOrd="1" presId="urn:microsoft.com/office/officeart/2005/8/layout/vList2"/>
    <dgm:cxn modelId="{FE8F3D61-8CD9-40EA-8BC8-2D9CF7FB4419}" type="presOf" srcId="{795DDFF3-899B-4410-BAE7-F4E344F267C6}" destId="{CE441D22-7139-4209-A098-420A6A33B294}" srcOrd="0" destOrd="2" presId="urn:microsoft.com/office/officeart/2005/8/layout/vList2"/>
    <dgm:cxn modelId="{D96FC03E-B1E6-4639-B03D-27C45CA712EA}" type="presOf" srcId="{1C36F49C-CFA7-4B5C-8405-E9C7321F65D5}" destId="{99E94683-084A-493B-AD16-8C521FE26026}" srcOrd="0" destOrd="0" presId="urn:microsoft.com/office/officeart/2005/8/layout/vList2"/>
    <dgm:cxn modelId="{B6E5A3C7-C2ED-4551-A72A-C8D3095ECCC0}" srcId="{E54B1729-00CD-4D11-98CC-0BFFB9EEEEA5}" destId="{E36FEEEB-B627-4CA3-89F5-EFAE9B5F51C2}" srcOrd="1" destOrd="0" parTransId="{43C2E228-01C7-4942-B103-2A44B827AA13}" sibTransId="{1F8E1A9E-F313-4177-B6BD-E086ACD47F97}"/>
    <dgm:cxn modelId="{30CC7EBA-5666-4433-BD03-49A0B9035511}" srcId="{49F727B1-A7C4-40D0-AFB4-8507584FF383}" destId="{1B75DD5F-594B-4D35-8712-69FA62A541E1}" srcOrd="1" destOrd="0" parTransId="{B96581E3-5886-430E-94D4-541572EAFD19}" sibTransId="{BE2ECF13-6633-459A-A809-5278B585DA4F}"/>
    <dgm:cxn modelId="{5ACA989B-F4F6-4F33-90B2-253E86DA1E4A}" srcId="{CB051014-2927-46C7-96B8-ECB88E7B4E18}" destId="{A52901FD-58D4-4E3F-B5AC-FF6161F11EE7}" srcOrd="2" destOrd="0" parTransId="{B56CD1B8-70C4-44D6-B613-E55DECD2AC10}" sibTransId="{8A3E8ADD-AD3B-4109-B0C9-63810BE0FD54}"/>
    <dgm:cxn modelId="{2D8F5B7D-C456-4B70-8CBA-B14928BE8B78}" srcId="{DFA12198-0063-4029-ABA2-A6B763CFD146}" destId="{E54B1729-00CD-4D11-98CC-0BFFB9EEEEA5}" srcOrd="0" destOrd="0" parTransId="{CA97E313-A71F-4EF0-AD46-9C676257711E}" sibTransId="{7A4783B5-482B-483B-A5CC-A9BE4E4E4C89}"/>
    <dgm:cxn modelId="{14B69898-D79B-4000-8B25-689BA12BB476}" type="presOf" srcId="{1B75DD5F-594B-4D35-8712-69FA62A541E1}" destId="{99E94683-084A-493B-AD16-8C521FE26026}" srcOrd="0" destOrd="1" presId="urn:microsoft.com/office/officeart/2005/8/layout/vList2"/>
    <dgm:cxn modelId="{43051575-7B6F-4512-97CC-51EABCE30D36}" type="presOf" srcId="{DFA12198-0063-4029-ABA2-A6B763CFD146}" destId="{79377868-602C-4927-B149-9B12C7DB4DEA}" srcOrd="0" destOrd="0" presId="urn:microsoft.com/office/officeart/2005/8/layout/vList2"/>
    <dgm:cxn modelId="{0617AC20-DA7E-4F72-9211-C2EAF3F319BA}" type="presOf" srcId="{49F727B1-A7C4-40D0-AFB4-8507584FF383}" destId="{A80D800E-5960-4B69-94FD-F722F1C1C685}" srcOrd="0" destOrd="0" presId="urn:microsoft.com/office/officeart/2005/8/layout/vList2"/>
    <dgm:cxn modelId="{DA2D89ED-0B06-491C-824B-5F1239FF9190}" srcId="{E54B1729-00CD-4D11-98CC-0BFFB9EEEEA5}" destId="{2D75043D-2F5F-463A-A9E4-DCAF4399C1FD}" srcOrd="0" destOrd="0" parTransId="{988DEEE3-A1C8-4584-8247-ABDADC435A5D}" sibTransId="{7A86E2A6-E90C-44B5-BCE3-BE841AB311F1}"/>
    <dgm:cxn modelId="{50F64BB8-C62D-44F9-8694-AFBB634082D4}" type="presOf" srcId="{DF016C61-CE94-4611-9284-7A210AD16559}" destId="{23A0D785-016A-44D9-8769-5362F15E9136}" srcOrd="0" destOrd="0" presId="urn:microsoft.com/office/officeart/2005/8/layout/vList2"/>
    <dgm:cxn modelId="{254270A2-B49A-470A-BC8B-F79E4FFCF16E}" type="presOf" srcId="{E54B1729-00CD-4D11-98CC-0BFFB9EEEEA5}" destId="{BF883D04-AA1C-4CCD-9DD8-44CBE7A43E70}" srcOrd="0" destOrd="0" presId="urn:microsoft.com/office/officeart/2005/8/layout/vList2"/>
    <dgm:cxn modelId="{89A51A88-F6D3-45F2-BB1E-CBAABA6E3E75}" type="presOf" srcId="{A52901FD-58D4-4E3F-B5AC-FF6161F11EE7}" destId="{23A0D785-016A-44D9-8769-5362F15E9136}" srcOrd="0" destOrd="2" presId="urn:microsoft.com/office/officeart/2005/8/layout/vList2"/>
    <dgm:cxn modelId="{EB4B0BDB-17BF-42E0-A18A-1ACDF3EFA972}" srcId="{CB051014-2927-46C7-96B8-ECB88E7B4E18}" destId="{4758E93B-D615-43EE-AB19-480BA644FA66}" srcOrd="1" destOrd="0" parTransId="{FC7F2A6C-13A6-4E13-AA69-D9B13466A2F6}" sibTransId="{F92D4D1E-DA8E-43B1-A389-F829F0B17570}"/>
    <dgm:cxn modelId="{682D8F9F-444D-4822-8C26-474FCB4DFF94}" srcId="{E54B1729-00CD-4D11-98CC-0BFFB9EEEEA5}" destId="{795DDFF3-899B-4410-BAE7-F4E344F267C6}" srcOrd="2" destOrd="0" parTransId="{2322AD45-0B57-4A9F-BB56-2F2EED439307}" sibTransId="{369571F0-08D7-4F1F-B599-CC961D508913}"/>
    <dgm:cxn modelId="{7940CD00-6CE0-469A-B1D9-910C7B6368C3}" type="presOf" srcId="{CB051014-2927-46C7-96B8-ECB88E7B4E18}" destId="{E94320A6-0ED6-487F-8C09-4062A9956A71}" srcOrd="0" destOrd="0" presId="urn:microsoft.com/office/officeart/2005/8/layout/vList2"/>
    <dgm:cxn modelId="{80D6A9C3-56AC-4E3D-A062-BBC079E6D17D}" type="presParOf" srcId="{79377868-602C-4927-B149-9B12C7DB4DEA}" destId="{BF883D04-AA1C-4CCD-9DD8-44CBE7A43E70}" srcOrd="0" destOrd="0" presId="urn:microsoft.com/office/officeart/2005/8/layout/vList2"/>
    <dgm:cxn modelId="{416F29EC-A10B-4E4E-B505-AEDB0D7B86B6}" type="presParOf" srcId="{79377868-602C-4927-B149-9B12C7DB4DEA}" destId="{CE441D22-7139-4209-A098-420A6A33B294}" srcOrd="1" destOrd="0" presId="urn:microsoft.com/office/officeart/2005/8/layout/vList2"/>
    <dgm:cxn modelId="{400E4A3C-FCF4-4553-8013-C261C3498BB9}" type="presParOf" srcId="{79377868-602C-4927-B149-9B12C7DB4DEA}" destId="{E94320A6-0ED6-487F-8C09-4062A9956A71}" srcOrd="2" destOrd="0" presId="urn:microsoft.com/office/officeart/2005/8/layout/vList2"/>
    <dgm:cxn modelId="{60F8FD9D-A8DE-49CA-B43B-66377FB68EC5}" type="presParOf" srcId="{79377868-602C-4927-B149-9B12C7DB4DEA}" destId="{23A0D785-016A-44D9-8769-5362F15E9136}" srcOrd="3" destOrd="0" presId="urn:microsoft.com/office/officeart/2005/8/layout/vList2"/>
    <dgm:cxn modelId="{20632E37-3B03-41FC-B9B1-AB6B50251D68}" type="presParOf" srcId="{79377868-602C-4927-B149-9B12C7DB4DEA}" destId="{A80D800E-5960-4B69-94FD-F722F1C1C685}" srcOrd="4" destOrd="0" presId="urn:microsoft.com/office/officeart/2005/8/layout/vList2"/>
    <dgm:cxn modelId="{15B86592-4C6B-44BB-BDB0-8173667CB0F3}" type="presParOf" srcId="{79377868-602C-4927-B149-9B12C7DB4DEA}" destId="{99E94683-084A-493B-AD16-8C521FE2602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8B7AC1-3D55-44C7-B2B9-2A70EC9982F6}" type="doc">
      <dgm:prSet loTypeId="urn:microsoft.com/office/officeart/2005/8/layout/process1" loCatId="process" qsTypeId="urn:microsoft.com/office/officeart/2005/8/quickstyle/simple1" qsCatId="simple" csTypeId="urn:microsoft.com/office/officeart/2005/8/colors/accent1_2" csCatId="accent1" phldr="1"/>
      <dgm:spPr/>
    </dgm:pt>
    <dgm:pt modelId="{994A95A6-0B22-4896-9F00-53F06DEEE94E}">
      <dgm:prSet phldrT="[Text]"/>
      <dgm:spPr/>
      <dgm:t>
        <a:bodyPr/>
        <a:lstStyle/>
        <a:p>
          <a:pPr algn="ctr"/>
          <a:r>
            <a:rPr lang="en-US" b="1"/>
            <a:t>Map</a:t>
          </a:r>
          <a:endParaRPr lang="en-US"/>
        </a:p>
      </dgm:t>
    </dgm:pt>
    <dgm:pt modelId="{7C40BF12-F074-4361-87BD-D6FB1FC2B073}" type="parTrans" cxnId="{2D8F22F3-11B0-463A-912A-593E6657C3FD}">
      <dgm:prSet/>
      <dgm:spPr/>
      <dgm:t>
        <a:bodyPr/>
        <a:lstStyle/>
        <a:p>
          <a:pPr algn="ctr"/>
          <a:endParaRPr lang="en-US"/>
        </a:p>
      </dgm:t>
    </dgm:pt>
    <dgm:pt modelId="{D2547967-BB6D-4E52-BDFE-30851F1383F8}" type="sibTrans" cxnId="{2D8F22F3-11B0-463A-912A-593E6657C3FD}">
      <dgm:prSet/>
      <dgm:spPr/>
      <dgm:t>
        <a:bodyPr/>
        <a:lstStyle/>
        <a:p>
          <a:pPr algn="ctr"/>
          <a:endParaRPr lang="en-US"/>
        </a:p>
      </dgm:t>
    </dgm:pt>
    <dgm:pt modelId="{5421B56E-01D6-45B7-924B-E9E668A90737}">
      <dgm:prSet phldrT="[Text]"/>
      <dgm:spPr/>
      <dgm:t>
        <a:bodyPr/>
        <a:lstStyle/>
        <a:p>
          <a:pPr algn="ctr"/>
          <a:r>
            <a:rPr lang="en-US" b="1"/>
            <a:t>Combine</a:t>
          </a:r>
          <a:endParaRPr lang="en-US"/>
        </a:p>
      </dgm:t>
    </dgm:pt>
    <dgm:pt modelId="{8AB4B421-9372-4D11-95C5-3A1B6BD529E6}" type="parTrans" cxnId="{112C22B3-FE73-4DC6-98FB-7D39417F585D}">
      <dgm:prSet/>
      <dgm:spPr/>
      <dgm:t>
        <a:bodyPr/>
        <a:lstStyle/>
        <a:p>
          <a:pPr algn="ctr"/>
          <a:endParaRPr lang="en-US"/>
        </a:p>
      </dgm:t>
    </dgm:pt>
    <dgm:pt modelId="{EC457111-5019-4235-9066-6E14C044DCBA}" type="sibTrans" cxnId="{112C22B3-FE73-4DC6-98FB-7D39417F585D}">
      <dgm:prSet/>
      <dgm:spPr/>
      <dgm:t>
        <a:bodyPr/>
        <a:lstStyle/>
        <a:p>
          <a:pPr algn="ctr"/>
          <a:endParaRPr lang="en-US"/>
        </a:p>
      </dgm:t>
    </dgm:pt>
    <dgm:pt modelId="{64C03A0C-2BC7-47A5-9E1D-FA37517C9DA1}">
      <dgm:prSet phldrT="[Text]"/>
      <dgm:spPr/>
      <dgm:t>
        <a:bodyPr/>
        <a:lstStyle/>
        <a:p>
          <a:pPr algn="ctr"/>
          <a:r>
            <a:rPr lang="en-US" b="1"/>
            <a:t>Shuffle</a:t>
          </a:r>
          <a:endParaRPr lang="en-US"/>
        </a:p>
      </dgm:t>
    </dgm:pt>
    <dgm:pt modelId="{F9BBD594-5C8B-4AB8-B34F-D326E3412F33}" type="parTrans" cxnId="{7C5E04FF-AD0A-42C2-9701-446829659EAA}">
      <dgm:prSet/>
      <dgm:spPr/>
      <dgm:t>
        <a:bodyPr/>
        <a:lstStyle/>
        <a:p>
          <a:pPr algn="ctr"/>
          <a:endParaRPr lang="en-US"/>
        </a:p>
      </dgm:t>
    </dgm:pt>
    <dgm:pt modelId="{5191AA0B-EB14-4B0E-9070-62002FFB27AB}" type="sibTrans" cxnId="{7C5E04FF-AD0A-42C2-9701-446829659EAA}">
      <dgm:prSet/>
      <dgm:spPr/>
      <dgm:t>
        <a:bodyPr/>
        <a:lstStyle/>
        <a:p>
          <a:pPr algn="ctr"/>
          <a:endParaRPr lang="en-US"/>
        </a:p>
      </dgm:t>
    </dgm:pt>
    <dgm:pt modelId="{DDF38CB2-4976-4F8D-BBA0-B73BFBF44C18}">
      <dgm:prSet phldrT="[Text]"/>
      <dgm:spPr/>
      <dgm:t>
        <a:bodyPr/>
        <a:lstStyle/>
        <a:p>
          <a:pPr algn="ctr"/>
          <a:r>
            <a:rPr lang="en-US" b="1"/>
            <a:t>Sort</a:t>
          </a:r>
          <a:endParaRPr lang="en-US"/>
        </a:p>
      </dgm:t>
    </dgm:pt>
    <dgm:pt modelId="{39C299ED-804E-47CF-BE4C-89731767CB97}" type="parTrans" cxnId="{FBCEB236-6A5B-4E82-9D76-B95E5523A80D}">
      <dgm:prSet/>
      <dgm:spPr/>
      <dgm:t>
        <a:bodyPr/>
        <a:lstStyle/>
        <a:p>
          <a:pPr algn="ctr"/>
          <a:endParaRPr lang="en-US"/>
        </a:p>
      </dgm:t>
    </dgm:pt>
    <dgm:pt modelId="{CC6B3ACB-1AA6-4F72-9027-C3F237099413}" type="sibTrans" cxnId="{FBCEB236-6A5B-4E82-9D76-B95E5523A80D}">
      <dgm:prSet/>
      <dgm:spPr/>
      <dgm:t>
        <a:bodyPr/>
        <a:lstStyle/>
        <a:p>
          <a:pPr algn="ctr"/>
          <a:endParaRPr lang="en-US"/>
        </a:p>
      </dgm:t>
    </dgm:pt>
    <dgm:pt modelId="{DD9E9126-C4A9-4F91-B7EF-21BFCA993B18}">
      <dgm:prSet phldrT="[Text]"/>
      <dgm:spPr/>
      <dgm:t>
        <a:bodyPr/>
        <a:lstStyle/>
        <a:p>
          <a:pPr algn="ctr"/>
          <a:r>
            <a:rPr lang="en-US" b="1"/>
            <a:t>Reduce</a:t>
          </a:r>
          <a:endParaRPr lang="en-US"/>
        </a:p>
      </dgm:t>
    </dgm:pt>
    <dgm:pt modelId="{27744AF4-73FB-4923-A24F-1EE5E18396DA}" type="parTrans" cxnId="{971AC289-8D99-48C4-9E96-36117C800982}">
      <dgm:prSet/>
      <dgm:spPr/>
      <dgm:t>
        <a:bodyPr/>
        <a:lstStyle/>
        <a:p>
          <a:pPr algn="ctr"/>
          <a:endParaRPr lang="en-US"/>
        </a:p>
      </dgm:t>
    </dgm:pt>
    <dgm:pt modelId="{4E15895D-E39B-44D0-8268-BA964D930FA4}" type="sibTrans" cxnId="{971AC289-8D99-48C4-9E96-36117C800982}">
      <dgm:prSet/>
      <dgm:spPr/>
      <dgm:t>
        <a:bodyPr/>
        <a:lstStyle/>
        <a:p>
          <a:pPr algn="ctr"/>
          <a:endParaRPr lang="en-US"/>
        </a:p>
      </dgm:t>
    </dgm:pt>
    <dgm:pt modelId="{47E037A7-EC34-431F-A46C-4F51064F6FB2}">
      <dgm:prSet phldrT="[Text]"/>
      <dgm:spPr/>
      <dgm:t>
        <a:bodyPr/>
        <a:lstStyle/>
        <a:p>
          <a:pPr algn="ctr"/>
          <a:r>
            <a:rPr lang="en-US" b="1" dirty="0"/>
            <a:t>Merge</a:t>
          </a:r>
          <a:endParaRPr lang="en-US" dirty="0"/>
        </a:p>
      </dgm:t>
    </dgm:pt>
    <dgm:pt modelId="{DC84DA1F-C957-41D9-86B8-26A7A3BD7847}" type="parTrans" cxnId="{345748F3-0FA0-4104-84DA-AF303913E017}">
      <dgm:prSet/>
      <dgm:spPr/>
      <dgm:t>
        <a:bodyPr/>
        <a:lstStyle/>
        <a:p>
          <a:pPr algn="ctr"/>
          <a:endParaRPr lang="en-US"/>
        </a:p>
      </dgm:t>
    </dgm:pt>
    <dgm:pt modelId="{E9C16759-FD76-43E3-B52E-6C4643367582}" type="sibTrans" cxnId="{345748F3-0FA0-4104-84DA-AF303913E017}">
      <dgm:prSet/>
      <dgm:spPr/>
      <dgm:t>
        <a:bodyPr/>
        <a:lstStyle/>
        <a:p>
          <a:pPr algn="ctr"/>
          <a:endParaRPr lang="en-US"/>
        </a:p>
      </dgm:t>
    </dgm:pt>
    <dgm:pt modelId="{98A11962-7DFA-444E-98FB-08A0AE81AD44}">
      <dgm:prSet phldrT="[Text]"/>
      <dgm:spPr/>
      <dgm:t>
        <a:bodyPr/>
        <a:lstStyle/>
        <a:p>
          <a:pPr algn="ctr"/>
          <a:r>
            <a:rPr lang="en-US" dirty="0" smtClean="0"/>
            <a:t>Broadcast</a:t>
          </a:r>
          <a:endParaRPr lang="en-US" dirty="0"/>
        </a:p>
      </dgm:t>
    </dgm:pt>
    <dgm:pt modelId="{4E6A044D-A532-4153-B4D0-D0B7A20BDD68}" type="parTrans" cxnId="{3C4692F6-8D32-424E-B5F4-9D9FEE469D48}">
      <dgm:prSet/>
      <dgm:spPr/>
      <dgm:t>
        <a:bodyPr/>
        <a:lstStyle/>
        <a:p>
          <a:endParaRPr lang="en-US"/>
        </a:p>
      </dgm:t>
    </dgm:pt>
    <dgm:pt modelId="{D8FD56CF-418B-440F-8D23-A8F0F90B39CE}" type="sibTrans" cxnId="{3C4692F6-8D32-424E-B5F4-9D9FEE469D48}">
      <dgm:prSet/>
      <dgm:spPr/>
      <dgm:t>
        <a:bodyPr/>
        <a:lstStyle/>
        <a:p>
          <a:endParaRPr lang="en-US"/>
        </a:p>
      </dgm:t>
    </dgm:pt>
    <dgm:pt modelId="{C7AD671A-006D-4444-8EF8-64344EA52AD1}" type="pres">
      <dgm:prSet presAssocID="{588B7AC1-3D55-44C7-B2B9-2A70EC9982F6}" presName="Name0" presStyleCnt="0">
        <dgm:presLayoutVars>
          <dgm:dir/>
          <dgm:resizeHandles val="exact"/>
        </dgm:presLayoutVars>
      </dgm:prSet>
      <dgm:spPr/>
    </dgm:pt>
    <dgm:pt modelId="{8A2711DA-CD12-4D61-A8BB-6A67787246A6}" type="pres">
      <dgm:prSet presAssocID="{994A95A6-0B22-4896-9F00-53F06DEEE94E}" presName="node" presStyleLbl="node1" presStyleIdx="0" presStyleCnt="7">
        <dgm:presLayoutVars>
          <dgm:bulletEnabled val="1"/>
        </dgm:presLayoutVars>
      </dgm:prSet>
      <dgm:spPr/>
      <dgm:t>
        <a:bodyPr/>
        <a:lstStyle/>
        <a:p>
          <a:endParaRPr lang="en-US"/>
        </a:p>
      </dgm:t>
    </dgm:pt>
    <dgm:pt modelId="{C3599F4D-9027-4A7A-8FFB-3E509AB9E118}" type="pres">
      <dgm:prSet presAssocID="{D2547967-BB6D-4E52-BDFE-30851F1383F8}" presName="sibTrans" presStyleLbl="sibTrans2D1" presStyleIdx="0" presStyleCnt="6"/>
      <dgm:spPr/>
      <dgm:t>
        <a:bodyPr/>
        <a:lstStyle/>
        <a:p>
          <a:endParaRPr lang="en-US"/>
        </a:p>
      </dgm:t>
    </dgm:pt>
    <dgm:pt modelId="{6701C508-E976-4455-B4F8-A8E3AB1C59F8}" type="pres">
      <dgm:prSet presAssocID="{D2547967-BB6D-4E52-BDFE-30851F1383F8}" presName="connectorText" presStyleLbl="sibTrans2D1" presStyleIdx="0" presStyleCnt="6"/>
      <dgm:spPr/>
      <dgm:t>
        <a:bodyPr/>
        <a:lstStyle/>
        <a:p>
          <a:endParaRPr lang="en-US"/>
        </a:p>
      </dgm:t>
    </dgm:pt>
    <dgm:pt modelId="{B92ADE4F-FEF2-4BB4-B808-A2ADA58E0393}" type="pres">
      <dgm:prSet presAssocID="{5421B56E-01D6-45B7-924B-E9E668A90737}" presName="node" presStyleLbl="node1" presStyleIdx="1" presStyleCnt="7">
        <dgm:presLayoutVars>
          <dgm:bulletEnabled val="1"/>
        </dgm:presLayoutVars>
      </dgm:prSet>
      <dgm:spPr/>
      <dgm:t>
        <a:bodyPr/>
        <a:lstStyle/>
        <a:p>
          <a:endParaRPr lang="en-US"/>
        </a:p>
      </dgm:t>
    </dgm:pt>
    <dgm:pt modelId="{3B4EB2F5-E4F4-4122-AD1B-C4B1153C4205}" type="pres">
      <dgm:prSet presAssocID="{EC457111-5019-4235-9066-6E14C044DCBA}" presName="sibTrans" presStyleLbl="sibTrans2D1" presStyleIdx="1" presStyleCnt="6"/>
      <dgm:spPr/>
      <dgm:t>
        <a:bodyPr/>
        <a:lstStyle/>
        <a:p>
          <a:endParaRPr lang="en-US"/>
        </a:p>
      </dgm:t>
    </dgm:pt>
    <dgm:pt modelId="{17DD1091-B7E5-4ACD-A044-68C4CE0377E3}" type="pres">
      <dgm:prSet presAssocID="{EC457111-5019-4235-9066-6E14C044DCBA}" presName="connectorText" presStyleLbl="sibTrans2D1" presStyleIdx="1" presStyleCnt="6"/>
      <dgm:spPr/>
      <dgm:t>
        <a:bodyPr/>
        <a:lstStyle/>
        <a:p>
          <a:endParaRPr lang="en-US"/>
        </a:p>
      </dgm:t>
    </dgm:pt>
    <dgm:pt modelId="{BB08F17F-0277-474A-869E-9BB7E2B12FAF}" type="pres">
      <dgm:prSet presAssocID="{64C03A0C-2BC7-47A5-9E1D-FA37517C9DA1}" presName="node" presStyleLbl="node1" presStyleIdx="2" presStyleCnt="7">
        <dgm:presLayoutVars>
          <dgm:bulletEnabled val="1"/>
        </dgm:presLayoutVars>
      </dgm:prSet>
      <dgm:spPr/>
      <dgm:t>
        <a:bodyPr/>
        <a:lstStyle/>
        <a:p>
          <a:endParaRPr lang="en-US"/>
        </a:p>
      </dgm:t>
    </dgm:pt>
    <dgm:pt modelId="{C04E9CEA-1CC2-49EA-886C-8E719AE1E082}" type="pres">
      <dgm:prSet presAssocID="{5191AA0B-EB14-4B0E-9070-62002FFB27AB}" presName="sibTrans" presStyleLbl="sibTrans2D1" presStyleIdx="2" presStyleCnt="6"/>
      <dgm:spPr/>
      <dgm:t>
        <a:bodyPr/>
        <a:lstStyle/>
        <a:p>
          <a:endParaRPr lang="en-US"/>
        </a:p>
      </dgm:t>
    </dgm:pt>
    <dgm:pt modelId="{2A34CBC1-84F2-4371-B249-2BD1B06FAB82}" type="pres">
      <dgm:prSet presAssocID="{5191AA0B-EB14-4B0E-9070-62002FFB27AB}" presName="connectorText" presStyleLbl="sibTrans2D1" presStyleIdx="2" presStyleCnt="6"/>
      <dgm:spPr/>
      <dgm:t>
        <a:bodyPr/>
        <a:lstStyle/>
        <a:p>
          <a:endParaRPr lang="en-US"/>
        </a:p>
      </dgm:t>
    </dgm:pt>
    <dgm:pt modelId="{CF126916-5171-43C0-B0C7-C012565E255A}" type="pres">
      <dgm:prSet presAssocID="{DDF38CB2-4976-4F8D-BBA0-B73BFBF44C18}" presName="node" presStyleLbl="node1" presStyleIdx="3" presStyleCnt="7">
        <dgm:presLayoutVars>
          <dgm:bulletEnabled val="1"/>
        </dgm:presLayoutVars>
      </dgm:prSet>
      <dgm:spPr/>
      <dgm:t>
        <a:bodyPr/>
        <a:lstStyle/>
        <a:p>
          <a:endParaRPr lang="en-US"/>
        </a:p>
      </dgm:t>
    </dgm:pt>
    <dgm:pt modelId="{821D7A8B-316E-45CA-891F-3ADCA0FB5E67}" type="pres">
      <dgm:prSet presAssocID="{CC6B3ACB-1AA6-4F72-9027-C3F237099413}" presName="sibTrans" presStyleLbl="sibTrans2D1" presStyleIdx="3" presStyleCnt="6"/>
      <dgm:spPr/>
      <dgm:t>
        <a:bodyPr/>
        <a:lstStyle/>
        <a:p>
          <a:endParaRPr lang="en-US"/>
        </a:p>
      </dgm:t>
    </dgm:pt>
    <dgm:pt modelId="{B7DA38A1-7CCD-4F97-9864-084128069C52}" type="pres">
      <dgm:prSet presAssocID="{CC6B3ACB-1AA6-4F72-9027-C3F237099413}" presName="connectorText" presStyleLbl="sibTrans2D1" presStyleIdx="3" presStyleCnt="6"/>
      <dgm:spPr/>
      <dgm:t>
        <a:bodyPr/>
        <a:lstStyle/>
        <a:p>
          <a:endParaRPr lang="en-US"/>
        </a:p>
      </dgm:t>
    </dgm:pt>
    <dgm:pt modelId="{8BCCE1B7-F6AF-489F-8A94-CE84FC342B1D}" type="pres">
      <dgm:prSet presAssocID="{DD9E9126-C4A9-4F91-B7EF-21BFCA993B18}" presName="node" presStyleLbl="node1" presStyleIdx="4" presStyleCnt="7">
        <dgm:presLayoutVars>
          <dgm:bulletEnabled val="1"/>
        </dgm:presLayoutVars>
      </dgm:prSet>
      <dgm:spPr/>
      <dgm:t>
        <a:bodyPr/>
        <a:lstStyle/>
        <a:p>
          <a:endParaRPr lang="en-US"/>
        </a:p>
      </dgm:t>
    </dgm:pt>
    <dgm:pt modelId="{2B53E378-638E-4644-A341-E43828F4966F}" type="pres">
      <dgm:prSet presAssocID="{4E15895D-E39B-44D0-8268-BA964D930FA4}" presName="sibTrans" presStyleLbl="sibTrans2D1" presStyleIdx="4" presStyleCnt="6"/>
      <dgm:spPr/>
      <dgm:t>
        <a:bodyPr/>
        <a:lstStyle/>
        <a:p>
          <a:endParaRPr lang="en-US"/>
        </a:p>
      </dgm:t>
    </dgm:pt>
    <dgm:pt modelId="{8153A25B-E959-4D4D-97B7-BAAA7E8E8355}" type="pres">
      <dgm:prSet presAssocID="{4E15895D-E39B-44D0-8268-BA964D930FA4}" presName="connectorText" presStyleLbl="sibTrans2D1" presStyleIdx="4" presStyleCnt="6"/>
      <dgm:spPr/>
      <dgm:t>
        <a:bodyPr/>
        <a:lstStyle/>
        <a:p>
          <a:endParaRPr lang="en-US"/>
        </a:p>
      </dgm:t>
    </dgm:pt>
    <dgm:pt modelId="{041EAA45-52F4-493F-BB81-557E5389EF55}" type="pres">
      <dgm:prSet presAssocID="{47E037A7-EC34-431F-A46C-4F51064F6FB2}" presName="node" presStyleLbl="node1" presStyleIdx="5" presStyleCnt="7">
        <dgm:presLayoutVars>
          <dgm:bulletEnabled val="1"/>
        </dgm:presLayoutVars>
      </dgm:prSet>
      <dgm:spPr/>
      <dgm:t>
        <a:bodyPr/>
        <a:lstStyle/>
        <a:p>
          <a:endParaRPr lang="en-US"/>
        </a:p>
      </dgm:t>
    </dgm:pt>
    <dgm:pt modelId="{704F8CAB-2499-4C2D-AFBB-C14A6DA0274C}" type="pres">
      <dgm:prSet presAssocID="{E9C16759-FD76-43E3-B52E-6C4643367582}" presName="sibTrans" presStyleLbl="sibTrans2D1" presStyleIdx="5" presStyleCnt="6"/>
      <dgm:spPr/>
      <dgm:t>
        <a:bodyPr/>
        <a:lstStyle/>
        <a:p>
          <a:endParaRPr lang="en-US"/>
        </a:p>
      </dgm:t>
    </dgm:pt>
    <dgm:pt modelId="{37D2955A-C56B-4B0D-9501-2E6D203FE0A9}" type="pres">
      <dgm:prSet presAssocID="{E9C16759-FD76-43E3-B52E-6C4643367582}" presName="connectorText" presStyleLbl="sibTrans2D1" presStyleIdx="5" presStyleCnt="6"/>
      <dgm:spPr/>
      <dgm:t>
        <a:bodyPr/>
        <a:lstStyle/>
        <a:p>
          <a:endParaRPr lang="en-US"/>
        </a:p>
      </dgm:t>
    </dgm:pt>
    <dgm:pt modelId="{751B0D20-D535-48BA-99E9-3F1C41298B04}" type="pres">
      <dgm:prSet presAssocID="{98A11962-7DFA-444E-98FB-08A0AE81AD44}" presName="node" presStyleLbl="node1" presStyleIdx="6" presStyleCnt="7">
        <dgm:presLayoutVars>
          <dgm:bulletEnabled val="1"/>
        </dgm:presLayoutVars>
      </dgm:prSet>
      <dgm:spPr/>
      <dgm:t>
        <a:bodyPr/>
        <a:lstStyle/>
        <a:p>
          <a:endParaRPr lang="en-US"/>
        </a:p>
      </dgm:t>
    </dgm:pt>
  </dgm:ptLst>
  <dgm:cxnLst>
    <dgm:cxn modelId="{96B798BF-C6D8-491E-B224-2435B38AB5B1}" type="presOf" srcId="{588B7AC1-3D55-44C7-B2B9-2A70EC9982F6}" destId="{C7AD671A-006D-4444-8EF8-64344EA52AD1}" srcOrd="0" destOrd="0" presId="urn:microsoft.com/office/officeart/2005/8/layout/process1"/>
    <dgm:cxn modelId="{209DF2C4-90CF-4328-8BB7-79E9DFBAB35E}" type="presOf" srcId="{5191AA0B-EB14-4B0E-9070-62002FFB27AB}" destId="{C04E9CEA-1CC2-49EA-886C-8E719AE1E082}" srcOrd="0" destOrd="0" presId="urn:microsoft.com/office/officeart/2005/8/layout/process1"/>
    <dgm:cxn modelId="{A4DB091F-E534-4225-9459-D686BF5CFEF8}" type="presOf" srcId="{DD9E9126-C4A9-4F91-B7EF-21BFCA993B18}" destId="{8BCCE1B7-F6AF-489F-8A94-CE84FC342B1D}" srcOrd="0" destOrd="0" presId="urn:microsoft.com/office/officeart/2005/8/layout/process1"/>
    <dgm:cxn modelId="{FA4E8E75-ECA0-494E-BCB7-D5937DB3C0A9}" type="presOf" srcId="{EC457111-5019-4235-9066-6E14C044DCBA}" destId="{3B4EB2F5-E4F4-4122-AD1B-C4B1153C4205}" srcOrd="0" destOrd="0" presId="urn:microsoft.com/office/officeart/2005/8/layout/process1"/>
    <dgm:cxn modelId="{345748F3-0FA0-4104-84DA-AF303913E017}" srcId="{588B7AC1-3D55-44C7-B2B9-2A70EC9982F6}" destId="{47E037A7-EC34-431F-A46C-4F51064F6FB2}" srcOrd="5" destOrd="0" parTransId="{DC84DA1F-C957-41D9-86B8-26A7A3BD7847}" sibTransId="{E9C16759-FD76-43E3-B52E-6C4643367582}"/>
    <dgm:cxn modelId="{C5DB2B45-D676-48EB-92CC-A818E790A639}" type="presOf" srcId="{E9C16759-FD76-43E3-B52E-6C4643367582}" destId="{37D2955A-C56B-4B0D-9501-2E6D203FE0A9}" srcOrd="1" destOrd="0" presId="urn:microsoft.com/office/officeart/2005/8/layout/process1"/>
    <dgm:cxn modelId="{581F17DE-6456-4E35-9383-8394E0201001}" type="presOf" srcId="{D2547967-BB6D-4E52-BDFE-30851F1383F8}" destId="{6701C508-E976-4455-B4F8-A8E3AB1C59F8}" srcOrd="1" destOrd="0" presId="urn:microsoft.com/office/officeart/2005/8/layout/process1"/>
    <dgm:cxn modelId="{7C5E04FF-AD0A-42C2-9701-446829659EAA}" srcId="{588B7AC1-3D55-44C7-B2B9-2A70EC9982F6}" destId="{64C03A0C-2BC7-47A5-9E1D-FA37517C9DA1}" srcOrd="2" destOrd="0" parTransId="{F9BBD594-5C8B-4AB8-B34F-D326E3412F33}" sibTransId="{5191AA0B-EB14-4B0E-9070-62002FFB27AB}"/>
    <dgm:cxn modelId="{FBCEB236-6A5B-4E82-9D76-B95E5523A80D}" srcId="{588B7AC1-3D55-44C7-B2B9-2A70EC9982F6}" destId="{DDF38CB2-4976-4F8D-BBA0-B73BFBF44C18}" srcOrd="3" destOrd="0" parTransId="{39C299ED-804E-47CF-BE4C-89731767CB97}" sibTransId="{CC6B3ACB-1AA6-4F72-9027-C3F237099413}"/>
    <dgm:cxn modelId="{BD6234EF-E6AB-4350-BB2C-56D54B698313}" type="presOf" srcId="{CC6B3ACB-1AA6-4F72-9027-C3F237099413}" destId="{821D7A8B-316E-45CA-891F-3ADCA0FB5E67}" srcOrd="0" destOrd="0" presId="urn:microsoft.com/office/officeart/2005/8/layout/process1"/>
    <dgm:cxn modelId="{864A5019-7463-40E7-82BF-FD3F9F7EC0FF}" type="presOf" srcId="{47E037A7-EC34-431F-A46C-4F51064F6FB2}" destId="{041EAA45-52F4-493F-BB81-557E5389EF55}" srcOrd="0" destOrd="0" presId="urn:microsoft.com/office/officeart/2005/8/layout/process1"/>
    <dgm:cxn modelId="{EBC6D09C-892F-4870-B554-983DD6514F9E}" type="presOf" srcId="{5421B56E-01D6-45B7-924B-E9E668A90737}" destId="{B92ADE4F-FEF2-4BB4-B808-A2ADA58E0393}" srcOrd="0" destOrd="0" presId="urn:microsoft.com/office/officeart/2005/8/layout/process1"/>
    <dgm:cxn modelId="{4BFE6826-980F-48DF-8322-D2576C17D695}" type="presOf" srcId="{EC457111-5019-4235-9066-6E14C044DCBA}" destId="{17DD1091-B7E5-4ACD-A044-68C4CE0377E3}" srcOrd="1" destOrd="0" presId="urn:microsoft.com/office/officeart/2005/8/layout/process1"/>
    <dgm:cxn modelId="{E947A55A-D91A-4DC8-A871-5C1003ACDD1D}" type="presOf" srcId="{CC6B3ACB-1AA6-4F72-9027-C3F237099413}" destId="{B7DA38A1-7CCD-4F97-9864-084128069C52}" srcOrd="1" destOrd="0" presId="urn:microsoft.com/office/officeart/2005/8/layout/process1"/>
    <dgm:cxn modelId="{2B9008F9-949C-46D3-91DA-58B928B473B4}" type="presOf" srcId="{64C03A0C-2BC7-47A5-9E1D-FA37517C9DA1}" destId="{BB08F17F-0277-474A-869E-9BB7E2B12FAF}" srcOrd="0" destOrd="0" presId="urn:microsoft.com/office/officeart/2005/8/layout/process1"/>
    <dgm:cxn modelId="{AC81BDE2-827B-428A-80B6-1BF7831C0E38}" type="presOf" srcId="{D2547967-BB6D-4E52-BDFE-30851F1383F8}" destId="{C3599F4D-9027-4A7A-8FFB-3E509AB9E118}" srcOrd="0" destOrd="0" presId="urn:microsoft.com/office/officeart/2005/8/layout/process1"/>
    <dgm:cxn modelId="{08C79990-9A65-49B2-8B95-B28522A4B018}" type="presOf" srcId="{98A11962-7DFA-444E-98FB-08A0AE81AD44}" destId="{751B0D20-D535-48BA-99E9-3F1C41298B04}" srcOrd="0" destOrd="0" presId="urn:microsoft.com/office/officeart/2005/8/layout/process1"/>
    <dgm:cxn modelId="{A9CD660B-3E20-4CE3-ADAD-CA3971076188}" type="presOf" srcId="{DDF38CB2-4976-4F8D-BBA0-B73BFBF44C18}" destId="{CF126916-5171-43C0-B0C7-C012565E255A}" srcOrd="0" destOrd="0" presId="urn:microsoft.com/office/officeart/2005/8/layout/process1"/>
    <dgm:cxn modelId="{9A8C4D5E-B74D-43E8-8EB4-18AE6277F05B}" type="presOf" srcId="{4E15895D-E39B-44D0-8268-BA964D930FA4}" destId="{2B53E378-638E-4644-A341-E43828F4966F}" srcOrd="0" destOrd="0" presId="urn:microsoft.com/office/officeart/2005/8/layout/process1"/>
    <dgm:cxn modelId="{F0DF8887-102E-4C80-86FE-6DBA55509898}" type="presOf" srcId="{E9C16759-FD76-43E3-B52E-6C4643367582}" destId="{704F8CAB-2499-4C2D-AFBB-C14A6DA0274C}" srcOrd="0" destOrd="0" presId="urn:microsoft.com/office/officeart/2005/8/layout/process1"/>
    <dgm:cxn modelId="{2D8F22F3-11B0-463A-912A-593E6657C3FD}" srcId="{588B7AC1-3D55-44C7-B2B9-2A70EC9982F6}" destId="{994A95A6-0B22-4896-9F00-53F06DEEE94E}" srcOrd="0" destOrd="0" parTransId="{7C40BF12-F074-4361-87BD-D6FB1FC2B073}" sibTransId="{D2547967-BB6D-4E52-BDFE-30851F1383F8}"/>
    <dgm:cxn modelId="{3C4692F6-8D32-424E-B5F4-9D9FEE469D48}" srcId="{588B7AC1-3D55-44C7-B2B9-2A70EC9982F6}" destId="{98A11962-7DFA-444E-98FB-08A0AE81AD44}" srcOrd="6" destOrd="0" parTransId="{4E6A044D-A532-4153-B4D0-D0B7A20BDD68}" sibTransId="{D8FD56CF-418B-440F-8D23-A8F0F90B39CE}"/>
    <dgm:cxn modelId="{194EDF94-4B6B-4CA3-8FFB-0CB1B0510E2F}" type="presOf" srcId="{994A95A6-0B22-4896-9F00-53F06DEEE94E}" destId="{8A2711DA-CD12-4D61-A8BB-6A67787246A6}" srcOrd="0" destOrd="0" presId="urn:microsoft.com/office/officeart/2005/8/layout/process1"/>
    <dgm:cxn modelId="{112C22B3-FE73-4DC6-98FB-7D39417F585D}" srcId="{588B7AC1-3D55-44C7-B2B9-2A70EC9982F6}" destId="{5421B56E-01D6-45B7-924B-E9E668A90737}" srcOrd="1" destOrd="0" parTransId="{8AB4B421-9372-4D11-95C5-3A1B6BD529E6}" sibTransId="{EC457111-5019-4235-9066-6E14C044DCBA}"/>
    <dgm:cxn modelId="{971AC289-8D99-48C4-9E96-36117C800982}" srcId="{588B7AC1-3D55-44C7-B2B9-2A70EC9982F6}" destId="{DD9E9126-C4A9-4F91-B7EF-21BFCA993B18}" srcOrd="4" destOrd="0" parTransId="{27744AF4-73FB-4923-A24F-1EE5E18396DA}" sibTransId="{4E15895D-E39B-44D0-8268-BA964D930FA4}"/>
    <dgm:cxn modelId="{E399B2E3-33AA-4472-8733-723EA890B325}" type="presOf" srcId="{4E15895D-E39B-44D0-8268-BA964D930FA4}" destId="{8153A25B-E959-4D4D-97B7-BAAA7E8E8355}" srcOrd="1" destOrd="0" presId="urn:microsoft.com/office/officeart/2005/8/layout/process1"/>
    <dgm:cxn modelId="{2B1CDD39-96B1-4B09-B0C3-9FB7677FC869}" type="presOf" srcId="{5191AA0B-EB14-4B0E-9070-62002FFB27AB}" destId="{2A34CBC1-84F2-4371-B249-2BD1B06FAB82}" srcOrd="1" destOrd="0" presId="urn:microsoft.com/office/officeart/2005/8/layout/process1"/>
    <dgm:cxn modelId="{33F88B74-894D-4B7B-9223-CE4F93B32814}" type="presParOf" srcId="{C7AD671A-006D-4444-8EF8-64344EA52AD1}" destId="{8A2711DA-CD12-4D61-A8BB-6A67787246A6}" srcOrd="0" destOrd="0" presId="urn:microsoft.com/office/officeart/2005/8/layout/process1"/>
    <dgm:cxn modelId="{C3783210-1867-4FA7-AEB0-00E31B133EED}" type="presParOf" srcId="{C7AD671A-006D-4444-8EF8-64344EA52AD1}" destId="{C3599F4D-9027-4A7A-8FFB-3E509AB9E118}" srcOrd="1" destOrd="0" presId="urn:microsoft.com/office/officeart/2005/8/layout/process1"/>
    <dgm:cxn modelId="{BE84E6A8-081E-42F3-B39E-FA0E03433655}" type="presParOf" srcId="{C3599F4D-9027-4A7A-8FFB-3E509AB9E118}" destId="{6701C508-E976-4455-B4F8-A8E3AB1C59F8}" srcOrd="0" destOrd="0" presId="urn:microsoft.com/office/officeart/2005/8/layout/process1"/>
    <dgm:cxn modelId="{12E59F54-FB5D-499C-B8AF-BEE0A118F7DC}" type="presParOf" srcId="{C7AD671A-006D-4444-8EF8-64344EA52AD1}" destId="{B92ADE4F-FEF2-4BB4-B808-A2ADA58E0393}" srcOrd="2" destOrd="0" presId="urn:microsoft.com/office/officeart/2005/8/layout/process1"/>
    <dgm:cxn modelId="{ABE89BD6-435D-4F11-9E9C-50BD17AB2D34}" type="presParOf" srcId="{C7AD671A-006D-4444-8EF8-64344EA52AD1}" destId="{3B4EB2F5-E4F4-4122-AD1B-C4B1153C4205}" srcOrd="3" destOrd="0" presId="urn:microsoft.com/office/officeart/2005/8/layout/process1"/>
    <dgm:cxn modelId="{6E45AB08-DA0C-45F9-A973-FAC4FBFA16F8}" type="presParOf" srcId="{3B4EB2F5-E4F4-4122-AD1B-C4B1153C4205}" destId="{17DD1091-B7E5-4ACD-A044-68C4CE0377E3}" srcOrd="0" destOrd="0" presId="urn:microsoft.com/office/officeart/2005/8/layout/process1"/>
    <dgm:cxn modelId="{CABC1B73-D995-4EFE-8A89-230E23CBEB2C}" type="presParOf" srcId="{C7AD671A-006D-4444-8EF8-64344EA52AD1}" destId="{BB08F17F-0277-474A-869E-9BB7E2B12FAF}" srcOrd="4" destOrd="0" presId="urn:microsoft.com/office/officeart/2005/8/layout/process1"/>
    <dgm:cxn modelId="{A02226A4-423D-4FED-928C-2293B0D613B9}" type="presParOf" srcId="{C7AD671A-006D-4444-8EF8-64344EA52AD1}" destId="{C04E9CEA-1CC2-49EA-886C-8E719AE1E082}" srcOrd="5" destOrd="0" presId="urn:microsoft.com/office/officeart/2005/8/layout/process1"/>
    <dgm:cxn modelId="{0C26BE9D-39EE-45DE-ADC7-2854CF57FDA4}" type="presParOf" srcId="{C04E9CEA-1CC2-49EA-886C-8E719AE1E082}" destId="{2A34CBC1-84F2-4371-B249-2BD1B06FAB82}" srcOrd="0" destOrd="0" presId="urn:microsoft.com/office/officeart/2005/8/layout/process1"/>
    <dgm:cxn modelId="{9945B026-DB55-430A-A05A-EFC42E61B36D}" type="presParOf" srcId="{C7AD671A-006D-4444-8EF8-64344EA52AD1}" destId="{CF126916-5171-43C0-B0C7-C012565E255A}" srcOrd="6" destOrd="0" presId="urn:microsoft.com/office/officeart/2005/8/layout/process1"/>
    <dgm:cxn modelId="{A705AD6A-0AB5-4D4B-8EAD-ED8A53D73275}" type="presParOf" srcId="{C7AD671A-006D-4444-8EF8-64344EA52AD1}" destId="{821D7A8B-316E-45CA-891F-3ADCA0FB5E67}" srcOrd="7" destOrd="0" presId="urn:microsoft.com/office/officeart/2005/8/layout/process1"/>
    <dgm:cxn modelId="{50BBA252-8563-4A32-AE7A-9B1657365302}" type="presParOf" srcId="{821D7A8B-316E-45CA-891F-3ADCA0FB5E67}" destId="{B7DA38A1-7CCD-4F97-9864-084128069C52}" srcOrd="0" destOrd="0" presId="urn:microsoft.com/office/officeart/2005/8/layout/process1"/>
    <dgm:cxn modelId="{A860CF12-C5E9-42C3-BA28-AF549DDBC2E7}" type="presParOf" srcId="{C7AD671A-006D-4444-8EF8-64344EA52AD1}" destId="{8BCCE1B7-F6AF-489F-8A94-CE84FC342B1D}" srcOrd="8" destOrd="0" presId="urn:microsoft.com/office/officeart/2005/8/layout/process1"/>
    <dgm:cxn modelId="{4F2D597F-F4B4-42E0-A3C5-6441F5160BDB}" type="presParOf" srcId="{C7AD671A-006D-4444-8EF8-64344EA52AD1}" destId="{2B53E378-638E-4644-A341-E43828F4966F}" srcOrd="9" destOrd="0" presId="urn:microsoft.com/office/officeart/2005/8/layout/process1"/>
    <dgm:cxn modelId="{2391B924-D5E4-459B-91CE-0FEBAF266AF8}" type="presParOf" srcId="{2B53E378-638E-4644-A341-E43828F4966F}" destId="{8153A25B-E959-4D4D-97B7-BAAA7E8E8355}" srcOrd="0" destOrd="0" presId="urn:microsoft.com/office/officeart/2005/8/layout/process1"/>
    <dgm:cxn modelId="{28D04FB9-A060-412C-B536-D897C90C1E7E}" type="presParOf" srcId="{C7AD671A-006D-4444-8EF8-64344EA52AD1}" destId="{041EAA45-52F4-493F-BB81-557E5389EF55}" srcOrd="10" destOrd="0" presId="urn:microsoft.com/office/officeart/2005/8/layout/process1"/>
    <dgm:cxn modelId="{95FF6C95-F52A-446F-AEAF-04D73FE695D3}" type="presParOf" srcId="{C7AD671A-006D-4444-8EF8-64344EA52AD1}" destId="{704F8CAB-2499-4C2D-AFBB-C14A6DA0274C}" srcOrd="11" destOrd="0" presId="urn:microsoft.com/office/officeart/2005/8/layout/process1"/>
    <dgm:cxn modelId="{A6124598-3AE7-488A-BC87-B3104B543145}" type="presParOf" srcId="{704F8CAB-2499-4C2D-AFBB-C14A6DA0274C}" destId="{37D2955A-C56B-4B0D-9501-2E6D203FE0A9}" srcOrd="0" destOrd="0" presId="urn:microsoft.com/office/officeart/2005/8/layout/process1"/>
    <dgm:cxn modelId="{C76FEADE-7CB4-49F5-806D-C0E7DA442A1B}" type="presParOf" srcId="{C7AD671A-006D-4444-8EF8-64344EA52AD1}" destId="{751B0D20-D535-48BA-99E9-3F1C41298B04}" srcOrd="1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F9E325-90FF-42AA-B519-43744C7F5FEC}" type="doc">
      <dgm:prSet loTypeId="urn:microsoft.com/office/officeart/2005/8/layout/gear1" loCatId="cycle" qsTypeId="urn:microsoft.com/office/officeart/2005/8/quickstyle/simple4" qsCatId="simple" csTypeId="urn:microsoft.com/office/officeart/2005/8/colors/colorful2" csCatId="colorful" phldr="1"/>
      <dgm:spPr/>
    </dgm:pt>
    <dgm:pt modelId="{C28CBA46-91FB-40F3-A628-651FEF6505A4}">
      <dgm:prSet phldrT="[Text]"/>
      <dgm:spPr/>
      <dgm:t>
        <a:bodyPr/>
        <a:lstStyle/>
        <a:p>
          <a:r>
            <a:rPr lang="en-US" smtClean="0"/>
            <a:t> </a:t>
          </a:r>
          <a:endParaRPr lang="en-US" dirty="0"/>
        </a:p>
      </dgm:t>
    </dgm:pt>
    <dgm:pt modelId="{2327570F-ABC1-4DC5-862B-A8CAD462D337}" type="parTrans" cxnId="{82E9B860-E88E-420C-AD5E-42B3B36D5731}">
      <dgm:prSet/>
      <dgm:spPr/>
      <dgm:t>
        <a:bodyPr/>
        <a:lstStyle/>
        <a:p>
          <a:endParaRPr lang="en-US"/>
        </a:p>
      </dgm:t>
    </dgm:pt>
    <dgm:pt modelId="{5DE8E24B-17AF-40BA-8C0D-6EA0DB53EF33}" type="sibTrans" cxnId="{82E9B860-E88E-420C-AD5E-42B3B36D5731}">
      <dgm:prSet/>
      <dgm:spPr/>
      <dgm:t>
        <a:bodyPr/>
        <a:lstStyle/>
        <a:p>
          <a:endParaRPr lang="en-US"/>
        </a:p>
      </dgm:t>
    </dgm:pt>
    <dgm:pt modelId="{64E7D985-19D3-4D12-8DD4-79A246852F7C}">
      <dgm:prSet phldrT="[Text]"/>
      <dgm:spPr/>
      <dgm:t>
        <a:bodyPr/>
        <a:lstStyle/>
        <a:p>
          <a:r>
            <a:rPr lang="en-US" dirty="0" smtClean="0"/>
            <a:t> </a:t>
          </a:r>
          <a:endParaRPr lang="en-US" dirty="0"/>
        </a:p>
      </dgm:t>
    </dgm:pt>
    <dgm:pt modelId="{BE40E365-A8E0-4066-95BA-0D1881C5DDC7}" type="sibTrans" cxnId="{3608F8F6-6384-4618-BF52-EB36622889CC}">
      <dgm:prSet/>
      <dgm:spPr/>
      <dgm:t>
        <a:bodyPr/>
        <a:lstStyle/>
        <a:p>
          <a:endParaRPr lang="en-US"/>
        </a:p>
      </dgm:t>
    </dgm:pt>
    <dgm:pt modelId="{DB8444AA-0704-4EB4-B8BB-FF28679CC8A4}" type="parTrans" cxnId="{3608F8F6-6384-4618-BF52-EB36622889CC}">
      <dgm:prSet/>
      <dgm:spPr/>
      <dgm:t>
        <a:bodyPr/>
        <a:lstStyle/>
        <a:p>
          <a:endParaRPr lang="en-US"/>
        </a:p>
      </dgm:t>
    </dgm:pt>
    <dgm:pt modelId="{7E5B2486-365F-4902-9B4F-782CDB84C1B6}">
      <dgm:prSet phldrT="[Text]"/>
      <dgm:spPr/>
      <dgm:t>
        <a:bodyPr/>
        <a:lstStyle/>
        <a:p>
          <a:r>
            <a:rPr lang="en-US" dirty="0" smtClean="0"/>
            <a:t> </a:t>
          </a:r>
          <a:endParaRPr lang="en-US" dirty="0"/>
        </a:p>
      </dgm:t>
    </dgm:pt>
    <dgm:pt modelId="{3F14F4E4-8651-425E-B220-B778EE59893D}" type="sibTrans" cxnId="{B1340860-60AE-4A09-9A96-BA790E7A45C9}">
      <dgm:prSet/>
      <dgm:spPr/>
      <dgm:t>
        <a:bodyPr/>
        <a:lstStyle/>
        <a:p>
          <a:endParaRPr lang="en-US"/>
        </a:p>
      </dgm:t>
    </dgm:pt>
    <dgm:pt modelId="{303ECBFD-51AE-472B-B927-10CA82EC8B75}" type="parTrans" cxnId="{B1340860-60AE-4A09-9A96-BA790E7A45C9}">
      <dgm:prSet/>
      <dgm:spPr/>
      <dgm:t>
        <a:bodyPr/>
        <a:lstStyle/>
        <a:p>
          <a:endParaRPr lang="en-US"/>
        </a:p>
      </dgm:t>
    </dgm:pt>
    <dgm:pt modelId="{59924272-8EE5-4E54-86F9-3E6D04025004}" type="pres">
      <dgm:prSet presAssocID="{3AF9E325-90FF-42AA-B519-43744C7F5FEC}" presName="composite" presStyleCnt="0">
        <dgm:presLayoutVars>
          <dgm:chMax val="3"/>
          <dgm:animLvl val="lvl"/>
          <dgm:resizeHandles val="exact"/>
        </dgm:presLayoutVars>
      </dgm:prSet>
      <dgm:spPr/>
    </dgm:pt>
    <dgm:pt modelId="{1272E820-6FA3-47C2-9D51-81D45D983788}" type="pres">
      <dgm:prSet presAssocID="{C28CBA46-91FB-40F3-A628-651FEF6505A4}" presName="gear1" presStyleLbl="node1" presStyleIdx="0" presStyleCnt="3">
        <dgm:presLayoutVars>
          <dgm:chMax val="1"/>
          <dgm:bulletEnabled val="1"/>
        </dgm:presLayoutVars>
      </dgm:prSet>
      <dgm:spPr/>
      <dgm:t>
        <a:bodyPr/>
        <a:lstStyle/>
        <a:p>
          <a:endParaRPr lang="en-US"/>
        </a:p>
      </dgm:t>
    </dgm:pt>
    <dgm:pt modelId="{85BE17F5-B104-42DE-BA3E-6063A1EC77A7}" type="pres">
      <dgm:prSet presAssocID="{C28CBA46-91FB-40F3-A628-651FEF6505A4}" presName="gear1srcNode" presStyleLbl="node1" presStyleIdx="0" presStyleCnt="3"/>
      <dgm:spPr/>
      <dgm:t>
        <a:bodyPr/>
        <a:lstStyle/>
        <a:p>
          <a:endParaRPr lang="en-US"/>
        </a:p>
      </dgm:t>
    </dgm:pt>
    <dgm:pt modelId="{B61E837A-BA49-4017-BA60-FA2CD74AD679}" type="pres">
      <dgm:prSet presAssocID="{C28CBA46-91FB-40F3-A628-651FEF6505A4}" presName="gear1dstNode" presStyleLbl="node1" presStyleIdx="0" presStyleCnt="3"/>
      <dgm:spPr/>
      <dgm:t>
        <a:bodyPr/>
        <a:lstStyle/>
        <a:p>
          <a:endParaRPr lang="en-US"/>
        </a:p>
      </dgm:t>
    </dgm:pt>
    <dgm:pt modelId="{C635D7FC-BB98-49DB-AD9E-646C885914FB}" type="pres">
      <dgm:prSet presAssocID="{64E7D985-19D3-4D12-8DD4-79A246852F7C}" presName="gear2" presStyleLbl="node1" presStyleIdx="1" presStyleCnt="3">
        <dgm:presLayoutVars>
          <dgm:chMax val="1"/>
          <dgm:bulletEnabled val="1"/>
        </dgm:presLayoutVars>
      </dgm:prSet>
      <dgm:spPr/>
      <dgm:t>
        <a:bodyPr/>
        <a:lstStyle/>
        <a:p>
          <a:endParaRPr lang="en-US"/>
        </a:p>
      </dgm:t>
    </dgm:pt>
    <dgm:pt modelId="{CF8D61D2-9347-4194-BA15-27B0AC4D50D6}" type="pres">
      <dgm:prSet presAssocID="{64E7D985-19D3-4D12-8DD4-79A246852F7C}" presName="gear2srcNode" presStyleLbl="node1" presStyleIdx="1" presStyleCnt="3"/>
      <dgm:spPr/>
      <dgm:t>
        <a:bodyPr/>
        <a:lstStyle/>
        <a:p>
          <a:endParaRPr lang="en-US"/>
        </a:p>
      </dgm:t>
    </dgm:pt>
    <dgm:pt modelId="{BB524EDC-ECC9-4FCE-99D8-48C2D3B7BE14}" type="pres">
      <dgm:prSet presAssocID="{64E7D985-19D3-4D12-8DD4-79A246852F7C}" presName="gear2dstNode" presStyleLbl="node1" presStyleIdx="1" presStyleCnt="3"/>
      <dgm:spPr/>
      <dgm:t>
        <a:bodyPr/>
        <a:lstStyle/>
        <a:p>
          <a:endParaRPr lang="en-US"/>
        </a:p>
      </dgm:t>
    </dgm:pt>
    <dgm:pt modelId="{5140F291-ED28-498B-BAE6-9F621477E60F}" type="pres">
      <dgm:prSet presAssocID="{7E5B2486-365F-4902-9B4F-782CDB84C1B6}" presName="gear3" presStyleLbl="node1" presStyleIdx="2" presStyleCnt="3"/>
      <dgm:spPr/>
      <dgm:t>
        <a:bodyPr/>
        <a:lstStyle/>
        <a:p>
          <a:endParaRPr lang="en-US"/>
        </a:p>
      </dgm:t>
    </dgm:pt>
    <dgm:pt modelId="{F262F588-F893-422E-9A54-DC44037042AC}" type="pres">
      <dgm:prSet presAssocID="{7E5B2486-365F-4902-9B4F-782CDB84C1B6}" presName="gear3tx" presStyleLbl="node1" presStyleIdx="2" presStyleCnt="3">
        <dgm:presLayoutVars>
          <dgm:chMax val="1"/>
          <dgm:bulletEnabled val="1"/>
        </dgm:presLayoutVars>
      </dgm:prSet>
      <dgm:spPr/>
      <dgm:t>
        <a:bodyPr/>
        <a:lstStyle/>
        <a:p>
          <a:endParaRPr lang="en-US"/>
        </a:p>
      </dgm:t>
    </dgm:pt>
    <dgm:pt modelId="{BB8C5C0D-25FC-4441-AA1A-D0FB45BB7ECA}" type="pres">
      <dgm:prSet presAssocID="{7E5B2486-365F-4902-9B4F-782CDB84C1B6}" presName="gear3srcNode" presStyleLbl="node1" presStyleIdx="2" presStyleCnt="3"/>
      <dgm:spPr/>
      <dgm:t>
        <a:bodyPr/>
        <a:lstStyle/>
        <a:p>
          <a:endParaRPr lang="en-US"/>
        </a:p>
      </dgm:t>
    </dgm:pt>
    <dgm:pt modelId="{2CB5F1AB-6C9D-428B-BF86-D612FBCC8ADF}" type="pres">
      <dgm:prSet presAssocID="{7E5B2486-365F-4902-9B4F-782CDB84C1B6}" presName="gear3dstNode" presStyleLbl="node1" presStyleIdx="2" presStyleCnt="3"/>
      <dgm:spPr/>
      <dgm:t>
        <a:bodyPr/>
        <a:lstStyle/>
        <a:p>
          <a:endParaRPr lang="en-US"/>
        </a:p>
      </dgm:t>
    </dgm:pt>
    <dgm:pt modelId="{8F010314-54F9-414B-A14F-2DA6461EB11E}" type="pres">
      <dgm:prSet presAssocID="{5DE8E24B-17AF-40BA-8C0D-6EA0DB53EF33}" presName="connector1" presStyleLbl="sibTrans2D1" presStyleIdx="0" presStyleCnt="3"/>
      <dgm:spPr/>
      <dgm:t>
        <a:bodyPr/>
        <a:lstStyle/>
        <a:p>
          <a:endParaRPr lang="en-US"/>
        </a:p>
      </dgm:t>
    </dgm:pt>
    <dgm:pt modelId="{44D0B37B-6A70-4DFA-A98D-651290407B3A}" type="pres">
      <dgm:prSet presAssocID="{BE40E365-A8E0-4066-95BA-0D1881C5DDC7}" presName="connector2" presStyleLbl="sibTrans2D1" presStyleIdx="1" presStyleCnt="3"/>
      <dgm:spPr/>
      <dgm:t>
        <a:bodyPr/>
        <a:lstStyle/>
        <a:p>
          <a:endParaRPr lang="en-US"/>
        </a:p>
      </dgm:t>
    </dgm:pt>
    <dgm:pt modelId="{BD4931DA-6333-462C-9DEC-757480D4DE59}" type="pres">
      <dgm:prSet presAssocID="{3F14F4E4-8651-425E-B220-B778EE59893D}" presName="connector3" presStyleLbl="sibTrans2D1" presStyleIdx="2" presStyleCnt="3"/>
      <dgm:spPr/>
      <dgm:t>
        <a:bodyPr/>
        <a:lstStyle/>
        <a:p>
          <a:endParaRPr lang="en-US"/>
        </a:p>
      </dgm:t>
    </dgm:pt>
  </dgm:ptLst>
  <dgm:cxnLst>
    <dgm:cxn modelId="{2867363C-0482-47EA-A2AB-F07C213CCF9F}" type="presOf" srcId="{7E5B2486-365F-4902-9B4F-782CDB84C1B6}" destId="{5140F291-ED28-498B-BAE6-9F621477E60F}" srcOrd="0" destOrd="0" presId="urn:microsoft.com/office/officeart/2005/8/layout/gear1"/>
    <dgm:cxn modelId="{541E007E-678C-4F71-BA34-3751910D96AD}" type="presOf" srcId="{3AF9E325-90FF-42AA-B519-43744C7F5FEC}" destId="{59924272-8EE5-4E54-86F9-3E6D04025004}" srcOrd="0" destOrd="0" presId="urn:microsoft.com/office/officeart/2005/8/layout/gear1"/>
    <dgm:cxn modelId="{82E9B860-E88E-420C-AD5E-42B3B36D5731}" srcId="{3AF9E325-90FF-42AA-B519-43744C7F5FEC}" destId="{C28CBA46-91FB-40F3-A628-651FEF6505A4}" srcOrd="0" destOrd="0" parTransId="{2327570F-ABC1-4DC5-862B-A8CAD462D337}" sibTransId="{5DE8E24B-17AF-40BA-8C0D-6EA0DB53EF33}"/>
    <dgm:cxn modelId="{C7675DAA-A94B-47B4-B399-16962EF43438}" type="presOf" srcId="{3F14F4E4-8651-425E-B220-B778EE59893D}" destId="{BD4931DA-6333-462C-9DEC-757480D4DE59}" srcOrd="0" destOrd="0" presId="urn:microsoft.com/office/officeart/2005/8/layout/gear1"/>
    <dgm:cxn modelId="{22E6CCC8-4D49-48A4-B8FB-044E02FDD392}" type="presOf" srcId="{64E7D985-19D3-4D12-8DD4-79A246852F7C}" destId="{C635D7FC-BB98-49DB-AD9E-646C885914FB}" srcOrd="0" destOrd="0" presId="urn:microsoft.com/office/officeart/2005/8/layout/gear1"/>
    <dgm:cxn modelId="{172C7D92-42E7-44C4-89F0-2027590F0FA2}" type="presOf" srcId="{7E5B2486-365F-4902-9B4F-782CDB84C1B6}" destId="{BB8C5C0D-25FC-4441-AA1A-D0FB45BB7ECA}" srcOrd="2" destOrd="0" presId="urn:microsoft.com/office/officeart/2005/8/layout/gear1"/>
    <dgm:cxn modelId="{7FCA7D84-43F8-4410-8010-90FEAE827198}" type="presOf" srcId="{7E5B2486-365F-4902-9B4F-782CDB84C1B6}" destId="{2CB5F1AB-6C9D-428B-BF86-D612FBCC8ADF}" srcOrd="3" destOrd="0" presId="urn:microsoft.com/office/officeart/2005/8/layout/gear1"/>
    <dgm:cxn modelId="{C8399B9A-3E79-4CEC-B703-CB8ABCAAB5C2}" type="presOf" srcId="{7E5B2486-365F-4902-9B4F-782CDB84C1B6}" destId="{F262F588-F893-422E-9A54-DC44037042AC}" srcOrd="1" destOrd="0" presId="urn:microsoft.com/office/officeart/2005/8/layout/gear1"/>
    <dgm:cxn modelId="{329ACC57-DB69-498C-9FDA-DFDF0DCB13D9}" type="presOf" srcId="{C28CBA46-91FB-40F3-A628-651FEF6505A4}" destId="{1272E820-6FA3-47C2-9D51-81D45D983788}" srcOrd="0" destOrd="0" presId="urn:microsoft.com/office/officeart/2005/8/layout/gear1"/>
    <dgm:cxn modelId="{973CA85A-6264-4F32-9F4F-9AC0C9D6E1CA}" type="presOf" srcId="{C28CBA46-91FB-40F3-A628-651FEF6505A4}" destId="{85BE17F5-B104-42DE-BA3E-6063A1EC77A7}" srcOrd="1" destOrd="0" presId="urn:microsoft.com/office/officeart/2005/8/layout/gear1"/>
    <dgm:cxn modelId="{B1340860-60AE-4A09-9A96-BA790E7A45C9}" srcId="{3AF9E325-90FF-42AA-B519-43744C7F5FEC}" destId="{7E5B2486-365F-4902-9B4F-782CDB84C1B6}" srcOrd="2" destOrd="0" parTransId="{303ECBFD-51AE-472B-B927-10CA82EC8B75}" sibTransId="{3F14F4E4-8651-425E-B220-B778EE59893D}"/>
    <dgm:cxn modelId="{6B6F3C06-C1AA-4E84-B18A-7BC30A831CC9}" type="presOf" srcId="{64E7D985-19D3-4D12-8DD4-79A246852F7C}" destId="{BB524EDC-ECC9-4FCE-99D8-48C2D3B7BE14}" srcOrd="2" destOrd="0" presId="urn:microsoft.com/office/officeart/2005/8/layout/gear1"/>
    <dgm:cxn modelId="{BA90ED81-F2D1-4257-8867-6A138EB47C15}" type="presOf" srcId="{C28CBA46-91FB-40F3-A628-651FEF6505A4}" destId="{B61E837A-BA49-4017-BA60-FA2CD74AD679}" srcOrd="2" destOrd="0" presId="urn:microsoft.com/office/officeart/2005/8/layout/gear1"/>
    <dgm:cxn modelId="{DC90586A-A72F-4D33-9281-92B24C0B77DD}" type="presOf" srcId="{64E7D985-19D3-4D12-8DD4-79A246852F7C}" destId="{CF8D61D2-9347-4194-BA15-27B0AC4D50D6}" srcOrd="1" destOrd="0" presId="urn:microsoft.com/office/officeart/2005/8/layout/gear1"/>
    <dgm:cxn modelId="{1DE426FA-1270-4DBE-B06C-E0ED02E8A824}" type="presOf" srcId="{5DE8E24B-17AF-40BA-8C0D-6EA0DB53EF33}" destId="{8F010314-54F9-414B-A14F-2DA6461EB11E}" srcOrd="0" destOrd="0" presId="urn:microsoft.com/office/officeart/2005/8/layout/gear1"/>
    <dgm:cxn modelId="{633DC246-3EF3-4193-9FB3-468447CC7C63}" type="presOf" srcId="{BE40E365-A8E0-4066-95BA-0D1881C5DDC7}" destId="{44D0B37B-6A70-4DFA-A98D-651290407B3A}" srcOrd="0" destOrd="0" presId="urn:microsoft.com/office/officeart/2005/8/layout/gear1"/>
    <dgm:cxn modelId="{3608F8F6-6384-4618-BF52-EB36622889CC}" srcId="{3AF9E325-90FF-42AA-B519-43744C7F5FEC}" destId="{64E7D985-19D3-4D12-8DD4-79A246852F7C}" srcOrd="1" destOrd="0" parTransId="{DB8444AA-0704-4EB4-B8BB-FF28679CC8A4}" sibTransId="{BE40E365-A8E0-4066-95BA-0D1881C5DDC7}"/>
    <dgm:cxn modelId="{179C6D71-340E-4386-BDE0-95168D7D3540}" type="presParOf" srcId="{59924272-8EE5-4E54-86F9-3E6D04025004}" destId="{1272E820-6FA3-47C2-9D51-81D45D983788}" srcOrd="0" destOrd="0" presId="urn:microsoft.com/office/officeart/2005/8/layout/gear1"/>
    <dgm:cxn modelId="{20D9C117-D0FB-4FC6-BF41-1CAFA7F417F2}" type="presParOf" srcId="{59924272-8EE5-4E54-86F9-3E6D04025004}" destId="{85BE17F5-B104-42DE-BA3E-6063A1EC77A7}" srcOrd="1" destOrd="0" presId="urn:microsoft.com/office/officeart/2005/8/layout/gear1"/>
    <dgm:cxn modelId="{FC9FAE37-55DC-4985-993C-676407A05FB9}" type="presParOf" srcId="{59924272-8EE5-4E54-86F9-3E6D04025004}" destId="{B61E837A-BA49-4017-BA60-FA2CD74AD679}" srcOrd="2" destOrd="0" presId="urn:microsoft.com/office/officeart/2005/8/layout/gear1"/>
    <dgm:cxn modelId="{DEC26B3E-F909-4FCF-BF62-8AA58BCC9CA2}" type="presParOf" srcId="{59924272-8EE5-4E54-86F9-3E6D04025004}" destId="{C635D7FC-BB98-49DB-AD9E-646C885914FB}" srcOrd="3" destOrd="0" presId="urn:microsoft.com/office/officeart/2005/8/layout/gear1"/>
    <dgm:cxn modelId="{A0683757-9C08-4A20-A365-B625D8C0156A}" type="presParOf" srcId="{59924272-8EE5-4E54-86F9-3E6D04025004}" destId="{CF8D61D2-9347-4194-BA15-27B0AC4D50D6}" srcOrd="4" destOrd="0" presId="urn:microsoft.com/office/officeart/2005/8/layout/gear1"/>
    <dgm:cxn modelId="{8F732881-14C4-4E5A-91DF-BF9B59F90AD0}" type="presParOf" srcId="{59924272-8EE5-4E54-86F9-3E6D04025004}" destId="{BB524EDC-ECC9-4FCE-99D8-48C2D3B7BE14}" srcOrd="5" destOrd="0" presId="urn:microsoft.com/office/officeart/2005/8/layout/gear1"/>
    <dgm:cxn modelId="{E4DF57B9-EA80-46A5-8F26-17439D48285F}" type="presParOf" srcId="{59924272-8EE5-4E54-86F9-3E6D04025004}" destId="{5140F291-ED28-498B-BAE6-9F621477E60F}" srcOrd="6" destOrd="0" presId="urn:microsoft.com/office/officeart/2005/8/layout/gear1"/>
    <dgm:cxn modelId="{39575059-0B3B-40EC-AD75-3622E8C5C813}" type="presParOf" srcId="{59924272-8EE5-4E54-86F9-3E6D04025004}" destId="{F262F588-F893-422E-9A54-DC44037042AC}" srcOrd="7" destOrd="0" presId="urn:microsoft.com/office/officeart/2005/8/layout/gear1"/>
    <dgm:cxn modelId="{710CBE92-FEB4-43C4-800F-6A7669DD49CB}" type="presParOf" srcId="{59924272-8EE5-4E54-86F9-3E6D04025004}" destId="{BB8C5C0D-25FC-4441-AA1A-D0FB45BB7ECA}" srcOrd="8" destOrd="0" presId="urn:microsoft.com/office/officeart/2005/8/layout/gear1"/>
    <dgm:cxn modelId="{8213087B-DB6C-4FC5-B5B8-C0EE6303F5C3}" type="presParOf" srcId="{59924272-8EE5-4E54-86F9-3E6D04025004}" destId="{2CB5F1AB-6C9D-428B-BF86-D612FBCC8ADF}" srcOrd="9" destOrd="0" presId="urn:microsoft.com/office/officeart/2005/8/layout/gear1"/>
    <dgm:cxn modelId="{05FDA92D-1028-498F-96CD-0F7711AB54CB}" type="presParOf" srcId="{59924272-8EE5-4E54-86F9-3E6D04025004}" destId="{8F010314-54F9-414B-A14F-2DA6461EB11E}" srcOrd="10" destOrd="0" presId="urn:microsoft.com/office/officeart/2005/8/layout/gear1"/>
    <dgm:cxn modelId="{134DFF72-177C-40F3-A817-DA1076BCCD9B}" type="presParOf" srcId="{59924272-8EE5-4E54-86F9-3E6D04025004}" destId="{44D0B37B-6A70-4DFA-A98D-651290407B3A}" srcOrd="11" destOrd="0" presId="urn:microsoft.com/office/officeart/2005/8/layout/gear1"/>
    <dgm:cxn modelId="{79B19AC0-BAE1-4484-86B9-9661B4CF4628}" type="presParOf" srcId="{59924272-8EE5-4E54-86F9-3E6D04025004}" destId="{BD4931DA-6333-462C-9DEC-757480D4DE59}"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F9E325-90FF-42AA-B519-43744C7F5FEC}" type="doc">
      <dgm:prSet loTypeId="urn:microsoft.com/office/officeart/2005/8/layout/gear1" loCatId="cycle" qsTypeId="urn:microsoft.com/office/officeart/2005/8/quickstyle/simple4" qsCatId="simple" csTypeId="urn:microsoft.com/office/officeart/2005/8/colors/colorful2" csCatId="colorful" phldr="1"/>
      <dgm:spPr/>
    </dgm:pt>
    <dgm:pt modelId="{C28CBA46-91FB-40F3-A628-651FEF6505A4}">
      <dgm:prSet phldrT="[Text]"/>
      <dgm:spPr/>
      <dgm:t>
        <a:bodyPr/>
        <a:lstStyle/>
        <a:p>
          <a:r>
            <a:rPr lang="en-US" smtClean="0"/>
            <a:t> </a:t>
          </a:r>
          <a:endParaRPr lang="en-US" dirty="0"/>
        </a:p>
      </dgm:t>
    </dgm:pt>
    <dgm:pt modelId="{2327570F-ABC1-4DC5-862B-A8CAD462D337}" type="parTrans" cxnId="{82E9B860-E88E-420C-AD5E-42B3B36D5731}">
      <dgm:prSet/>
      <dgm:spPr/>
      <dgm:t>
        <a:bodyPr/>
        <a:lstStyle/>
        <a:p>
          <a:endParaRPr lang="en-US"/>
        </a:p>
      </dgm:t>
    </dgm:pt>
    <dgm:pt modelId="{5DE8E24B-17AF-40BA-8C0D-6EA0DB53EF33}" type="sibTrans" cxnId="{82E9B860-E88E-420C-AD5E-42B3B36D5731}">
      <dgm:prSet/>
      <dgm:spPr/>
      <dgm:t>
        <a:bodyPr/>
        <a:lstStyle/>
        <a:p>
          <a:endParaRPr lang="en-US"/>
        </a:p>
      </dgm:t>
    </dgm:pt>
    <dgm:pt modelId="{64E7D985-19D3-4D12-8DD4-79A246852F7C}">
      <dgm:prSet phldrT="[Text]"/>
      <dgm:spPr/>
      <dgm:t>
        <a:bodyPr/>
        <a:lstStyle/>
        <a:p>
          <a:r>
            <a:rPr lang="en-US" dirty="0" smtClean="0"/>
            <a:t> </a:t>
          </a:r>
          <a:endParaRPr lang="en-US" dirty="0"/>
        </a:p>
      </dgm:t>
    </dgm:pt>
    <dgm:pt modelId="{BE40E365-A8E0-4066-95BA-0D1881C5DDC7}" type="sibTrans" cxnId="{3608F8F6-6384-4618-BF52-EB36622889CC}">
      <dgm:prSet/>
      <dgm:spPr/>
      <dgm:t>
        <a:bodyPr/>
        <a:lstStyle/>
        <a:p>
          <a:endParaRPr lang="en-US"/>
        </a:p>
      </dgm:t>
    </dgm:pt>
    <dgm:pt modelId="{DB8444AA-0704-4EB4-B8BB-FF28679CC8A4}" type="parTrans" cxnId="{3608F8F6-6384-4618-BF52-EB36622889CC}">
      <dgm:prSet/>
      <dgm:spPr/>
      <dgm:t>
        <a:bodyPr/>
        <a:lstStyle/>
        <a:p>
          <a:endParaRPr lang="en-US"/>
        </a:p>
      </dgm:t>
    </dgm:pt>
    <dgm:pt modelId="{7E5B2486-365F-4902-9B4F-782CDB84C1B6}">
      <dgm:prSet phldrT="[Text]"/>
      <dgm:spPr/>
      <dgm:t>
        <a:bodyPr/>
        <a:lstStyle/>
        <a:p>
          <a:r>
            <a:rPr lang="en-US" dirty="0" smtClean="0"/>
            <a:t> </a:t>
          </a:r>
          <a:endParaRPr lang="en-US" dirty="0"/>
        </a:p>
      </dgm:t>
    </dgm:pt>
    <dgm:pt modelId="{3F14F4E4-8651-425E-B220-B778EE59893D}" type="sibTrans" cxnId="{B1340860-60AE-4A09-9A96-BA790E7A45C9}">
      <dgm:prSet/>
      <dgm:spPr/>
      <dgm:t>
        <a:bodyPr/>
        <a:lstStyle/>
        <a:p>
          <a:endParaRPr lang="en-US"/>
        </a:p>
      </dgm:t>
    </dgm:pt>
    <dgm:pt modelId="{303ECBFD-51AE-472B-B927-10CA82EC8B75}" type="parTrans" cxnId="{B1340860-60AE-4A09-9A96-BA790E7A45C9}">
      <dgm:prSet/>
      <dgm:spPr/>
      <dgm:t>
        <a:bodyPr/>
        <a:lstStyle/>
        <a:p>
          <a:endParaRPr lang="en-US"/>
        </a:p>
      </dgm:t>
    </dgm:pt>
    <dgm:pt modelId="{59924272-8EE5-4E54-86F9-3E6D04025004}" type="pres">
      <dgm:prSet presAssocID="{3AF9E325-90FF-42AA-B519-43744C7F5FEC}" presName="composite" presStyleCnt="0">
        <dgm:presLayoutVars>
          <dgm:chMax val="3"/>
          <dgm:animLvl val="lvl"/>
          <dgm:resizeHandles val="exact"/>
        </dgm:presLayoutVars>
      </dgm:prSet>
      <dgm:spPr/>
    </dgm:pt>
    <dgm:pt modelId="{1272E820-6FA3-47C2-9D51-81D45D983788}" type="pres">
      <dgm:prSet presAssocID="{C28CBA46-91FB-40F3-A628-651FEF6505A4}" presName="gear1" presStyleLbl="node1" presStyleIdx="0" presStyleCnt="3">
        <dgm:presLayoutVars>
          <dgm:chMax val="1"/>
          <dgm:bulletEnabled val="1"/>
        </dgm:presLayoutVars>
      </dgm:prSet>
      <dgm:spPr/>
      <dgm:t>
        <a:bodyPr/>
        <a:lstStyle/>
        <a:p>
          <a:endParaRPr lang="en-US"/>
        </a:p>
      </dgm:t>
    </dgm:pt>
    <dgm:pt modelId="{85BE17F5-B104-42DE-BA3E-6063A1EC77A7}" type="pres">
      <dgm:prSet presAssocID="{C28CBA46-91FB-40F3-A628-651FEF6505A4}" presName="gear1srcNode" presStyleLbl="node1" presStyleIdx="0" presStyleCnt="3"/>
      <dgm:spPr/>
      <dgm:t>
        <a:bodyPr/>
        <a:lstStyle/>
        <a:p>
          <a:endParaRPr lang="en-US"/>
        </a:p>
      </dgm:t>
    </dgm:pt>
    <dgm:pt modelId="{B61E837A-BA49-4017-BA60-FA2CD74AD679}" type="pres">
      <dgm:prSet presAssocID="{C28CBA46-91FB-40F3-A628-651FEF6505A4}" presName="gear1dstNode" presStyleLbl="node1" presStyleIdx="0" presStyleCnt="3"/>
      <dgm:spPr/>
      <dgm:t>
        <a:bodyPr/>
        <a:lstStyle/>
        <a:p>
          <a:endParaRPr lang="en-US"/>
        </a:p>
      </dgm:t>
    </dgm:pt>
    <dgm:pt modelId="{C635D7FC-BB98-49DB-AD9E-646C885914FB}" type="pres">
      <dgm:prSet presAssocID="{64E7D985-19D3-4D12-8DD4-79A246852F7C}" presName="gear2" presStyleLbl="node1" presStyleIdx="1" presStyleCnt="3">
        <dgm:presLayoutVars>
          <dgm:chMax val="1"/>
          <dgm:bulletEnabled val="1"/>
        </dgm:presLayoutVars>
      </dgm:prSet>
      <dgm:spPr/>
      <dgm:t>
        <a:bodyPr/>
        <a:lstStyle/>
        <a:p>
          <a:endParaRPr lang="en-US"/>
        </a:p>
      </dgm:t>
    </dgm:pt>
    <dgm:pt modelId="{CF8D61D2-9347-4194-BA15-27B0AC4D50D6}" type="pres">
      <dgm:prSet presAssocID="{64E7D985-19D3-4D12-8DD4-79A246852F7C}" presName="gear2srcNode" presStyleLbl="node1" presStyleIdx="1" presStyleCnt="3"/>
      <dgm:spPr/>
      <dgm:t>
        <a:bodyPr/>
        <a:lstStyle/>
        <a:p>
          <a:endParaRPr lang="en-US"/>
        </a:p>
      </dgm:t>
    </dgm:pt>
    <dgm:pt modelId="{BB524EDC-ECC9-4FCE-99D8-48C2D3B7BE14}" type="pres">
      <dgm:prSet presAssocID="{64E7D985-19D3-4D12-8DD4-79A246852F7C}" presName="gear2dstNode" presStyleLbl="node1" presStyleIdx="1" presStyleCnt="3"/>
      <dgm:spPr/>
      <dgm:t>
        <a:bodyPr/>
        <a:lstStyle/>
        <a:p>
          <a:endParaRPr lang="en-US"/>
        </a:p>
      </dgm:t>
    </dgm:pt>
    <dgm:pt modelId="{5140F291-ED28-498B-BAE6-9F621477E60F}" type="pres">
      <dgm:prSet presAssocID="{7E5B2486-365F-4902-9B4F-782CDB84C1B6}" presName="gear3" presStyleLbl="node1" presStyleIdx="2" presStyleCnt="3"/>
      <dgm:spPr/>
      <dgm:t>
        <a:bodyPr/>
        <a:lstStyle/>
        <a:p>
          <a:endParaRPr lang="en-US"/>
        </a:p>
      </dgm:t>
    </dgm:pt>
    <dgm:pt modelId="{F262F588-F893-422E-9A54-DC44037042AC}" type="pres">
      <dgm:prSet presAssocID="{7E5B2486-365F-4902-9B4F-782CDB84C1B6}" presName="gear3tx" presStyleLbl="node1" presStyleIdx="2" presStyleCnt="3">
        <dgm:presLayoutVars>
          <dgm:chMax val="1"/>
          <dgm:bulletEnabled val="1"/>
        </dgm:presLayoutVars>
      </dgm:prSet>
      <dgm:spPr/>
      <dgm:t>
        <a:bodyPr/>
        <a:lstStyle/>
        <a:p>
          <a:endParaRPr lang="en-US"/>
        </a:p>
      </dgm:t>
    </dgm:pt>
    <dgm:pt modelId="{BB8C5C0D-25FC-4441-AA1A-D0FB45BB7ECA}" type="pres">
      <dgm:prSet presAssocID="{7E5B2486-365F-4902-9B4F-782CDB84C1B6}" presName="gear3srcNode" presStyleLbl="node1" presStyleIdx="2" presStyleCnt="3"/>
      <dgm:spPr/>
      <dgm:t>
        <a:bodyPr/>
        <a:lstStyle/>
        <a:p>
          <a:endParaRPr lang="en-US"/>
        </a:p>
      </dgm:t>
    </dgm:pt>
    <dgm:pt modelId="{2CB5F1AB-6C9D-428B-BF86-D612FBCC8ADF}" type="pres">
      <dgm:prSet presAssocID="{7E5B2486-365F-4902-9B4F-782CDB84C1B6}" presName="gear3dstNode" presStyleLbl="node1" presStyleIdx="2" presStyleCnt="3"/>
      <dgm:spPr/>
      <dgm:t>
        <a:bodyPr/>
        <a:lstStyle/>
        <a:p>
          <a:endParaRPr lang="en-US"/>
        </a:p>
      </dgm:t>
    </dgm:pt>
    <dgm:pt modelId="{8F010314-54F9-414B-A14F-2DA6461EB11E}" type="pres">
      <dgm:prSet presAssocID="{5DE8E24B-17AF-40BA-8C0D-6EA0DB53EF33}" presName="connector1" presStyleLbl="sibTrans2D1" presStyleIdx="0" presStyleCnt="3"/>
      <dgm:spPr/>
      <dgm:t>
        <a:bodyPr/>
        <a:lstStyle/>
        <a:p>
          <a:endParaRPr lang="en-US"/>
        </a:p>
      </dgm:t>
    </dgm:pt>
    <dgm:pt modelId="{44D0B37B-6A70-4DFA-A98D-651290407B3A}" type="pres">
      <dgm:prSet presAssocID="{BE40E365-A8E0-4066-95BA-0D1881C5DDC7}" presName="connector2" presStyleLbl="sibTrans2D1" presStyleIdx="1" presStyleCnt="3"/>
      <dgm:spPr/>
      <dgm:t>
        <a:bodyPr/>
        <a:lstStyle/>
        <a:p>
          <a:endParaRPr lang="en-US"/>
        </a:p>
      </dgm:t>
    </dgm:pt>
    <dgm:pt modelId="{BD4931DA-6333-462C-9DEC-757480D4DE59}" type="pres">
      <dgm:prSet presAssocID="{3F14F4E4-8651-425E-B220-B778EE59893D}" presName="connector3" presStyleLbl="sibTrans2D1" presStyleIdx="2" presStyleCnt="3"/>
      <dgm:spPr/>
      <dgm:t>
        <a:bodyPr/>
        <a:lstStyle/>
        <a:p>
          <a:endParaRPr lang="en-US"/>
        </a:p>
      </dgm:t>
    </dgm:pt>
  </dgm:ptLst>
  <dgm:cxnLst>
    <dgm:cxn modelId="{92705A55-D7FF-4480-B0CE-5B67B1F9EBB0}" type="presOf" srcId="{64E7D985-19D3-4D12-8DD4-79A246852F7C}" destId="{C635D7FC-BB98-49DB-AD9E-646C885914FB}" srcOrd="0" destOrd="0" presId="urn:microsoft.com/office/officeart/2005/8/layout/gear1"/>
    <dgm:cxn modelId="{10CE57D3-EC2F-4695-A882-B967761B448E}" type="presOf" srcId="{3AF9E325-90FF-42AA-B519-43744C7F5FEC}" destId="{59924272-8EE5-4E54-86F9-3E6D04025004}" srcOrd="0" destOrd="0" presId="urn:microsoft.com/office/officeart/2005/8/layout/gear1"/>
    <dgm:cxn modelId="{82E9B860-E88E-420C-AD5E-42B3B36D5731}" srcId="{3AF9E325-90FF-42AA-B519-43744C7F5FEC}" destId="{C28CBA46-91FB-40F3-A628-651FEF6505A4}" srcOrd="0" destOrd="0" parTransId="{2327570F-ABC1-4DC5-862B-A8CAD462D337}" sibTransId="{5DE8E24B-17AF-40BA-8C0D-6EA0DB53EF33}"/>
    <dgm:cxn modelId="{CAE5C84B-989A-4695-9329-7DA0676381FB}" type="presOf" srcId="{7E5B2486-365F-4902-9B4F-782CDB84C1B6}" destId="{5140F291-ED28-498B-BAE6-9F621477E60F}" srcOrd="0" destOrd="0" presId="urn:microsoft.com/office/officeart/2005/8/layout/gear1"/>
    <dgm:cxn modelId="{3F011579-1B01-4883-9D36-AF54D0D6E8DA}" type="presOf" srcId="{C28CBA46-91FB-40F3-A628-651FEF6505A4}" destId="{85BE17F5-B104-42DE-BA3E-6063A1EC77A7}" srcOrd="1" destOrd="0" presId="urn:microsoft.com/office/officeart/2005/8/layout/gear1"/>
    <dgm:cxn modelId="{5EAD0E38-6956-405F-85A3-E160021A94D2}" type="presOf" srcId="{C28CBA46-91FB-40F3-A628-651FEF6505A4}" destId="{1272E820-6FA3-47C2-9D51-81D45D983788}" srcOrd="0" destOrd="0" presId="urn:microsoft.com/office/officeart/2005/8/layout/gear1"/>
    <dgm:cxn modelId="{AAE734A5-DE68-4730-B43E-F779BC4C81B7}" type="presOf" srcId="{BE40E365-A8E0-4066-95BA-0D1881C5DDC7}" destId="{44D0B37B-6A70-4DFA-A98D-651290407B3A}" srcOrd="0" destOrd="0" presId="urn:microsoft.com/office/officeart/2005/8/layout/gear1"/>
    <dgm:cxn modelId="{310B7681-4F00-4548-8C9F-9AC600420B5B}" type="presOf" srcId="{7E5B2486-365F-4902-9B4F-782CDB84C1B6}" destId="{2CB5F1AB-6C9D-428B-BF86-D612FBCC8ADF}" srcOrd="3" destOrd="0" presId="urn:microsoft.com/office/officeart/2005/8/layout/gear1"/>
    <dgm:cxn modelId="{B5625C95-F9E5-4032-9DC3-A195BA74F679}" type="presOf" srcId="{64E7D985-19D3-4D12-8DD4-79A246852F7C}" destId="{CF8D61D2-9347-4194-BA15-27B0AC4D50D6}" srcOrd="1" destOrd="0" presId="urn:microsoft.com/office/officeart/2005/8/layout/gear1"/>
    <dgm:cxn modelId="{57412395-C517-413C-84B9-C92AAF9313C0}" type="presOf" srcId="{3F14F4E4-8651-425E-B220-B778EE59893D}" destId="{BD4931DA-6333-462C-9DEC-757480D4DE59}" srcOrd="0" destOrd="0" presId="urn:microsoft.com/office/officeart/2005/8/layout/gear1"/>
    <dgm:cxn modelId="{B3AFC34F-1F28-43E8-BF29-84E8C85490ED}" type="presOf" srcId="{C28CBA46-91FB-40F3-A628-651FEF6505A4}" destId="{B61E837A-BA49-4017-BA60-FA2CD74AD679}" srcOrd="2" destOrd="0" presId="urn:microsoft.com/office/officeart/2005/8/layout/gear1"/>
    <dgm:cxn modelId="{1D48C3EE-A21C-4A6F-9C44-DC829FB7C35E}" type="presOf" srcId="{5DE8E24B-17AF-40BA-8C0D-6EA0DB53EF33}" destId="{8F010314-54F9-414B-A14F-2DA6461EB11E}" srcOrd="0" destOrd="0" presId="urn:microsoft.com/office/officeart/2005/8/layout/gear1"/>
    <dgm:cxn modelId="{B1340860-60AE-4A09-9A96-BA790E7A45C9}" srcId="{3AF9E325-90FF-42AA-B519-43744C7F5FEC}" destId="{7E5B2486-365F-4902-9B4F-782CDB84C1B6}" srcOrd="2" destOrd="0" parTransId="{303ECBFD-51AE-472B-B927-10CA82EC8B75}" sibTransId="{3F14F4E4-8651-425E-B220-B778EE59893D}"/>
    <dgm:cxn modelId="{8AC92772-90BD-4FAB-BD58-4C5D67A6AE41}" type="presOf" srcId="{7E5B2486-365F-4902-9B4F-782CDB84C1B6}" destId="{BB8C5C0D-25FC-4441-AA1A-D0FB45BB7ECA}" srcOrd="2" destOrd="0" presId="urn:microsoft.com/office/officeart/2005/8/layout/gear1"/>
    <dgm:cxn modelId="{FA7D0BE3-2CA1-4BAB-AB82-BD8C4164A847}" type="presOf" srcId="{64E7D985-19D3-4D12-8DD4-79A246852F7C}" destId="{BB524EDC-ECC9-4FCE-99D8-48C2D3B7BE14}" srcOrd="2" destOrd="0" presId="urn:microsoft.com/office/officeart/2005/8/layout/gear1"/>
    <dgm:cxn modelId="{3608F8F6-6384-4618-BF52-EB36622889CC}" srcId="{3AF9E325-90FF-42AA-B519-43744C7F5FEC}" destId="{64E7D985-19D3-4D12-8DD4-79A246852F7C}" srcOrd="1" destOrd="0" parTransId="{DB8444AA-0704-4EB4-B8BB-FF28679CC8A4}" sibTransId="{BE40E365-A8E0-4066-95BA-0D1881C5DDC7}"/>
    <dgm:cxn modelId="{9DD4BB32-BA63-439E-A586-BA84E17D9466}" type="presOf" srcId="{7E5B2486-365F-4902-9B4F-782CDB84C1B6}" destId="{F262F588-F893-422E-9A54-DC44037042AC}" srcOrd="1" destOrd="0" presId="urn:microsoft.com/office/officeart/2005/8/layout/gear1"/>
    <dgm:cxn modelId="{1BD0E364-4EE9-4937-A57E-6684F7073B31}" type="presParOf" srcId="{59924272-8EE5-4E54-86F9-3E6D04025004}" destId="{1272E820-6FA3-47C2-9D51-81D45D983788}" srcOrd="0" destOrd="0" presId="urn:microsoft.com/office/officeart/2005/8/layout/gear1"/>
    <dgm:cxn modelId="{2ACD00F7-6D1A-42ED-B0B2-2AFA677092C2}" type="presParOf" srcId="{59924272-8EE5-4E54-86F9-3E6D04025004}" destId="{85BE17F5-B104-42DE-BA3E-6063A1EC77A7}" srcOrd="1" destOrd="0" presId="urn:microsoft.com/office/officeart/2005/8/layout/gear1"/>
    <dgm:cxn modelId="{4EE6561B-7B2C-4B23-983D-11619CA47951}" type="presParOf" srcId="{59924272-8EE5-4E54-86F9-3E6D04025004}" destId="{B61E837A-BA49-4017-BA60-FA2CD74AD679}" srcOrd="2" destOrd="0" presId="urn:microsoft.com/office/officeart/2005/8/layout/gear1"/>
    <dgm:cxn modelId="{AD170BC8-C631-4914-BB7E-756CF4EF327A}" type="presParOf" srcId="{59924272-8EE5-4E54-86F9-3E6D04025004}" destId="{C635D7FC-BB98-49DB-AD9E-646C885914FB}" srcOrd="3" destOrd="0" presId="urn:microsoft.com/office/officeart/2005/8/layout/gear1"/>
    <dgm:cxn modelId="{0877A865-7A95-4CDA-8375-566CC1AEEFD1}" type="presParOf" srcId="{59924272-8EE5-4E54-86F9-3E6D04025004}" destId="{CF8D61D2-9347-4194-BA15-27B0AC4D50D6}" srcOrd="4" destOrd="0" presId="urn:microsoft.com/office/officeart/2005/8/layout/gear1"/>
    <dgm:cxn modelId="{49CEB07C-D06A-43B2-A204-69E3DD7B3EF2}" type="presParOf" srcId="{59924272-8EE5-4E54-86F9-3E6D04025004}" destId="{BB524EDC-ECC9-4FCE-99D8-48C2D3B7BE14}" srcOrd="5" destOrd="0" presId="urn:microsoft.com/office/officeart/2005/8/layout/gear1"/>
    <dgm:cxn modelId="{9C4A307E-8686-4536-982E-669266A18913}" type="presParOf" srcId="{59924272-8EE5-4E54-86F9-3E6D04025004}" destId="{5140F291-ED28-498B-BAE6-9F621477E60F}" srcOrd="6" destOrd="0" presId="urn:microsoft.com/office/officeart/2005/8/layout/gear1"/>
    <dgm:cxn modelId="{B1F4C8F7-60C6-4E47-9864-4481199D7623}" type="presParOf" srcId="{59924272-8EE5-4E54-86F9-3E6D04025004}" destId="{F262F588-F893-422E-9A54-DC44037042AC}" srcOrd="7" destOrd="0" presId="urn:microsoft.com/office/officeart/2005/8/layout/gear1"/>
    <dgm:cxn modelId="{4E462A3F-2D40-46CF-AB3E-B620DF4AA26C}" type="presParOf" srcId="{59924272-8EE5-4E54-86F9-3E6D04025004}" destId="{BB8C5C0D-25FC-4441-AA1A-D0FB45BB7ECA}" srcOrd="8" destOrd="0" presId="urn:microsoft.com/office/officeart/2005/8/layout/gear1"/>
    <dgm:cxn modelId="{9C25BBED-3700-465B-9294-B3C35CAD2514}" type="presParOf" srcId="{59924272-8EE5-4E54-86F9-3E6D04025004}" destId="{2CB5F1AB-6C9D-428B-BF86-D612FBCC8ADF}" srcOrd="9" destOrd="0" presId="urn:microsoft.com/office/officeart/2005/8/layout/gear1"/>
    <dgm:cxn modelId="{6C9E4CCD-1000-44FA-8F93-BF0BA038DBC9}" type="presParOf" srcId="{59924272-8EE5-4E54-86F9-3E6D04025004}" destId="{8F010314-54F9-414B-A14F-2DA6461EB11E}" srcOrd="10" destOrd="0" presId="urn:microsoft.com/office/officeart/2005/8/layout/gear1"/>
    <dgm:cxn modelId="{C9337D55-7923-47A2-BA5E-C1A5CF4E0E23}" type="presParOf" srcId="{59924272-8EE5-4E54-86F9-3E6D04025004}" destId="{44D0B37B-6A70-4DFA-A98D-651290407B3A}" srcOrd="11" destOrd="0" presId="urn:microsoft.com/office/officeart/2005/8/layout/gear1"/>
    <dgm:cxn modelId="{9887F329-C346-4872-ABFB-7C237112E73F}" type="presParOf" srcId="{59924272-8EE5-4E54-86F9-3E6D04025004}" destId="{BD4931DA-6333-462C-9DEC-757480D4DE59}"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F9E325-90FF-42AA-B519-43744C7F5FEC}" type="doc">
      <dgm:prSet loTypeId="urn:microsoft.com/office/officeart/2005/8/layout/gear1" loCatId="cycle" qsTypeId="urn:microsoft.com/office/officeart/2005/8/quickstyle/simple4" qsCatId="simple" csTypeId="urn:microsoft.com/office/officeart/2005/8/colors/colorful2" csCatId="colorful" phldr="1"/>
      <dgm:spPr/>
    </dgm:pt>
    <dgm:pt modelId="{C28CBA46-91FB-40F3-A628-651FEF6505A4}">
      <dgm:prSet phldrT="[Text]"/>
      <dgm:spPr/>
      <dgm:t>
        <a:bodyPr/>
        <a:lstStyle/>
        <a:p>
          <a:r>
            <a:rPr lang="en-US" smtClean="0"/>
            <a:t> </a:t>
          </a:r>
          <a:endParaRPr lang="en-US" dirty="0"/>
        </a:p>
      </dgm:t>
    </dgm:pt>
    <dgm:pt modelId="{2327570F-ABC1-4DC5-862B-A8CAD462D337}" type="parTrans" cxnId="{82E9B860-E88E-420C-AD5E-42B3B36D5731}">
      <dgm:prSet/>
      <dgm:spPr/>
      <dgm:t>
        <a:bodyPr/>
        <a:lstStyle/>
        <a:p>
          <a:endParaRPr lang="en-US"/>
        </a:p>
      </dgm:t>
    </dgm:pt>
    <dgm:pt modelId="{5DE8E24B-17AF-40BA-8C0D-6EA0DB53EF33}" type="sibTrans" cxnId="{82E9B860-E88E-420C-AD5E-42B3B36D5731}">
      <dgm:prSet/>
      <dgm:spPr/>
      <dgm:t>
        <a:bodyPr/>
        <a:lstStyle/>
        <a:p>
          <a:endParaRPr lang="en-US"/>
        </a:p>
      </dgm:t>
    </dgm:pt>
    <dgm:pt modelId="{64E7D985-19D3-4D12-8DD4-79A246852F7C}">
      <dgm:prSet phldrT="[Text]"/>
      <dgm:spPr/>
      <dgm:t>
        <a:bodyPr/>
        <a:lstStyle/>
        <a:p>
          <a:r>
            <a:rPr lang="en-US" dirty="0" smtClean="0"/>
            <a:t> </a:t>
          </a:r>
          <a:endParaRPr lang="en-US" dirty="0"/>
        </a:p>
      </dgm:t>
    </dgm:pt>
    <dgm:pt modelId="{BE40E365-A8E0-4066-95BA-0D1881C5DDC7}" type="sibTrans" cxnId="{3608F8F6-6384-4618-BF52-EB36622889CC}">
      <dgm:prSet/>
      <dgm:spPr/>
      <dgm:t>
        <a:bodyPr/>
        <a:lstStyle/>
        <a:p>
          <a:endParaRPr lang="en-US"/>
        </a:p>
      </dgm:t>
    </dgm:pt>
    <dgm:pt modelId="{DB8444AA-0704-4EB4-B8BB-FF28679CC8A4}" type="parTrans" cxnId="{3608F8F6-6384-4618-BF52-EB36622889CC}">
      <dgm:prSet/>
      <dgm:spPr/>
      <dgm:t>
        <a:bodyPr/>
        <a:lstStyle/>
        <a:p>
          <a:endParaRPr lang="en-US"/>
        </a:p>
      </dgm:t>
    </dgm:pt>
    <dgm:pt modelId="{7E5B2486-365F-4902-9B4F-782CDB84C1B6}">
      <dgm:prSet phldrT="[Text]"/>
      <dgm:spPr/>
      <dgm:t>
        <a:bodyPr/>
        <a:lstStyle/>
        <a:p>
          <a:r>
            <a:rPr lang="en-US" dirty="0" smtClean="0"/>
            <a:t> </a:t>
          </a:r>
          <a:endParaRPr lang="en-US" dirty="0"/>
        </a:p>
      </dgm:t>
    </dgm:pt>
    <dgm:pt modelId="{3F14F4E4-8651-425E-B220-B778EE59893D}" type="sibTrans" cxnId="{B1340860-60AE-4A09-9A96-BA790E7A45C9}">
      <dgm:prSet/>
      <dgm:spPr/>
      <dgm:t>
        <a:bodyPr/>
        <a:lstStyle/>
        <a:p>
          <a:endParaRPr lang="en-US"/>
        </a:p>
      </dgm:t>
    </dgm:pt>
    <dgm:pt modelId="{303ECBFD-51AE-472B-B927-10CA82EC8B75}" type="parTrans" cxnId="{B1340860-60AE-4A09-9A96-BA790E7A45C9}">
      <dgm:prSet/>
      <dgm:spPr/>
      <dgm:t>
        <a:bodyPr/>
        <a:lstStyle/>
        <a:p>
          <a:endParaRPr lang="en-US"/>
        </a:p>
      </dgm:t>
    </dgm:pt>
    <dgm:pt modelId="{59924272-8EE5-4E54-86F9-3E6D04025004}" type="pres">
      <dgm:prSet presAssocID="{3AF9E325-90FF-42AA-B519-43744C7F5FEC}" presName="composite" presStyleCnt="0">
        <dgm:presLayoutVars>
          <dgm:chMax val="3"/>
          <dgm:animLvl val="lvl"/>
          <dgm:resizeHandles val="exact"/>
        </dgm:presLayoutVars>
      </dgm:prSet>
      <dgm:spPr/>
    </dgm:pt>
    <dgm:pt modelId="{1272E820-6FA3-47C2-9D51-81D45D983788}" type="pres">
      <dgm:prSet presAssocID="{C28CBA46-91FB-40F3-A628-651FEF6505A4}" presName="gear1" presStyleLbl="node1" presStyleIdx="0" presStyleCnt="3">
        <dgm:presLayoutVars>
          <dgm:chMax val="1"/>
          <dgm:bulletEnabled val="1"/>
        </dgm:presLayoutVars>
      </dgm:prSet>
      <dgm:spPr/>
      <dgm:t>
        <a:bodyPr/>
        <a:lstStyle/>
        <a:p>
          <a:endParaRPr lang="en-US"/>
        </a:p>
      </dgm:t>
    </dgm:pt>
    <dgm:pt modelId="{85BE17F5-B104-42DE-BA3E-6063A1EC77A7}" type="pres">
      <dgm:prSet presAssocID="{C28CBA46-91FB-40F3-A628-651FEF6505A4}" presName="gear1srcNode" presStyleLbl="node1" presStyleIdx="0" presStyleCnt="3"/>
      <dgm:spPr/>
      <dgm:t>
        <a:bodyPr/>
        <a:lstStyle/>
        <a:p>
          <a:endParaRPr lang="en-US"/>
        </a:p>
      </dgm:t>
    </dgm:pt>
    <dgm:pt modelId="{B61E837A-BA49-4017-BA60-FA2CD74AD679}" type="pres">
      <dgm:prSet presAssocID="{C28CBA46-91FB-40F3-A628-651FEF6505A4}" presName="gear1dstNode" presStyleLbl="node1" presStyleIdx="0" presStyleCnt="3"/>
      <dgm:spPr/>
      <dgm:t>
        <a:bodyPr/>
        <a:lstStyle/>
        <a:p>
          <a:endParaRPr lang="en-US"/>
        </a:p>
      </dgm:t>
    </dgm:pt>
    <dgm:pt modelId="{C635D7FC-BB98-49DB-AD9E-646C885914FB}" type="pres">
      <dgm:prSet presAssocID="{64E7D985-19D3-4D12-8DD4-79A246852F7C}" presName="gear2" presStyleLbl="node1" presStyleIdx="1" presStyleCnt="3">
        <dgm:presLayoutVars>
          <dgm:chMax val="1"/>
          <dgm:bulletEnabled val="1"/>
        </dgm:presLayoutVars>
      </dgm:prSet>
      <dgm:spPr/>
      <dgm:t>
        <a:bodyPr/>
        <a:lstStyle/>
        <a:p>
          <a:endParaRPr lang="en-US"/>
        </a:p>
      </dgm:t>
    </dgm:pt>
    <dgm:pt modelId="{CF8D61D2-9347-4194-BA15-27B0AC4D50D6}" type="pres">
      <dgm:prSet presAssocID="{64E7D985-19D3-4D12-8DD4-79A246852F7C}" presName="gear2srcNode" presStyleLbl="node1" presStyleIdx="1" presStyleCnt="3"/>
      <dgm:spPr/>
      <dgm:t>
        <a:bodyPr/>
        <a:lstStyle/>
        <a:p>
          <a:endParaRPr lang="en-US"/>
        </a:p>
      </dgm:t>
    </dgm:pt>
    <dgm:pt modelId="{BB524EDC-ECC9-4FCE-99D8-48C2D3B7BE14}" type="pres">
      <dgm:prSet presAssocID="{64E7D985-19D3-4D12-8DD4-79A246852F7C}" presName="gear2dstNode" presStyleLbl="node1" presStyleIdx="1" presStyleCnt="3"/>
      <dgm:spPr/>
      <dgm:t>
        <a:bodyPr/>
        <a:lstStyle/>
        <a:p>
          <a:endParaRPr lang="en-US"/>
        </a:p>
      </dgm:t>
    </dgm:pt>
    <dgm:pt modelId="{5140F291-ED28-498B-BAE6-9F621477E60F}" type="pres">
      <dgm:prSet presAssocID="{7E5B2486-365F-4902-9B4F-782CDB84C1B6}" presName="gear3" presStyleLbl="node1" presStyleIdx="2" presStyleCnt="3"/>
      <dgm:spPr/>
      <dgm:t>
        <a:bodyPr/>
        <a:lstStyle/>
        <a:p>
          <a:endParaRPr lang="en-US"/>
        </a:p>
      </dgm:t>
    </dgm:pt>
    <dgm:pt modelId="{F262F588-F893-422E-9A54-DC44037042AC}" type="pres">
      <dgm:prSet presAssocID="{7E5B2486-365F-4902-9B4F-782CDB84C1B6}" presName="gear3tx" presStyleLbl="node1" presStyleIdx="2" presStyleCnt="3">
        <dgm:presLayoutVars>
          <dgm:chMax val="1"/>
          <dgm:bulletEnabled val="1"/>
        </dgm:presLayoutVars>
      </dgm:prSet>
      <dgm:spPr/>
      <dgm:t>
        <a:bodyPr/>
        <a:lstStyle/>
        <a:p>
          <a:endParaRPr lang="en-US"/>
        </a:p>
      </dgm:t>
    </dgm:pt>
    <dgm:pt modelId="{BB8C5C0D-25FC-4441-AA1A-D0FB45BB7ECA}" type="pres">
      <dgm:prSet presAssocID="{7E5B2486-365F-4902-9B4F-782CDB84C1B6}" presName="gear3srcNode" presStyleLbl="node1" presStyleIdx="2" presStyleCnt="3"/>
      <dgm:spPr/>
      <dgm:t>
        <a:bodyPr/>
        <a:lstStyle/>
        <a:p>
          <a:endParaRPr lang="en-US"/>
        </a:p>
      </dgm:t>
    </dgm:pt>
    <dgm:pt modelId="{2CB5F1AB-6C9D-428B-BF86-D612FBCC8ADF}" type="pres">
      <dgm:prSet presAssocID="{7E5B2486-365F-4902-9B4F-782CDB84C1B6}" presName="gear3dstNode" presStyleLbl="node1" presStyleIdx="2" presStyleCnt="3"/>
      <dgm:spPr/>
      <dgm:t>
        <a:bodyPr/>
        <a:lstStyle/>
        <a:p>
          <a:endParaRPr lang="en-US"/>
        </a:p>
      </dgm:t>
    </dgm:pt>
    <dgm:pt modelId="{8F010314-54F9-414B-A14F-2DA6461EB11E}" type="pres">
      <dgm:prSet presAssocID="{5DE8E24B-17AF-40BA-8C0D-6EA0DB53EF33}" presName="connector1" presStyleLbl="sibTrans2D1" presStyleIdx="0" presStyleCnt="3"/>
      <dgm:spPr/>
      <dgm:t>
        <a:bodyPr/>
        <a:lstStyle/>
        <a:p>
          <a:endParaRPr lang="en-US"/>
        </a:p>
      </dgm:t>
    </dgm:pt>
    <dgm:pt modelId="{44D0B37B-6A70-4DFA-A98D-651290407B3A}" type="pres">
      <dgm:prSet presAssocID="{BE40E365-A8E0-4066-95BA-0D1881C5DDC7}" presName="connector2" presStyleLbl="sibTrans2D1" presStyleIdx="1" presStyleCnt="3"/>
      <dgm:spPr/>
      <dgm:t>
        <a:bodyPr/>
        <a:lstStyle/>
        <a:p>
          <a:endParaRPr lang="en-US"/>
        </a:p>
      </dgm:t>
    </dgm:pt>
    <dgm:pt modelId="{BD4931DA-6333-462C-9DEC-757480D4DE59}" type="pres">
      <dgm:prSet presAssocID="{3F14F4E4-8651-425E-B220-B778EE59893D}" presName="connector3" presStyleLbl="sibTrans2D1" presStyleIdx="2" presStyleCnt="3"/>
      <dgm:spPr/>
      <dgm:t>
        <a:bodyPr/>
        <a:lstStyle/>
        <a:p>
          <a:endParaRPr lang="en-US"/>
        </a:p>
      </dgm:t>
    </dgm:pt>
  </dgm:ptLst>
  <dgm:cxnLst>
    <dgm:cxn modelId="{3608F8F6-6384-4618-BF52-EB36622889CC}" srcId="{3AF9E325-90FF-42AA-B519-43744C7F5FEC}" destId="{64E7D985-19D3-4D12-8DD4-79A246852F7C}" srcOrd="1" destOrd="0" parTransId="{DB8444AA-0704-4EB4-B8BB-FF28679CC8A4}" sibTransId="{BE40E365-A8E0-4066-95BA-0D1881C5DDC7}"/>
    <dgm:cxn modelId="{B1FE7CB7-FBF4-4C3A-8FAD-92FD6C38DD23}" type="presOf" srcId="{7E5B2486-365F-4902-9B4F-782CDB84C1B6}" destId="{2CB5F1AB-6C9D-428B-BF86-D612FBCC8ADF}" srcOrd="3" destOrd="0" presId="urn:microsoft.com/office/officeart/2005/8/layout/gear1"/>
    <dgm:cxn modelId="{B03A7326-488D-432B-BAD9-2941686DDB1F}" type="presOf" srcId="{3F14F4E4-8651-425E-B220-B778EE59893D}" destId="{BD4931DA-6333-462C-9DEC-757480D4DE59}" srcOrd="0" destOrd="0" presId="urn:microsoft.com/office/officeart/2005/8/layout/gear1"/>
    <dgm:cxn modelId="{5621EB4B-E2E6-492E-A818-675352D21463}" type="presOf" srcId="{C28CBA46-91FB-40F3-A628-651FEF6505A4}" destId="{1272E820-6FA3-47C2-9D51-81D45D983788}" srcOrd="0" destOrd="0" presId="urn:microsoft.com/office/officeart/2005/8/layout/gear1"/>
    <dgm:cxn modelId="{CD31232C-81A1-446E-AFC1-232AFE1666B9}" type="presOf" srcId="{64E7D985-19D3-4D12-8DD4-79A246852F7C}" destId="{CF8D61D2-9347-4194-BA15-27B0AC4D50D6}" srcOrd="1" destOrd="0" presId="urn:microsoft.com/office/officeart/2005/8/layout/gear1"/>
    <dgm:cxn modelId="{BF65504E-BF80-47F6-810D-7E7D52506070}" type="presOf" srcId="{BE40E365-A8E0-4066-95BA-0D1881C5DDC7}" destId="{44D0B37B-6A70-4DFA-A98D-651290407B3A}" srcOrd="0" destOrd="0" presId="urn:microsoft.com/office/officeart/2005/8/layout/gear1"/>
    <dgm:cxn modelId="{7386A85E-0323-43C4-ACA6-2646590DE17B}" type="presOf" srcId="{C28CBA46-91FB-40F3-A628-651FEF6505A4}" destId="{B61E837A-BA49-4017-BA60-FA2CD74AD679}" srcOrd="2" destOrd="0" presId="urn:microsoft.com/office/officeart/2005/8/layout/gear1"/>
    <dgm:cxn modelId="{CD8A4248-DB18-442A-8C33-8D58B613E5B0}" type="presOf" srcId="{7E5B2486-365F-4902-9B4F-782CDB84C1B6}" destId="{BB8C5C0D-25FC-4441-AA1A-D0FB45BB7ECA}" srcOrd="2" destOrd="0" presId="urn:microsoft.com/office/officeart/2005/8/layout/gear1"/>
    <dgm:cxn modelId="{B1340860-60AE-4A09-9A96-BA790E7A45C9}" srcId="{3AF9E325-90FF-42AA-B519-43744C7F5FEC}" destId="{7E5B2486-365F-4902-9B4F-782CDB84C1B6}" srcOrd="2" destOrd="0" parTransId="{303ECBFD-51AE-472B-B927-10CA82EC8B75}" sibTransId="{3F14F4E4-8651-425E-B220-B778EE59893D}"/>
    <dgm:cxn modelId="{1C5BB6B3-2D5B-45CA-97E1-C3C175235BDE}" type="presOf" srcId="{C28CBA46-91FB-40F3-A628-651FEF6505A4}" destId="{85BE17F5-B104-42DE-BA3E-6063A1EC77A7}" srcOrd="1" destOrd="0" presId="urn:microsoft.com/office/officeart/2005/8/layout/gear1"/>
    <dgm:cxn modelId="{3B62343B-A1CD-4B6A-B6DD-DD3186A59813}" type="presOf" srcId="{5DE8E24B-17AF-40BA-8C0D-6EA0DB53EF33}" destId="{8F010314-54F9-414B-A14F-2DA6461EB11E}" srcOrd="0" destOrd="0" presId="urn:microsoft.com/office/officeart/2005/8/layout/gear1"/>
    <dgm:cxn modelId="{82E9B860-E88E-420C-AD5E-42B3B36D5731}" srcId="{3AF9E325-90FF-42AA-B519-43744C7F5FEC}" destId="{C28CBA46-91FB-40F3-A628-651FEF6505A4}" srcOrd="0" destOrd="0" parTransId="{2327570F-ABC1-4DC5-862B-A8CAD462D337}" sibTransId="{5DE8E24B-17AF-40BA-8C0D-6EA0DB53EF33}"/>
    <dgm:cxn modelId="{020C4C56-C035-4B78-A43C-20CA1969F75A}" type="presOf" srcId="{7E5B2486-365F-4902-9B4F-782CDB84C1B6}" destId="{F262F588-F893-422E-9A54-DC44037042AC}" srcOrd="1" destOrd="0" presId="urn:microsoft.com/office/officeart/2005/8/layout/gear1"/>
    <dgm:cxn modelId="{CA857482-50FE-4068-95E6-F89C0E9BBF3D}" type="presOf" srcId="{64E7D985-19D3-4D12-8DD4-79A246852F7C}" destId="{BB524EDC-ECC9-4FCE-99D8-48C2D3B7BE14}" srcOrd="2" destOrd="0" presId="urn:microsoft.com/office/officeart/2005/8/layout/gear1"/>
    <dgm:cxn modelId="{88EF9188-8A1F-46D1-BE8F-4E392C347B44}" type="presOf" srcId="{7E5B2486-365F-4902-9B4F-782CDB84C1B6}" destId="{5140F291-ED28-498B-BAE6-9F621477E60F}" srcOrd="0" destOrd="0" presId="urn:microsoft.com/office/officeart/2005/8/layout/gear1"/>
    <dgm:cxn modelId="{011BC09F-E13F-4D1A-B65A-7B6B1D8DDAAE}" type="presOf" srcId="{3AF9E325-90FF-42AA-B519-43744C7F5FEC}" destId="{59924272-8EE5-4E54-86F9-3E6D04025004}" srcOrd="0" destOrd="0" presId="urn:microsoft.com/office/officeart/2005/8/layout/gear1"/>
    <dgm:cxn modelId="{3A65FD46-9862-45C8-80BF-A12025265543}" type="presOf" srcId="{64E7D985-19D3-4D12-8DD4-79A246852F7C}" destId="{C635D7FC-BB98-49DB-AD9E-646C885914FB}" srcOrd="0" destOrd="0" presId="urn:microsoft.com/office/officeart/2005/8/layout/gear1"/>
    <dgm:cxn modelId="{45922367-FFDE-4446-BEAC-D626BBFAEC64}" type="presParOf" srcId="{59924272-8EE5-4E54-86F9-3E6D04025004}" destId="{1272E820-6FA3-47C2-9D51-81D45D983788}" srcOrd="0" destOrd="0" presId="urn:microsoft.com/office/officeart/2005/8/layout/gear1"/>
    <dgm:cxn modelId="{26706310-AABA-4BC7-A7C8-19641C873BE2}" type="presParOf" srcId="{59924272-8EE5-4E54-86F9-3E6D04025004}" destId="{85BE17F5-B104-42DE-BA3E-6063A1EC77A7}" srcOrd="1" destOrd="0" presId="urn:microsoft.com/office/officeart/2005/8/layout/gear1"/>
    <dgm:cxn modelId="{B7B6E9AC-40E5-423C-8E5A-B2875CBB03D4}" type="presParOf" srcId="{59924272-8EE5-4E54-86F9-3E6D04025004}" destId="{B61E837A-BA49-4017-BA60-FA2CD74AD679}" srcOrd="2" destOrd="0" presId="urn:microsoft.com/office/officeart/2005/8/layout/gear1"/>
    <dgm:cxn modelId="{F0106676-2766-4F47-BEA6-B905D29C687D}" type="presParOf" srcId="{59924272-8EE5-4E54-86F9-3E6D04025004}" destId="{C635D7FC-BB98-49DB-AD9E-646C885914FB}" srcOrd="3" destOrd="0" presId="urn:microsoft.com/office/officeart/2005/8/layout/gear1"/>
    <dgm:cxn modelId="{0644EEEB-FC42-49BC-B0E1-DB19F4987D06}" type="presParOf" srcId="{59924272-8EE5-4E54-86F9-3E6D04025004}" destId="{CF8D61D2-9347-4194-BA15-27B0AC4D50D6}" srcOrd="4" destOrd="0" presId="urn:microsoft.com/office/officeart/2005/8/layout/gear1"/>
    <dgm:cxn modelId="{2233446C-609F-4129-9A86-E83B5D0E87D3}" type="presParOf" srcId="{59924272-8EE5-4E54-86F9-3E6D04025004}" destId="{BB524EDC-ECC9-4FCE-99D8-48C2D3B7BE14}" srcOrd="5" destOrd="0" presId="urn:microsoft.com/office/officeart/2005/8/layout/gear1"/>
    <dgm:cxn modelId="{B123D50B-F79E-4B42-85A2-1A75FED1FCAD}" type="presParOf" srcId="{59924272-8EE5-4E54-86F9-3E6D04025004}" destId="{5140F291-ED28-498B-BAE6-9F621477E60F}" srcOrd="6" destOrd="0" presId="urn:microsoft.com/office/officeart/2005/8/layout/gear1"/>
    <dgm:cxn modelId="{4840D3CF-3FB2-465C-85E0-2FBB3C507A72}" type="presParOf" srcId="{59924272-8EE5-4E54-86F9-3E6D04025004}" destId="{F262F588-F893-422E-9A54-DC44037042AC}" srcOrd="7" destOrd="0" presId="urn:microsoft.com/office/officeart/2005/8/layout/gear1"/>
    <dgm:cxn modelId="{5FD8A103-8ED6-4B52-890E-93367CD6AC33}" type="presParOf" srcId="{59924272-8EE5-4E54-86F9-3E6D04025004}" destId="{BB8C5C0D-25FC-4441-AA1A-D0FB45BB7ECA}" srcOrd="8" destOrd="0" presId="urn:microsoft.com/office/officeart/2005/8/layout/gear1"/>
    <dgm:cxn modelId="{A88AD4B6-6873-47B2-9632-1C9BDC20DB79}" type="presParOf" srcId="{59924272-8EE5-4E54-86F9-3E6D04025004}" destId="{2CB5F1AB-6C9D-428B-BF86-D612FBCC8ADF}" srcOrd="9" destOrd="0" presId="urn:microsoft.com/office/officeart/2005/8/layout/gear1"/>
    <dgm:cxn modelId="{C2CF6774-62F6-4CD2-A1BA-C14EBA6DC05B}" type="presParOf" srcId="{59924272-8EE5-4E54-86F9-3E6D04025004}" destId="{8F010314-54F9-414B-A14F-2DA6461EB11E}" srcOrd="10" destOrd="0" presId="urn:microsoft.com/office/officeart/2005/8/layout/gear1"/>
    <dgm:cxn modelId="{D4559DD6-0163-4E72-B200-FBD1FFB8E218}" type="presParOf" srcId="{59924272-8EE5-4E54-86F9-3E6D04025004}" destId="{44D0B37B-6A70-4DFA-A98D-651290407B3A}" srcOrd="11" destOrd="0" presId="urn:microsoft.com/office/officeart/2005/8/layout/gear1"/>
    <dgm:cxn modelId="{7E0C0EF3-B6F7-42EC-A97A-3A89778E1DA5}" type="presParOf" srcId="{59924272-8EE5-4E54-86F9-3E6D04025004}" destId="{BD4931DA-6333-462C-9DEC-757480D4DE59}" srcOrd="12" destOrd="0" presId="urn:microsoft.com/office/officeart/2005/8/layout/gear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F9E325-90FF-42AA-B519-43744C7F5FEC}" type="doc">
      <dgm:prSet loTypeId="urn:microsoft.com/office/officeart/2005/8/layout/gear1" loCatId="cycle" qsTypeId="urn:microsoft.com/office/officeart/2005/8/quickstyle/simple4" qsCatId="simple" csTypeId="urn:microsoft.com/office/officeart/2005/8/colors/colorful2" csCatId="colorful" phldr="1"/>
      <dgm:spPr/>
    </dgm:pt>
    <dgm:pt modelId="{C28CBA46-91FB-40F3-A628-651FEF6505A4}">
      <dgm:prSet phldrT="[Text]"/>
      <dgm:spPr/>
      <dgm:t>
        <a:bodyPr/>
        <a:lstStyle/>
        <a:p>
          <a:r>
            <a:rPr lang="en-US" smtClean="0"/>
            <a:t> </a:t>
          </a:r>
          <a:endParaRPr lang="en-US" dirty="0"/>
        </a:p>
      </dgm:t>
    </dgm:pt>
    <dgm:pt modelId="{2327570F-ABC1-4DC5-862B-A8CAD462D337}" type="parTrans" cxnId="{82E9B860-E88E-420C-AD5E-42B3B36D5731}">
      <dgm:prSet/>
      <dgm:spPr/>
      <dgm:t>
        <a:bodyPr/>
        <a:lstStyle/>
        <a:p>
          <a:endParaRPr lang="en-US"/>
        </a:p>
      </dgm:t>
    </dgm:pt>
    <dgm:pt modelId="{5DE8E24B-17AF-40BA-8C0D-6EA0DB53EF33}" type="sibTrans" cxnId="{82E9B860-E88E-420C-AD5E-42B3B36D5731}">
      <dgm:prSet/>
      <dgm:spPr/>
      <dgm:t>
        <a:bodyPr/>
        <a:lstStyle/>
        <a:p>
          <a:endParaRPr lang="en-US"/>
        </a:p>
      </dgm:t>
    </dgm:pt>
    <dgm:pt modelId="{64E7D985-19D3-4D12-8DD4-79A246852F7C}">
      <dgm:prSet phldrT="[Text]"/>
      <dgm:spPr/>
      <dgm:t>
        <a:bodyPr/>
        <a:lstStyle/>
        <a:p>
          <a:r>
            <a:rPr lang="en-US" dirty="0" smtClean="0"/>
            <a:t> </a:t>
          </a:r>
          <a:endParaRPr lang="en-US" dirty="0"/>
        </a:p>
      </dgm:t>
    </dgm:pt>
    <dgm:pt modelId="{BE40E365-A8E0-4066-95BA-0D1881C5DDC7}" type="sibTrans" cxnId="{3608F8F6-6384-4618-BF52-EB36622889CC}">
      <dgm:prSet/>
      <dgm:spPr/>
      <dgm:t>
        <a:bodyPr/>
        <a:lstStyle/>
        <a:p>
          <a:endParaRPr lang="en-US"/>
        </a:p>
      </dgm:t>
    </dgm:pt>
    <dgm:pt modelId="{DB8444AA-0704-4EB4-B8BB-FF28679CC8A4}" type="parTrans" cxnId="{3608F8F6-6384-4618-BF52-EB36622889CC}">
      <dgm:prSet/>
      <dgm:spPr/>
      <dgm:t>
        <a:bodyPr/>
        <a:lstStyle/>
        <a:p>
          <a:endParaRPr lang="en-US"/>
        </a:p>
      </dgm:t>
    </dgm:pt>
    <dgm:pt modelId="{7E5B2486-365F-4902-9B4F-782CDB84C1B6}">
      <dgm:prSet phldrT="[Text]"/>
      <dgm:spPr/>
      <dgm:t>
        <a:bodyPr/>
        <a:lstStyle/>
        <a:p>
          <a:r>
            <a:rPr lang="en-US" dirty="0" smtClean="0"/>
            <a:t> </a:t>
          </a:r>
          <a:endParaRPr lang="en-US" dirty="0"/>
        </a:p>
      </dgm:t>
    </dgm:pt>
    <dgm:pt modelId="{3F14F4E4-8651-425E-B220-B778EE59893D}" type="sibTrans" cxnId="{B1340860-60AE-4A09-9A96-BA790E7A45C9}">
      <dgm:prSet/>
      <dgm:spPr/>
      <dgm:t>
        <a:bodyPr/>
        <a:lstStyle/>
        <a:p>
          <a:endParaRPr lang="en-US"/>
        </a:p>
      </dgm:t>
    </dgm:pt>
    <dgm:pt modelId="{303ECBFD-51AE-472B-B927-10CA82EC8B75}" type="parTrans" cxnId="{B1340860-60AE-4A09-9A96-BA790E7A45C9}">
      <dgm:prSet/>
      <dgm:spPr/>
      <dgm:t>
        <a:bodyPr/>
        <a:lstStyle/>
        <a:p>
          <a:endParaRPr lang="en-US"/>
        </a:p>
      </dgm:t>
    </dgm:pt>
    <dgm:pt modelId="{59924272-8EE5-4E54-86F9-3E6D04025004}" type="pres">
      <dgm:prSet presAssocID="{3AF9E325-90FF-42AA-B519-43744C7F5FEC}" presName="composite" presStyleCnt="0">
        <dgm:presLayoutVars>
          <dgm:chMax val="3"/>
          <dgm:animLvl val="lvl"/>
          <dgm:resizeHandles val="exact"/>
        </dgm:presLayoutVars>
      </dgm:prSet>
      <dgm:spPr/>
    </dgm:pt>
    <dgm:pt modelId="{1272E820-6FA3-47C2-9D51-81D45D983788}" type="pres">
      <dgm:prSet presAssocID="{C28CBA46-91FB-40F3-A628-651FEF6505A4}" presName="gear1" presStyleLbl="node1" presStyleIdx="0" presStyleCnt="3">
        <dgm:presLayoutVars>
          <dgm:chMax val="1"/>
          <dgm:bulletEnabled val="1"/>
        </dgm:presLayoutVars>
      </dgm:prSet>
      <dgm:spPr/>
      <dgm:t>
        <a:bodyPr/>
        <a:lstStyle/>
        <a:p>
          <a:endParaRPr lang="en-US"/>
        </a:p>
      </dgm:t>
    </dgm:pt>
    <dgm:pt modelId="{85BE17F5-B104-42DE-BA3E-6063A1EC77A7}" type="pres">
      <dgm:prSet presAssocID="{C28CBA46-91FB-40F3-A628-651FEF6505A4}" presName="gear1srcNode" presStyleLbl="node1" presStyleIdx="0" presStyleCnt="3"/>
      <dgm:spPr/>
      <dgm:t>
        <a:bodyPr/>
        <a:lstStyle/>
        <a:p>
          <a:endParaRPr lang="en-US"/>
        </a:p>
      </dgm:t>
    </dgm:pt>
    <dgm:pt modelId="{B61E837A-BA49-4017-BA60-FA2CD74AD679}" type="pres">
      <dgm:prSet presAssocID="{C28CBA46-91FB-40F3-A628-651FEF6505A4}" presName="gear1dstNode" presStyleLbl="node1" presStyleIdx="0" presStyleCnt="3"/>
      <dgm:spPr/>
      <dgm:t>
        <a:bodyPr/>
        <a:lstStyle/>
        <a:p>
          <a:endParaRPr lang="en-US"/>
        </a:p>
      </dgm:t>
    </dgm:pt>
    <dgm:pt modelId="{C635D7FC-BB98-49DB-AD9E-646C885914FB}" type="pres">
      <dgm:prSet presAssocID="{64E7D985-19D3-4D12-8DD4-79A246852F7C}" presName="gear2" presStyleLbl="node1" presStyleIdx="1" presStyleCnt="3">
        <dgm:presLayoutVars>
          <dgm:chMax val="1"/>
          <dgm:bulletEnabled val="1"/>
        </dgm:presLayoutVars>
      </dgm:prSet>
      <dgm:spPr/>
      <dgm:t>
        <a:bodyPr/>
        <a:lstStyle/>
        <a:p>
          <a:endParaRPr lang="en-US"/>
        </a:p>
      </dgm:t>
    </dgm:pt>
    <dgm:pt modelId="{CF8D61D2-9347-4194-BA15-27B0AC4D50D6}" type="pres">
      <dgm:prSet presAssocID="{64E7D985-19D3-4D12-8DD4-79A246852F7C}" presName="gear2srcNode" presStyleLbl="node1" presStyleIdx="1" presStyleCnt="3"/>
      <dgm:spPr/>
      <dgm:t>
        <a:bodyPr/>
        <a:lstStyle/>
        <a:p>
          <a:endParaRPr lang="en-US"/>
        </a:p>
      </dgm:t>
    </dgm:pt>
    <dgm:pt modelId="{BB524EDC-ECC9-4FCE-99D8-48C2D3B7BE14}" type="pres">
      <dgm:prSet presAssocID="{64E7D985-19D3-4D12-8DD4-79A246852F7C}" presName="gear2dstNode" presStyleLbl="node1" presStyleIdx="1" presStyleCnt="3"/>
      <dgm:spPr/>
      <dgm:t>
        <a:bodyPr/>
        <a:lstStyle/>
        <a:p>
          <a:endParaRPr lang="en-US"/>
        </a:p>
      </dgm:t>
    </dgm:pt>
    <dgm:pt modelId="{5140F291-ED28-498B-BAE6-9F621477E60F}" type="pres">
      <dgm:prSet presAssocID="{7E5B2486-365F-4902-9B4F-782CDB84C1B6}" presName="gear3" presStyleLbl="node1" presStyleIdx="2" presStyleCnt="3"/>
      <dgm:spPr/>
      <dgm:t>
        <a:bodyPr/>
        <a:lstStyle/>
        <a:p>
          <a:endParaRPr lang="en-US"/>
        </a:p>
      </dgm:t>
    </dgm:pt>
    <dgm:pt modelId="{F262F588-F893-422E-9A54-DC44037042AC}" type="pres">
      <dgm:prSet presAssocID="{7E5B2486-365F-4902-9B4F-782CDB84C1B6}" presName="gear3tx" presStyleLbl="node1" presStyleIdx="2" presStyleCnt="3">
        <dgm:presLayoutVars>
          <dgm:chMax val="1"/>
          <dgm:bulletEnabled val="1"/>
        </dgm:presLayoutVars>
      </dgm:prSet>
      <dgm:spPr/>
      <dgm:t>
        <a:bodyPr/>
        <a:lstStyle/>
        <a:p>
          <a:endParaRPr lang="en-US"/>
        </a:p>
      </dgm:t>
    </dgm:pt>
    <dgm:pt modelId="{BB8C5C0D-25FC-4441-AA1A-D0FB45BB7ECA}" type="pres">
      <dgm:prSet presAssocID="{7E5B2486-365F-4902-9B4F-782CDB84C1B6}" presName="gear3srcNode" presStyleLbl="node1" presStyleIdx="2" presStyleCnt="3"/>
      <dgm:spPr/>
      <dgm:t>
        <a:bodyPr/>
        <a:lstStyle/>
        <a:p>
          <a:endParaRPr lang="en-US"/>
        </a:p>
      </dgm:t>
    </dgm:pt>
    <dgm:pt modelId="{2CB5F1AB-6C9D-428B-BF86-D612FBCC8ADF}" type="pres">
      <dgm:prSet presAssocID="{7E5B2486-365F-4902-9B4F-782CDB84C1B6}" presName="gear3dstNode" presStyleLbl="node1" presStyleIdx="2" presStyleCnt="3"/>
      <dgm:spPr/>
      <dgm:t>
        <a:bodyPr/>
        <a:lstStyle/>
        <a:p>
          <a:endParaRPr lang="en-US"/>
        </a:p>
      </dgm:t>
    </dgm:pt>
    <dgm:pt modelId="{8F010314-54F9-414B-A14F-2DA6461EB11E}" type="pres">
      <dgm:prSet presAssocID="{5DE8E24B-17AF-40BA-8C0D-6EA0DB53EF33}" presName="connector1" presStyleLbl="sibTrans2D1" presStyleIdx="0" presStyleCnt="3"/>
      <dgm:spPr/>
      <dgm:t>
        <a:bodyPr/>
        <a:lstStyle/>
        <a:p>
          <a:endParaRPr lang="en-US"/>
        </a:p>
      </dgm:t>
    </dgm:pt>
    <dgm:pt modelId="{44D0B37B-6A70-4DFA-A98D-651290407B3A}" type="pres">
      <dgm:prSet presAssocID="{BE40E365-A8E0-4066-95BA-0D1881C5DDC7}" presName="connector2" presStyleLbl="sibTrans2D1" presStyleIdx="1" presStyleCnt="3"/>
      <dgm:spPr/>
      <dgm:t>
        <a:bodyPr/>
        <a:lstStyle/>
        <a:p>
          <a:endParaRPr lang="en-US"/>
        </a:p>
      </dgm:t>
    </dgm:pt>
    <dgm:pt modelId="{BD4931DA-6333-462C-9DEC-757480D4DE59}" type="pres">
      <dgm:prSet presAssocID="{3F14F4E4-8651-425E-B220-B778EE59893D}" presName="connector3" presStyleLbl="sibTrans2D1" presStyleIdx="2" presStyleCnt="3"/>
      <dgm:spPr/>
      <dgm:t>
        <a:bodyPr/>
        <a:lstStyle/>
        <a:p>
          <a:endParaRPr lang="en-US"/>
        </a:p>
      </dgm:t>
    </dgm:pt>
  </dgm:ptLst>
  <dgm:cxnLst>
    <dgm:cxn modelId="{9874EF9C-CFE1-4E45-AA5B-6A6B8203168F}" type="presOf" srcId="{64E7D985-19D3-4D12-8DD4-79A246852F7C}" destId="{CF8D61D2-9347-4194-BA15-27B0AC4D50D6}" srcOrd="1" destOrd="0" presId="urn:microsoft.com/office/officeart/2005/8/layout/gear1"/>
    <dgm:cxn modelId="{3A98FF18-B312-4EF4-B8DC-83DF22F2B95B}" type="presOf" srcId="{C28CBA46-91FB-40F3-A628-651FEF6505A4}" destId="{85BE17F5-B104-42DE-BA3E-6063A1EC77A7}" srcOrd="1" destOrd="0" presId="urn:microsoft.com/office/officeart/2005/8/layout/gear1"/>
    <dgm:cxn modelId="{82E9B860-E88E-420C-AD5E-42B3B36D5731}" srcId="{3AF9E325-90FF-42AA-B519-43744C7F5FEC}" destId="{C28CBA46-91FB-40F3-A628-651FEF6505A4}" srcOrd="0" destOrd="0" parTransId="{2327570F-ABC1-4DC5-862B-A8CAD462D337}" sibTransId="{5DE8E24B-17AF-40BA-8C0D-6EA0DB53EF33}"/>
    <dgm:cxn modelId="{CDE898A6-B1C2-4A26-817A-A219E7F0ED43}" type="presOf" srcId="{7E5B2486-365F-4902-9B4F-782CDB84C1B6}" destId="{5140F291-ED28-498B-BAE6-9F621477E60F}" srcOrd="0" destOrd="0" presId="urn:microsoft.com/office/officeart/2005/8/layout/gear1"/>
    <dgm:cxn modelId="{DA4D0C67-4564-4798-9778-8E5F035DF861}" type="presOf" srcId="{7E5B2486-365F-4902-9B4F-782CDB84C1B6}" destId="{F262F588-F893-422E-9A54-DC44037042AC}" srcOrd="1" destOrd="0" presId="urn:microsoft.com/office/officeart/2005/8/layout/gear1"/>
    <dgm:cxn modelId="{1E674F8C-3292-4491-8966-C63C9FB55CE5}" type="presOf" srcId="{BE40E365-A8E0-4066-95BA-0D1881C5DDC7}" destId="{44D0B37B-6A70-4DFA-A98D-651290407B3A}" srcOrd="0" destOrd="0" presId="urn:microsoft.com/office/officeart/2005/8/layout/gear1"/>
    <dgm:cxn modelId="{1940AB8C-DC0B-482F-9E55-55EC79E8DCE8}" type="presOf" srcId="{64E7D985-19D3-4D12-8DD4-79A246852F7C}" destId="{C635D7FC-BB98-49DB-AD9E-646C885914FB}" srcOrd="0" destOrd="0" presId="urn:microsoft.com/office/officeart/2005/8/layout/gear1"/>
    <dgm:cxn modelId="{E4FFB29D-02AE-4AFA-BD1A-E88C664E10A4}" type="presOf" srcId="{3F14F4E4-8651-425E-B220-B778EE59893D}" destId="{BD4931DA-6333-462C-9DEC-757480D4DE59}" srcOrd="0" destOrd="0" presId="urn:microsoft.com/office/officeart/2005/8/layout/gear1"/>
    <dgm:cxn modelId="{EE1404BA-4EA0-4032-B861-22EBD3417263}" type="presOf" srcId="{3AF9E325-90FF-42AA-B519-43744C7F5FEC}" destId="{59924272-8EE5-4E54-86F9-3E6D04025004}" srcOrd="0" destOrd="0" presId="urn:microsoft.com/office/officeart/2005/8/layout/gear1"/>
    <dgm:cxn modelId="{135CAD76-141E-47B4-9E35-2665D547F052}" type="presOf" srcId="{7E5B2486-365F-4902-9B4F-782CDB84C1B6}" destId="{BB8C5C0D-25FC-4441-AA1A-D0FB45BB7ECA}" srcOrd="2" destOrd="0" presId="urn:microsoft.com/office/officeart/2005/8/layout/gear1"/>
    <dgm:cxn modelId="{22394EE9-C91F-48B4-B7B7-9B269CA46014}" type="presOf" srcId="{64E7D985-19D3-4D12-8DD4-79A246852F7C}" destId="{BB524EDC-ECC9-4FCE-99D8-48C2D3B7BE14}" srcOrd="2" destOrd="0" presId="urn:microsoft.com/office/officeart/2005/8/layout/gear1"/>
    <dgm:cxn modelId="{B1340860-60AE-4A09-9A96-BA790E7A45C9}" srcId="{3AF9E325-90FF-42AA-B519-43744C7F5FEC}" destId="{7E5B2486-365F-4902-9B4F-782CDB84C1B6}" srcOrd="2" destOrd="0" parTransId="{303ECBFD-51AE-472B-B927-10CA82EC8B75}" sibTransId="{3F14F4E4-8651-425E-B220-B778EE59893D}"/>
    <dgm:cxn modelId="{38EA9366-093B-498C-A996-1A01BBC0F272}" type="presOf" srcId="{7E5B2486-365F-4902-9B4F-782CDB84C1B6}" destId="{2CB5F1AB-6C9D-428B-BF86-D612FBCC8ADF}" srcOrd="3" destOrd="0" presId="urn:microsoft.com/office/officeart/2005/8/layout/gear1"/>
    <dgm:cxn modelId="{3608F8F6-6384-4618-BF52-EB36622889CC}" srcId="{3AF9E325-90FF-42AA-B519-43744C7F5FEC}" destId="{64E7D985-19D3-4D12-8DD4-79A246852F7C}" srcOrd="1" destOrd="0" parTransId="{DB8444AA-0704-4EB4-B8BB-FF28679CC8A4}" sibTransId="{BE40E365-A8E0-4066-95BA-0D1881C5DDC7}"/>
    <dgm:cxn modelId="{0D662BFB-6968-4CA9-AD73-8D58AE8E87D3}" type="presOf" srcId="{C28CBA46-91FB-40F3-A628-651FEF6505A4}" destId="{1272E820-6FA3-47C2-9D51-81D45D983788}" srcOrd="0" destOrd="0" presId="urn:microsoft.com/office/officeart/2005/8/layout/gear1"/>
    <dgm:cxn modelId="{82EA7042-5BD6-451D-B0D8-3D27229A2E91}" type="presOf" srcId="{5DE8E24B-17AF-40BA-8C0D-6EA0DB53EF33}" destId="{8F010314-54F9-414B-A14F-2DA6461EB11E}" srcOrd="0" destOrd="0" presId="urn:microsoft.com/office/officeart/2005/8/layout/gear1"/>
    <dgm:cxn modelId="{6BAEA438-851B-4536-A78B-99AF7A281AE9}" type="presOf" srcId="{C28CBA46-91FB-40F3-A628-651FEF6505A4}" destId="{B61E837A-BA49-4017-BA60-FA2CD74AD679}" srcOrd="2" destOrd="0" presId="urn:microsoft.com/office/officeart/2005/8/layout/gear1"/>
    <dgm:cxn modelId="{6E3B922C-BE2B-41A1-98A9-E4438524FC56}" type="presParOf" srcId="{59924272-8EE5-4E54-86F9-3E6D04025004}" destId="{1272E820-6FA3-47C2-9D51-81D45D983788}" srcOrd="0" destOrd="0" presId="urn:microsoft.com/office/officeart/2005/8/layout/gear1"/>
    <dgm:cxn modelId="{1BC9D994-5F3F-404B-BD5F-A7F4E29EBA12}" type="presParOf" srcId="{59924272-8EE5-4E54-86F9-3E6D04025004}" destId="{85BE17F5-B104-42DE-BA3E-6063A1EC77A7}" srcOrd="1" destOrd="0" presId="urn:microsoft.com/office/officeart/2005/8/layout/gear1"/>
    <dgm:cxn modelId="{05DD13BC-C2FD-4622-A16D-3E19D0D2B744}" type="presParOf" srcId="{59924272-8EE5-4E54-86F9-3E6D04025004}" destId="{B61E837A-BA49-4017-BA60-FA2CD74AD679}" srcOrd="2" destOrd="0" presId="urn:microsoft.com/office/officeart/2005/8/layout/gear1"/>
    <dgm:cxn modelId="{5D489A66-D356-4866-96B9-214FA1856A4F}" type="presParOf" srcId="{59924272-8EE5-4E54-86F9-3E6D04025004}" destId="{C635D7FC-BB98-49DB-AD9E-646C885914FB}" srcOrd="3" destOrd="0" presId="urn:microsoft.com/office/officeart/2005/8/layout/gear1"/>
    <dgm:cxn modelId="{A5050B53-CEB4-40C3-B5F5-43EC3A10A91A}" type="presParOf" srcId="{59924272-8EE5-4E54-86F9-3E6D04025004}" destId="{CF8D61D2-9347-4194-BA15-27B0AC4D50D6}" srcOrd="4" destOrd="0" presId="urn:microsoft.com/office/officeart/2005/8/layout/gear1"/>
    <dgm:cxn modelId="{6066131A-FDDF-43D4-BEA2-996C0EC8CCE3}" type="presParOf" srcId="{59924272-8EE5-4E54-86F9-3E6D04025004}" destId="{BB524EDC-ECC9-4FCE-99D8-48C2D3B7BE14}" srcOrd="5" destOrd="0" presId="urn:microsoft.com/office/officeart/2005/8/layout/gear1"/>
    <dgm:cxn modelId="{724199DE-C92B-4F63-8A55-C7E05E7D7B44}" type="presParOf" srcId="{59924272-8EE5-4E54-86F9-3E6D04025004}" destId="{5140F291-ED28-498B-BAE6-9F621477E60F}" srcOrd="6" destOrd="0" presId="urn:microsoft.com/office/officeart/2005/8/layout/gear1"/>
    <dgm:cxn modelId="{6518302A-E13F-4AB1-8D48-AD12D58AE9F5}" type="presParOf" srcId="{59924272-8EE5-4E54-86F9-3E6D04025004}" destId="{F262F588-F893-422E-9A54-DC44037042AC}" srcOrd="7" destOrd="0" presId="urn:microsoft.com/office/officeart/2005/8/layout/gear1"/>
    <dgm:cxn modelId="{5E67A139-7969-465A-BE2F-088FDE338226}" type="presParOf" srcId="{59924272-8EE5-4E54-86F9-3E6D04025004}" destId="{BB8C5C0D-25FC-4441-AA1A-D0FB45BB7ECA}" srcOrd="8" destOrd="0" presId="urn:microsoft.com/office/officeart/2005/8/layout/gear1"/>
    <dgm:cxn modelId="{75409AA0-A1ED-4436-B85C-578B62B5CF44}" type="presParOf" srcId="{59924272-8EE5-4E54-86F9-3E6D04025004}" destId="{2CB5F1AB-6C9D-428B-BF86-D612FBCC8ADF}" srcOrd="9" destOrd="0" presId="urn:microsoft.com/office/officeart/2005/8/layout/gear1"/>
    <dgm:cxn modelId="{26761172-6286-40E1-ADF5-8102F70A588D}" type="presParOf" srcId="{59924272-8EE5-4E54-86F9-3E6D04025004}" destId="{8F010314-54F9-414B-A14F-2DA6461EB11E}" srcOrd="10" destOrd="0" presId="urn:microsoft.com/office/officeart/2005/8/layout/gear1"/>
    <dgm:cxn modelId="{BDD22C33-8080-460E-94AE-A12E6FF7BD59}" type="presParOf" srcId="{59924272-8EE5-4E54-86F9-3E6D04025004}" destId="{44D0B37B-6A70-4DFA-A98D-651290407B3A}" srcOrd="11" destOrd="0" presId="urn:microsoft.com/office/officeart/2005/8/layout/gear1"/>
    <dgm:cxn modelId="{4AC5CB16-6F21-4D18-B495-48AEC14B85C1}" type="presParOf" srcId="{59924272-8EE5-4E54-86F9-3E6D04025004}" destId="{BD4931DA-6333-462C-9DEC-757480D4DE59}" srcOrd="12" destOrd="0" presId="urn:microsoft.com/office/officeart/2005/8/layout/gear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AF9E325-90FF-42AA-B519-43744C7F5FEC}" type="doc">
      <dgm:prSet loTypeId="urn:microsoft.com/office/officeart/2005/8/layout/gear1" loCatId="cycle" qsTypeId="urn:microsoft.com/office/officeart/2005/8/quickstyle/simple4" qsCatId="simple" csTypeId="urn:microsoft.com/office/officeart/2005/8/colors/colorful2" csCatId="colorful" phldr="1"/>
      <dgm:spPr/>
    </dgm:pt>
    <dgm:pt modelId="{C28CBA46-91FB-40F3-A628-651FEF6505A4}">
      <dgm:prSet phldrT="[Text]"/>
      <dgm:spPr/>
      <dgm:t>
        <a:bodyPr/>
        <a:lstStyle/>
        <a:p>
          <a:r>
            <a:rPr lang="en-US" smtClean="0"/>
            <a:t> </a:t>
          </a:r>
          <a:endParaRPr lang="en-US" dirty="0"/>
        </a:p>
      </dgm:t>
    </dgm:pt>
    <dgm:pt modelId="{2327570F-ABC1-4DC5-862B-A8CAD462D337}" type="parTrans" cxnId="{82E9B860-E88E-420C-AD5E-42B3B36D5731}">
      <dgm:prSet/>
      <dgm:spPr/>
      <dgm:t>
        <a:bodyPr/>
        <a:lstStyle/>
        <a:p>
          <a:endParaRPr lang="en-US"/>
        </a:p>
      </dgm:t>
    </dgm:pt>
    <dgm:pt modelId="{5DE8E24B-17AF-40BA-8C0D-6EA0DB53EF33}" type="sibTrans" cxnId="{82E9B860-E88E-420C-AD5E-42B3B36D5731}">
      <dgm:prSet/>
      <dgm:spPr/>
      <dgm:t>
        <a:bodyPr/>
        <a:lstStyle/>
        <a:p>
          <a:endParaRPr lang="en-US"/>
        </a:p>
      </dgm:t>
    </dgm:pt>
    <dgm:pt modelId="{64E7D985-19D3-4D12-8DD4-79A246852F7C}">
      <dgm:prSet phldrT="[Text]"/>
      <dgm:spPr/>
      <dgm:t>
        <a:bodyPr/>
        <a:lstStyle/>
        <a:p>
          <a:r>
            <a:rPr lang="en-US" dirty="0" smtClean="0"/>
            <a:t> </a:t>
          </a:r>
          <a:endParaRPr lang="en-US" dirty="0"/>
        </a:p>
      </dgm:t>
    </dgm:pt>
    <dgm:pt modelId="{BE40E365-A8E0-4066-95BA-0D1881C5DDC7}" type="sibTrans" cxnId="{3608F8F6-6384-4618-BF52-EB36622889CC}">
      <dgm:prSet/>
      <dgm:spPr/>
      <dgm:t>
        <a:bodyPr/>
        <a:lstStyle/>
        <a:p>
          <a:endParaRPr lang="en-US"/>
        </a:p>
      </dgm:t>
    </dgm:pt>
    <dgm:pt modelId="{DB8444AA-0704-4EB4-B8BB-FF28679CC8A4}" type="parTrans" cxnId="{3608F8F6-6384-4618-BF52-EB36622889CC}">
      <dgm:prSet/>
      <dgm:spPr/>
      <dgm:t>
        <a:bodyPr/>
        <a:lstStyle/>
        <a:p>
          <a:endParaRPr lang="en-US"/>
        </a:p>
      </dgm:t>
    </dgm:pt>
    <dgm:pt modelId="{7E5B2486-365F-4902-9B4F-782CDB84C1B6}">
      <dgm:prSet phldrT="[Text]"/>
      <dgm:spPr/>
      <dgm:t>
        <a:bodyPr/>
        <a:lstStyle/>
        <a:p>
          <a:r>
            <a:rPr lang="en-US" dirty="0" smtClean="0"/>
            <a:t> </a:t>
          </a:r>
          <a:endParaRPr lang="en-US" dirty="0"/>
        </a:p>
      </dgm:t>
    </dgm:pt>
    <dgm:pt modelId="{3F14F4E4-8651-425E-B220-B778EE59893D}" type="sibTrans" cxnId="{B1340860-60AE-4A09-9A96-BA790E7A45C9}">
      <dgm:prSet/>
      <dgm:spPr/>
      <dgm:t>
        <a:bodyPr/>
        <a:lstStyle/>
        <a:p>
          <a:endParaRPr lang="en-US"/>
        </a:p>
      </dgm:t>
    </dgm:pt>
    <dgm:pt modelId="{303ECBFD-51AE-472B-B927-10CA82EC8B75}" type="parTrans" cxnId="{B1340860-60AE-4A09-9A96-BA790E7A45C9}">
      <dgm:prSet/>
      <dgm:spPr/>
      <dgm:t>
        <a:bodyPr/>
        <a:lstStyle/>
        <a:p>
          <a:endParaRPr lang="en-US"/>
        </a:p>
      </dgm:t>
    </dgm:pt>
    <dgm:pt modelId="{59924272-8EE5-4E54-86F9-3E6D04025004}" type="pres">
      <dgm:prSet presAssocID="{3AF9E325-90FF-42AA-B519-43744C7F5FEC}" presName="composite" presStyleCnt="0">
        <dgm:presLayoutVars>
          <dgm:chMax val="3"/>
          <dgm:animLvl val="lvl"/>
          <dgm:resizeHandles val="exact"/>
        </dgm:presLayoutVars>
      </dgm:prSet>
      <dgm:spPr/>
    </dgm:pt>
    <dgm:pt modelId="{1272E820-6FA3-47C2-9D51-81D45D983788}" type="pres">
      <dgm:prSet presAssocID="{C28CBA46-91FB-40F3-A628-651FEF6505A4}" presName="gear1" presStyleLbl="node1" presStyleIdx="0" presStyleCnt="3">
        <dgm:presLayoutVars>
          <dgm:chMax val="1"/>
          <dgm:bulletEnabled val="1"/>
        </dgm:presLayoutVars>
      </dgm:prSet>
      <dgm:spPr/>
      <dgm:t>
        <a:bodyPr/>
        <a:lstStyle/>
        <a:p>
          <a:endParaRPr lang="en-US"/>
        </a:p>
      </dgm:t>
    </dgm:pt>
    <dgm:pt modelId="{85BE17F5-B104-42DE-BA3E-6063A1EC77A7}" type="pres">
      <dgm:prSet presAssocID="{C28CBA46-91FB-40F3-A628-651FEF6505A4}" presName="gear1srcNode" presStyleLbl="node1" presStyleIdx="0" presStyleCnt="3"/>
      <dgm:spPr/>
      <dgm:t>
        <a:bodyPr/>
        <a:lstStyle/>
        <a:p>
          <a:endParaRPr lang="en-US"/>
        </a:p>
      </dgm:t>
    </dgm:pt>
    <dgm:pt modelId="{B61E837A-BA49-4017-BA60-FA2CD74AD679}" type="pres">
      <dgm:prSet presAssocID="{C28CBA46-91FB-40F3-A628-651FEF6505A4}" presName="gear1dstNode" presStyleLbl="node1" presStyleIdx="0" presStyleCnt="3"/>
      <dgm:spPr/>
      <dgm:t>
        <a:bodyPr/>
        <a:lstStyle/>
        <a:p>
          <a:endParaRPr lang="en-US"/>
        </a:p>
      </dgm:t>
    </dgm:pt>
    <dgm:pt modelId="{C635D7FC-BB98-49DB-AD9E-646C885914FB}" type="pres">
      <dgm:prSet presAssocID="{64E7D985-19D3-4D12-8DD4-79A246852F7C}" presName="gear2" presStyleLbl="node1" presStyleIdx="1" presStyleCnt="3">
        <dgm:presLayoutVars>
          <dgm:chMax val="1"/>
          <dgm:bulletEnabled val="1"/>
        </dgm:presLayoutVars>
      </dgm:prSet>
      <dgm:spPr/>
      <dgm:t>
        <a:bodyPr/>
        <a:lstStyle/>
        <a:p>
          <a:endParaRPr lang="en-US"/>
        </a:p>
      </dgm:t>
    </dgm:pt>
    <dgm:pt modelId="{CF8D61D2-9347-4194-BA15-27B0AC4D50D6}" type="pres">
      <dgm:prSet presAssocID="{64E7D985-19D3-4D12-8DD4-79A246852F7C}" presName="gear2srcNode" presStyleLbl="node1" presStyleIdx="1" presStyleCnt="3"/>
      <dgm:spPr/>
      <dgm:t>
        <a:bodyPr/>
        <a:lstStyle/>
        <a:p>
          <a:endParaRPr lang="en-US"/>
        </a:p>
      </dgm:t>
    </dgm:pt>
    <dgm:pt modelId="{BB524EDC-ECC9-4FCE-99D8-48C2D3B7BE14}" type="pres">
      <dgm:prSet presAssocID="{64E7D985-19D3-4D12-8DD4-79A246852F7C}" presName="gear2dstNode" presStyleLbl="node1" presStyleIdx="1" presStyleCnt="3"/>
      <dgm:spPr/>
      <dgm:t>
        <a:bodyPr/>
        <a:lstStyle/>
        <a:p>
          <a:endParaRPr lang="en-US"/>
        </a:p>
      </dgm:t>
    </dgm:pt>
    <dgm:pt modelId="{5140F291-ED28-498B-BAE6-9F621477E60F}" type="pres">
      <dgm:prSet presAssocID="{7E5B2486-365F-4902-9B4F-782CDB84C1B6}" presName="gear3" presStyleLbl="node1" presStyleIdx="2" presStyleCnt="3"/>
      <dgm:spPr/>
      <dgm:t>
        <a:bodyPr/>
        <a:lstStyle/>
        <a:p>
          <a:endParaRPr lang="en-US"/>
        </a:p>
      </dgm:t>
    </dgm:pt>
    <dgm:pt modelId="{F262F588-F893-422E-9A54-DC44037042AC}" type="pres">
      <dgm:prSet presAssocID="{7E5B2486-365F-4902-9B4F-782CDB84C1B6}" presName="gear3tx" presStyleLbl="node1" presStyleIdx="2" presStyleCnt="3">
        <dgm:presLayoutVars>
          <dgm:chMax val="1"/>
          <dgm:bulletEnabled val="1"/>
        </dgm:presLayoutVars>
      </dgm:prSet>
      <dgm:spPr/>
      <dgm:t>
        <a:bodyPr/>
        <a:lstStyle/>
        <a:p>
          <a:endParaRPr lang="en-US"/>
        </a:p>
      </dgm:t>
    </dgm:pt>
    <dgm:pt modelId="{BB8C5C0D-25FC-4441-AA1A-D0FB45BB7ECA}" type="pres">
      <dgm:prSet presAssocID="{7E5B2486-365F-4902-9B4F-782CDB84C1B6}" presName="gear3srcNode" presStyleLbl="node1" presStyleIdx="2" presStyleCnt="3"/>
      <dgm:spPr/>
      <dgm:t>
        <a:bodyPr/>
        <a:lstStyle/>
        <a:p>
          <a:endParaRPr lang="en-US"/>
        </a:p>
      </dgm:t>
    </dgm:pt>
    <dgm:pt modelId="{2CB5F1AB-6C9D-428B-BF86-D612FBCC8ADF}" type="pres">
      <dgm:prSet presAssocID="{7E5B2486-365F-4902-9B4F-782CDB84C1B6}" presName="gear3dstNode" presStyleLbl="node1" presStyleIdx="2" presStyleCnt="3"/>
      <dgm:spPr/>
      <dgm:t>
        <a:bodyPr/>
        <a:lstStyle/>
        <a:p>
          <a:endParaRPr lang="en-US"/>
        </a:p>
      </dgm:t>
    </dgm:pt>
    <dgm:pt modelId="{8F010314-54F9-414B-A14F-2DA6461EB11E}" type="pres">
      <dgm:prSet presAssocID="{5DE8E24B-17AF-40BA-8C0D-6EA0DB53EF33}" presName="connector1" presStyleLbl="sibTrans2D1" presStyleIdx="0" presStyleCnt="3"/>
      <dgm:spPr/>
      <dgm:t>
        <a:bodyPr/>
        <a:lstStyle/>
        <a:p>
          <a:endParaRPr lang="en-US"/>
        </a:p>
      </dgm:t>
    </dgm:pt>
    <dgm:pt modelId="{44D0B37B-6A70-4DFA-A98D-651290407B3A}" type="pres">
      <dgm:prSet presAssocID="{BE40E365-A8E0-4066-95BA-0D1881C5DDC7}" presName="connector2" presStyleLbl="sibTrans2D1" presStyleIdx="1" presStyleCnt="3"/>
      <dgm:spPr/>
      <dgm:t>
        <a:bodyPr/>
        <a:lstStyle/>
        <a:p>
          <a:endParaRPr lang="en-US"/>
        </a:p>
      </dgm:t>
    </dgm:pt>
    <dgm:pt modelId="{BD4931DA-6333-462C-9DEC-757480D4DE59}" type="pres">
      <dgm:prSet presAssocID="{3F14F4E4-8651-425E-B220-B778EE59893D}" presName="connector3" presStyleLbl="sibTrans2D1" presStyleIdx="2" presStyleCnt="3"/>
      <dgm:spPr/>
      <dgm:t>
        <a:bodyPr/>
        <a:lstStyle/>
        <a:p>
          <a:endParaRPr lang="en-US"/>
        </a:p>
      </dgm:t>
    </dgm:pt>
  </dgm:ptLst>
  <dgm:cxnLst>
    <dgm:cxn modelId="{C2DCFAE5-97DA-4B89-9250-71CF437E9679}" type="presOf" srcId="{7E5B2486-365F-4902-9B4F-782CDB84C1B6}" destId="{2CB5F1AB-6C9D-428B-BF86-D612FBCC8ADF}" srcOrd="3" destOrd="0" presId="urn:microsoft.com/office/officeart/2005/8/layout/gear1"/>
    <dgm:cxn modelId="{51FF8DD9-2052-432E-9128-4418B8B7B4F0}" type="presOf" srcId="{3AF9E325-90FF-42AA-B519-43744C7F5FEC}" destId="{59924272-8EE5-4E54-86F9-3E6D04025004}" srcOrd="0" destOrd="0" presId="urn:microsoft.com/office/officeart/2005/8/layout/gear1"/>
    <dgm:cxn modelId="{82E9B860-E88E-420C-AD5E-42B3B36D5731}" srcId="{3AF9E325-90FF-42AA-B519-43744C7F5FEC}" destId="{C28CBA46-91FB-40F3-A628-651FEF6505A4}" srcOrd="0" destOrd="0" parTransId="{2327570F-ABC1-4DC5-862B-A8CAD462D337}" sibTransId="{5DE8E24B-17AF-40BA-8C0D-6EA0DB53EF33}"/>
    <dgm:cxn modelId="{975FE5DD-4494-4057-AA70-4C917A631472}" type="presOf" srcId="{C28CBA46-91FB-40F3-A628-651FEF6505A4}" destId="{B61E837A-BA49-4017-BA60-FA2CD74AD679}" srcOrd="2" destOrd="0" presId="urn:microsoft.com/office/officeart/2005/8/layout/gear1"/>
    <dgm:cxn modelId="{B2FCF2DF-A0A7-4254-8630-D6B4D7462D2C}" type="presOf" srcId="{7E5B2486-365F-4902-9B4F-782CDB84C1B6}" destId="{5140F291-ED28-498B-BAE6-9F621477E60F}" srcOrd="0" destOrd="0" presId="urn:microsoft.com/office/officeart/2005/8/layout/gear1"/>
    <dgm:cxn modelId="{0364533E-1A5C-42A6-BF7B-580B4ACE56DC}" type="presOf" srcId="{64E7D985-19D3-4D12-8DD4-79A246852F7C}" destId="{BB524EDC-ECC9-4FCE-99D8-48C2D3B7BE14}" srcOrd="2" destOrd="0" presId="urn:microsoft.com/office/officeart/2005/8/layout/gear1"/>
    <dgm:cxn modelId="{2A43E9F7-B995-44DE-8B0E-DB91D662C3C8}" type="presOf" srcId="{C28CBA46-91FB-40F3-A628-651FEF6505A4}" destId="{1272E820-6FA3-47C2-9D51-81D45D983788}" srcOrd="0" destOrd="0" presId="urn:microsoft.com/office/officeart/2005/8/layout/gear1"/>
    <dgm:cxn modelId="{5DB2542A-67C6-4F56-8180-27FD5C19E0B0}" type="presOf" srcId="{C28CBA46-91FB-40F3-A628-651FEF6505A4}" destId="{85BE17F5-B104-42DE-BA3E-6063A1EC77A7}" srcOrd="1" destOrd="0" presId="urn:microsoft.com/office/officeart/2005/8/layout/gear1"/>
    <dgm:cxn modelId="{4E2CE467-0ABC-486D-ACF9-1072589DC923}" type="presOf" srcId="{5DE8E24B-17AF-40BA-8C0D-6EA0DB53EF33}" destId="{8F010314-54F9-414B-A14F-2DA6461EB11E}" srcOrd="0" destOrd="0" presId="urn:microsoft.com/office/officeart/2005/8/layout/gear1"/>
    <dgm:cxn modelId="{C5ECAD8C-B7DD-4A17-83AB-2ED98F433D71}" type="presOf" srcId="{64E7D985-19D3-4D12-8DD4-79A246852F7C}" destId="{CF8D61D2-9347-4194-BA15-27B0AC4D50D6}" srcOrd="1" destOrd="0" presId="urn:microsoft.com/office/officeart/2005/8/layout/gear1"/>
    <dgm:cxn modelId="{3C79E32B-2F15-4C95-811B-E8CFA2F561FD}" type="presOf" srcId="{3F14F4E4-8651-425E-B220-B778EE59893D}" destId="{BD4931DA-6333-462C-9DEC-757480D4DE59}" srcOrd="0" destOrd="0" presId="urn:microsoft.com/office/officeart/2005/8/layout/gear1"/>
    <dgm:cxn modelId="{50720E97-B9F6-4F04-B7DC-D7A508259916}" type="presOf" srcId="{64E7D985-19D3-4D12-8DD4-79A246852F7C}" destId="{C635D7FC-BB98-49DB-AD9E-646C885914FB}" srcOrd="0" destOrd="0" presId="urn:microsoft.com/office/officeart/2005/8/layout/gear1"/>
    <dgm:cxn modelId="{771B67B0-E08E-47A6-8B25-0D8D55991C9B}" type="presOf" srcId="{7E5B2486-365F-4902-9B4F-782CDB84C1B6}" destId="{F262F588-F893-422E-9A54-DC44037042AC}" srcOrd="1" destOrd="0" presId="urn:microsoft.com/office/officeart/2005/8/layout/gear1"/>
    <dgm:cxn modelId="{B1340860-60AE-4A09-9A96-BA790E7A45C9}" srcId="{3AF9E325-90FF-42AA-B519-43744C7F5FEC}" destId="{7E5B2486-365F-4902-9B4F-782CDB84C1B6}" srcOrd="2" destOrd="0" parTransId="{303ECBFD-51AE-472B-B927-10CA82EC8B75}" sibTransId="{3F14F4E4-8651-425E-B220-B778EE59893D}"/>
    <dgm:cxn modelId="{56A116A8-531C-4546-AB66-D9739B4A9250}" type="presOf" srcId="{7E5B2486-365F-4902-9B4F-782CDB84C1B6}" destId="{BB8C5C0D-25FC-4441-AA1A-D0FB45BB7ECA}" srcOrd="2" destOrd="0" presId="urn:microsoft.com/office/officeart/2005/8/layout/gear1"/>
    <dgm:cxn modelId="{7736068C-4DE6-4145-8452-AE822FFBCD39}" type="presOf" srcId="{BE40E365-A8E0-4066-95BA-0D1881C5DDC7}" destId="{44D0B37B-6A70-4DFA-A98D-651290407B3A}" srcOrd="0" destOrd="0" presId="urn:microsoft.com/office/officeart/2005/8/layout/gear1"/>
    <dgm:cxn modelId="{3608F8F6-6384-4618-BF52-EB36622889CC}" srcId="{3AF9E325-90FF-42AA-B519-43744C7F5FEC}" destId="{64E7D985-19D3-4D12-8DD4-79A246852F7C}" srcOrd="1" destOrd="0" parTransId="{DB8444AA-0704-4EB4-B8BB-FF28679CC8A4}" sibTransId="{BE40E365-A8E0-4066-95BA-0D1881C5DDC7}"/>
    <dgm:cxn modelId="{6D24F7F5-91E0-42A2-9325-72EB804EE209}" type="presParOf" srcId="{59924272-8EE5-4E54-86F9-3E6D04025004}" destId="{1272E820-6FA3-47C2-9D51-81D45D983788}" srcOrd="0" destOrd="0" presId="urn:microsoft.com/office/officeart/2005/8/layout/gear1"/>
    <dgm:cxn modelId="{3EBFA406-075E-4D47-B179-8A3DD774EFE9}" type="presParOf" srcId="{59924272-8EE5-4E54-86F9-3E6D04025004}" destId="{85BE17F5-B104-42DE-BA3E-6063A1EC77A7}" srcOrd="1" destOrd="0" presId="urn:microsoft.com/office/officeart/2005/8/layout/gear1"/>
    <dgm:cxn modelId="{CC80AC81-4E29-418D-8EA9-F271A2D9E212}" type="presParOf" srcId="{59924272-8EE5-4E54-86F9-3E6D04025004}" destId="{B61E837A-BA49-4017-BA60-FA2CD74AD679}" srcOrd="2" destOrd="0" presId="urn:microsoft.com/office/officeart/2005/8/layout/gear1"/>
    <dgm:cxn modelId="{50C558D7-116D-4D8B-B328-DE37900D1E36}" type="presParOf" srcId="{59924272-8EE5-4E54-86F9-3E6D04025004}" destId="{C635D7FC-BB98-49DB-AD9E-646C885914FB}" srcOrd="3" destOrd="0" presId="urn:microsoft.com/office/officeart/2005/8/layout/gear1"/>
    <dgm:cxn modelId="{783A590A-57ED-400D-86D5-C3B12BB5A7EC}" type="presParOf" srcId="{59924272-8EE5-4E54-86F9-3E6D04025004}" destId="{CF8D61D2-9347-4194-BA15-27B0AC4D50D6}" srcOrd="4" destOrd="0" presId="urn:microsoft.com/office/officeart/2005/8/layout/gear1"/>
    <dgm:cxn modelId="{1CF453A3-BE39-4661-A254-D47CDAB7F7A7}" type="presParOf" srcId="{59924272-8EE5-4E54-86F9-3E6D04025004}" destId="{BB524EDC-ECC9-4FCE-99D8-48C2D3B7BE14}" srcOrd="5" destOrd="0" presId="urn:microsoft.com/office/officeart/2005/8/layout/gear1"/>
    <dgm:cxn modelId="{6A99F580-77E5-47CA-8DCC-0CD056CDDBB2}" type="presParOf" srcId="{59924272-8EE5-4E54-86F9-3E6D04025004}" destId="{5140F291-ED28-498B-BAE6-9F621477E60F}" srcOrd="6" destOrd="0" presId="urn:microsoft.com/office/officeart/2005/8/layout/gear1"/>
    <dgm:cxn modelId="{B331D123-7502-46DE-AB7B-CCF6DD218EDA}" type="presParOf" srcId="{59924272-8EE5-4E54-86F9-3E6D04025004}" destId="{F262F588-F893-422E-9A54-DC44037042AC}" srcOrd="7" destOrd="0" presId="urn:microsoft.com/office/officeart/2005/8/layout/gear1"/>
    <dgm:cxn modelId="{B7294BAE-F40F-4169-83B9-A056527C71BB}" type="presParOf" srcId="{59924272-8EE5-4E54-86F9-3E6D04025004}" destId="{BB8C5C0D-25FC-4441-AA1A-D0FB45BB7ECA}" srcOrd="8" destOrd="0" presId="urn:microsoft.com/office/officeart/2005/8/layout/gear1"/>
    <dgm:cxn modelId="{9451D468-D46A-428C-8937-87023FB263F7}" type="presParOf" srcId="{59924272-8EE5-4E54-86F9-3E6D04025004}" destId="{2CB5F1AB-6C9D-428B-BF86-D612FBCC8ADF}" srcOrd="9" destOrd="0" presId="urn:microsoft.com/office/officeart/2005/8/layout/gear1"/>
    <dgm:cxn modelId="{7E9E8529-0604-4BD8-A9ED-93CCF768DA48}" type="presParOf" srcId="{59924272-8EE5-4E54-86F9-3E6D04025004}" destId="{8F010314-54F9-414B-A14F-2DA6461EB11E}" srcOrd="10" destOrd="0" presId="urn:microsoft.com/office/officeart/2005/8/layout/gear1"/>
    <dgm:cxn modelId="{712D90D9-262A-48F3-A0E1-F2B3DE7262A7}" type="presParOf" srcId="{59924272-8EE5-4E54-86F9-3E6D04025004}" destId="{44D0B37B-6A70-4DFA-A98D-651290407B3A}" srcOrd="11" destOrd="0" presId="urn:microsoft.com/office/officeart/2005/8/layout/gear1"/>
    <dgm:cxn modelId="{34E06A76-F884-45EC-9986-809B42B56B5A}" type="presParOf" srcId="{59924272-8EE5-4E54-86F9-3E6D04025004}" destId="{BD4931DA-6333-462C-9DEC-757480D4DE59}" srcOrd="12" destOrd="0" presId="urn:microsoft.com/office/officeart/2005/8/layout/gear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58CF9-0AC2-40F4-A5C0-B14090EE4F7A}">
      <dsp:nvSpPr>
        <dsp:cNvPr id="0" name=""/>
        <dsp:cNvSpPr/>
      </dsp:nvSpPr>
      <dsp:spPr>
        <a:xfrm>
          <a:off x="2583208" y="63816"/>
          <a:ext cx="3063183" cy="3063183"/>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b="1" kern="1200" dirty="0" smtClean="0"/>
            <a:t>Cloud Computing</a:t>
          </a:r>
          <a:endParaRPr lang="en-US" sz="2900" b="1" kern="1200" dirty="0"/>
        </a:p>
      </dsp:txBody>
      <dsp:txXfrm>
        <a:off x="2991632" y="599873"/>
        <a:ext cx="2246334" cy="1378432"/>
      </dsp:txXfrm>
    </dsp:sp>
    <dsp:sp modelId="{87FE2A32-7783-4EE9-8A46-4FE321DC2F0D}">
      <dsp:nvSpPr>
        <dsp:cNvPr id="0" name=""/>
        <dsp:cNvSpPr/>
      </dsp:nvSpPr>
      <dsp:spPr>
        <a:xfrm>
          <a:off x="3688507" y="1978305"/>
          <a:ext cx="3063183" cy="3063183"/>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b="1" kern="1200" dirty="0" smtClean="0"/>
            <a:t>Big Data</a:t>
          </a:r>
          <a:endParaRPr lang="en-US" sz="2900" b="1" kern="1200" dirty="0"/>
        </a:p>
      </dsp:txBody>
      <dsp:txXfrm>
        <a:off x="4625330" y="2769627"/>
        <a:ext cx="1837909" cy="1684750"/>
      </dsp:txXfrm>
    </dsp:sp>
    <dsp:sp modelId="{C1C1AA52-4D92-4396-B7FF-441729C18CF7}">
      <dsp:nvSpPr>
        <dsp:cNvPr id="0" name=""/>
        <dsp:cNvSpPr/>
      </dsp:nvSpPr>
      <dsp:spPr>
        <a:xfrm>
          <a:off x="1477909" y="1978305"/>
          <a:ext cx="3063183" cy="3063183"/>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b="1" kern="1200" dirty="0" smtClean="0"/>
            <a:t>MapReduce</a:t>
          </a:r>
          <a:endParaRPr lang="en-US" sz="2900" b="1" kern="1200" dirty="0"/>
        </a:p>
      </dsp:txBody>
      <dsp:txXfrm>
        <a:off x="1766359" y="2769627"/>
        <a:ext cx="1837909" cy="16847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2E820-6FA3-47C2-9D51-81D45D983788}">
      <dsp:nvSpPr>
        <dsp:cNvPr id="0" name=""/>
        <dsp:cNvSpPr/>
      </dsp:nvSpPr>
      <dsp:spPr>
        <a:xfrm>
          <a:off x="255519" y="193625"/>
          <a:ext cx="166541" cy="166541"/>
        </a:xfrm>
        <a:prstGeom prst="gear9">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smtClean="0"/>
            <a:t> </a:t>
          </a:r>
          <a:endParaRPr lang="en-US" sz="500" kern="1200" dirty="0"/>
        </a:p>
      </dsp:txBody>
      <dsp:txXfrm>
        <a:off x="289001" y="232636"/>
        <a:ext cx="99577" cy="85606"/>
      </dsp:txXfrm>
    </dsp:sp>
    <dsp:sp modelId="{C635D7FC-BB98-49DB-AD9E-646C885914FB}">
      <dsp:nvSpPr>
        <dsp:cNvPr id="0" name=""/>
        <dsp:cNvSpPr/>
      </dsp:nvSpPr>
      <dsp:spPr>
        <a:xfrm>
          <a:off x="158622" y="154261"/>
          <a:ext cx="121121" cy="121121"/>
        </a:xfrm>
        <a:prstGeom prst="gear6">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189115" y="184938"/>
        <a:ext cx="60135" cy="59767"/>
      </dsp:txXfrm>
    </dsp:sp>
    <dsp:sp modelId="{5140F291-ED28-498B-BAE6-9F621477E60F}">
      <dsp:nvSpPr>
        <dsp:cNvPr id="0" name=""/>
        <dsp:cNvSpPr/>
      </dsp:nvSpPr>
      <dsp:spPr>
        <a:xfrm rot="20700000">
          <a:off x="226463" y="70700"/>
          <a:ext cx="118673" cy="118673"/>
        </a:xfrm>
        <a:prstGeom prst="gear6">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rot="-20700000">
        <a:off x="252491" y="96728"/>
        <a:ext cx="66616" cy="66616"/>
      </dsp:txXfrm>
    </dsp:sp>
    <dsp:sp modelId="{8F010314-54F9-414B-A14F-2DA6461EB11E}">
      <dsp:nvSpPr>
        <dsp:cNvPr id="0" name=""/>
        <dsp:cNvSpPr/>
      </dsp:nvSpPr>
      <dsp:spPr>
        <a:xfrm>
          <a:off x="224834" y="175128"/>
          <a:ext cx="213173" cy="213173"/>
        </a:xfrm>
        <a:prstGeom prst="circularArrow">
          <a:avLst>
            <a:gd name="adj1" fmla="val 4687"/>
            <a:gd name="adj2" fmla="val 299029"/>
            <a:gd name="adj3" fmla="val 2184224"/>
            <a:gd name="adj4" fmla="val 17345911"/>
            <a:gd name="adj5" fmla="val 5469"/>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4D0B37B-6A70-4DFA-A98D-651290407B3A}">
      <dsp:nvSpPr>
        <dsp:cNvPr id="0" name=""/>
        <dsp:cNvSpPr/>
      </dsp:nvSpPr>
      <dsp:spPr>
        <a:xfrm>
          <a:off x="137172" y="138901"/>
          <a:ext cx="154883" cy="154883"/>
        </a:xfrm>
        <a:prstGeom prst="leftCircularArrow">
          <a:avLst>
            <a:gd name="adj1" fmla="val 6452"/>
            <a:gd name="adj2" fmla="val 429999"/>
            <a:gd name="adj3" fmla="val 10489124"/>
            <a:gd name="adj4" fmla="val 14837806"/>
            <a:gd name="adj5" fmla="val 7527"/>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D4931DA-6333-462C-9DEC-757480D4DE59}">
      <dsp:nvSpPr>
        <dsp:cNvPr id="0" name=""/>
        <dsp:cNvSpPr/>
      </dsp:nvSpPr>
      <dsp:spPr>
        <a:xfrm>
          <a:off x="199012" y="56145"/>
          <a:ext cx="166995" cy="166995"/>
        </a:xfrm>
        <a:prstGeom prst="circularArrow">
          <a:avLst>
            <a:gd name="adj1" fmla="val 5984"/>
            <a:gd name="adj2" fmla="val 394124"/>
            <a:gd name="adj3" fmla="val 13313824"/>
            <a:gd name="adj4" fmla="val 10508221"/>
            <a:gd name="adj5" fmla="val 6981"/>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E08E8-3749-44E2-8DD4-95CB5F4D5FCD}">
      <dsp:nvSpPr>
        <dsp:cNvPr id="0" name=""/>
        <dsp:cNvSpPr/>
      </dsp:nvSpPr>
      <dsp:spPr>
        <a:xfrm>
          <a:off x="0" y="0"/>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52B504-489A-47DA-ACAC-31F0C7810289}">
      <dsp:nvSpPr>
        <dsp:cNvPr id="0" name=""/>
        <dsp:cNvSpPr/>
      </dsp:nvSpPr>
      <dsp:spPr>
        <a:xfrm>
          <a:off x="0" y="0"/>
          <a:ext cx="2072146" cy="5691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b="1" kern="1200" dirty="0" smtClean="0">
              <a:effectLst/>
            </a:rPr>
            <a:t>Research </a:t>
          </a:r>
          <a:r>
            <a:rPr lang="en-US" sz="2800" b="1" kern="1200" dirty="0" smtClean="0">
              <a:effectLst/>
            </a:rPr>
            <a:t>Challenges in Clouds</a:t>
          </a:r>
        </a:p>
      </dsp:txBody>
      <dsp:txXfrm>
        <a:off x="0" y="0"/>
        <a:ext cx="2072146" cy="5691116"/>
      </dsp:txXfrm>
    </dsp:sp>
    <dsp:sp modelId="{32779545-39BA-4B84-93C3-4739A0694119}">
      <dsp:nvSpPr>
        <dsp:cNvPr id="0" name=""/>
        <dsp:cNvSpPr/>
      </dsp:nvSpPr>
      <dsp:spPr>
        <a:xfrm>
          <a:off x="2187513" y="26954"/>
          <a:ext cx="6037544" cy="539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Programming model</a:t>
          </a:r>
          <a:endParaRPr lang="en-US" sz="2400" kern="1200" dirty="0"/>
        </a:p>
      </dsp:txBody>
      <dsp:txXfrm>
        <a:off x="2187513" y="26954"/>
        <a:ext cx="6037544" cy="539099"/>
      </dsp:txXfrm>
    </dsp:sp>
    <dsp:sp modelId="{BE1725F7-96CE-4A1C-A959-E42C8728764B}">
      <dsp:nvSpPr>
        <dsp:cNvPr id="0" name=""/>
        <dsp:cNvSpPr/>
      </dsp:nvSpPr>
      <dsp:spPr>
        <a:xfrm>
          <a:off x="2072146" y="566054"/>
          <a:ext cx="6152911"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829B38-BF29-44A4-B2F6-1DA66CBFEB7E}">
      <dsp:nvSpPr>
        <dsp:cNvPr id="0" name=""/>
        <dsp:cNvSpPr/>
      </dsp:nvSpPr>
      <dsp:spPr>
        <a:xfrm>
          <a:off x="2187513" y="593009"/>
          <a:ext cx="6037544" cy="539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Data Storage</a:t>
          </a:r>
        </a:p>
      </dsp:txBody>
      <dsp:txXfrm>
        <a:off x="2187513" y="593009"/>
        <a:ext cx="6037544" cy="539099"/>
      </dsp:txXfrm>
    </dsp:sp>
    <dsp:sp modelId="{8BC19D60-4E52-4C0C-A88E-89CD937557BF}">
      <dsp:nvSpPr>
        <dsp:cNvPr id="0" name=""/>
        <dsp:cNvSpPr/>
      </dsp:nvSpPr>
      <dsp:spPr>
        <a:xfrm>
          <a:off x="2072146" y="1132109"/>
          <a:ext cx="6152911"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F54AA8-D478-4235-8FD5-428FCC7C3D8E}">
      <dsp:nvSpPr>
        <dsp:cNvPr id="0" name=""/>
        <dsp:cNvSpPr/>
      </dsp:nvSpPr>
      <dsp:spPr>
        <a:xfrm>
          <a:off x="2187513" y="1159064"/>
          <a:ext cx="6037544" cy="539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smtClean="0"/>
            <a:t>Task Scheduling</a:t>
          </a:r>
          <a:endParaRPr lang="en-US" sz="2400" kern="1200" dirty="0" smtClean="0"/>
        </a:p>
      </dsp:txBody>
      <dsp:txXfrm>
        <a:off x="2187513" y="1159064"/>
        <a:ext cx="6037544" cy="539099"/>
      </dsp:txXfrm>
    </dsp:sp>
    <dsp:sp modelId="{502D72ED-67E2-412A-9CD0-13A07EC35586}">
      <dsp:nvSpPr>
        <dsp:cNvPr id="0" name=""/>
        <dsp:cNvSpPr/>
      </dsp:nvSpPr>
      <dsp:spPr>
        <a:xfrm>
          <a:off x="2072146" y="1698164"/>
          <a:ext cx="6152911"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654430-8E1A-484B-9E12-48B542089D12}">
      <dsp:nvSpPr>
        <dsp:cNvPr id="0" name=""/>
        <dsp:cNvSpPr/>
      </dsp:nvSpPr>
      <dsp:spPr>
        <a:xfrm>
          <a:off x="2187513" y="1725119"/>
          <a:ext cx="6037544" cy="539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smtClean="0"/>
            <a:t>Data Communication</a:t>
          </a:r>
          <a:endParaRPr lang="en-US" sz="2400" kern="1200" dirty="0" smtClean="0"/>
        </a:p>
      </dsp:txBody>
      <dsp:txXfrm>
        <a:off x="2187513" y="1725119"/>
        <a:ext cx="6037544" cy="539099"/>
      </dsp:txXfrm>
    </dsp:sp>
    <dsp:sp modelId="{2F7819CB-7FEF-4828-8151-E503C1B5FC70}">
      <dsp:nvSpPr>
        <dsp:cNvPr id="0" name=""/>
        <dsp:cNvSpPr/>
      </dsp:nvSpPr>
      <dsp:spPr>
        <a:xfrm>
          <a:off x="2072146" y="2264219"/>
          <a:ext cx="6152911"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6286BB-29B2-4534-AF25-48E8CA8A9CD6}">
      <dsp:nvSpPr>
        <dsp:cNvPr id="0" name=""/>
        <dsp:cNvSpPr/>
      </dsp:nvSpPr>
      <dsp:spPr>
        <a:xfrm>
          <a:off x="2187513" y="2291174"/>
          <a:ext cx="6037544" cy="539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smtClean="0"/>
            <a:t>Fault Tolerance</a:t>
          </a:r>
          <a:endParaRPr lang="en-US" sz="2400" kern="1200" dirty="0" smtClean="0"/>
        </a:p>
      </dsp:txBody>
      <dsp:txXfrm>
        <a:off x="2187513" y="2291174"/>
        <a:ext cx="6037544" cy="539099"/>
      </dsp:txXfrm>
    </dsp:sp>
    <dsp:sp modelId="{4C39289B-79DF-49CD-8FDE-FF87A4E05D8A}">
      <dsp:nvSpPr>
        <dsp:cNvPr id="0" name=""/>
        <dsp:cNvSpPr/>
      </dsp:nvSpPr>
      <dsp:spPr>
        <a:xfrm>
          <a:off x="2072146" y="2830274"/>
          <a:ext cx="6152911"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B74283-2AB4-45AE-B4A0-70B23590323A}">
      <dsp:nvSpPr>
        <dsp:cNvPr id="0" name=""/>
        <dsp:cNvSpPr/>
      </dsp:nvSpPr>
      <dsp:spPr>
        <a:xfrm>
          <a:off x="2187513" y="2857229"/>
          <a:ext cx="6037544" cy="539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smtClean="0"/>
            <a:t>Scalability</a:t>
          </a:r>
          <a:endParaRPr lang="en-US" sz="2400" kern="1200" dirty="0" smtClean="0"/>
        </a:p>
      </dsp:txBody>
      <dsp:txXfrm>
        <a:off x="2187513" y="2857229"/>
        <a:ext cx="6037544" cy="539099"/>
      </dsp:txXfrm>
    </dsp:sp>
    <dsp:sp modelId="{883DCEAF-C7C1-46C1-9412-EDEE00B306CF}">
      <dsp:nvSpPr>
        <dsp:cNvPr id="0" name=""/>
        <dsp:cNvSpPr/>
      </dsp:nvSpPr>
      <dsp:spPr>
        <a:xfrm>
          <a:off x="2072146" y="3396329"/>
          <a:ext cx="6152911"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656B1C-4CBC-4775-B35F-69461CA996A1}">
      <dsp:nvSpPr>
        <dsp:cNvPr id="0" name=""/>
        <dsp:cNvSpPr/>
      </dsp:nvSpPr>
      <dsp:spPr>
        <a:xfrm>
          <a:off x="2187513" y="3423284"/>
          <a:ext cx="6037544" cy="539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smtClean="0"/>
            <a:t>Efficiency</a:t>
          </a:r>
          <a:endParaRPr lang="en-US" sz="2400" kern="1200" dirty="0" smtClean="0"/>
        </a:p>
      </dsp:txBody>
      <dsp:txXfrm>
        <a:off x="2187513" y="3423284"/>
        <a:ext cx="6037544" cy="539099"/>
      </dsp:txXfrm>
    </dsp:sp>
    <dsp:sp modelId="{02232967-DDC8-4A4B-8750-09152DEAC17F}">
      <dsp:nvSpPr>
        <dsp:cNvPr id="0" name=""/>
        <dsp:cNvSpPr/>
      </dsp:nvSpPr>
      <dsp:spPr>
        <a:xfrm>
          <a:off x="2072146" y="3962384"/>
          <a:ext cx="6152911"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749F9E-99EA-4D1B-A160-C18B8902DCAC}">
      <dsp:nvSpPr>
        <dsp:cNvPr id="0" name=""/>
        <dsp:cNvSpPr/>
      </dsp:nvSpPr>
      <dsp:spPr>
        <a:xfrm>
          <a:off x="2187513" y="3989339"/>
          <a:ext cx="6037544" cy="539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smtClean="0"/>
            <a:t>Monitoring, logging and metadata storage</a:t>
          </a:r>
          <a:endParaRPr lang="en-US" sz="2400" kern="1200" dirty="0" smtClean="0"/>
        </a:p>
      </dsp:txBody>
      <dsp:txXfrm>
        <a:off x="2187513" y="3989339"/>
        <a:ext cx="6037544" cy="539099"/>
      </dsp:txXfrm>
    </dsp:sp>
    <dsp:sp modelId="{3C2789DB-660B-4715-94C9-71033DD100F7}">
      <dsp:nvSpPr>
        <dsp:cNvPr id="0" name=""/>
        <dsp:cNvSpPr/>
      </dsp:nvSpPr>
      <dsp:spPr>
        <a:xfrm>
          <a:off x="2072146" y="4528439"/>
          <a:ext cx="6152911"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F729E7-1403-4D98-9E9E-8DDBD4C42A50}">
      <dsp:nvSpPr>
        <dsp:cNvPr id="0" name=""/>
        <dsp:cNvSpPr/>
      </dsp:nvSpPr>
      <dsp:spPr>
        <a:xfrm>
          <a:off x="2187513" y="4555394"/>
          <a:ext cx="6037544" cy="539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smtClean="0"/>
            <a:t>Cost Effective</a:t>
          </a:r>
          <a:endParaRPr lang="en-US" sz="2400" kern="1200" dirty="0" smtClean="0"/>
        </a:p>
      </dsp:txBody>
      <dsp:txXfrm>
        <a:off x="2187513" y="4555394"/>
        <a:ext cx="6037544" cy="539099"/>
      </dsp:txXfrm>
    </dsp:sp>
    <dsp:sp modelId="{4B56C739-9900-472E-9645-DB6B813BC565}">
      <dsp:nvSpPr>
        <dsp:cNvPr id="0" name=""/>
        <dsp:cNvSpPr/>
      </dsp:nvSpPr>
      <dsp:spPr>
        <a:xfrm>
          <a:off x="2072146" y="5094494"/>
          <a:ext cx="6152911"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DC92E6-A540-475D-9EFF-6523E0007AE2}">
      <dsp:nvSpPr>
        <dsp:cNvPr id="0" name=""/>
        <dsp:cNvSpPr/>
      </dsp:nvSpPr>
      <dsp:spPr>
        <a:xfrm>
          <a:off x="2187513" y="5121449"/>
          <a:ext cx="6037544" cy="539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smtClean="0"/>
            <a:t>Ease of Use</a:t>
          </a:r>
          <a:endParaRPr lang="en-US" sz="2400" kern="1200" dirty="0"/>
        </a:p>
      </dsp:txBody>
      <dsp:txXfrm>
        <a:off x="2187513" y="5121449"/>
        <a:ext cx="6037544" cy="539099"/>
      </dsp:txXfrm>
    </dsp:sp>
    <dsp:sp modelId="{ED23A103-E2A9-4F98-A7ED-B95F4208A8E6}">
      <dsp:nvSpPr>
        <dsp:cNvPr id="0" name=""/>
        <dsp:cNvSpPr/>
      </dsp:nvSpPr>
      <dsp:spPr>
        <a:xfrm>
          <a:off x="2072146" y="5660549"/>
          <a:ext cx="6152911"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83D04-AA1C-4CCD-9DD8-44CBE7A43E70}">
      <dsp:nvSpPr>
        <dsp:cNvPr id="0" name=""/>
        <dsp:cNvSpPr/>
      </dsp:nvSpPr>
      <dsp:spPr>
        <a:xfrm>
          <a:off x="0" y="8934"/>
          <a:ext cx="8103477" cy="8789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Azure Cloud Services</a:t>
          </a:r>
          <a:endParaRPr lang="en-US" sz="2800" kern="1200" dirty="0"/>
        </a:p>
      </dsp:txBody>
      <dsp:txXfrm>
        <a:off x="42908" y="51842"/>
        <a:ext cx="8017661" cy="793164"/>
      </dsp:txXfrm>
    </dsp:sp>
    <dsp:sp modelId="{CE441D22-7139-4209-A098-420A6A33B294}">
      <dsp:nvSpPr>
        <dsp:cNvPr id="0" name=""/>
        <dsp:cNvSpPr/>
      </dsp:nvSpPr>
      <dsp:spPr>
        <a:xfrm>
          <a:off x="0" y="887915"/>
          <a:ext cx="8103477" cy="655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28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latin typeface="+mj-lt"/>
            </a:rPr>
            <a:t>Highly-available and scalable</a:t>
          </a:r>
          <a:endParaRPr lang="en-US" sz="2000" kern="1200" dirty="0"/>
        </a:p>
        <a:p>
          <a:pPr marL="228600" lvl="1" indent="-228600" algn="l" defTabSz="889000">
            <a:lnSpc>
              <a:spcPct val="90000"/>
            </a:lnSpc>
            <a:spcBef>
              <a:spcPct val="0"/>
            </a:spcBef>
            <a:spcAft>
              <a:spcPct val="20000"/>
            </a:spcAft>
            <a:buChar char="••"/>
          </a:pPr>
          <a:r>
            <a:rPr lang="en-US" sz="2000" kern="1200" dirty="0" smtClean="0"/>
            <a:t>Utilize eventually-consistent , high-latency  cloud services effectively</a:t>
          </a:r>
          <a:endParaRPr lang="en-US" sz="2000" kern="1200" dirty="0"/>
        </a:p>
        <a:p>
          <a:pPr marL="228600" lvl="1" indent="-228600" algn="l" defTabSz="889000">
            <a:lnSpc>
              <a:spcPct val="90000"/>
            </a:lnSpc>
            <a:spcBef>
              <a:spcPct val="0"/>
            </a:spcBef>
            <a:spcAft>
              <a:spcPct val="20000"/>
            </a:spcAft>
            <a:buChar char="••"/>
          </a:pPr>
          <a:r>
            <a:rPr lang="en-US" sz="2000" kern="1200" dirty="0" smtClean="0"/>
            <a:t>Minimal maintenance and management overhead</a:t>
          </a:r>
          <a:endParaRPr lang="en-US" sz="2000" kern="1200" dirty="0"/>
        </a:p>
      </dsp:txBody>
      <dsp:txXfrm>
        <a:off x="0" y="887915"/>
        <a:ext cx="8103477" cy="655109"/>
      </dsp:txXfrm>
    </dsp:sp>
    <dsp:sp modelId="{E94320A6-0ED6-487F-8C09-4062A9956A71}">
      <dsp:nvSpPr>
        <dsp:cNvPr id="0" name=""/>
        <dsp:cNvSpPr/>
      </dsp:nvSpPr>
      <dsp:spPr>
        <a:xfrm>
          <a:off x="0" y="1543024"/>
          <a:ext cx="8103477" cy="8789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Decentralized</a:t>
          </a:r>
          <a:endParaRPr lang="en-US" sz="2800" kern="1200" dirty="0"/>
        </a:p>
      </dsp:txBody>
      <dsp:txXfrm>
        <a:off x="42908" y="1585932"/>
        <a:ext cx="8017661" cy="793164"/>
      </dsp:txXfrm>
    </dsp:sp>
    <dsp:sp modelId="{23A0D785-016A-44D9-8769-5362F15E9136}">
      <dsp:nvSpPr>
        <dsp:cNvPr id="0" name=""/>
        <dsp:cNvSpPr/>
      </dsp:nvSpPr>
      <dsp:spPr>
        <a:xfrm>
          <a:off x="0" y="2422005"/>
          <a:ext cx="8103477" cy="1020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28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Avoids Single Point of Failure</a:t>
          </a:r>
          <a:endParaRPr lang="en-US" sz="2000" kern="1200" dirty="0"/>
        </a:p>
        <a:p>
          <a:pPr marL="228600" lvl="1" indent="-228600" algn="l" defTabSz="889000">
            <a:lnSpc>
              <a:spcPct val="90000"/>
            </a:lnSpc>
            <a:spcBef>
              <a:spcPct val="0"/>
            </a:spcBef>
            <a:spcAft>
              <a:spcPct val="20000"/>
            </a:spcAft>
            <a:buChar char="••"/>
          </a:pPr>
          <a:r>
            <a:rPr lang="en-US" sz="2000" kern="1200" dirty="0" smtClean="0"/>
            <a:t>Global queue based dynamic scheduling</a:t>
          </a:r>
          <a:endParaRPr lang="en-US" sz="2000" kern="1200" dirty="0"/>
        </a:p>
        <a:p>
          <a:pPr marL="228600" lvl="1" indent="-228600" algn="l" defTabSz="889000">
            <a:lnSpc>
              <a:spcPct val="90000"/>
            </a:lnSpc>
            <a:spcBef>
              <a:spcPct val="0"/>
            </a:spcBef>
            <a:spcAft>
              <a:spcPct val="20000"/>
            </a:spcAft>
            <a:buChar char="••"/>
          </a:pPr>
          <a:r>
            <a:rPr lang="en-US" sz="2000" kern="1200" dirty="0" smtClean="0"/>
            <a:t>Dynamically scale up/down</a:t>
          </a:r>
          <a:endParaRPr lang="en-US" sz="2000" kern="1200" dirty="0"/>
        </a:p>
      </dsp:txBody>
      <dsp:txXfrm>
        <a:off x="0" y="2422005"/>
        <a:ext cx="8103477" cy="1020547"/>
      </dsp:txXfrm>
    </dsp:sp>
    <dsp:sp modelId="{A80D800E-5960-4B69-94FD-F722F1C1C685}">
      <dsp:nvSpPr>
        <dsp:cNvPr id="0" name=""/>
        <dsp:cNvSpPr/>
      </dsp:nvSpPr>
      <dsp:spPr>
        <a:xfrm>
          <a:off x="0" y="3442553"/>
          <a:ext cx="8103477" cy="8789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err="1" smtClean="0"/>
            <a:t>MapReduce</a:t>
          </a:r>
          <a:endParaRPr lang="en-US" sz="2800" kern="1200" dirty="0" smtClean="0"/>
        </a:p>
      </dsp:txBody>
      <dsp:txXfrm>
        <a:off x="42908" y="3485461"/>
        <a:ext cx="8017661" cy="793164"/>
      </dsp:txXfrm>
    </dsp:sp>
    <dsp:sp modelId="{99E94683-084A-493B-AD16-8C521FE26026}">
      <dsp:nvSpPr>
        <dsp:cNvPr id="0" name=""/>
        <dsp:cNvSpPr/>
      </dsp:nvSpPr>
      <dsp:spPr>
        <a:xfrm>
          <a:off x="0" y="4321533"/>
          <a:ext cx="8103477" cy="777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28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First pure </a:t>
          </a:r>
          <a:r>
            <a:rPr lang="en-US" sz="2000" kern="1200" dirty="0" err="1" smtClean="0"/>
            <a:t>MapReduce</a:t>
          </a:r>
          <a:r>
            <a:rPr lang="en-US" sz="2000" kern="1200" dirty="0" smtClean="0"/>
            <a:t> for Azure</a:t>
          </a:r>
        </a:p>
        <a:p>
          <a:pPr marL="228600" lvl="1" indent="-228600" algn="l" defTabSz="889000">
            <a:lnSpc>
              <a:spcPct val="90000"/>
            </a:lnSpc>
            <a:spcBef>
              <a:spcPct val="0"/>
            </a:spcBef>
            <a:spcAft>
              <a:spcPct val="20000"/>
            </a:spcAft>
            <a:buChar char="••"/>
          </a:pPr>
          <a:r>
            <a:rPr lang="en-US" sz="2000" kern="1200" dirty="0" smtClean="0"/>
            <a:t>Typical </a:t>
          </a:r>
          <a:r>
            <a:rPr lang="en-US" sz="2000" kern="1200" dirty="0" err="1" smtClean="0"/>
            <a:t>MapReduce</a:t>
          </a:r>
          <a:r>
            <a:rPr lang="en-US" sz="2000" kern="1200" dirty="0" smtClean="0"/>
            <a:t> fault tolerance</a:t>
          </a:r>
        </a:p>
      </dsp:txBody>
      <dsp:txXfrm>
        <a:off x="0" y="4321533"/>
        <a:ext cx="8103477" cy="7775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711DA-CD12-4D61-A8BB-6A67787246A6}">
      <dsp:nvSpPr>
        <dsp:cNvPr id="0" name=""/>
        <dsp:cNvSpPr/>
      </dsp:nvSpPr>
      <dsp:spPr>
        <a:xfrm>
          <a:off x="1817" y="0"/>
          <a:ext cx="688129" cy="3790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a:t>Map</a:t>
          </a:r>
          <a:endParaRPr lang="en-US" sz="1100" kern="1200"/>
        </a:p>
      </dsp:txBody>
      <dsp:txXfrm>
        <a:off x="12920" y="11103"/>
        <a:ext cx="665923" cy="356889"/>
      </dsp:txXfrm>
    </dsp:sp>
    <dsp:sp modelId="{C3599F4D-9027-4A7A-8FFB-3E509AB9E118}">
      <dsp:nvSpPr>
        <dsp:cNvPr id="0" name=""/>
        <dsp:cNvSpPr/>
      </dsp:nvSpPr>
      <dsp:spPr>
        <a:xfrm>
          <a:off x="758759" y="104219"/>
          <a:ext cx="145883" cy="1706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758759" y="138350"/>
        <a:ext cx="102118" cy="102394"/>
      </dsp:txXfrm>
    </dsp:sp>
    <dsp:sp modelId="{B92ADE4F-FEF2-4BB4-B808-A2ADA58E0393}">
      <dsp:nvSpPr>
        <dsp:cNvPr id="0" name=""/>
        <dsp:cNvSpPr/>
      </dsp:nvSpPr>
      <dsp:spPr>
        <a:xfrm>
          <a:off x="965198" y="0"/>
          <a:ext cx="688129" cy="3790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a:t>Combine</a:t>
          </a:r>
          <a:endParaRPr lang="en-US" sz="1100" kern="1200"/>
        </a:p>
      </dsp:txBody>
      <dsp:txXfrm>
        <a:off x="976301" y="11103"/>
        <a:ext cx="665923" cy="356889"/>
      </dsp:txXfrm>
    </dsp:sp>
    <dsp:sp modelId="{3B4EB2F5-E4F4-4122-AD1B-C4B1153C4205}">
      <dsp:nvSpPr>
        <dsp:cNvPr id="0" name=""/>
        <dsp:cNvSpPr/>
      </dsp:nvSpPr>
      <dsp:spPr>
        <a:xfrm>
          <a:off x="1722140" y="104219"/>
          <a:ext cx="145883" cy="1706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1722140" y="138350"/>
        <a:ext cx="102118" cy="102394"/>
      </dsp:txXfrm>
    </dsp:sp>
    <dsp:sp modelId="{BB08F17F-0277-474A-869E-9BB7E2B12FAF}">
      <dsp:nvSpPr>
        <dsp:cNvPr id="0" name=""/>
        <dsp:cNvSpPr/>
      </dsp:nvSpPr>
      <dsp:spPr>
        <a:xfrm>
          <a:off x="1928579" y="0"/>
          <a:ext cx="688129" cy="3790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a:t>Shuffle</a:t>
          </a:r>
          <a:endParaRPr lang="en-US" sz="1100" kern="1200"/>
        </a:p>
      </dsp:txBody>
      <dsp:txXfrm>
        <a:off x="1939682" y="11103"/>
        <a:ext cx="665923" cy="356889"/>
      </dsp:txXfrm>
    </dsp:sp>
    <dsp:sp modelId="{C04E9CEA-1CC2-49EA-886C-8E719AE1E082}">
      <dsp:nvSpPr>
        <dsp:cNvPr id="0" name=""/>
        <dsp:cNvSpPr/>
      </dsp:nvSpPr>
      <dsp:spPr>
        <a:xfrm>
          <a:off x="2685522" y="104219"/>
          <a:ext cx="145883" cy="1706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2685522" y="138350"/>
        <a:ext cx="102118" cy="102394"/>
      </dsp:txXfrm>
    </dsp:sp>
    <dsp:sp modelId="{CF126916-5171-43C0-B0C7-C012565E255A}">
      <dsp:nvSpPr>
        <dsp:cNvPr id="0" name=""/>
        <dsp:cNvSpPr/>
      </dsp:nvSpPr>
      <dsp:spPr>
        <a:xfrm>
          <a:off x="2891961" y="0"/>
          <a:ext cx="688129" cy="3790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a:t>Sort</a:t>
          </a:r>
          <a:endParaRPr lang="en-US" sz="1100" kern="1200"/>
        </a:p>
      </dsp:txBody>
      <dsp:txXfrm>
        <a:off x="2903064" y="11103"/>
        <a:ext cx="665923" cy="356889"/>
      </dsp:txXfrm>
    </dsp:sp>
    <dsp:sp modelId="{821D7A8B-316E-45CA-891F-3ADCA0FB5E67}">
      <dsp:nvSpPr>
        <dsp:cNvPr id="0" name=""/>
        <dsp:cNvSpPr/>
      </dsp:nvSpPr>
      <dsp:spPr>
        <a:xfrm>
          <a:off x="3648903" y="104219"/>
          <a:ext cx="145883" cy="1706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3648903" y="138350"/>
        <a:ext cx="102118" cy="102394"/>
      </dsp:txXfrm>
    </dsp:sp>
    <dsp:sp modelId="{8BCCE1B7-F6AF-489F-8A94-CE84FC342B1D}">
      <dsp:nvSpPr>
        <dsp:cNvPr id="0" name=""/>
        <dsp:cNvSpPr/>
      </dsp:nvSpPr>
      <dsp:spPr>
        <a:xfrm>
          <a:off x="3855342" y="0"/>
          <a:ext cx="688129" cy="3790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a:t>Reduce</a:t>
          </a:r>
          <a:endParaRPr lang="en-US" sz="1100" kern="1200"/>
        </a:p>
      </dsp:txBody>
      <dsp:txXfrm>
        <a:off x="3866445" y="11103"/>
        <a:ext cx="665923" cy="356889"/>
      </dsp:txXfrm>
    </dsp:sp>
    <dsp:sp modelId="{2B53E378-638E-4644-A341-E43828F4966F}">
      <dsp:nvSpPr>
        <dsp:cNvPr id="0" name=""/>
        <dsp:cNvSpPr/>
      </dsp:nvSpPr>
      <dsp:spPr>
        <a:xfrm>
          <a:off x="4612285" y="104219"/>
          <a:ext cx="145883" cy="1706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4612285" y="138350"/>
        <a:ext cx="102118" cy="102394"/>
      </dsp:txXfrm>
    </dsp:sp>
    <dsp:sp modelId="{041EAA45-52F4-493F-BB81-557E5389EF55}">
      <dsp:nvSpPr>
        <dsp:cNvPr id="0" name=""/>
        <dsp:cNvSpPr/>
      </dsp:nvSpPr>
      <dsp:spPr>
        <a:xfrm>
          <a:off x="4818723" y="0"/>
          <a:ext cx="688129" cy="3790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Merge</a:t>
          </a:r>
          <a:endParaRPr lang="en-US" sz="1100" kern="1200" dirty="0"/>
        </a:p>
      </dsp:txBody>
      <dsp:txXfrm>
        <a:off x="4829826" y="11103"/>
        <a:ext cx="665923" cy="356889"/>
      </dsp:txXfrm>
    </dsp:sp>
    <dsp:sp modelId="{704F8CAB-2499-4C2D-AFBB-C14A6DA0274C}">
      <dsp:nvSpPr>
        <dsp:cNvPr id="0" name=""/>
        <dsp:cNvSpPr/>
      </dsp:nvSpPr>
      <dsp:spPr>
        <a:xfrm>
          <a:off x="5575666" y="104219"/>
          <a:ext cx="145883" cy="1706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5575666" y="138350"/>
        <a:ext cx="102118" cy="102394"/>
      </dsp:txXfrm>
    </dsp:sp>
    <dsp:sp modelId="{751B0D20-D535-48BA-99E9-3F1C41298B04}">
      <dsp:nvSpPr>
        <dsp:cNvPr id="0" name=""/>
        <dsp:cNvSpPr/>
      </dsp:nvSpPr>
      <dsp:spPr>
        <a:xfrm>
          <a:off x="5782105" y="0"/>
          <a:ext cx="688129" cy="3790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Broadcast</a:t>
          </a:r>
          <a:endParaRPr lang="en-US" sz="1100" kern="1200" dirty="0"/>
        </a:p>
      </dsp:txBody>
      <dsp:txXfrm>
        <a:off x="5793208" y="11103"/>
        <a:ext cx="665923" cy="3568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2E820-6FA3-47C2-9D51-81D45D983788}">
      <dsp:nvSpPr>
        <dsp:cNvPr id="0" name=""/>
        <dsp:cNvSpPr/>
      </dsp:nvSpPr>
      <dsp:spPr>
        <a:xfrm>
          <a:off x="255519" y="193625"/>
          <a:ext cx="166541" cy="166541"/>
        </a:xfrm>
        <a:prstGeom prst="gear9">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smtClean="0"/>
            <a:t> </a:t>
          </a:r>
          <a:endParaRPr lang="en-US" sz="500" kern="1200" dirty="0"/>
        </a:p>
      </dsp:txBody>
      <dsp:txXfrm>
        <a:off x="289001" y="232636"/>
        <a:ext cx="99577" cy="85606"/>
      </dsp:txXfrm>
    </dsp:sp>
    <dsp:sp modelId="{C635D7FC-BB98-49DB-AD9E-646C885914FB}">
      <dsp:nvSpPr>
        <dsp:cNvPr id="0" name=""/>
        <dsp:cNvSpPr/>
      </dsp:nvSpPr>
      <dsp:spPr>
        <a:xfrm>
          <a:off x="158622" y="154261"/>
          <a:ext cx="121121" cy="121121"/>
        </a:xfrm>
        <a:prstGeom prst="gear6">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189115" y="184938"/>
        <a:ext cx="60135" cy="59767"/>
      </dsp:txXfrm>
    </dsp:sp>
    <dsp:sp modelId="{5140F291-ED28-498B-BAE6-9F621477E60F}">
      <dsp:nvSpPr>
        <dsp:cNvPr id="0" name=""/>
        <dsp:cNvSpPr/>
      </dsp:nvSpPr>
      <dsp:spPr>
        <a:xfrm rot="20700000">
          <a:off x="226462" y="70700"/>
          <a:ext cx="118674" cy="118674"/>
        </a:xfrm>
        <a:prstGeom prst="gear6">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rot="-20700000">
        <a:off x="252491" y="96728"/>
        <a:ext cx="66616" cy="66616"/>
      </dsp:txXfrm>
    </dsp:sp>
    <dsp:sp modelId="{8F010314-54F9-414B-A14F-2DA6461EB11E}">
      <dsp:nvSpPr>
        <dsp:cNvPr id="0" name=""/>
        <dsp:cNvSpPr/>
      </dsp:nvSpPr>
      <dsp:spPr>
        <a:xfrm>
          <a:off x="224834" y="175128"/>
          <a:ext cx="213173" cy="213173"/>
        </a:xfrm>
        <a:prstGeom prst="circularArrow">
          <a:avLst>
            <a:gd name="adj1" fmla="val 4688"/>
            <a:gd name="adj2" fmla="val 299029"/>
            <a:gd name="adj3" fmla="val 2184224"/>
            <a:gd name="adj4" fmla="val 17345911"/>
            <a:gd name="adj5" fmla="val 5469"/>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4D0B37B-6A70-4DFA-A98D-651290407B3A}">
      <dsp:nvSpPr>
        <dsp:cNvPr id="0" name=""/>
        <dsp:cNvSpPr/>
      </dsp:nvSpPr>
      <dsp:spPr>
        <a:xfrm>
          <a:off x="137172" y="138900"/>
          <a:ext cx="154883" cy="154883"/>
        </a:xfrm>
        <a:prstGeom prst="leftCircularArrow">
          <a:avLst>
            <a:gd name="adj1" fmla="val 6452"/>
            <a:gd name="adj2" fmla="val 429999"/>
            <a:gd name="adj3" fmla="val 10489124"/>
            <a:gd name="adj4" fmla="val 14837806"/>
            <a:gd name="adj5" fmla="val 7527"/>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D4931DA-6333-462C-9DEC-757480D4DE59}">
      <dsp:nvSpPr>
        <dsp:cNvPr id="0" name=""/>
        <dsp:cNvSpPr/>
      </dsp:nvSpPr>
      <dsp:spPr>
        <a:xfrm>
          <a:off x="199012" y="56145"/>
          <a:ext cx="166995" cy="166995"/>
        </a:xfrm>
        <a:prstGeom prst="circularArrow">
          <a:avLst>
            <a:gd name="adj1" fmla="val 5984"/>
            <a:gd name="adj2" fmla="val 394124"/>
            <a:gd name="adj3" fmla="val 13313824"/>
            <a:gd name="adj4" fmla="val 10508221"/>
            <a:gd name="adj5" fmla="val 6981"/>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2E820-6FA3-47C2-9D51-81D45D983788}">
      <dsp:nvSpPr>
        <dsp:cNvPr id="0" name=""/>
        <dsp:cNvSpPr/>
      </dsp:nvSpPr>
      <dsp:spPr>
        <a:xfrm>
          <a:off x="255519" y="193625"/>
          <a:ext cx="166541" cy="166541"/>
        </a:xfrm>
        <a:prstGeom prst="gear9">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smtClean="0"/>
            <a:t> </a:t>
          </a:r>
          <a:endParaRPr lang="en-US" sz="500" kern="1200" dirty="0"/>
        </a:p>
      </dsp:txBody>
      <dsp:txXfrm>
        <a:off x="289001" y="232636"/>
        <a:ext cx="99577" cy="85606"/>
      </dsp:txXfrm>
    </dsp:sp>
    <dsp:sp modelId="{C635D7FC-BB98-49DB-AD9E-646C885914FB}">
      <dsp:nvSpPr>
        <dsp:cNvPr id="0" name=""/>
        <dsp:cNvSpPr/>
      </dsp:nvSpPr>
      <dsp:spPr>
        <a:xfrm>
          <a:off x="158622" y="154261"/>
          <a:ext cx="121121" cy="121121"/>
        </a:xfrm>
        <a:prstGeom prst="gear6">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189115" y="184938"/>
        <a:ext cx="60135" cy="59767"/>
      </dsp:txXfrm>
    </dsp:sp>
    <dsp:sp modelId="{5140F291-ED28-498B-BAE6-9F621477E60F}">
      <dsp:nvSpPr>
        <dsp:cNvPr id="0" name=""/>
        <dsp:cNvSpPr/>
      </dsp:nvSpPr>
      <dsp:spPr>
        <a:xfrm rot="20700000">
          <a:off x="226462" y="70700"/>
          <a:ext cx="118674" cy="118674"/>
        </a:xfrm>
        <a:prstGeom prst="gear6">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rot="-20700000">
        <a:off x="252491" y="96728"/>
        <a:ext cx="66616" cy="66616"/>
      </dsp:txXfrm>
    </dsp:sp>
    <dsp:sp modelId="{8F010314-54F9-414B-A14F-2DA6461EB11E}">
      <dsp:nvSpPr>
        <dsp:cNvPr id="0" name=""/>
        <dsp:cNvSpPr/>
      </dsp:nvSpPr>
      <dsp:spPr>
        <a:xfrm>
          <a:off x="224834" y="175128"/>
          <a:ext cx="213173" cy="213173"/>
        </a:xfrm>
        <a:prstGeom prst="circularArrow">
          <a:avLst>
            <a:gd name="adj1" fmla="val 4688"/>
            <a:gd name="adj2" fmla="val 299029"/>
            <a:gd name="adj3" fmla="val 2184224"/>
            <a:gd name="adj4" fmla="val 17345911"/>
            <a:gd name="adj5" fmla="val 5469"/>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4D0B37B-6A70-4DFA-A98D-651290407B3A}">
      <dsp:nvSpPr>
        <dsp:cNvPr id="0" name=""/>
        <dsp:cNvSpPr/>
      </dsp:nvSpPr>
      <dsp:spPr>
        <a:xfrm>
          <a:off x="137172" y="138900"/>
          <a:ext cx="154883" cy="154883"/>
        </a:xfrm>
        <a:prstGeom prst="leftCircularArrow">
          <a:avLst>
            <a:gd name="adj1" fmla="val 6452"/>
            <a:gd name="adj2" fmla="val 429999"/>
            <a:gd name="adj3" fmla="val 10489124"/>
            <a:gd name="adj4" fmla="val 14837806"/>
            <a:gd name="adj5" fmla="val 7527"/>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D4931DA-6333-462C-9DEC-757480D4DE59}">
      <dsp:nvSpPr>
        <dsp:cNvPr id="0" name=""/>
        <dsp:cNvSpPr/>
      </dsp:nvSpPr>
      <dsp:spPr>
        <a:xfrm>
          <a:off x="199012" y="56145"/>
          <a:ext cx="166995" cy="166995"/>
        </a:xfrm>
        <a:prstGeom prst="circularArrow">
          <a:avLst>
            <a:gd name="adj1" fmla="val 5984"/>
            <a:gd name="adj2" fmla="val 394124"/>
            <a:gd name="adj3" fmla="val 13313824"/>
            <a:gd name="adj4" fmla="val 10508221"/>
            <a:gd name="adj5" fmla="val 6981"/>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2E820-6FA3-47C2-9D51-81D45D983788}">
      <dsp:nvSpPr>
        <dsp:cNvPr id="0" name=""/>
        <dsp:cNvSpPr/>
      </dsp:nvSpPr>
      <dsp:spPr>
        <a:xfrm>
          <a:off x="255519" y="193625"/>
          <a:ext cx="166541" cy="166541"/>
        </a:xfrm>
        <a:prstGeom prst="gear9">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smtClean="0"/>
            <a:t> </a:t>
          </a:r>
          <a:endParaRPr lang="en-US" sz="500" kern="1200" dirty="0"/>
        </a:p>
      </dsp:txBody>
      <dsp:txXfrm>
        <a:off x="289001" y="232636"/>
        <a:ext cx="99577" cy="85606"/>
      </dsp:txXfrm>
    </dsp:sp>
    <dsp:sp modelId="{C635D7FC-BB98-49DB-AD9E-646C885914FB}">
      <dsp:nvSpPr>
        <dsp:cNvPr id="0" name=""/>
        <dsp:cNvSpPr/>
      </dsp:nvSpPr>
      <dsp:spPr>
        <a:xfrm>
          <a:off x="158622" y="154261"/>
          <a:ext cx="121121" cy="121121"/>
        </a:xfrm>
        <a:prstGeom prst="gear6">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189115" y="184938"/>
        <a:ext cx="60135" cy="59767"/>
      </dsp:txXfrm>
    </dsp:sp>
    <dsp:sp modelId="{5140F291-ED28-498B-BAE6-9F621477E60F}">
      <dsp:nvSpPr>
        <dsp:cNvPr id="0" name=""/>
        <dsp:cNvSpPr/>
      </dsp:nvSpPr>
      <dsp:spPr>
        <a:xfrm rot="20700000">
          <a:off x="226463" y="70700"/>
          <a:ext cx="118673" cy="118673"/>
        </a:xfrm>
        <a:prstGeom prst="gear6">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rot="-20700000">
        <a:off x="252491" y="96728"/>
        <a:ext cx="66616" cy="66616"/>
      </dsp:txXfrm>
    </dsp:sp>
    <dsp:sp modelId="{8F010314-54F9-414B-A14F-2DA6461EB11E}">
      <dsp:nvSpPr>
        <dsp:cNvPr id="0" name=""/>
        <dsp:cNvSpPr/>
      </dsp:nvSpPr>
      <dsp:spPr>
        <a:xfrm>
          <a:off x="224834" y="175128"/>
          <a:ext cx="213173" cy="213173"/>
        </a:xfrm>
        <a:prstGeom prst="circularArrow">
          <a:avLst>
            <a:gd name="adj1" fmla="val 4687"/>
            <a:gd name="adj2" fmla="val 299029"/>
            <a:gd name="adj3" fmla="val 2184224"/>
            <a:gd name="adj4" fmla="val 17345911"/>
            <a:gd name="adj5" fmla="val 5469"/>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4D0B37B-6A70-4DFA-A98D-651290407B3A}">
      <dsp:nvSpPr>
        <dsp:cNvPr id="0" name=""/>
        <dsp:cNvSpPr/>
      </dsp:nvSpPr>
      <dsp:spPr>
        <a:xfrm>
          <a:off x="137172" y="138901"/>
          <a:ext cx="154883" cy="154883"/>
        </a:xfrm>
        <a:prstGeom prst="leftCircularArrow">
          <a:avLst>
            <a:gd name="adj1" fmla="val 6452"/>
            <a:gd name="adj2" fmla="val 429999"/>
            <a:gd name="adj3" fmla="val 10489124"/>
            <a:gd name="adj4" fmla="val 14837806"/>
            <a:gd name="adj5" fmla="val 7527"/>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D4931DA-6333-462C-9DEC-757480D4DE59}">
      <dsp:nvSpPr>
        <dsp:cNvPr id="0" name=""/>
        <dsp:cNvSpPr/>
      </dsp:nvSpPr>
      <dsp:spPr>
        <a:xfrm>
          <a:off x="199012" y="56145"/>
          <a:ext cx="166995" cy="166995"/>
        </a:xfrm>
        <a:prstGeom prst="circularArrow">
          <a:avLst>
            <a:gd name="adj1" fmla="val 5984"/>
            <a:gd name="adj2" fmla="val 394124"/>
            <a:gd name="adj3" fmla="val 13313824"/>
            <a:gd name="adj4" fmla="val 10508221"/>
            <a:gd name="adj5" fmla="val 6981"/>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2E820-6FA3-47C2-9D51-81D45D983788}">
      <dsp:nvSpPr>
        <dsp:cNvPr id="0" name=""/>
        <dsp:cNvSpPr/>
      </dsp:nvSpPr>
      <dsp:spPr>
        <a:xfrm>
          <a:off x="255519" y="193625"/>
          <a:ext cx="166541" cy="166541"/>
        </a:xfrm>
        <a:prstGeom prst="gear9">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smtClean="0"/>
            <a:t> </a:t>
          </a:r>
          <a:endParaRPr lang="en-US" sz="500" kern="1200" dirty="0"/>
        </a:p>
      </dsp:txBody>
      <dsp:txXfrm>
        <a:off x="289001" y="232636"/>
        <a:ext cx="99577" cy="85606"/>
      </dsp:txXfrm>
    </dsp:sp>
    <dsp:sp modelId="{C635D7FC-BB98-49DB-AD9E-646C885914FB}">
      <dsp:nvSpPr>
        <dsp:cNvPr id="0" name=""/>
        <dsp:cNvSpPr/>
      </dsp:nvSpPr>
      <dsp:spPr>
        <a:xfrm>
          <a:off x="158622" y="154261"/>
          <a:ext cx="121121" cy="121121"/>
        </a:xfrm>
        <a:prstGeom prst="gear6">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189115" y="184938"/>
        <a:ext cx="60135" cy="59767"/>
      </dsp:txXfrm>
    </dsp:sp>
    <dsp:sp modelId="{5140F291-ED28-498B-BAE6-9F621477E60F}">
      <dsp:nvSpPr>
        <dsp:cNvPr id="0" name=""/>
        <dsp:cNvSpPr/>
      </dsp:nvSpPr>
      <dsp:spPr>
        <a:xfrm rot="20700000">
          <a:off x="226462" y="70700"/>
          <a:ext cx="118674" cy="118674"/>
        </a:xfrm>
        <a:prstGeom prst="gear6">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rot="-20700000">
        <a:off x="252491" y="96728"/>
        <a:ext cx="66616" cy="66616"/>
      </dsp:txXfrm>
    </dsp:sp>
    <dsp:sp modelId="{8F010314-54F9-414B-A14F-2DA6461EB11E}">
      <dsp:nvSpPr>
        <dsp:cNvPr id="0" name=""/>
        <dsp:cNvSpPr/>
      </dsp:nvSpPr>
      <dsp:spPr>
        <a:xfrm>
          <a:off x="224834" y="175128"/>
          <a:ext cx="213173" cy="213173"/>
        </a:xfrm>
        <a:prstGeom prst="circularArrow">
          <a:avLst>
            <a:gd name="adj1" fmla="val 4688"/>
            <a:gd name="adj2" fmla="val 299029"/>
            <a:gd name="adj3" fmla="val 2184224"/>
            <a:gd name="adj4" fmla="val 17345911"/>
            <a:gd name="adj5" fmla="val 5469"/>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4D0B37B-6A70-4DFA-A98D-651290407B3A}">
      <dsp:nvSpPr>
        <dsp:cNvPr id="0" name=""/>
        <dsp:cNvSpPr/>
      </dsp:nvSpPr>
      <dsp:spPr>
        <a:xfrm>
          <a:off x="137172" y="138900"/>
          <a:ext cx="154883" cy="154883"/>
        </a:xfrm>
        <a:prstGeom prst="leftCircularArrow">
          <a:avLst>
            <a:gd name="adj1" fmla="val 6452"/>
            <a:gd name="adj2" fmla="val 429999"/>
            <a:gd name="adj3" fmla="val 10489124"/>
            <a:gd name="adj4" fmla="val 14837806"/>
            <a:gd name="adj5" fmla="val 7527"/>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D4931DA-6333-462C-9DEC-757480D4DE59}">
      <dsp:nvSpPr>
        <dsp:cNvPr id="0" name=""/>
        <dsp:cNvSpPr/>
      </dsp:nvSpPr>
      <dsp:spPr>
        <a:xfrm>
          <a:off x="199012" y="56145"/>
          <a:ext cx="166995" cy="166995"/>
        </a:xfrm>
        <a:prstGeom prst="circularArrow">
          <a:avLst>
            <a:gd name="adj1" fmla="val 5984"/>
            <a:gd name="adj2" fmla="val 394124"/>
            <a:gd name="adj3" fmla="val 13313824"/>
            <a:gd name="adj4" fmla="val 10508221"/>
            <a:gd name="adj5" fmla="val 6981"/>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2E820-6FA3-47C2-9D51-81D45D983788}">
      <dsp:nvSpPr>
        <dsp:cNvPr id="0" name=""/>
        <dsp:cNvSpPr/>
      </dsp:nvSpPr>
      <dsp:spPr>
        <a:xfrm>
          <a:off x="255519" y="193625"/>
          <a:ext cx="166541" cy="166541"/>
        </a:xfrm>
        <a:prstGeom prst="gear9">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smtClean="0"/>
            <a:t> </a:t>
          </a:r>
          <a:endParaRPr lang="en-US" sz="500" kern="1200" dirty="0"/>
        </a:p>
      </dsp:txBody>
      <dsp:txXfrm>
        <a:off x="289001" y="232636"/>
        <a:ext cx="99577" cy="85606"/>
      </dsp:txXfrm>
    </dsp:sp>
    <dsp:sp modelId="{C635D7FC-BB98-49DB-AD9E-646C885914FB}">
      <dsp:nvSpPr>
        <dsp:cNvPr id="0" name=""/>
        <dsp:cNvSpPr/>
      </dsp:nvSpPr>
      <dsp:spPr>
        <a:xfrm>
          <a:off x="158622" y="154261"/>
          <a:ext cx="121121" cy="121121"/>
        </a:xfrm>
        <a:prstGeom prst="gear6">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189115" y="184938"/>
        <a:ext cx="60135" cy="59767"/>
      </dsp:txXfrm>
    </dsp:sp>
    <dsp:sp modelId="{5140F291-ED28-498B-BAE6-9F621477E60F}">
      <dsp:nvSpPr>
        <dsp:cNvPr id="0" name=""/>
        <dsp:cNvSpPr/>
      </dsp:nvSpPr>
      <dsp:spPr>
        <a:xfrm rot="20700000">
          <a:off x="226462" y="70700"/>
          <a:ext cx="118674" cy="118674"/>
        </a:xfrm>
        <a:prstGeom prst="gear6">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rot="-20700000">
        <a:off x="252491" y="96728"/>
        <a:ext cx="66616" cy="66616"/>
      </dsp:txXfrm>
    </dsp:sp>
    <dsp:sp modelId="{8F010314-54F9-414B-A14F-2DA6461EB11E}">
      <dsp:nvSpPr>
        <dsp:cNvPr id="0" name=""/>
        <dsp:cNvSpPr/>
      </dsp:nvSpPr>
      <dsp:spPr>
        <a:xfrm>
          <a:off x="224834" y="175128"/>
          <a:ext cx="213173" cy="213173"/>
        </a:xfrm>
        <a:prstGeom prst="circularArrow">
          <a:avLst>
            <a:gd name="adj1" fmla="val 4688"/>
            <a:gd name="adj2" fmla="val 299029"/>
            <a:gd name="adj3" fmla="val 2184224"/>
            <a:gd name="adj4" fmla="val 17345911"/>
            <a:gd name="adj5" fmla="val 5469"/>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4D0B37B-6A70-4DFA-A98D-651290407B3A}">
      <dsp:nvSpPr>
        <dsp:cNvPr id="0" name=""/>
        <dsp:cNvSpPr/>
      </dsp:nvSpPr>
      <dsp:spPr>
        <a:xfrm>
          <a:off x="137172" y="138900"/>
          <a:ext cx="154883" cy="154883"/>
        </a:xfrm>
        <a:prstGeom prst="leftCircularArrow">
          <a:avLst>
            <a:gd name="adj1" fmla="val 6452"/>
            <a:gd name="adj2" fmla="val 429999"/>
            <a:gd name="adj3" fmla="val 10489124"/>
            <a:gd name="adj4" fmla="val 14837806"/>
            <a:gd name="adj5" fmla="val 7527"/>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D4931DA-6333-462C-9DEC-757480D4DE59}">
      <dsp:nvSpPr>
        <dsp:cNvPr id="0" name=""/>
        <dsp:cNvSpPr/>
      </dsp:nvSpPr>
      <dsp:spPr>
        <a:xfrm>
          <a:off x="199012" y="56145"/>
          <a:ext cx="166995" cy="166995"/>
        </a:xfrm>
        <a:prstGeom prst="circularArrow">
          <a:avLst>
            <a:gd name="adj1" fmla="val 5984"/>
            <a:gd name="adj2" fmla="val 394124"/>
            <a:gd name="adj3" fmla="val 13313824"/>
            <a:gd name="adj4" fmla="val 10508221"/>
            <a:gd name="adj5" fmla="val 6981"/>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9C6246-8F88-4B58-9C7B-4A55B0F9A912}" type="datetimeFigureOut">
              <a:rPr lang="en-US" smtClean="0"/>
              <a:t>4/20/2014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47A4A8-66EE-4213-8177-E27493F06808}" type="slidenum">
              <a:rPr lang="en-US" smtClean="0"/>
              <a:t>‹#›</a:t>
            </a:fld>
            <a:endParaRPr lang="en-US"/>
          </a:p>
        </p:txBody>
      </p:sp>
    </p:spTree>
    <p:extLst>
      <p:ext uri="{BB962C8B-B14F-4D97-AF65-F5344CB8AC3E}">
        <p14:creationId xmlns:p14="http://schemas.microsoft.com/office/powerpoint/2010/main" val="2503871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Scalable parallel computing</a:t>
            </a:r>
            <a:r>
              <a:rPr lang="en-US" baseline="0" dirty="0" smtClean="0"/>
              <a:t> landscape has been t</a:t>
            </a:r>
            <a:r>
              <a:rPr lang="en-US" dirty="0" smtClean="0"/>
              <a:t>raditionally</a:t>
            </a:r>
            <a:r>
              <a:rPr lang="en-US" baseline="0" dirty="0" smtClean="0"/>
              <a:t> </a:t>
            </a:r>
            <a:r>
              <a:rPr lang="en-US" baseline="0" dirty="0" smtClean="0"/>
              <a:t>dominated by the HPC. More specifically super computers and MPI. They were and they are hugely successful and well matured for the type of use </a:t>
            </a:r>
            <a:r>
              <a:rPr lang="en-US" baseline="0" dirty="0" smtClean="0"/>
              <a:t>cases, which were in the fields of Particle physics, thermodynamic simulations, etc.</a:t>
            </a:r>
            <a:endParaRPr lang="en-US" baseline="0" dirty="0" smtClean="0"/>
          </a:p>
          <a:p>
            <a:endParaRPr lang="en-US" baseline="0" dirty="0" smtClean="0"/>
          </a:p>
          <a:p>
            <a:r>
              <a:rPr lang="en-US" baseline="0" dirty="0" smtClean="0"/>
              <a:t>But recently we saw 3 major disruptions happen to this landscape, mainly driven by the growing needs of the software industry.</a:t>
            </a:r>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1</a:t>
            </a:fld>
            <a:endParaRPr lang="en-US"/>
          </a:p>
        </p:txBody>
      </p:sp>
    </p:spTree>
    <p:extLst>
      <p:ext uri="{BB962C8B-B14F-4D97-AF65-F5344CB8AC3E}">
        <p14:creationId xmlns:p14="http://schemas.microsoft.com/office/powerpoint/2010/main" val="1152204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How do we</a:t>
            </a:r>
            <a:r>
              <a:rPr lang="en-US" sz="1200" kern="1200" baseline="0" dirty="0" smtClean="0">
                <a:solidFill>
                  <a:schemeClr val="tx1"/>
                </a:solidFill>
                <a:effectLst/>
                <a:latin typeface="+mn-lt"/>
                <a:ea typeface="+mn-ea"/>
                <a:cs typeface="+mn-cs"/>
              </a:rPr>
              <a:t> o</a:t>
            </a:r>
            <a:r>
              <a:rPr lang="en-US" sz="1200" kern="1200" dirty="0" smtClean="0">
                <a:solidFill>
                  <a:schemeClr val="tx1"/>
                </a:solidFill>
                <a:effectLst/>
                <a:latin typeface="+mn-lt"/>
                <a:ea typeface="+mn-ea"/>
                <a:cs typeface="+mn-cs"/>
              </a:rPr>
              <a:t>vercome </a:t>
            </a:r>
            <a:r>
              <a:rPr lang="en-US" sz="1200" kern="1200" dirty="0" smtClean="0">
                <a:solidFill>
                  <a:schemeClr val="tx1"/>
                </a:solidFill>
                <a:effectLst/>
                <a:latin typeface="+mn-lt"/>
                <a:ea typeface="+mn-ea"/>
                <a:cs typeface="+mn-cs"/>
              </a:rPr>
              <a:t>the bandwidth and latency limitations, when accessing large data products from cloud and other storages.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Where we should store</a:t>
            </a:r>
            <a:r>
              <a:rPr lang="en-US" sz="1200" kern="1200" dirty="0" smtClean="0">
                <a:solidFill>
                  <a:schemeClr val="tx1"/>
                </a:solidFill>
                <a:effectLst/>
                <a:latin typeface="+mn-lt"/>
                <a:ea typeface="+mn-ea"/>
                <a:cs typeface="+mn-cs"/>
              </a:rPr>
              <a:t>, when </a:t>
            </a:r>
            <a:r>
              <a:rPr lang="en-US" sz="1200" kern="1200" dirty="0" smtClean="0">
                <a:solidFill>
                  <a:schemeClr val="tx1"/>
                </a:solidFill>
                <a:effectLst/>
                <a:latin typeface="+mn-lt"/>
                <a:ea typeface="+mn-ea"/>
                <a:cs typeface="+mn-cs"/>
              </a:rPr>
              <a:t>we should to </a:t>
            </a:r>
            <a:r>
              <a:rPr lang="en-US" sz="1200" kern="1200" dirty="0" smtClean="0">
                <a:solidFill>
                  <a:schemeClr val="tx1"/>
                </a:solidFill>
                <a:effectLst/>
                <a:latin typeface="+mn-lt"/>
                <a:ea typeface="+mn-ea"/>
                <a:cs typeface="+mn-cs"/>
              </a:rPr>
              <a:t>store, </a:t>
            </a:r>
            <a:r>
              <a:rPr lang="en-US" sz="1200" kern="1200" dirty="0" smtClean="0">
                <a:solidFill>
                  <a:schemeClr val="tx1"/>
                </a:solidFill>
                <a:effectLst/>
                <a:latin typeface="+mn-lt"/>
                <a:ea typeface="+mn-ea"/>
                <a:cs typeface="+mn-cs"/>
              </a:rPr>
              <a:t> or whether </a:t>
            </a:r>
            <a:r>
              <a:rPr lang="en-US" sz="1200" kern="1200" dirty="0" smtClean="0">
                <a:solidFill>
                  <a:schemeClr val="tx1"/>
                </a:solidFill>
                <a:effectLst/>
                <a:latin typeface="+mn-lt"/>
                <a:ea typeface="+mn-ea"/>
                <a:cs typeface="+mn-cs"/>
              </a:rPr>
              <a:t>to </a:t>
            </a:r>
            <a:r>
              <a:rPr lang="en-US" sz="1200" kern="1200" dirty="0" smtClean="0">
                <a:solidFill>
                  <a:schemeClr val="tx1"/>
                </a:solidFill>
                <a:effectLst/>
                <a:latin typeface="+mn-lt"/>
                <a:ea typeface="+mn-ea"/>
                <a:cs typeface="+mn-cs"/>
              </a:rPr>
              <a:t>store at all.</a:t>
            </a:r>
          </a:p>
          <a:p>
            <a:pPr lvl="0"/>
            <a:r>
              <a:rPr lang="en-US" sz="1200" kern="1200" dirty="0" smtClean="0">
                <a:solidFill>
                  <a:schemeClr val="tx1"/>
                </a:solidFill>
                <a:effectLst/>
                <a:latin typeface="+mn-lt"/>
                <a:ea typeface="+mn-ea"/>
                <a:cs typeface="+mn-cs"/>
              </a:rPr>
              <a:t>Clouds </a:t>
            </a:r>
            <a:r>
              <a:rPr lang="en-US" sz="1200" kern="1200" dirty="0" smtClean="0">
                <a:solidFill>
                  <a:schemeClr val="tx1"/>
                </a:solidFill>
                <a:effectLst/>
                <a:latin typeface="+mn-lt"/>
                <a:ea typeface="+mn-ea"/>
                <a:cs typeface="+mn-cs"/>
              </a:rPr>
              <a:t>offer a variety of storage options. We need to choose the storage option best-suited for the particular data product and the particular use case</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SOLUTIONS</a:t>
            </a:r>
          </a:p>
          <a:p>
            <a:pPr lvl="0"/>
            <a:r>
              <a:rPr 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lvl="1"/>
            <a:r>
              <a:rPr lang="en-US" dirty="0" smtClean="0"/>
              <a:t>We introduce</a:t>
            </a:r>
            <a:r>
              <a:rPr lang="en-US" baseline="0" dirty="0" smtClean="0"/>
              <a:t> m</a:t>
            </a:r>
            <a:r>
              <a:rPr lang="en-US" dirty="0" smtClean="0"/>
              <a:t>ulti-level data caching to overcome the latencies and bandwidth issues of Cloud Storages.</a:t>
            </a:r>
          </a:p>
          <a:p>
            <a:pPr lvl="1"/>
            <a:r>
              <a:rPr lang="en-US" dirty="0" smtClean="0"/>
              <a:t>Hybrid Storage of intermediate data on different cloud storages  based on the size and access patterns of data and the performance of different cloud storages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Configurable check-pointing granularity</a:t>
            </a:r>
            <a:r>
              <a:rPr lang="en-US" baseline="0" dirty="0" smtClean="0"/>
              <a:t> which allows coarser grained check pointing resulting in smaller amount of data to store. </a:t>
            </a:r>
            <a:r>
              <a:rPr lang="en-US" dirty="0" smtClean="0"/>
              <a:t>this allows users</a:t>
            </a:r>
            <a:r>
              <a:rPr lang="en-US" baseline="0" dirty="0" smtClean="0"/>
              <a:t> </a:t>
            </a:r>
            <a:r>
              <a:rPr lang="en-US" dirty="0" smtClean="0"/>
              <a:t>to select a tradeoff between a finer grained fault tolerance vs the performance of the computations.</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11</a:t>
            </a:fld>
            <a:endParaRPr lang="en-US"/>
          </a:p>
        </p:txBody>
      </p:sp>
    </p:spTree>
    <p:extLst>
      <p:ext uri="{BB962C8B-B14F-4D97-AF65-F5344CB8AC3E}">
        <p14:creationId xmlns:p14="http://schemas.microsoft.com/office/powerpoint/2010/main" val="3518481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3300" dirty="0" smtClean="0"/>
              <a:t>How can</a:t>
            </a:r>
            <a:r>
              <a:rPr lang="en-US" sz="3300" baseline="0" dirty="0" smtClean="0"/>
              <a:t> we schedule 10s of thousands of tasks, with an awareness of the data availability and locality, and with very low overhead? How can we enable dynamic load balancing and facilitate dynamic scaling of compute resources.? And we cannot rely on a </a:t>
            </a:r>
            <a:r>
              <a:rPr lang="en-US" dirty="0" smtClean="0"/>
              <a:t>single centralized controller due</a:t>
            </a:r>
            <a:r>
              <a:rPr lang="en-US" baseline="0" dirty="0" smtClean="0"/>
              <a:t> to the unreliability in cloud instances.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33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33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a global queue based dynamic scheduling approach to schedule the tasks, ensuring natural load balancing and dynamic scalability of the system. As presented in section 5.1.3, we introduced a data cache aware task scheduling algorithm to improve the aggregate data bandwidth by eliminating the data transfer overheads.  Further, as mentioned in section 7.3.2.3, the Map-Collectives facilitates communication primitive based task scheduling to remove some of the overheads of the task scheduling.</a:t>
            </a: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12</a:t>
            </a:fld>
            <a:endParaRPr lang="en-US"/>
          </a:p>
        </p:txBody>
      </p:sp>
    </p:spTree>
    <p:extLst>
      <p:ext uri="{BB962C8B-B14F-4D97-AF65-F5344CB8AC3E}">
        <p14:creationId xmlns:p14="http://schemas.microsoft.com/office/powerpoint/2010/main" val="1114118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3200" dirty="0" smtClean="0"/>
              <a:t>How to overcome the inter-node I/O performance fluctuations in clouds to perform inter-node communications</a:t>
            </a:r>
            <a:r>
              <a:rPr lang="en-US" sz="3200" baseline="0" dirty="0" smtClean="0"/>
              <a:t> for the computations. These fluctuations are </a:t>
            </a:r>
            <a:r>
              <a:rPr lang="en-US" sz="3200" dirty="0" smtClean="0"/>
              <a:t>due</a:t>
            </a:r>
            <a:r>
              <a:rPr lang="en-US" sz="3200" baseline="0" dirty="0" smtClean="0"/>
              <a:t> to the shared and virtualized nature of clouds.</a:t>
            </a:r>
            <a:endParaRPr lang="en-US" b="1" dirty="0" smtClean="0"/>
          </a:p>
          <a:p>
            <a:pPr marL="0" indent="0">
              <a:buNone/>
            </a:pPr>
            <a:endParaRPr lang="en-US" b="1" dirty="0" smtClean="0"/>
          </a:p>
          <a:p>
            <a:pPr marL="0" indent="0">
              <a:buNone/>
            </a:pPr>
            <a:r>
              <a:rPr lang="en-US" b="1" dirty="0" smtClean="0"/>
              <a:t>Solution</a:t>
            </a:r>
          </a:p>
          <a:p>
            <a:pPr lvl="1"/>
            <a:r>
              <a:rPr lang="en-US" dirty="0" smtClean="0"/>
              <a:t>Hybrid data transfers </a:t>
            </a:r>
          </a:p>
          <a:p>
            <a:pPr lvl="1"/>
            <a:r>
              <a:rPr lang="en-US" dirty="0" smtClean="0"/>
              <a:t>Data reuse across applications</a:t>
            </a:r>
          </a:p>
          <a:p>
            <a:pPr lvl="2"/>
            <a:r>
              <a:rPr lang="en-US" dirty="0" smtClean="0"/>
              <a:t>Reducing the amount of data transfers</a:t>
            </a:r>
          </a:p>
          <a:p>
            <a:pPr lvl="1"/>
            <a:r>
              <a:rPr lang="en-US" dirty="0" smtClean="0"/>
              <a:t>Overlap communication with computations through</a:t>
            </a:r>
            <a:r>
              <a:rPr lang="en-US" baseline="0" dirty="0" smtClean="0"/>
              <a:t> multiple waves of computations.</a:t>
            </a:r>
            <a:endParaRPr lang="en-US" dirty="0" smtClean="0"/>
          </a:p>
          <a:p>
            <a:pPr lvl="2"/>
            <a:endParaRPr lang="en-US" dirty="0" smtClean="0"/>
          </a:p>
          <a:p>
            <a:pPr lvl="1"/>
            <a:r>
              <a:rPr lang="en-US" dirty="0" smtClean="0"/>
              <a:t>Map-Collectives</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Map-Collectives</a:t>
            </a:r>
            <a:r>
              <a:rPr lang="en-US" dirty="0" smtClean="0"/>
              <a:t> improve the communication and computation performance of iterative MapReduce applications by utilizing all-to-all group communications and hierarchical reductions. Map-Collectives also reduce the size of data communication, overlap the communication with computation and enable the possibility of platform specific Map-Collectives implementations suited for the particular cloud environment.</a:t>
            </a:r>
          </a:p>
          <a:p>
            <a:pPr marL="0" indent="0">
              <a:buNone/>
            </a:pPr>
            <a:endParaRPr lang="en-US" b="1" dirty="0" smtClean="0"/>
          </a:p>
        </p:txBody>
      </p:sp>
      <p:sp>
        <p:nvSpPr>
          <p:cNvPr id="4" name="Slide Number Placeholder 3"/>
          <p:cNvSpPr>
            <a:spLocks noGrp="1"/>
          </p:cNvSpPr>
          <p:nvPr>
            <p:ph type="sldNum" sz="quarter" idx="10"/>
          </p:nvPr>
        </p:nvSpPr>
        <p:spPr/>
        <p:txBody>
          <a:bodyPr/>
          <a:lstStyle/>
          <a:p>
            <a:fld id="{5C47A4A8-66EE-4213-8177-E27493F06808}" type="slidenum">
              <a:rPr lang="en-US" smtClean="0"/>
              <a:t>13</a:t>
            </a:fld>
            <a:endParaRPr lang="en-US"/>
          </a:p>
        </p:txBody>
      </p:sp>
    </p:spTree>
    <p:extLst>
      <p:ext uri="{BB962C8B-B14F-4D97-AF65-F5344CB8AC3E}">
        <p14:creationId xmlns:p14="http://schemas.microsoft.com/office/powerpoint/2010/main" val="2957234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3400" b="1" dirty="0" smtClean="0"/>
              <a:t>We need to find</a:t>
            </a:r>
            <a:r>
              <a:rPr lang="en-US" sz="3400" b="1" baseline="0" dirty="0" smtClean="0"/>
              <a:t> a programmi</a:t>
            </a:r>
            <a:r>
              <a:rPr lang="en-US" sz="3400" b="0" baseline="0" dirty="0" smtClean="0"/>
              <a:t>ng abstraction that can express a sufficiently large and useful subset </a:t>
            </a:r>
            <a:r>
              <a:rPr lang="en-US" sz="3300" dirty="0" smtClean="0"/>
              <a:t>of large-scale data intensive computations.</a:t>
            </a:r>
            <a:r>
              <a:rPr lang="en-US" sz="3300" baseline="0" dirty="0" smtClean="0"/>
              <a:t> It should be easy-to-use and familiar to the users. Also above all, it should be suitable for efficient execution in clouds.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33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3300" baseline="0" dirty="0" smtClean="0"/>
              <a:t>Solution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3300" baseline="0" dirty="0" smtClean="0"/>
              <a:t>=====</a:t>
            </a:r>
            <a:endParaRPr lang="en-US" sz="3300" dirty="0" smtClean="0"/>
          </a:p>
          <a:p>
            <a:r>
              <a:rPr lang="en-US" dirty="0" smtClean="0"/>
              <a:t>The iterative MapReduce model supports pleasingly parallel, MapReduce and iterative MapReduce type applications; this gives us the ability to express a large and a useful subset of large-scale data intensive computations. Iterative MapReduce is simple and easy-to-use by the end user developers who are already familiar with the MapReduce model. As mentioned in section 2.3, the loop variant &amp; loop invariant data properties and the ability to easily parallelize individual iterations make data intensive iterative computations suitable for efficient execution in cloud environments. </a:t>
            </a:r>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14</a:t>
            </a:fld>
            <a:endParaRPr lang="en-US"/>
          </a:p>
        </p:txBody>
      </p:sp>
    </p:spTree>
    <p:extLst>
      <p:ext uri="{BB962C8B-B14F-4D97-AF65-F5344CB8AC3E}">
        <p14:creationId xmlns:p14="http://schemas.microsoft.com/office/powerpoint/2010/main" val="4159641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200" dirty="0" smtClean="0"/>
              <a:t>How</a:t>
            </a:r>
            <a:r>
              <a:rPr lang="en-US" sz="2200" baseline="0" dirty="0" smtClean="0"/>
              <a:t> to ensure the eventual completion of the computations through framework managed fault tolerance. It should be efficient as well. We also need to deal with stragglers and get rid of single point of failures as well. </a:t>
            </a:r>
            <a:r>
              <a:rPr lang="en-US" sz="2300" dirty="0" smtClean="0"/>
              <a:t>In clouds, virtual instances are running on top of non-dedicated hardware</a:t>
            </a:r>
            <a:endParaRPr lang="en-US" sz="2700" dirty="0" smtClean="0"/>
          </a:p>
          <a:p>
            <a:endParaRPr lang="en-US" sz="2200" dirty="0" smtClean="0"/>
          </a:p>
          <a:p>
            <a:endParaRPr lang="en-US" sz="2200" dirty="0" smtClean="0"/>
          </a:p>
          <a:p>
            <a:r>
              <a:rPr lang="en-US" sz="2200" dirty="0" smtClean="0"/>
              <a:t>Related </a:t>
            </a:r>
            <a:r>
              <a:rPr lang="en-US" sz="2200" dirty="0" smtClean="0"/>
              <a:t>Works</a:t>
            </a:r>
          </a:p>
          <a:p>
            <a:pPr lvl="1"/>
            <a:r>
              <a:rPr lang="en-US" sz="2200" dirty="0" smtClean="0"/>
              <a:t>Google </a:t>
            </a:r>
            <a:r>
              <a:rPr lang="en-US" sz="2200" dirty="0" err="1" smtClean="0"/>
              <a:t>MapReduce</a:t>
            </a:r>
            <a:r>
              <a:rPr lang="en-US" sz="2200" dirty="0" smtClean="0"/>
              <a:t>, </a:t>
            </a:r>
            <a:r>
              <a:rPr lang="en-US" sz="2200" dirty="0" err="1" smtClean="0"/>
              <a:t>Hadoop</a:t>
            </a:r>
            <a:r>
              <a:rPr lang="en-US" sz="2200" dirty="0" smtClean="0"/>
              <a:t>, Dryad</a:t>
            </a:r>
          </a:p>
          <a:p>
            <a:pPr lvl="1"/>
            <a:r>
              <a:rPr lang="en-US" sz="2200" dirty="0" smtClean="0"/>
              <a:t>Twister</a:t>
            </a: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15</a:t>
            </a:fld>
            <a:endParaRPr lang="en-US"/>
          </a:p>
        </p:txBody>
      </p:sp>
    </p:spTree>
    <p:extLst>
      <p:ext uri="{BB962C8B-B14F-4D97-AF65-F5344CB8AC3E}">
        <p14:creationId xmlns:p14="http://schemas.microsoft.com/office/powerpoint/2010/main" val="1032463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Frameworks</a:t>
            </a:r>
            <a:r>
              <a:rPr lang="en-US" baseline="0" dirty="0" smtClean="0"/>
              <a:t> </a:t>
            </a:r>
            <a:r>
              <a:rPr lang="en-US" dirty="0" smtClean="0"/>
              <a:t>presented </a:t>
            </a:r>
            <a:r>
              <a:rPr lang="en-US" dirty="0" smtClean="0"/>
              <a:t>in this thesis support framework managed fault tolerance by ensuring the ability to recover from failure of the parts or tasks of a large scale computation without having to re-run the whole computation. </a:t>
            </a:r>
            <a:endParaRPr lang="en-US" dirty="0" smtClean="0"/>
          </a:p>
          <a:p>
            <a:pPr marL="171450" indent="-171450">
              <a:buFont typeface="Arial" panose="020B0604020202020204" pitchFamily="34" charset="0"/>
              <a:buChar char="•"/>
            </a:pPr>
            <a:r>
              <a:rPr lang="en-US" dirty="0" smtClean="0"/>
              <a:t>Also</a:t>
            </a:r>
            <a:r>
              <a:rPr lang="en-US" baseline="0" dirty="0" smtClean="0"/>
              <a:t> they </a:t>
            </a:r>
            <a:r>
              <a:rPr lang="en-US" dirty="0" smtClean="0"/>
              <a:t>supports </a:t>
            </a:r>
            <a:r>
              <a:rPr lang="en-US" dirty="0" smtClean="0"/>
              <a:t>finer grained task level fault tolerance as well as coarser grained iteration level fault tolerance.  </a:t>
            </a:r>
            <a:endParaRPr lang="en-US" dirty="0" smtClean="0"/>
          </a:p>
          <a:p>
            <a:pPr marL="171450" indent="-171450">
              <a:buFont typeface="Arial" panose="020B0604020202020204" pitchFamily="34" charset="0"/>
              <a:buChar char="•"/>
            </a:pPr>
            <a:r>
              <a:rPr lang="en-US" dirty="0" smtClean="0"/>
              <a:t>Also</a:t>
            </a:r>
            <a:r>
              <a:rPr lang="en-US" dirty="0" smtClean="0"/>
              <a:t>, we proposed the usage of hybrid data communication mechanisms by utilizing a combination of faster non-persistent mediums and slower persistent mediums, a combination which can enable check-pointing of the computations in the background.</a:t>
            </a:r>
          </a:p>
          <a:p>
            <a:pPr marL="171450" indent="-171450">
              <a:buFont typeface="Arial" panose="020B0604020202020204" pitchFamily="34" charset="0"/>
              <a:buChar char="•"/>
            </a:pPr>
            <a:r>
              <a:rPr lang="en-US" dirty="0" smtClean="0"/>
              <a:t>The architectures introduced in this thesis avoid single point of failures through the use of decentralized architectures. This ensures that a single cloud instance failure won’t cause a total computation failure. </a:t>
            </a:r>
            <a:endParaRPr lang="en-US" dirty="0" smtClean="0"/>
          </a:p>
          <a:p>
            <a:pPr marL="171450" indent="-171450">
              <a:buFont typeface="Arial" panose="020B0604020202020204" pitchFamily="34" charset="0"/>
              <a:buChar char="•"/>
            </a:pPr>
            <a:r>
              <a:rPr lang="en-US" dirty="0" smtClean="0"/>
              <a:t>Further</a:t>
            </a:r>
            <a:r>
              <a:rPr lang="en-US" dirty="0" smtClean="0"/>
              <a:t>, the frameworks handle the stragglers (tail of slow tasks) by scheduling duplicate executions of the slow tasks.</a:t>
            </a: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16</a:t>
            </a:fld>
            <a:endParaRPr lang="en-US"/>
          </a:p>
        </p:txBody>
      </p:sp>
    </p:spTree>
    <p:extLst>
      <p:ext uri="{BB962C8B-B14F-4D97-AF65-F5344CB8AC3E}">
        <p14:creationId xmlns:p14="http://schemas.microsoft.com/office/powerpoint/2010/main" val="1063253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We need to make sure computations scale well with increasing amount of compute resources.  This includes</a:t>
            </a:r>
            <a:r>
              <a:rPr lang="en-US" sz="1200" baseline="0" dirty="0" smtClean="0"/>
              <a:t> the scaling of </a:t>
            </a:r>
            <a:r>
              <a:rPr lang="en-US" dirty="0" smtClean="0"/>
              <a:t>Inter-process communication and coordination as well.</a:t>
            </a:r>
            <a:r>
              <a:rPr lang="en-US" baseline="0" dirty="0" smtClean="0"/>
              <a:t> Also the computations should s</a:t>
            </a:r>
            <a:r>
              <a:rPr lang="en-US" sz="1200" dirty="0" smtClean="0"/>
              <a:t>cale well with different input data sizes</a:t>
            </a:r>
            <a:r>
              <a:rPr lang="en-US" sz="1200" baseline="0" dirty="0" smtClean="0"/>
              <a:t> as well.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171450" indent="-171450">
              <a:buFont typeface="Arial" panose="020B0604020202020204" pitchFamily="34" charset="0"/>
              <a:buChar char="•"/>
            </a:pPr>
            <a:r>
              <a:rPr lang="en-US" dirty="0" smtClean="0"/>
              <a:t>extend the MapReduce programming model and inherit most of the scalability properties of MapReduce. </a:t>
            </a:r>
          </a:p>
          <a:p>
            <a:pPr marL="171450" indent="-171450">
              <a:buFont typeface="Arial" panose="020B0604020202020204" pitchFamily="34" charset="0"/>
              <a:buChar char="•"/>
            </a:pPr>
            <a:r>
              <a:rPr lang="en-US" dirty="0" smtClean="0"/>
              <a:t>The decentralized architectures presented in this thesis facilitate dynamic scalability and avoid single point bottlenecks. </a:t>
            </a:r>
          </a:p>
          <a:p>
            <a:pPr marL="171450" indent="-171450">
              <a:buFont typeface="Arial" panose="020B0604020202020204" pitchFamily="34" charset="0"/>
              <a:buChar char="•"/>
            </a:pPr>
            <a:r>
              <a:rPr lang="en-US" dirty="0" smtClean="0"/>
              <a:t>They also support hybrid data transfers to overcome cloud service scalability issues by utilizing multiple services that act in parallel to transfer the data. </a:t>
            </a:r>
          </a:p>
          <a:p>
            <a:pPr marL="171450" indent="-171450">
              <a:buFont typeface="Arial" panose="020B0604020202020204" pitchFamily="34" charset="0"/>
              <a:buChar char="•"/>
            </a:pPr>
            <a:r>
              <a:rPr lang="en-US" dirty="0" smtClean="0"/>
              <a:t>The hybrid scheduling, utilizing a combination of cloud queue storage and cloud table storage, reduces the scheduling overhead even with the increase of the amount of tasks and compute resources of the computations.</a:t>
            </a:r>
          </a:p>
        </p:txBody>
      </p:sp>
      <p:sp>
        <p:nvSpPr>
          <p:cNvPr id="4" name="Slide Number Placeholder 3"/>
          <p:cNvSpPr>
            <a:spLocks noGrp="1"/>
          </p:cNvSpPr>
          <p:nvPr>
            <p:ph type="sldNum" sz="quarter" idx="10"/>
          </p:nvPr>
        </p:nvSpPr>
        <p:spPr/>
        <p:txBody>
          <a:bodyPr/>
          <a:lstStyle/>
          <a:p>
            <a:fld id="{5C47A4A8-66EE-4213-8177-E27493F06808}" type="slidenum">
              <a:rPr lang="en-US" smtClean="0"/>
              <a:t>17</a:t>
            </a:fld>
            <a:endParaRPr lang="en-US"/>
          </a:p>
        </p:txBody>
      </p:sp>
    </p:spTree>
    <p:extLst>
      <p:ext uri="{BB962C8B-B14F-4D97-AF65-F5344CB8AC3E}">
        <p14:creationId xmlns:p14="http://schemas.microsoft.com/office/powerpoint/2010/main" val="2937468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300" dirty="0" smtClean="0"/>
              <a:t>How to achieve</a:t>
            </a:r>
            <a:r>
              <a:rPr lang="en-US" sz="3300" baseline="0" dirty="0" smtClean="0"/>
              <a:t> </a:t>
            </a:r>
            <a:r>
              <a:rPr lang="en-US" sz="3300" dirty="0" smtClean="0"/>
              <a:t>good parallel efficiencies for most of the commonly used application patterns. </a:t>
            </a:r>
          </a:p>
          <a:p>
            <a:r>
              <a:rPr lang="en-US" sz="3300" dirty="0" smtClean="0"/>
              <a:t>Framework overheads needs to be minimized relative to the compute time.</a:t>
            </a:r>
            <a:r>
              <a:rPr lang="en-US" sz="3300" baseline="0" dirty="0" smtClean="0"/>
              <a:t> These overheads include, </a:t>
            </a:r>
            <a:r>
              <a:rPr lang="en-US" dirty="0" smtClean="0"/>
              <a:t>scheduling, data staging, and intermediate data transfer </a:t>
            </a:r>
          </a:p>
          <a:p>
            <a:r>
              <a:rPr lang="en-US" sz="3400" dirty="0" smtClean="0"/>
              <a:t>Maximum utilization of compute resources through</a:t>
            </a:r>
            <a:r>
              <a:rPr lang="en-US" sz="3400" baseline="0" dirty="0" smtClean="0"/>
              <a:t> </a:t>
            </a:r>
            <a:r>
              <a:rPr lang="en-US" sz="3400" dirty="0" smtClean="0"/>
              <a:t>Load balancing.</a:t>
            </a:r>
          </a:p>
          <a:p>
            <a:r>
              <a:rPr lang="en-US" dirty="0" smtClean="0"/>
              <a:t>Handling slow tasks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iterative MapReduce architecture proposed in this thesis uses multi-level data caching to improve efficiency by reducing the data transfer and staging overheads. Also, it uses direct TCP data transfers to increase data transfer performance, and performs execution history based scheduling to reduce the scheduling overheads. The frameworks proposed in this thesis support multiple waves of map tasks per computation and iteration, which improves the load balancing and the utilizations of the cluster. Frameworks also improve performance and efficiency by overlapping the intermediate data communication with computations, and by performing duplicate executions of straggling tasks.</a:t>
            </a:r>
          </a:p>
          <a:p>
            <a:endParaRPr lang="en-US" dirty="0" smtClean="0"/>
          </a:p>
          <a:p>
            <a:pPr marL="0" indent="0">
              <a:buNone/>
            </a:pPr>
            <a:endParaRPr lang="en-US" sz="3400" b="1" dirty="0" smtClean="0"/>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18</a:t>
            </a:fld>
            <a:endParaRPr lang="en-US"/>
          </a:p>
        </p:txBody>
      </p:sp>
    </p:spTree>
    <p:extLst>
      <p:ext uri="{BB962C8B-B14F-4D97-AF65-F5344CB8AC3E}">
        <p14:creationId xmlns:p14="http://schemas.microsoft.com/office/powerpoint/2010/main" val="3508412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 focus</a:t>
            </a:r>
            <a:r>
              <a:rPr lang="en-US" baseline="0" dirty="0" smtClean="0"/>
              <a:t> is on the previous once…</a:t>
            </a:r>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19</a:t>
            </a:fld>
            <a:endParaRPr lang="en-US"/>
          </a:p>
        </p:txBody>
      </p:sp>
    </p:spTree>
    <p:extLst>
      <p:ext uri="{BB962C8B-B14F-4D97-AF65-F5344CB8AC3E}">
        <p14:creationId xmlns:p14="http://schemas.microsoft.com/office/powerpoint/2010/main" val="483503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a:t>
            </a:r>
            <a:r>
              <a:rPr lang="en-US" dirty="0" smtClean="0"/>
              <a:t> In this thesis, we do not focus on the research issues involving monitoring, logging and metadata storage*(9), cost effectiveness*(10) and the ease of usage*(11). However, the solutions and frameworks we have developed as part of this thesis research provide and, in some cases, improve the industry standard solutions for each of these issues.  </a:t>
            </a: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20</a:t>
            </a:fld>
            <a:endParaRPr lang="en-US"/>
          </a:p>
        </p:txBody>
      </p:sp>
    </p:spTree>
    <p:extLst>
      <p:ext uri="{BB962C8B-B14F-4D97-AF65-F5344CB8AC3E}">
        <p14:creationId xmlns:p14="http://schemas.microsoft.com/office/powerpoint/2010/main" val="2588521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First</a:t>
            </a:r>
            <a:r>
              <a:rPr lang="en-US" baseline="0" dirty="0" smtClean="0"/>
              <a:t> disruption is the Big Data or in other words, </a:t>
            </a:r>
            <a:r>
              <a:rPr lang="en-US" dirty="0" smtClean="0"/>
              <a:t>Data </a:t>
            </a:r>
            <a:r>
              <a:rPr lang="en-US" dirty="0" smtClean="0"/>
              <a:t>intensive</a:t>
            </a:r>
            <a:r>
              <a:rPr lang="en-US" baseline="0" dirty="0" smtClean="0"/>
              <a:t> </a:t>
            </a:r>
            <a:r>
              <a:rPr lang="en-US" baseline="0" dirty="0" smtClean="0"/>
              <a:t>computing.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emergence  data intensive computing is driven by the massive</a:t>
            </a:r>
            <a:r>
              <a:rPr lang="en-US" sz="1200" kern="1200" baseline="0" dirty="0" smtClean="0">
                <a:solidFill>
                  <a:schemeClr val="tx1"/>
                </a:solidFill>
                <a:effectLst/>
                <a:latin typeface="+mn-lt"/>
                <a:ea typeface="+mn-ea"/>
                <a:cs typeface="+mn-cs"/>
              </a:rPr>
              <a:t> amount of data we generate and collect these days.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These m</a:t>
            </a:r>
            <a:r>
              <a:rPr lang="en-US" sz="1200" kern="1200" dirty="0" smtClean="0">
                <a:solidFill>
                  <a:schemeClr val="tx1"/>
                </a:solidFill>
                <a:effectLst/>
                <a:latin typeface="+mn-lt"/>
                <a:ea typeface="+mn-ea"/>
                <a:cs typeface="+mn-cs"/>
              </a:rPr>
              <a:t>assive data sets include the </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results of massive experiments such as the Large Hadron Collider (LHC), </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rapid data produced by equipment such as new generation of sequencing machines, </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data generated by all</a:t>
            </a:r>
            <a:r>
              <a:rPr lang="en-US" sz="1200" kern="1200" baseline="0" dirty="0" smtClean="0">
                <a:solidFill>
                  <a:schemeClr val="tx1"/>
                </a:solidFill>
                <a:effectLst/>
                <a:latin typeface="+mn-lt"/>
                <a:ea typeface="+mn-ea"/>
                <a:cs typeface="+mn-cs"/>
              </a:rPr>
              <a:t> the</a:t>
            </a:r>
            <a:r>
              <a:rPr lang="en-US" sz="1200" kern="1200" dirty="0" smtClean="0">
                <a:solidFill>
                  <a:schemeClr val="tx1"/>
                </a:solidFill>
                <a:effectLst/>
                <a:latin typeface="+mn-lt"/>
                <a:ea typeface="+mn-ea"/>
                <a:cs typeface="+mn-cs"/>
              </a:rPr>
              <a:t> sensors, </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ever increasing data set of the World Wide Web and many more.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Scientists as well as those in the technology industry are heavily reliant</a:t>
            </a:r>
            <a:r>
              <a:rPr lang="en-US" sz="1200" kern="1200" baseline="0" dirty="0" smtClean="0">
                <a:solidFill>
                  <a:schemeClr val="tx1"/>
                </a:solidFill>
                <a:effectLst/>
                <a:latin typeface="+mn-lt"/>
                <a:ea typeface="+mn-ea"/>
                <a:cs typeface="+mn-cs"/>
              </a:rPr>
              <a:t> on </a:t>
            </a:r>
            <a:r>
              <a:rPr lang="en-US" sz="1200" kern="1200" dirty="0" smtClean="0">
                <a:solidFill>
                  <a:schemeClr val="tx1"/>
                </a:solidFill>
                <a:effectLst/>
                <a:latin typeface="+mn-lt"/>
                <a:ea typeface="+mn-ea"/>
                <a:cs typeface="+mn-cs"/>
              </a:rPr>
              <a:t>large scale data analysis to uncover valuable information and observations.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This</a:t>
            </a:r>
            <a:r>
              <a:rPr lang="en-US" baseline="0" dirty="0" smtClean="0"/>
              <a:t> has given rise to “new types of computations” where Data is dominant than the computations.</a:t>
            </a:r>
            <a:endParaRPr lang="en-US" dirty="0" smtClean="0"/>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C47A4A8-66EE-4213-8177-E27493F06808}" type="slidenum">
              <a:rPr lang="en-US" smtClean="0"/>
              <a:t>2</a:t>
            </a:fld>
            <a:endParaRPr lang="en-US"/>
          </a:p>
        </p:txBody>
      </p:sp>
    </p:spTree>
    <p:extLst>
      <p:ext uri="{BB962C8B-B14F-4D97-AF65-F5344CB8AC3E}">
        <p14:creationId xmlns:p14="http://schemas.microsoft.com/office/powerpoint/2010/main" val="4265306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21</a:t>
            </a:fld>
            <a:endParaRPr lang="en-US"/>
          </a:p>
        </p:txBody>
      </p:sp>
    </p:spTree>
    <p:extLst>
      <p:ext uri="{BB962C8B-B14F-4D97-AF65-F5344CB8AC3E}">
        <p14:creationId xmlns:p14="http://schemas.microsoft.com/office/powerpoint/2010/main" val="1567182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section we’ll be presenting</a:t>
            </a:r>
            <a:r>
              <a:rPr lang="en-US" baseline="0" dirty="0" smtClean="0"/>
              <a:t> scalable architectures to perform pleasingly parallel computations on clouds.</a:t>
            </a:r>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22</a:t>
            </a:fld>
            <a:endParaRPr lang="en-US"/>
          </a:p>
        </p:txBody>
      </p:sp>
    </p:spTree>
    <p:extLst>
      <p:ext uri="{BB962C8B-B14F-4D97-AF65-F5344CB8AC3E}">
        <p14:creationId xmlns:p14="http://schemas.microsoft.com/office/powerpoint/2010/main" val="1778007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left hand figure</a:t>
            </a:r>
            <a:r>
              <a:rPr lang="en-US" baseline="0" dirty="0" smtClean="0"/>
              <a:t> presents the pleasingly </a:t>
            </a:r>
            <a:r>
              <a:rPr lang="en-US" baseline="0" dirty="0" smtClean="0"/>
              <a:t>computing framework </a:t>
            </a:r>
            <a:r>
              <a:rPr lang="en-US" baseline="0" dirty="0" smtClean="0"/>
              <a:t>architecture for </a:t>
            </a:r>
            <a:r>
              <a:rPr lang="en-US" baseline="0" dirty="0" smtClean="0"/>
              <a:t>cloud environments to process embarrassingly parallel applications</a:t>
            </a:r>
            <a:r>
              <a:rPr lang="en-US" baseline="0" dirty="0" smtClean="0"/>
              <a:t>. </a:t>
            </a:r>
          </a:p>
          <a:p>
            <a:r>
              <a:rPr lang="en-US" baseline="0" dirty="0" smtClean="0"/>
              <a:t>This uses queues for scheduling and monitoring, Blob storage for input/output data storage and cloud instances for parallel processing.  We implemented this architecture for EC2 </a:t>
            </a:r>
            <a:r>
              <a:rPr lang="en-US" baseline="0" dirty="0" smtClean="0"/>
              <a:t>and Azure </a:t>
            </a:r>
            <a:r>
              <a:rPr lang="en-US" baseline="0" dirty="0" smtClean="0"/>
              <a:t>clouds..  We implemented similar framework using Hadoop and </a:t>
            </a:r>
            <a:r>
              <a:rPr lang="en-US" baseline="0" dirty="0" err="1" smtClean="0"/>
              <a:t>DraydLing</a:t>
            </a:r>
            <a:r>
              <a:rPr lang="en-US" baseline="0" dirty="0" smtClean="0"/>
              <a:t> on traditional local clusters.</a:t>
            </a:r>
            <a:endParaRPr lang="en-US" baseline="0" dirty="0" smtClean="0"/>
          </a:p>
          <a:p>
            <a:endParaRPr lang="en-US" baseline="0" dirty="0" smtClean="0"/>
          </a:p>
          <a:p>
            <a:r>
              <a:rPr lang="en-US" baseline="0" dirty="0" smtClean="0"/>
              <a:t>We implemented several applications including Cap3 sequence assembly, Blast sequence search and couple of dimensional scaling interpolation algorithms. </a:t>
            </a:r>
            <a:r>
              <a:rPr lang="en-US" baseline="0" dirty="0" smtClean="0"/>
              <a:t>Cloud frameworks were able </a:t>
            </a:r>
            <a:r>
              <a:rPr lang="en-US" baseline="0" dirty="0" smtClean="0"/>
              <a:t>to achieve comparable performance. We also performed studies to identify the best instance </a:t>
            </a:r>
            <a:r>
              <a:rPr lang="en-US" baseline="0" dirty="0" smtClean="0"/>
              <a:t>types as well.  </a:t>
            </a:r>
            <a:endParaRPr lang="en-US" baseline="0" dirty="0" smtClean="0"/>
          </a:p>
        </p:txBody>
      </p:sp>
      <p:sp>
        <p:nvSpPr>
          <p:cNvPr id="4" name="Slide Number Placeholder 3"/>
          <p:cNvSpPr>
            <a:spLocks noGrp="1"/>
          </p:cNvSpPr>
          <p:nvPr>
            <p:ph type="sldNum" sz="quarter" idx="10"/>
          </p:nvPr>
        </p:nvSpPr>
        <p:spPr/>
        <p:txBody>
          <a:bodyPr/>
          <a:lstStyle/>
          <a:p>
            <a:fld id="{5C47A4A8-66EE-4213-8177-E27493F06808}" type="slidenum">
              <a:rPr lang="en-US" smtClean="0"/>
              <a:t>23</a:t>
            </a:fld>
            <a:endParaRPr lang="en-US"/>
          </a:p>
        </p:txBody>
      </p:sp>
    </p:spTree>
    <p:extLst>
      <p:ext uri="{BB962C8B-B14F-4D97-AF65-F5344CB8AC3E}">
        <p14:creationId xmlns:p14="http://schemas.microsoft.com/office/powerpoint/2010/main" val="1417569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we’ll look in to the scalable decentralized architecture and implementation to perform MapReduce type computations on cloud environments.</a:t>
            </a:r>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24</a:t>
            </a:fld>
            <a:endParaRPr lang="en-US"/>
          </a:p>
        </p:txBody>
      </p:sp>
    </p:spTree>
    <p:extLst>
      <p:ext uri="{BB962C8B-B14F-4D97-AF65-F5344CB8AC3E}">
        <p14:creationId xmlns:p14="http://schemas.microsoft.com/office/powerpoint/2010/main" val="4115983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This is a decentralized scalable architecture</a:t>
            </a:r>
            <a:r>
              <a:rPr lang="en-US" sz="1200" baseline="0" dirty="0" smtClean="0"/>
              <a:t> to implement MapReduce frameworks on cloud environments using cloud infrastructure services. </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This architecture</a:t>
            </a:r>
            <a:r>
              <a:rPr lang="en-US" sz="1200" baseline="0" dirty="0" smtClean="0"/>
              <a:t> had the a</a:t>
            </a:r>
            <a:r>
              <a:rPr lang="en-US" sz="1200" dirty="0" smtClean="0"/>
              <a:t>bility </a:t>
            </a:r>
            <a:r>
              <a:rPr lang="en-US" sz="1200" dirty="0" smtClean="0"/>
              <a:t>to dynamically scale </a:t>
            </a:r>
            <a:r>
              <a:rPr lang="en-US" sz="1200" dirty="0" smtClean="0"/>
              <a:t>up/down even in middle</a:t>
            </a:r>
            <a:r>
              <a:rPr lang="en-US" sz="1200" baseline="0" dirty="0" smtClean="0"/>
              <a:t> of an computation and provides typical MapReduce </a:t>
            </a:r>
            <a:r>
              <a:rPr lang="en-US" sz="1200" dirty="0" smtClean="0"/>
              <a:t>Fault Tolerance features.</a:t>
            </a:r>
            <a:endParaRPr lang="en-US" sz="1200" dirty="0" smtClean="0"/>
          </a:p>
          <a:p>
            <a:pPr marL="342900" indent="-342900">
              <a:buFont typeface="Arial" panose="020B0604020202020204" pitchFamily="34" charset="0"/>
              <a:buChar char="•"/>
            </a:pPr>
            <a:r>
              <a:rPr lang="en-US" sz="2000" dirty="0" smtClean="0"/>
              <a:t>Avoids Single Point of </a:t>
            </a:r>
            <a:r>
              <a:rPr lang="en-US" sz="2000" dirty="0" smtClean="0"/>
              <a:t>Failure through</a:t>
            </a:r>
            <a:r>
              <a:rPr lang="en-US" sz="2000" baseline="0" dirty="0" smtClean="0"/>
              <a:t> the decentralized architecture. </a:t>
            </a:r>
            <a:endParaRPr lang="en-US" sz="2000" dirty="0" smtClean="0"/>
          </a:p>
          <a:p>
            <a:pPr marL="342900" indent="-342900">
              <a:buFont typeface="Arial" panose="020B0604020202020204" pitchFamily="34" charset="0"/>
              <a:buChar char="•"/>
            </a:pPr>
            <a:r>
              <a:rPr lang="en-US" sz="2000" dirty="0" smtClean="0"/>
              <a:t>Users a global </a:t>
            </a:r>
            <a:r>
              <a:rPr lang="en-US" sz="2000" dirty="0" smtClean="0"/>
              <a:t>queue based dynamic </a:t>
            </a:r>
            <a:r>
              <a:rPr lang="en-US" sz="2000" dirty="0" smtClean="0"/>
              <a:t>scheduling achieving</a:t>
            </a:r>
            <a:r>
              <a:rPr lang="en-US" sz="2000" baseline="0" dirty="0" smtClean="0"/>
              <a:t> natural load balancing.</a:t>
            </a:r>
            <a:endParaRPr lang="en-US" sz="2000" dirty="0" smtClean="0"/>
          </a:p>
          <a:p>
            <a:pPr marL="0" indent="0">
              <a:buFont typeface="Arial" panose="020B0604020202020204" pitchFamily="34" charset="0"/>
              <a:buNone/>
            </a:pPr>
            <a:endParaRPr lang="en-US" sz="2000" dirty="0" smtClean="0"/>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Main challenge was dealing with eventual consistency nature of the cloud services and implementing barriers using those..</a:t>
            </a:r>
            <a:endParaRPr lang="en-US" sz="2000" dirty="0" smtClean="0"/>
          </a:p>
          <a:p>
            <a:endParaRPr lang="en-US" dirty="0" smtClean="0"/>
          </a:p>
        </p:txBody>
      </p:sp>
      <p:sp>
        <p:nvSpPr>
          <p:cNvPr id="4" name="Slide Number Placeholder 3"/>
          <p:cNvSpPr>
            <a:spLocks noGrp="1"/>
          </p:cNvSpPr>
          <p:nvPr>
            <p:ph type="sldNum" sz="quarter" idx="10"/>
          </p:nvPr>
        </p:nvSpPr>
        <p:spPr/>
        <p:txBody>
          <a:bodyPr/>
          <a:lstStyle/>
          <a:p>
            <a:fld id="{5C47A4A8-66EE-4213-8177-E27493F06808}" type="slidenum">
              <a:rPr lang="en-US" smtClean="0"/>
              <a:t>25</a:t>
            </a:fld>
            <a:endParaRPr lang="en-US"/>
          </a:p>
        </p:txBody>
      </p:sp>
    </p:spTree>
    <p:extLst>
      <p:ext uri="{BB962C8B-B14F-4D97-AF65-F5344CB8AC3E}">
        <p14:creationId xmlns:p14="http://schemas.microsoft.com/office/powerpoint/2010/main" val="4160360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We implemented MRR4A</a:t>
            </a:r>
            <a:r>
              <a:rPr lang="en-US" sz="1200" baseline="0" dirty="0" smtClean="0"/>
              <a:t>zure for Microsoft windows Azure cloud using the above architecture. </a:t>
            </a:r>
          </a:p>
          <a:p>
            <a:pPr lvl="0"/>
            <a:r>
              <a:rPr lang="en-US" sz="1200" baseline="0" dirty="0" smtClean="0"/>
              <a:t>MRRoles4Azure uses the highly available and scalable Azure cloud services as the building block and utilize </a:t>
            </a:r>
            <a:r>
              <a:rPr lang="en-US" sz="1200" dirty="0" smtClean="0"/>
              <a:t>eventually-consistent , high-latency  cloud services effectively to build a scalable</a:t>
            </a:r>
            <a:r>
              <a:rPr lang="en-US" sz="1200" baseline="0" dirty="0" smtClean="0"/>
              <a:t> decentralized MapReduce framework.</a:t>
            </a:r>
            <a:endParaRPr lang="en-US" sz="1200" dirty="0" smtClean="0"/>
          </a:p>
          <a:p>
            <a:pPr lvl="0"/>
            <a:endParaRPr lang="en-US" sz="1200" dirty="0" smtClean="0"/>
          </a:p>
          <a:p>
            <a:pPr lvl="0"/>
            <a:r>
              <a:rPr lang="en-US" sz="1200" dirty="0" smtClean="0"/>
              <a:t>This</a:t>
            </a:r>
            <a:r>
              <a:rPr lang="en-US" sz="1200" baseline="0" dirty="0" smtClean="0"/>
              <a:t> is the first pure MapReduce implementation for Azure.</a:t>
            </a:r>
            <a:endParaRPr lang="en-US" sz="1200" dirty="0" smtClean="0"/>
          </a:p>
          <a:p>
            <a:pPr lvl="0"/>
            <a:endParaRPr lang="en-US" sz="1200" dirty="0" smtClean="0"/>
          </a:p>
          <a:p>
            <a:pPr lvl="0"/>
            <a:endParaRPr lang="en-US" sz="1200" dirty="0" smtClean="0"/>
          </a:p>
          <a:p>
            <a:pPr lvl="0"/>
            <a:r>
              <a:rPr lang="en-US" sz="1200" dirty="0" smtClean="0"/>
              <a:t>Minimal maintenance and management overhead</a:t>
            </a:r>
            <a:endParaRPr lang="en-US" sz="1200" dirty="0" smtClean="0"/>
          </a:p>
          <a:p>
            <a:r>
              <a:rPr lang="en-US" sz="1200" dirty="0" smtClean="0"/>
              <a:t>Easy testing and deployment </a:t>
            </a:r>
          </a:p>
          <a:p>
            <a:r>
              <a:rPr lang="en-US" sz="1200" dirty="0" smtClean="0"/>
              <a:t>Combiner step</a:t>
            </a:r>
          </a:p>
          <a:p>
            <a:r>
              <a:rPr lang="en-US" sz="1200" dirty="0" smtClean="0"/>
              <a:t>Web based monitoring console</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842EC38D-76F9-4D02-B218-3C9CB0039E20}" type="slidenum">
              <a:rPr lang="en-US" smtClean="0"/>
              <a:pPr/>
              <a:t>26</a:t>
            </a:fld>
            <a:endParaRPr lang="en-US"/>
          </a:p>
        </p:txBody>
      </p:sp>
    </p:spTree>
    <p:extLst>
      <p:ext uri="{BB962C8B-B14F-4D97-AF65-F5344CB8AC3E}">
        <p14:creationId xmlns:p14="http://schemas.microsoft.com/office/powerpoint/2010/main" val="2152940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implemented and benchmarked several applications using MRRoles4Azure and noticed</a:t>
            </a:r>
            <a:r>
              <a:rPr lang="en-US" sz="1200" kern="1200" baseline="0" dirty="0" smtClean="0">
                <a:solidFill>
                  <a:schemeClr val="tx1"/>
                </a:solidFill>
                <a:effectLst/>
                <a:latin typeface="+mn-lt"/>
                <a:ea typeface="+mn-ea"/>
                <a:cs typeface="+mn-cs"/>
              </a:rPr>
              <a:t> performance and scalability  comparable to the MapReduce frameworks running on local clusters.</a:t>
            </a:r>
            <a:r>
              <a:rPr lang="en-US" sz="1200" kern="1200" dirty="0" smtClean="0">
                <a:solidFill>
                  <a:schemeClr val="tx1"/>
                </a:solidFill>
                <a:effectLst/>
                <a:latin typeface="+mn-lt"/>
                <a:ea typeface="+mn-ea"/>
                <a:cs typeface="+mn-cs"/>
              </a:rPr>
              <a:t>. SWG is one of them.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Top left – weak</a:t>
            </a:r>
            <a:r>
              <a:rPr lang="en-US" sz="1200" kern="1200" baseline="0" dirty="0" smtClean="0">
                <a:solidFill>
                  <a:schemeClr val="tx1"/>
                </a:solidFill>
                <a:effectLst/>
                <a:latin typeface="+mn-lt"/>
                <a:ea typeface="+mn-ea"/>
                <a:cs typeface="+mn-cs"/>
              </a:rPr>
              <a:t> scaling..  MRRoles4Azure is slower than others, but scales similarly. The slowness is due to the performance difference between </a:t>
            </a:r>
            <a:r>
              <a:rPr lang="en-US" sz="1200" kern="1200" baseline="0" dirty="0" err="1" smtClean="0">
                <a:solidFill>
                  <a:schemeClr val="tx1"/>
                </a:solidFill>
                <a:effectLst/>
                <a:latin typeface="+mn-lt"/>
                <a:ea typeface="+mn-ea"/>
                <a:cs typeface="+mn-cs"/>
              </a:rPr>
              <a:t>Naligner</a:t>
            </a:r>
            <a:r>
              <a:rPr lang="en-US" sz="1200" kern="1200" baseline="0" dirty="0" smtClean="0">
                <a:solidFill>
                  <a:schemeClr val="tx1"/>
                </a:solidFill>
                <a:effectLst/>
                <a:latin typeface="+mn-lt"/>
                <a:ea typeface="+mn-ea"/>
                <a:cs typeface="+mn-cs"/>
              </a:rPr>
              <a:t> and </a:t>
            </a:r>
            <a:r>
              <a:rPr lang="en-US" sz="1200" kern="1200" baseline="0" dirty="0" err="1" smtClean="0">
                <a:solidFill>
                  <a:schemeClr val="tx1"/>
                </a:solidFill>
                <a:effectLst/>
                <a:latin typeface="+mn-lt"/>
                <a:ea typeface="+mn-ea"/>
                <a:cs typeface="+mn-cs"/>
              </a:rPr>
              <a:t>JAligner</a:t>
            </a:r>
            <a:r>
              <a:rPr lang="en-US" sz="1200" kern="1200" baseline="0" dirty="0" smtClean="0">
                <a:solidFill>
                  <a:schemeClr val="tx1"/>
                </a:solidFill>
                <a:effectLst/>
                <a:latin typeface="+mn-lt"/>
                <a:ea typeface="+mn-ea"/>
                <a:cs typeface="+mn-cs"/>
              </a:rPr>
              <a:t>., which we use as the kernel for SWG. </a:t>
            </a:r>
          </a:p>
          <a:p>
            <a:r>
              <a:rPr lang="en-US" sz="1200" kern="1200" baseline="0" dirty="0" smtClean="0">
                <a:solidFill>
                  <a:schemeClr val="tx1"/>
                </a:solidFill>
                <a:effectLst/>
                <a:latin typeface="+mn-lt"/>
                <a:ea typeface="+mn-ea"/>
                <a:cs typeface="+mn-cs"/>
              </a:rPr>
              <a:t> </a:t>
            </a:r>
          </a:p>
          <a:p>
            <a:r>
              <a:rPr lang="en-US" sz="1200" kern="1200" baseline="0" dirty="0" smtClean="0">
                <a:solidFill>
                  <a:schemeClr val="tx1"/>
                </a:solidFill>
                <a:effectLst/>
                <a:latin typeface="+mn-lt"/>
                <a:ea typeface="+mn-ea"/>
                <a:cs typeface="+mn-cs"/>
              </a:rPr>
              <a:t>Bottom left: </a:t>
            </a:r>
            <a:r>
              <a:rPr lang="en-US" sz="1200" kern="1200" baseline="0" dirty="0" err="1" smtClean="0">
                <a:solidFill>
                  <a:schemeClr val="tx1"/>
                </a:solidFill>
                <a:effectLst/>
                <a:latin typeface="+mn-lt"/>
                <a:ea typeface="+mn-ea"/>
                <a:cs typeface="+mn-cs"/>
              </a:rPr>
              <a:t>Naligner</a:t>
            </a:r>
            <a:r>
              <a:rPr lang="en-US" sz="1200" kern="1200" baseline="0" dirty="0" smtClean="0">
                <a:solidFill>
                  <a:schemeClr val="tx1"/>
                </a:solidFill>
                <a:effectLst/>
                <a:latin typeface="+mn-lt"/>
                <a:ea typeface="+mn-ea"/>
                <a:cs typeface="+mn-cs"/>
              </a:rPr>
              <a:t> vs </a:t>
            </a:r>
            <a:r>
              <a:rPr lang="en-US" sz="1200" kern="1200" baseline="0" dirty="0" err="1" smtClean="0">
                <a:solidFill>
                  <a:schemeClr val="tx1"/>
                </a:solidFill>
                <a:effectLst/>
                <a:latin typeface="+mn-lt"/>
                <a:ea typeface="+mn-ea"/>
                <a:cs typeface="+mn-cs"/>
              </a:rPr>
              <a:t>Jaligner</a:t>
            </a:r>
            <a:r>
              <a:rPr lang="en-US" sz="1200" kern="1200" baseline="0" dirty="0" smtClean="0">
                <a:solidFill>
                  <a:schemeClr val="tx1"/>
                </a:solidFill>
                <a:effectLst/>
                <a:latin typeface="+mn-lt"/>
                <a:ea typeface="+mn-ea"/>
                <a:cs typeface="+mn-cs"/>
              </a:rPr>
              <a:t> performance adjusted..</a:t>
            </a:r>
          </a:p>
          <a:p>
            <a:r>
              <a:rPr lang="en-US" sz="1200" kern="1200" dirty="0" smtClean="0">
                <a:solidFill>
                  <a:schemeClr val="tx1"/>
                </a:solidFill>
                <a:effectLst/>
                <a:latin typeface="+mn-lt"/>
                <a:ea typeface="+mn-ea"/>
                <a:cs typeface="+mn-cs"/>
              </a:rPr>
              <a:t>Top left</a:t>
            </a:r>
            <a:r>
              <a:rPr lang="en-US" sz="1200" kern="1200" baseline="0" dirty="0" smtClean="0">
                <a:solidFill>
                  <a:schemeClr val="tx1"/>
                </a:solidFill>
                <a:effectLst/>
                <a:latin typeface="+mn-lt"/>
                <a:ea typeface="+mn-ea"/>
                <a:cs typeface="+mn-cs"/>
              </a:rPr>
              <a:t> : </a:t>
            </a:r>
            <a:r>
              <a:rPr lang="en-US" sz="1200" kern="1200" baseline="0" dirty="0" err="1" smtClean="0">
                <a:solidFill>
                  <a:schemeClr val="tx1"/>
                </a:solidFill>
                <a:effectLst/>
                <a:latin typeface="+mn-lt"/>
                <a:ea typeface="+mn-ea"/>
                <a:cs typeface="+mn-cs"/>
              </a:rPr>
              <a:t>parellel</a:t>
            </a:r>
            <a:r>
              <a:rPr lang="en-US" sz="1200" kern="1200" baseline="0" dirty="0" smtClean="0">
                <a:solidFill>
                  <a:schemeClr val="tx1"/>
                </a:solidFill>
                <a:effectLst/>
                <a:latin typeface="+mn-lt"/>
                <a:ea typeface="+mn-ea"/>
                <a:cs typeface="+mn-cs"/>
              </a:rPr>
              <a:t> efficiency relative to the 64 instance test case..</a:t>
            </a:r>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Bottem</a:t>
            </a:r>
            <a:r>
              <a:rPr lang="en-US" sz="1200" kern="1200" dirty="0" smtClean="0">
                <a:solidFill>
                  <a:schemeClr val="tx1"/>
                </a:solidFill>
                <a:effectLst/>
                <a:latin typeface="+mn-lt"/>
                <a:ea typeface="+mn-ea"/>
                <a:cs typeface="+mn-cs"/>
              </a:rPr>
              <a:t> right:</a:t>
            </a:r>
            <a:r>
              <a:rPr lang="en-US" sz="1200" kern="1200" baseline="0" dirty="0" smtClean="0">
                <a:solidFill>
                  <a:schemeClr val="tx1"/>
                </a:solidFill>
                <a:effectLst/>
                <a:latin typeface="+mn-lt"/>
                <a:ea typeface="+mn-ea"/>
                <a:cs typeface="+mn-cs"/>
              </a:rPr>
              <a:t> amortized computing cost.. Costs less than EMR, even when the computations takes more time than </a:t>
            </a:r>
            <a:r>
              <a:rPr lang="en-US" sz="1200" kern="1200" baseline="0" dirty="0" err="1" smtClean="0">
                <a:solidFill>
                  <a:schemeClr val="tx1"/>
                </a:solidFill>
                <a:effectLst/>
                <a:latin typeface="+mn-lt"/>
                <a:ea typeface="+mn-ea"/>
                <a:cs typeface="+mn-cs"/>
              </a:rPr>
              <a:t>Jaligner</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123 million sequence alignments, for under 30$ with zero up front hardware cost,</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42EC38D-76F9-4D02-B218-3C9CB0039E20}" type="slidenum">
              <a:rPr lang="en-US" smtClean="0"/>
              <a:pPr/>
              <a:t>27</a:t>
            </a:fld>
            <a:endParaRPr lang="en-US"/>
          </a:p>
        </p:txBody>
      </p:sp>
    </p:spTree>
    <p:extLst>
      <p:ext uri="{BB962C8B-B14F-4D97-AF65-F5344CB8AC3E}">
        <p14:creationId xmlns:p14="http://schemas.microsoft.com/office/powerpoint/2010/main" val="2750698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we’ll look in to the scalable and decentralized architecture and implementation to perform data </a:t>
            </a:r>
            <a:r>
              <a:rPr lang="en-US" baseline="0" dirty="0" err="1" smtClean="0"/>
              <a:t>intesive</a:t>
            </a:r>
            <a:r>
              <a:rPr lang="en-US" baseline="0" dirty="0" smtClean="0"/>
              <a:t> iterative MapReduce type computations on cloud environments.</a:t>
            </a:r>
          </a:p>
          <a:p>
            <a:endParaRPr lang="en-US" baseline="0" dirty="0" smtClean="0"/>
          </a:p>
          <a:p>
            <a:r>
              <a:rPr lang="en-US" baseline="0" dirty="0" smtClean="0"/>
              <a:t>18 MINS</a:t>
            </a:r>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28</a:t>
            </a:fld>
            <a:endParaRPr lang="en-US"/>
          </a:p>
        </p:txBody>
      </p:sp>
    </p:spTree>
    <p:extLst>
      <p:ext uri="{BB962C8B-B14F-4D97-AF65-F5344CB8AC3E}">
        <p14:creationId xmlns:p14="http://schemas.microsoft.com/office/powerpoint/2010/main" val="9556128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Iterative computations are at the core of the vast majority of data intensive scientific </a:t>
            </a:r>
            <a:r>
              <a:rPr lang="en-US" sz="1200" kern="1200" dirty="0" smtClean="0">
                <a:solidFill>
                  <a:schemeClr val="tx1"/>
                </a:solidFill>
                <a:effectLst/>
                <a:latin typeface="+mn-lt"/>
                <a:ea typeface="+mn-ea"/>
                <a:cs typeface="+mn-cs"/>
              </a:rPr>
              <a:t>computations,</a:t>
            </a:r>
            <a:r>
              <a:rPr lang="en-US" sz="1200" kern="1200" baseline="0" dirty="0" smtClean="0">
                <a:solidFill>
                  <a:schemeClr val="tx1"/>
                </a:solidFill>
                <a:effectLst/>
                <a:latin typeface="+mn-lt"/>
                <a:ea typeface="+mn-ea"/>
                <a:cs typeface="+mn-cs"/>
              </a:rPr>
              <a:t> such as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application</a:t>
            </a:r>
            <a:r>
              <a:rPr lang="en-US" sz="1200" kern="1200" baseline="0" dirty="0" smtClean="0">
                <a:solidFill>
                  <a:schemeClr val="tx1"/>
                </a:solidFill>
                <a:effectLst/>
                <a:latin typeface="+mn-lt"/>
                <a:ea typeface="+mn-ea"/>
                <a:cs typeface="+mn-cs"/>
              </a:rPr>
              <a:t> types are gaining even more popularity due to the data deluge </a:t>
            </a:r>
            <a:r>
              <a:rPr lang="en-US" sz="1200" kern="1200" dirty="0" smtClean="0">
                <a:solidFill>
                  <a:schemeClr val="tx1"/>
                </a:solidFill>
                <a:effectLst/>
                <a:latin typeface="+mn-lt"/>
                <a:ea typeface="+mn-ea"/>
                <a:cs typeface="+mn-cs"/>
              </a:rPr>
              <a:t>and due to </a:t>
            </a:r>
            <a:r>
              <a:rPr lang="en-US" sz="1200" kern="1200" dirty="0" smtClean="0">
                <a:solidFill>
                  <a:schemeClr val="tx1"/>
                </a:solidFill>
                <a:effectLst/>
                <a:latin typeface="+mn-lt"/>
                <a:ea typeface="+mn-ea"/>
                <a:cs typeface="+mn-cs"/>
              </a:rPr>
              <a:t>the emergence of data intensive computational fields, such as </a:t>
            </a:r>
            <a:r>
              <a:rPr lang="en-US" sz="1200" b="1" kern="1200" dirty="0" smtClean="0">
                <a:solidFill>
                  <a:schemeClr val="tx1"/>
                </a:solidFill>
                <a:effectLst/>
                <a:latin typeface="+mn-lt"/>
                <a:ea typeface="+mn-ea"/>
                <a:cs typeface="+mn-cs"/>
              </a:rPr>
              <a:t>bioinformatics, chemical informatics and web mining. </a:t>
            </a:r>
            <a:endParaRPr lang="en-US" sz="1200" b="1" kern="1200" dirty="0" smtClean="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These</a:t>
            </a:r>
            <a:r>
              <a:rPr lang="en-US" sz="1200" b="0" kern="1200" baseline="0" dirty="0" smtClean="0">
                <a:solidFill>
                  <a:schemeClr val="tx1"/>
                </a:solidFill>
                <a:effectLst/>
                <a:latin typeface="+mn-lt"/>
                <a:ea typeface="+mn-ea"/>
                <a:cs typeface="+mn-cs"/>
              </a:rPr>
              <a:t> computations often has a structure like this, where inside an iteration, the individual data items would get processed independently and then the result of those would be combined to generate the iteration result. This result would often be used in the computations of the next iteration.</a:t>
            </a:r>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29</a:t>
            </a:fld>
            <a:endParaRPr lang="en-US"/>
          </a:p>
        </p:txBody>
      </p:sp>
    </p:spTree>
    <p:extLst>
      <p:ext uri="{BB962C8B-B14F-4D97-AF65-F5344CB8AC3E}">
        <p14:creationId xmlns:p14="http://schemas.microsoft.com/office/powerpoint/2010/main" val="718939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dirty="0" smtClean="0"/>
              <a:t>We can specify this</a:t>
            </a:r>
            <a:r>
              <a:rPr lang="en-US" baseline="0" dirty="0" smtClean="0"/>
              <a:t> type applications structures as set of </a:t>
            </a:r>
            <a:r>
              <a:rPr lang="en-US" dirty="0" smtClean="0"/>
              <a:t>computation </a:t>
            </a:r>
            <a:r>
              <a:rPr lang="en-US" dirty="0" smtClean="0"/>
              <a:t>and communication steps</a:t>
            </a:r>
            <a:r>
              <a:rPr lang="en-US" baseline="0" dirty="0" smtClean="0"/>
              <a:t> where single iterations can easily be specified as  MapReduce computations.</a:t>
            </a:r>
            <a:endParaRPr lang="en-US" dirty="0" smtClean="0"/>
          </a:p>
          <a:p>
            <a:r>
              <a:rPr lang="en-US" dirty="0" smtClean="0"/>
              <a:t>These would typically have large </a:t>
            </a:r>
            <a:r>
              <a:rPr lang="en-US" dirty="0" smtClean="0"/>
              <a:t>input</a:t>
            </a:r>
            <a:r>
              <a:rPr lang="en-US" baseline="0" dirty="0" smtClean="0"/>
              <a:t> data sizes which are loop-invariant and can be reused across iterations.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We call the iteration result as the loop-variant data.. This is Orders </a:t>
            </a:r>
            <a:r>
              <a:rPr lang="en-US" baseline="0" dirty="0" smtClean="0"/>
              <a:t>of magnitude smaller…</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While these can be performed</a:t>
            </a:r>
            <a:r>
              <a:rPr lang="en-US" baseline="0" dirty="0" smtClean="0"/>
              <a:t> using traditional </a:t>
            </a:r>
            <a:r>
              <a:rPr lang="en-US" dirty="0" err="1" smtClean="0"/>
              <a:t>MapReduce</a:t>
            </a:r>
            <a:r>
              <a:rPr lang="en-US" dirty="0" smtClean="0"/>
              <a:t> frameworks, Traditional</a:t>
            </a:r>
            <a:r>
              <a:rPr lang="en-US" baseline="0" dirty="0" smtClean="0"/>
              <a:t> is not efficient for these types of computations. MR leaves lot of room for improvements in terms of iterative applications.</a:t>
            </a: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30</a:t>
            </a:fld>
            <a:endParaRPr lang="en-US"/>
          </a:p>
        </p:txBody>
      </p:sp>
    </p:spTree>
    <p:extLst>
      <p:ext uri="{BB962C8B-B14F-4D97-AF65-F5344CB8AC3E}">
        <p14:creationId xmlns:p14="http://schemas.microsoft.com/office/powerpoint/2010/main" val="3030550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Second disruption</a:t>
            </a:r>
            <a:r>
              <a:rPr lang="en-US" sz="1200" kern="1200" baseline="0" dirty="0" smtClean="0">
                <a:solidFill>
                  <a:schemeClr val="tx1"/>
                </a:solidFill>
                <a:effectLst/>
                <a:latin typeface="+mn-lt"/>
                <a:ea typeface="+mn-ea"/>
                <a:cs typeface="+mn-cs"/>
              </a:rPr>
              <a:t> is the Cloud Computing, which</a:t>
            </a:r>
            <a:r>
              <a:rPr lang="en-US" sz="1200" kern="1200" dirty="0" smtClean="0">
                <a:solidFill>
                  <a:schemeClr val="tx1"/>
                </a:solidFill>
                <a:effectLst/>
                <a:latin typeface="+mn-lt"/>
                <a:ea typeface="+mn-ea"/>
                <a:cs typeface="+mn-cs"/>
              </a:rPr>
              <a:t> introduces a utility computing model combined with a rich set of cloud infrastructure services.</a:t>
            </a:r>
          </a:p>
          <a:p>
            <a:r>
              <a:rPr lang="en-US" sz="1200" kern="1200" dirty="0" smtClean="0">
                <a:solidFill>
                  <a:schemeClr val="tx1"/>
                </a:solidFill>
                <a:effectLst/>
                <a:latin typeface="+mn-lt"/>
                <a:ea typeface="+mn-ea"/>
                <a:cs typeface="+mn-cs"/>
              </a:rPr>
              <a:t>Cloud computing offerings by major commercial players such as Amazon</a:t>
            </a:r>
            <a:r>
              <a:rPr lang="en-US" sz="1200" kern="1200" baseline="0" dirty="0" smtClean="0">
                <a:solidFill>
                  <a:schemeClr val="tx1"/>
                </a:solidFill>
                <a:effectLst/>
                <a:latin typeface="+mn-lt"/>
                <a:ea typeface="+mn-ea"/>
                <a:cs typeface="+mn-cs"/>
              </a:rPr>
              <a:t> and Microsoft </a:t>
            </a:r>
            <a:r>
              <a:rPr lang="en-US" sz="1200" kern="1200" dirty="0" smtClean="0">
                <a:solidFill>
                  <a:schemeClr val="tx1"/>
                </a:solidFill>
                <a:effectLst/>
                <a:latin typeface="+mn-lt"/>
                <a:ea typeface="+mn-ea"/>
                <a:cs typeface="+mn-cs"/>
              </a:rPr>
              <a:t>provide on-demand computational services over the Web, which can be purchased within a matter of minutes,</a:t>
            </a:r>
            <a:r>
              <a:rPr lang="en-US" sz="1200" kern="1200" baseline="0" dirty="0" smtClean="0">
                <a:solidFill>
                  <a:schemeClr val="tx1"/>
                </a:solidFill>
                <a:effectLst/>
                <a:latin typeface="+mn-lt"/>
                <a:ea typeface="+mn-ea"/>
                <a:cs typeface="+mn-cs"/>
              </a:rPr>
              <a:t> with no upfront infrastructure cost.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utility computing model of these cloud computing offerings opens up exciting new opportunities.  An interesting feature of Cloud computing is the ability to increase the throughput of the computations by horizontally scaling computing resources without incurring any additional overhead costs.  </a:t>
            </a:r>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3</a:t>
            </a:fld>
            <a:endParaRPr lang="en-US"/>
          </a:p>
        </p:txBody>
      </p:sp>
    </p:spTree>
    <p:extLst>
      <p:ext uri="{BB962C8B-B14F-4D97-AF65-F5344CB8AC3E}">
        <p14:creationId xmlns:p14="http://schemas.microsoft.com/office/powerpoint/2010/main" val="26805797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extend the MR to support IMR. The goal is to support more patterns efficiently , while keeping the desirable features of MapReduce such as scalability</a:t>
            </a:r>
            <a:r>
              <a:rPr lang="en-US" baseline="0" dirty="0" smtClean="0"/>
              <a:t>, ease of use and fault tolerance of map </a:t>
            </a:r>
            <a:r>
              <a:rPr lang="en-US" baseline="0" dirty="0" smtClean="0"/>
              <a:t>reduce.</a:t>
            </a:r>
          </a:p>
          <a:p>
            <a:endParaRPr lang="en-US" baseline="0" dirty="0" smtClean="0"/>
          </a:p>
          <a:p>
            <a:r>
              <a:rPr lang="en-US" baseline="0" dirty="0" smtClean="0"/>
              <a:t>Add two steps..</a:t>
            </a:r>
          </a:p>
          <a:p>
            <a:endParaRPr lang="en-US" baseline="0" dirty="0" smtClean="0"/>
          </a:p>
          <a:p>
            <a:r>
              <a:rPr lang="en-US" baseline="0" dirty="0" smtClean="0"/>
              <a:t>Extend the programming model adding an extra dynamic input parameter to Map and Reduce functions.</a:t>
            </a:r>
          </a:p>
          <a:p>
            <a:endParaRPr lang="en-US" baseline="0" dirty="0" smtClean="0"/>
          </a:p>
          <a:p>
            <a:r>
              <a:rPr lang="en-US" dirty="0" smtClean="0"/>
              <a:t>Loop </a:t>
            </a:r>
            <a:r>
              <a:rPr lang="en-US" dirty="0" smtClean="0"/>
              <a:t>invariant data (static data) </a:t>
            </a:r>
            <a:r>
              <a:rPr lang="en-US" dirty="0" smtClean="0"/>
              <a:t>would</a:t>
            </a:r>
            <a:r>
              <a:rPr lang="en-US" baseline="0" dirty="0" smtClean="0"/>
              <a:t> be the</a:t>
            </a:r>
            <a:r>
              <a:rPr lang="en-US" dirty="0" smtClean="0"/>
              <a:t> </a:t>
            </a:r>
            <a:r>
              <a:rPr lang="en-US" dirty="0" smtClean="0"/>
              <a:t>traditional MR key-value pairs</a:t>
            </a:r>
          </a:p>
          <a:p>
            <a:pPr lvl="1"/>
            <a:r>
              <a:rPr lang="en-US" dirty="0" smtClean="0"/>
              <a:t>Comparatively larger sized data</a:t>
            </a:r>
          </a:p>
          <a:p>
            <a:pPr lvl="1"/>
            <a:r>
              <a:rPr lang="en-US" dirty="0" smtClean="0"/>
              <a:t>Cached between iterations</a:t>
            </a:r>
          </a:p>
          <a:p>
            <a:r>
              <a:rPr lang="en-US" dirty="0" smtClean="0"/>
              <a:t>Loop variant data (dynamic data) – broadcast to all the map tasks in beginning of the </a:t>
            </a:r>
            <a:r>
              <a:rPr lang="en-US" dirty="0" smtClean="0"/>
              <a:t>iteration</a:t>
            </a:r>
            <a:endParaRPr lang="en-US" dirty="0" smtClean="0"/>
          </a:p>
        </p:txBody>
      </p:sp>
      <p:sp>
        <p:nvSpPr>
          <p:cNvPr id="4" name="Slide Number Placeholder 3"/>
          <p:cNvSpPr>
            <a:spLocks noGrp="1"/>
          </p:cNvSpPr>
          <p:nvPr>
            <p:ph type="sldNum" sz="quarter" idx="10"/>
          </p:nvPr>
        </p:nvSpPr>
        <p:spPr/>
        <p:txBody>
          <a:bodyPr/>
          <a:lstStyle/>
          <a:p>
            <a:fld id="{5C47A4A8-66EE-4213-8177-E27493F06808}" type="slidenum">
              <a:rPr lang="en-US" smtClean="0"/>
              <a:t>31</a:t>
            </a:fld>
            <a:endParaRPr lang="en-US"/>
          </a:p>
        </p:txBody>
      </p:sp>
    </p:spTree>
    <p:extLst>
      <p:ext uri="{BB962C8B-B14F-4D97-AF65-F5344CB8AC3E}">
        <p14:creationId xmlns:p14="http://schemas.microsoft.com/office/powerpoint/2010/main" val="35067878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Merge phase</a:t>
            </a:r>
            <a:r>
              <a:rPr lang="en-US" baseline="0" dirty="0" smtClean="0"/>
              <a:t> adds a new step to the MapReduce computation flow. Merge </a:t>
            </a:r>
            <a:r>
              <a:rPr lang="en-US" baseline="0" dirty="0" err="1" smtClean="0"/>
              <a:t>recieves</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32</a:t>
            </a:fld>
            <a:endParaRPr lang="en-US"/>
          </a:p>
        </p:txBody>
      </p:sp>
    </p:spTree>
    <p:extLst>
      <p:ext uri="{BB962C8B-B14F-4D97-AF65-F5344CB8AC3E}">
        <p14:creationId xmlns:p14="http://schemas.microsoft.com/office/powerpoint/2010/main" val="7705239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Broadcast</a:t>
            </a:r>
            <a:r>
              <a:rPr lang="en-US" baseline="0" dirty="0" smtClean="0"/>
              <a:t> data is the loop variant data or the iteration result of an iteration.</a:t>
            </a:r>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33</a:t>
            </a:fld>
            <a:endParaRPr lang="en-US"/>
          </a:p>
        </p:txBody>
      </p:sp>
    </p:spTree>
    <p:extLst>
      <p:ext uri="{BB962C8B-B14F-4D97-AF65-F5344CB8AC3E}">
        <p14:creationId xmlns:p14="http://schemas.microsoft.com/office/powerpoint/2010/main" val="36957155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Loop invariant data (static data</a:t>
            </a:r>
            <a:r>
              <a:rPr lang="en-US" dirty="0" smtClean="0"/>
              <a:t>), that are</a:t>
            </a:r>
            <a:r>
              <a:rPr lang="en-US" baseline="0" dirty="0" smtClean="0"/>
              <a:t> reused between iterations, </a:t>
            </a:r>
            <a:r>
              <a:rPr lang="en-US" dirty="0" smtClean="0"/>
              <a:t> gets</a:t>
            </a:r>
            <a:r>
              <a:rPr lang="en-US" baseline="0" dirty="0" smtClean="0"/>
              <a:t> c</a:t>
            </a:r>
            <a:r>
              <a:rPr lang="en-US" dirty="0" smtClean="0"/>
              <a:t>ached between the iterations.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This avoids </a:t>
            </a:r>
            <a:r>
              <a:rPr lang="en-US" dirty="0" smtClean="0"/>
              <a:t>the data download, loading and parsing cost between </a:t>
            </a:r>
            <a:r>
              <a:rPr lang="en-US" dirty="0" smtClean="0"/>
              <a:t>iterations. Data download</a:t>
            </a:r>
            <a:r>
              <a:rPr lang="en-US" baseline="0" dirty="0" smtClean="0"/>
              <a:t> cost can be pretty significant when getting data from off-instance cloud blob storages. Bandwidth variations</a:t>
            </a:r>
            <a:endParaRPr lang="en-US" dirty="0" smtClean="0"/>
          </a:p>
          <a:p>
            <a:pPr marL="171450" indent="-171450">
              <a:buFont typeface="Arial" panose="020B0604020202020204" pitchFamily="34" charset="0"/>
              <a:buChar char="•"/>
            </a:pPr>
            <a:r>
              <a:rPr lang="en-US" dirty="0" smtClean="0"/>
              <a:t>Which gives significant speedups for data-intensive iterative MapReduce applications</a:t>
            </a:r>
            <a:endParaRPr lang="en-US" baseline="0" dirty="0" smtClean="0"/>
          </a:p>
          <a:p>
            <a:pPr marL="171450" indent="-171450">
              <a:buFont typeface="Arial" panose="020B0604020202020204" pitchFamily="34" charset="0"/>
              <a:buChar char="•"/>
            </a:pPr>
            <a:endParaRPr lang="en-US" dirty="0" smtClean="0"/>
          </a:p>
          <a:p>
            <a:r>
              <a:rPr lang="en-US" dirty="0" smtClean="0"/>
              <a:t>Cached data can be reused by any MR application within the job</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42EC38D-76F9-4D02-B218-3C9CB0039E20}" type="slidenum">
              <a:rPr lang="en-US" smtClean="0"/>
              <a:pPr/>
              <a:t>34</a:t>
            </a:fld>
            <a:endParaRPr lang="en-US"/>
          </a:p>
        </p:txBody>
      </p:sp>
    </p:spTree>
    <p:extLst>
      <p:ext uri="{BB962C8B-B14F-4D97-AF65-F5344CB8AC3E}">
        <p14:creationId xmlns:p14="http://schemas.microsoft.com/office/powerpoint/2010/main" val="991893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 tasks need to be scheduled with cache awareness</a:t>
            </a:r>
          </a:p>
          <a:p>
            <a:endParaRPr lang="en-US" dirty="0" smtClean="0"/>
          </a:p>
          <a:p>
            <a:r>
              <a:rPr lang="en-US" dirty="0" smtClean="0"/>
              <a:t>Nobody </a:t>
            </a:r>
            <a:r>
              <a:rPr lang="en-US" dirty="0" smtClean="0"/>
              <a:t>has global view of the data products cached in </a:t>
            </a:r>
            <a:r>
              <a:rPr lang="en-US" dirty="0" smtClean="0"/>
              <a:t>workers..</a:t>
            </a:r>
            <a:r>
              <a:rPr lang="en-US" baseline="0" dirty="0" smtClean="0"/>
              <a:t> No single entity has the knowledge that instance X has this data product in cache..</a:t>
            </a:r>
            <a:endParaRPr lang="en-US" dirty="0" smtClean="0"/>
          </a:p>
          <a:p>
            <a:pPr lvl="1"/>
            <a:r>
              <a:rPr lang="en-US" dirty="0" smtClean="0"/>
              <a:t>Decentralized architecture</a:t>
            </a:r>
          </a:p>
          <a:p>
            <a:pPr lvl="1"/>
            <a:r>
              <a:rPr lang="en-US" dirty="0" smtClean="0"/>
              <a:t>Impossible to do cache aware assigning of tasks to workers</a:t>
            </a:r>
          </a:p>
          <a:p>
            <a:r>
              <a:rPr lang="en-US" dirty="0" smtClean="0"/>
              <a:t>However,</a:t>
            </a:r>
            <a:r>
              <a:rPr lang="en-US" baseline="0" dirty="0" smtClean="0"/>
              <a:t> we came up with a </a:t>
            </a:r>
            <a:r>
              <a:rPr lang="en-US" dirty="0" smtClean="0"/>
              <a:t>Solution</a:t>
            </a:r>
            <a:r>
              <a:rPr lang="en-US" dirty="0" smtClean="0"/>
              <a:t>: workers pick tasks based on the data they have in the cache and the execution histories</a:t>
            </a:r>
          </a:p>
          <a:p>
            <a:pPr lvl="1"/>
            <a:r>
              <a:rPr lang="en-US" dirty="0" smtClean="0"/>
              <a:t>Job Bulletin Board : advertise the new iterations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First iteration load balanced. Rest is a challenge.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Multiple </a:t>
            </a:r>
            <a:r>
              <a:rPr lang="en-US" sz="1200" dirty="0" err="1" smtClean="0">
                <a:solidFill>
                  <a:schemeClr val="tx2"/>
                </a:solidFill>
              </a:rPr>
              <a:t>MapReduce</a:t>
            </a:r>
            <a:r>
              <a:rPr lang="en-US" sz="1200" dirty="0" smtClean="0">
                <a:solidFill>
                  <a:schemeClr val="tx2"/>
                </a:solidFill>
              </a:rPr>
              <a:t> applications within an iteration supporting</a:t>
            </a:r>
            <a:r>
              <a:rPr lang="en-US" sz="1200" baseline="0" dirty="0" smtClean="0">
                <a:solidFill>
                  <a:schemeClr val="tx2"/>
                </a:solidFill>
              </a:rPr>
              <a:t> much richer application patterns..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2"/>
                </a:solidFill>
              </a:rPr>
              <a:t>Supports multiple waves..</a:t>
            </a:r>
            <a:endParaRPr lang="en-US" sz="1200"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35</a:t>
            </a:fld>
            <a:endParaRPr lang="en-US"/>
          </a:p>
        </p:txBody>
      </p:sp>
    </p:spTree>
    <p:extLst>
      <p:ext uri="{BB962C8B-B14F-4D97-AF65-F5344CB8AC3E}">
        <p14:creationId xmlns:p14="http://schemas.microsoft.com/office/powerpoint/2010/main" val="22874939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tasks of iterative computations are much finer grained and the intermediate data are relatively smaller than typical map reduce computations. We added support for </a:t>
            </a:r>
            <a:r>
              <a:rPr lang="en-US" baseline="0" dirty="0" err="1" smtClean="0"/>
              <a:t>hydrid</a:t>
            </a:r>
            <a:r>
              <a:rPr lang="en-US" baseline="0" dirty="0" smtClean="0"/>
              <a:t> transfer of intermediate data.</a:t>
            </a:r>
          </a:p>
          <a:p>
            <a:endParaRPr lang="en-US" dirty="0" smtClean="0"/>
          </a:p>
          <a:p>
            <a:r>
              <a:rPr lang="en-US" dirty="0" smtClean="0"/>
              <a:t>Optimized n-</a:t>
            </a:r>
            <a:r>
              <a:rPr lang="en-US" dirty="0" err="1" smtClean="0"/>
              <a:t>ary</a:t>
            </a:r>
            <a:r>
              <a:rPr lang="en-US" baseline="0" dirty="0" smtClean="0"/>
              <a:t> tree based data broadcasting algorithms..</a:t>
            </a:r>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36</a:t>
            </a:fld>
            <a:endParaRPr lang="en-US"/>
          </a:p>
        </p:txBody>
      </p:sp>
    </p:spTree>
    <p:extLst>
      <p:ext uri="{BB962C8B-B14F-4D97-AF65-F5344CB8AC3E}">
        <p14:creationId xmlns:p14="http://schemas.microsoft.com/office/powerpoint/2010/main" val="39616169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Duplicate execution</a:t>
            </a:r>
            <a:r>
              <a:rPr lang="en-US" baseline="0" dirty="0" smtClean="0"/>
              <a:t> can be slow as data needs to be downloaded.. Cache sharing?</a:t>
            </a:r>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37</a:t>
            </a:fld>
            <a:endParaRPr lang="en-US"/>
          </a:p>
        </p:txBody>
      </p:sp>
    </p:spTree>
    <p:extLst>
      <p:ext uri="{BB962C8B-B14F-4D97-AF65-F5344CB8AC3E}">
        <p14:creationId xmlns:p14="http://schemas.microsoft.com/office/powerpoint/2010/main" val="29096743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Collective communications increasing the performance and</a:t>
            </a:r>
            <a:r>
              <a:rPr lang="en-US" baseline="0" dirty="0" smtClean="0"/>
              <a:t> </a:t>
            </a:r>
            <a:r>
              <a:rPr lang="en-US" dirty="0" smtClean="0"/>
              <a:t>giving</a:t>
            </a:r>
            <a:r>
              <a:rPr lang="en-US" baseline="0" dirty="0" smtClean="0"/>
              <a:t> users more easy options to perform their computations.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dirty="0" smtClean="0"/>
              <a:t>Ability to deploy multiple Map Reduce applications in a single deployment</a:t>
            </a:r>
          </a:p>
          <a:p>
            <a:pPr marL="171450" indent="-171450">
              <a:buFont typeface="Arial" panose="020B0604020202020204" pitchFamily="34" charset="0"/>
              <a:buChar char="•"/>
            </a:pPr>
            <a:r>
              <a:rPr lang="en-US" dirty="0" smtClean="0"/>
              <a:t>Possible to invoke different MR applications in a single job</a:t>
            </a:r>
          </a:p>
          <a:p>
            <a:pPr marL="171450" indent="-171450">
              <a:buFont typeface="Arial" panose="020B0604020202020204" pitchFamily="34" charset="0"/>
              <a:buChar char="•"/>
            </a:pPr>
            <a:r>
              <a:rPr lang="en-US" dirty="0" smtClean="0"/>
              <a:t>Support for many application invocations in a workflow without redeployment</a:t>
            </a: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38</a:t>
            </a:fld>
            <a:endParaRPr lang="en-US"/>
          </a:p>
        </p:txBody>
      </p:sp>
    </p:spTree>
    <p:extLst>
      <p:ext uri="{BB962C8B-B14F-4D97-AF65-F5344CB8AC3E}">
        <p14:creationId xmlns:p14="http://schemas.microsoft.com/office/powerpoint/2010/main" val="21410705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Right(c): </a:t>
            </a:r>
            <a:r>
              <a:rPr lang="en-US" sz="1200" kern="1200" dirty="0" smtClean="0">
                <a:solidFill>
                  <a:schemeClr val="tx1"/>
                </a:solidFill>
                <a:effectLst/>
                <a:latin typeface="+mn-lt"/>
                <a:ea typeface="+mn-ea"/>
                <a:cs typeface="+mn-cs"/>
              </a:rPr>
              <a:t>Twister4Azure executing Map Task histogram for 128 million data points in 128 Azure small instances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Figure 5. </a:t>
            </a:r>
            <a:r>
              <a:rPr lang="en-US" sz="1200" kern="1200" dirty="0" err="1" smtClean="0">
                <a:solidFill>
                  <a:schemeClr val="tx1"/>
                </a:solidFill>
                <a:effectLst/>
                <a:latin typeface="+mn-lt"/>
                <a:ea typeface="+mn-ea"/>
                <a:cs typeface="+mn-cs"/>
              </a:rPr>
              <a:t>KMeansClustering</a:t>
            </a:r>
            <a:r>
              <a:rPr lang="en-US" sz="1200" kern="1200" dirty="0" smtClean="0">
                <a:solidFill>
                  <a:schemeClr val="tx1"/>
                </a:solidFill>
                <a:effectLst/>
                <a:latin typeface="+mn-lt"/>
                <a:ea typeface="+mn-ea"/>
                <a:cs typeface="+mn-cs"/>
              </a:rPr>
              <a:t> Scalability. </a:t>
            </a:r>
            <a:r>
              <a:rPr lang="en-US" sz="1200" b="1" kern="1200" dirty="0" smtClean="0">
                <a:solidFill>
                  <a:schemeClr val="tx1"/>
                </a:solidFill>
                <a:effectLst/>
                <a:latin typeface="+mn-lt"/>
                <a:ea typeface="+mn-ea"/>
                <a:cs typeface="+mn-cs"/>
              </a:rPr>
              <a:t>Left(a): </a:t>
            </a:r>
            <a:r>
              <a:rPr lang="en-US" sz="1200" kern="1200" dirty="0" smtClean="0">
                <a:solidFill>
                  <a:schemeClr val="tx1"/>
                </a:solidFill>
                <a:effectLst/>
                <a:latin typeface="+mn-lt"/>
                <a:ea typeface="+mn-ea"/>
                <a:cs typeface="+mn-cs"/>
              </a:rPr>
              <a:t>Relative parallel efficiency of strong scaling using 128 million data points.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Center(b):  </a:t>
            </a:r>
            <a:r>
              <a:rPr lang="en-US" sz="1200" kern="1200" dirty="0" smtClean="0">
                <a:solidFill>
                  <a:schemeClr val="tx1"/>
                </a:solidFill>
                <a:effectLst/>
                <a:latin typeface="+mn-lt"/>
                <a:ea typeface="+mn-ea"/>
                <a:cs typeface="+mn-cs"/>
              </a:rPr>
              <a:t>Weak scaling. Workload per core is kept constant (ideal is a straight horizontal line).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39</a:t>
            </a:fld>
            <a:endParaRPr lang="en-US"/>
          </a:p>
        </p:txBody>
      </p:sp>
    </p:spTree>
    <p:extLst>
      <p:ext uri="{BB962C8B-B14F-4D97-AF65-F5344CB8AC3E}">
        <p14:creationId xmlns:p14="http://schemas.microsoft.com/office/powerpoint/2010/main" val="36532913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Java HPC Twister experiment was performed in a dedicated large-memory cluster of Intel(R) Xeon(R) CPU E5620 (2.4GHz) x 8 cores with 192GB memory per compute node and with Gigabit Ethernet on Linux. Java HPC Twister results do not include the initial data distribution 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Azure large instances</a:t>
            </a:r>
            <a:r>
              <a:rPr lang="en-US" sz="1200" kern="1200" baseline="0" dirty="0" smtClean="0">
                <a:solidFill>
                  <a:schemeClr val="tx1"/>
                </a:solidFill>
                <a:effectLst/>
                <a:latin typeface="+mn-lt"/>
                <a:ea typeface="+mn-ea"/>
                <a:cs typeface="+mn-cs"/>
              </a:rPr>
              <a:t> with 4 workers per instances is used. M</a:t>
            </a:r>
            <a:r>
              <a:rPr lang="en-US" sz="1200" kern="1200" dirty="0" smtClean="0">
                <a:solidFill>
                  <a:schemeClr val="tx1"/>
                </a:solidFill>
                <a:effectLst/>
                <a:latin typeface="+mn-lt"/>
                <a:ea typeface="+mn-ea"/>
                <a:cs typeface="+mn-cs"/>
              </a:rPr>
              <a:t>emory</a:t>
            </a:r>
            <a:r>
              <a:rPr lang="en-US" sz="1200" kern="1200" baseline="0" dirty="0" smtClean="0">
                <a:solidFill>
                  <a:schemeClr val="tx1"/>
                </a:solidFill>
                <a:effectLst/>
                <a:latin typeface="+mn-lt"/>
                <a:ea typeface="+mn-ea"/>
                <a:cs typeface="+mn-cs"/>
              </a:rPr>
              <a:t> mapped based caching and </a:t>
            </a:r>
            <a:r>
              <a:rPr lang="en-US" sz="1200" kern="1200" baseline="0" dirty="0" err="1" smtClean="0">
                <a:solidFill>
                  <a:schemeClr val="tx1"/>
                </a:solidFill>
                <a:effectLst/>
                <a:latin typeface="+mn-lt"/>
                <a:ea typeface="+mn-ea"/>
                <a:cs typeface="+mn-cs"/>
              </a:rPr>
              <a:t>AllGather</a:t>
            </a:r>
            <a:r>
              <a:rPr lang="en-US" sz="1200" kern="1200" baseline="0" dirty="0" smtClean="0">
                <a:solidFill>
                  <a:schemeClr val="tx1"/>
                </a:solidFill>
                <a:effectLst/>
                <a:latin typeface="+mn-lt"/>
                <a:ea typeface="+mn-ea"/>
                <a:cs typeface="+mn-cs"/>
              </a:rPr>
              <a:t> primitive are used.</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Left: </a:t>
            </a:r>
            <a:r>
              <a:rPr lang="en-US" sz="1200" kern="1200" dirty="0" smtClean="0">
                <a:solidFill>
                  <a:schemeClr val="tx1"/>
                </a:solidFill>
                <a:effectLst/>
                <a:latin typeface="+mn-lt"/>
                <a:ea typeface="+mn-ea"/>
                <a:cs typeface="+mn-cs"/>
              </a:rPr>
              <a:t>Weak scaling where workload per core is ~constant. Ideal is a straight horizontal line. X axis is</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Right: </a:t>
            </a:r>
            <a:r>
              <a:rPr lang="en-US" sz="1200" kern="1200" dirty="0" smtClean="0">
                <a:solidFill>
                  <a:schemeClr val="tx1"/>
                </a:solidFill>
                <a:effectLst/>
                <a:latin typeface="+mn-lt"/>
                <a:ea typeface="+mn-ea"/>
                <a:cs typeface="+mn-cs"/>
              </a:rPr>
              <a:t>Data size scaling with 128 Azure small instances/cores, 20 iterations.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Twister4Azure adjusted </a:t>
            </a:r>
            <a:r>
              <a:rPr lang="en-US" sz="1200" kern="1200" dirty="0" smtClean="0">
                <a:solidFill>
                  <a:schemeClr val="tx1"/>
                </a:solidFill>
                <a:effectLst/>
                <a:latin typeface="+mn-lt"/>
                <a:ea typeface="+mn-ea"/>
                <a:cs typeface="+mn-cs"/>
              </a:rPr>
              <a:t>(t</a:t>
            </a:r>
            <a:r>
              <a:rPr lang="en-US" sz="1200" kern="1200" baseline="-250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depicts the performance of Twister4Azure normalized according to the sequential MDS BC calculation and Stress calculation performance ratio between the Azure(</a:t>
            </a:r>
            <a:r>
              <a:rPr lang="en-US" sz="1200" kern="1200" dirty="0" err="1" smtClean="0">
                <a:solidFill>
                  <a:schemeClr val="tx1"/>
                </a:solidFill>
                <a:effectLst/>
                <a:latin typeface="+mn-lt"/>
                <a:ea typeface="+mn-ea"/>
                <a:cs typeface="+mn-cs"/>
              </a:rPr>
              <a:t>t</a:t>
            </a:r>
            <a:r>
              <a:rPr lang="en-US" sz="1200" kern="1200" baseline="-25000" dirty="0" err="1" smtClean="0">
                <a:solidFill>
                  <a:schemeClr val="tx1"/>
                </a:solidFill>
                <a:effectLst/>
                <a:latin typeface="+mn-lt"/>
                <a:ea typeface="+mn-ea"/>
                <a:cs typeface="+mn-cs"/>
              </a:rPr>
              <a:t>sa</a:t>
            </a:r>
            <a:r>
              <a:rPr lang="en-US" sz="1200" kern="1200" dirty="0" smtClean="0">
                <a:solidFill>
                  <a:schemeClr val="tx1"/>
                </a:solidFill>
                <a:effectLst/>
                <a:latin typeface="+mn-lt"/>
                <a:ea typeface="+mn-ea"/>
                <a:cs typeface="+mn-cs"/>
              </a:rPr>
              <a:t>) and Cluster(</a:t>
            </a:r>
            <a:r>
              <a:rPr lang="en-US" sz="1200" kern="1200" dirty="0" err="1" smtClean="0">
                <a:solidFill>
                  <a:schemeClr val="tx1"/>
                </a:solidFill>
                <a:effectLst/>
                <a:latin typeface="+mn-lt"/>
                <a:ea typeface="+mn-ea"/>
                <a:cs typeface="+mn-cs"/>
              </a:rPr>
              <a:t>t</a:t>
            </a:r>
            <a:r>
              <a:rPr lang="en-US" sz="1200" kern="1200" baseline="-25000" dirty="0" err="1" smtClean="0">
                <a:solidFill>
                  <a:schemeClr val="tx1"/>
                </a:solidFill>
                <a:effectLst/>
                <a:latin typeface="+mn-lt"/>
                <a:ea typeface="+mn-ea"/>
                <a:cs typeface="+mn-cs"/>
              </a:rPr>
              <a:t>sc</a:t>
            </a:r>
            <a:r>
              <a:rPr lang="en-US" sz="1200" kern="1200" dirty="0" smtClean="0">
                <a:solidFill>
                  <a:schemeClr val="tx1"/>
                </a:solidFill>
                <a:effectLst/>
                <a:latin typeface="+mn-lt"/>
                <a:ea typeface="+mn-ea"/>
                <a:cs typeface="+mn-cs"/>
              </a:rPr>
              <a:t>) environments used for Java HPC Twister. It is calculated using t</a:t>
            </a:r>
            <a:r>
              <a:rPr lang="en-US" sz="1200" kern="1200" baseline="-250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x (</a:t>
            </a:r>
            <a:r>
              <a:rPr lang="en-US" sz="1200" kern="1200" dirty="0" err="1" smtClean="0">
                <a:solidFill>
                  <a:schemeClr val="tx1"/>
                </a:solidFill>
                <a:effectLst/>
                <a:latin typeface="+mn-lt"/>
                <a:ea typeface="+mn-ea"/>
                <a:cs typeface="+mn-cs"/>
              </a:rPr>
              <a:t>t</a:t>
            </a:r>
            <a:r>
              <a:rPr lang="en-US" sz="1200" kern="1200" baseline="-25000" dirty="0" err="1" smtClean="0">
                <a:solidFill>
                  <a:schemeClr val="tx1"/>
                </a:solidFill>
                <a:effectLst/>
                <a:latin typeface="+mn-lt"/>
                <a:ea typeface="+mn-ea"/>
                <a:cs typeface="+mn-cs"/>
              </a:rPr>
              <a:t>sc</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t</a:t>
            </a:r>
            <a:r>
              <a:rPr lang="en-US" sz="1200" kern="1200" baseline="-25000" dirty="0" err="1" smtClean="0">
                <a:solidFill>
                  <a:schemeClr val="tx1"/>
                </a:solidFill>
                <a:effectLst/>
                <a:latin typeface="+mn-lt"/>
                <a:ea typeface="+mn-ea"/>
                <a:cs typeface="+mn-cs"/>
              </a:rPr>
              <a:t>sa</a:t>
            </a:r>
            <a:r>
              <a:rPr lang="en-US" sz="1200" kern="1200" dirty="0" smtClean="0">
                <a:solidFill>
                  <a:schemeClr val="tx1"/>
                </a:solidFill>
                <a:effectLst/>
                <a:latin typeface="+mn-lt"/>
                <a:ea typeface="+mn-ea"/>
                <a:cs typeface="+mn-cs"/>
              </a:rPr>
              <a:t>). This estimation however does not account for the overheads that remain constant irrespective of the computation time. Hence Twister4Azure seems to perform</a:t>
            </a:r>
            <a:r>
              <a:rPr lang="en-US" sz="1200" kern="1200" baseline="0" dirty="0" smtClean="0">
                <a:solidFill>
                  <a:schemeClr val="tx1"/>
                </a:solidFill>
                <a:effectLst/>
                <a:latin typeface="+mn-lt"/>
                <a:ea typeface="+mn-ea"/>
                <a:cs typeface="+mn-cs"/>
              </a:rPr>
              <a:t> better, but in reality when the task execution times become smaller, twister4Azure overheads will become relatively larger and the performance would not be as good as shown in the adjusted curve</a:t>
            </a:r>
            <a:r>
              <a:rPr lang="en-US" sz="120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Tested for other applications like Blast and SWG as well.</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42EC38D-76F9-4D02-B218-3C9CB0039E20}" type="slidenum">
              <a:rPr lang="en-US" smtClean="0"/>
              <a:pPr/>
              <a:t>40</a:t>
            </a:fld>
            <a:endParaRPr lang="en-US"/>
          </a:p>
        </p:txBody>
      </p:sp>
    </p:spTree>
    <p:extLst>
      <p:ext uri="{BB962C8B-B14F-4D97-AF65-F5344CB8AC3E}">
        <p14:creationId xmlns:p14="http://schemas.microsoft.com/office/powerpoint/2010/main" val="3653291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third disruption is the MapReduce and other next generation frameworks. </a:t>
            </a:r>
            <a:endParaRPr lang="en-US" dirty="0" smtClean="0"/>
          </a:p>
          <a:p>
            <a:r>
              <a:rPr lang="en-US" dirty="0" smtClean="0"/>
              <a:t>MapReduce </a:t>
            </a:r>
            <a:r>
              <a:rPr lang="en-US" dirty="0" smtClean="0"/>
              <a:t>consist</a:t>
            </a:r>
            <a:r>
              <a:rPr lang="en-US" u="sng" dirty="0" smtClean="0"/>
              <a:t>s</a:t>
            </a:r>
            <a:r>
              <a:rPr lang="en-US" dirty="0" smtClean="0"/>
              <a:t> of a storage framework, a programming model and an associated execution framework for distributed processing of very large data sets.</a:t>
            </a:r>
          </a:p>
          <a:p>
            <a:r>
              <a:rPr lang="en-US" dirty="0" smtClean="0"/>
              <a:t>include framework managed fault tolerance,</a:t>
            </a:r>
            <a:r>
              <a:rPr lang="en-US" u="sng" dirty="0" smtClean="0"/>
              <a:t> the</a:t>
            </a:r>
            <a:r>
              <a:rPr lang="en-US" dirty="0" smtClean="0"/>
              <a:t> ability to run on commodity hardware, </a:t>
            </a:r>
            <a:r>
              <a:rPr lang="en-US" u="sng" dirty="0" smtClean="0"/>
              <a:t>the </a:t>
            </a:r>
            <a:r>
              <a:rPr lang="en-US" dirty="0" smtClean="0"/>
              <a:t>ability to process very large amounts of data and horizontal scalability of compute </a:t>
            </a:r>
            <a:r>
              <a:rPr lang="en-US" dirty="0" smtClean="0"/>
              <a:t>resources.</a:t>
            </a:r>
            <a:endParaRPr lang="en-US" dirty="0" smtClean="0"/>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4</a:t>
            </a:fld>
            <a:endParaRPr lang="en-US"/>
          </a:p>
        </p:txBody>
      </p:sp>
    </p:spTree>
    <p:extLst>
      <p:ext uri="{BB962C8B-B14F-4D97-AF65-F5344CB8AC3E}">
        <p14:creationId xmlns:p14="http://schemas.microsoft.com/office/powerpoint/2010/main" val="32516035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32 </a:t>
            </a:r>
            <a:r>
              <a:rPr lang="en-US" dirty="0" err="1" smtClean="0"/>
              <a:t>mins</a:t>
            </a:r>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41</a:t>
            </a:fld>
            <a:endParaRPr lang="en-US"/>
          </a:p>
        </p:txBody>
      </p:sp>
    </p:spTree>
    <p:extLst>
      <p:ext uri="{BB962C8B-B14F-4D97-AF65-F5344CB8AC3E}">
        <p14:creationId xmlns:p14="http://schemas.microsoft.com/office/powerpoint/2010/main" val="11277132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42</a:t>
            </a:fld>
            <a:endParaRPr lang="en-US"/>
          </a:p>
        </p:txBody>
      </p:sp>
    </p:spTree>
    <p:extLst>
      <p:ext uri="{BB962C8B-B14F-4D97-AF65-F5344CB8AC3E}">
        <p14:creationId xmlns:p14="http://schemas.microsoft.com/office/powerpoint/2010/main" val="2562371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400" dirty="0" smtClean="0"/>
              <a:t>Users do not have to manually implement these logic  (</a:t>
            </a:r>
            <a:r>
              <a:rPr lang="en-US" sz="2400" dirty="0" err="1" smtClean="0"/>
              <a:t>eg</a:t>
            </a:r>
            <a:r>
              <a:rPr lang="en-US" sz="2400" dirty="0" smtClean="0"/>
              <a:t>: Reduce and Merge tasks)</a:t>
            </a:r>
          </a:p>
          <a:p>
            <a:pPr lvl="1"/>
            <a:r>
              <a:rPr lang="en-US" sz="2400" dirty="0" smtClean="0"/>
              <a:t>Preserves the Map &amp; Reduce API’s</a:t>
            </a:r>
          </a:p>
          <a:p>
            <a:pPr lvl="1"/>
            <a:r>
              <a:rPr lang="en-US" sz="2400" dirty="0" smtClean="0"/>
              <a:t>Easy to port applications with more natural primitives</a:t>
            </a: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43</a:t>
            </a:fld>
            <a:endParaRPr lang="en-US"/>
          </a:p>
        </p:txBody>
      </p:sp>
    </p:spTree>
    <p:extLst>
      <p:ext uri="{BB962C8B-B14F-4D97-AF65-F5344CB8AC3E}">
        <p14:creationId xmlns:p14="http://schemas.microsoft.com/office/powerpoint/2010/main" val="2562371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*Native support from MapReduce.</a:t>
            </a:r>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44</a:t>
            </a:fld>
            <a:endParaRPr lang="en-US"/>
          </a:p>
        </p:txBody>
      </p:sp>
    </p:spTree>
    <p:extLst>
      <p:ext uri="{BB962C8B-B14F-4D97-AF65-F5344CB8AC3E}">
        <p14:creationId xmlns:p14="http://schemas.microsoft.com/office/powerpoint/2010/main" val="7886717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Windows Communication Foundation (WCF) based Azure TCP inter-role communication mechanism </a:t>
            </a:r>
          </a:p>
          <a:p>
            <a:r>
              <a:rPr lang="en-US" dirty="0" smtClean="0"/>
              <a:t>Uses the Azure table storage as a persistent backup.  </a:t>
            </a:r>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46</a:t>
            </a:fld>
            <a:endParaRPr lang="en-US"/>
          </a:p>
        </p:txBody>
      </p:sp>
    </p:spTree>
    <p:extLst>
      <p:ext uri="{BB962C8B-B14F-4D97-AF65-F5344CB8AC3E}">
        <p14:creationId xmlns:p14="http://schemas.microsoft.com/office/powerpoint/2010/main" val="20514659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47</a:t>
            </a:fld>
            <a:endParaRPr lang="en-US"/>
          </a:p>
        </p:txBody>
      </p:sp>
    </p:spTree>
    <p:extLst>
      <p:ext uri="{BB962C8B-B14F-4D97-AF65-F5344CB8AC3E}">
        <p14:creationId xmlns:p14="http://schemas.microsoft.com/office/powerpoint/2010/main" val="34403978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Commutative associative</a:t>
            </a:r>
          </a:p>
          <a:p>
            <a:endParaRPr lang="en-US" dirty="0" smtClean="0"/>
          </a:p>
          <a:p>
            <a:r>
              <a:rPr lang="en-US" dirty="0" smtClean="0"/>
              <a:t>Uses a hierarchical reduction approach</a:t>
            </a:r>
          </a:p>
          <a:p>
            <a:pPr lvl="1"/>
            <a:r>
              <a:rPr lang="en-US" dirty="0" smtClean="0"/>
              <a:t>The results are first aggregated in the local node</a:t>
            </a:r>
          </a:p>
          <a:p>
            <a:pPr lvl="1"/>
            <a:r>
              <a:rPr lang="en-US" dirty="0" smtClean="0"/>
              <a:t>Final assembly performed in the destination nodes</a:t>
            </a:r>
          </a:p>
          <a:p>
            <a:pPr lvl="1"/>
            <a:r>
              <a:rPr lang="en-US" dirty="0" smtClean="0"/>
              <a:t>The iteration check happens in the destination nodes</a:t>
            </a:r>
          </a:p>
          <a:p>
            <a:r>
              <a:rPr lang="en-US" dirty="0" smtClean="0"/>
              <a:t>Examples : </a:t>
            </a:r>
            <a:r>
              <a:rPr lang="en-US" dirty="0" err="1" smtClean="0"/>
              <a:t>Kmeans</a:t>
            </a:r>
            <a:r>
              <a:rPr lang="en-US" dirty="0" smtClean="0"/>
              <a:t>, PageRank, MDS stress </a:t>
            </a:r>
            <a:r>
              <a:rPr lang="en-US" dirty="0" err="1" smtClean="0"/>
              <a:t>calc</a:t>
            </a:r>
            <a:endParaRPr lang="en-US" dirty="0" smtClean="0"/>
          </a:p>
          <a:p>
            <a:endParaRPr lang="en-US" dirty="0"/>
          </a:p>
        </p:txBody>
      </p:sp>
      <p:sp>
        <p:nvSpPr>
          <p:cNvPr id="4" name="Slide Number Placeholder 3"/>
          <p:cNvSpPr>
            <a:spLocks noGrp="1"/>
          </p:cNvSpPr>
          <p:nvPr>
            <p:ph type="sldNum" sz="quarter" idx="10"/>
          </p:nvPr>
        </p:nvSpPr>
        <p:spPr/>
        <p:txBody>
          <a:bodyPr/>
          <a:lstStyle/>
          <a:p>
            <a:fld id="{D82EB5A1-0A39-40AE-AF81-3F402FB79168}" type="slidenum">
              <a:rPr lang="en-US" smtClean="0"/>
              <a:t>48</a:t>
            </a:fld>
            <a:endParaRPr lang="en-US"/>
          </a:p>
        </p:txBody>
      </p:sp>
    </p:spTree>
    <p:extLst>
      <p:ext uri="{BB962C8B-B14F-4D97-AF65-F5344CB8AC3E}">
        <p14:creationId xmlns:p14="http://schemas.microsoft.com/office/powerpoint/2010/main" val="20673789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Hadoop K-means Clustering comparison with H-Collectives Map-</a:t>
            </a:r>
            <a:r>
              <a:rPr lang="en-US" sz="1200" kern="1200" dirty="0" err="1" smtClean="0">
                <a:solidFill>
                  <a:schemeClr val="tx1"/>
                </a:solidFill>
                <a:effectLst/>
                <a:latin typeface="+mn-lt"/>
                <a:ea typeface="+mn-ea"/>
                <a:cs typeface="+mn-cs"/>
              </a:rPr>
              <a:t>AllReduce</a:t>
            </a:r>
            <a:r>
              <a:rPr lang="en-US" sz="1200" kern="1200" dirty="0" smtClean="0">
                <a:solidFill>
                  <a:schemeClr val="tx1"/>
                </a:solidFill>
                <a:effectLst/>
                <a:latin typeface="+mn-lt"/>
                <a:ea typeface="+mn-ea"/>
                <a:cs typeface="+mn-cs"/>
              </a:rPr>
              <a:t> Weak scaling. 500 Centroids (clusters). 20 Dimensions. 10 iterations.</a:t>
            </a:r>
          </a:p>
          <a:p>
            <a:r>
              <a:rPr lang="en-US" sz="1200" kern="1200" dirty="0" smtClean="0">
                <a:solidFill>
                  <a:schemeClr val="tx1"/>
                </a:solidFill>
                <a:effectLst/>
                <a:latin typeface="+mn-lt"/>
                <a:ea typeface="+mn-ea"/>
                <a:cs typeface="+mn-cs"/>
              </a:rPr>
              <a:t>Hadoop K-means Clustering comparison with H-Collectives Map-</a:t>
            </a:r>
            <a:r>
              <a:rPr lang="en-US" sz="1200" kern="1200" dirty="0" err="1" smtClean="0">
                <a:solidFill>
                  <a:schemeClr val="tx1"/>
                </a:solidFill>
                <a:effectLst/>
                <a:latin typeface="+mn-lt"/>
                <a:ea typeface="+mn-ea"/>
                <a:cs typeface="+mn-cs"/>
              </a:rPr>
              <a:t>AllReduce</a:t>
            </a:r>
            <a:r>
              <a:rPr lang="en-US" sz="1200" kern="1200" dirty="0" smtClean="0">
                <a:solidFill>
                  <a:schemeClr val="tx1"/>
                </a:solidFill>
                <a:effectLst/>
                <a:latin typeface="+mn-lt"/>
                <a:ea typeface="+mn-ea"/>
                <a:cs typeface="+mn-cs"/>
              </a:rPr>
              <a:t> Strong scaling. 500 Centroids (clusters). 20 Dimensions. 10 iterations. </a:t>
            </a:r>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50</a:t>
            </a:fld>
            <a:endParaRPr lang="en-US"/>
          </a:p>
        </p:txBody>
      </p:sp>
    </p:spTree>
    <p:extLst>
      <p:ext uri="{BB962C8B-B14F-4D97-AF65-F5344CB8AC3E}">
        <p14:creationId xmlns:p14="http://schemas.microsoft.com/office/powerpoint/2010/main" val="1168832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T4A</a:t>
            </a:r>
            <a:r>
              <a:rPr lang="en-US" sz="1200" kern="1200" baseline="0" dirty="0" smtClean="0">
                <a:solidFill>
                  <a:schemeClr val="tx1"/>
                </a:solidFill>
                <a:effectLst/>
                <a:latin typeface="+mn-lt"/>
                <a:ea typeface="+mn-ea"/>
                <a:cs typeface="+mn-cs"/>
              </a:rPr>
              <a:t> already optimized,. Like ideal Hadoop..  Uses optimized broadcast, communications, etc..</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Weak</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scaling - </a:t>
            </a:r>
            <a:r>
              <a:rPr lang="en-US" sz="1200" kern="1200" dirty="0" smtClean="0">
                <a:solidFill>
                  <a:schemeClr val="tx1"/>
                </a:solidFill>
                <a:effectLst/>
                <a:latin typeface="+mn-lt"/>
                <a:ea typeface="+mn-ea"/>
                <a:cs typeface="+mn-cs"/>
              </a:rPr>
              <a:t>32 to 256 Million data points.</a:t>
            </a:r>
          </a:p>
          <a:p>
            <a:r>
              <a:rPr lang="en-US" sz="1200" kern="1200" dirty="0" smtClean="0">
                <a:solidFill>
                  <a:schemeClr val="tx1"/>
                </a:solidFill>
                <a:effectLst/>
                <a:latin typeface="+mn-lt"/>
                <a:ea typeface="+mn-ea"/>
                <a:cs typeface="+mn-cs"/>
              </a:rPr>
              <a:t>String scaling – 128M data points</a:t>
            </a:r>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51</a:t>
            </a:fld>
            <a:endParaRPr lang="en-US"/>
          </a:p>
        </p:txBody>
      </p:sp>
    </p:spTree>
    <p:extLst>
      <p:ext uri="{BB962C8B-B14F-4D97-AF65-F5344CB8AC3E}">
        <p14:creationId xmlns:p14="http://schemas.microsoft.com/office/powerpoint/2010/main" val="1168832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Figure 55 MDS Hadoop using only the BC Calculation MapReduce job per iteration to highlight the overhead. 20 iterations, 51200 data points</a:t>
            </a:r>
          </a:p>
          <a:p>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MDS application implemented using Twister4Azure. 20 iterations. 51200 data points (~5GB).</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C47A4A8-66EE-4213-8177-E27493F06808}" type="slidenum">
              <a:rPr lang="en-US" smtClean="0"/>
              <a:t>52</a:t>
            </a:fld>
            <a:endParaRPr lang="en-US"/>
          </a:p>
        </p:txBody>
      </p:sp>
    </p:spTree>
    <p:extLst>
      <p:ext uri="{BB962C8B-B14F-4D97-AF65-F5344CB8AC3E}">
        <p14:creationId xmlns:p14="http://schemas.microsoft.com/office/powerpoint/2010/main" val="116883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As we can see, we have new computational paradigms, new</a:t>
            </a:r>
            <a:r>
              <a:rPr lang="en-US" sz="1200" b="0" i="0" kern="1200" baseline="0" dirty="0" smtClean="0">
                <a:solidFill>
                  <a:schemeClr val="tx1"/>
                </a:solidFill>
                <a:effectLst/>
                <a:latin typeface="+mn-lt"/>
                <a:ea typeface="+mn-ea"/>
                <a:cs typeface="+mn-cs"/>
              </a:rPr>
              <a:t> type of problems, and new type of infrastructure.. Our focus lies in the opportunities generated by the intersection of these 3 things.  </a:t>
            </a:r>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5</a:t>
            </a:fld>
            <a:endParaRPr lang="en-US"/>
          </a:p>
        </p:txBody>
      </p:sp>
    </p:spTree>
    <p:extLst>
      <p:ext uri="{BB962C8B-B14F-4D97-AF65-F5344CB8AC3E}">
        <p14:creationId xmlns:p14="http://schemas.microsoft.com/office/powerpoint/2010/main" val="16553737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KMeansClustering</a:t>
            </a:r>
            <a:r>
              <a:rPr lang="en-US" sz="1200" kern="1200" dirty="0" smtClean="0">
                <a:solidFill>
                  <a:schemeClr val="tx1"/>
                </a:solidFill>
                <a:effectLst/>
                <a:latin typeface="+mn-lt"/>
                <a:ea typeface="+mn-ea"/>
                <a:cs typeface="+mn-cs"/>
              </a:rPr>
              <a:t> implementation used in section 7.2.3 on </a:t>
            </a:r>
            <a:r>
              <a:rPr lang="en-US" sz="1200" kern="1200" dirty="0" err="1" smtClean="0">
                <a:solidFill>
                  <a:schemeClr val="tx1"/>
                </a:solidFill>
                <a:effectLst/>
                <a:latin typeface="+mn-lt"/>
                <a:ea typeface="+mn-ea"/>
                <a:cs typeface="+mn-cs"/>
              </a:rPr>
              <a:t>HDInsight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HDInsight</a:t>
            </a:r>
            <a:r>
              <a:rPr lang="en-US" sz="1200" kern="1200" dirty="0" smtClean="0">
                <a:solidFill>
                  <a:schemeClr val="tx1"/>
                </a:solidFill>
                <a:effectLst/>
                <a:latin typeface="+mn-lt"/>
                <a:ea typeface="+mn-ea"/>
                <a:cs typeface="+mn-cs"/>
              </a:rPr>
              <a:t> currently limits the number of cores to 170, which doesn’t allow us to perform the 256 core test on it.</a:t>
            </a:r>
          </a:p>
          <a:p>
            <a:endParaRPr lang="en-US" dirty="0" smtClean="0"/>
          </a:p>
          <a:p>
            <a:endParaRPr lang="en-US" dirty="0" smtClean="0"/>
          </a:p>
          <a:p>
            <a:r>
              <a:rPr lang="en-US" sz="1200" kern="1200" dirty="0" smtClean="0">
                <a:solidFill>
                  <a:schemeClr val="tx1"/>
                </a:solidFill>
                <a:effectLst/>
                <a:latin typeface="+mn-lt"/>
                <a:ea typeface="+mn-ea"/>
                <a:cs typeface="+mn-cs"/>
              </a:rPr>
              <a:t>Input data for the </a:t>
            </a:r>
            <a:r>
              <a:rPr lang="en-US" sz="1200" kern="1200" dirty="0" err="1" smtClean="0">
                <a:solidFill>
                  <a:schemeClr val="tx1"/>
                </a:solidFill>
                <a:effectLst/>
                <a:latin typeface="+mn-lt"/>
                <a:ea typeface="+mn-ea"/>
                <a:cs typeface="+mn-cs"/>
              </a:rPr>
              <a:t>HDInsight</a:t>
            </a:r>
            <a:r>
              <a:rPr lang="en-US" sz="1200" kern="1200" dirty="0" smtClean="0">
                <a:solidFill>
                  <a:schemeClr val="tx1"/>
                </a:solidFill>
                <a:effectLst/>
                <a:latin typeface="+mn-lt"/>
                <a:ea typeface="+mn-ea"/>
                <a:cs typeface="+mn-cs"/>
              </a:rPr>
              <a:t> computation were stored in Azure Blob Storage and were accessed through  ASV (Azure storage vault), which provides a HDFS file system interface for the Azure blob storage.  Input data for the Twister4Azure computation were also stored in Azure blob storage and were cached in memory using the Twister4Azure caching feature. </a:t>
            </a:r>
          </a:p>
          <a:p>
            <a:r>
              <a:rPr lang="en-US" sz="1200" kern="1200" dirty="0" smtClean="0">
                <a:solidFill>
                  <a:schemeClr val="tx1"/>
                </a:solidFill>
                <a:effectLst/>
                <a:latin typeface="+mn-lt"/>
                <a:ea typeface="+mn-ea"/>
                <a:cs typeface="+mn-cs"/>
              </a:rPr>
              <a:t>The darker areas of the bars represent the approximated compute only time for the computation based on the average map task compute only time.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Rest of the area in each bars represent the overheads, which would be the time taken for task scheduling, data loading, shuffle, sort, reduce, merge and broadcast.  The overheads are particularly high for </a:t>
            </a:r>
            <a:r>
              <a:rPr lang="en-US" sz="1200" kern="1200" dirty="0" err="1" smtClean="0">
                <a:solidFill>
                  <a:schemeClr val="tx1"/>
                </a:solidFill>
                <a:effectLst/>
                <a:latin typeface="+mn-lt"/>
                <a:ea typeface="+mn-ea"/>
                <a:cs typeface="+mn-cs"/>
              </a:rPr>
              <a:t>HDInsight</a:t>
            </a:r>
            <a:r>
              <a:rPr lang="en-US" sz="1200" kern="1200" dirty="0" smtClean="0">
                <a:solidFill>
                  <a:schemeClr val="tx1"/>
                </a:solidFill>
                <a:effectLst/>
                <a:latin typeface="+mn-lt"/>
                <a:ea typeface="+mn-ea"/>
                <a:cs typeface="+mn-cs"/>
              </a:rPr>
              <a:t> due to the data download from the Azure Blob storage for each iteration. The variation of the time to download data from the Azure Blob storage adds significant variation to the map task execution times affecting the whole iteration execution time.  </a:t>
            </a:r>
          </a:p>
          <a:p>
            <a:r>
              <a:rPr lang="en-US" sz="1200" kern="1200" dirty="0" smtClean="0">
                <a:solidFill>
                  <a:schemeClr val="tx1"/>
                </a:solidFill>
                <a:effectLst/>
                <a:latin typeface="+mn-lt"/>
                <a:ea typeface="+mn-ea"/>
                <a:cs typeface="+mn-cs"/>
              </a:rPr>
              <a:t>Twister4Azure computation is significantly faster than </a:t>
            </a:r>
            <a:r>
              <a:rPr lang="en-US" sz="1200" kern="1200" dirty="0" err="1" smtClean="0">
                <a:solidFill>
                  <a:schemeClr val="tx1"/>
                </a:solidFill>
                <a:effectLst/>
                <a:latin typeface="+mn-lt"/>
                <a:ea typeface="+mn-ea"/>
                <a:cs typeface="+mn-cs"/>
              </a:rPr>
              <a:t>HDInsight</a:t>
            </a:r>
            <a:r>
              <a:rPr lang="en-US" sz="1200" kern="1200" dirty="0" smtClean="0">
                <a:solidFill>
                  <a:schemeClr val="tx1"/>
                </a:solidFill>
                <a:effectLst/>
                <a:latin typeface="+mn-lt"/>
                <a:ea typeface="+mn-ea"/>
                <a:cs typeface="+mn-cs"/>
              </a:rPr>
              <a:t> due to the data caching and other improvements such as hybrid TCP based data shuffling, cache aware scheduling etc. , even though the compute only time (darker areas) is much higher in Twister4Azure (C# vs Java) than in </a:t>
            </a:r>
            <a:r>
              <a:rPr lang="en-US" sz="1200" kern="1200" dirty="0" err="1" smtClean="0">
                <a:solidFill>
                  <a:schemeClr val="tx1"/>
                </a:solidFill>
                <a:effectLst/>
                <a:latin typeface="+mn-lt"/>
                <a:ea typeface="+mn-ea"/>
                <a:cs typeface="+mn-cs"/>
              </a:rPr>
              <a:t>HDInsight</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54</a:t>
            </a:fld>
            <a:endParaRPr lang="en-US"/>
          </a:p>
        </p:txBody>
      </p:sp>
    </p:spTree>
    <p:extLst>
      <p:ext uri="{BB962C8B-B14F-4D97-AF65-F5344CB8AC3E}">
        <p14:creationId xmlns:p14="http://schemas.microsoft.com/office/powerpoint/2010/main" val="17867022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28 </a:t>
            </a:r>
            <a:r>
              <a:rPr lang="en-US" dirty="0" err="1" smtClean="0"/>
              <a:t>mins</a:t>
            </a:r>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55</a:t>
            </a:fld>
            <a:endParaRPr lang="en-US"/>
          </a:p>
        </p:txBody>
      </p:sp>
    </p:spTree>
    <p:extLst>
      <p:ext uri="{BB962C8B-B14F-4D97-AF65-F5344CB8AC3E}">
        <p14:creationId xmlns:p14="http://schemas.microsoft.com/office/powerpoint/2010/main" val="6123879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Performances of SW-G for skewed distributed inhomogeneous data with ‘400’ mean sequence length. Following normal</a:t>
            </a:r>
            <a:r>
              <a:rPr lang="en-US" sz="1200" kern="1200" baseline="0" dirty="0" smtClean="0">
                <a:solidFill>
                  <a:schemeClr val="tx1"/>
                </a:solidFill>
                <a:effectLst/>
                <a:latin typeface="+mn-lt"/>
                <a:ea typeface="+mn-ea"/>
                <a:cs typeface="+mn-cs"/>
              </a:rPr>
              <a:t> distribution.</a:t>
            </a:r>
            <a:endParaRPr lang="en-US" dirty="0" smtClean="0"/>
          </a:p>
          <a:p>
            <a:r>
              <a:rPr lang="en-US" sz="1200" kern="1200" dirty="0" smtClean="0">
                <a:solidFill>
                  <a:schemeClr val="tx1"/>
                </a:solidFill>
                <a:effectLst/>
                <a:latin typeface="+mn-lt"/>
                <a:ea typeface="+mn-ea"/>
                <a:cs typeface="+mn-cs"/>
              </a:rPr>
              <a:t>Each</a:t>
            </a:r>
            <a:r>
              <a:rPr lang="en-US" sz="1200" kern="1200" baseline="0" dirty="0" smtClean="0">
                <a:solidFill>
                  <a:schemeClr val="tx1"/>
                </a:solidFill>
                <a:effectLst/>
                <a:latin typeface="+mn-lt"/>
                <a:ea typeface="+mn-ea"/>
                <a:cs typeface="+mn-cs"/>
              </a:rPr>
              <a:t> test </a:t>
            </a:r>
            <a:r>
              <a:rPr lang="en-US" sz="1200" kern="1200" dirty="0" smtClean="0">
                <a:solidFill>
                  <a:schemeClr val="tx1"/>
                </a:solidFill>
                <a:effectLst/>
                <a:latin typeface="+mn-lt"/>
                <a:ea typeface="+mn-ea"/>
                <a:cs typeface="+mn-cs"/>
              </a:rPr>
              <a:t>contained 10000 sequences leading to 100 million pairwise distance calculations to perform.</a:t>
            </a:r>
          </a:p>
          <a:p>
            <a:endParaRPr lang="en-US" sz="1200" kern="1200" dirty="0" smtClean="0">
              <a:solidFill>
                <a:schemeClr val="tx1"/>
              </a:solidFill>
              <a:effectLst/>
              <a:latin typeface="+mn-lt"/>
              <a:ea typeface="+mn-ea"/>
              <a:cs typeface="+mn-cs"/>
            </a:endParaRPr>
          </a:p>
          <a:p>
            <a:endParaRPr lang="en-US" dirty="0" smtClean="0"/>
          </a:p>
          <a:p>
            <a:r>
              <a:rPr lang="en-US" dirty="0" smtClean="0"/>
              <a:t>We </a:t>
            </a:r>
            <a:r>
              <a:rPr lang="en-US" dirty="0" smtClean="0"/>
              <a:t>did the same for Cap3. </a:t>
            </a:r>
          </a:p>
          <a:p>
            <a:endParaRPr lang="en-US" dirty="0" smtClean="0"/>
          </a:p>
          <a:p>
            <a:r>
              <a:rPr lang="en-US" dirty="0" smtClean="0"/>
              <a:t>Dynamic scheduling load balances as long as there</a:t>
            </a:r>
            <a:r>
              <a:rPr lang="en-US" baseline="0" dirty="0" smtClean="0"/>
              <a:t> are multiple waves</a:t>
            </a:r>
          </a:p>
          <a:p>
            <a:endParaRPr lang="en-US" baseline="0" dirty="0" smtClean="0"/>
          </a:p>
          <a:p>
            <a:r>
              <a:rPr lang="en-US" baseline="0" dirty="0" smtClean="0"/>
              <a:t>Randomizing the data helps..</a:t>
            </a:r>
          </a:p>
          <a:p>
            <a:endParaRPr lang="en-US" baseline="0" dirty="0" smtClean="0"/>
          </a:p>
        </p:txBody>
      </p:sp>
      <p:sp>
        <p:nvSpPr>
          <p:cNvPr id="4" name="Slide Number Placeholder 3"/>
          <p:cNvSpPr>
            <a:spLocks noGrp="1"/>
          </p:cNvSpPr>
          <p:nvPr>
            <p:ph type="sldNum" sz="quarter" idx="10"/>
          </p:nvPr>
        </p:nvSpPr>
        <p:spPr/>
        <p:txBody>
          <a:bodyPr/>
          <a:lstStyle/>
          <a:p>
            <a:fld id="{5C47A4A8-66EE-4213-8177-E27493F06808}" type="slidenum">
              <a:rPr lang="en-US" smtClean="0"/>
              <a:t>56</a:t>
            </a:fld>
            <a:endParaRPr lang="en-US"/>
          </a:p>
        </p:txBody>
      </p:sp>
    </p:spTree>
    <p:extLst>
      <p:ext uri="{BB962C8B-B14F-4D97-AF65-F5344CB8AC3E}">
        <p14:creationId xmlns:p14="http://schemas.microsoft.com/office/powerpoint/2010/main" val="29822070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performance degradation for the Hadoop SWG application on a virtual environment ranges from 25% to 15%.  Reduced</a:t>
            </a:r>
            <a:r>
              <a:rPr lang="en-US" sz="1200" kern="1200" baseline="0" dirty="0" smtClean="0">
                <a:solidFill>
                  <a:schemeClr val="tx1"/>
                </a:solidFill>
                <a:effectLst/>
                <a:latin typeface="+mn-lt"/>
                <a:ea typeface="+mn-ea"/>
                <a:cs typeface="+mn-cs"/>
              </a:rPr>
              <a:t> with increased problem size.</a:t>
            </a:r>
          </a:p>
          <a:p>
            <a:r>
              <a:rPr lang="en-US" sz="1200" kern="1200" dirty="0" smtClean="0">
                <a:solidFill>
                  <a:schemeClr val="tx1"/>
                </a:solidFill>
                <a:effectLst/>
                <a:latin typeface="+mn-lt"/>
                <a:ea typeface="+mn-ea"/>
                <a:cs typeface="+mn-cs"/>
              </a:rPr>
              <a:t>number of blocks is kept constant across the test, resulting in larger blocks for larger data sets. </a:t>
            </a:r>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few coarser grained I/O and memory operations would incur relatively low overheads than doing the same work using many finer grained operations. </a:t>
            </a: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Cap3</a:t>
            </a:r>
          </a:p>
          <a:p>
            <a:r>
              <a:rPr lang="en-US" sz="1200" kern="1200" dirty="0" smtClean="0">
                <a:solidFill>
                  <a:schemeClr val="tx1"/>
                </a:solidFill>
                <a:effectLst/>
                <a:latin typeface="+mn-lt"/>
                <a:ea typeface="+mn-ea"/>
                <a:cs typeface="+mn-cs"/>
              </a:rPr>
              <a:t>Unlike in SWG, the I/O and memory behavior of the CAP3 program does not change based on the data set size, as irrespective of the data set size, the granularity of the processing (single file) remains same. Hence, the VM overheads do not get changed even with the increase of the workload.</a:t>
            </a:r>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57</a:t>
            </a:fld>
            <a:endParaRPr lang="en-US"/>
          </a:p>
        </p:txBody>
      </p:sp>
    </p:spTree>
    <p:extLst>
      <p:ext uri="{BB962C8B-B14F-4D97-AF65-F5344CB8AC3E}">
        <p14:creationId xmlns:p14="http://schemas.microsoft.com/office/powerpoint/2010/main" val="29822070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32 cores were used to align 4000 sequences. Each of these tests was performed at +/- 2 hours 12AM/PM. Figure 5 also includes the normalized performance for MRRoles4Azure, calculated using the EMR as the baseline. We are happy to report that the performance variations we observed were very minor, with standard deviations of 1.56% for EMR and 2.25% for MRRoles4Azure. Additionally, we did not notice any noticeable trends in performance fluctuation. </a:t>
            </a: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58</a:t>
            </a:fld>
            <a:endParaRPr lang="en-US"/>
          </a:p>
        </p:txBody>
      </p:sp>
    </p:spTree>
    <p:extLst>
      <p:ext uri="{BB962C8B-B14F-4D97-AF65-F5344CB8AC3E}">
        <p14:creationId xmlns:p14="http://schemas.microsoft.com/office/powerpoint/2010/main" val="27856490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Add description slides?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Execution traces of Twister4Azure MDS using in-memory caching on small instances. The taller bars represent the </a:t>
            </a:r>
            <a:r>
              <a:rPr lang="en-US" sz="1200" kern="1200" dirty="0" err="1" smtClean="0">
                <a:solidFill>
                  <a:schemeClr val="tx1"/>
                </a:solidFill>
                <a:effectLst/>
                <a:latin typeface="+mn-lt"/>
                <a:ea typeface="+mn-ea"/>
                <a:cs typeface="+mn-cs"/>
              </a:rPr>
              <a:t>MDSBCCalc</a:t>
            </a:r>
            <a:r>
              <a:rPr lang="en-US" sz="1200" kern="1200" dirty="0" smtClean="0">
                <a:solidFill>
                  <a:schemeClr val="tx1"/>
                </a:solidFill>
                <a:effectLst/>
                <a:latin typeface="+mn-lt"/>
                <a:ea typeface="+mn-ea"/>
                <a:cs typeface="+mn-cs"/>
              </a:rPr>
              <a:t> computation, while the shorter bars represent the </a:t>
            </a:r>
            <a:r>
              <a:rPr lang="en-US" sz="1200" kern="1200" dirty="0" err="1" smtClean="0">
                <a:solidFill>
                  <a:schemeClr val="tx1"/>
                </a:solidFill>
                <a:effectLst/>
                <a:latin typeface="+mn-lt"/>
                <a:ea typeface="+mn-ea"/>
                <a:cs typeface="+mn-cs"/>
              </a:rPr>
              <a:t>MDSStressCalc</a:t>
            </a:r>
            <a:r>
              <a:rPr lang="en-US" sz="1200" kern="1200" dirty="0" smtClean="0">
                <a:solidFill>
                  <a:schemeClr val="tx1"/>
                </a:solidFill>
                <a:effectLst/>
                <a:latin typeface="+mn-lt"/>
                <a:ea typeface="+mn-ea"/>
                <a:cs typeface="+mn-cs"/>
              </a:rPr>
              <a:t> computation, and together they represent an iteration.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Execution traces of Twister4Azure MDS using Memory-Mapped file based caching on Large instances.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(204800 * 204800 input data matrix, 128 total cores, 20 iterations. 20480 </a:t>
            </a:r>
            <a:r>
              <a:rPr lang="en-US" sz="1200" kern="1200" dirty="0" err="1" smtClean="0">
                <a:solidFill>
                  <a:schemeClr val="tx1"/>
                </a:solidFill>
                <a:effectLst/>
                <a:latin typeface="+mn-lt"/>
                <a:ea typeface="+mn-ea"/>
                <a:cs typeface="+mn-cs"/>
              </a:rPr>
              <a:t>BCCalc</a:t>
            </a:r>
            <a:r>
              <a:rPr lang="en-US" sz="1200" kern="1200" dirty="0" smtClean="0">
                <a:solidFill>
                  <a:schemeClr val="tx1"/>
                </a:solidFill>
                <a:effectLst/>
                <a:latin typeface="+mn-lt"/>
                <a:ea typeface="+mn-ea"/>
                <a:cs typeface="+mn-cs"/>
              </a:rPr>
              <a:t> map tasks)</a:t>
            </a:r>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59</a:t>
            </a:fld>
            <a:endParaRPr lang="en-US"/>
          </a:p>
        </p:txBody>
      </p:sp>
    </p:spTree>
    <p:extLst>
      <p:ext uri="{BB962C8B-B14F-4D97-AF65-F5344CB8AC3E}">
        <p14:creationId xmlns:p14="http://schemas.microsoft.com/office/powerpoint/2010/main" val="4835480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42 </a:t>
            </a:r>
            <a:r>
              <a:rPr lang="en-US" dirty="0" err="1" smtClean="0"/>
              <a:t>mins</a:t>
            </a:r>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60</a:t>
            </a:fld>
            <a:endParaRPr lang="en-US"/>
          </a:p>
        </p:txBody>
      </p:sp>
    </p:spTree>
    <p:extLst>
      <p:ext uri="{BB962C8B-B14F-4D97-AF65-F5344CB8AC3E}">
        <p14:creationId xmlns:p14="http://schemas.microsoft.com/office/powerpoint/2010/main" val="34185162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thesis, we have investigated the applicability of cloud computing environments and related application frameworks to be able to perform large-scale data intensive parallel computations efficiently with good scalability, fault-tolerance and ease-of-use. Over the course of our work, we have acquired greater understanding about the challenges and bottlenecks involved in performing scalable data-intensive parallel computing on cloud environments; we have proposed solutions to overcome these potential obstacles. We selected pleasingly parallel computations, MapReduce type computations and iterative MapReduce type computations as the types of computations that are better suited for execution in cloud environments. We developed scalable parallel programming and computing frameworks specifically designed for cloud environments to support efficient, reliable and user friendly execution of the above three types of computations on cloud environments. Further, we developed data intensive applications using those frameworks, and demonstrated that these applications can be executed on cloud environments in an efficient scalable manner.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a:t>
            </a:r>
            <a:r>
              <a:rPr lang="en-US" dirty="0" smtClean="0"/>
              <a:t>of high latency, eventually consistent cloud services together with off-instance cloud storage can cause significant overheads</a:t>
            </a: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61</a:t>
            </a:fld>
            <a:endParaRPr lang="en-US"/>
          </a:p>
        </p:txBody>
      </p:sp>
    </p:spTree>
    <p:extLst>
      <p:ext uri="{BB962C8B-B14F-4D97-AF65-F5344CB8AC3E}">
        <p14:creationId xmlns:p14="http://schemas.microsoft.com/office/powerpoint/2010/main" val="35699824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Performance comparison of applications in Clouds, VM environments and in bare metal.</a:t>
            </a:r>
          </a:p>
          <a:p>
            <a:r>
              <a:rPr lang="en-US" dirty="0" smtClean="0"/>
              <a:t>Exploration of the effect of data inhomogeneity for different map reduce run times</a:t>
            </a:r>
          </a:p>
        </p:txBody>
      </p:sp>
      <p:sp>
        <p:nvSpPr>
          <p:cNvPr id="4" name="Slide Number Placeholder 3"/>
          <p:cNvSpPr>
            <a:spLocks noGrp="1"/>
          </p:cNvSpPr>
          <p:nvPr>
            <p:ph type="sldNum" sz="quarter" idx="10"/>
          </p:nvPr>
        </p:nvSpPr>
        <p:spPr/>
        <p:txBody>
          <a:bodyPr/>
          <a:lstStyle/>
          <a:p>
            <a:fld id="{5C47A4A8-66EE-4213-8177-E27493F06808}" type="slidenum">
              <a:rPr lang="en-US" smtClean="0"/>
              <a:t>62</a:t>
            </a:fld>
            <a:endParaRPr lang="en-US"/>
          </a:p>
        </p:txBody>
      </p:sp>
    </p:spTree>
    <p:extLst>
      <p:ext uri="{BB962C8B-B14F-4D97-AF65-F5344CB8AC3E}">
        <p14:creationId xmlns:p14="http://schemas.microsoft.com/office/powerpoint/2010/main" val="14635604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of high latency, eventually consistent cloud services together with off-instance cloud storage can cause significant overheads</a:t>
            </a: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63</a:t>
            </a:fld>
            <a:endParaRPr lang="en-US"/>
          </a:p>
        </p:txBody>
      </p:sp>
    </p:spTree>
    <p:extLst>
      <p:ext uri="{BB962C8B-B14F-4D97-AF65-F5344CB8AC3E}">
        <p14:creationId xmlns:p14="http://schemas.microsoft.com/office/powerpoint/2010/main" val="3569982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more specifically,  to evaluate the …….</a:t>
            </a:r>
          </a:p>
          <a:p>
            <a:endParaRPr lang="en-US" dirty="0" smtClean="0"/>
          </a:p>
          <a:p>
            <a:r>
              <a:rPr lang="en-US" dirty="0" smtClean="0"/>
              <a:t>This includes, to identify</a:t>
            </a:r>
            <a:r>
              <a:rPr lang="en-US" baseline="0" dirty="0" smtClean="0"/>
              <a:t> </a:t>
            </a:r>
            <a:r>
              <a:rPr lang="en-US" baseline="0" dirty="0" smtClean="0"/>
              <a:t>what’s best </a:t>
            </a:r>
            <a:r>
              <a:rPr lang="en-US" baseline="0" dirty="0" smtClean="0"/>
              <a:t>suited for clouds, </a:t>
            </a:r>
            <a:r>
              <a:rPr lang="en-US" baseline="0" dirty="0" smtClean="0"/>
              <a:t>to identify </a:t>
            </a:r>
            <a:r>
              <a:rPr lang="en-US" baseline="0" dirty="0" smtClean="0"/>
              <a:t>limits, etc. </a:t>
            </a:r>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6</a:t>
            </a:fld>
            <a:endParaRPr lang="en-US"/>
          </a:p>
        </p:txBody>
      </p:sp>
    </p:spTree>
    <p:extLst>
      <p:ext uri="{BB962C8B-B14F-4D97-AF65-F5344CB8AC3E}">
        <p14:creationId xmlns:p14="http://schemas.microsoft.com/office/powerpoint/2010/main" val="32582161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thesis, we presented Twister4Azure iterative MapReduce and Map-Collectives as solutions to perform scalable parallel computing in cloud environments. Several areas and directions exist through which we could build on f the foundation established by these frameworks.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present, rather than downloading them from the cloud storage. Some use cases for this capability include the re-executions of failed tasks and the duplicate executions of straggling tasks. Further, we can expose a general API to the data caching layer, allowing applications other than Twister4Azure also to utilize the data caching layer. One option is to model this API as a distributed file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option is to extend one of the existing MapReduce language layers such as Hive and Pig to support iterative MapReduce computations. We can also develop workflow layers on top of iterative </a:t>
            </a:r>
            <a:r>
              <a:rPr lang="en-US" dirty="0" err="1" smtClean="0"/>
              <a:t>Mapreduce</a:t>
            </a:r>
            <a:r>
              <a:rPr lang="en-US" dirty="0" smtClean="0"/>
              <a:t> to better compose the applications together; this would allow for a more richer and efficient data sharing (</a:t>
            </a:r>
            <a:r>
              <a:rPr lang="en-US" dirty="0" err="1" smtClean="0"/>
              <a:t>eg</a:t>
            </a:r>
            <a:r>
              <a:rPr lang="en-US" dirty="0" smtClean="0"/>
              <a:t>: share data stored in cache) process to occur between the applications.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iterative MapReduce applications where only a small subset of loop invariant data product is needed to process the subset of input data in a Map task. In such cases, it is inefficient to make all the loop invariant data available to such computations. In some of these applications, the size of the loop variant data is too large to fit into the memory and it can introduce communication and scalability bottlenecks as well. An example of such a computation is PageRank. The Map-</a:t>
            </a:r>
            <a:r>
              <a:rPr lang="en-US" dirty="0" err="1" smtClean="0"/>
              <a:t>ReduceScatter</a:t>
            </a:r>
            <a:r>
              <a:rPr lang="en-US" dirty="0" smtClean="0"/>
              <a:t> primitive can be modeled after MPI </a:t>
            </a:r>
            <a:r>
              <a:rPr lang="en-US" dirty="0" err="1" smtClean="0"/>
              <a:t>ReduceScatter</a:t>
            </a:r>
            <a:r>
              <a:rPr lang="en-US" dirty="0" smtClean="0"/>
              <a:t> to support such use cases in an optimized manner.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Given the relative novelty of the Big Data movement, cloud infrastructures and the MapReduce frameworks, there exist many more exciting topics to explore for future research work.  Some of these examples include the large scale real time stream processing in cloud environments and large scale graph processing in cloud environments.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C47A4A8-66EE-4213-8177-E27493F06808}" type="slidenum">
              <a:rPr lang="en-US" smtClean="0"/>
              <a:t>64</a:t>
            </a:fld>
            <a:endParaRPr lang="en-US"/>
          </a:p>
        </p:txBody>
      </p:sp>
    </p:spTree>
    <p:extLst>
      <p:ext uri="{BB962C8B-B14F-4D97-AF65-F5344CB8AC3E}">
        <p14:creationId xmlns:p14="http://schemas.microsoft.com/office/powerpoint/2010/main" val="26656360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 Fix the names</a:t>
            </a:r>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65</a:t>
            </a:fld>
            <a:endParaRPr lang="en-US"/>
          </a:p>
        </p:txBody>
      </p:sp>
    </p:spTree>
    <p:extLst>
      <p:ext uri="{BB962C8B-B14F-4D97-AF65-F5344CB8AC3E}">
        <p14:creationId xmlns:p14="http://schemas.microsoft.com/office/powerpoint/2010/main" val="18548730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a:t>
            </a:r>
            <a:r>
              <a:rPr lang="en-US" baseline="0" dirty="0" smtClean="0"/>
              <a:t> most of the cloud usage is for pleasingly parallel and </a:t>
            </a:r>
            <a:r>
              <a:rPr lang="en-US" baseline="0" dirty="0" err="1" smtClean="0"/>
              <a:t>MapReduce</a:t>
            </a:r>
            <a:r>
              <a:rPr lang="en-US" baseline="0" dirty="0" smtClean="0"/>
              <a:t> workloads..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MPI more</a:t>
            </a:r>
            <a:r>
              <a:rPr lang="en-US" baseline="0" dirty="0" smtClean="0"/>
              <a:t> low level </a:t>
            </a:r>
            <a:r>
              <a:rPr lang="en-US" baseline="0" dirty="0" err="1" smtClean="0"/>
              <a:t>interface..More</a:t>
            </a:r>
            <a:r>
              <a:rPr lang="en-US" baseline="0" dirty="0" smtClean="0"/>
              <a:t> flexible… but Makes things more complex.. Fault tolerance issues. More susceptible to jitter, etc…</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Cloud : no guarantee things will deploy </a:t>
            </a:r>
            <a:r>
              <a:rPr lang="en-US" baseline="0" dirty="0" err="1" smtClean="0"/>
              <a:t>nearby..or</a:t>
            </a:r>
            <a:r>
              <a:rPr lang="en-US" baseline="0" dirty="0" smtClean="0"/>
              <a:t> </a:t>
            </a:r>
            <a:r>
              <a:rPr lang="en-US" baseline="0" dirty="0" err="1" smtClean="0"/>
              <a:t>communicaitpon</a:t>
            </a:r>
            <a:r>
              <a:rPr lang="en-US" baseline="0" dirty="0" smtClean="0"/>
              <a:t>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lot of applications that fall in between MR and MPI..</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Iterative with map reduce is </a:t>
            </a:r>
            <a:r>
              <a:rPr lang="en-US" baseline="0" dirty="0" err="1" smtClean="0"/>
              <a:t>ineficient</a:t>
            </a:r>
            <a:r>
              <a:rPr lang="en-US" baseline="0" dirty="0" smtClean="0"/>
              <a:t>.. Programmer have to manually issue multiple MR jobs </a:t>
            </a:r>
            <a:r>
              <a:rPr lang="en-US" baseline="0" dirty="0" err="1" smtClean="0"/>
              <a:t>uisig</a:t>
            </a:r>
            <a:r>
              <a:rPr lang="en-US" baseline="0" dirty="0" smtClean="0"/>
              <a:t> drivers..</a:t>
            </a:r>
            <a:endParaRPr lang="en-US" dirty="0" smtClean="0"/>
          </a:p>
          <a:p>
            <a:endParaRPr lang="en-US" dirty="0" smtClean="0"/>
          </a:p>
          <a:p>
            <a:r>
              <a:rPr lang="en-US" dirty="0" smtClean="0"/>
              <a:t>We</a:t>
            </a:r>
            <a:r>
              <a:rPr lang="en-US" baseline="0" dirty="0" smtClean="0"/>
              <a:t> believe there is a need to fill this gap and come up with solutions specifically designed for clouds, taking in to account the unique </a:t>
            </a:r>
            <a:r>
              <a:rPr lang="en-US" baseline="0" dirty="0" err="1" smtClean="0"/>
              <a:t>characteristis</a:t>
            </a:r>
            <a:r>
              <a:rPr lang="en-US" baseline="0" dirty="0" smtClean="0"/>
              <a:t> of clouds.</a:t>
            </a:r>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70</a:t>
            </a:fld>
            <a:endParaRPr lang="en-US"/>
          </a:p>
        </p:txBody>
      </p:sp>
    </p:spTree>
    <p:extLst>
      <p:ext uri="{BB962C8B-B14F-4D97-AF65-F5344CB8AC3E}">
        <p14:creationId xmlns:p14="http://schemas.microsoft.com/office/powerpoint/2010/main" val="8556927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71</a:t>
            </a:fld>
            <a:endParaRPr lang="en-US"/>
          </a:p>
        </p:txBody>
      </p:sp>
    </p:spTree>
    <p:extLst>
      <p:ext uri="{BB962C8B-B14F-4D97-AF65-F5344CB8AC3E}">
        <p14:creationId xmlns:p14="http://schemas.microsoft.com/office/powerpoint/2010/main" val="20005858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err="1" smtClean="0"/>
              <a:t>iMapReduce</a:t>
            </a:r>
            <a:r>
              <a:rPr lang="en-US" dirty="0" smtClean="0"/>
              <a:t>, Twister</a:t>
            </a:r>
            <a:r>
              <a:rPr lang="en-US" baseline="0" dirty="0" smtClean="0"/>
              <a:t> -&gt; single wave..</a:t>
            </a:r>
            <a:endParaRPr lang="en-US" dirty="0" smtClean="0"/>
          </a:p>
          <a:p>
            <a:pPr lvl="1"/>
            <a:endParaRPr lang="en-US" dirty="0" smtClean="0"/>
          </a:p>
          <a:p>
            <a:pPr lvl="1"/>
            <a:r>
              <a:rPr lang="en-US" dirty="0" smtClean="0"/>
              <a:t>Iterative </a:t>
            </a:r>
            <a:r>
              <a:rPr lang="en-US" dirty="0" err="1" smtClean="0"/>
              <a:t>MapReduce</a:t>
            </a:r>
            <a:r>
              <a:rPr lang="en-US" dirty="0" smtClean="0"/>
              <a:t>: </a:t>
            </a:r>
            <a:r>
              <a:rPr lang="en-US" dirty="0" err="1" smtClean="0"/>
              <a:t>Haloop</a:t>
            </a:r>
            <a:r>
              <a:rPr lang="en-US" dirty="0" smtClean="0"/>
              <a:t>, Twister @IU, Spark</a:t>
            </a:r>
          </a:p>
          <a:p>
            <a:pPr lvl="1"/>
            <a:r>
              <a:rPr lang="en-US" dirty="0" smtClean="0"/>
              <a:t>Map-Reduce-Merge: enable processing heterogeneous data sets</a:t>
            </a:r>
          </a:p>
          <a:p>
            <a:pPr lvl="1"/>
            <a:r>
              <a:rPr lang="en-US" dirty="0" err="1" smtClean="0"/>
              <a:t>MapReduce</a:t>
            </a:r>
            <a:r>
              <a:rPr lang="en-US" dirty="0" smtClean="0"/>
              <a:t> online: online aggregation, and continuous queries</a:t>
            </a: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73</a:t>
            </a:fld>
            <a:endParaRPr lang="en-US"/>
          </a:p>
        </p:txBody>
      </p:sp>
    </p:spTree>
    <p:extLst>
      <p:ext uri="{BB962C8B-B14F-4D97-AF65-F5344CB8AC3E}">
        <p14:creationId xmlns:p14="http://schemas.microsoft.com/office/powerpoint/2010/main" val="37955573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Orchestra : Broadcast and shuffle improvements…</a:t>
            </a:r>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74</a:t>
            </a:fld>
            <a:endParaRPr lang="en-US"/>
          </a:p>
        </p:txBody>
      </p:sp>
    </p:spTree>
    <p:extLst>
      <p:ext uri="{BB962C8B-B14F-4D97-AF65-F5344CB8AC3E}">
        <p14:creationId xmlns:p14="http://schemas.microsoft.com/office/powerpoint/2010/main" val="3362216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7</a:t>
            </a:fld>
            <a:endParaRPr lang="en-US"/>
          </a:p>
        </p:txBody>
      </p:sp>
    </p:spTree>
    <p:extLst>
      <p:ext uri="{BB962C8B-B14F-4D97-AF65-F5344CB8AC3E}">
        <p14:creationId xmlns:p14="http://schemas.microsoft.com/office/powerpoint/2010/main" val="3889997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Clouds are very interesting</a:t>
            </a:r>
            <a:r>
              <a:rPr lang="en-US" baseline="0" dirty="0" smtClean="0"/>
              <a:t> for scalable parallel computing.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No upfront cost.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Horizontally scalable, where you pay the same for 10 instances for 100 hours or 1000 instances for 1 hour.</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Zero</a:t>
            </a:r>
            <a:r>
              <a:rPr lang="en-US" sz="1200" kern="1200" baseline="0" dirty="0" smtClean="0">
                <a:solidFill>
                  <a:schemeClr val="tx1"/>
                </a:solidFill>
                <a:effectLst/>
                <a:latin typeface="+mn-lt"/>
                <a:ea typeface="+mn-ea"/>
                <a:cs typeface="+mn-cs"/>
              </a:rPr>
              <a:t> maintenance, no need to worry about the failed disk..</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baseline="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How</a:t>
            </a:r>
            <a:r>
              <a:rPr lang="en-US" baseline="0" dirty="0" smtClean="0"/>
              <a:t> ever, </a:t>
            </a:r>
            <a:r>
              <a:rPr lang="en-US" dirty="0" smtClean="0"/>
              <a:t>Cloud native development is not easy,</a:t>
            </a:r>
            <a:r>
              <a:rPr lang="en-US" baseline="0" dirty="0" smtClean="0"/>
              <a:t> neither </a:t>
            </a:r>
            <a:r>
              <a:rPr lang="en-US" dirty="0" smtClean="0"/>
              <a:t>straight forward</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Loose service guarantees – eventual consistency.</a:t>
            </a: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virtualization, </a:t>
            </a:r>
          </a:p>
          <a:p>
            <a:pPr marL="171450" indent="-171450">
              <a:buFont typeface="Arial" pitchFamily="34" charset="0"/>
              <a:buChar char="•"/>
            </a:pPr>
            <a:r>
              <a:rPr lang="en-US" sz="1200" kern="1200" dirty="0" smtClean="0">
                <a:solidFill>
                  <a:schemeClr val="tx1"/>
                </a:solidFill>
                <a:effectLst/>
                <a:latin typeface="+mn-lt"/>
                <a:ea typeface="+mn-ea"/>
                <a:cs typeface="+mn-cs"/>
              </a:rPr>
              <a:t>multi-tenancy, </a:t>
            </a:r>
          </a:p>
          <a:p>
            <a:pPr marL="171450" indent="-171450">
              <a:buFont typeface="Arial" pitchFamily="34" charset="0"/>
              <a:buChar char="•"/>
            </a:pPr>
            <a:r>
              <a:rPr lang="en-US" sz="1200" kern="1200" dirty="0" smtClean="0">
                <a:solidFill>
                  <a:schemeClr val="tx1"/>
                </a:solidFill>
                <a:effectLst/>
                <a:latin typeface="+mn-lt"/>
                <a:ea typeface="+mn-ea"/>
                <a:cs typeface="+mn-cs"/>
              </a:rPr>
              <a:t>non-dedicated commodity connectivity and etc..</a:t>
            </a:r>
            <a:r>
              <a:rPr lang="en-US" sz="1200" kern="1200" baseline="0" dirty="0" smtClean="0">
                <a:solidFill>
                  <a:schemeClr val="tx1"/>
                </a:solidFill>
                <a:effectLst/>
                <a:latin typeface="+mn-lt"/>
                <a:ea typeface="+mn-ea"/>
                <a:cs typeface="+mn-cs"/>
              </a:rPr>
              <a:t> </a:t>
            </a:r>
          </a:p>
          <a:p>
            <a:pPr marL="171450" indent="-171450">
              <a:buFont typeface="Arial" pitchFamily="34" charset="0"/>
              <a:buChar cha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This makes it necessary to have specialized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distributed parallel computing frameworks build specifically for cloud characteristics to harness the power of clouds both easily and effectively.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dirty="0" smtClean="0"/>
              <a:t>We believe</a:t>
            </a:r>
            <a:r>
              <a:rPr lang="en-US" b="1" baseline="0" dirty="0" smtClean="0"/>
              <a:t> there is a need for</a:t>
            </a:r>
            <a:r>
              <a:rPr lang="en-US" sz="1200" b="1" kern="1200" dirty="0" smtClean="0">
                <a:solidFill>
                  <a:schemeClr val="tx1"/>
                </a:solidFill>
                <a:effectLst/>
                <a:latin typeface="+mn-lt"/>
                <a:ea typeface="+mn-ea"/>
                <a:cs typeface="+mn-cs"/>
              </a:rPr>
              <a:t> scalable parallel programming frameworks specifically designed for cloud environments to support efficient, reliable and user friendly execution of data intensive iterative computations.</a:t>
            </a:r>
            <a:r>
              <a:rPr lang="en-US" sz="1200" b="1" kern="1200" baseline="0" dirty="0" smtClean="0">
                <a:solidFill>
                  <a:schemeClr val="tx1"/>
                </a:solidFill>
                <a:effectLst/>
                <a:latin typeface="+mn-lt"/>
                <a:ea typeface="+mn-ea"/>
                <a:cs typeface="+mn-cs"/>
              </a:rPr>
              <a:t> </a:t>
            </a:r>
            <a:endParaRPr lang="en-US" dirty="0" smtClean="0"/>
          </a:p>
          <a:p>
            <a:pPr marL="171450" indent="-171450">
              <a:buFont typeface="Arial" pitchFamily="34" charset="0"/>
              <a:buChar char="•"/>
            </a:pPr>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9</a:t>
            </a:fld>
            <a:endParaRPr lang="en-US"/>
          </a:p>
        </p:txBody>
      </p:sp>
    </p:spTree>
    <p:extLst>
      <p:ext uri="{BB962C8B-B14F-4D97-AF65-F5344CB8AC3E}">
        <p14:creationId xmlns:p14="http://schemas.microsoft.com/office/powerpoint/2010/main" val="968170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10</a:t>
            </a:fld>
            <a:endParaRPr lang="en-US"/>
          </a:p>
        </p:txBody>
      </p:sp>
    </p:spTree>
    <p:extLst>
      <p:ext uri="{BB962C8B-B14F-4D97-AF65-F5344CB8AC3E}">
        <p14:creationId xmlns:p14="http://schemas.microsoft.com/office/powerpoint/2010/main" val="42048115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if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T Title Slide">
    <p:spTree>
      <p:nvGrpSpPr>
        <p:cNvPr id="1" name=""/>
        <p:cNvGrpSpPr/>
        <p:nvPr/>
      </p:nvGrpSpPr>
      <p:grpSpPr>
        <a:xfrm>
          <a:off x="0" y="0"/>
          <a:ext cx="0" cy="0"/>
          <a:chOff x="0" y="0"/>
          <a:chExt cx="0" cy="0"/>
        </a:xfrm>
      </p:grpSpPr>
      <p:pic>
        <p:nvPicPr>
          <p:cNvPr id="9" name="Picture 8" descr="RT_topmotto_ne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8058"/>
            <a:ext cx="9144000" cy="696542"/>
          </a:xfrm>
          <a:prstGeom prst="rect">
            <a:avLst/>
          </a:prstGeom>
        </p:spPr>
      </p:pic>
      <p:sp>
        <p:nvSpPr>
          <p:cNvPr id="13" name="Rectangle 12"/>
          <p:cNvSpPr/>
          <p:nvPr userDrawn="1"/>
        </p:nvSpPr>
        <p:spPr>
          <a:xfrm>
            <a:off x="5591670" y="5957408"/>
            <a:ext cx="3552330" cy="646331"/>
          </a:xfrm>
          <a:prstGeom prst="rect">
            <a:avLst/>
          </a:prstGeom>
        </p:spPr>
        <p:txBody>
          <a:bodyPr wrap="square">
            <a:spAutoFit/>
          </a:bodyPr>
          <a:lstStyle/>
          <a:p>
            <a:pPr algn="l"/>
            <a:r>
              <a:rPr lang="fi-FI" sz="1200" dirty="0">
                <a:solidFill>
                  <a:schemeClr val="tx1">
                    <a:tint val="75000"/>
                  </a:schemeClr>
                </a:solidFill>
                <a:latin typeface="Century Gothic"/>
                <a:cs typeface="Century Gothic"/>
              </a:rPr>
              <a:t>© </a:t>
            </a:r>
            <a:r>
              <a:rPr lang="fi-FI" sz="1200" dirty="0" err="1">
                <a:solidFill>
                  <a:schemeClr val="tx1">
                    <a:tint val="75000"/>
                  </a:schemeClr>
                </a:solidFill>
                <a:latin typeface="Century Gothic"/>
                <a:cs typeface="Century Gothic"/>
              </a:rPr>
              <a:t>Trustees</a:t>
            </a:r>
            <a:r>
              <a:rPr lang="fi-FI" sz="1200" dirty="0">
                <a:solidFill>
                  <a:schemeClr val="tx1">
                    <a:tint val="75000"/>
                  </a:schemeClr>
                </a:solidFill>
                <a:latin typeface="Century Gothic"/>
                <a:cs typeface="Century Gothic"/>
              </a:rPr>
              <a:t> of Indiana </a:t>
            </a:r>
            <a:r>
              <a:rPr lang="fi-FI" sz="1200" dirty="0" err="1">
                <a:solidFill>
                  <a:schemeClr val="tx1">
                    <a:tint val="75000"/>
                  </a:schemeClr>
                </a:solidFill>
                <a:latin typeface="Century Gothic"/>
                <a:cs typeface="Century Gothic"/>
              </a:rPr>
              <a:t>University</a:t>
            </a:r>
            <a:endParaRPr lang="fi-FI" sz="1200" dirty="0">
              <a:solidFill>
                <a:schemeClr val="tx1">
                  <a:tint val="75000"/>
                </a:schemeClr>
              </a:solidFill>
              <a:latin typeface="Century Gothic"/>
              <a:cs typeface="Century Gothic"/>
            </a:endParaRPr>
          </a:p>
          <a:p>
            <a:pPr algn="l"/>
            <a:r>
              <a:rPr lang="fi-FI" sz="1200" dirty="0" err="1">
                <a:solidFill>
                  <a:schemeClr val="tx1">
                    <a:tint val="75000"/>
                  </a:schemeClr>
                </a:solidFill>
                <a:latin typeface="Century Gothic"/>
                <a:cs typeface="Century Gothic"/>
              </a:rPr>
              <a:t>Released</a:t>
            </a:r>
            <a:r>
              <a:rPr lang="fi-FI" sz="1200" dirty="0">
                <a:solidFill>
                  <a:schemeClr val="tx1">
                    <a:tint val="75000"/>
                  </a:schemeClr>
                </a:solidFill>
                <a:latin typeface="Century Gothic"/>
                <a:cs typeface="Century Gothic"/>
              </a:rPr>
              <a:t> </a:t>
            </a:r>
            <a:r>
              <a:rPr lang="fi-FI" sz="1200" dirty="0" err="1">
                <a:solidFill>
                  <a:schemeClr val="tx1">
                    <a:tint val="75000"/>
                  </a:schemeClr>
                </a:solidFill>
                <a:latin typeface="Century Gothic"/>
                <a:cs typeface="Century Gothic"/>
              </a:rPr>
              <a:t>under</a:t>
            </a:r>
            <a:r>
              <a:rPr lang="fi-FI" sz="1200" dirty="0">
                <a:solidFill>
                  <a:schemeClr val="tx1">
                    <a:tint val="75000"/>
                  </a:schemeClr>
                </a:solidFill>
                <a:latin typeface="Century Gothic"/>
                <a:cs typeface="Century Gothic"/>
              </a:rPr>
              <a:t> Creative </a:t>
            </a:r>
            <a:r>
              <a:rPr lang="fi-FI" sz="1200" dirty="0" err="1">
                <a:solidFill>
                  <a:schemeClr val="tx1">
                    <a:tint val="75000"/>
                  </a:schemeClr>
                </a:solidFill>
                <a:latin typeface="Century Gothic"/>
                <a:cs typeface="Century Gothic"/>
              </a:rPr>
              <a:t>Commons</a:t>
            </a:r>
            <a:r>
              <a:rPr lang="fi-FI" sz="1200" dirty="0">
                <a:solidFill>
                  <a:schemeClr val="tx1">
                    <a:tint val="75000"/>
                  </a:schemeClr>
                </a:solidFill>
                <a:latin typeface="Century Gothic"/>
                <a:cs typeface="Century Gothic"/>
              </a:rPr>
              <a:t> 3.0 </a:t>
            </a:r>
            <a:r>
              <a:rPr lang="fi-FI" sz="1200" dirty="0" err="1">
                <a:solidFill>
                  <a:schemeClr val="tx1">
                    <a:tint val="75000"/>
                  </a:schemeClr>
                </a:solidFill>
                <a:latin typeface="Century Gothic"/>
                <a:cs typeface="Century Gothic"/>
              </a:rPr>
              <a:t>unported</a:t>
            </a:r>
            <a:r>
              <a:rPr lang="fi-FI" sz="1200" dirty="0">
                <a:solidFill>
                  <a:schemeClr val="tx1">
                    <a:tint val="75000"/>
                  </a:schemeClr>
                </a:solidFill>
                <a:latin typeface="Century Gothic"/>
                <a:cs typeface="Century Gothic"/>
              </a:rPr>
              <a:t> </a:t>
            </a:r>
            <a:r>
              <a:rPr lang="fi-FI" sz="1200" dirty="0" err="1">
                <a:solidFill>
                  <a:schemeClr val="tx1">
                    <a:tint val="75000"/>
                  </a:schemeClr>
                </a:solidFill>
                <a:latin typeface="Century Gothic"/>
                <a:cs typeface="Century Gothic"/>
              </a:rPr>
              <a:t>license</a:t>
            </a:r>
            <a:r>
              <a:rPr lang="fi-FI" sz="1200" dirty="0">
                <a:solidFill>
                  <a:schemeClr val="tx1">
                    <a:tint val="75000"/>
                  </a:schemeClr>
                </a:solidFill>
                <a:latin typeface="Century Gothic"/>
                <a:cs typeface="Century Gothic"/>
              </a:rPr>
              <a:t>; </a:t>
            </a:r>
            <a:r>
              <a:rPr lang="fi-FI" sz="1200" dirty="0" err="1">
                <a:solidFill>
                  <a:schemeClr val="tx1">
                    <a:tint val="75000"/>
                  </a:schemeClr>
                </a:solidFill>
                <a:latin typeface="Century Gothic"/>
                <a:cs typeface="Century Gothic"/>
              </a:rPr>
              <a:t>license</a:t>
            </a:r>
            <a:r>
              <a:rPr lang="fi-FI" sz="1200" dirty="0">
                <a:solidFill>
                  <a:schemeClr val="tx1">
                    <a:tint val="75000"/>
                  </a:schemeClr>
                </a:solidFill>
                <a:latin typeface="Century Gothic"/>
                <a:cs typeface="Century Gothic"/>
              </a:rPr>
              <a:t> </a:t>
            </a:r>
            <a:r>
              <a:rPr lang="fi-FI" sz="1200" dirty="0" err="1">
                <a:solidFill>
                  <a:schemeClr val="tx1">
                    <a:tint val="75000"/>
                  </a:schemeClr>
                </a:solidFill>
                <a:latin typeface="Century Gothic"/>
                <a:cs typeface="Century Gothic"/>
              </a:rPr>
              <a:t>terms</a:t>
            </a:r>
            <a:r>
              <a:rPr lang="fi-FI" sz="1200" dirty="0">
                <a:solidFill>
                  <a:schemeClr val="tx1">
                    <a:tint val="75000"/>
                  </a:schemeClr>
                </a:solidFill>
                <a:latin typeface="Century Gothic"/>
                <a:cs typeface="Century Gothic"/>
              </a:rPr>
              <a:t> on </a:t>
            </a:r>
            <a:r>
              <a:rPr lang="fi-FI" sz="1200" dirty="0" err="1">
                <a:solidFill>
                  <a:schemeClr val="tx1">
                    <a:tint val="75000"/>
                  </a:schemeClr>
                </a:solidFill>
                <a:latin typeface="Century Gothic"/>
                <a:cs typeface="Century Gothic"/>
              </a:rPr>
              <a:t>last</a:t>
            </a:r>
            <a:r>
              <a:rPr lang="fi-FI" sz="1200" dirty="0">
                <a:solidFill>
                  <a:schemeClr val="tx1">
                    <a:tint val="75000"/>
                  </a:schemeClr>
                </a:solidFill>
                <a:latin typeface="Century Gothic"/>
                <a:cs typeface="Century Gothic"/>
              </a:rPr>
              <a:t> </a:t>
            </a:r>
            <a:r>
              <a:rPr lang="fi-FI" sz="1200" dirty="0" err="1">
                <a:solidFill>
                  <a:schemeClr val="tx1">
                    <a:tint val="75000"/>
                  </a:schemeClr>
                </a:solidFill>
                <a:latin typeface="Century Gothic"/>
                <a:cs typeface="Century Gothic"/>
              </a:rPr>
              <a:t>slide</a:t>
            </a:r>
            <a:r>
              <a:rPr lang="fi-FI" sz="1200" dirty="0">
                <a:solidFill>
                  <a:schemeClr val="tx1">
                    <a:tint val="75000"/>
                  </a:schemeClr>
                </a:solidFill>
                <a:latin typeface="Century Gothic"/>
                <a:cs typeface="Century Gothic"/>
              </a:rPr>
              <a:t>. </a:t>
            </a:r>
            <a:endParaRPr lang="en-US" sz="1200" dirty="0">
              <a:solidFill>
                <a:schemeClr val="tx1">
                  <a:tint val="75000"/>
                </a:schemeClr>
              </a:solidFill>
              <a:latin typeface="Century Gothic"/>
              <a:cs typeface="Century Gothic"/>
            </a:endParaRPr>
          </a:p>
        </p:txBody>
      </p:sp>
      <p:sp>
        <p:nvSpPr>
          <p:cNvPr id="8" name="Title 1"/>
          <p:cNvSpPr>
            <a:spLocks noGrp="1"/>
          </p:cNvSpPr>
          <p:nvPr>
            <p:ph type="ctrTitle"/>
          </p:nvPr>
        </p:nvSpPr>
        <p:spPr>
          <a:xfrm>
            <a:off x="685800" y="1239410"/>
            <a:ext cx="7772400" cy="1470025"/>
          </a:xfrm>
        </p:spPr>
        <p:txBody>
          <a:bodyPr/>
          <a:lstStyle/>
          <a:p>
            <a:r>
              <a:rPr lang="en-US" dirty="0" smtClean="0"/>
              <a:t>Click to edit Master title style</a:t>
            </a:r>
            <a:endParaRPr lang="en-US" dirty="0"/>
          </a:p>
        </p:txBody>
      </p:sp>
      <p:sp>
        <p:nvSpPr>
          <p:cNvPr id="10" name="Subtitle 2"/>
          <p:cNvSpPr>
            <a:spLocks noGrp="1"/>
          </p:cNvSpPr>
          <p:nvPr>
            <p:ph type="subTitle" idx="1"/>
          </p:nvPr>
        </p:nvSpPr>
        <p:spPr>
          <a:xfrm>
            <a:off x="1371600" y="2862044"/>
            <a:ext cx="6400800" cy="111167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3" name="Text Placeholder 2"/>
          <p:cNvSpPr>
            <a:spLocks noGrp="1"/>
          </p:cNvSpPr>
          <p:nvPr>
            <p:ph type="body" sz="quarter" idx="10" hasCustomPrompt="1"/>
          </p:nvPr>
        </p:nvSpPr>
        <p:spPr>
          <a:xfrm>
            <a:off x="1371600" y="4076700"/>
            <a:ext cx="6400800" cy="1136650"/>
          </a:xfrm>
          <a:ln>
            <a:noFill/>
          </a:ln>
        </p:spPr>
        <p:txBody>
          <a:bodyPr>
            <a:normAutofit/>
          </a:bodyPr>
          <a:lstStyle>
            <a:lvl1pPr marL="0" indent="0" algn="ctr">
              <a:buNone/>
              <a:defRPr sz="1600" i="1">
                <a:solidFill>
                  <a:schemeClr val="bg1">
                    <a:lumMod val="50000"/>
                  </a:schemeClr>
                </a:solidFill>
              </a:defRPr>
            </a:lvl1pPr>
          </a:lstStyle>
          <a:p>
            <a:pPr lvl="0"/>
            <a:r>
              <a:rPr lang="en-US" dirty="0" smtClean="0"/>
              <a:t>Name of presenter</a:t>
            </a:r>
            <a:br>
              <a:rPr lang="en-US" dirty="0" smtClean="0"/>
            </a:br>
            <a:r>
              <a:rPr lang="en-US" dirty="0" smtClean="0"/>
              <a:t>Presenter email</a:t>
            </a:r>
            <a:br>
              <a:rPr lang="en-US" dirty="0" smtClean="0"/>
            </a:br>
            <a:r>
              <a:rPr lang="en-US" dirty="0" smtClean="0"/>
              <a:t>Location and date of talk</a:t>
            </a:r>
            <a:br>
              <a:rPr lang="en-US" dirty="0" smtClean="0"/>
            </a:br>
            <a:r>
              <a:rPr lang="en-US" dirty="0" smtClean="0"/>
              <a:t>Available from: [URL]</a:t>
            </a:r>
          </a:p>
          <a:p>
            <a:pPr lvl="0"/>
            <a:endParaRPr lang="en-US" dirty="0"/>
          </a:p>
        </p:txBody>
      </p:sp>
      <p:pic>
        <p:nvPicPr>
          <p:cNvPr id="6" name="Picture 5" descr="RT_IU-UITS-PTI.V.201_sm.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3994" y="5368767"/>
            <a:ext cx="1828800" cy="1234972"/>
          </a:xfrm>
          <a:prstGeom prst="rect">
            <a:avLst/>
          </a:prstGeom>
        </p:spPr>
      </p:pic>
    </p:spTree>
    <p:extLst>
      <p:ext uri="{BB962C8B-B14F-4D97-AF65-F5344CB8AC3E}">
        <p14:creationId xmlns:p14="http://schemas.microsoft.com/office/powerpoint/2010/main" val="150532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AC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46513"/>
          </a:xfrm>
        </p:spPr>
        <p:txBody>
          <a:bodyPr/>
          <a:lstStyle>
            <a:lvl1pPr>
              <a:defRPr>
                <a:latin typeface="Calibri" pitchFamily="34" charset="0"/>
                <a:cs typeface="Calibri" pitchFamily="34" charset="0"/>
              </a:defRPr>
            </a:lvl1pPr>
            <a:lvl2pPr>
              <a:defRPr sz="3100">
                <a:latin typeface="Calibri" pitchFamily="34" charset="0"/>
                <a:cs typeface="Calibri" pitchFamily="34" charset="0"/>
              </a:defRPr>
            </a:lvl2pPr>
            <a:lvl3pPr>
              <a:defRPr sz="3000">
                <a:latin typeface="Calibri" pitchFamily="34" charset="0"/>
                <a:cs typeface="Calibri" pitchFamily="34" charset="0"/>
              </a:defRPr>
            </a:lvl3pPr>
            <a:lvl4pPr>
              <a:defRPr sz="2800">
                <a:latin typeface="Calibri" pitchFamily="34" charset="0"/>
                <a:cs typeface="Calibri" pitchFamily="34" charset="0"/>
              </a:defRPr>
            </a:lvl4pPr>
            <a:lvl5pPr>
              <a:defRPr sz="240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a:xfrm>
            <a:off x="6992575" y="6581975"/>
            <a:ext cx="2133600" cy="365125"/>
          </a:xfrm>
        </p:spPr>
        <p:txBody>
          <a:bodyPr/>
          <a:lstStyle>
            <a:lvl1pPr>
              <a:defRPr b="1">
                <a:solidFill>
                  <a:schemeClr val="tx1"/>
                </a:solidFill>
              </a:defRPr>
            </a:lvl1pPr>
          </a:lstStyle>
          <a:p>
            <a:fld id="{869587CA-1790-D944-9358-28FE68D2E49C}" type="slidenum">
              <a:rPr lang="en-US" smtClean="0"/>
              <a:pPr/>
              <a:t>‹#›</a:t>
            </a:fld>
            <a:endParaRPr lang="en-US"/>
          </a:p>
        </p:txBody>
      </p:sp>
    </p:spTree>
    <p:extLst>
      <p:ext uri="{BB962C8B-B14F-4D97-AF65-F5344CB8AC3E}">
        <p14:creationId xmlns:p14="http://schemas.microsoft.com/office/powerpoint/2010/main" val="8847762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CAC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086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3086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869587CA-1790-D944-9358-28FE68D2E49C}" type="slidenum">
              <a:rPr lang="en-US" smtClean="0"/>
              <a:t>‹#›</a:t>
            </a:fld>
            <a:endParaRPr lang="en-US"/>
          </a:p>
        </p:txBody>
      </p:sp>
    </p:spTree>
    <p:extLst>
      <p:ext uri="{BB962C8B-B14F-4D97-AF65-F5344CB8AC3E}">
        <p14:creationId xmlns:p14="http://schemas.microsoft.com/office/powerpoint/2010/main" val="38156874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CACR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869587CA-1790-D944-9358-28FE68D2E49C}" type="slidenum">
              <a:rPr lang="en-US" smtClean="0"/>
              <a:t>‹#›</a:t>
            </a:fld>
            <a:endParaRPr lang="en-US"/>
          </a:p>
        </p:txBody>
      </p:sp>
    </p:spTree>
    <p:extLst>
      <p:ext uri="{BB962C8B-B14F-4D97-AF65-F5344CB8AC3E}">
        <p14:creationId xmlns:p14="http://schemas.microsoft.com/office/powerpoint/2010/main" val="12970815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CACR 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9587CA-1790-D944-9358-28FE68D2E49C}" type="slidenum">
              <a:rPr lang="en-US" smtClean="0"/>
              <a:t>‹#›</a:t>
            </a:fld>
            <a:endParaRPr lang="en-US"/>
          </a:p>
        </p:txBody>
      </p:sp>
    </p:spTree>
    <p:extLst>
      <p:ext uri="{BB962C8B-B14F-4D97-AF65-F5344CB8AC3E}">
        <p14:creationId xmlns:p14="http://schemas.microsoft.com/office/powerpoint/2010/main" val="1307436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CR Acks &amp; Disclaim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9587CA-1790-D944-9358-28FE68D2E49C}" type="slidenum">
              <a:rPr lang="en-US" smtClean="0"/>
              <a:t>‹#›</a:t>
            </a:fld>
            <a:endParaRPr lang="en-US"/>
          </a:p>
        </p:txBody>
      </p:sp>
      <p:sp>
        <p:nvSpPr>
          <p:cNvPr id="7" name="Content Placeholder 4"/>
          <p:cNvSpPr>
            <a:spLocks noGrp="1"/>
          </p:cNvSpPr>
          <p:nvPr>
            <p:ph sz="quarter" idx="11"/>
          </p:nvPr>
        </p:nvSpPr>
        <p:spPr>
          <a:xfrm>
            <a:off x="457200" y="1679614"/>
            <a:ext cx="8229600" cy="425024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457200" y="877598"/>
            <a:ext cx="8229600" cy="584776"/>
          </a:xfrm>
          <a:prstGeom prst="rect">
            <a:avLst/>
          </a:prstGeom>
        </p:spPr>
        <p:txBody>
          <a:bodyPr wrap="square">
            <a:spAutoFit/>
          </a:bodyPr>
          <a:lstStyle/>
          <a:p>
            <a:pPr algn="ctr"/>
            <a:r>
              <a:rPr lang="fi-FI" sz="1600" i="1" dirty="0" smtClean="0">
                <a:solidFill>
                  <a:schemeClr val="tx1"/>
                </a:solidFill>
                <a:latin typeface="Century Gothic"/>
                <a:cs typeface="Century Gothic"/>
              </a:rPr>
              <a:t>CACR </a:t>
            </a:r>
            <a:r>
              <a:rPr lang="fi-FI" sz="1600" i="1" baseline="0" dirty="0" smtClean="0">
                <a:solidFill>
                  <a:schemeClr val="tx1"/>
                </a:solidFill>
                <a:latin typeface="Century Gothic"/>
                <a:cs typeface="Century Gothic"/>
              </a:rPr>
              <a:t>is </a:t>
            </a:r>
            <a:r>
              <a:rPr lang="fi-FI" sz="1600" i="1" baseline="0" dirty="0" err="1" smtClean="0">
                <a:solidFill>
                  <a:schemeClr val="tx1"/>
                </a:solidFill>
                <a:latin typeface="Century Gothic"/>
                <a:cs typeface="Century Gothic"/>
              </a:rPr>
              <a:t>affiliated</a:t>
            </a:r>
            <a:r>
              <a:rPr lang="fi-FI" sz="1600" i="1" baseline="0" dirty="0" smtClean="0">
                <a:solidFill>
                  <a:schemeClr val="tx1"/>
                </a:solidFill>
                <a:latin typeface="Century Gothic"/>
                <a:cs typeface="Century Gothic"/>
              </a:rPr>
              <a:t> with the Office of the </a:t>
            </a:r>
            <a:r>
              <a:rPr lang="fi-FI" sz="1600" i="1" baseline="0" dirty="0" err="1" smtClean="0">
                <a:solidFill>
                  <a:schemeClr val="tx1"/>
                </a:solidFill>
                <a:latin typeface="Century Gothic"/>
                <a:cs typeface="Century Gothic"/>
              </a:rPr>
              <a:t>Vice</a:t>
            </a:r>
            <a:r>
              <a:rPr lang="fi-FI" sz="1600" i="1" baseline="0" dirty="0" smtClean="0">
                <a:solidFill>
                  <a:schemeClr val="tx1"/>
                </a:solidFill>
                <a:latin typeface="Century Gothic"/>
                <a:cs typeface="Century Gothic"/>
              </a:rPr>
              <a:t> </a:t>
            </a:r>
            <a:r>
              <a:rPr lang="fi-FI" sz="1600" i="1" baseline="0" dirty="0" err="1" smtClean="0">
                <a:solidFill>
                  <a:schemeClr val="tx1"/>
                </a:solidFill>
                <a:latin typeface="Century Gothic"/>
                <a:cs typeface="Century Gothic"/>
              </a:rPr>
              <a:t>President</a:t>
            </a:r>
            <a:r>
              <a:rPr lang="fi-FI" sz="1600" i="1" baseline="0" dirty="0" smtClean="0">
                <a:solidFill>
                  <a:schemeClr val="tx1"/>
                </a:solidFill>
                <a:latin typeface="Century Gothic"/>
                <a:cs typeface="Century Gothic"/>
              </a:rPr>
              <a:t> for </a:t>
            </a:r>
            <a:r>
              <a:rPr lang="fi-FI" sz="1600" i="1" baseline="0" dirty="0" err="1" smtClean="0">
                <a:solidFill>
                  <a:schemeClr val="tx1"/>
                </a:solidFill>
                <a:latin typeface="Century Gothic"/>
                <a:cs typeface="Century Gothic"/>
              </a:rPr>
              <a:t>Information</a:t>
            </a:r>
            <a:r>
              <a:rPr lang="fi-FI" sz="1600" i="1" baseline="0" dirty="0" smtClean="0">
                <a:solidFill>
                  <a:schemeClr val="tx1"/>
                </a:solidFill>
                <a:latin typeface="Century Gothic"/>
                <a:cs typeface="Century Gothic"/>
              </a:rPr>
              <a:t> Technology, the </a:t>
            </a:r>
            <a:r>
              <a:rPr lang="fi-FI" sz="1600" i="1" baseline="0" dirty="0" err="1" smtClean="0">
                <a:solidFill>
                  <a:schemeClr val="tx1"/>
                </a:solidFill>
                <a:latin typeface="Century Gothic"/>
                <a:cs typeface="Century Gothic"/>
              </a:rPr>
              <a:t>Maurer</a:t>
            </a:r>
            <a:r>
              <a:rPr lang="fi-FI" sz="1600" i="1" baseline="0" dirty="0" smtClean="0">
                <a:solidFill>
                  <a:schemeClr val="tx1"/>
                </a:solidFill>
                <a:latin typeface="Century Gothic"/>
                <a:cs typeface="Century Gothic"/>
              </a:rPr>
              <a:t> School of </a:t>
            </a:r>
            <a:r>
              <a:rPr lang="fi-FI" sz="1600" i="1" baseline="0" dirty="0" err="1" smtClean="0">
                <a:solidFill>
                  <a:schemeClr val="tx1"/>
                </a:solidFill>
                <a:latin typeface="Century Gothic"/>
                <a:cs typeface="Century Gothic"/>
              </a:rPr>
              <a:t>Law</a:t>
            </a:r>
            <a:r>
              <a:rPr lang="fi-FI" sz="1600" i="1" baseline="0" dirty="0" smtClean="0">
                <a:solidFill>
                  <a:schemeClr val="tx1"/>
                </a:solidFill>
                <a:latin typeface="Century Gothic"/>
                <a:cs typeface="Century Gothic"/>
              </a:rPr>
              <a:t>, and the </a:t>
            </a:r>
            <a:r>
              <a:rPr lang="fi-FI" sz="1600" i="1" baseline="0" dirty="0" err="1" smtClean="0">
                <a:solidFill>
                  <a:schemeClr val="tx1"/>
                </a:solidFill>
                <a:latin typeface="Century Gothic"/>
                <a:cs typeface="Century Gothic"/>
              </a:rPr>
              <a:t>Pervasive</a:t>
            </a:r>
            <a:r>
              <a:rPr lang="fi-FI" sz="1600" i="1" baseline="0" dirty="0" smtClean="0">
                <a:solidFill>
                  <a:schemeClr val="tx1"/>
                </a:solidFill>
                <a:latin typeface="Century Gothic"/>
                <a:cs typeface="Century Gothic"/>
              </a:rPr>
              <a:t> Technology Institute</a:t>
            </a:r>
            <a:endParaRPr lang="en-US" sz="1600" i="1" dirty="0">
              <a:solidFill>
                <a:schemeClr val="tx1"/>
              </a:solidFill>
              <a:latin typeface="Century Gothic"/>
              <a:cs typeface="Century Gothic"/>
            </a:endParaRPr>
          </a:p>
        </p:txBody>
      </p:sp>
      <p:sp>
        <p:nvSpPr>
          <p:cNvPr id="9" name="TextBox 8"/>
          <p:cNvSpPr txBox="1"/>
          <p:nvPr userDrawn="1"/>
        </p:nvSpPr>
        <p:spPr>
          <a:xfrm>
            <a:off x="457200" y="274638"/>
            <a:ext cx="8229600" cy="584776"/>
          </a:xfrm>
          <a:prstGeom prst="rect">
            <a:avLst/>
          </a:prstGeom>
          <a:noFill/>
        </p:spPr>
        <p:txBody>
          <a:bodyPr wrap="square" rtlCol="0">
            <a:spAutoFit/>
          </a:bodyPr>
          <a:lstStyle/>
          <a:p>
            <a:pPr algn="ctr" defTabSz="457200" rtl="0" eaLnBrk="1" latinLnBrk="0" hangingPunct="1">
              <a:spcBef>
                <a:spcPct val="0"/>
              </a:spcBef>
              <a:buNone/>
            </a:pPr>
            <a:r>
              <a:rPr lang="en-US" sz="3200" b="0" i="0" kern="1200" dirty="0" smtClean="0">
                <a:solidFill>
                  <a:srgbClr val="A2132D"/>
                </a:solidFill>
                <a:latin typeface="Century Gothic"/>
                <a:ea typeface="+mj-ea"/>
                <a:cs typeface="Century Gothic"/>
              </a:rPr>
              <a:t>Acknowledgements &amp; disclaimer</a:t>
            </a:r>
            <a:endParaRPr lang="en-US" sz="3200" b="0" i="0" kern="1200" dirty="0">
              <a:solidFill>
                <a:srgbClr val="A2132D"/>
              </a:solidFill>
              <a:latin typeface="Century Gothic"/>
              <a:ea typeface="+mj-ea"/>
              <a:cs typeface="Century Gothic"/>
            </a:endParaRPr>
          </a:p>
        </p:txBody>
      </p:sp>
      <p:pic>
        <p:nvPicPr>
          <p:cNvPr id="10" name="Picture 9" descr="CYBER_SEC_IU.H.201Al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077" y="5968849"/>
            <a:ext cx="2286000" cy="678450"/>
          </a:xfrm>
          <a:prstGeom prst="rect">
            <a:avLst/>
          </a:prstGeom>
        </p:spPr>
      </p:pic>
    </p:spTree>
    <p:extLst>
      <p:ext uri="{BB962C8B-B14F-4D97-AF65-F5344CB8AC3E}">
        <p14:creationId xmlns:p14="http://schemas.microsoft.com/office/powerpoint/2010/main" val="3476626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CR License Term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9587CA-1790-D944-9358-28FE68D2E49C}" type="slidenum">
              <a:rPr lang="en-US" smtClean="0"/>
              <a:t>‹#›</a:t>
            </a:fld>
            <a:endParaRPr lang="en-US"/>
          </a:p>
        </p:txBody>
      </p:sp>
      <p:sp>
        <p:nvSpPr>
          <p:cNvPr id="5" name="Content Placeholder 4"/>
          <p:cNvSpPr>
            <a:spLocks noGrp="1"/>
          </p:cNvSpPr>
          <p:nvPr>
            <p:ph sz="quarter" idx="11"/>
          </p:nvPr>
        </p:nvSpPr>
        <p:spPr>
          <a:xfrm>
            <a:off x="457200" y="952464"/>
            <a:ext cx="8229600" cy="49569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457200" y="274638"/>
            <a:ext cx="8229600" cy="584776"/>
          </a:xfrm>
          <a:prstGeom prst="rect">
            <a:avLst/>
          </a:prstGeom>
          <a:noFill/>
        </p:spPr>
        <p:txBody>
          <a:bodyPr wrap="square" rtlCol="0">
            <a:spAutoFit/>
          </a:bodyPr>
          <a:lstStyle/>
          <a:p>
            <a:pPr algn="ctr" defTabSz="457200" rtl="0" eaLnBrk="1" latinLnBrk="0" hangingPunct="1">
              <a:spcBef>
                <a:spcPct val="0"/>
              </a:spcBef>
              <a:buNone/>
            </a:pPr>
            <a:r>
              <a:rPr lang="en-US" sz="3200" b="0" i="0" kern="1200" baseline="0" dirty="0" smtClean="0">
                <a:solidFill>
                  <a:srgbClr val="A2132D"/>
                </a:solidFill>
                <a:latin typeface="Century Gothic"/>
                <a:ea typeface="+mj-ea"/>
                <a:cs typeface="Century Gothic"/>
              </a:rPr>
              <a:t>License terms</a:t>
            </a:r>
            <a:endParaRPr lang="en-US" sz="3200" b="0" i="0" kern="1200" baseline="0" dirty="0">
              <a:solidFill>
                <a:srgbClr val="A2132D"/>
              </a:solidFill>
              <a:latin typeface="Century Gothic"/>
              <a:ea typeface="+mj-ea"/>
              <a:cs typeface="Century Gothic"/>
            </a:endParaRPr>
          </a:p>
        </p:txBody>
      </p:sp>
      <p:pic>
        <p:nvPicPr>
          <p:cNvPr id="8" name="Picture 7" descr="CYBER_SEC_IU.H.201Al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077" y="5968849"/>
            <a:ext cx="2286000" cy="678450"/>
          </a:xfrm>
          <a:prstGeom prst="rect">
            <a:avLst/>
          </a:prstGeom>
        </p:spPr>
      </p:pic>
    </p:spTree>
    <p:extLst>
      <p:ext uri="{BB962C8B-B14F-4D97-AF65-F5344CB8AC3E}">
        <p14:creationId xmlns:p14="http://schemas.microsoft.com/office/powerpoint/2010/main" val="692816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2I Title Slide">
    <p:spTree>
      <p:nvGrpSpPr>
        <p:cNvPr id="1" name=""/>
        <p:cNvGrpSpPr/>
        <p:nvPr/>
      </p:nvGrpSpPr>
      <p:grpSpPr>
        <a:xfrm>
          <a:off x="0" y="0"/>
          <a:ext cx="0" cy="0"/>
          <a:chOff x="0" y="0"/>
          <a:chExt cx="0" cy="0"/>
        </a:xfrm>
      </p:grpSpPr>
      <p:pic>
        <p:nvPicPr>
          <p:cNvPr id="5" name="Picture 4" descr="PTI_IU.V.CMYK.ti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6700" y="5823768"/>
            <a:ext cx="1828800" cy="779971"/>
          </a:xfrm>
          <a:prstGeom prst="rect">
            <a:avLst/>
          </a:prstGeom>
        </p:spPr>
      </p:pic>
      <p:pic>
        <p:nvPicPr>
          <p:cNvPr id="4" name="Picture 3" descr="d2i_topmotto_new.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218058"/>
            <a:ext cx="9144000" cy="696542"/>
          </a:xfrm>
          <a:prstGeom prst="rect">
            <a:avLst/>
          </a:prstGeom>
        </p:spPr>
      </p:pic>
      <p:sp>
        <p:nvSpPr>
          <p:cNvPr id="11" name="Rectangle 10"/>
          <p:cNvSpPr/>
          <p:nvPr userDrawn="1"/>
        </p:nvSpPr>
        <p:spPr>
          <a:xfrm>
            <a:off x="5591670" y="5957408"/>
            <a:ext cx="3552330" cy="646331"/>
          </a:xfrm>
          <a:prstGeom prst="rect">
            <a:avLst/>
          </a:prstGeom>
        </p:spPr>
        <p:txBody>
          <a:bodyPr wrap="square">
            <a:spAutoFit/>
          </a:bodyPr>
          <a:lstStyle/>
          <a:p>
            <a:pPr algn="l"/>
            <a:r>
              <a:rPr lang="fi-FI" sz="1200" dirty="0">
                <a:solidFill>
                  <a:schemeClr val="tx1">
                    <a:tint val="75000"/>
                  </a:schemeClr>
                </a:solidFill>
                <a:latin typeface="Century Gothic"/>
                <a:cs typeface="Century Gothic"/>
              </a:rPr>
              <a:t>© </a:t>
            </a:r>
            <a:r>
              <a:rPr lang="fi-FI" sz="1200" dirty="0" err="1">
                <a:solidFill>
                  <a:schemeClr val="tx1">
                    <a:tint val="75000"/>
                  </a:schemeClr>
                </a:solidFill>
                <a:latin typeface="Century Gothic"/>
                <a:cs typeface="Century Gothic"/>
              </a:rPr>
              <a:t>Trustees</a:t>
            </a:r>
            <a:r>
              <a:rPr lang="fi-FI" sz="1200" dirty="0">
                <a:solidFill>
                  <a:schemeClr val="tx1">
                    <a:tint val="75000"/>
                  </a:schemeClr>
                </a:solidFill>
                <a:latin typeface="Century Gothic"/>
                <a:cs typeface="Century Gothic"/>
              </a:rPr>
              <a:t> of Indiana </a:t>
            </a:r>
            <a:r>
              <a:rPr lang="fi-FI" sz="1200" dirty="0" err="1">
                <a:solidFill>
                  <a:schemeClr val="tx1">
                    <a:tint val="75000"/>
                  </a:schemeClr>
                </a:solidFill>
                <a:latin typeface="Century Gothic"/>
                <a:cs typeface="Century Gothic"/>
              </a:rPr>
              <a:t>University</a:t>
            </a:r>
            <a:endParaRPr lang="fi-FI" sz="1200" dirty="0">
              <a:solidFill>
                <a:schemeClr val="tx1">
                  <a:tint val="75000"/>
                </a:schemeClr>
              </a:solidFill>
              <a:latin typeface="Century Gothic"/>
              <a:cs typeface="Century Gothic"/>
            </a:endParaRPr>
          </a:p>
          <a:p>
            <a:pPr algn="l"/>
            <a:r>
              <a:rPr lang="fi-FI" sz="1200" dirty="0" err="1">
                <a:solidFill>
                  <a:schemeClr val="tx1">
                    <a:tint val="75000"/>
                  </a:schemeClr>
                </a:solidFill>
                <a:latin typeface="Century Gothic"/>
                <a:cs typeface="Century Gothic"/>
              </a:rPr>
              <a:t>Released</a:t>
            </a:r>
            <a:r>
              <a:rPr lang="fi-FI" sz="1200" dirty="0">
                <a:solidFill>
                  <a:schemeClr val="tx1">
                    <a:tint val="75000"/>
                  </a:schemeClr>
                </a:solidFill>
                <a:latin typeface="Century Gothic"/>
                <a:cs typeface="Century Gothic"/>
              </a:rPr>
              <a:t> </a:t>
            </a:r>
            <a:r>
              <a:rPr lang="fi-FI" sz="1200" dirty="0" err="1">
                <a:solidFill>
                  <a:schemeClr val="tx1">
                    <a:tint val="75000"/>
                  </a:schemeClr>
                </a:solidFill>
                <a:latin typeface="Century Gothic"/>
                <a:cs typeface="Century Gothic"/>
              </a:rPr>
              <a:t>under</a:t>
            </a:r>
            <a:r>
              <a:rPr lang="fi-FI" sz="1200" dirty="0">
                <a:solidFill>
                  <a:schemeClr val="tx1">
                    <a:tint val="75000"/>
                  </a:schemeClr>
                </a:solidFill>
                <a:latin typeface="Century Gothic"/>
                <a:cs typeface="Century Gothic"/>
              </a:rPr>
              <a:t> Creative </a:t>
            </a:r>
            <a:r>
              <a:rPr lang="fi-FI" sz="1200" dirty="0" err="1">
                <a:solidFill>
                  <a:schemeClr val="tx1">
                    <a:tint val="75000"/>
                  </a:schemeClr>
                </a:solidFill>
                <a:latin typeface="Century Gothic"/>
                <a:cs typeface="Century Gothic"/>
              </a:rPr>
              <a:t>Commons</a:t>
            </a:r>
            <a:r>
              <a:rPr lang="fi-FI" sz="1200" dirty="0">
                <a:solidFill>
                  <a:schemeClr val="tx1">
                    <a:tint val="75000"/>
                  </a:schemeClr>
                </a:solidFill>
                <a:latin typeface="Century Gothic"/>
                <a:cs typeface="Century Gothic"/>
              </a:rPr>
              <a:t> 3.0 </a:t>
            </a:r>
            <a:r>
              <a:rPr lang="fi-FI" sz="1200" dirty="0" err="1">
                <a:solidFill>
                  <a:schemeClr val="tx1">
                    <a:tint val="75000"/>
                  </a:schemeClr>
                </a:solidFill>
                <a:latin typeface="Century Gothic"/>
                <a:cs typeface="Century Gothic"/>
              </a:rPr>
              <a:t>unported</a:t>
            </a:r>
            <a:r>
              <a:rPr lang="fi-FI" sz="1200" dirty="0">
                <a:solidFill>
                  <a:schemeClr val="tx1">
                    <a:tint val="75000"/>
                  </a:schemeClr>
                </a:solidFill>
                <a:latin typeface="Century Gothic"/>
                <a:cs typeface="Century Gothic"/>
              </a:rPr>
              <a:t> </a:t>
            </a:r>
            <a:r>
              <a:rPr lang="fi-FI" sz="1200" dirty="0" err="1">
                <a:solidFill>
                  <a:schemeClr val="tx1">
                    <a:tint val="75000"/>
                  </a:schemeClr>
                </a:solidFill>
                <a:latin typeface="Century Gothic"/>
                <a:cs typeface="Century Gothic"/>
              </a:rPr>
              <a:t>license</a:t>
            </a:r>
            <a:r>
              <a:rPr lang="fi-FI" sz="1200" dirty="0">
                <a:solidFill>
                  <a:schemeClr val="tx1">
                    <a:tint val="75000"/>
                  </a:schemeClr>
                </a:solidFill>
                <a:latin typeface="Century Gothic"/>
                <a:cs typeface="Century Gothic"/>
              </a:rPr>
              <a:t>; </a:t>
            </a:r>
            <a:r>
              <a:rPr lang="fi-FI" sz="1200" dirty="0" err="1">
                <a:solidFill>
                  <a:schemeClr val="tx1">
                    <a:tint val="75000"/>
                  </a:schemeClr>
                </a:solidFill>
                <a:latin typeface="Century Gothic"/>
                <a:cs typeface="Century Gothic"/>
              </a:rPr>
              <a:t>license</a:t>
            </a:r>
            <a:r>
              <a:rPr lang="fi-FI" sz="1200" dirty="0">
                <a:solidFill>
                  <a:schemeClr val="tx1">
                    <a:tint val="75000"/>
                  </a:schemeClr>
                </a:solidFill>
                <a:latin typeface="Century Gothic"/>
                <a:cs typeface="Century Gothic"/>
              </a:rPr>
              <a:t> </a:t>
            </a:r>
            <a:r>
              <a:rPr lang="fi-FI" sz="1200" dirty="0" err="1">
                <a:solidFill>
                  <a:schemeClr val="tx1">
                    <a:tint val="75000"/>
                  </a:schemeClr>
                </a:solidFill>
                <a:latin typeface="Century Gothic"/>
                <a:cs typeface="Century Gothic"/>
              </a:rPr>
              <a:t>terms</a:t>
            </a:r>
            <a:r>
              <a:rPr lang="fi-FI" sz="1200" dirty="0">
                <a:solidFill>
                  <a:schemeClr val="tx1">
                    <a:tint val="75000"/>
                  </a:schemeClr>
                </a:solidFill>
                <a:latin typeface="Century Gothic"/>
                <a:cs typeface="Century Gothic"/>
              </a:rPr>
              <a:t> on </a:t>
            </a:r>
            <a:r>
              <a:rPr lang="fi-FI" sz="1200" dirty="0" err="1">
                <a:solidFill>
                  <a:schemeClr val="tx1">
                    <a:tint val="75000"/>
                  </a:schemeClr>
                </a:solidFill>
                <a:latin typeface="Century Gothic"/>
                <a:cs typeface="Century Gothic"/>
              </a:rPr>
              <a:t>last</a:t>
            </a:r>
            <a:r>
              <a:rPr lang="fi-FI" sz="1200" dirty="0">
                <a:solidFill>
                  <a:schemeClr val="tx1">
                    <a:tint val="75000"/>
                  </a:schemeClr>
                </a:solidFill>
                <a:latin typeface="Century Gothic"/>
                <a:cs typeface="Century Gothic"/>
              </a:rPr>
              <a:t> </a:t>
            </a:r>
            <a:r>
              <a:rPr lang="fi-FI" sz="1200" dirty="0" err="1">
                <a:solidFill>
                  <a:schemeClr val="tx1">
                    <a:tint val="75000"/>
                  </a:schemeClr>
                </a:solidFill>
                <a:latin typeface="Century Gothic"/>
                <a:cs typeface="Century Gothic"/>
              </a:rPr>
              <a:t>slide</a:t>
            </a:r>
            <a:r>
              <a:rPr lang="fi-FI" sz="1200" dirty="0">
                <a:solidFill>
                  <a:schemeClr val="tx1">
                    <a:tint val="75000"/>
                  </a:schemeClr>
                </a:solidFill>
                <a:latin typeface="Century Gothic"/>
                <a:cs typeface="Century Gothic"/>
              </a:rPr>
              <a:t>. </a:t>
            </a:r>
            <a:endParaRPr lang="en-US" sz="1200" dirty="0">
              <a:solidFill>
                <a:schemeClr val="tx1">
                  <a:tint val="75000"/>
                </a:schemeClr>
              </a:solidFill>
              <a:latin typeface="Century Gothic"/>
              <a:cs typeface="Century Gothic"/>
            </a:endParaRPr>
          </a:p>
        </p:txBody>
      </p:sp>
      <p:sp>
        <p:nvSpPr>
          <p:cNvPr id="8" name="Title 1"/>
          <p:cNvSpPr>
            <a:spLocks noGrp="1"/>
          </p:cNvSpPr>
          <p:nvPr>
            <p:ph type="ctrTitle"/>
          </p:nvPr>
        </p:nvSpPr>
        <p:spPr>
          <a:xfrm>
            <a:off x="685800" y="1239410"/>
            <a:ext cx="7772400" cy="1470025"/>
          </a:xfrm>
        </p:spPr>
        <p:txBody>
          <a:bodyPr/>
          <a:lstStyle/>
          <a:p>
            <a:r>
              <a:rPr lang="en-US" dirty="0" smtClean="0"/>
              <a:t>Click to edit Master title style</a:t>
            </a:r>
            <a:endParaRPr lang="en-US" dirty="0"/>
          </a:p>
        </p:txBody>
      </p:sp>
      <p:sp>
        <p:nvSpPr>
          <p:cNvPr id="13" name="Subtitle 2"/>
          <p:cNvSpPr>
            <a:spLocks noGrp="1"/>
          </p:cNvSpPr>
          <p:nvPr>
            <p:ph type="subTitle" idx="1"/>
          </p:nvPr>
        </p:nvSpPr>
        <p:spPr>
          <a:xfrm>
            <a:off x="1371600" y="2862044"/>
            <a:ext cx="6400800" cy="111167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3" name="Text Placeholder 2"/>
          <p:cNvSpPr>
            <a:spLocks noGrp="1"/>
          </p:cNvSpPr>
          <p:nvPr>
            <p:ph type="body" sz="quarter" idx="10" hasCustomPrompt="1"/>
          </p:nvPr>
        </p:nvSpPr>
        <p:spPr>
          <a:xfrm>
            <a:off x="1371600" y="4097338"/>
            <a:ext cx="6400800" cy="1381125"/>
          </a:xfrm>
        </p:spPr>
        <p:txBody>
          <a:bodyPr>
            <a:normAutofit/>
          </a:bodyPr>
          <a:lstStyle>
            <a:lvl1pPr marL="0" indent="0" algn="ctr">
              <a:buNone/>
              <a:defRPr sz="1600" i="1">
                <a:solidFill>
                  <a:srgbClr val="7F7F7F"/>
                </a:solidFill>
              </a:defRPr>
            </a:lvl1pPr>
          </a:lstStyle>
          <a:p>
            <a:pPr lvl="0"/>
            <a:r>
              <a:rPr lang="en-US" dirty="0" smtClean="0"/>
              <a:t>Name of presenter</a:t>
            </a:r>
            <a:br>
              <a:rPr lang="en-US" dirty="0" smtClean="0"/>
            </a:br>
            <a:r>
              <a:rPr lang="en-US" dirty="0" smtClean="0"/>
              <a:t>Presenter email</a:t>
            </a:r>
            <a:br>
              <a:rPr lang="en-US" dirty="0" smtClean="0"/>
            </a:br>
            <a:r>
              <a:rPr lang="en-US" dirty="0" smtClean="0"/>
              <a:t>Location and date of talk</a:t>
            </a:r>
            <a:br>
              <a:rPr lang="en-US" dirty="0" smtClean="0"/>
            </a:br>
            <a:r>
              <a:rPr lang="en-US" dirty="0" smtClean="0"/>
              <a:t>Available from: [URL]</a:t>
            </a:r>
          </a:p>
          <a:p>
            <a:pPr lvl="0"/>
            <a:endParaRPr lang="en-US" dirty="0"/>
          </a:p>
        </p:txBody>
      </p:sp>
    </p:spTree>
    <p:extLst>
      <p:ext uri="{BB962C8B-B14F-4D97-AF65-F5344CB8AC3E}">
        <p14:creationId xmlns:p14="http://schemas.microsoft.com/office/powerpoint/2010/main" val="2418256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D2I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89DB8621-AEAD-E24D-AF8A-593F848499B0}" type="slidenum">
              <a:rPr lang="en-US" smtClean="0"/>
              <a:t>‹#›</a:t>
            </a:fld>
            <a:endParaRPr lang="en-US"/>
          </a:p>
        </p:txBody>
      </p:sp>
      <p:pic>
        <p:nvPicPr>
          <p:cNvPr id="4" name="Picture 3" descr="DTI_IU_PTI.H.201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059" y="6274086"/>
            <a:ext cx="2286000" cy="392527"/>
          </a:xfrm>
          <a:prstGeom prst="rect">
            <a:avLst/>
          </a:prstGeom>
        </p:spPr>
      </p:pic>
    </p:spTree>
    <p:extLst>
      <p:ext uri="{BB962C8B-B14F-4D97-AF65-F5344CB8AC3E}">
        <p14:creationId xmlns:p14="http://schemas.microsoft.com/office/powerpoint/2010/main" val="886583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2I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0"/>
          </p:nvPr>
        </p:nvSpPr>
        <p:spPr/>
        <p:txBody>
          <a:bodyPr/>
          <a:lstStyle/>
          <a:p>
            <a:fld id="{89DB8621-AEAD-E24D-AF8A-593F848499B0}" type="slidenum">
              <a:rPr lang="en-US" smtClean="0"/>
              <a:t>‹#›</a:t>
            </a:fld>
            <a:endParaRPr lang="en-US"/>
          </a:p>
        </p:txBody>
      </p:sp>
      <p:pic>
        <p:nvPicPr>
          <p:cNvPr id="9" name="Picture 8" descr="DTI_IU_PTI.H.201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059" y="6274086"/>
            <a:ext cx="2286000" cy="392527"/>
          </a:xfrm>
          <a:prstGeom prst="rect">
            <a:avLst/>
          </a:prstGeom>
        </p:spPr>
      </p:pic>
    </p:spTree>
    <p:extLst>
      <p:ext uri="{BB962C8B-B14F-4D97-AF65-F5344CB8AC3E}">
        <p14:creationId xmlns:p14="http://schemas.microsoft.com/office/powerpoint/2010/main" val="1147981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D2I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0"/>
          </p:nvPr>
        </p:nvSpPr>
        <p:spPr/>
        <p:txBody>
          <a:bodyPr/>
          <a:lstStyle/>
          <a:p>
            <a:fld id="{89DB8621-AEAD-E24D-AF8A-593F848499B0}" type="slidenum">
              <a:rPr lang="en-US" smtClean="0"/>
              <a:t>‹#›</a:t>
            </a:fld>
            <a:endParaRPr lang="en-US"/>
          </a:p>
        </p:txBody>
      </p:sp>
      <p:pic>
        <p:nvPicPr>
          <p:cNvPr id="7" name="Picture 6" descr="DTI_IU_PTI.H.201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059" y="6274086"/>
            <a:ext cx="2286000" cy="392527"/>
          </a:xfrm>
          <a:prstGeom prst="rect">
            <a:avLst/>
          </a:prstGeom>
        </p:spPr>
      </p:pic>
    </p:spTree>
    <p:extLst>
      <p:ext uri="{BB962C8B-B14F-4D97-AF65-F5344CB8AC3E}">
        <p14:creationId xmlns:p14="http://schemas.microsoft.com/office/powerpoint/2010/main" val="3346699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T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3716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83EB78C6-A3BF-C94B-BBDB-CD92CD5A6228}" type="slidenum">
              <a:rPr lang="en-US" smtClean="0"/>
              <a:t>‹#›</a:t>
            </a:fld>
            <a:endParaRPr lang="en-US"/>
          </a:p>
        </p:txBody>
      </p:sp>
      <p:pic>
        <p:nvPicPr>
          <p:cNvPr id="4" name="Picture 3" descr="RT_IU-UITS-PTI.H.201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393" y="6053104"/>
            <a:ext cx="1828800" cy="606492"/>
          </a:xfrm>
          <a:prstGeom prst="rect">
            <a:avLst/>
          </a:prstGeom>
        </p:spPr>
      </p:pic>
    </p:spTree>
    <p:extLst>
      <p:ext uri="{BB962C8B-B14F-4D97-AF65-F5344CB8AC3E}">
        <p14:creationId xmlns:p14="http://schemas.microsoft.com/office/powerpoint/2010/main" val="1368170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D2I 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89DB8621-AEAD-E24D-AF8A-593F848499B0}" type="slidenum">
              <a:rPr lang="en-US" smtClean="0"/>
              <a:t>‹#›</a:t>
            </a:fld>
            <a:endParaRPr lang="en-US"/>
          </a:p>
        </p:txBody>
      </p:sp>
    </p:spTree>
    <p:extLst>
      <p:ext uri="{BB962C8B-B14F-4D97-AF65-F5344CB8AC3E}">
        <p14:creationId xmlns:p14="http://schemas.microsoft.com/office/powerpoint/2010/main" val="2151487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2I Acks &amp; Disclaim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9DB8621-AEAD-E24D-AF8A-593F848499B0}" type="slidenum">
              <a:rPr lang="en-US" smtClean="0"/>
              <a:t>‹#›</a:t>
            </a:fld>
            <a:endParaRPr lang="en-US"/>
          </a:p>
        </p:txBody>
      </p:sp>
      <p:sp>
        <p:nvSpPr>
          <p:cNvPr id="5" name="Content Placeholder 4"/>
          <p:cNvSpPr>
            <a:spLocks noGrp="1"/>
          </p:cNvSpPr>
          <p:nvPr>
            <p:ph sz="quarter" idx="11"/>
          </p:nvPr>
        </p:nvSpPr>
        <p:spPr>
          <a:xfrm>
            <a:off x="457200" y="952464"/>
            <a:ext cx="8229600" cy="520270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457200" y="274638"/>
            <a:ext cx="8229600" cy="584776"/>
          </a:xfrm>
          <a:prstGeom prst="rect">
            <a:avLst/>
          </a:prstGeom>
          <a:noFill/>
        </p:spPr>
        <p:txBody>
          <a:bodyPr wrap="square" rtlCol="0">
            <a:spAutoFit/>
          </a:bodyPr>
          <a:lstStyle/>
          <a:p>
            <a:pPr algn="ctr" defTabSz="457200" rtl="0" eaLnBrk="1" latinLnBrk="0" hangingPunct="1">
              <a:spcBef>
                <a:spcPct val="0"/>
              </a:spcBef>
              <a:buNone/>
            </a:pPr>
            <a:r>
              <a:rPr lang="en-US" sz="3200" b="0" i="0" kern="1200" dirty="0" smtClean="0">
                <a:solidFill>
                  <a:srgbClr val="A2132D"/>
                </a:solidFill>
                <a:latin typeface="Century Gothic"/>
                <a:ea typeface="+mj-ea"/>
                <a:cs typeface="Century Gothic"/>
              </a:rPr>
              <a:t>Acknowledgements &amp; disclaimer</a:t>
            </a:r>
            <a:endParaRPr lang="en-US" sz="3200" b="0" i="0" kern="1200" dirty="0">
              <a:solidFill>
                <a:srgbClr val="A2132D"/>
              </a:solidFill>
              <a:latin typeface="Century Gothic"/>
              <a:ea typeface="+mj-ea"/>
              <a:cs typeface="Century Gothic"/>
            </a:endParaRPr>
          </a:p>
        </p:txBody>
      </p:sp>
      <p:pic>
        <p:nvPicPr>
          <p:cNvPr id="8" name="Picture 7" descr="DTI_IU_PTI.H.201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059" y="6274086"/>
            <a:ext cx="2286000" cy="392527"/>
          </a:xfrm>
          <a:prstGeom prst="rect">
            <a:avLst/>
          </a:prstGeom>
        </p:spPr>
      </p:pic>
    </p:spTree>
    <p:extLst>
      <p:ext uri="{BB962C8B-B14F-4D97-AF65-F5344CB8AC3E}">
        <p14:creationId xmlns:p14="http://schemas.microsoft.com/office/powerpoint/2010/main" val="3459218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2I License Term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9DB8621-AEAD-E24D-AF8A-593F848499B0}" type="slidenum">
              <a:rPr lang="en-US" smtClean="0"/>
              <a:t>‹#›</a:t>
            </a:fld>
            <a:endParaRPr lang="en-US"/>
          </a:p>
        </p:txBody>
      </p:sp>
      <p:sp>
        <p:nvSpPr>
          <p:cNvPr id="5" name="Content Placeholder 4"/>
          <p:cNvSpPr>
            <a:spLocks noGrp="1"/>
          </p:cNvSpPr>
          <p:nvPr>
            <p:ph sz="quarter" idx="11"/>
          </p:nvPr>
        </p:nvSpPr>
        <p:spPr>
          <a:xfrm>
            <a:off x="457200" y="952464"/>
            <a:ext cx="8229600" cy="520270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457200" y="274638"/>
            <a:ext cx="8229600" cy="584776"/>
          </a:xfrm>
          <a:prstGeom prst="rect">
            <a:avLst/>
          </a:prstGeom>
          <a:noFill/>
        </p:spPr>
        <p:txBody>
          <a:bodyPr wrap="square" rtlCol="0">
            <a:spAutoFit/>
          </a:bodyPr>
          <a:lstStyle/>
          <a:p>
            <a:pPr algn="ctr" defTabSz="457200" rtl="0" eaLnBrk="1" latinLnBrk="0" hangingPunct="1">
              <a:spcBef>
                <a:spcPct val="0"/>
              </a:spcBef>
              <a:buNone/>
            </a:pPr>
            <a:r>
              <a:rPr lang="en-US" sz="3200" b="0" i="0" kern="1200" baseline="0" dirty="0" smtClean="0">
                <a:solidFill>
                  <a:srgbClr val="A2132D"/>
                </a:solidFill>
                <a:latin typeface="Century Gothic"/>
                <a:ea typeface="+mj-ea"/>
                <a:cs typeface="Century Gothic"/>
              </a:rPr>
              <a:t>License terms</a:t>
            </a:r>
            <a:endParaRPr lang="en-US" sz="3200" b="0" i="0" kern="1200" baseline="0" dirty="0">
              <a:solidFill>
                <a:srgbClr val="A2132D"/>
              </a:solidFill>
              <a:latin typeface="Century Gothic"/>
              <a:ea typeface="+mj-ea"/>
              <a:cs typeface="Century Gothic"/>
            </a:endParaRPr>
          </a:p>
        </p:txBody>
      </p:sp>
      <p:pic>
        <p:nvPicPr>
          <p:cNvPr id="8" name="Picture 7" descr="DTI_IU_PTI.H.201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059" y="6274086"/>
            <a:ext cx="2286000" cy="392527"/>
          </a:xfrm>
          <a:prstGeom prst="rect">
            <a:avLst/>
          </a:prstGeom>
        </p:spPr>
      </p:pic>
    </p:spTree>
    <p:extLst>
      <p:ext uri="{BB962C8B-B14F-4D97-AF65-F5344CB8AC3E}">
        <p14:creationId xmlns:p14="http://schemas.microsoft.com/office/powerpoint/2010/main" val="1484614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SC Title Slide">
    <p:spTree>
      <p:nvGrpSpPr>
        <p:cNvPr id="1" name=""/>
        <p:cNvGrpSpPr/>
        <p:nvPr/>
      </p:nvGrpSpPr>
      <p:grpSpPr>
        <a:xfrm>
          <a:off x="0" y="0"/>
          <a:ext cx="0" cy="0"/>
          <a:chOff x="0" y="0"/>
          <a:chExt cx="0" cy="0"/>
        </a:xfrm>
      </p:grpSpPr>
      <p:pic>
        <p:nvPicPr>
          <p:cNvPr id="4" name="Picture 3" descr="dsc_topmotto_ne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8058"/>
            <a:ext cx="9144000" cy="696542"/>
          </a:xfrm>
          <a:prstGeom prst="rect">
            <a:avLst/>
          </a:prstGeom>
        </p:spPr>
      </p:pic>
      <p:pic>
        <p:nvPicPr>
          <p:cNvPr id="9" name="Picture 8" descr="PTI_IU.V.CMYK.ti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6700" y="5823768"/>
            <a:ext cx="1828800" cy="779971"/>
          </a:xfrm>
          <a:prstGeom prst="rect">
            <a:avLst/>
          </a:prstGeom>
        </p:spPr>
      </p:pic>
      <p:sp>
        <p:nvSpPr>
          <p:cNvPr id="12" name="Rectangle 11"/>
          <p:cNvSpPr/>
          <p:nvPr userDrawn="1"/>
        </p:nvSpPr>
        <p:spPr>
          <a:xfrm>
            <a:off x="5591670" y="5957408"/>
            <a:ext cx="3552330" cy="646331"/>
          </a:xfrm>
          <a:prstGeom prst="rect">
            <a:avLst/>
          </a:prstGeom>
        </p:spPr>
        <p:txBody>
          <a:bodyPr wrap="square">
            <a:spAutoFit/>
          </a:bodyPr>
          <a:lstStyle/>
          <a:p>
            <a:pPr algn="l"/>
            <a:r>
              <a:rPr lang="fi-FI" sz="1200" dirty="0">
                <a:solidFill>
                  <a:schemeClr val="tx1">
                    <a:tint val="75000"/>
                  </a:schemeClr>
                </a:solidFill>
                <a:latin typeface="Century Gothic"/>
                <a:cs typeface="Century Gothic"/>
              </a:rPr>
              <a:t>© </a:t>
            </a:r>
            <a:r>
              <a:rPr lang="fi-FI" sz="1200" dirty="0" err="1">
                <a:solidFill>
                  <a:schemeClr val="tx1">
                    <a:tint val="75000"/>
                  </a:schemeClr>
                </a:solidFill>
                <a:latin typeface="Century Gothic"/>
                <a:cs typeface="Century Gothic"/>
              </a:rPr>
              <a:t>Trustees</a:t>
            </a:r>
            <a:r>
              <a:rPr lang="fi-FI" sz="1200" dirty="0">
                <a:solidFill>
                  <a:schemeClr val="tx1">
                    <a:tint val="75000"/>
                  </a:schemeClr>
                </a:solidFill>
                <a:latin typeface="Century Gothic"/>
                <a:cs typeface="Century Gothic"/>
              </a:rPr>
              <a:t> of Indiana </a:t>
            </a:r>
            <a:r>
              <a:rPr lang="fi-FI" sz="1200" dirty="0" err="1">
                <a:solidFill>
                  <a:schemeClr val="tx1">
                    <a:tint val="75000"/>
                  </a:schemeClr>
                </a:solidFill>
                <a:latin typeface="Century Gothic"/>
                <a:cs typeface="Century Gothic"/>
              </a:rPr>
              <a:t>University</a:t>
            </a:r>
            <a:endParaRPr lang="fi-FI" sz="1200" dirty="0">
              <a:solidFill>
                <a:schemeClr val="tx1">
                  <a:tint val="75000"/>
                </a:schemeClr>
              </a:solidFill>
              <a:latin typeface="Century Gothic"/>
              <a:cs typeface="Century Gothic"/>
            </a:endParaRPr>
          </a:p>
          <a:p>
            <a:pPr algn="l"/>
            <a:r>
              <a:rPr lang="fi-FI" sz="1200" dirty="0" err="1">
                <a:solidFill>
                  <a:schemeClr val="tx1">
                    <a:tint val="75000"/>
                  </a:schemeClr>
                </a:solidFill>
                <a:latin typeface="Century Gothic"/>
                <a:cs typeface="Century Gothic"/>
              </a:rPr>
              <a:t>Released</a:t>
            </a:r>
            <a:r>
              <a:rPr lang="fi-FI" sz="1200" dirty="0">
                <a:solidFill>
                  <a:schemeClr val="tx1">
                    <a:tint val="75000"/>
                  </a:schemeClr>
                </a:solidFill>
                <a:latin typeface="Century Gothic"/>
                <a:cs typeface="Century Gothic"/>
              </a:rPr>
              <a:t> </a:t>
            </a:r>
            <a:r>
              <a:rPr lang="fi-FI" sz="1200" dirty="0" err="1">
                <a:solidFill>
                  <a:schemeClr val="tx1">
                    <a:tint val="75000"/>
                  </a:schemeClr>
                </a:solidFill>
                <a:latin typeface="Century Gothic"/>
                <a:cs typeface="Century Gothic"/>
              </a:rPr>
              <a:t>under</a:t>
            </a:r>
            <a:r>
              <a:rPr lang="fi-FI" sz="1200" dirty="0">
                <a:solidFill>
                  <a:schemeClr val="tx1">
                    <a:tint val="75000"/>
                  </a:schemeClr>
                </a:solidFill>
                <a:latin typeface="Century Gothic"/>
                <a:cs typeface="Century Gothic"/>
              </a:rPr>
              <a:t> Creative </a:t>
            </a:r>
            <a:r>
              <a:rPr lang="fi-FI" sz="1200" dirty="0" err="1">
                <a:solidFill>
                  <a:schemeClr val="tx1">
                    <a:tint val="75000"/>
                  </a:schemeClr>
                </a:solidFill>
                <a:latin typeface="Century Gothic"/>
                <a:cs typeface="Century Gothic"/>
              </a:rPr>
              <a:t>Commons</a:t>
            </a:r>
            <a:r>
              <a:rPr lang="fi-FI" sz="1200" dirty="0">
                <a:solidFill>
                  <a:schemeClr val="tx1">
                    <a:tint val="75000"/>
                  </a:schemeClr>
                </a:solidFill>
                <a:latin typeface="Century Gothic"/>
                <a:cs typeface="Century Gothic"/>
              </a:rPr>
              <a:t> 3.0 </a:t>
            </a:r>
            <a:r>
              <a:rPr lang="fi-FI" sz="1200" dirty="0" err="1">
                <a:solidFill>
                  <a:schemeClr val="tx1">
                    <a:tint val="75000"/>
                  </a:schemeClr>
                </a:solidFill>
                <a:latin typeface="Century Gothic"/>
                <a:cs typeface="Century Gothic"/>
              </a:rPr>
              <a:t>unported</a:t>
            </a:r>
            <a:r>
              <a:rPr lang="fi-FI" sz="1200" dirty="0">
                <a:solidFill>
                  <a:schemeClr val="tx1">
                    <a:tint val="75000"/>
                  </a:schemeClr>
                </a:solidFill>
                <a:latin typeface="Century Gothic"/>
                <a:cs typeface="Century Gothic"/>
              </a:rPr>
              <a:t> </a:t>
            </a:r>
            <a:r>
              <a:rPr lang="fi-FI" sz="1200" dirty="0" err="1">
                <a:solidFill>
                  <a:schemeClr val="tx1">
                    <a:tint val="75000"/>
                  </a:schemeClr>
                </a:solidFill>
                <a:latin typeface="Century Gothic"/>
                <a:cs typeface="Century Gothic"/>
              </a:rPr>
              <a:t>license</a:t>
            </a:r>
            <a:r>
              <a:rPr lang="fi-FI" sz="1200" dirty="0">
                <a:solidFill>
                  <a:schemeClr val="tx1">
                    <a:tint val="75000"/>
                  </a:schemeClr>
                </a:solidFill>
                <a:latin typeface="Century Gothic"/>
                <a:cs typeface="Century Gothic"/>
              </a:rPr>
              <a:t>; </a:t>
            </a:r>
            <a:r>
              <a:rPr lang="fi-FI" sz="1200" dirty="0" err="1">
                <a:solidFill>
                  <a:schemeClr val="tx1">
                    <a:tint val="75000"/>
                  </a:schemeClr>
                </a:solidFill>
                <a:latin typeface="Century Gothic"/>
                <a:cs typeface="Century Gothic"/>
              </a:rPr>
              <a:t>license</a:t>
            </a:r>
            <a:r>
              <a:rPr lang="fi-FI" sz="1200" dirty="0">
                <a:solidFill>
                  <a:schemeClr val="tx1">
                    <a:tint val="75000"/>
                  </a:schemeClr>
                </a:solidFill>
                <a:latin typeface="Century Gothic"/>
                <a:cs typeface="Century Gothic"/>
              </a:rPr>
              <a:t> </a:t>
            </a:r>
            <a:r>
              <a:rPr lang="fi-FI" sz="1200" dirty="0" err="1">
                <a:solidFill>
                  <a:schemeClr val="tx1">
                    <a:tint val="75000"/>
                  </a:schemeClr>
                </a:solidFill>
                <a:latin typeface="Century Gothic"/>
                <a:cs typeface="Century Gothic"/>
              </a:rPr>
              <a:t>terms</a:t>
            </a:r>
            <a:r>
              <a:rPr lang="fi-FI" sz="1200" dirty="0">
                <a:solidFill>
                  <a:schemeClr val="tx1">
                    <a:tint val="75000"/>
                  </a:schemeClr>
                </a:solidFill>
                <a:latin typeface="Century Gothic"/>
                <a:cs typeface="Century Gothic"/>
              </a:rPr>
              <a:t> on </a:t>
            </a:r>
            <a:r>
              <a:rPr lang="fi-FI" sz="1200" dirty="0" err="1">
                <a:solidFill>
                  <a:schemeClr val="tx1">
                    <a:tint val="75000"/>
                  </a:schemeClr>
                </a:solidFill>
                <a:latin typeface="Century Gothic"/>
                <a:cs typeface="Century Gothic"/>
              </a:rPr>
              <a:t>last</a:t>
            </a:r>
            <a:r>
              <a:rPr lang="fi-FI" sz="1200" dirty="0">
                <a:solidFill>
                  <a:schemeClr val="tx1">
                    <a:tint val="75000"/>
                  </a:schemeClr>
                </a:solidFill>
                <a:latin typeface="Century Gothic"/>
                <a:cs typeface="Century Gothic"/>
              </a:rPr>
              <a:t> </a:t>
            </a:r>
            <a:r>
              <a:rPr lang="fi-FI" sz="1200" dirty="0" err="1">
                <a:solidFill>
                  <a:schemeClr val="tx1">
                    <a:tint val="75000"/>
                  </a:schemeClr>
                </a:solidFill>
                <a:latin typeface="Century Gothic"/>
                <a:cs typeface="Century Gothic"/>
              </a:rPr>
              <a:t>slide</a:t>
            </a:r>
            <a:r>
              <a:rPr lang="fi-FI" sz="1200" dirty="0">
                <a:solidFill>
                  <a:schemeClr val="tx1">
                    <a:tint val="75000"/>
                  </a:schemeClr>
                </a:solidFill>
                <a:latin typeface="Century Gothic"/>
                <a:cs typeface="Century Gothic"/>
              </a:rPr>
              <a:t>. </a:t>
            </a:r>
            <a:endParaRPr lang="en-US" sz="1200" dirty="0">
              <a:solidFill>
                <a:schemeClr val="tx1">
                  <a:tint val="75000"/>
                </a:schemeClr>
              </a:solidFill>
              <a:latin typeface="Century Gothic"/>
              <a:cs typeface="Century Gothic"/>
            </a:endParaRPr>
          </a:p>
        </p:txBody>
      </p:sp>
      <p:sp>
        <p:nvSpPr>
          <p:cNvPr id="8" name="Title 1"/>
          <p:cNvSpPr>
            <a:spLocks noGrp="1"/>
          </p:cNvSpPr>
          <p:nvPr>
            <p:ph type="ctrTitle"/>
          </p:nvPr>
        </p:nvSpPr>
        <p:spPr>
          <a:xfrm>
            <a:off x="685800" y="1239410"/>
            <a:ext cx="7772400" cy="1470025"/>
          </a:xfrm>
        </p:spPr>
        <p:txBody>
          <a:bodyPr/>
          <a:lstStyle/>
          <a:p>
            <a:r>
              <a:rPr lang="en-US" dirty="0" smtClean="0"/>
              <a:t>Click to edit Master title style</a:t>
            </a:r>
            <a:endParaRPr lang="en-US" dirty="0"/>
          </a:p>
        </p:txBody>
      </p:sp>
      <p:sp>
        <p:nvSpPr>
          <p:cNvPr id="14" name="Subtitle 2"/>
          <p:cNvSpPr>
            <a:spLocks noGrp="1"/>
          </p:cNvSpPr>
          <p:nvPr>
            <p:ph type="subTitle" idx="1"/>
          </p:nvPr>
        </p:nvSpPr>
        <p:spPr>
          <a:xfrm>
            <a:off x="1371600" y="2862044"/>
            <a:ext cx="6400800" cy="111167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3" name="Text Placeholder 2"/>
          <p:cNvSpPr>
            <a:spLocks noGrp="1"/>
          </p:cNvSpPr>
          <p:nvPr>
            <p:ph type="body" sz="quarter" idx="10" hasCustomPrompt="1"/>
          </p:nvPr>
        </p:nvSpPr>
        <p:spPr>
          <a:xfrm>
            <a:off x="1371600" y="4116388"/>
            <a:ext cx="6400800" cy="1393825"/>
          </a:xfrm>
        </p:spPr>
        <p:txBody>
          <a:bodyPr>
            <a:normAutofit/>
          </a:bodyPr>
          <a:lstStyle>
            <a:lvl1pPr marL="0" indent="0" algn="ctr">
              <a:buNone/>
              <a:defRPr sz="1600" i="1">
                <a:solidFill>
                  <a:srgbClr val="7F7F7F"/>
                </a:solidFill>
              </a:defRPr>
            </a:lvl1pPr>
          </a:lstStyle>
          <a:p>
            <a:pPr lvl="0"/>
            <a:r>
              <a:rPr lang="en-US" dirty="0" smtClean="0"/>
              <a:t>Name of presenter</a:t>
            </a:r>
            <a:br>
              <a:rPr lang="en-US" dirty="0" smtClean="0"/>
            </a:br>
            <a:r>
              <a:rPr lang="en-US" dirty="0" smtClean="0"/>
              <a:t>Presenter email</a:t>
            </a:r>
            <a:br>
              <a:rPr lang="en-US" dirty="0" smtClean="0"/>
            </a:br>
            <a:r>
              <a:rPr lang="en-US" dirty="0" smtClean="0"/>
              <a:t>Location and date of talk</a:t>
            </a:r>
            <a:br>
              <a:rPr lang="en-US" dirty="0" smtClean="0"/>
            </a:br>
            <a:r>
              <a:rPr lang="en-US" dirty="0" smtClean="0"/>
              <a:t>Available from: [URL]</a:t>
            </a:r>
          </a:p>
          <a:p>
            <a:pPr lvl="0"/>
            <a:endParaRPr lang="en-US" dirty="0"/>
          </a:p>
        </p:txBody>
      </p:sp>
    </p:spTree>
    <p:extLst>
      <p:ext uri="{BB962C8B-B14F-4D97-AF65-F5344CB8AC3E}">
        <p14:creationId xmlns:p14="http://schemas.microsoft.com/office/powerpoint/2010/main" val="3802223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DSC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0BF728CD-9B60-FD4E-9A7B-2386DF81EBA8}" type="slidenum">
              <a:rPr lang="en-US" smtClean="0"/>
              <a:t>‹#›</a:t>
            </a:fld>
            <a:endParaRPr lang="en-US"/>
          </a:p>
        </p:txBody>
      </p:sp>
      <p:pic>
        <p:nvPicPr>
          <p:cNvPr id="4" name="Picture 3" descr="DSC_IU_PTI.H.201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532" y="6262874"/>
            <a:ext cx="2286000" cy="394786"/>
          </a:xfrm>
          <a:prstGeom prst="rect">
            <a:avLst/>
          </a:prstGeom>
        </p:spPr>
      </p:pic>
    </p:spTree>
    <p:extLst>
      <p:ext uri="{BB962C8B-B14F-4D97-AF65-F5344CB8AC3E}">
        <p14:creationId xmlns:p14="http://schemas.microsoft.com/office/powerpoint/2010/main" val="1644085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SC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0"/>
          </p:nvPr>
        </p:nvSpPr>
        <p:spPr/>
        <p:txBody>
          <a:bodyPr/>
          <a:lstStyle/>
          <a:p>
            <a:fld id="{0BF728CD-9B60-FD4E-9A7B-2386DF81EBA8}" type="slidenum">
              <a:rPr lang="en-US" smtClean="0"/>
              <a:t>‹#›</a:t>
            </a:fld>
            <a:endParaRPr lang="en-US"/>
          </a:p>
        </p:txBody>
      </p:sp>
      <p:pic>
        <p:nvPicPr>
          <p:cNvPr id="7" name="Picture 6" descr="DSC_IU_PTI.H.201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532" y="6262874"/>
            <a:ext cx="2286000" cy="394786"/>
          </a:xfrm>
          <a:prstGeom prst="rect">
            <a:avLst/>
          </a:prstGeom>
        </p:spPr>
      </p:pic>
    </p:spTree>
    <p:extLst>
      <p:ext uri="{BB962C8B-B14F-4D97-AF65-F5344CB8AC3E}">
        <p14:creationId xmlns:p14="http://schemas.microsoft.com/office/powerpoint/2010/main" val="1260467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DSC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0"/>
          </p:nvPr>
        </p:nvSpPr>
        <p:spPr/>
        <p:txBody>
          <a:bodyPr/>
          <a:lstStyle/>
          <a:p>
            <a:fld id="{0BF728CD-9B60-FD4E-9A7B-2386DF81EBA8}" type="slidenum">
              <a:rPr lang="en-US" smtClean="0"/>
              <a:t>‹#›</a:t>
            </a:fld>
            <a:endParaRPr lang="en-US"/>
          </a:p>
        </p:txBody>
      </p:sp>
      <p:pic>
        <p:nvPicPr>
          <p:cNvPr id="5" name="Picture 4" descr="DSC_IU_PTI.H.201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532" y="6262874"/>
            <a:ext cx="2286000" cy="394786"/>
          </a:xfrm>
          <a:prstGeom prst="rect">
            <a:avLst/>
          </a:prstGeom>
        </p:spPr>
      </p:pic>
    </p:spTree>
    <p:extLst>
      <p:ext uri="{BB962C8B-B14F-4D97-AF65-F5344CB8AC3E}">
        <p14:creationId xmlns:p14="http://schemas.microsoft.com/office/powerpoint/2010/main" val="37657019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DSC 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0BF728CD-9B60-FD4E-9A7B-2386DF81EBA8}" type="slidenum">
              <a:rPr lang="en-US" smtClean="0"/>
              <a:t>‹#›</a:t>
            </a:fld>
            <a:endParaRPr lang="en-US"/>
          </a:p>
        </p:txBody>
      </p:sp>
    </p:spTree>
    <p:extLst>
      <p:ext uri="{BB962C8B-B14F-4D97-AF65-F5344CB8AC3E}">
        <p14:creationId xmlns:p14="http://schemas.microsoft.com/office/powerpoint/2010/main" val="2719736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SC Acks &amp; Disclaim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BF728CD-9B60-FD4E-9A7B-2386DF81EBA8}" type="slidenum">
              <a:rPr lang="en-US" smtClean="0"/>
              <a:t>‹#›</a:t>
            </a:fld>
            <a:endParaRPr lang="en-US"/>
          </a:p>
        </p:txBody>
      </p:sp>
      <p:sp>
        <p:nvSpPr>
          <p:cNvPr id="5" name="Content Placeholder 4"/>
          <p:cNvSpPr>
            <a:spLocks noGrp="1"/>
          </p:cNvSpPr>
          <p:nvPr>
            <p:ph sz="quarter" idx="11"/>
          </p:nvPr>
        </p:nvSpPr>
        <p:spPr>
          <a:xfrm>
            <a:off x="457200" y="952464"/>
            <a:ext cx="8229600" cy="52231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457200" y="274638"/>
            <a:ext cx="8229600" cy="584776"/>
          </a:xfrm>
          <a:prstGeom prst="rect">
            <a:avLst/>
          </a:prstGeom>
          <a:noFill/>
        </p:spPr>
        <p:txBody>
          <a:bodyPr wrap="square" rtlCol="0">
            <a:spAutoFit/>
          </a:bodyPr>
          <a:lstStyle/>
          <a:p>
            <a:pPr algn="ctr" defTabSz="457200" rtl="0" eaLnBrk="1" latinLnBrk="0" hangingPunct="1">
              <a:spcBef>
                <a:spcPct val="0"/>
              </a:spcBef>
              <a:buNone/>
            </a:pPr>
            <a:r>
              <a:rPr lang="en-US" sz="3200" b="0" i="0" kern="1200" dirty="0" smtClean="0">
                <a:solidFill>
                  <a:srgbClr val="A2132D"/>
                </a:solidFill>
                <a:latin typeface="Century Gothic"/>
                <a:ea typeface="+mj-ea"/>
                <a:cs typeface="Century Gothic"/>
              </a:rPr>
              <a:t>Acknowledgements &amp; disclaimer</a:t>
            </a:r>
            <a:endParaRPr lang="en-US" sz="3200" b="0" i="0" kern="1200" dirty="0">
              <a:solidFill>
                <a:srgbClr val="A2132D"/>
              </a:solidFill>
              <a:latin typeface="Century Gothic"/>
              <a:ea typeface="+mj-ea"/>
              <a:cs typeface="Century Gothic"/>
            </a:endParaRPr>
          </a:p>
        </p:txBody>
      </p:sp>
      <p:pic>
        <p:nvPicPr>
          <p:cNvPr id="8" name="Picture 7" descr="DSC_IU_PTI.H.201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532" y="6262874"/>
            <a:ext cx="2286000" cy="394786"/>
          </a:xfrm>
          <a:prstGeom prst="rect">
            <a:avLst/>
          </a:prstGeom>
        </p:spPr>
      </p:pic>
    </p:spTree>
    <p:extLst>
      <p:ext uri="{BB962C8B-B14F-4D97-AF65-F5344CB8AC3E}">
        <p14:creationId xmlns:p14="http://schemas.microsoft.com/office/powerpoint/2010/main" val="39817849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SC License Term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BF728CD-9B60-FD4E-9A7B-2386DF81EBA8}" type="slidenum">
              <a:rPr lang="en-US" smtClean="0"/>
              <a:t>‹#›</a:t>
            </a:fld>
            <a:endParaRPr lang="en-US"/>
          </a:p>
        </p:txBody>
      </p:sp>
      <p:sp>
        <p:nvSpPr>
          <p:cNvPr id="5" name="Content Placeholder 4"/>
          <p:cNvSpPr>
            <a:spLocks noGrp="1"/>
          </p:cNvSpPr>
          <p:nvPr>
            <p:ph sz="quarter" idx="11"/>
          </p:nvPr>
        </p:nvSpPr>
        <p:spPr>
          <a:xfrm>
            <a:off x="457200" y="952464"/>
            <a:ext cx="8229600" cy="52231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457200" y="274638"/>
            <a:ext cx="8229600" cy="584776"/>
          </a:xfrm>
          <a:prstGeom prst="rect">
            <a:avLst/>
          </a:prstGeom>
          <a:noFill/>
        </p:spPr>
        <p:txBody>
          <a:bodyPr wrap="square" rtlCol="0">
            <a:spAutoFit/>
          </a:bodyPr>
          <a:lstStyle/>
          <a:p>
            <a:pPr algn="ctr" defTabSz="457200" rtl="0" eaLnBrk="1" latinLnBrk="0" hangingPunct="1">
              <a:spcBef>
                <a:spcPct val="0"/>
              </a:spcBef>
              <a:buNone/>
            </a:pPr>
            <a:r>
              <a:rPr lang="en-US" sz="3200" b="0" i="0" kern="1200" baseline="0" dirty="0" smtClean="0">
                <a:solidFill>
                  <a:srgbClr val="A2132D"/>
                </a:solidFill>
                <a:latin typeface="Century Gothic"/>
                <a:ea typeface="+mj-ea"/>
                <a:cs typeface="Century Gothic"/>
              </a:rPr>
              <a:t>License terms</a:t>
            </a:r>
            <a:endParaRPr lang="en-US" sz="3200" b="0" i="0" kern="1200" baseline="0" dirty="0">
              <a:solidFill>
                <a:srgbClr val="A2132D"/>
              </a:solidFill>
              <a:latin typeface="Century Gothic"/>
              <a:ea typeface="+mj-ea"/>
              <a:cs typeface="Century Gothic"/>
            </a:endParaRPr>
          </a:p>
        </p:txBody>
      </p:sp>
      <p:pic>
        <p:nvPicPr>
          <p:cNvPr id="8" name="Picture 7" descr="DSC_IU_PTI.H.201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532" y="6262874"/>
            <a:ext cx="2286000" cy="394786"/>
          </a:xfrm>
          <a:prstGeom prst="rect">
            <a:avLst/>
          </a:prstGeom>
        </p:spPr>
      </p:pic>
    </p:spTree>
    <p:extLst>
      <p:ext uri="{BB962C8B-B14F-4D97-AF65-F5344CB8AC3E}">
        <p14:creationId xmlns:p14="http://schemas.microsoft.com/office/powerpoint/2010/main" val="2417125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RT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228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228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83EB78C6-A3BF-C94B-BBDB-CD92CD5A6228}" type="slidenum">
              <a:rPr lang="en-US" smtClean="0"/>
              <a:t>‹#›</a:t>
            </a:fld>
            <a:endParaRPr lang="en-US"/>
          </a:p>
        </p:txBody>
      </p:sp>
      <p:pic>
        <p:nvPicPr>
          <p:cNvPr id="9" name="Picture 8" descr="RT_IU-UITS-PTI.H.201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393" y="6053104"/>
            <a:ext cx="1828800" cy="606492"/>
          </a:xfrm>
          <a:prstGeom prst="rect">
            <a:avLst/>
          </a:prstGeom>
        </p:spPr>
      </p:pic>
    </p:spTree>
    <p:extLst>
      <p:ext uri="{BB962C8B-B14F-4D97-AF65-F5344CB8AC3E}">
        <p14:creationId xmlns:p14="http://schemas.microsoft.com/office/powerpoint/2010/main" val="666401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RT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83EB78C6-A3BF-C94B-BBDB-CD92CD5A6228}" type="slidenum">
              <a:rPr lang="en-US" smtClean="0"/>
              <a:t>‹#›</a:t>
            </a:fld>
            <a:endParaRPr lang="en-US"/>
          </a:p>
        </p:txBody>
      </p:sp>
      <p:pic>
        <p:nvPicPr>
          <p:cNvPr id="7" name="Picture 6" descr="RT_IU-UITS-PTI.H.201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393" y="6053104"/>
            <a:ext cx="1828800" cy="606492"/>
          </a:xfrm>
          <a:prstGeom prst="rect">
            <a:avLst/>
          </a:prstGeom>
        </p:spPr>
      </p:pic>
    </p:spTree>
    <p:extLst>
      <p:ext uri="{BB962C8B-B14F-4D97-AF65-F5344CB8AC3E}">
        <p14:creationId xmlns:p14="http://schemas.microsoft.com/office/powerpoint/2010/main" val="3594733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RT 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3EB78C6-A3BF-C94B-BBDB-CD92CD5A6228}" type="slidenum">
              <a:rPr lang="en-US" smtClean="0"/>
              <a:t>‹#›</a:t>
            </a:fld>
            <a:endParaRPr lang="en-US"/>
          </a:p>
        </p:txBody>
      </p:sp>
    </p:spTree>
    <p:extLst>
      <p:ext uri="{BB962C8B-B14F-4D97-AF65-F5344CB8AC3E}">
        <p14:creationId xmlns:p14="http://schemas.microsoft.com/office/powerpoint/2010/main" val="1267978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T Acks and Disclaim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3EB78C6-A3BF-C94B-BBDB-CD92CD5A6228}" type="slidenum">
              <a:rPr lang="en-US" smtClean="0"/>
              <a:t>‹#›</a:t>
            </a:fld>
            <a:endParaRPr lang="en-US"/>
          </a:p>
        </p:txBody>
      </p:sp>
      <p:sp>
        <p:nvSpPr>
          <p:cNvPr id="5" name="Content Placeholder 4"/>
          <p:cNvSpPr>
            <a:spLocks noGrp="1"/>
          </p:cNvSpPr>
          <p:nvPr>
            <p:ph sz="quarter" idx="11"/>
          </p:nvPr>
        </p:nvSpPr>
        <p:spPr>
          <a:xfrm>
            <a:off x="457200" y="1679614"/>
            <a:ext cx="8229600" cy="42604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userDrawn="1"/>
        </p:nvSpPr>
        <p:spPr>
          <a:xfrm>
            <a:off x="457200" y="877598"/>
            <a:ext cx="8229600" cy="584776"/>
          </a:xfrm>
          <a:prstGeom prst="rect">
            <a:avLst/>
          </a:prstGeom>
        </p:spPr>
        <p:txBody>
          <a:bodyPr wrap="square">
            <a:spAutoFit/>
          </a:bodyPr>
          <a:lstStyle/>
          <a:p>
            <a:pPr algn="ctr"/>
            <a:r>
              <a:rPr lang="fi-FI" sz="1600" i="1" dirty="0" err="1" smtClean="0">
                <a:solidFill>
                  <a:schemeClr val="tx1"/>
                </a:solidFill>
                <a:latin typeface="Century Gothic"/>
                <a:cs typeface="Century Gothic"/>
              </a:rPr>
              <a:t>Research</a:t>
            </a:r>
            <a:r>
              <a:rPr lang="fi-FI" sz="1600" i="1" baseline="0" dirty="0" smtClean="0">
                <a:solidFill>
                  <a:schemeClr val="tx1"/>
                </a:solidFill>
                <a:latin typeface="Century Gothic"/>
                <a:cs typeface="Century Gothic"/>
              </a:rPr>
              <a:t> Technologies is a division of </a:t>
            </a:r>
            <a:r>
              <a:rPr lang="fi-FI" sz="1600" i="1" baseline="0" dirty="0" err="1" smtClean="0">
                <a:solidFill>
                  <a:schemeClr val="tx1"/>
                </a:solidFill>
                <a:latin typeface="Century Gothic"/>
                <a:cs typeface="Century Gothic"/>
              </a:rPr>
              <a:t>University</a:t>
            </a:r>
            <a:r>
              <a:rPr lang="fi-FI" sz="1600" i="1" baseline="0" dirty="0" smtClean="0">
                <a:solidFill>
                  <a:schemeClr val="tx1"/>
                </a:solidFill>
                <a:latin typeface="Century Gothic"/>
                <a:cs typeface="Century Gothic"/>
              </a:rPr>
              <a:t> </a:t>
            </a:r>
            <a:r>
              <a:rPr lang="fi-FI" sz="1600" i="1" baseline="0" dirty="0" err="1" smtClean="0">
                <a:solidFill>
                  <a:schemeClr val="tx1"/>
                </a:solidFill>
                <a:latin typeface="Century Gothic"/>
                <a:cs typeface="Century Gothic"/>
              </a:rPr>
              <a:t>Information</a:t>
            </a:r>
            <a:r>
              <a:rPr lang="fi-FI" sz="1600" i="1" baseline="0" dirty="0" smtClean="0">
                <a:solidFill>
                  <a:schemeClr val="tx1"/>
                </a:solidFill>
                <a:latin typeface="Century Gothic"/>
                <a:cs typeface="Century Gothic"/>
              </a:rPr>
              <a:t> Technology Services and is </a:t>
            </a:r>
            <a:r>
              <a:rPr lang="fi-FI" sz="1600" i="1" baseline="0" dirty="0" err="1" smtClean="0">
                <a:solidFill>
                  <a:schemeClr val="tx1"/>
                </a:solidFill>
                <a:latin typeface="Century Gothic"/>
                <a:cs typeface="Century Gothic"/>
              </a:rPr>
              <a:t>affiliated</a:t>
            </a:r>
            <a:r>
              <a:rPr lang="fi-FI" sz="1600" i="1" baseline="0" dirty="0" smtClean="0">
                <a:solidFill>
                  <a:schemeClr val="tx1"/>
                </a:solidFill>
                <a:latin typeface="Century Gothic"/>
                <a:cs typeface="Century Gothic"/>
              </a:rPr>
              <a:t> with the </a:t>
            </a:r>
            <a:r>
              <a:rPr lang="fi-FI" sz="1600" i="1" baseline="0" dirty="0" err="1" smtClean="0">
                <a:solidFill>
                  <a:schemeClr val="tx1"/>
                </a:solidFill>
                <a:latin typeface="Century Gothic"/>
                <a:cs typeface="Century Gothic"/>
              </a:rPr>
              <a:t>Pervasive</a:t>
            </a:r>
            <a:r>
              <a:rPr lang="fi-FI" sz="1600" i="1" baseline="0" dirty="0" smtClean="0">
                <a:solidFill>
                  <a:schemeClr val="tx1"/>
                </a:solidFill>
                <a:latin typeface="Century Gothic"/>
                <a:cs typeface="Century Gothic"/>
              </a:rPr>
              <a:t> Technology Institute</a:t>
            </a:r>
            <a:endParaRPr lang="en-US" sz="1600" i="1" dirty="0">
              <a:solidFill>
                <a:schemeClr val="tx1"/>
              </a:solidFill>
              <a:latin typeface="Century Gothic"/>
              <a:cs typeface="Century Gothic"/>
            </a:endParaRPr>
          </a:p>
        </p:txBody>
      </p:sp>
      <p:sp>
        <p:nvSpPr>
          <p:cNvPr id="7" name="TextBox 6"/>
          <p:cNvSpPr txBox="1"/>
          <p:nvPr userDrawn="1"/>
        </p:nvSpPr>
        <p:spPr>
          <a:xfrm>
            <a:off x="457200" y="274638"/>
            <a:ext cx="8229600" cy="584776"/>
          </a:xfrm>
          <a:prstGeom prst="rect">
            <a:avLst/>
          </a:prstGeom>
          <a:noFill/>
        </p:spPr>
        <p:txBody>
          <a:bodyPr wrap="square" rtlCol="0">
            <a:spAutoFit/>
          </a:bodyPr>
          <a:lstStyle/>
          <a:p>
            <a:pPr algn="ctr" defTabSz="457200" rtl="0" eaLnBrk="1" latinLnBrk="0" hangingPunct="1">
              <a:spcBef>
                <a:spcPct val="0"/>
              </a:spcBef>
              <a:buNone/>
            </a:pPr>
            <a:r>
              <a:rPr lang="en-US" sz="3200" b="0" i="0" kern="1200" dirty="0" smtClean="0">
                <a:solidFill>
                  <a:srgbClr val="A2132D"/>
                </a:solidFill>
                <a:latin typeface="Century Gothic"/>
                <a:ea typeface="+mj-ea"/>
                <a:cs typeface="Century Gothic"/>
              </a:rPr>
              <a:t>Acknowledgements &amp; disclaimer</a:t>
            </a:r>
            <a:endParaRPr lang="en-US" sz="3200" b="0" i="0" kern="1200" dirty="0">
              <a:solidFill>
                <a:srgbClr val="A2132D"/>
              </a:solidFill>
              <a:latin typeface="Century Gothic"/>
              <a:ea typeface="+mj-ea"/>
              <a:cs typeface="Century Gothic"/>
            </a:endParaRPr>
          </a:p>
        </p:txBody>
      </p:sp>
      <p:pic>
        <p:nvPicPr>
          <p:cNvPr id="9" name="Picture 8" descr="RT_IU-UITS-PTI.H.201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393" y="6053104"/>
            <a:ext cx="1828800" cy="606492"/>
          </a:xfrm>
          <a:prstGeom prst="rect">
            <a:avLst/>
          </a:prstGeom>
        </p:spPr>
      </p:pic>
    </p:spTree>
    <p:extLst>
      <p:ext uri="{BB962C8B-B14F-4D97-AF65-F5344CB8AC3E}">
        <p14:creationId xmlns:p14="http://schemas.microsoft.com/office/powerpoint/2010/main" val="603310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T License Term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3EB78C6-A3BF-C94B-BBDB-CD92CD5A6228}" type="slidenum">
              <a:rPr lang="en-US" smtClean="0"/>
              <a:t>‹#›</a:t>
            </a:fld>
            <a:endParaRPr lang="en-US"/>
          </a:p>
        </p:txBody>
      </p:sp>
      <p:sp>
        <p:nvSpPr>
          <p:cNvPr id="5" name="Content Placeholder 4"/>
          <p:cNvSpPr>
            <a:spLocks noGrp="1"/>
          </p:cNvSpPr>
          <p:nvPr>
            <p:ph sz="quarter" idx="11"/>
          </p:nvPr>
        </p:nvSpPr>
        <p:spPr>
          <a:xfrm>
            <a:off x="457200" y="952464"/>
            <a:ext cx="8229600" cy="49876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457200" y="274638"/>
            <a:ext cx="8229600" cy="584776"/>
          </a:xfrm>
          <a:prstGeom prst="rect">
            <a:avLst/>
          </a:prstGeom>
          <a:noFill/>
        </p:spPr>
        <p:txBody>
          <a:bodyPr wrap="square" rtlCol="0">
            <a:spAutoFit/>
          </a:bodyPr>
          <a:lstStyle/>
          <a:p>
            <a:pPr algn="ctr" defTabSz="457200" rtl="0" eaLnBrk="1" latinLnBrk="0" hangingPunct="1">
              <a:spcBef>
                <a:spcPct val="0"/>
              </a:spcBef>
              <a:buNone/>
            </a:pPr>
            <a:r>
              <a:rPr lang="en-US" sz="3200" b="0" i="0" kern="1200" baseline="0" dirty="0" smtClean="0">
                <a:solidFill>
                  <a:srgbClr val="A2132D"/>
                </a:solidFill>
                <a:latin typeface="Century Gothic"/>
                <a:ea typeface="+mj-ea"/>
                <a:cs typeface="Century Gothic"/>
              </a:rPr>
              <a:t>License terms</a:t>
            </a:r>
            <a:endParaRPr lang="en-US" sz="3200" b="0" i="0" kern="1200" baseline="0" dirty="0">
              <a:solidFill>
                <a:srgbClr val="A2132D"/>
              </a:solidFill>
              <a:latin typeface="Century Gothic"/>
              <a:ea typeface="+mj-ea"/>
              <a:cs typeface="Century Gothic"/>
            </a:endParaRPr>
          </a:p>
        </p:txBody>
      </p:sp>
      <p:pic>
        <p:nvPicPr>
          <p:cNvPr id="8" name="Picture 7" descr="RT_IU-UITS-PTI.H.201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393" y="6053104"/>
            <a:ext cx="1828800" cy="606492"/>
          </a:xfrm>
          <a:prstGeom prst="rect">
            <a:avLst/>
          </a:prstGeom>
        </p:spPr>
      </p:pic>
    </p:spTree>
    <p:extLst>
      <p:ext uri="{BB962C8B-B14F-4D97-AF65-F5344CB8AC3E}">
        <p14:creationId xmlns:p14="http://schemas.microsoft.com/office/powerpoint/2010/main" val="4173932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CR 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219275"/>
            <a:ext cx="91440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ubtitle 2"/>
          <p:cNvSpPr>
            <a:spLocks noGrp="1"/>
          </p:cNvSpPr>
          <p:nvPr>
            <p:ph type="subTitle" idx="1"/>
          </p:nvPr>
        </p:nvSpPr>
        <p:spPr>
          <a:xfrm>
            <a:off x="1371600" y="2862044"/>
            <a:ext cx="6400800" cy="111167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Text Placeholder 4"/>
          <p:cNvSpPr>
            <a:spLocks noGrp="1"/>
          </p:cNvSpPr>
          <p:nvPr>
            <p:ph type="body" sz="quarter" idx="10" hasCustomPrompt="1"/>
          </p:nvPr>
        </p:nvSpPr>
        <p:spPr>
          <a:xfrm>
            <a:off x="1371600" y="4065588"/>
            <a:ext cx="6400800" cy="1320800"/>
          </a:xfrm>
        </p:spPr>
        <p:txBody>
          <a:bodyPr>
            <a:normAutofit/>
          </a:bodyPr>
          <a:lstStyle>
            <a:lvl1pPr marL="0" indent="0" algn="ctr">
              <a:buNone/>
              <a:defRPr sz="1600" i="1">
                <a:solidFill>
                  <a:srgbClr val="7F7F7F"/>
                </a:solidFill>
              </a:defRPr>
            </a:lvl1pPr>
          </a:lstStyle>
          <a:p>
            <a:pPr lvl="0"/>
            <a:r>
              <a:rPr lang="en-US" dirty="0" smtClean="0"/>
              <a:t>Name of presenter</a:t>
            </a:r>
            <a:br>
              <a:rPr lang="en-US" dirty="0" smtClean="0"/>
            </a:br>
            <a:r>
              <a:rPr lang="en-US" dirty="0" smtClean="0"/>
              <a:t>Presenter email</a:t>
            </a:r>
            <a:br>
              <a:rPr lang="en-US" dirty="0" smtClean="0"/>
            </a:br>
            <a:r>
              <a:rPr lang="en-US" dirty="0" smtClean="0"/>
              <a:t>Location and date of talk</a:t>
            </a:r>
            <a:br>
              <a:rPr lang="en-US" dirty="0" smtClean="0"/>
            </a:br>
            <a:r>
              <a:rPr lang="en-US" dirty="0" smtClean="0"/>
              <a:t>Available from: [URL]</a:t>
            </a:r>
          </a:p>
          <a:p>
            <a:pPr lvl="0"/>
            <a:endParaRPr lang="en-US" dirty="0"/>
          </a:p>
        </p:txBody>
      </p:sp>
      <p:pic>
        <p:nvPicPr>
          <p:cNvPr id="1029" name="Picture 5"/>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6217041" y="5838386"/>
            <a:ext cx="28575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userDrawn="1"/>
        </p:nvSpPr>
        <p:spPr>
          <a:xfrm>
            <a:off x="3752603" y="219275"/>
            <a:ext cx="5391397" cy="69532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12589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ACR 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219275"/>
            <a:ext cx="91440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ctrTitle"/>
          </p:nvPr>
        </p:nvSpPr>
        <p:spPr>
          <a:xfrm>
            <a:off x="180829" y="1209578"/>
            <a:ext cx="8608326" cy="1470025"/>
          </a:xfrm>
        </p:spPr>
        <p:txBody>
          <a:bodyPr/>
          <a:lstStyle>
            <a:lvl1pPr algn="l">
              <a:defRPr/>
            </a:lvl1p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511792" y="5130114"/>
            <a:ext cx="6400800" cy="1320800"/>
          </a:xfrm>
        </p:spPr>
        <p:txBody>
          <a:bodyPr>
            <a:normAutofit/>
          </a:bodyPr>
          <a:lstStyle>
            <a:lvl1pPr marL="0" indent="0" algn="l">
              <a:buNone/>
              <a:defRPr sz="1600" i="1">
                <a:solidFill>
                  <a:srgbClr val="7F7F7F"/>
                </a:solidFill>
              </a:defRPr>
            </a:lvl1pPr>
          </a:lstStyle>
          <a:p>
            <a:pPr lvl="0"/>
            <a:r>
              <a:rPr lang="en-US" dirty="0" smtClean="0"/>
              <a:t>Name of presenter</a:t>
            </a:r>
            <a:br>
              <a:rPr lang="en-US" dirty="0" smtClean="0"/>
            </a:br>
            <a:r>
              <a:rPr lang="en-US" dirty="0" smtClean="0"/>
              <a:t>Presenter email</a:t>
            </a:r>
            <a:br>
              <a:rPr lang="en-US" dirty="0" smtClean="0"/>
            </a:br>
            <a:r>
              <a:rPr lang="en-US" dirty="0" smtClean="0"/>
              <a:t>Location and date of talk</a:t>
            </a:r>
            <a:br>
              <a:rPr lang="en-US" dirty="0" smtClean="0"/>
            </a:br>
            <a:r>
              <a:rPr lang="en-US" dirty="0" smtClean="0"/>
              <a:t>Available from: [URL]</a:t>
            </a:r>
          </a:p>
          <a:p>
            <a:pPr lvl="0"/>
            <a:endParaRPr lang="en-US" dirty="0"/>
          </a:p>
        </p:txBody>
      </p:sp>
      <p:sp>
        <p:nvSpPr>
          <p:cNvPr id="10" name="Text Placeholder 2"/>
          <p:cNvSpPr>
            <a:spLocks noGrp="1"/>
          </p:cNvSpPr>
          <p:nvPr>
            <p:ph idx="1" hasCustomPrompt="1"/>
          </p:nvPr>
        </p:nvSpPr>
        <p:spPr>
          <a:xfrm>
            <a:off x="511792" y="2784143"/>
            <a:ext cx="8229600" cy="206081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Rectangle 1"/>
          <p:cNvSpPr/>
          <p:nvPr userDrawn="1"/>
        </p:nvSpPr>
        <p:spPr>
          <a:xfrm>
            <a:off x="3752603" y="219275"/>
            <a:ext cx="5391397" cy="69532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1"/>
          </p:nvPr>
        </p:nvSpPr>
        <p:spPr>
          <a:xfrm>
            <a:off x="6968825" y="6570100"/>
            <a:ext cx="2133600" cy="365125"/>
          </a:xfrm>
        </p:spPr>
        <p:txBody>
          <a:bodyPr/>
          <a:lstStyle>
            <a:lvl1pPr>
              <a:defRPr b="1">
                <a:solidFill>
                  <a:schemeClr val="tx1"/>
                </a:solidFill>
              </a:defRPr>
            </a:lvl1pPr>
          </a:lstStyle>
          <a:p>
            <a:fld id="{869587CA-1790-D944-9358-28FE68D2E49C}" type="slidenum">
              <a:rPr lang="en-US" smtClean="0"/>
              <a:pPr/>
              <a:t>‹#›</a:t>
            </a:fld>
            <a:endParaRPr lang="en-US"/>
          </a:p>
        </p:txBody>
      </p:sp>
    </p:spTree>
    <p:extLst>
      <p:ext uri="{BB962C8B-B14F-4D97-AF65-F5344CB8AC3E}">
        <p14:creationId xmlns:p14="http://schemas.microsoft.com/office/powerpoint/2010/main" val="6018337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5.pn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B78C6-A3BF-C94B-BBDB-CD92CD5A6228}" type="slidenum">
              <a:rPr lang="en-US" smtClean="0"/>
              <a:t>‹#›</a:t>
            </a:fld>
            <a:endParaRPr lang="en-US"/>
          </a:p>
        </p:txBody>
      </p:sp>
    </p:spTree>
    <p:extLst>
      <p:ext uri="{BB962C8B-B14F-4D97-AF65-F5344CB8AC3E}">
        <p14:creationId xmlns:p14="http://schemas.microsoft.com/office/powerpoint/2010/main" val="87262247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7" r:id="rId3"/>
    <p:sldLayoutId id="2147483689" r:id="rId4"/>
    <p:sldLayoutId id="2147483690" r:id="rId5"/>
    <p:sldLayoutId id="2147483702" r:id="rId6"/>
    <p:sldLayoutId id="2147483703" r:id="rId7"/>
  </p:sldLayoutIdLst>
  <p:hf hdr="0" ftr="0" dt="0"/>
  <p:txStyles>
    <p:titleStyle>
      <a:lvl1pPr algn="ctr" defTabSz="457200" rtl="0" eaLnBrk="1" latinLnBrk="0" hangingPunct="1">
        <a:spcBef>
          <a:spcPct val="0"/>
        </a:spcBef>
        <a:buNone/>
        <a:defRPr lang="en-US" sz="4400" b="0" i="0" kern="1200" dirty="0">
          <a:solidFill>
            <a:srgbClr val="A2132D"/>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lang="en-US" sz="3200" kern="1200" dirty="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acr_blank.png"/>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0" y="0"/>
            <a:ext cx="9139944"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9587CA-1790-D944-9358-28FE68D2E49C}" type="slidenum">
              <a:rPr lang="en-US" smtClean="0"/>
              <a:t>‹#›</a:t>
            </a:fld>
            <a:endParaRPr lang="en-US"/>
          </a:p>
        </p:txBody>
      </p:sp>
    </p:spTree>
    <p:extLst>
      <p:ext uri="{BB962C8B-B14F-4D97-AF65-F5344CB8AC3E}">
        <p14:creationId xmlns:p14="http://schemas.microsoft.com/office/powerpoint/2010/main" val="2630097483"/>
      </p:ext>
    </p:extLst>
  </p:cSld>
  <p:clrMap bg1="lt1" tx1="dk1" bg2="lt2" tx2="dk2" accent1="accent1" accent2="accent2" accent3="accent3" accent4="accent4" accent5="accent5" accent6="accent6" hlink="hlink" folHlink="folHlink"/>
  <p:sldLayoutIdLst>
    <p:sldLayoutId id="2147483658" r:id="rId1"/>
    <p:sldLayoutId id="2147483710" r:id="rId2"/>
    <p:sldLayoutId id="2147483659" r:id="rId3"/>
    <p:sldLayoutId id="2147483661" r:id="rId4"/>
    <p:sldLayoutId id="2147483663" r:id="rId5"/>
    <p:sldLayoutId id="2147483664" r:id="rId6"/>
    <p:sldLayoutId id="2147483704" r:id="rId7"/>
    <p:sldLayoutId id="2147483705" r:id="rId8"/>
  </p:sldLayoutIdLst>
  <p:timing>
    <p:tnLst>
      <p:par>
        <p:cTn id="1" dur="indefinite" restart="never" nodeType="tmRoot"/>
      </p:par>
    </p:tnLst>
  </p:timing>
  <p:hf hdr="0" ftr="0" dt="0"/>
  <p:txStyles>
    <p:titleStyle>
      <a:lvl1pPr algn="ctr" defTabSz="457200" rtl="0" eaLnBrk="1" latinLnBrk="0" hangingPunct="1">
        <a:spcBef>
          <a:spcPct val="0"/>
        </a:spcBef>
        <a:buNone/>
        <a:defRPr lang="en-US" sz="4400" b="0" i="0" kern="1200" dirty="0">
          <a:solidFill>
            <a:srgbClr val="A2132D"/>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d2i_blank.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0" y="0"/>
            <a:ext cx="9139944"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DB8621-AEAD-E24D-AF8A-593F848499B0}" type="slidenum">
              <a:rPr lang="en-US" smtClean="0"/>
              <a:t>‹#›</a:t>
            </a:fld>
            <a:endParaRPr lang="en-US"/>
          </a:p>
        </p:txBody>
      </p:sp>
    </p:spTree>
    <p:extLst>
      <p:ext uri="{BB962C8B-B14F-4D97-AF65-F5344CB8AC3E}">
        <p14:creationId xmlns:p14="http://schemas.microsoft.com/office/powerpoint/2010/main" val="119198957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9" r:id="rId3"/>
    <p:sldLayoutId id="2147483671" r:id="rId4"/>
    <p:sldLayoutId id="2147483672" r:id="rId5"/>
    <p:sldLayoutId id="2147483707" r:id="rId6"/>
    <p:sldLayoutId id="2147483706" r:id="rId7"/>
  </p:sldLayoutIdLst>
  <p:hf hdr="0" ftr="0" dt="0"/>
  <p:txStyles>
    <p:titleStyle>
      <a:lvl1pPr algn="ctr" defTabSz="457200" rtl="0" eaLnBrk="1" latinLnBrk="0" hangingPunct="1">
        <a:spcBef>
          <a:spcPct val="0"/>
        </a:spcBef>
        <a:buNone/>
        <a:defRPr lang="en-US" sz="4400" b="0" i="0" kern="1200" dirty="0">
          <a:solidFill>
            <a:srgbClr val="A2132D"/>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dsc_blank.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0" y="0"/>
            <a:ext cx="9139944"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F728CD-9B60-FD4E-9A7B-2386DF81EBA8}" type="slidenum">
              <a:rPr lang="en-US" smtClean="0"/>
              <a:t>‹#›</a:t>
            </a:fld>
            <a:endParaRPr lang="en-US"/>
          </a:p>
        </p:txBody>
      </p:sp>
    </p:spTree>
    <p:extLst>
      <p:ext uri="{BB962C8B-B14F-4D97-AF65-F5344CB8AC3E}">
        <p14:creationId xmlns:p14="http://schemas.microsoft.com/office/powerpoint/2010/main" val="360551544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80" r:id="rId4"/>
    <p:sldLayoutId id="2147483681" r:id="rId5"/>
    <p:sldLayoutId id="2147483709" r:id="rId6"/>
    <p:sldLayoutId id="2147483708" r:id="rId7"/>
  </p:sldLayoutIdLst>
  <p:hf hdr="0" ftr="0" dt="0"/>
  <p:txStyles>
    <p:titleStyle>
      <a:lvl1pPr algn="ctr" defTabSz="457200" rtl="0" eaLnBrk="1" latinLnBrk="0" hangingPunct="1">
        <a:spcBef>
          <a:spcPct val="0"/>
        </a:spcBef>
        <a:buNone/>
        <a:defRPr lang="en-US" sz="4400" b="0" i="0" kern="1200" dirty="0">
          <a:solidFill>
            <a:srgbClr val="A2132D"/>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chart" Target="../charts/chart2.xml"/><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0.emf"/><Relationship Id="rId7" Type="http://schemas.openxmlformats.org/officeDocument/2006/relationships/diagramColors" Target="../diagrams/colors4.xml"/><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38.xml"/><Relationship Id="rId7" Type="http://schemas.openxmlformats.org/officeDocument/2006/relationships/image" Target="../media/image25.emf"/><Relationship Id="rId2" Type="http://schemas.openxmlformats.org/officeDocument/2006/relationships/slideLayout" Target="../slideLayouts/slideLayout10.xml"/><Relationship Id="rId1" Type="http://schemas.openxmlformats.org/officeDocument/2006/relationships/tags" Target="../tags/tag1.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0.xml"/><Relationship Id="rId1" Type="http://schemas.openxmlformats.org/officeDocument/2006/relationships/tags" Target="../tags/tag2.xml"/><Relationship Id="rId5" Type="http://schemas.openxmlformats.org/officeDocument/2006/relationships/image" Target="../media/image30.png"/><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46.xml"/><Relationship Id="rId16" Type="http://schemas.openxmlformats.org/officeDocument/2006/relationships/diagramColors" Target="../diagrams/colors7.xml"/><Relationship Id="rId20" Type="http://schemas.openxmlformats.org/officeDocument/2006/relationships/diagramQuickStyle" Target="../diagrams/quickStyle8.xml"/><Relationship Id="rId29" Type="http://schemas.openxmlformats.org/officeDocument/2006/relationships/diagramLayout" Target="../diagrams/layout10.xml"/><Relationship Id="rId1" Type="http://schemas.openxmlformats.org/officeDocument/2006/relationships/slideLayout" Target="../slideLayouts/slideLayout10.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32" Type="http://schemas.microsoft.com/office/2007/relationships/diagramDrawing" Target="../diagrams/drawing10.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28" Type="http://schemas.openxmlformats.org/officeDocument/2006/relationships/diagramData" Target="../diagrams/data10.xml"/><Relationship Id="rId10" Type="http://schemas.openxmlformats.org/officeDocument/2006/relationships/diagramQuickStyle" Target="../diagrams/quickStyle6.xml"/><Relationship Id="rId19" Type="http://schemas.openxmlformats.org/officeDocument/2006/relationships/diagramLayout" Target="../diagrams/layout8.xml"/><Relationship Id="rId31" Type="http://schemas.openxmlformats.org/officeDocument/2006/relationships/diagramColors" Target="../diagrams/colors10.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 Id="rId30" Type="http://schemas.openxmlformats.org/officeDocument/2006/relationships/diagramQuickStyle" Target="../diagrams/quickStyle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0.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52.xml"/><Relationship Id="rId1" Type="http://schemas.openxmlformats.org/officeDocument/2006/relationships/slideLayout" Target="../slideLayouts/slideLayout10.xml"/><Relationship Id="rId4" Type="http://schemas.openxmlformats.org/officeDocument/2006/relationships/image" Target="../media/image43.jpg"/></Relationships>
</file>

<file path=ppt/slides/_rels/slide5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3.xml"/><Relationship Id="rId1" Type="http://schemas.openxmlformats.org/officeDocument/2006/relationships/slideLayout" Target="../slideLayouts/slideLayout10.xml"/><Relationship Id="rId4" Type="http://schemas.openxmlformats.org/officeDocument/2006/relationships/image" Target="../media/image45.jpg"/></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5.xml"/><Relationship Id="rId1" Type="http://schemas.openxmlformats.org/officeDocument/2006/relationships/slideLayout" Target="../slideLayouts/slideLayout10.xml"/><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hyperlink" Target="http://grids.ucs.indiana.edu/ptliupages/publications/presentations/USCClouds-Feb24-2012.pptx" TargetMode="External"/><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744717"/>
            <a:ext cx="7772400" cy="1778003"/>
          </a:xfrm>
        </p:spPr>
        <p:txBody>
          <a:bodyPr>
            <a:noAutofit/>
          </a:bodyPr>
          <a:lstStyle/>
          <a:p>
            <a:r>
              <a:rPr lang="en-US" sz="3600" dirty="0" smtClean="0"/>
              <a:t>Scalable Parallel Computing on Clouds :</a:t>
            </a:r>
            <a:br>
              <a:rPr lang="en-US" sz="3600" dirty="0" smtClean="0"/>
            </a:br>
            <a:r>
              <a:rPr lang="en-US" sz="2400" dirty="0"/>
              <a:t>Efficient and scalable architectures to perform pleasingly parallel, MapReduce and iterative data intensive computations on cloud environments</a:t>
            </a:r>
          </a:p>
        </p:txBody>
      </p:sp>
      <p:sp>
        <p:nvSpPr>
          <p:cNvPr id="7" name="Text Placeholder 6"/>
          <p:cNvSpPr>
            <a:spLocks noGrp="1"/>
          </p:cNvSpPr>
          <p:nvPr>
            <p:ph type="body" sz="quarter" idx="10"/>
          </p:nvPr>
        </p:nvSpPr>
        <p:spPr>
          <a:xfrm>
            <a:off x="1201567" y="4434084"/>
            <a:ext cx="6676631" cy="1320800"/>
          </a:xfrm>
        </p:spPr>
        <p:txBody>
          <a:bodyPr>
            <a:normAutofit/>
          </a:bodyPr>
          <a:lstStyle/>
          <a:p>
            <a:r>
              <a:rPr lang="en-US" b="1" dirty="0" err="1" smtClean="0">
                <a:solidFill>
                  <a:schemeClr val="tx1"/>
                </a:solidFill>
              </a:rPr>
              <a:t>Thilina</a:t>
            </a:r>
            <a:r>
              <a:rPr lang="en-US" b="1" dirty="0" smtClean="0">
                <a:solidFill>
                  <a:schemeClr val="tx1"/>
                </a:solidFill>
              </a:rPr>
              <a:t> </a:t>
            </a:r>
            <a:r>
              <a:rPr lang="en-US" b="1" dirty="0" err="1" smtClean="0">
                <a:solidFill>
                  <a:schemeClr val="tx1"/>
                </a:solidFill>
              </a:rPr>
              <a:t>Gunarathne</a:t>
            </a:r>
            <a:r>
              <a:rPr lang="en-US" b="1" dirty="0" smtClean="0">
                <a:solidFill>
                  <a:schemeClr val="tx1"/>
                </a:solidFill>
              </a:rPr>
              <a:t> (tgunarat@indiana.edu)</a:t>
            </a:r>
          </a:p>
          <a:p>
            <a:r>
              <a:rPr lang="en-US" dirty="0" smtClean="0">
                <a:solidFill>
                  <a:schemeClr val="tx1"/>
                </a:solidFill>
              </a:rPr>
              <a:t>Advisor : </a:t>
            </a:r>
            <a:r>
              <a:rPr lang="en-US" dirty="0" err="1" smtClean="0">
                <a:solidFill>
                  <a:schemeClr val="tx1"/>
                </a:solidFill>
              </a:rPr>
              <a:t>Prof.Geoffrey</a:t>
            </a:r>
            <a:r>
              <a:rPr lang="en-US" dirty="0" smtClean="0">
                <a:solidFill>
                  <a:schemeClr val="tx1"/>
                </a:solidFill>
              </a:rPr>
              <a:t> Fox (gcf@indiana.edu)</a:t>
            </a:r>
          </a:p>
          <a:p>
            <a:r>
              <a:rPr lang="en-US" dirty="0" smtClean="0">
                <a:solidFill>
                  <a:schemeClr val="tx1"/>
                </a:solidFill>
              </a:rPr>
              <a:t>Committee : </a:t>
            </a:r>
            <a:r>
              <a:rPr lang="en-US" dirty="0" err="1" smtClean="0">
                <a:solidFill>
                  <a:schemeClr val="tx1"/>
                </a:solidFill>
              </a:rPr>
              <a:t>Prof.Beth</a:t>
            </a:r>
            <a:r>
              <a:rPr lang="en-US" dirty="0" smtClean="0">
                <a:solidFill>
                  <a:schemeClr val="tx1"/>
                </a:solidFill>
              </a:rPr>
              <a:t> </a:t>
            </a:r>
            <a:r>
              <a:rPr lang="en-US" dirty="0" err="1" smtClean="0">
                <a:solidFill>
                  <a:schemeClr val="tx1"/>
                </a:solidFill>
              </a:rPr>
              <a:t>Plale</a:t>
            </a:r>
            <a:r>
              <a:rPr lang="en-US" dirty="0" smtClean="0">
                <a:solidFill>
                  <a:schemeClr val="tx1"/>
                </a:solidFill>
              </a:rPr>
              <a:t>, </a:t>
            </a:r>
            <a:r>
              <a:rPr lang="en-US" dirty="0" err="1" smtClean="0">
                <a:solidFill>
                  <a:schemeClr val="tx1"/>
                </a:solidFill>
              </a:rPr>
              <a:t>Prof.David</a:t>
            </a:r>
            <a:r>
              <a:rPr lang="en-US" dirty="0" smtClean="0">
                <a:solidFill>
                  <a:schemeClr val="tx1"/>
                </a:solidFill>
              </a:rPr>
              <a:t> </a:t>
            </a:r>
            <a:r>
              <a:rPr lang="en-US" dirty="0" err="1" smtClean="0">
                <a:solidFill>
                  <a:schemeClr val="tx1"/>
                </a:solidFill>
              </a:rPr>
              <a:t>Leake</a:t>
            </a:r>
            <a:r>
              <a:rPr lang="en-US" dirty="0">
                <a:solidFill>
                  <a:schemeClr val="tx1"/>
                </a:solidFill>
              </a:rPr>
              <a:t>, </a:t>
            </a:r>
            <a:r>
              <a:rPr lang="en-US" dirty="0" err="1">
                <a:solidFill>
                  <a:schemeClr val="tx1"/>
                </a:solidFill>
              </a:rPr>
              <a:t>Prof.Judy</a:t>
            </a:r>
            <a:r>
              <a:rPr lang="en-US" dirty="0">
                <a:solidFill>
                  <a:schemeClr val="tx1"/>
                </a:solidFill>
              </a:rPr>
              <a:t> </a:t>
            </a:r>
            <a:r>
              <a:rPr lang="en-US" dirty="0" err="1" smtClean="0">
                <a:solidFill>
                  <a:schemeClr val="tx1"/>
                </a:solidFill>
              </a:rPr>
              <a:t>Qiu</a:t>
            </a:r>
            <a:endParaRPr lang="en-US" dirty="0" smtClean="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890" y="6058894"/>
            <a:ext cx="1323750" cy="365978"/>
          </a:xfrm>
          <a:prstGeom prst="rect">
            <a:avLst/>
          </a:prstGeom>
        </p:spPr>
      </p:pic>
    </p:spTree>
    <p:extLst>
      <p:ext uri="{BB962C8B-B14F-4D97-AF65-F5344CB8AC3E}">
        <p14:creationId xmlns:p14="http://schemas.microsoft.com/office/powerpoint/2010/main" val="1960731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47707024"/>
              </p:ext>
            </p:extLst>
          </p:nvPr>
        </p:nvGraphicFramePr>
        <p:xfrm>
          <a:off x="457200" y="614149"/>
          <a:ext cx="8229600" cy="5691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0"/>
          </p:nvPr>
        </p:nvSpPr>
        <p:spPr/>
        <p:txBody>
          <a:bodyPr/>
          <a:lstStyle/>
          <a:p>
            <a:fld id="{869587CA-1790-D944-9358-28FE68D2E49C}" type="slidenum">
              <a:rPr lang="en-US" smtClean="0"/>
              <a:t>10</a:t>
            </a:fld>
            <a:endParaRPr lang="en-US"/>
          </a:p>
        </p:txBody>
      </p:sp>
    </p:spTree>
    <p:extLst>
      <p:ext uri="{BB962C8B-B14F-4D97-AF65-F5344CB8AC3E}">
        <p14:creationId xmlns:p14="http://schemas.microsoft.com/office/powerpoint/2010/main" val="3705532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Storage</a:t>
            </a:r>
            <a:endParaRPr lang="en-US" dirty="0"/>
          </a:p>
        </p:txBody>
      </p:sp>
      <p:sp>
        <p:nvSpPr>
          <p:cNvPr id="3" name="Content Placeholder 2"/>
          <p:cNvSpPr>
            <a:spLocks noGrp="1"/>
          </p:cNvSpPr>
          <p:nvPr>
            <p:ph idx="1"/>
          </p:nvPr>
        </p:nvSpPr>
        <p:spPr>
          <a:xfrm>
            <a:off x="457200" y="1600201"/>
            <a:ext cx="8229600" cy="4836225"/>
          </a:xfrm>
        </p:spPr>
        <p:txBody>
          <a:bodyPr>
            <a:normAutofit fontScale="85000" lnSpcReduction="10000"/>
          </a:bodyPr>
          <a:lstStyle/>
          <a:p>
            <a:r>
              <a:rPr lang="en-US" sz="3300" b="1" i="1" dirty="0" smtClean="0"/>
              <a:t>Challenge</a:t>
            </a:r>
          </a:p>
          <a:p>
            <a:pPr lvl="1"/>
            <a:r>
              <a:rPr lang="en-US" dirty="0" smtClean="0"/>
              <a:t>Bandwidth </a:t>
            </a:r>
            <a:r>
              <a:rPr lang="en-US" dirty="0"/>
              <a:t>and latency </a:t>
            </a:r>
            <a:r>
              <a:rPr lang="en-US" dirty="0" smtClean="0"/>
              <a:t>limitations of cloud storage</a:t>
            </a:r>
          </a:p>
          <a:p>
            <a:pPr lvl="1"/>
            <a:r>
              <a:rPr lang="en-US" dirty="0" smtClean="0"/>
              <a:t>Choosing </a:t>
            </a:r>
            <a:r>
              <a:rPr lang="en-US" dirty="0" smtClean="0"/>
              <a:t>the right </a:t>
            </a:r>
            <a:r>
              <a:rPr lang="en-US" dirty="0"/>
              <a:t>storage option </a:t>
            </a:r>
            <a:r>
              <a:rPr lang="en-US" dirty="0" smtClean="0"/>
              <a:t>for </a:t>
            </a:r>
            <a:r>
              <a:rPr lang="en-US" dirty="0"/>
              <a:t>the particular data </a:t>
            </a:r>
            <a:r>
              <a:rPr lang="en-US" dirty="0" smtClean="0"/>
              <a:t>product</a:t>
            </a:r>
          </a:p>
          <a:p>
            <a:pPr lvl="2"/>
            <a:r>
              <a:rPr lang="en-US" sz="3200" dirty="0"/>
              <a:t>Where to store, when to store, whether to </a:t>
            </a:r>
            <a:r>
              <a:rPr lang="en-US" sz="3200" dirty="0" smtClean="0"/>
              <a:t>store</a:t>
            </a:r>
            <a:endParaRPr lang="en-US" dirty="0" smtClean="0"/>
          </a:p>
          <a:p>
            <a:pPr lvl="0"/>
            <a:r>
              <a:rPr lang="en-US" b="1" i="1" dirty="0" smtClean="0"/>
              <a:t>Solution</a:t>
            </a:r>
          </a:p>
          <a:p>
            <a:pPr lvl="1"/>
            <a:r>
              <a:rPr lang="en-US" dirty="0" smtClean="0"/>
              <a:t>Multi-level </a:t>
            </a:r>
            <a:r>
              <a:rPr lang="en-US" dirty="0"/>
              <a:t>caching of data </a:t>
            </a:r>
            <a:endParaRPr lang="en-US" dirty="0" smtClean="0"/>
          </a:p>
          <a:p>
            <a:pPr lvl="1"/>
            <a:r>
              <a:rPr lang="en-US" dirty="0" smtClean="0"/>
              <a:t>Hybrid </a:t>
            </a:r>
            <a:r>
              <a:rPr lang="en-US" dirty="0"/>
              <a:t>Storage of intermediate data on different cloud storages </a:t>
            </a:r>
          </a:p>
          <a:p>
            <a:pPr lvl="1"/>
            <a:r>
              <a:rPr lang="en-US" dirty="0" smtClean="0"/>
              <a:t>Configurable </a:t>
            </a:r>
            <a:r>
              <a:rPr lang="en-US" dirty="0"/>
              <a:t>check-pointing granularity</a:t>
            </a:r>
          </a:p>
          <a:p>
            <a:endParaRPr lang="en-US" sz="3300" dirty="0" smtClean="0"/>
          </a:p>
          <a:p>
            <a:pPr lvl="1"/>
            <a:endParaRPr lang="en-US" dirty="0"/>
          </a:p>
          <a:p>
            <a:endParaRPr lang="en-US" dirty="0"/>
          </a:p>
        </p:txBody>
      </p:sp>
      <p:sp>
        <p:nvSpPr>
          <p:cNvPr id="4" name="Slide Number Placeholder 3"/>
          <p:cNvSpPr>
            <a:spLocks noGrp="1"/>
          </p:cNvSpPr>
          <p:nvPr>
            <p:ph type="sldNum" sz="quarter" idx="10"/>
          </p:nvPr>
        </p:nvSpPr>
        <p:spPr/>
        <p:txBody>
          <a:bodyPr/>
          <a:lstStyle/>
          <a:p>
            <a:fld id="{869587CA-1790-D944-9358-28FE68D2E49C}" type="slidenum">
              <a:rPr lang="en-US" smtClean="0"/>
              <a:t>11</a:t>
            </a:fld>
            <a:endParaRPr lang="en-US"/>
          </a:p>
        </p:txBody>
      </p:sp>
    </p:spTree>
    <p:extLst>
      <p:ext uri="{BB962C8B-B14F-4D97-AF65-F5344CB8AC3E}">
        <p14:creationId xmlns:p14="http://schemas.microsoft.com/office/powerpoint/2010/main" val="836596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a:t>
            </a:r>
            <a:r>
              <a:rPr lang="en-US" dirty="0" smtClean="0"/>
              <a:t>Scheduling</a:t>
            </a:r>
            <a:endParaRPr lang="en-US" dirty="0"/>
          </a:p>
        </p:txBody>
      </p:sp>
      <p:sp>
        <p:nvSpPr>
          <p:cNvPr id="3" name="Content Placeholder 2"/>
          <p:cNvSpPr>
            <a:spLocks noGrp="1"/>
          </p:cNvSpPr>
          <p:nvPr>
            <p:ph idx="1"/>
          </p:nvPr>
        </p:nvSpPr>
        <p:spPr>
          <a:xfrm>
            <a:off x="457200" y="1600201"/>
            <a:ext cx="8229600" cy="4981774"/>
          </a:xfrm>
        </p:spPr>
        <p:txBody>
          <a:bodyPr>
            <a:normAutofit fontScale="77500" lnSpcReduction="20000"/>
          </a:bodyPr>
          <a:lstStyle/>
          <a:p>
            <a:r>
              <a:rPr lang="en-US" sz="3300" b="1" i="1" dirty="0" smtClean="0"/>
              <a:t>Challenge</a:t>
            </a:r>
          </a:p>
          <a:p>
            <a:pPr lvl="1"/>
            <a:r>
              <a:rPr lang="en-US" dirty="0" smtClean="0"/>
              <a:t>Scheduling </a:t>
            </a:r>
            <a:r>
              <a:rPr lang="en-US" dirty="0"/>
              <a:t>tasks efficiently with an awareness of data availability and </a:t>
            </a:r>
            <a:r>
              <a:rPr lang="en-US" dirty="0" smtClean="0"/>
              <a:t>locality</a:t>
            </a:r>
          </a:p>
          <a:p>
            <a:pPr lvl="1"/>
            <a:r>
              <a:rPr lang="en-US" dirty="0" smtClean="0"/>
              <a:t>Minimal overhead</a:t>
            </a:r>
            <a:r>
              <a:rPr lang="en-US" dirty="0" smtClean="0"/>
              <a:t> </a:t>
            </a:r>
          </a:p>
          <a:p>
            <a:pPr lvl="1"/>
            <a:r>
              <a:rPr lang="en-US" dirty="0" smtClean="0"/>
              <a:t>Enable dynamic </a:t>
            </a:r>
            <a:r>
              <a:rPr lang="en-US" dirty="0"/>
              <a:t>load balancing of </a:t>
            </a:r>
            <a:r>
              <a:rPr lang="en-US" dirty="0" smtClean="0"/>
              <a:t>computations </a:t>
            </a:r>
          </a:p>
          <a:p>
            <a:pPr lvl="1"/>
            <a:r>
              <a:rPr lang="en-US" dirty="0" smtClean="0"/>
              <a:t>Facilitate d</a:t>
            </a:r>
            <a:r>
              <a:rPr lang="en-US" dirty="0" smtClean="0"/>
              <a:t>ynamic </a:t>
            </a:r>
            <a:r>
              <a:rPr lang="en-US" dirty="0"/>
              <a:t>scaling of the compute </a:t>
            </a:r>
            <a:r>
              <a:rPr lang="en-US" dirty="0" smtClean="0"/>
              <a:t>resources</a:t>
            </a:r>
          </a:p>
          <a:p>
            <a:pPr lvl="1"/>
            <a:r>
              <a:rPr lang="en-US" dirty="0"/>
              <a:t>Cannot rely on single centralized </a:t>
            </a:r>
            <a:r>
              <a:rPr lang="en-US" dirty="0" smtClean="0"/>
              <a:t>controller</a:t>
            </a:r>
            <a:endParaRPr lang="en-US" dirty="0" smtClean="0"/>
          </a:p>
          <a:p>
            <a:r>
              <a:rPr lang="en-US" b="1" i="1" dirty="0" smtClean="0"/>
              <a:t>Solutions</a:t>
            </a:r>
          </a:p>
          <a:p>
            <a:pPr lvl="1"/>
            <a:r>
              <a:rPr lang="en-US" dirty="0"/>
              <a:t>Decentralized </a:t>
            </a:r>
            <a:r>
              <a:rPr lang="en-US" dirty="0" smtClean="0"/>
              <a:t>scheduling using cloud services</a:t>
            </a:r>
            <a:endParaRPr lang="en-US" dirty="0"/>
          </a:p>
          <a:p>
            <a:pPr lvl="1"/>
            <a:r>
              <a:rPr lang="en-US" dirty="0" smtClean="0"/>
              <a:t>Global </a:t>
            </a:r>
            <a:r>
              <a:rPr lang="en-US" dirty="0"/>
              <a:t>queue based dynamic scheduling</a:t>
            </a:r>
          </a:p>
          <a:p>
            <a:pPr lvl="1"/>
            <a:r>
              <a:rPr lang="en-US" dirty="0"/>
              <a:t>Cache aware execution history based scheduling </a:t>
            </a:r>
          </a:p>
          <a:p>
            <a:pPr lvl="1"/>
            <a:r>
              <a:rPr lang="en-US" dirty="0"/>
              <a:t>Map-collectives based scheduling</a:t>
            </a:r>
          </a:p>
          <a:p>
            <a:pPr lvl="1"/>
            <a:r>
              <a:rPr lang="en-US" dirty="0"/>
              <a:t>Speculative scheduling of iterations</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869587CA-1790-D944-9358-28FE68D2E49C}" type="slidenum">
              <a:rPr lang="en-US" smtClean="0"/>
              <a:t>12</a:t>
            </a:fld>
            <a:endParaRPr lang="en-US"/>
          </a:p>
        </p:txBody>
      </p:sp>
    </p:spTree>
    <p:extLst>
      <p:ext uri="{BB962C8B-B14F-4D97-AF65-F5344CB8AC3E}">
        <p14:creationId xmlns:p14="http://schemas.microsoft.com/office/powerpoint/2010/main" val="2385046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Communication</a:t>
            </a:r>
            <a:endParaRPr lang="en-US" dirty="0"/>
          </a:p>
        </p:txBody>
      </p:sp>
      <p:sp>
        <p:nvSpPr>
          <p:cNvPr id="3" name="Content Placeholder 2"/>
          <p:cNvSpPr>
            <a:spLocks noGrp="1"/>
          </p:cNvSpPr>
          <p:nvPr>
            <p:ph idx="1"/>
          </p:nvPr>
        </p:nvSpPr>
        <p:spPr>
          <a:xfrm>
            <a:off x="457200" y="1600201"/>
            <a:ext cx="8229600" cy="4812474"/>
          </a:xfrm>
        </p:spPr>
        <p:txBody>
          <a:bodyPr>
            <a:normAutofit fontScale="77500" lnSpcReduction="20000"/>
          </a:bodyPr>
          <a:lstStyle/>
          <a:p>
            <a:pPr marL="342900" lvl="1" indent="-342900">
              <a:buFont typeface="Arial"/>
              <a:buChar char="•"/>
            </a:pPr>
            <a:r>
              <a:rPr lang="en-US" sz="3200" b="1" i="1" dirty="0" smtClean="0"/>
              <a:t>Challenge</a:t>
            </a:r>
          </a:p>
          <a:p>
            <a:pPr marL="857250" lvl="2" indent="-457200">
              <a:buFont typeface="Calibri" panose="020F0502020204030204" pitchFamily="34" charset="0"/>
              <a:buChar char="-"/>
            </a:pPr>
            <a:r>
              <a:rPr lang="en-US" dirty="0" smtClean="0"/>
              <a:t>Overcoming the inter-node </a:t>
            </a:r>
            <a:r>
              <a:rPr lang="en-US" dirty="0"/>
              <a:t>I/O performance </a:t>
            </a:r>
            <a:r>
              <a:rPr lang="en-US" dirty="0" smtClean="0"/>
              <a:t>fluctuations in clouds </a:t>
            </a:r>
          </a:p>
          <a:p>
            <a:pPr marL="457200" lvl="1" indent="-457200">
              <a:buFont typeface="Arial" panose="020B0604020202020204" pitchFamily="34" charset="0"/>
              <a:buChar char="•"/>
            </a:pPr>
            <a:r>
              <a:rPr lang="en-US" b="1" i="1" dirty="0" smtClean="0"/>
              <a:t>Solution</a:t>
            </a:r>
          </a:p>
          <a:p>
            <a:pPr lvl="1"/>
            <a:r>
              <a:rPr lang="en-US" dirty="0"/>
              <a:t>Hybrid data transfers </a:t>
            </a:r>
          </a:p>
          <a:p>
            <a:pPr lvl="1"/>
            <a:r>
              <a:rPr lang="en-US" dirty="0" smtClean="0"/>
              <a:t>Data </a:t>
            </a:r>
            <a:r>
              <a:rPr lang="en-US" dirty="0"/>
              <a:t>reuse across applications</a:t>
            </a:r>
          </a:p>
          <a:p>
            <a:pPr lvl="2"/>
            <a:r>
              <a:rPr lang="en-US" dirty="0"/>
              <a:t>Reducing the amount of data </a:t>
            </a:r>
            <a:r>
              <a:rPr lang="en-US" dirty="0" smtClean="0"/>
              <a:t>transfers</a:t>
            </a:r>
          </a:p>
          <a:p>
            <a:pPr lvl="1"/>
            <a:r>
              <a:rPr lang="en-US" dirty="0" smtClean="0"/>
              <a:t>Overlap communication with computations</a:t>
            </a:r>
            <a:endParaRPr lang="en-US" dirty="0"/>
          </a:p>
          <a:p>
            <a:pPr lvl="1"/>
            <a:r>
              <a:rPr lang="en-US" dirty="0"/>
              <a:t>Map-Collectives</a:t>
            </a:r>
          </a:p>
          <a:p>
            <a:pPr lvl="2"/>
            <a:r>
              <a:rPr lang="en-US" dirty="0"/>
              <a:t>All-to-All group communication patterns</a:t>
            </a:r>
          </a:p>
          <a:p>
            <a:pPr lvl="2"/>
            <a:r>
              <a:rPr lang="en-US" dirty="0"/>
              <a:t>Reduce the size, overlap communication with computations</a:t>
            </a:r>
          </a:p>
          <a:p>
            <a:pPr lvl="2"/>
            <a:r>
              <a:rPr lang="en-US" dirty="0"/>
              <a:t>Possibilities for platform specific implementations</a:t>
            </a:r>
          </a:p>
          <a:p>
            <a:pPr marL="400050" lvl="2" indent="0">
              <a:buNone/>
            </a:pPr>
            <a:endParaRPr lang="en-US" b="1" i="1" dirty="0" smtClean="0"/>
          </a:p>
        </p:txBody>
      </p:sp>
      <p:sp>
        <p:nvSpPr>
          <p:cNvPr id="4" name="Slide Number Placeholder 3"/>
          <p:cNvSpPr>
            <a:spLocks noGrp="1"/>
          </p:cNvSpPr>
          <p:nvPr>
            <p:ph type="sldNum" sz="quarter" idx="10"/>
          </p:nvPr>
        </p:nvSpPr>
        <p:spPr/>
        <p:txBody>
          <a:bodyPr/>
          <a:lstStyle/>
          <a:p>
            <a:fld id="{869587CA-1790-D944-9358-28FE68D2E49C}" type="slidenum">
              <a:rPr lang="en-US" smtClean="0"/>
              <a:t>13</a:t>
            </a:fld>
            <a:endParaRPr lang="en-US"/>
          </a:p>
        </p:txBody>
      </p:sp>
    </p:spTree>
    <p:extLst>
      <p:ext uri="{BB962C8B-B14F-4D97-AF65-F5344CB8AC3E}">
        <p14:creationId xmlns:p14="http://schemas.microsoft.com/office/powerpoint/2010/main" val="709647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Programming </a:t>
            </a:r>
            <a:r>
              <a:rPr lang="en-US" dirty="0" smtClean="0"/>
              <a:t>model</a:t>
            </a:r>
            <a:endParaRPr lang="en-US" dirty="0"/>
          </a:p>
        </p:txBody>
      </p:sp>
      <p:sp>
        <p:nvSpPr>
          <p:cNvPr id="3" name="Content Placeholder 2"/>
          <p:cNvSpPr>
            <a:spLocks noGrp="1"/>
          </p:cNvSpPr>
          <p:nvPr>
            <p:ph idx="1"/>
          </p:nvPr>
        </p:nvSpPr>
        <p:spPr>
          <a:xfrm>
            <a:off x="457200" y="1417638"/>
            <a:ext cx="8229600" cy="4931228"/>
          </a:xfrm>
        </p:spPr>
        <p:txBody>
          <a:bodyPr>
            <a:normAutofit fontScale="62500" lnSpcReduction="20000"/>
          </a:bodyPr>
          <a:lstStyle/>
          <a:p>
            <a:r>
              <a:rPr lang="en-US" sz="3400" b="1" i="1" dirty="0" smtClean="0"/>
              <a:t>Challenge</a:t>
            </a:r>
          </a:p>
          <a:p>
            <a:pPr lvl="1"/>
            <a:r>
              <a:rPr lang="en-US" sz="3300" dirty="0" smtClean="0"/>
              <a:t>Need </a:t>
            </a:r>
            <a:r>
              <a:rPr lang="en-US" sz="3300" dirty="0" smtClean="0"/>
              <a:t>to e</a:t>
            </a:r>
            <a:r>
              <a:rPr lang="en-US" sz="3300" dirty="0" smtClean="0"/>
              <a:t>xpress </a:t>
            </a:r>
            <a:r>
              <a:rPr lang="en-US" sz="3300" dirty="0"/>
              <a:t>a sufficiently large and useful subset of large-scale data intensive computations</a:t>
            </a:r>
          </a:p>
          <a:p>
            <a:pPr lvl="1"/>
            <a:r>
              <a:rPr lang="en-US" sz="3300" dirty="0" smtClean="0"/>
              <a:t>Simple</a:t>
            </a:r>
            <a:r>
              <a:rPr lang="en-US" sz="3300" dirty="0"/>
              <a:t>, easy-to-use and </a:t>
            </a:r>
            <a:r>
              <a:rPr lang="en-US" sz="3300" dirty="0" smtClean="0"/>
              <a:t>familiar</a:t>
            </a:r>
          </a:p>
          <a:p>
            <a:pPr lvl="1"/>
            <a:r>
              <a:rPr lang="en-US" sz="3300" dirty="0" smtClean="0"/>
              <a:t>Suitable </a:t>
            </a:r>
            <a:r>
              <a:rPr lang="en-US" sz="3300" dirty="0"/>
              <a:t>for efficient execution in cloud </a:t>
            </a:r>
            <a:r>
              <a:rPr lang="en-US" sz="3300" dirty="0" smtClean="0"/>
              <a:t>environments</a:t>
            </a:r>
          </a:p>
          <a:p>
            <a:r>
              <a:rPr lang="en-US" sz="3400" b="1" i="1" dirty="0" smtClean="0"/>
              <a:t>Solutions</a:t>
            </a:r>
          </a:p>
          <a:p>
            <a:pPr lvl="1"/>
            <a:r>
              <a:rPr lang="en-US" dirty="0"/>
              <a:t>MapReduce programming model extended to support iterative applications </a:t>
            </a:r>
          </a:p>
          <a:p>
            <a:pPr lvl="2"/>
            <a:r>
              <a:rPr lang="en-US" dirty="0"/>
              <a:t>Supports pleasingly parallel, MapReduce and iterative MapReduce type applications - a large and a useful subset of large-scale data intensive computations</a:t>
            </a:r>
          </a:p>
          <a:p>
            <a:pPr lvl="2"/>
            <a:r>
              <a:rPr lang="en-US" dirty="0"/>
              <a:t>Simple and easy-to-use </a:t>
            </a:r>
          </a:p>
          <a:p>
            <a:pPr lvl="2"/>
            <a:r>
              <a:rPr lang="en-US" dirty="0"/>
              <a:t>Suitable for efficient execution in cloud environments </a:t>
            </a:r>
          </a:p>
          <a:p>
            <a:pPr lvl="3"/>
            <a:r>
              <a:rPr lang="en-US" dirty="0"/>
              <a:t>Loop variant &amp; loop invariant data properties </a:t>
            </a:r>
          </a:p>
          <a:p>
            <a:pPr lvl="3"/>
            <a:r>
              <a:rPr lang="en-US" dirty="0"/>
              <a:t>Easy to parallelize individual iterations</a:t>
            </a:r>
          </a:p>
          <a:p>
            <a:pPr lvl="1"/>
            <a:r>
              <a:rPr lang="en-US" dirty="0" smtClean="0"/>
              <a:t>Map-Collectives </a:t>
            </a:r>
            <a:endParaRPr lang="en-US" dirty="0"/>
          </a:p>
          <a:p>
            <a:pPr lvl="2"/>
            <a:r>
              <a:rPr lang="en-US" dirty="0"/>
              <a:t>Improve the usability of the iterative MapReduce model.</a:t>
            </a:r>
          </a:p>
          <a:p>
            <a:pPr lvl="1"/>
            <a:endParaRPr lang="en-US" sz="3300" b="1" i="1" dirty="0" smtClean="0"/>
          </a:p>
          <a:p>
            <a:pPr lvl="2"/>
            <a:endParaRPr lang="en-US" sz="3200" dirty="0"/>
          </a:p>
          <a:p>
            <a:endParaRPr lang="en-US" dirty="0"/>
          </a:p>
        </p:txBody>
      </p:sp>
      <p:sp>
        <p:nvSpPr>
          <p:cNvPr id="4" name="Slide Number Placeholder 3"/>
          <p:cNvSpPr>
            <a:spLocks noGrp="1"/>
          </p:cNvSpPr>
          <p:nvPr>
            <p:ph type="sldNum" sz="quarter" idx="10"/>
          </p:nvPr>
        </p:nvSpPr>
        <p:spPr/>
        <p:txBody>
          <a:bodyPr/>
          <a:lstStyle/>
          <a:p>
            <a:fld id="{869587CA-1790-D944-9358-28FE68D2E49C}" type="slidenum">
              <a:rPr lang="en-US" smtClean="0"/>
              <a:t>14</a:t>
            </a:fld>
            <a:endParaRPr lang="en-US"/>
          </a:p>
        </p:txBody>
      </p:sp>
    </p:spTree>
    <p:extLst>
      <p:ext uri="{BB962C8B-B14F-4D97-AF65-F5344CB8AC3E}">
        <p14:creationId xmlns:p14="http://schemas.microsoft.com/office/powerpoint/2010/main" val="2613127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Fault-Tolerance</a:t>
            </a:r>
            <a:endParaRPr lang="en-US" dirty="0"/>
          </a:p>
        </p:txBody>
      </p:sp>
      <p:sp>
        <p:nvSpPr>
          <p:cNvPr id="3" name="Content Placeholder 2"/>
          <p:cNvSpPr>
            <a:spLocks noGrp="1"/>
          </p:cNvSpPr>
          <p:nvPr>
            <p:ph idx="1"/>
          </p:nvPr>
        </p:nvSpPr>
        <p:spPr>
          <a:xfrm>
            <a:off x="457200" y="1600201"/>
            <a:ext cx="8229600" cy="4764973"/>
          </a:xfrm>
        </p:spPr>
        <p:txBody>
          <a:bodyPr>
            <a:noAutofit/>
          </a:bodyPr>
          <a:lstStyle/>
          <a:p>
            <a:r>
              <a:rPr lang="en-US" sz="2800" b="1" i="1" dirty="0" smtClean="0"/>
              <a:t>Challenge</a:t>
            </a:r>
          </a:p>
          <a:p>
            <a:pPr lvl="1"/>
            <a:r>
              <a:rPr lang="en-US" sz="2700" dirty="0" smtClean="0"/>
              <a:t>Ensuring </a:t>
            </a:r>
            <a:r>
              <a:rPr lang="en-US" sz="2700" dirty="0"/>
              <a:t>the eventual completion of the computations </a:t>
            </a:r>
            <a:r>
              <a:rPr lang="en-US" sz="2300" dirty="0" smtClean="0"/>
              <a:t>efficiently</a:t>
            </a:r>
            <a:endParaRPr lang="en-US" sz="2300" dirty="0"/>
          </a:p>
          <a:p>
            <a:pPr lvl="1"/>
            <a:r>
              <a:rPr lang="en-US" sz="2700" dirty="0" smtClean="0"/>
              <a:t>Stragglers</a:t>
            </a:r>
            <a:r>
              <a:rPr lang="en-US" sz="2700" dirty="0" smtClean="0"/>
              <a:t> </a:t>
            </a:r>
            <a:endParaRPr lang="en-US" sz="2700" dirty="0"/>
          </a:p>
          <a:p>
            <a:pPr lvl="1"/>
            <a:r>
              <a:rPr lang="en-US" sz="2700" dirty="0" smtClean="0"/>
              <a:t>Single </a:t>
            </a:r>
            <a:r>
              <a:rPr lang="en-US" sz="2700" dirty="0"/>
              <a:t>point of </a:t>
            </a:r>
            <a:r>
              <a:rPr lang="en-US" sz="2700" dirty="0" smtClean="0"/>
              <a:t>failures</a:t>
            </a:r>
          </a:p>
        </p:txBody>
      </p:sp>
      <p:sp>
        <p:nvSpPr>
          <p:cNvPr id="4" name="Slide Number Placeholder 3"/>
          <p:cNvSpPr>
            <a:spLocks noGrp="1"/>
          </p:cNvSpPr>
          <p:nvPr>
            <p:ph type="sldNum" sz="quarter" idx="10"/>
          </p:nvPr>
        </p:nvSpPr>
        <p:spPr/>
        <p:txBody>
          <a:bodyPr/>
          <a:lstStyle/>
          <a:p>
            <a:fld id="{869587CA-1790-D944-9358-28FE68D2E49C}" type="slidenum">
              <a:rPr lang="en-US" smtClean="0"/>
              <a:t>15</a:t>
            </a:fld>
            <a:endParaRPr lang="en-US"/>
          </a:p>
        </p:txBody>
      </p:sp>
    </p:spTree>
    <p:extLst>
      <p:ext uri="{BB962C8B-B14F-4D97-AF65-F5344CB8AC3E}">
        <p14:creationId xmlns:p14="http://schemas.microsoft.com/office/powerpoint/2010/main" val="15136948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 </a:t>
            </a:r>
            <a:r>
              <a:rPr lang="en-US" dirty="0" smtClean="0"/>
              <a:t>Tolerance</a:t>
            </a:r>
            <a:endParaRPr lang="en-US" dirty="0"/>
          </a:p>
        </p:txBody>
      </p:sp>
      <p:sp>
        <p:nvSpPr>
          <p:cNvPr id="3" name="Content Placeholder 2"/>
          <p:cNvSpPr>
            <a:spLocks noGrp="1"/>
          </p:cNvSpPr>
          <p:nvPr>
            <p:ph idx="1"/>
          </p:nvPr>
        </p:nvSpPr>
        <p:spPr/>
        <p:txBody>
          <a:bodyPr>
            <a:normAutofit fontScale="85000" lnSpcReduction="20000"/>
          </a:bodyPr>
          <a:lstStyle/>
          <a:p>
            <a:r>
              <a:rPr lang="en-US" b="1" i="1" dirty="0"/>
              <a:t>Solutions</a:t>
            </a:r>
            <a:endParaRPr lang="en-US" dirty="0" smtClean="0"/>
          </a:p>
          <a:p>
            <a:pPr lvl="1"/>
            <a:r>
              <a:rPr lang="en-US" dirty="0" smtClean="0"/>
              <a:t>Framework </a:t>
            </a:r>
            <a:r>
              <a:rPr lang="en-US" dirty="0" smtClean="0"/>
              <a:t>managed fault tolerance</a:t>
            </a:r>
          </a:p>
          <a:p>
            <a:pPr lvl="1"/>
            <a:r>
              <a:rPr lang="en-US" dirty="0" smtClean="0"/>
              <a:t>Multiple granularities</a:t>
            </a:r>
          </a:p>
          <a:p>
            <a:pPr lvl="2"/>
            <a:r>
              <a:rPr lang="en-US" dirty="0" smtClean="0"/>
              <a:t>Finer </a:t>
            </a:r>
            <a:r>
              <a:rPr lang="en-US" dirty="0"/>
              <a:t>grained task level fault tolerance </a:t>
            </a:r>
            <a:endParaRPr lang="en-US" dirty="0" smtClean="0"/>
          </a:p>
          <a:p>
            <a:pPr lvl="2"/>
            <a:r>
              <a:rPr lang="en-US" dirty="0" smtClean="0"/>
              <a:t>Coarser </a:t>
            </a:r>
            <a:r>
              <a:rPr lang="en-US" dirty="0"/>
              <a:t>grained iteration level fault </a:t>
            </a:r>
            <a:r>
              <a:rPr lang="en-US" dirty="0" smtClean="0"/>
              <a:t>tolerance</a:t>
            </a:r>
          </a:p>
          <a:p>
            <a:pPr lvl="1"/>
            <a:r>
              <a:rPr lang="en-US" dirty="0" smtClean="0"/>
              <a:t>Check-pointing </a:t>
            </a:r>
            <a:r>
              <a:rPr lang="en-US" dirty="0"/>
              <a:t>of the computations in the </a:t>
            </a:r>
            <a:r>
              <a:rPr lang="en-US" dirty="0" smtClean="0"/>
              <a:t>background</a:t>
            </a:r>
            <a:endParaRPr lang="en-US" dirty="0"/>
          </a:p>
          <a:p>
            <a:pPr lvl="1"/>
            <a:r>
              <a:rPr lang="en-US" dirty="0" smtClean="0"/>
              <a:t>Decentralized </a:t>
            </a:r>
            <a:r>
              <a:rPr lang="en-US" dirty="0"/>
              <a:t>architectures. </a:t>
            </a:r>
            <a:endParaRPr lang="en-US" dirty="0" smtClean="0"/>
          </a:p>
          <a:p>
            <a:pPr lvl="1"/>
            <a:r>
              <a:rPr lang="en-US" dirty="0" smtClean="0"/>
              <a:t>Straggler </a:t>
            </a:r>
            <a:r>
              <a:rPr lang="en-US" dirty="0"/>
              <a:t>(tail of slow tasks) </a:t>
            </a:r>
            <a:r>
              <a:rPr lang="en-US" dirty="0" smtClean="0"/>
              <a:t>handling through duplicated task execution</a:t>
            </a:r>
            <a:endParaRPr lang="en-US" dirty="0"/>
          </a:p>
          <a:p>
            <a:endParaRPr lang="en-US" dirty="0"/>
          </a:p>
        </p:txBody>
      </p:sp>
      <p:sp>
        <p:nvSpPr>
          <p:cNvPr id="4" name="Slide Number Placeholder 3"/>
          <p:cNvSpPr>
            <a:spLocks noGrp="1"/>
          </p:cNvSpPr>
          <p:nvPr>
            <p:ph type="sldNum" sz="quarter" idx="10"/>
          </p:nvPr>
        </p:nvSpPr>
        <p:spPr/>
        <p:txBody>
          <a:bodyPr/>
          <a:lstStyle/>
          <a:p>
            <a:fld id="{869587CA-1790-D944-9358-28FE68D2E49C}" type="slidenum">
              <a:rPr lang="en-US" smtClean="0"/>
              <a:t>16</a:t>
            </a:fld>
            <a:endParaRPr lang="en-US"/>
          </a:p>
        </p:txBody>
      </p:sp>
    </p:spTree>
    <p:extLst>
      <p:ext uri="{BB962C8B-B14F-4D97-AF65-F5344CB8AC3E}">
        <p14:creationId xmlns:p14="http://schemas.microsoft.com/office/powerpoint/2010/main" val="2598645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Scalability</a:t>
            </a:r>
            <a:endParaRPr lang="en-US" dirty="0"/>
          </a:p>
        </p:txBody>
      </p:sp>
      <p:sp>
        <p:nvSpPr>
          <p:cNvPr id="3" name="Content Placeholder 2"/>
          <p:cNvSpPr>
            <a:spLocks noGrp="1"/>
          </p:cNvSpPr>
          <p:nvPr>
            <p:ph idx="1"/>
          </p:nvPr>
        </p:nvSpPr>
        <p:spPr>
          <a:xfrm>
            <a:off x="457200" y="1600201"/>
            <a:ext cx="8229600" cy="4859976"/>
          </a:xfrm>
        </p:spPr>
        <p:txBody>
          <a:bodyPr>
            <a:normAutofit fontScale="70000" lnSpcReduction="20000"/>
          </a:bodyPr>
          <a:lstStyle/>
          <a:p>
            <a:r>
              <a:rPr lang="en-US" sz="3300" b="1" i="1" dirty="0" smtClean="0"/>
              <a:t>Challenge</a:t>
            </a:r>
          </a:p>
          <a:p>
            <a:pPr lvl="1"/>
            <a:r>
              <a:rPr lang="en-US" dirty="0" smtClean="0"/>
              <a:t>Increasing </a:t>
            </a:r>
            <a:r>
              <a:rPr lang="en-US" dirty="0"/>
              <a:t>amount of compute </a:t>
            </a:r>
            <a:r>
              <a:rPr lang="en-US" dirty="0" smtClean="0"/>
              <a:t>resources. </a:t>
            </a:r>
            <a:endParaRPr lang="en-US" dirty="0" smtClean="0"/>
          </a:p>
          <a:p>
            <a:pPr lvl="2"/>
            <a:r>
              <a:rPr lang="en-US" dirty="0" smtClean="0"/>
              <a:t>Scalability of inter-process communication and coordination overheads</a:t>
            </a:r>
          </a:p>
          <a:p>
            <a:pPr lvl="1"/>
            <a:r>
              <a:rPr lang="en-US" sz="3300" dirty="0" smtClean="0"/>
              <a:t>Different </a:t>
            </a:r>
            <a:r>
              <a:rPr lang="en-US" sz="3300" dirty="0"/>
              <a:t>input data </a:t>
            </a:r>
            <a:r>
              <a:rPr lang="en-US" sz="3300" dirty="0" smtClean="0"/>
              <a:t>sizes</a:t>
            </a:r>
          </a:p>
          <a:p>
            <a:r>
              <a:rPr lang="en-US" sz="3400" b="1" i="1" dirty="0" smtClean="0"/>
              <a:t>Solutions</a:t>
            </a:r>
          </a:p>
          <a:p>
            <a:pPr lvl="1"/>
            <a:r>
              <a:rPr lang="en-US" dirty="0"/>
              <a:t>Inherit and maintain the scalability properties of MapReduce</a:t>
            </a:r>
          </a:p>
          <a:p>
            <a:pPr lvl="1"/>
            <a:r>
              <a:rPr lang="en-US" dirty="0" smtClean="0"/>
              <a:t>Decentralized </a:t>
            </a:r>
            <a:r>
              <a:rPr lang="en-US" dirty="0"/>
              <a:t>architecture facilitates dynamic scalability and avoids single point bottlenecks</a:t>
            </a:r>
            <a:r>
              <a:rPr lang="en-US" dirty="0" smtClean="0"/>
              <a:t>.</a:t>
            </a:r>
          </a:p>
          <a:p>
            <a:pPr lvl="1"/>
            <a:r>
              <a:rPr lang="en-US" dirty="0"/>
              <a:t>Primitives optimize the inter-process data communication and </a:t>
            </a:r>
            <a:r>
              <a:rPr lang="en-US" dirty="0" smtClean="0"/>
              <a:t>coordination</a:t>
            </a:r>
            <a:endParaRPr lang="en-US" dirty="0"/>
          </a:p>
          <a:p>
            <a:pPr lvl="1"/>
            <a:r>
              <a:rPr lang="en-US" dirty="0"/>
              <a:t>Hybrid data transfers to overcome </a:t>
            </a:r>
            <a:r>
              <a:rPr lang="en-US" dirty="0" smtClean="0"/>
              <a:t>cloud service </a:t>
            </a:r>
            <a:r>
              <a:rPr lang="en-US" dirty="0"/>
              <a:t>scalability issues</a:t>
            </a:r>
          </a:p>
          <a:p>
            <a:pPr lvl="1"/>
            <a:r>
              <a:rPr lang="en-US" dirty="0"/>
              <a:t>Hybrid scheduling to reduce scheduling </a:t>
            </a:r>
            <a:r>
              <a:rPr lang="en-US" dirty="0" smtClean="0"/>
              <a:t>overhead</a:t>
            </a:r>
            <a:endParaRPr lang="en-US" sz="3300" b="1" i="1" dirty="0" smtClean="0"/>
          </a:p>
        </p:txBody>
      </p:sp>
      <p:sp>
        <p:nvSpPr>
          <p:cNvPr id="4" name="Slide Number Placeholder 3"/>
          <p:cNvSpPr>
            <a:spLocks noGrp="1"/>
          </p:cNvSpPr>
          <p:nvPr>
            <p:ph type="sldNum" sz="quarter" idx="10"/>
          </p:nvPr>
        </p:nvSpPr>
        <p:spPr/>
        <p:txBody>
          <a:bodyPr/>
          <a:lstStyle/>
          <a:p>
            <a:fld id="{869587CA-1790-D944-9358-28FE68D2E49C}" type="slidenum">
              <a:rPr lang="en-US" smtClean="0"/>
              <a:t>17</a:t>
            </a:fld>
            <a:endParaRPr lang="en-US"/>
          </a:p>
        </p:txBody>
      </p:sp>
    </p:spTree>
    <p:extLst>
      <p:ext uri="{BB962C8B-B14F-4D97-AF65-F5344CB8AC3E}">
        <p14:creationId xmlns:p14="http://schemas.microsoft.com/office/powerpoint/2010/main" val="524772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Efficiency</a:t>
            </a:r>
            <a:endParaRPr lang="en-US" dirty="0"/>
          </a:p>
        </p:txBody>
      </p:sp>
      <p:sp>
        <p:nvSpPr>
          <p:cNvPr id="3" name="Content Placeholder 2"/>
          <p:cNvSpPr>
            <a:spLocks noGrp="1"/>
          </p:cNvSpPr>
          <p:nvPr>
            <p:ph idx="1"/>
          </p:nvPr>
        </p:nvSpPr>
        <p:spPr>
          <a:xfrm>
            <a:off x="457200" y="1600201"/>
            <a:ext cx="8229600" cy="4919352"/>
          </a:xfrm>
        </p:spPr>
        <p:txBody>
          <a:bodyPr>
            <a:normAutofit fontScale="70000" lnSpcReduction="20000"/>
          </a:bodyPr>
          <a:lstStyle/>
          <a:p>
            <a:r>
              <a:rPr lang="en-US" sz="3300" b="1" i="1" dirty="0" smtClean="0"/>
              <a:t>Challenge</a:t>
            </a:r>
          </a:p>
          <a:p>
            <a:pPr lvl="1"/>
            <a:r>
              <a:rPr lang="en-US" dirty="0" smtClean="0"/>
              <a:t>To achieve good </a:t>
            </a:r>
            <a:r>
              <a:rPr lang="en-US" dirty="0"/>
              <a:t>parallel </a:t>
            </a:r>
            <a:r>
              <a:rPr lang="en-US" dirty="0" smtClean="0"/>
              <a:t>efficiencies</a:t>
            </a:r>
            <a:endParaRPr lang="en-US" dirty="0" smtClean="0"/>
          </a:p>
          <a:p>
            <a:pPr lvl="1"/>
            <a:r>
              <a:rPr lang="en-US" dirty="0" smtClean="0"/>
              <a:t>Overheads </a:t>
            </a:r>
            <a:r>
              <a:rPr lang="en-US" dirty="0" smtClean="0"/>
              <a:t>needs to be minimized relative to the compute time</a:t>
            </a:r>
          </a:p>
          <a:p>
            <a:pPr lvl="2"/>
            <a:r>
              <a:rPr lang="en-US" dirty="0"/>
              <a:t>S</a:t>
            </a:r>
            <a:r>
              <a:rPr lang="en-US" dirty="0" smtClean="0"/>
              <a:t>cheduling</a:t>
            </a:r>
            <a:r>
              <a:rPr lang="en-US" dirty="0"/>
              <a:t>, data staging, and intermediate data transfer </a:t>
            </a:r>
            <a:endParaRPr lang="en-US" dirty="0" smtClean="0"/>
          </a:p>
          <a:p>
            <a:pPr lvl="1"/>
            <a:r>
              <a:rPr lang="en-US" sz="3300" dirty="0" smtClean="0"/>
              <a:t>Maximize the utilization </a:t>
            </a:r>
            <a:r>
              <a:rPr lang="en-US" sz="3300" dirty="0" smtClean="0"/>
              <a:t>of compute resources (Load balancing)</a:t>
            </a:r>
          </a:p>
          <a:p>
            <a:pPr lvl="1"/>
            <a:r>
              <a:rPr lang="en-US" dirty="0" smtClean="0"/>
              <a:t>Handling stragglers</a:t>
            </a:r>
          </a:p>
          <a:p>
            <a:r>
              <a:rPr lang="en-US" b="1" i="1" dirty="0" smtClean="0"/>
              <a:t>Solution</a:t>
            </a:r>
          </a:p>
          <a:p>
            <a:pPr lvl="1"/>
            <a:r>
              <a:rPr lang="en-US" sz="3200" dirty="0"/>
              <a:t>Execution history based scheduling and speculative scheduling to reduce scheduling overheads</a:t>
            </a:r>
          </a:p>
          <a:p>
            <a:pPr lvl="1"/>
            <a:r>
              <a:rPr lang="en-US" sz="3200" dirty="0"/>
              <a:t>Multi-level data caching to reduce the data staging overheads</a:t>
            </a:r>
          </a:p>
          <a:p>
            <a:pPr lvl="1"/>
            <a:r>
              <a:rPr lang="en-US" sz="3200" dirty="0"/>
              <a:t>Direct TCP data transfers to increase data transfer performance</a:t>
            </a:r>
          </a:p>
          <a:p>
            <a:pPr lvl="1"/>
            <a:r>
              <a:rPr lang="en-US" sz="3200" dirty="0"/>
              <a:t>Support for multiple waves of map tasks</a:t>
            </a:r>
          </a:p>
          <a:p>
            <a:pPr lvl="2"/>
            <a:r>
              <a:rPr lang="en-US" sz="2900" dirty="0"/>
              <a:t>Improve load balancing </a:t>
            </a:r>
          </a:p>
          <a:p>
            <a:pPr lvl="2"/>
            <a:r>
              <a:rPr lang="en-US" sz="2900" dirty="0"/>
              <a:t>Allows the overlapping communication with computation</a:t>
            </a:r>
            <a:r>
              <a:rPr lang="en-US" sz="2300" dirty="0" smtClean="0"/>
              <a:t>.</a:t>
            </a:r>
            <a:endParaRPr lang="en-US" sz="3400" dirty="0"/>
          </a:p>
        </p:txBody>
      </p:sp>
      <p:sp>
        <p:nvSpPr>
          <p:cNvPr id="4" name="Slide Number Placeholder 3"/>
          <p:cNvSpPr>
            <a:spLocks noGrp="1"/>
          </p:cNvSpPr>
          <p:nvPr>
            <p:ph type="sldNum" sz="quarter" idx="10"/>
          </p:nvPr>
        </p:nvSpPr>
        <p:spPr/>
        <p:txBody>
          <a:bodyPr/>
          <a:lstStyle/>
          <a:p>
            <a:fld id="{869587CA-1790-D944-9358-28FE68D2E49C}" type="slidenum">
              <a:rPr lang="en-US" smtClean="0"/>
              <a:t>18</a:t>
            </a:fld>
            <a:endParaRPr lang="en-US"/>
          </a:p>
        </p:txBody>
      </p:sp>
    </p:spTree>
    <p:extLst>
      <p:ext uri="{BB962C8B-B14F-4D97-AF65-F5344CB8AC3E}">
        <p14:creationId xmlns:p14="http://schemas.microsoft.com/office/powerpoint/2010/main" val="37814823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Challenges</a:t>
            </a:r>
            <a:endParaRPr lang="en-US" dirty="0"/>
          </a:p>
        </p:txBody>
      </p:sp>
      <p:sp>
        <p:nvSpPr>
          <p:cNvPr id="3" name="Content Placeholder 2"/>
          <p:cNvSpPr>
            <a:spLocks noGrp="1"/>
          </p:cNvSpPr>
          <p:nvPr>
            <p:ph idx="1"/>
          </p:nvPr>
        </p:nvSpPr>
        <p:spPr>
          <a:xfrm>
            <a:off x="457200" y="1362701"/>
            <a:ext cx="8229600" cy="3659675"/>
          </a:xfrm>
        </p:spPr>
        <p:txBody>
          <a:bodyPr>
            <a:noAutofit/>
          </a:bodyPr>
          <a:lstStyle/>
          <a:p>
            <a:pPr lvl="0"/>
            <a:r>
              <a:rPr lang="en-US" sz="2000" dirty="0"/>
              <a:t>Monitoring, Logging and Metadata storage</a:t>
            </a:r>
          </a:p>
          <a:p>
            <a:pPr lvl="1"/>
            <a:r>
              <a:rPr lang="en-US" sz="1800" dirty="0" smtClean="0"/>
              <a:t>Capabilities </a:t>
            </a:r>
            <a:r>
              <a:rPr lang="en-US" sz="1800" dirty="0"/>
              <a:t>to monitor the </a:t>
            </a:r>
            <a:r>
              <a:rPr lang="en-US" sz="1800" dirty="0" smtClean="0"/>
              <a:t>progress/errors </a:t>
            </a:r>
            <a:r>
              <a:rPr lang="en-US" sz="1800" dirty="0"/>
              <a:t>of </a:t>
            </a:r>
            <a:r>
              <a:rPr lang="en-US" sz="1800" dirty="0" smtClean="0"/>
              <a:t>the computations</a:t>
            </a:r>
            <a:endParaRPr lang="en-US" sz="1800" dirty="0"/>
          </a:p>
          <a:p>
            <a:pPr lvl="1"/>
            <a:r>
              <a:rPr lang="en-US" sz="1800" dirty="0" smtClean="0"/>
              <a:t>Where to log?</a:t>
            </a:r>
          </a:p>
          <a:p>
            <a:pPr lvl="2"/>
            <a:r>
              <a:rPr lang="en-US" sz="1600" dirty="0" smtClean="0"/>
              <a:t>Instance storage not persistent </a:t>
            </a:r>
            <a:r>
              <a:rPr lang="en-US" sz="1600" dirty="0"/>
              <a:t>after the instance </a:t>
            </a:r>
            <a:r>
              <a:rPr lang="en-US" sz="1600" dirty="0" smtClean="0"/>
              <a:t>termination</a:t>
            </a:r>
          </a:p>
          <a:p>
            <a:pPr lvl="2"/>
            <a:r>
              <a:rPr lang="en-US" sz="1600" dirty="0" smtClean="0"/>
              <a:t>Off-instance storages are bandwidth limited and costly</a:t>
            </a:r>
            <a:endParaRPr lang="en-US" sz="1600" dirty="0"/>
          </a:p>
          <a:p>
            <a:pPr lvl="1"/>
            <a:r>
              <a:rPr lang="en-US" sz="1800" dirty="0" smtClean="0"/>
              <a:t>Metadata is needed to </a:t>
            </a:r>
            <a:r>
              <a:rPr lang="en-US" sz="1800" dirty="0"/>
              <a:t>manage and coordinate the jobs </a:t>
            </a:r>
            <a:r>
              <a:rPr lang="en-US" sz="1800" dirty="0" smtClean="0"/>
              <a:t>/ </a:t>
            </a:r>
            <a:r>
              <a:rPr lang="en-US" sz="1800" dirty="0"/>
              <a:t>infrastructure. </a:t>
            </a:r>
            <a:endParaRPr lang="en-US" sz="1800" dirty="0" smtClean="0"/>
          </a:p>
          <a:p>
            <a:pPr lvl="2"/>
            <a:r>
              <a:rPr lang="en-US" sz="1600" dirty="0" smtClean="0"/>
              <a:t>Needs to store </a:t>
            </a:r>
            <a:r>
              <a:rPr lang="en-US" sz="1600" dirty="0"/>
              <a:t>reliably while ensuring good scalability and the accessibility to avoid single point of failures and performance bottlenecks</a:t>
            </a:r>
            <a:r>
              <a:rPr lang="en-US" sz="1600" dirty="0" smtClean="0"/>
              <a:t>.</a:t>
            </a:r>
            <a:endParaRPr lang="en-US" sz="1600" dirty="0"/>
          </a:p>
          <a:p>
            <a:pPr lvl="0"/>
            <a:r>
              <a:rPr lang="en-US" sz="2000" dirty="0"/>
              <a:t>Cost effective</a:t>
            </a:r>
          </a:p>
          <a:p>
            <a:pPr lvl="1"/>
            <a:r>
              <a:rPr lang="en-US" sz="1800" dirty="0" smtClean="0"/>
              <a:t>Minimizing </a:t>
            </a:r>
            <a:r>
              <a:rPr lang="en-US" sz="1800" dirty="0"/>
              <a:t>the cost </a:t>
            </a:r>
            <a:r>
              <a:rPr lang="en-US" sz="1800" dirty="0" smtClean="0"/>
              <a:t>for cloud services.</a:t>
            </a:r>
            <a:endParaRPr lang="en-US" sz="1800" dirty="0"/>
          </a:p>
          <a:p>
            <a:pPr lvl="1"/>
            <a:r>
              <a:rPr lang="en-US" sz="1800" dirty="0"/>
              <a:t>Choosing </a:t>
            </a:r>
            <a:r>
              <a:rPr lang="en-US" sz="1800" dirty="0" smtClean="0"/>
              <a:t>suitable </a:t>
            </a:r>
            <a:r>
              <a:rPr lang="en-US" sz="1800" dirty="0"/>
              <a:t>instance </a:t>
            </a:r>
            <a:r>
              <a:rPr lang="en-US" sz="1800" dirty="0" smtClean="0"/>
              <a:t>types</a:t>
            </a:r>
          </a:p>
          <a:p>
            <a:pPr lvl="1"/>
            <a:r>
              <a:rPr lang="en-US" sz="1800" dirty="0" smtClean="0"/>
              <a:t>Opportunistic environments (</a:t>
            </a:r>
            <a:r>
              <a:rPr lang="en-US" sz="1800" dirty="0" err="1" smtClean="0"/>
              <a:t>eg</a:t>
            </a:r>
            <a:r>
              <a:rPr lang="en-US" sz="1800" dirty="0" smtClean="0"/>
              <a:t>: Amazon EC2 spot instances)</a:t>
            </a:r>
          </a:p>
          <a:p>
            <a:pPr lvl="0"/>
            <a:r>
              <a:rPr lang="en-US" sz="2000" dirty="0" smtClean="0"/>
              <a:t>Ease </a:t>
            </a:r>
            <a:r>
              <a:rPr lang="en-US" sz="2000" dirty="0"/>
              <a:t>of usage</a:t>
            </a:r>
          </a:p>
          <a:p>
            <a:pPr lvl="1"/>
            <a:r>
              <a:rPr lang="en-US" sz="1800" dirty="0" err="1" smtClean="0"/>
              <a:t>Ablity</a:t>
            </a:r>
            <a:r>
              <a:rPr lang="en-US" sz="1800" dirty="0" smtClean="0"/>
              <a:t> </a:t>
            </a:r>
            <a:r>
              <a:rPr lang="en-US" sz="1800" dirty="0"/>
              <a:t>to develop, debug and deploy programs with ease without the need for extensive upfront system specific knowledge.</a:t>
            </a:r>
          </a:p>
          <a:p>
            <a:endParaRPr lang="en-US" sz="1800" dirty="0"/>
          </a:p>
        </p:txBody>
      </p:sp>
      <p:sp>
        <p:nvSpPr>
          <p:cNvPr id="4" name="Rectangle 3"/>
          <p:cNvSpPr/>
          <p:nvPr/>
        </p:nvSpPr>
        <p:spPr>
          <a:xfrm>
            <a:off x="-68240" y="6406490"/>
            <a:ext cx="9144000" cy="523220"/>
          </a:xfrm>
          <a:prstGeom prst="rect">
            <a:avLst/>
          </a:prstGeom>
        </p:spPr>
        <p:txBody>
          <a:bodyPr wrap="square">
            <a:spAutoFit/>
          </a:bodyPr>
          <a:lstStyle/>
          <a:p>
            <a:r>
              <a:rPr lang="en-US" sz="1400" dirty="0" smtClean="0"/>
              <a:t>* We </a:t>
            </a:r>
            <a:r>
              <a:rPr lang="en-US" sz="1400" dirty="0"/>
              <a:t>are not focusing on these research issues in the current proposed research. However, the frameworks we develop provide industry standard solutions for each issue.</a:t>
            </a:r>
          </a:p>
        </p:txBody>
      </p:sp>
      <p:sp>
        <p:nvSpPr>
          <p:cNvPr id="5" name="Slide Number Placeholder 4"/>
          <p:cNvSpPr>
            <a:spLocks noGrp="1"/>
          </p:cNvSpPr>
          <p:nvPr>
            <p:ph type="sldNum" sz="quarter" idx="10"/>
          </p:nvPr>
        </p:nvSpPr>
        <p:spPr/>
        <p:txBody>
          <a:bodyPr/>
          <a:lstStyle/>
          <a:p>
            <a:fld id="{869587CA-1790-D944-9358-28FE68D2E49C}" type="slidenum">
              <a:rPr lang="en-US" smtClean="0"/>
              <a:t>19</a:t>
            </a:fld>
            <a:endParaRPr lang="en-US"/>
          </a:p>
        </p:txBody>
      </p:sp>
    </p:spTree>
    <p:extLst>
      <p:ext uri="{BB962C8B-B14F-4D97-AF65-F5344CB8AC3E}">
        <p14:creationId xmlns:p14="http://schemas.microsoft.com/office/powerpoint/2010/main" val="3577803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9837"/>
            <a:ext cx="8229600" cy="1143000"/>
          </a:xfrm>
        </p:spPr>
        <p:txBody>
          <a:bodyPr>
            <a:normAutofit fontScale="90000"/>
          </a:bodyPr>
          <a:lstStyle/>
          <a:p>
            <a:r>
              <a:rPr lang="en-US" sz="8000" b="1" dirty="0" smtClean="0"/>
              <a:t>Big</a:t>
            </a:r>
            <a:r>
              <a:rPr lang="en-US" sz="4800" b="1" dirty="0" smtClean="0"/>
              <a:t> Data</a:t>
            </a:r>
            <a:endParaRPr lang="en-US" sz="4800" b="1" dirty="0"/>
          </a:p>
        </p:txBody>
      </p:sp>
      <p:sp>
        <p:nvSpPr>
          <p:cNvPr id="3" name="Slide Number Placeholder 2"/>
          <p:cNvSpPr>
            <a:spLocks noGrp="1"/>
          </p:cNvSpPr>
          <p:nvPr>
            <p:ph type="sldNum" sz="quarter" idx="10"/>
          </p:nvPr>
        </p:nvSpPr>
        <p:spPr/>
        <p:txBody>
          <a:bodyPr/>
          <a:lstStyle/>
          <a:p>
            <a:fld id="{869587CA-1790-D944-9358-28FE68D2E49C}" type="slidenum">
              <a:rPr lang="en-US" smtClean="0"/>
              <a:t>2</a:t>
            </a:fld>
            <a:endParaRPr lang="en-US"/>
          </a:p>
        </p:txBody>
      </p:sp>
    </p:spTree>
    <p:extLst>
      <p:ext uri="{BB962C8B-B14F-4D97-AF65-F5344CB8AC3E}">
        <p14:creationId xmlns:p14="http://schemas.microsoft.com/office/powerpoint/2010/main" val="1190889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Other - Solutions</a:t>
            </a:r>
            <a:endParaRPr lang="en-US" dirty="0"/>
          </a:p>
        </p:txBody>
      </p:sp>
      <p:sp>
        <p:nvSpPr>
          <p:cNvPr id="6" name="Content Placeholder 5"/>
          <p:cNvSpPr>
            <a:spLocks noGrp="1"/>
          </p:cNvSpPr>
          <p:nvPr>
            <p:ph idx="1"/>
          </p:nvPr>
        </p:nvSpPr>
        <p:spPr>
          <a:xfrm>
            <a:off x="457200" y="1600201"/>
            <a:ext cx="8229600" cy="4373087"/>
          </a:xfrm>
        </p:spPr>
        <p:txBody>
          <a:bodyPr>
            <a:normAutofit fontScale="55000" lnSpcReduction="20000"/>
          </a:bodyPr>
          <a:lstStyle/>
          <a:p>
            <a:pPr lvl="0"/>
            <a:r>
              <a:rPr lang="en-US" b="1" dirty="0" smtClean="0"/>
              <a:t>Monitoring</a:t>
            </a:r>
            <a:r>
              <a:rPr lang="en-US" b="1" dirty="0"/>
              <a:t>, Logging and Metadata storage </a:t>
            </a:r>
            <a:endParaRPr lang="en-US" dirty="0"/>
          </a:p>
          <a:p>
            <a:pPr lvl="1"/>
            <a:r>
              <a:rPr lang="en-US" dirty="0" smtClean="0"/>
              <a:t>Web </a:t>
            </a:r>
            <a:r>
              <a:rPr lang="en-US" dirty="0"/>
              <a:t>based monitoring console for task and job monitoring, </a:t>
            </a:r>
            <a:endParaRPr lang="en-US" dirty="0" smtClean="0"/>
          </a:p>
          <a:p>
            <a:pPr lvl="1"/>
            <a:r>
              <a:rPr lang="en-US" dirty="0" smtClean="0"/>
              <a:t>Cloud </a:t>
            </a:r>
            <a:r>
              <a:rPr lang="en-US" dirty="0"/>
              <a:t>tables for persistent meta-data and log storage.</a:t>
            </a:r>
          </a:p>
          <a:p>
            <a:pPr lvl="0"/>
            <a:r>
              <a:rPr lang="en-US" b="1" dirty="0"/>
              <a:t>Cost effective </a:t>
            </a:r>
            <a:endParaRPr lang="en-US" dirty="0" smtClean="0"/>
          </a:p>
          <a:p>
            <a:pPr lvl="1"/>
            <a:r>
              <a:rPr lang="en-US" dirty="0"/>
              <a:t>E</a:t>
            </a:r>
            <a:r>
              <a:rPr lang="en-US" dirty="0" smtClean="0"/>
              <a:t>nsure </a:t>
            </a:r>
            <a:r>
              <a:rPr lang="en-US" dirty="0"/>
              <a:t>near optimum utilization of the cloud </a:t>
            </a:r>
            <a:r>
              <a:rPr lang="en-US" dirty="0" smtClean="0"/>
              <a:t>instances </a:t>
            </a:r>
          </a:p>
          <a:p>
            <a:pPr lvl="1"/>
            <a:r>
              <a:rPr lang="en-US" dirty="0" smtClean="0"/>
              <a:t>Allows users </a:t>
            </a:r>
            <a:r>
              <a:rPr lang="en-US" dirty="0"/>
              <a:t>to choose the appropriate instances for their use </a:t>
            </a:r>
            <a:r>
              <a:rPr lang="en-US" dirty="0" smtClean="0"/>
              <a:t>case</a:t>
            </a:r>
          </a:p>
          <a:p>
            <a:pPr lvl="1"/>
            <a:r>
              <a:rPr lang="en-US" dirty="0" smtClean="0"/>
              <a:t>Can </a:t>
            </a:r>
            <a:r>
              <a:rPr lang="en-US" dirty="0"/>
              <a:t>also be used with opportunistic environments, such as Amazon EC2 spot instances.</a:t>
            </a:r>
          </a:p>
          <a:p>
            <a:pPr lvl="0"/>
            <a:r>
              <a:rPr lang="en-US" b="1" dirty="0"/>
              <a:t>Ease of usage </a:t>
            </a:r>
            <a:endParaRPr lang="en-US" dirty="0"/>
          </a:p>
          <a:p>
            <a:pPr lvl="1"/>
            <a:r>
              <a:rPr lang="en-US" dirty="0" smtClean="0"/>
              <a:t>Extend </a:t>
            </a:r>
            <a:r>
              <a:rPr lang="en-US" dirty="0"/>
              <a:t>the easy-to-use familiar </a:t>
            </a:r>
            <a:r>
              <a:rPr lang="en-US" dirty="0" err="1"/>
              <a:t>MapRduce</a:t>
            </a:r>
            <a:r>
              <a:rPr lang="en-US" dirty="0"/>
              <a:t> programming model </a:t>
            </a:r>
            <a:endParaRPr lang="en-US" dirty="0" smtClean="0"/>
          </a:p>
          <a:p>
            <a:pPr lvl="1"/>
            <a:r>
              <a:rPr lang="en-US" dirty="0" smtClean="0"/>
              <a:t>Provide </a:t>
            </a:r>
            <a:r>
              <a:rPr lang="en-US" dirty="0"/>
              <a:t>framework-managed </a:t>
            </a:r>
            <a:r>
              <a:rPr lang="en-US" dirty="0" smtClean="0"/>
              <a:t>fault-tolerance </a:t>
            </a:r>
          </a:p>
          <a:p>
            <a:pPr lvl="1"/>
            <a:r>
              <a:rPr lang="en-US" dirty="0" smtClean="0"/>
              <a:t>Support </a:t>
            </a:r>
            <a:r>
              <a:rPr lang="en-US" dirty="0"/>
              <a:t>local debugging and testing of applications through the Azure local development fabric. </a:t>
            </a:r>
          </a:p>
          <a:p>
            <a:pPr lvl="1"/>
            <a:r>
              <a:rPr lang="en-US" dirty="0" smtClean="0"/>
              <a:t>Map-Collective </a:t>
            </a:r>
          </a:p>
          <a:p>
            <a:pPr lvl="2"/>
            <a:r>
              <a:rPr lang="en-US" dirty="0" smtClean="0"/>
              <a:t>Allow </a:t>
            </a:r>
            <a:r>
              <a:rPr lang="en-US" dirty="0"/>
              <a:t>users to more naturally translate applications to the iterative MapReduce </a:t>
            </a:r>
            <a:endParaRPr lang="en-US" dirty="0" smtClean="0"/>
          </a:p>
          <a:p>
            <a:pPr lvl="2"/>
            <a:r>
              <a:rPr lang="en-US" dirty="0" smtClean="0"/>
              <a:t>Free </a:t>
            </a:r>
            <a:r>
              <a:rPr lang="en-US" dirty="0"/>
              <a:t>the users from the burden of implementing these operations manually</a:t>
            </a:r>
            <a:r>
              <a:rPr lang="en-US" dirty="0" smtClean="0"/>
              <a:t>.</a:t>
            </a:r>
            <a:endParaRPr lang="en-US" dirty="0"/>
          </a:p>
        </p:txBody>
      </p:sp>
      <p:sp>
        <p:nvSpPr>
          <p:cNvPr id="2" name="Slide Number Placeholder 1"/>
          <p:cNvSpPr>
            <a:spLocks noGrp="1"/>
          </p:cNvSpPr>
          <p:nvPr>
            <p:ph type="sldNum" sz="quarter" idx="10"/>
          </p:nvPr>
        </p:nvSpPr>
        <p:spPr/>
        <p:txBody>
          <a:bodyPr/>
          <a:lstStyle/>
          <a:p>
            <a:fld id="{869587CA-1790-D944-9358-28FE68D2E49C}" type="slidenum">
              <a:rPr lang="en-US" smtClean="0"/>
              <a:t>20</a:t>
            </a:fld>
            <a:endParaRPr lang="en-US"/>
          </a:p>
        </p:txBody>
      </p:sp>
    </p:spTree>
    <p:extLst>
      <p:ext uri="{BB962C8B-B14F-4D97-AF65-F5344CB8AC3E}">
        <p14:creationId xmlns:p14="http://schemas.microsoft.com/office/powerpoint/2010/main" val="15315023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a:xfrm>
            <a:off x="457200" y="1600201"/>
            <a:ext cx="8229600" cy="4896133"/>
          </a:xfrm>
        </p:spPr>
        <p:txBody>
          <a:bodyPr>
            <a:normAutofit fontScale="77500" lnSpcReduction="20000"/>
          </a:bodyPr>
          <a:lstStyle/>
          <a:p>
            <a:pPr marL="514350" lvl="0" indent="-514350">
              <a:buFont typeface="+mj-lt"/>
              <a:buAutoNum type="arabicPeriod"/>
            </a:pPr>
            <a:r>
              <a:rPr lang="en-US" sz="3400" dirty="0" smtClean="0"/>
              <a:t>Understood </a:t>
            </a:r>
            <a:r>
              <a:rPr lang="en-US" sz="3400" dirty="0"/>
              <a:t>the </a:t>
            </a:r>
            <a:r>
              <a:rPr lang="en-US" sz="3400" b="1" dirty="0"/>
              <a:t>challenges and bottlenecks </a:t>
            </a:r>
            <a:r>
              <a:rPr lang="en-US" sz="3400" dirty="0"/>
              <a:t>to perform scalable parallel computing on cloud environments </a:t>
            </a:r>
            <a:endParaRPr lang="en-US" sz="3400" dirty="0" smtClean="0"/>
          </a:p>
          <a:p>
            <a:pPr marL="514350" lvl="0" indent="-514350">
              <a:buFont typeface="+mj-lt"/>
              <a:buAutoNum type="arabicPeriod"/>
            </a:pPr>
            <a:r>
              <a:rPr lang="en-US" sz="3400" dirty="0" smtClean="0"/>
              <a:t>Proposed </a:t>
            </a:r>
            <a:r>
              <a:rPr lang="en-US" sz="3400" b="1" dirty="0"/>
              <a:t>solutions</a:t>
            </a:r>
            <a:r>
              <a:rPr lang="en-US" sz="3400" dirty="0"/>
              <a:t> to </a:t>
            </a:r>
            <a:r>
              <a:rPr lang="en-US" sz="3400" dirty="0" smtClean="0"/>
              <a:t>those </a:t>
            </a:r>
            <a:r>
              <a:rPr lang="en-US" sz="3400" dirty="0"/>
              <a:t>challenges and bottlenecks </a:t>
            </a:r>
            <a:endParaRPr lang="en-US" sz="3400" dirty="0" smtClean="0"/>
          </a:p>
          <a:p>
            <a:pPr marL="514350" lvl="0" indent="-514350">
              <a:buFont typeface="+mj-lt"/>
              <a:buAutoNum type="arabicPeriod"/>
            </a:pPr>
            <a:r>
              <a:rPr lang="en-US" sz="3400" dirty="0" smtClean="0"/>
              <a:t>Developed </a:t>
            </a:r>
            <a:r>
              <a:rPr lang="en-US" sz="3400" b="1" dirty="0"/>
              <a:t>scalable parallel programming frameworks</a:t>
            </a:r>
            <a:r>
              <a:rPr lang="en-US" sz="3400" dirty="0"/>
              <a:t> specifically designed for cloud environments to support efficient, reliable and user friendly execution of data intensive computations on cloud environments. </a:t>
            </a:r>
          </a:p>
          <a:p>
            <a:pPr marL="514350" lvl="0" indent="-514350">
              <a:buFont typeface="+mj-lt"/>
              <a:buAutoNum type="arabicPeriod"/>
            </a:pPr>
            <a:r>
              <a:rPr lang="en-US" sz="3400" dirty="0" smtClean="0"/>
              <a:t>Developed </a:t>
            </a:r>
            <a:r>
              <a:rPr lang="en-US" sz="3400" b="1" dirty="0" smtClean="0"/>
              <a:t>data </a:t>
            </a:r>
            <a:r>
              <a:rPr lang="en-US" sz="3400" b="1" dirty="0"/>
              <a:t>intensive scientific applications </a:t>
            </a:r>
            <a:r>
              <a:rPr lang="en-US" sz="3400" dirty="0"/>
              <a:t>using </a:t>
            </a:r>
            <a:r>
              <a:rPr lang="en-US" sz="3400" dirty="0" smtClean="0"/>
              <a:t>those frameworks and demonstrate that these applications can be executed on cloud environments in an efficient scalable manner.</a:t>
            </a:r>
          </a:p>
          <a:p>
            <a:endParaRPr lang="en-US" dirty="0"/>
          </a:p>
        </p:txBody>
      </p:sp>
      <p:sp>
        <p:nvSpPr>
          <p:cNvPr id="4" name="Slide Number Placeholder 3"/>
          <p:cNvSpPr>
            <a:spLocks noGrp="1"/>
          </p:cNvSpPr>
          <p:nvPr>
            <p:ph type="sldNum" sz="quarter" idx="10"/>
          </p:nvPr>
        </p:nvSpPr>
        <p:spPr/>
        <p:txBody>
          <a:bodyPr/>
          <a:lstStyle/>
          <a:p>
            <a:fld id="{869587CA-1790-D944-9358-28FE68D2E49C}" type="slidenum">
              <a:rPr lang="en-US" smtClean="0"/>
              <a:t>21</a:t>
            </a:fld>
            <a:endParaRPr lang="en-US"/>
          </a:p>
        </p:txBody>
      </p:sp>
    </p:spTree>
    <p:extLst>
      <p:ext uri="{BB962C8B-B14F-4D97-AF65-F5344CB8AC3E}">
        <p14:creationId xmlns:p14="http://schemas.microsoft.com/office/powerpoint/2010/main" val="3803773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lvl="0"/>
            <a:r>
              <a:rPr lang="en-US" sz="4000" dirty="0" smtClean="0">
                <a:effectLst>
                  <a:outerShdw blurRad="38100" dist="38100" dir="2700000" algn="tl">
                    <a:srgbClr val="000000">
                      <a:alpha val="43137"/>
                    </a:srgbClr>
                  </a:outerShdw>
                </a:effectLst>
              </a:rPr>
              <a:t>Pleasingly Parallel Computing On Cloud Environments</a:t>
            </a:r>
            <a:endParaRPr lang="en-US" sz="4000" dirty="0">
              <a:effectLst>
                <a:outerShdw blurRad="38100" dist="38100" dir="2700000" algn="tl">
                  <a:srgbClr val="000000">
                    <a:alpha val="43137"/>
                  </a:srgbClr>
                </a:outerShdw>
              </a:effectLst>
            </a:endParaRPr>
          </a:p>
        </p:txBody>
      </p:sp>
      <p:sp>
        <p:nvSpPr>
          <p:cNvPr id="5" name="Text Placeholder 4"/>
          <p:cNvSpPr>
            <a:spLocks noGrp="1"/>
          </p:cNvSpPr>
          <p:nvPr>
            <p:ph type="body" sz="quarter" idx="10"/>
          </p:nvPr>
        </p:nvSpPr>
        <p:spPr>
          <a:xfrm>
            <a:off x="511791" y="4870802"/>
            <a:ext cx="8270548" cy="1320800"/>
          </a:xfrm>
        </p:spPr>
        <p:txBody>
          <a:bodyPr>
            <a:noAutofit/>
          </a:bodyPr>
          <a:lstStyle/>
          <a:p>
            <a:r>
              <a:rPr lang="en-US" sz="1200" b="1" dirty="0"/>
              <a:t>Published in</a:t>
            </a:r>
          </a:p>
          <a:p>
            <a:pPr lvl="1"/>
            <a:r>
              <a:rPr lang="en-US" sz="1400" b="1" dirty="0" smtClean="0"/>
              <a:t>T. Gunarathne</a:t>
            </a:r>
            <a:r>
              <a:rPr lang="en-US" sz="1400" dirty="0" smtClean="0"/>
              <a:t>, T.-L. Wu, J. Y. Choi, S.-H. </a:t>
            </a:r>
            <a:r>
              <a:rPr lang="en-US" sz="1400" dirty="0" err="1" smtClean="0"/>
              <a:t>Bae</a:t>
            </a:r>
            <a:r>
              <a:rPr lang="en-US" sz="1400" dirty="0" smtClean="0"/>
              <a:t>, and J. </a:t>
            </a:r>
            <a:r>
              <a:rPr lang="en-US" sz="1400" dirty="0" err="1" smtClean="0"/>
              <a:t>Qiu</a:t>
            </a:r>
            <a:r>
              <a:rPr lang="en-US" sz="1400" dirty="0" smtClean="0"/>
              <a:t>, "Cloud computing paradigms for pleasingly parallel biomedical applications," </a:t>
            </a:r>
            <a:r>
              <a:rPr lang="en-US" sz="1400" i="1" dirty="0" smtClean="0"/>
              <a:t>Concurrency and Computation: Practice and Experience</a:t>
            </a:r>
            <a:r>
              <a:rPr lang="en-US" sz="1400" dirty="0" smtClean="0"/>
              <a:t>, 23: 2338–2354. </a:t>
            </a:r>
            <a:r>
              <a:rPr lang="en-US" sz="1400" dirty="0" err="1" smtClean="0"/>
              <a:t>doi</a:t>
            </a:r>
            <a:r>
              <a:rPr lang="en-US" sz="1400" dirty="0" smtClean="0"/>
              <a:t>: 10.1002/cpe.1780</a:t>
            </a:r>
            <a:r>
              <a:rPr lang="en-US" sz="1400" i="1" dirty="0" smtClean="0"/>
              <a:t>. (</a:t>
            </a:r>
            <a:r>
              <a:rPr lang="en-US" sz="1400" dirty="0" smtClean="0"/>
              <a:t>2011) </a:t>
            </a:r>
          </a:p>
          <a:p>
            <a:pPr lvl="1"/>
            <a:r>
              <a:rPr lang="en-US" sz="1400" b="1" dirty="0" smtClean="0"/>
              <a:t>T. Gunarathne</a:t>
            </a:r>
            <a:r>
              <a:rPr lang="en-US" sz="1400" dirty="0" smtClean="0"/>
              <a:t>, T.-L. Wu, J. </a:t>
            </a:r>
            <a:r>
              <a:rPr lang="en-US" sz="1400" dirty="0" err="1" smtClean="0"/>
              <a:t>Qiu</a:t>
            </a:r>
            <a:r>
              <a:rPr lang="en-US" sz="1400" dirty="0" smtClean="0"/>
              <a:t>, and G. Fox, "Cloud Computing Paradigms for Pleasingly Parallel Biomedical Applications,"  In </a:t>
            </a:r>
            <a:r>
              <a:rPr lang="en-US" sz="1400" i="1" dirty="0" smtClean="0"/>
              <a:t>Proceedings of the 19th ACM International Symposium on High Performance Distributed Computing</a:t>
            </a:r>
            <a:r>
              <a:rPr lang="en-US" sz="1400" dirty="0" smtClean="0"/>
              <a:t> (HPDC '10)- ECMLS workshop. Chicago, IL., pp 460-469. DOI=10.1145/1851476.1851544 (2010)</a:t>
            </a:r>
            <a:endParaRPr lang="en-US" sz="1400" dirty="0"/>
          </a:p>
        </p:txBody>
      </p:sp>
      <p:sp>
        <p:nvSpPr>
          <p:cNvPr id="6" name="Content Placeholder 2"/>
          <p:cNvSpPr txBox="1">
            <a:spLocks/>
          </p:cNvSpPr>
          <p:nvPr/>
        </p:nvSpPr>
        <p:spPr>
          <a:xfrm>
            <a:off x="552739" y="3142399"/>
            <a:ext cx="8229600" cy="11839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Goal : Design, build, evaluate and compare Cloud native decentralized frameworks for pleasingly parallel computations</a:t>
            </a:r>
          </a:p>
          <a:p>
            <a:pPr marL="0" indent="0">
              <a:buFont typeface="Arial"/>
              <a:buNone/>
            </a:pPr>
            <a:endParaRPr lang="en-US" sz="2000" dirty="0"/>
          </a:p>
        </p:txBody>
      </p:sp>
      <p:sp>
        <p:nvSpPr>
          <p:cNvPr id="2" name="Slide Number Placeholder 1"/>
          <p:cNvSpPr>
            <a:spLocks noGrp="1"/>
          </p:cNvSpPr>
          <p:nvPr>
            <p:ph type="sldNum" sz="quarter" idx="11"/>
          </p:nvPr>
        </p:nvSpPr>
        <p:spPr/>
        <p:txBody>
          <a:bodyPr/>
          <a:lstStyle/>
          <a:p>
            <a:fld id="{869587CA-1790-D944-9358-28FE68D2E49C}" type="slidenum">
              <a:rPr lang="en-US" smtClean="0"/>
              <a:t>22</a:t>
            </a:fld>
            <a:endParaRPr lang="en-US"/>
          </a:p>
        </p:txBody>
      </p:sp>
    </p:spTree>
    <p:extLst>
      <p:ext uri="{BB962C8B-B14F-4D97-AF65-F5344CB8AC3E}">
        <p14:creationId xmlns:p14="http://schemas.microsoft.com/office/powerpoint/2010/main" val="4130631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Pleasingly Parallel Frameworks</a:t>
            </a:r>
            <a:endParaRPr lang="en-US" dirty="0"/>
          </a:p>
        </p:txBody>
      </p:sp>
      <p:pic>
        <p:nvPicPr>
          <p:cNvPr id="4" name="Picture 3" descr="C:\Users\thilina\Documents\papers\pubchem\classic_cloud_1.emf"/>
          <p:cNvPicPr/>
          <p:nvPr/>
        </p:nvPicPr>
        <p:blipFill>
          <a:blip r:embed="rId3" cstate="print"/>
          <a:srcRect/>
          <a:stretch>
            <a:fillRect/>
          </a:stretch>
        </p:blipFill>
        <p:spPr bwMode="auto">
          <a:xfrm>
            <a:off x="788276" y="1379200"/>
            <a:ext cx="3137337" cy="4616594"/>
          </a:xfrm>
          <a:prstGeom prst="rect">
            <a:avLst/>
          </a:prstGeom>
          <a:noFill/>
          <a:ln w="9525">
            <a:noFill/>
            <a:miter lim="800000"/>
            <a:headEnd/>
            <a:tailEnd/>
          </a:ln>
        </p:spPr>
      </p:pic>
      <p:sp>
        <p:nvSpPr>
          <p:cNvPr id="35" name="TextBox 34"/>
          <p:cNvSpPr txBox="1"/>
          <p:nvPr/>
        </p:nvSpPr>
        <p:spPr>
          <a:xfrm>
            <a:off x="835575" y="6074624"/>
            <a:ext cx="2921056" cy="4001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000" b="1" dirty="0" smtClean="0"/>
              <a:t>Classic Cloud Frameworks</a:t>
            </a:r>
            <a:endParaRPr lang="en-US" sz="2000" b="1" dirty="0"/>
          </a:p>
        </p:txBody>
      </p:sp>
      <p:graphicFrame>
        <p:nvGraphicFramePr>
          <p:cNvPr id="37" name="Chart 36"/>
          <p:cNvGraphicFramePr>
            <a:graphicFrameLocks/>
          </p:cNvGraphicFramePr>
          <p:nvPr>
            <p:extLst>
              <p:ext uri="{D42A27DB-BD31-4B8C-83A1-F6EECF244321}">
                <p14:modId xmlns:p14="http://schemas.microsoft.com/office/powerpoint/2010/main" val="2000775184"/>
              </p:ext>
            </p:extLst>
          </p:nvPr>
        </p:nvGraphicFramePr>
        <p:xfrm>
          <a:off x="4540469" y="1849890"/>
          <a:ext cx="4333781" cy="2364214"/>
        </p:xfrm>
        <a:graphic>
          <a:graphicData uri="http://schemas.openxmlformats.org/drawingml/2006/chart">
            <c:chart xmlns:c="http://schemas.openxmlformats.org/drawingml/2006/chart" xmlns:r="http://schemas.openxmlformats.org/officeDocument/2006/relationships" r:id="rId4"/>
          </a:graphicData>
        </a:graphic>
      </p:graphicFrame>
      <p:sp>
        <p:nvSpPr>
          <p:cNvPr id="3" name="Rounded Rectangular Callout 2"/>
          <p:cNvSpPr/>
          <p:nvPr/>
        </p:nvSpPr>
        <p:spPr>
          <a:xfrm>
            <a:off x="6574221" y="1275020"/>
            <a:ext cx="1813033" cy="621649"/>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Cap3 Sequence Assembly</a:t>
            </a:r>
            <a:endParaRPr lang="en-US" dirty="0"/>
          </a:p>
        </p:txBody>
      </p:sp>
      <p:graphicFrame>
        <p:nvGraphicFramePr>
          <p:cNvPr id="38" name="Chart 37"/>
          <p:cNvGraphicFramePr>
            <a:graphicFrameLocks/>
          </p:cNvGraphicFramePr>
          <p:nvPr>
            <p:extLst>
              <p:ext uri="{D42A27DB-BD31-4B8C-83A1-F6EECF244321}">
                <p14:modId xmlns:p14="http://schemas.microsoft.com/office/powerpoint/2010/main" val="1446334328"/>
              </p:ext>
            </p:extLst>
          </p:nvPr>
        </p:nvGraphicFramePr>
        <p:xfrm>
          <a:off x="4540469" y="4295182"/>
          <a:ext cx="4333781" cy="2308770"/>
        </p:xfrm>
        <a:graphic>
          <a:graphicData uri="http://schemas.openxmlformats.org/drawingml/2006/chart">
            <c:chart xmlns:c="http://schemas.openxmlformats.org/drawingml/2006/chart" xmlns:r="http://schemas.openxmlformats.org/officeDocument/2006/relationships" r:id="rId5"/>
          </a:graphicData>
        </a:graphic>
      </p:graphicFrame>
      <p:sp>
        <p:nvSpPr>
          <p:cNvPr id="5" name="Slide Number Placeholder 4"/>
          <p:cNvSpPr>
            <a:spLocks noGrp="1"/>
          </p:cNvSpPr>
          <p:nvPr>
            <p:ph type="sldNum" sz="quarter" idx="10"/>
          </p:nvPr>
        </p:nvSpPr>
        <p:spPr/>
        <p:txBody>
          <a:bodyPr/>
          <a:lstStyle/>
          <a:p>
            <a:fld id="{869587CA-1790-D944-9358-28FE68D2E49C}" type="slidenum">
              <a:rPr lang="en-US" smtClean="0"/>
              <a:t>23</a:t>
            </a:fld>
            <a:endParaRPr lang="en-US"/>
          </a:p>
        </p:txBody>
      </p:sp>
    </p:spTree>
    <p:extLst>
      <p:ext uri="{BB962C8B-B14F-4D97-AF65-F5344CB8AC3E}">
        <p14:creationId xmlns:p14="http://schemas.microsoft.com/office/powerpoint/2010/main" val="3186496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lvl="0"/>
            <a:r>
              <a:rPr lang="en-US" sz="4000" dirty="0" smtClean="0">
                <a:effectLst>
                  <a:outerShdw blurRad="38100" dist="38100" dir="2700000" algn="tl">
                    <a:srgbClr val="000000">
                      <a:alpha val="43137"/>
                    </a:srgbClr>
                  </a:outerShdw>
                </a:effectLst>
              </a:rPr>
              <a:t>MapReduce </a:t>
            </a:r>
            <a:r>
              <a:rPr lang="en-US" sz="4000" dirty="0" smtClean="0">
                <a:effectLst>
                  <a:outerShdw blurRad="38100" dist="38100" dir="2700000" algn="tl">
                    <a:srgbClr val="000000">
                      <a:alpha val="43137"/>
                    </a:srgbClr>
                  </a:outerShdw>
                </a:effectLst>
              </a:rPr>
              <a:t>Type Applications On Cloud Environments</a:t>
            </a:r>
            <a:endParaRPr lang="en-US" sz="4000" dirty="0">
              <a:effectLst>
                <a:outerShdw blurRad="38100" dist="38100" dir="2700000" algn="tl">
                  <a:srgbClr val="000000">
                    <a:alpha val="43137"/>
                  </a:srgbClr>
                </a:outerShdw>
              </a:effectLst>
            </a:endParaRPr>
          </a:p>
        </p:txBody>
      </p:sp>
      <p:sp>
        <p:nvSpPr>
          <p:cNvPr id="5" name="Text Placeholder 4"/>
          <p:cNvSpPr>
            <a:spLocks noGrp="1"/>
          </p:cNvSpPr>
          <p:nvPr>
            <p:ph type="body" sz="quarter" idx="10"/>
          </p:nvPr>
        </p:nvSpPr>
        <p:spPr>
          <a:xfrm>
            <a:off x="511791" y="4870802"/>
            <a:ext cx="8270548" cy="1320800"/>
          </a:xfrm>
        </p:spPr>
        <p:txBody>
          <a:bodyPr>
            <a:noAutofit/>
          </a:bodyPr>
          <a:lstStyle/>
          <a:p>
            <a:r>
              <a:rPr lang="en-US" sz="1200" b="1" dirty="0"/>
              <a:t>Published in</a:t>
            </a:r>
          </a:p>
          <a:p>
            <a:pPr lvl="1"/>
            <a:r>
              <a:rPr lang="en-US" sz="1400" b="1" dirty="0"/>
              <a:t>T. Gunarathne</a:t>
            </a:r>
            <a:r>
              <a:rPr lang="en-US" sz="1400" dirty="0"/>
              <a:t>, T. L. Wu, J. </a:t>
            </a:r>
            <a:r>
              <a:rPr lang="en-US" sz="1400" dirty="0" err="1"/>
              <a:t>Qiu</a:t>
            </a:r>
            <a:r>
              <a:rPr lang="en-US" sz="1400" dirty="0"/>
              <a:t>, and G. C. Fox, "MapReduce in the Clouds for Science," Proceedings of 2nd International Conference on Cloud Computing, Indianapolis, Dec 2010. pp.565,572, Nov. 30 2010-Dec. 3 </a:t>
            </a:r>
            <a:r>
              <a:rPr lang="en-US" sz="1400" dirty="0" smtClean="0"/>
              <a:t>2010. </a:t>
            </a:r>
            <a:r>
              <a:rPr lang="en-US" sz="1400" dirty="0" err="1" smtClean="0"/>
              <a:t>doi</a:t>
            </a:r>
            <a:r>
              <a:rPr lang="en-US" sz="1400" dirty="0"/>
              <a:t>: 10.1109/CloudCom.2010.107</a:t>
            </a:r>
          </a:p>
        </p:txBody>
      </p:sp>
      <p:sp>
        <p:nvSpPr>
          <p:cNvPr id="6" name="Content Placeholder 2"/>
          <p:cNvSpPr txBox="1">
            <a:spLocks/>
          </p:cNvSpPr>
          <p:nvPr/>
        </p:nvSpPr>
        <p:spPr>
          <a:xfrm>
            <a:off x="552739" y="3142399"/>
            <a:ext cx="8229600" cy="11839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Goal : Design, build, evaluate and compare Cloud native decentralized MapReduce framework</a:t>
            </a:r>
          </a:p>
          <a:p>
            <a:pPr marL="0" indent="0">
              <a:buFont typeface="Arial"/>
              <a:buNone/>
            </a:pPr>
            <a:endParaRPr lang="en-US" sz="2000" dirty="0"/>
          </a:p>
        </p:txBody>
      </p:sp>
      <p:sp>
        <p:nvSpPr>
          <p:cNvPr id="2" name="Slide Number Placeholder 1"/>
          <p:cNvSpPr>
            <a:spLocks noGrp="1"/>
          </p:cNvSpPr>
          <p:nvPr>
            <p:ph type="sldNum" sz="quarter" idx="11"/>
          </p:nvPr>
        </p:nvSpPr>
        <p:spPr/>
        <p:txBody>
          <a:bodyPr/>
          <a:lstStyle/>
          <a:p>
            <a:fld id="{869587CA-1790-D944-9358-28FE68D2E49C}" type="slidenum">
              <a:rPr lang="en-US" smtClean="0"/>
              <a:t>24</a:t>
            </a:fld>
            <a:endParaRPr lang="en-US"/>
          </a:p>
        </p:txBody>
      </p:sp>
    </p:spTree>
    <p:extLst>
      <p:ext uri="{BB962C8B-B14F-4D97-AF65-F5344CB8AC3E}">
        <p14:creationId xmlns:p14="http://schemas.microsoft.com/office/powerpoint/2010/main" val="33420242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Decentralized </a:t>
            </a:r>
            <a:r>
              <a:rPr lang="en-US" dirty="0" err="1"/>
              <a:t>MapReduce</a:t>
            </a:r>
            <a:r>
              <a:rPr lang="en-US" dirty="0"/>
              <a:t> Architecture on Cloud services</a:t>
            </a:r>
          </a:p>
        </p:txBody>
      </p:sp>
      <p:pic>
        <p:nvPicPr>
          <p:cNvPr id="5123" name="Picture 3"/>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25414" y="1560243"/>
            <a:ext cx="8016217"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875" y="6090544"/>
            <a:ext cx="8383979" cy="646331"/>
          </a:xfrm>
          <a:prstGeom prst="rect">
            <a:avLst/>
          </a:prstGeom>
        </p:spPr>
        <p:txBody>
          <a:bodyPr wrap="square">
            <a:spAutoFit/>
          </a:bodyPr>
          <a:lstStyle/>
          <a:p>
            <a:r>
              <a:rPr lang="en-US" dirty="0" smtClean="0"/>
              <a:t>Cloud Queues </a:t>
            </a:r>
            <a:r>
              <a:rPr lang="en-US" dirty="0"/>
              <a:t>for scheduling, Tables to store meta-data and monitoring data, Blobs for input/output/intermediate data storage.</a:t>
            </a:r>
          </a:p>
        </p:txBody>
      </p:sp>
      <p:sp>
        <p:nvSpPr>
          <p:cNvPr id="3" name="Slide Number Placeholder 2"/>
          <p:cNvSpPr>
            <a:spLocks noGrp="1"/>
          </p:cNvSpPr>
          <p:nvPr>
            <p:ph type="sldNum" sz="quarter" idx="10"/>
          </p:nvPr>
        </p:nvSpPr>
        <p:spPr/>
        <p:txBody>
          <a:bodyPr/>
          <a:lstStyle/>
          <a:p>
            <a:fld id="{869587CA-1790-D944-9358-28FE68D2E49C}" type="slidenum">
              <a:rPr lang="en-US" smtClean="0"/>
              <a:t>25</a:t>
            </a:fld>
            <a:endParaRPr lang="en-US"/>
          </a:p>
        </p:txBody>
      </p:sp>
    </p:spTree>
    <p:extLst>
      <p:ext uri="{BB962C8B-B14F-4D97-AF65-F5344CB8AC3E}">
        <p14:creationId xmlns:p14="http://schemas.microsoft.com/office/powerpoint/2010/main" val="5447327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MRRoles4Azure</a:t>
            </a:r>
            <a:endParaRPr lang="en-US" sz="3200" dirty="0"/>
          </a:p>
        </p:txBody>
      </p:sp>
      <p:graphicFrame>
        <p:nvGraphicFramePr>
          <p:cNvPr id="5" name="Diagram 4"/>
          <p:cNvGraphicFramePr/>
          <p:nvPr>
            <p:extLst>
              <p:ext uri="{D42A27DB-BD31-4B8C-83A1-F6EECF244321}">
                <p14:modId xmlns:p14="http://schemas.microsoft.com/office/powerpoint/2010/main" val="2557012720"/>
              </p:ext>
            </p:extLst>
          </p:nvPr>
        </p:nvGraphicFramePr>
        <p:xfrm>
          <a:off x="583323" y="1292772"/>
          <a:ext cx="8103477" cy="5108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0"/>
          </p:nvPr>
        </p:nvSpPr>
        <p:spPr/>
        <p:txBody>
          <a:bodyPr/>
          <a:lstStyle/>
          <a:p>
            <a:fld id="{869587CA-1790-D944-9358-28FE68D2E49C}" type="slidenum">
              <a:rPr lang="en-US" smtClean="0"/>
              <a:t>26</a:t>
            </a:fld>
            <a:endParaRPr lang="en-US"/>
          </a:p>
        </p:txBody>
      </p:sp>
    </p:spTree>
    <p:extLst>
      <p:ext uri="{BB962C8B-B14F-4D97-AF65-F5344CB8AC3E}">
        <p14:creationId xmlns:p14="http://schemas.microsoft.com/office/powerpoint/2010/main" val="17620594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438"/>
            <a:ext cx="8724900" cy="792162"/>
          </a:xfrm>
        </p:spPr>
        <p:txBody>
          <a:bodyPr>
            <a:normAutofit/>
          </a:bodyPr>
          <a:lstStyle/>
          <a:p>
            <a:r>
              <a:rPr lang="en-US" dirty="0" smtClean="0"/>
              <a:t>SWG Sequence Alignment</a:t>
            </a:r>
            <a:endParaRPr lang="en-US" dirty="0"/>
          </a:p>
        </p:txBody>
      </p:sp>
      <p:pic>
        <p:nvPicPr>
          <p:cNvPr id="2050" name="Picture 2" descr="swg_all_in_o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00" y="1192475"/>
            <a:ext cx="9067800" cy="474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960" y="6294086"/>
            <a:ext cx="7658100" cy="369332"/>
          </a:xfrm>
          <a:prstGeom prst="rect">
            <a:avLst/>
          </a:prstGeom>
        </p:spPr>
        <p:txBody>
          <a:bodyPr wrap="square">
            <a:spAutoFit/>
          </a:bodyPr>
          <a:lstStyle/>
          <a:p>
            <a:r>
              <a:rPr lang="en-US" b="1" dirty="0"/>
              <a:t>Smith-Waterman-GOTOH to calculate all-pairs dissimilarity</a:t>
            </a:r>
          </a:p>
        </p:txBody>
      </p:sp>
      <p:sp>
        <p:nvSpPr>
          <p:cNvPr id="4" name="Slide Number Placeholder 3"/>
          <p:cNvSpPr>
            <a:spLocks noGrp="1"/>
          </p:cNvSpPr>
          <p:nvPr>
            <p:ph type="sldNum" sz="quarter" idx="10"/>
          </p:nvPr>
        </p:nvSpPr>
        <p:spPr/>
        <p:txBody>
          <a:bodyPr/>
          <a:lstStyle/>
          <a:p>
            <a:fld id="{869587CA-1790-D944-9358-28FE68D2E49C}" type="slidenum">
              <a:rPr lang="en-US" smtClean="0"/>
              <a:t>27</a:t>
            </a:fld>
            <a:endParaRPr lang="en-US"/>
          </a:p>
        </p:txBody>
      </p:sp>
    </p:spTree>
    <p:extLst>
      <p:ext uri="{BB962C8B-B14F-4D97-AF65-F5344CB8AC3E}">
        <p14:creationId xmlns:p14="http://schemas.microsoft.com/office/powerpoint/2010/main" val="33956578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lvl="0"/>
            <a:r>
              <a:rPr lang="en-US" sz="4000" dirty="0" smtClean="0">
                <a:effectLst>
                  <a:outerShdw blurRad="38100" dist="38100" dir="2700000" algn="tl">
                    <a:srgbClr val="000000">
                      <a:alpha val="43137"/>
                    </a:srgbClr>
                  </a:outerShdw>
                </a:effectLst>
              </a:rPr>
              <a:t>Data Intensive Iterative Computations On Cloud Environments</a:t>
            </a:r>
            <a:endParaRPr lang="en-US" sz="4000" dirty="0">
              <a:effectLst>
                <a:outerShdw blurRad="38100" dist="38100" dir="2700000" algn="tl">
                  <a:srgbClr val="000000">
                    <a:alpha val="43137"/>
                  </a:srgbClr>
                </a:outerShdw>
              </a:effectLst>
            </a:endParaRPr>
          </a:p>
        </p:txBody>
      </p:sp>
      <p:sp>
        <p:nvSpPr>
          <p:cNvPr id="5" name="Text Placeholder 4"/>
          <p:cNvSpPr>
            <a:spLocks noGrp="1"/>
          </p:cNvSpPr>
          <p:nvPr>
            <p:ph type="body" sz="quarter" idx="10"/>
          </p:nvPr>
        </p:nvSpPr>
        <p:spPr>
          <a:xfrm>
            <a:off x="511791" y="4870802"/>
            <a:ext cx="8270548" cy="1320800"/>
          </a:xfrm>
        </p:spPr>
        <p:txBody>
          <a:bodyPr>
            <a:noAutofit/>
          </a:bodyPr>
          <a:lstStyle/>
          <a:p>
            <a:r>
              <a:rPr lang="en-US" sz="1200" b="1" dirty="0"/>
              <a:t>Published in</a:t>
            </a:r>
          </a:p>
          <a:p>
            <a:pPr lvl="1"/>
            <a:r>
              <a:rPr lang="en-US" sz="1400" b="1" dirty="0"/>
              <a:t>T. Gunarathne</a:t>
            </a:r>
            <a:r>
              <a:rPr lang="en-US" sz="1400" dirty="0"/>
              <a:t>, B. Zhang, T.-L. Wu, and J. </a:t>
            </a:r>
            <a:r>
              <a:rPr lang="en-US" sz="1400" dirty="0" err="1"/>
              <a:t>Qiu</a:t>
            </a:r>
            <a:r>
              <a:rPr lang="en-US" sz="1400" dirty="0"/>
              <a:t>, "Scalable parallel computing on clouds using Twister4Azure iterative MapReduce," Future Generation Computer Systems, vol. 29, pp. 1035-1048, Jun 2013</a:t>
            </a:r>
            <a:r>
              <a:rPr lang="en-US" sz="1400" dirty="0" smtClean="0"/>
              <a:t>.</a:t>
            </a:r>
            <a:endParaRPr lang="en-US" sz="1400" b="1" dirty="0" smtClean="0"/>
          </a:p>
          <a:p>
            <a:pPr lvl="1"/>
            <a:r>
              <a:rPr lang="en-US" sz="1400" b="1" dirty="0" smtClean="0"/>
              <a:t>T. Gunarathne</a:t>
            </a:r>
            <a:r>
              <a:rPr lang="en-US" sz="1400" dirty="0" smtClean="0"/>
              <a:t>, B</a:t>
            </a:r>
            <a:r>
              <a:rPr lang="en-US" sz="1400" dirty="0"/>
              <a:t>. Zhang, T.L. Wu, and J. </a:t>
            </a:r>
            <a:r>
              <a:rPr lang="en-US" sz="1400" dirty="0" err="1"/>
              <a:t>Qiu</a:t>
            </a:r>
            <a:r>
              <a:rPr lang="en-US" sz="1400" dirty="0"/>
              <a:t>, "Portable Parallel Programming on Cloud and HPC: Scientific Applications of Twister4Azure," Proc</a:t>
            </a:r>
            <a:r>
              <a:rPr lang="en-US" sz="1400" dirty="0" smtClean="0"/>
              <a:t>. </a:t>
            </a:r>
            <a:r>
              <a:rPr lang="en-US" sz="1400" dirty="0"/>
              <a:t>Fourth IEEE International Conference on Utility and Cloud Computing (UCC</a:t>
            </a:r>
            <a:r>
              <a:rPr lang="en-US" sz="1400" dirty="0" smtClean="0"/>
              <a:t>), Melbourne, </a:t>
            </a:r>
            <a:r>
              <a:rPr lang="en-US" sz="1400" dirty="0"/>
              <a:t>pp 97-104, 5-8 Dec. 2011, </a:t>
            </a:r>
            <a:r>
              <a:rPr lang="en-US" sz="1400" dirty="0" err="1"/>
              <a:t>doi</a:t>
            </a:r>
            <a:r>
              <a:rPr lang="en-US" sz="1400" dirty="0"/>
              <a:t>: 10.1109/UCC.2011.23</a:t>
            </a:r>
            <a:r>
              <a:rPr lang="en-US" sz="1400" dirty="0" smtClean="0"/>
              <a:t>. </a:t>
            </a:r>
          </a:p>
          <a:p>
            <a:pPr lvl="1"/>
            <a:endParaRPr lang="en-US" sz="1400" dirty="0"/>
          </a:p>
        </p:txBody>
      </p:sp>
      <p:sp>
        <p:nvSpPr>
          <p:cNvPr id="6" name="Content Placeholder 2"/>
          <p:cNvSpPr txBox="1">
            <a:spLocks/>
          </p:cNvSpPr>
          <p:nvPr/>
        </p:nvSpPr>
        <p:spPr>
          <a:xfrm>
            <a:off x="552739" y="3142399"/>
            <a:ext cx="8229600" cy="11839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Goal : Design, build, evaluate and compare Cloud native frameworks to perform data intensive iterative computations</a:t>
            </a:r>
          </a:p>
          <a:p>
            <a:pPr marL="0" indent="0">
              <a:buFont typeface="Arial"/>
              <a:buNone/>
            </a:pPr>
            <a:endParaRPr lang="en-US" sz="2000" dirty="0"/>
          </a:p>
        </p:txBody>
      </p:sp>
      <p:sp>
        <p:nvSpPr>
          <p:cNvPr id="2" name="Slide Number Placeholder 1"/>
          <p:cNvSpPr>
            <a:spLocks noGrp="1"/>
          </p:cNvSpPr>
          <p:nvPr>
            <p:ph type="sldNum" sz="quarter" idx="11"/>
          </p:nvPr>
        </p:nvSpPr>
        <p:spPr/>
        <p:txBody>
          <a:bodyPr/>
          <a:lstStyle/>
          <a:p>
            <a:fld id="{869587CA-1790-D944-9358-28FE68D2E49C}" type="slidenum">
              <a:rPr lang="en-US" smtClean="0"/>
              <a:t>28</a:t>
            </a:fld>
            <a:endParaRPr lang="en-US"/>
          </a:p>
        </p:txBody>
      </p:sp>
    </p:spTree>
    <p:extLst>
      <p:ext uri="{BB962C8B-B14F-4D97-AF65-F5344CB8AC3E}">
        <p14:creationId xmlns:p14="http://schemas.microsoft.com/office/powerpoint/2010/main" val="33420242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Data Intensive Iterative Applications</a:t>
            </a:r>
          </a:p>
        </p:txBody>
      </p:sp>
      <p:sp>
        <p:nvSpPr>
          <p:cNvPr id="3" name="Content Placeholder 2"/>
          <p:cNvSpPr>
            <a:spLocks noGrp="1"/>
          </p:cNvSpPr>
          <p:nvPr>
            <p:ph idx="1"/>
          </p:nvPr>
        </p:nvSpPr>
        <p:spPr>
          <a:xfrm>
            <a:off x="457201" y="1172689"/>
            <a:ext cx="8389916" cy="2211778"/>
          </a:xfrm>
        </p:spPr>
        <p:txBody>
          <a:bodyPr>
            <a:normAutofit fontScale="85000" lnSpcReduction="10000"/>
          </a:bodyPr>
          <a:lstStyle/>
          <a:p>
            <a:r>
              <a:rPr lang="en-US" dirty="0"/>
              <a:t>Growing class of applications</a:t>
            </a:r>
          </a:p>
          <a:p>
            <a:pPr lvl="1"/>
            <a:r>
              <a:rPr lang="en-US" dirty="0"/>
              <a:t>Clustering, data mining, machine learning &amp; dimension reduction applications</a:t>
            </a:r>
          </a:p>
          <a:p>
            <a:pPr lvl="1"/>
            <a:r>
              <a:rPr lang="en-US" dirty="0"/>
              <a:t>Driven by data deluge &amp; emerging computation fields</a:t>
            </a:r>
          </a:p>
          <a:p>
            <a:pPr lvl="1"/>
            <a:r>
              <a:rPr lang="en-US" dirty="0"/>
              <a:t>Lots of scientific applications</a:t>
            </a:r>
          </a:p>
        </p:txBody>
      </p:sp>
      <p:grpSp>
        <p:nvGrpSpPr>
          <p:cNvPr id="11" name="Group 10"/>
          <p:cNvGrpSpPr/>
          <p:nvPr/>
        </p:nvGrpSpPr>
        <p:grpSpPr>
          <a:xfrm>
            <a:off x="2671937" y="3401922"/>
            <a:ext cx="4655139" cy="3123932"/>
            <a:chOff x="2885690" y="3458139"/>
            <a:chExt cx="4655139" cy="3123932"/>
          </a:xfrm>
        </p:grpSpPr>
        <p:sp>
          <p:nvSpPr>
            <p:cNvPr id="9" name="Rectangle 8"/>
            <p:cNvSpPr/>
            <p:nvPr/>
          </p:nvSpPr>
          <p:spPr>
            <a:xfrm>
              <a:off x="2885690" y="3458139"/>
              <a:ext cx="4500762" cy="31239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965861" y="4227617"/>
              <a:ext cx="4337463" cy="226818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Rectangle 4"/>
            <p:cNvSpPr/>
            <p:nvPr/>
          </p:nvSpPr>
          <p:spPr>
            <a:xfrm>
              <a:off x="3259776" y="4548249"/>
              <a:ext cx="3972295" cy="92627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Rectangle 5"/>
            <p:cNvSpPr/>
            <p:nvPr/>
          </p:nvSpPr>
          <p:spPr>
            <a:xfrm>
              <a:off x="3259777" y="5570607"/>
              <a:ext cx="3972294" cy="367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Rectangle 3"/>
            <p:cNvSpPr/>
            <p:nvPr/>
          </p:nvSpPr>
          <p:spPr>
            <a:xfrm>
              <a:off x="2968829" y="3458139"/>
              <a:ext cx="4572000" cy="3123932"/>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a:spAutoFit/>
            </a:bodyPr>
            <a:lstStyle/>
            <a:p>
              <a:pPr lvl="0"/>
              <a:r>
                <a:rPr lang="en-US" sz="1600" dirty="0"/>
                <a:t>k ← 0;</a:t>
              </a:r>
            </a:p>
            <a:p>
              <a:pPr lvl="0"/>
              <a:r>
                <a:rPr lang="en-US" sz="1600" dirty="0"/>
                <a:t>MAX ← maximum iterations</a:t>
              </a:r>
            </a:p>
            <a:p>
              <a:pPr lvl="0"/>
              <a:r>
                <a:rPr lang="en-US" sz="1600" dirty="0"/>
                <a:t>δ</a:t>
              </a:r>
              <a:r>
                <a:rPr lang="en-US" sz="1600" baseline="30000" dirty="0"/>
                <a:t>[0] </a:t>
              </a:r>
              <a:r>
                <a:rPr lang="en-US" sz="1600" dirty="0"/>
                <a:t>← initial delta value</a:t>
              </a:r>
            </a:p>
            <a:p>
              <a:pPr lvl="0"/>
              <a:r>
                <a:rPr lang="en-US" sz="2000" b="1" dirty="0" smtClean="0"/>
                <a:t>while</a:t>
              </a:r>
              <a:r>
                <a:rPr lang="en-US" sz="2000" dirty="0" smtClean="0"/>
                <a:t> </a:t>
              </a:r>
              <a:r>
                <a:rPr lang="en-US" sz="2000" dirty="0"/>
                <a:t>( </a:t>
              </a:r>
              <a:r>
                <a:rPr lang="en-US" dirty="0"/>
                <a:t>k&lt; MAX_ITER || f(δ</a:t>
              </a:r>
              <a:r>
                <a:rPr lang="en-US" baseline="30000" dirty="0"/>
                <a:t>[k]</a:t>
              </a:r>
              <a:r>
                <a:rPr lang="en-US" dirty="0"/>
                <a:t>, δ</a:t>
              </a:r>
              <a:r>
                <a:rPr lang="en-US" baseline="30000" dirty="0"/>
                <a:t>[k-1]</a:t>
              </a:r>
              <a:r>
                <a:rPr lang="en-US" sz="2000" dirty="0"/>
                <a:t>) )</a:t>
              </a:r>
            </a:p>
            <a:p>
              <a:pPr lvl="0"/>
              <a:r>
                <a:rPr lang="en-US" sz="2000" dirty="0"/>
                <a:t>     </a:t>
              </a:r>
              <a:r>
                <a:rPr lang="en-US" sz="2000" dirty="0" smtClean="0"/>
                <a:t> </a:t>
              </a:r>
              <a:r>
                <a:rPr lang="en-US" sz="2000" b="1" dirty="0" err="1" smtClean="0"/>
                <a:t>foreach</a:t>
              </a:r>
              <a:r>
                <a:rPr lang="en-US" sz="2000" dirty="0" smtClean="0"/>
                <a:t> </a:t>
              </a:r>
              <a:r>
                <a:rPr lang="en-US" sz="2000" dirty="0"/>
                <a:t>datum in data</a:t>
              </a:r>
            </a:p>
            <a:p>
              <a:pPr lvl="0"/>
              <a:r>
                <a:rPr lang="en-US" sz="2000" dirty="0"/>
                <a:t>           </a:t>
              </a:r>
              <a:r>
                <a:rPr lang="en-US" sz="2000" dirty="0" smtClean="0"/>
                <a:t> β[datum</a:t>
              </a:r>
              <a:r>
                <a:rPr lang="en-US" sz="2000" dirty="0"/>
                <a:t>] ← process (datum, δ</a:t>
              </a:r>
              <a:r>
                <a:rPr lang="en-US" sz="2000" baseline="30000" dirty="0"/>
                <a:t>[k]</a:t>
              </a:r>
              <a:r>
                <a:rPr lang="en-US" sz="2000" dirty="0"/>
                <a:t>)</a:t>
              </a:r>
            </a:p>
            <a:p>
              <a:pPr lvl="0"/>
              <a:r>
                <a:rPr lang="en-US" sz="2000" dirty="0"/>
                <a:t>    </a:t>
              </a:r>
              <a:r>
                <a:rPr lang="en-US" sz="2000" b="1" dirty="0"/>
                <a:t> </a:t>
              </a:r>
              <a:r>
                <a:rPr lang="en-US" sz="2000" b="1" dirty="0" smtClean="0"/>
                <a:t> end </a:t>
              </a:r>
              <a:r>
                <a:rPr lang="en-US" sz="2000" b="1" dirty="0" err="1" smtClean="0"/>
                <a:t>foreach</a:t>
              </a:r>
              <a:r>
                <a:rPr lang="en-US" sz="2000" b="1" dirty="0" smtClean="0"/>
                <a:t/>
              </a:r>
              <a:br>
                <a:rPr lang="en-US" sz="2000" b="1" dirty="0" smtClean="0"/>
              </a:br>
              <a:endParaRPr lang="en-US" sz="900" dirty="0"/>
            </a:p>
            <a:p>
              <a:pPr lvl="0"/>
              <a:r>
                <a:rPr lang="en-US" sz="2000" dirty="0"/>
                <a:t>     </a:t>
              </a:r>
              <a:r>
                <a:rPr lang="en-US" sz="2000" dirty="0" smtClean="0"/>
                <a:t> δ</a:t>
              </a:r>
              <a:r>
                <a:rPr lang="en-US" sz="2000" baseline="30000" dirty="0" smtClean="0"/>
                <a:t>[k+1</a:t>
              </a:r>
              <a:r>
                <a:rPr lang="en-US" sz="2000" baseline="30000" dirty="0"/>
                <a:t>]</a:t>
              </a:r>
              <a:r>
                <a:rPr lang="en-US" sz="2000" dirty="0"/>
                <a:t> ← combine(β[])</a:t>
              </a:r>
            </a:p>
            <a:p>
              <a:pPr lvl="0"/>
              <a:r>
                <a:rPr lang="en-US" sz="2000" dirty="0"/>
                <a:t>     </a:t>
              </a:r>
              <a:r>
                <a:rPr lang="en-US" sz="2000" dirty="0" smtClean="0"/>
                <a:t> </a:t>
              </a:r>
              <a:r>
                <a:rPr lang="en-US" sz="1600" dirty="0" smtClean="0"/>
                <a:t>k </a:t>
              </a:r>
              <a:r>
                <a:rPr lang="en-US" sz="1600" dirty="0"/>
                <a:t>← k+1</a:t>
              </a:r>
            </a:p>
            <a:p>
              <a:r>
                <a:rPr lang="en-US" sz="2000" b="1" dirty="0" smtClean="0"/>
                <a:t>end </a:t>
              </a:r>
              <a:r>
                <a:rPr lang="en-US" sz="2000" b="1" dirty="0"/>
                <a:t>while</a:t>
              </a:r>
            </a:p>
          </p:txBody>
        </p:sp>
      </p:grpSp>
      <p:sp>
        <p:nvSpPr>
          <p:cNvPr id="8" name="Slide Number Placeholder 7"/>
          <p:cNvSpPr>
            <a:spLocks noGrp="1"/>
          </p:cNvSpPr>
          <p:nvPr>
            <p:ph type="sldNum" sz="quarter" idx="10"/>
          </p:nvPr>
        </p:nvSpPr>
        <p:spPr/>
        <p:txBody>
          <a:bodyPr/>
          <a:lstStyle/>
          <a:p>
            <a:fld id="{869587CA-1790-D944-9358-28FE68D2E49C}" type="slidenum">
              <a:rPr lang="en-US" smtClean="0"/>
              <a:t>29</a:t>
            </a:fld>
            <a:endParaRPr lang="en-US"/>
          </a:p>
        </p:txBody>
      </p:sp>
    </p:spTree>
    <p:extLst>
      <p:ext uri="{BB962C8B-B14F-4D97-AF65-F5344CB8AC3E}">
        <p14:creationId xmlns:p14="http://schemas.microsoft.com/office/powerpoint/2010/main" val="1044528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58280"/>
            <a:ext cx="8229600" cy="1143000"/>
          </a:xfrm>
        </p:spPr>
        <p:txBody>
          <a:bodyPr>
            <a:normAutofit/>
          </a:bodyPr>
          <a:lstStyle/>
          <a:p>
            <a:r>
              <a:rPr lang="en-US" sz="6600" b="1" dirty="0" smtClean="0"/>
              <a:t>Cloud</a:t>
            </a:r>
            <a:r>
              <a:rPr lang="en-US" sz="6600" dirty="0" smtClean="0"/>
              <a:t> Computing</a:t>
            </a:r>
            <a:endParaRPr lang="en-US" sz="6600" dirty="0"/>
          </a:p>
        </p:txBody>
      </p:sp>
      <p:sp>
        <p:nvSpPr>
          <p:cNvPr id="3" name="Slide Number Placeholder 2"/>
          <p:cNvSpPr>
            <a:spLocks noGrp="1"/>
          </p:cNvSpPr>
          <p:nvPr>
            <p:ph type="sldNum" sz="quarter" idx="10"/>
          </p:nvPr>
        </p:nvSpPr>
        <p:spPr/>
        <p:txBody>
          <a:bodyPr/>
          <a:lstStyle/>
          <a:p>
            <a:fld id="{869587CA-1790-D944-9358-28FE68D2E49C}" type="slidenum">
              <a:rPr lang="en-US" smtClean="0"/>
              <a:t>3</a:t>
            </a:fld>
            <a:endParaRPr lang="en-US"/>
          </a:p>
        </p:txBody>
      </p:sp>
    </p:spTree>
    <p:extLst>
      <p:ext uri="{BB962C8B-B14F-4D97-AF65-F5344CB8AC3E}">
        <p14:creationId xmlns:p14="http://schemas.microsoft.com/office/powerpoint/2010/main" val="748424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Data Intensive Iterative Applications</a:t>
            </a:r>
            <a:endParaRPr lang="en-US" sz="3600" dirty="0"/>
          </a:p>
        </p:txBody>
      </p:sp>
      <p:grpSp>
        <p:nvGrpSpPr>
          <p:cNvPr id="9" name="Group 8"/>
          <p:cNvGrpSpPr/>
          <p:nvPr/>
        </p:nvGrpSpPr>
        <p:grpSpPr>
          <a:xfrm>
            <a:off x="757747" y="1988456"/>
            <a:ext cx="6873897" cy="2610786"/>
            <a:chOff x="1448402" y="1343697"/>
            <a:chExt cx="6316144" cy="2200443"/>
          </a:xfrm>
        </p:grpSpPr>
        <p:sp>
          <p:nvSpPr>
            <p:cNvPr id="52" name="Rounded Rectangle 51"/>
            <p:cNvSpPr/>
            <p:nvPr/>
          </p:nvSpPr>
          <p:spPr>
            <a:xfrm>
              <a:off x="3160648" y="1705444"/>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Rounded Rectangle 52"/>
            <p:cNvSpPr/>
            <p:nvPr/>
          </p:nvSpPr>
          <p:spPr>
            <a:xfrm>
              <a:off x="3160648" y="2155261"/>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ounded Rectangle 53"/>
            <p:cNvSpPr/>
            <p:nvPr/>
          </p:nvSpPr>
          <p:spPr>
            <a:xfrm>
              <a:off x="3160648" y="2983213"/>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5989015" y="1933040"/>
              <a:ext cx="687016" cy="378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5989015" y="2732318"/>
              <a:ext cx="687016" cy="378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06764" y="2597910"/>
              <a:ext cx="0" cy="323475"/>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332523" y="2387339"/>
              <a:ext cx="0" cy="323475"/>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2" idx="3"/>
            </p:cNvCxnSpPr>
            <p:nvPr/>
          </p:nvCxnSpPr>
          <p:spPr>
            <a:xfrm>
              <a:off x="4052878" y="1861357"/>
              <a:ext cx="1936138" cy="2939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3" idx="3"/>
            </p:cNvCxnSpPr>
            <p:nvPr/>
          </p:nvCxnSpPr>
          <p:spPr>
            <a:xfrm flipV="1">
              <a:off x="4052878" y="2275332"/>
              <a:ext cx="1936138" cy="358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4" idx="3"/>
            </p:cNvCxnSpPr>
            <p:nvPr/>
          </p:nvCxnSpPr>
          <p:spPr>
            <a:xfrm flipV="1">
              <a:off x="4052878" y="2324525"/>
              <a:ext cx="1936138" cy="8146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52" idx="3"/>
              <a:endCxn id="56" idx="1"/>
            </p:cNvCxnSpPr>
            <p:nvPr/>
          </p:nvCxnSpPr>
          <p:spPr>
            <a:xfrm>
              <a:off x="4052878" y="1861357"/>
              <a:ext cx="2036748" cy="926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54" idx="3"/>
              <a:endCxn id="56" idx="2"/>
            </p:cNvCxnSpPr>
            <p:nvPr/>
          </p:nvCxnSpPr>
          <p:spPr>
            <a:xfrm flipV="1">
              <a:off x="4052878" y="2921385"/>
              <a:ext cx="1936138" cy="2177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961545" y="2467086"/>
              <a:ext cx="803001" cy="0"/>
            </a:xfrm>
            <a:prstGeom prst="line">
              <a:avLst/>
            </a:prstGeom>
            <a:ln w="57150">
              <a:solidFill>
                <a:schemeClr val="tx1"/>
              </a:solidFill>
              <a:headEnd type="none"/>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7764546" y="2467086"/>
              <a:ext cx="0" cy="107705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2125671" y="3544140"/>
              <a:ext cx="5638875"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2125670" y="2467086"/>
              <a:ext cx="0" cy="107705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2125670" y="2467086"/>
              <a:ext cx="856533" cy="0"/>
            </a:xfrm>
            <a:prstGeom prst="line">
              <a:avLst/>
            </a:prstGeom>
            <a:ln w="57150">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3118493" y="1343697"/>
              <a:ext cx="962828" cy="334948"/>
            </a:xfrm>
            <a:prstGeom prst="rect">
              <a:avLst/>
            </a:prstGeom>
            <a:noFill/>
          </p:spPr>
          <p:txBody>
            <a:bodyPr wrap="none" rtlCol="0">
              <a:spAutoFit/>
            </a:bodyPr>
            <a:lstStyle/>
            <a:p>
              <a:r>
                <a:rPr lang="en-US" sz="1600" b="1" dirty="0" smtClean="0"/>
                <a:t>Compute</a:t>
              </a:r>
              <a:endParaRPr lang="en-US" sz="1600" b="1" dirty="0"/>
            </a:p>
          </p:txBody>
        </p:sp>
        <p:sp>
          <p:nvSpPr>
            <p:cNvPr id="70" name="TextBox 69"/>
            <p:cNvSpPr txBox="1"/>
            <p:nvPr/>
          </p:nvSpPr>
          <p:spPr>
            <a:xfrm>
              <a:off x="4184436" y="1355446"/>
              <a:ext cx="1534459" cy="334948"/>
            </a:xfrm>
            <a:prstGeom prst="rect">
              <a:avLst/>
            </a:prstGeom>
            <a:noFill/>
          </p:spPr>
          <p:txBody>
            <a:bodyPr wrap="none" rtlCol="0">
              <a:spAutoFit/>
            </a:bodyPr>
            <a:lstStyle/>
            <a:p>
              <a:r>
                <a:rPr lang="en-US" sz="1600" b="1" dirty="0" smtClean="0"/>
                <a:t>Communication</a:t>
              </a:r>
              <a:endParaRPr lang="en-US" sz="1600" b="1" dirty="0"/>
            </a:p>
          </p:txBody>
        </p:sp>
        <p:sp>
          <p:nvSpPr>
            <p:cNvPr id="71" name="TextBox 70"/>
            <p:cNvSpPr txBox="1"/>
            <p:nvPr/>
          </p:nvSpPr>
          <p:spPr>
            <a:xfrm>
              <a:off x="5840251" y="1355446"/>
              <a:ext cx="1529778" cy="334948"/>
            </a:xfrm>
            <a:prstGeom prst="rect">
              <a:avLst/>
            </a:prstGeom>
            <a:noFill/>
          </p:spPr>
          <p:txBody>
            <a:bodyPr wrap="none" rtlCol="0">
              <a:spAutoFit/>
            </a:bodyPr>
            <a:lstStyle/>
            <a:p>
              <a:r>
                <a:rPr lang="en-US" sz="1600" b="1" dirty="0" smtClean="0"/>
                <a:t>Reduce/ barrier</a:t>
              </a:r>
              <a:endParaRPr lang="en-US" sz="1600" b="1" dirty="0"/>
            </a:p>
          </p:txBody>
        </p:sp>
        <p:sp>
          <p:nvSpPr>
            <p:cNvPr id="72" name="TextBox 71"/>
            <p:cNvSpPr txBox="1"/>
            <p:nvPr/>
          </p:nvSpPr>
          <p:spPr>
            <a:xfrm>
              <a:off x="1448402" y="2104229"/>
              <a:ext cx="1354538" cy="334948"/>
            </a:xfrm>
            <a:prstGeom prst="rect">
              <a:avLst/>
            </a:prstGeom>
            <a:noFill/>
          </p:spPr>
          <p:txBody>
            <a:bodyPr wrap="none" rtlCol="0">
              <a:spAutoFit/>
            </a:bodyPr>
            <a:lstStyle/>
            <a:p>
              <a:r>
                <a:rPr lang="en-US" sz="1600" b="1" dirty="0" smtClean="0"/>
                <a:t>New Iteration</a:t>
              </a:r>
              <a:endParaRPr lang="en-US" sz="1600" b="1" dirty="0"/>
            </a:p>
          </p:txBody>
        </p:sp>
        <p:sp>
          <p:nvSpPr>
            <p:cNvPr id="4" name="Flowchart: Magnetic Disk 3"/>
            <p:cNvSpPr/>
            <p:nvPr/>
          </p:nvSpPr>
          <p:spPr>
            <a:xfrm>
              <a:off x="3828742" y="1819849"/>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7" name="Flowchart: Magnetic Disk 26"/>
            <p:cNvSpPr/>
            <p:nvPr/>
          </p:nvSpPr>
          <p:spPr>
            <a:xfrm>
              <a:off x="3828741" y="2267789"/>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8" name="Flowchart: Magnetic Disk 27"/>
            <p:cNvSpPr/>
            <p:nvPr/>
          </p:nvSpPr>
          <p:spPr>
            <a:xfrm>
              <a:off x="3828740" y="3107013"/>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Folded Corner 4"/>
            <p:cNvSpPr/>
            <p:nvPr/>
          </p:nvSpPr>
          <p:spPr>
            <a:xfrm>
              <a:off x="7156039" y="2355304"/>
              <a:ext cx="181155" cy="223564"/>
            </a:xfrm>
            <a:prstGeom prst="folded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10" name="Oval Callout 9"/>
          <p:cNvSpPr/>
          <p:nvPr/>
        </p:nvSpPr>
        <p:spPr>
          <a:xfrm>
            <a:off x="3590627" y="4480903"/>
            <a:ext cx="2218192" cy="1045029"/>
          </a:xfrm>
          <a:prstGeom prst="wedgeEllipseCallout">
            <a:avLst>
              <a:gd name="adj1" fmla="val -45477"/>
              <a:gd name="adj2" fmla="val -713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Larger Loop-Invariant Data</a:t>
            </a:r>
            <a:endParaRPr lang="en-US" b="1" dirty="0"/>
          </a:p>
        </p:txBody>
      </p:sp>
      <p:sp>
        <p:nvSpPr>
          <p:cNvPr id="34" name="Oval Callout 33"/>
          <p:cNvSpPr/>
          <p:nvPr/>
        </p:nvSpPr>
        <p:spPr>
          <a:xfrm>
            <a:off x="7166554" y="1799553"/>
            <a:ext cx="2108696" cy="1045029"/>
          </a:xfrm>
          <a:prstGeom prst="wedgeEllipseCallout">
            <a:avLst>
              <a:gd name="adj1" fmla="val -50227"/>
              <a:gd name="adj2" fmla="val 8092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Smaller Loop-Variant Data</a:t>
            </a:r>
            <a:endParaRPr lang="en-US" b="1" dirty="0"/>
          </a:p>
        </p:txBody>
      </p:sp>
      <p:sp>
        <p:nvSpPr>
          <p:cNvPr id="14" name="Rounded Rectangular Callout 13"/>
          <p:cNvSpPr/>
          <p:nvPr/>
        </p:nvSpPr>
        <p:spPr>
          <a:xfrm>
            <a:off x="555302" y="2046625"/>
            <a:ext cx="1299414" cy="600254"/>
          </a:xfrm>
          <a:prstGeom prst="wedgeRoundRectCallout">
            <a:avLst>
              <a:gd name="adj1" fmla="val 100414"/>
              <a:gd name="adj2" fmla="val 14361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Broadcast</a:t>
            </a:r>
            <a:endParaRPr lang="en-US" b="1" dirty="0"/>
          </a:p>
        </p:txBody>
      </p:sp>
      <p:sp>
        <p:nvSpPr>
          <p:cNvPr id="3" name="Slide Number Placeholder 2"/>
          <p:cNvSpPr>
            <a:spLocks noGrp="1"/>
          </p:cNvSpPr>
          <p:nvPr>
            <p:ph type="sldNum" sz="quarter" idx="10"/>
          </p:nvPr>
        </p:nvSpPr>
        <p:spPr/>
        <p:txBody>
          <a:bodyPr/>
          <a:lstStyle/>
          <a:p>
            <a:fld id="{869587CA-1790-D944-9358-28FE68D2E49C}" type="slidenum">
              <a:rPr lang="en-US" smtClean="0"/>
              <a:t>30</a:t>
            </a:fld>
            <a:endParaRPr lang="en-US"/>
          </a:p>
        </p:txBody>
      </p:sp>
    </p:spTree>
    <p:extLst>
      <p:ext uri="{BB962C8B-B14F-4D97-AF65-F5344CB8AC3E}">
        <p14:creationId xmlns:p14="http://schemas.microsoft.com/office/powerpoint/2010/main" val="719314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Iterative </a:t>
            </a:r>
            <a:r>
              <a:rPr lang="en-US" sz="3200" dirty="0" err="1" smtClean="0"/>
              <a:t>MapReduce</a:t>
            </a:r>
            <a:endParaRPr lang="en-US" sz="3200" dirty="0"/>
          </a:p>
        </p:txBody>
      </p:sp>
      <p:sp>
        <p:nvSpPr>
          <p:cNvPr id="3" name="Content Placeholder 2"/>
          <p:cNvSpPr>
            <a:spLocks noGrp="1"/>
          </p:cNvSpPr>
          <p:nvPr>
            <p:ph idx="1"/>
          </p:nvPr>
        </p:nvSpPr>
        <p:spPr>
          <a:xfrm>
            <a:off x="457200" y="1232066"/>
            <a:ext cx="8229600" cy="5156859"/>
          </a:xfrm>
        </p:spPr>
        <p:txBody>
          <a:bodyPr>
            <a:normAutofit/>
          </a:bodyPr>
          <a:lstStyle/>
          <a:p>
            <a:r>
              <a:rPr lang="en-US" sz="2800" dirty="0" err="1" smtClean="0"/>
              <a:t>MapReduceMergeBroadcast</a:t>
            </a:r>
            <a:endParaRPr lang="en-US" sz="2800" dirty="0" smtClean="0"/>
          </a:p>
          <a:p>
            <a:endParaRPr lang="en-US" dirty="0"/>
          </a:p>
          <a:p>
            <a:r>
              <a:rPr lang="en-US" sz="2800" dirty="0" smtClean="0"/>
              <a:t>Extensions to support additional broadcast (+other) input data</a:t>
            </a:r>
          </a:p>
          <a:p>
            <a:pPr marL="1257300" lvl="3" indent="0">
              <a:buNone/>
            </a:pPr>
            <a:r>
              <a:rPr lang="en-US" sz="1600" b="1" dirty="0" smtClean="0"/>
              <a:t>Map</a:t>
            </a:r>
            <a:r>
              <a:rPr lang="en-US" sz="1600" b="1" dirty="0"/>
              <a:t>(&lt;key&gt;, &lt;value&gt;, </a:t>
            </a:r>
            <a:r>
              <a:rPr lang="en-US" sz="1600" b="1" dirty="0" err="1"/>
              <a:t>list_of</a:t>
            </a:r>
            <a:r>
              <a:rPr lang="en-US" sz="1600" b="1" dirty="0"/>
              <a:t> &lt;</a:t>
            </a:r>
            <a:r>
              <a:rPr lang="en-US" sz="1600" b="1" dirty="0" err="1"/>
              <a:t>key,value</a:t>
            </a:r>
            <a:r>
              <a:rPr lang="en-US" sz="1600" b="1" dirty="0"/>
              <a:t>&gt;)</a:t>
            </a:r>
            <a:endParaRPr lang="en-US" sz="1600" dirty="0"/>
          </a:p>
          <a:p>
            <a:pPr marL="1257300" lvl="3" indent="0">
              <a:buNone/>
            </a:pPr>
            <a:r>
              <a:rPr lang="en-US" sz="1600" b="1" dirty="0"/>
              <a:t>Reduce(&lt;key&gt;, </a:t>
            </a:r>
            <a:r>
              <a:rPr lang="en-US" sz="1600" b="1" dirty="0" err="1"/>
              <a:t>list_of</a:t>
            </a:r>
            <a:r>
              <a:rPr lang="en-US" sz="1600" b="1" dirty="0"/>
              <a:t> &lt;value&gt;, </a:t>
            </a:r>
            <a:r>
              <a:rPr lang="en-US" sz="1600" b="1" dirty="0" err="1"/>
              <a:t>list_of</a:t>
            </a:r>
            <a:r>
              <a:rPr lang="en-US" sz="1600" b="1" dirty="0"/>
              <a:t> &lt;</a:t>
            </a:r>
            <a:r>
              <a:rPr lang="en-US" sz="1600" b="1" dirty="0" err="1"/>
              <a:t>key,value</a:t>
            </a:r>
            <a:r>
              <a:rPr lang="en-US" sz="1600" b="1" dirty="0" smtClean="0"/>
              <a:t>&gt;)</a:t>
            </a:r>
          </a:p>
          <a:p>
            <a:pPr marL="1257300" lvl="3" indent="0">
              <a:buNone/>
            </a:pPr>
            <a:r>
              <a:rPr lang="en-US" sz="1600" b="1" dirty="0"/>
              <a:t>Merge(</a:t>
            </a:r>
            <a:r>
              <a:rPr lang="en-US" sz="1600" b="1" dirty="0" err="1"/>
              <a:t>list_of</a:t>
            </a:r>
            <a:r>
              <a:rPr lang="en-US" sz="1600" b="1" dirty="0"/>
              <a:t> &lt;</a:t>
            </a:r>
            <a:r>
              <a:rPr lang="en-US" sz="1600" b="1" dirty="0" err="1"/>
              <a:t>key,list_of</a:t>
            </a:r>
            <a:r>
              <a:rPr lang="en-US" sz="1600" b="1" dirty="0"/>
              <a:t>&lt;value&gt;&gt;,</a:t>
            </a:r>
            <a:r>
              <a:rPr lang="en-US" sz="1600" b="1" dirty="0" err="1"/>
              <a:t>list_of</a:t>
            </a:r>
            <a:r>
              <a:rPr lang="en-US" sz="1600" b="1" dirty="0"/>
              <a:t> &lt;</a:t>
            </a:r>
            <a:r>
              <a:rPr lang="en-US" sz="1600" b="1" dirty="0" err="1"/>
              <a:t>key,value</a:t>
            </a:r>
            <a:r>
              <a:rPr lang="en-US" sz="1600" b="1" dirty="0" smtClean="0"/>
              <a:t>&gt;)</a:t>
            </a:r>
            <a:endParaRPr lang="en-US" sz="1600" dirty="0"/>
          </a:p>
          <a:p>
            <a:pPr marL="400050" lvl="1" indent="0">
              <a:buNone/>
            </a:pPr>
            <a:endParaRPr lang="en-US" sz="3500" dirty="0"/>
          </a:p>
          <a:p>
            <a:pPr lvl="2"/>
            <a:endParaRPr lang="en-US" dirty="0" smtClean="0"/>
          </a:p>
          <a:p>
            <a:pPr lvl="1"/>
            <a:endParaRPr lang="en-US" dirty="0" smtClean="0"/>
          </a:p>
          <a:p>
            <a:endParaRPr lang="en-US" dirty="0"/>
          </a:p>
          <a:p>
            <a:endParaRPr lang="en-US" dirty="0" smtClean="0"/>
          </a:p>
          <a:p>
            <a:pPr marL="0" indent="0">
              <a:buNone/>
            </a:pPr>
            <a:endParaRPr lang="en-US" dirty="0" smtClean="0"/>
          </a:p>
          <a:p>
            <a:pPr marL="457200" lvl="1" indent="0">
              <a:buNone/>
            </a:pPr>
            <a:endParaRPr lang="en-US" dirty="0" smtClean="0"/>
          </a:p>
        </p:txBody>
      </p:sp>
      <p:pic>
        <p:nvPicPr>
          <p:cNvPr id="4" name="Content Placeholder 3"/>
          <p:cNvPicPr>
            <a:picLocks noChangeAspect="1"/>
          </p:cNvPicPr>
          <p:nvPr/>
        </p:nvPicPr>
        <p:blipFill>
          <a:blip r:embed="rId3" cstate="screen">
            <a:lum contrast="20000"/>
            <a:extLst>
              <a:ext uri="{28A0092B-C50C-407E-A947-70E740481C1C}">
                <a14:useLocalDpi xmlns:a14="http://schemas.microsoft.com/office/drawing/2010/main"/>
              </a:ext>
            </a:extLst>
          </a:blip>
          <a:stretch>
            <a:fillRect/>
          </a:stretch>
        </p:blipFill>
        <p:spPr>
          <a:xfrm>
            <a:off x="1516845" y="4258237"/>
            <a:ext cx="6059612" cy="2332563"/>
          </a:xfrm>
          <a:prstGeom prst="rect">
            <a:avLst/>
          </a:prstGeom>
        </p:spPr>
      </p:pic>
      <p:graphicFrame>
        <p:nvGraphicFramePr>
          <p:cNvPr id="6" name="Diagram 5"/>
          <p:cNvGraphicFramePr/>
          <p:nvPr>
            <p:extLst>
              <p:ext uri="{D42A27DB-BD31-4B8C-83A1-F6EECF244321}">
                <p14:modId xmlns:p14="http://schemas.microsoft.com/office/powerpoint/2010/main" val="2558963209"/>
              </p:ext>
            </p:extLst>
          </p:nvPr>
        </p:nvGraphicFramePr>
        <p:xfrm>
          <a:off x="1211283" y="1873790"/>
          <a:ext cx="6472052" cy="3790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p:cNvSpPr>
            <a:spLocks noGrp="1"/>
          </p:cNvSpPr>
          <p:nvPr>
            <p:ph type="sldNum" sz="quarter" idx="10"/>
          </p:nvPr>
        </p:nvSpPr>
        <p:spPr/>
        <p:txBody>
          <a:bodyPr/>
          <a:lstStyle/>
          <a:p>
            <a:fld id="{869587CA-1790-D944-9358-28FE68D2E49C}" type="slidenum">
              <a:rPr lang="en-US" smtClean="0"/>
              <a:t>31</a:t>
            </a:fld>
            <a:endParaRPr lang="en-US"/>
          </a:p>
        </p:txBody>
      </p:sp>
    </p:spTree>
    <p:extLst>
      <p:ext uri="{BB962C8B-B14F-4D97-AF65-F5344CB8AC3E}">
        <p14:creationId xmlns:p14="http://schemas.microsoft.com/office/powerpoint/2010/main" val="15841896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 Step</a:t>
            </a:r>
            <a:endParaRPr lang="en-US" dirty="0"/>
          </a:p>
        </p:txBody>
      </p:sp>
      <p:sp>
        <p:nvSpPr>
          <p:cNvPr id="3" name="Content Placeholder 2"/>
          <p:cNvSpPr>
            <a:spLocks noGrp="1"/>
          </p:cNvSpPr>
          <p:nvPr>
            <p:ph idx="1"/>
          </p:nvPr>
        </p:nvSpPr>
        <p:spPr>
          <a:xfrm>
            <a:off x="457200" y="1600201"/>
            <a:ext cx="8229600" cy="3810000"/>
          </a:xfrm>
        </p:spPr>
        <p:txBody>
          <a:bodyPr>
            <a:noAutofit/>
          </a:bodyPr>
          <a:lstStyle/>
          <a:p>
            <a:r>
              <a:rPr lang="en-US" sz="2400" dirty="0" smtClean="0"/>
              <a:t>Map </a:t>
            </a:r>
            <a:r>
              <a:rPr lang="en-US" sz="2400" dirty="0" smtClean="0"/>
              <a:t>-&gt; Combine -&gt; Shuffle -&gt; Sort -&gt; Reduce -&gt; </a:t>
            </a:r>
            <a:r>
              <a:rPr lang="en-US" sz="2400" b="1" dirty="0" smtClean="0"/>
              <a:t>Merge</a:t>
            </a:r>
          </a:p>
          <a:p>
            <a:r>
              <a:rPr lang="en-US" sz="2400" dirty="0" smtClean="0"/>
              <a:t>Receives all the Reduce outputs and the broadcast data for the current iteration</a:t>
            </a:r>
          </a:p>
          <a:p>
            <a:r>
              <a:rPr lang="en-US" sz="2400" dirty="0" smtClean="0"/>
              <a:t>User can add a new iteration or schedule a new MR job from the Merge task.</a:t>
            </a:r>
          </a:p>
          <a:p>
            <a:pPr lvl="1"/>
            <a:r>
              <a:rPr lang="en-US" sz="2000" dirty="0" smtClean="0"/>
              <a:t>Serve as the “loop-test” in the decentralized architecture</a:t>
            </a:r>
          </a:p>
          <a:p>
            <a:pPr lvl="2"/>
            <a:r>
              <a:rPr lang="en-US" sz="2000" dirty="0" smtClean="0"/>
              <a:t>Number of iterations </a:t>
            </a:r>
          </a:p>
          <a:p>
            <a:pPr lvl="2"/>
            <a:r>
              <a:rPr lang="en-US" sz="2000" dirty="0" smtClean="0"/>
              <a:t>Comparison of result from previous iteration and current iteration</a:t>
            </a:r>
          </a:p>
          <a:p>
            <a:pPr lvl="1"/>
            <a:r>
              <a:rPr lang="en-US" sz="2000" dirty="0" smtClean="0"/>
              <a:t>Possible </a:t>
            </a:r>
            <a:r>
              <a:rPr lang="en-US" sz="2000" dirty="0" smtClean="0"/>
              <a:t>to make the output of merge the broadcast data of the next iteration</a:t>
            </a:r>
          </a:p>
          <a:p>
            <a:pPr marL="1371600" lvl="3" indent="0">
              <a:buNone/>
            </a:pPr>
            <a:endParaRPr lang="en-US" sz="2000" dirty="0" smtClean="0"/>
          </a:p>
          <a:p>
            <a:pPr lvl="1"/>
            <a:endParaRPr lang="en-US" sz="2000" dirty="0"/>
          </a:p>
        </p:txBody>
      </p:sp>
      <p:sp>
        <p:nvSpPr>
          <p:cNvPr id="4" name="Slide Number Placeholder 3"/>
          <p:cNvSpPr>
            <a:spLocks noGrp="1"/>
          </p:cNvSpPr>
          <p:nvPr>
            <p:ph type="sldNum" sz="quarter" idx="10"/>
          </p:nvPr>
        </p:nvSpPr>
        <p:spPr/>
        <p:txBody>
          <a:bodyPr/>
          <a:lstStyle/>
          <a:p>
            <a:fld id="{869587CA-1790-D944-9358-28FE68D2E49C}" type="slidenum">
              <a:rPr lang="en-US" smtClean="0"/>
              <a:t>32</a:t>
            </a:fld>
            <a:endParaRPr lang="en-US"/>
          </a:p>
        </p:txBody>
      </p:sp>
    </p:spTree>
    <p:extLst>
      <p:ext uri="{BB962C8B-B14F-4D97-AF65-F5344CB8AC3E}">
        <p14:creationId xmlns:p14="http://schemas.microsoft.com/office/powerpoint/2010/main" val="2462817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Broadcast Data</a:t>
            </a:r>
            <a:endParaRPr lang="en-US" dirty="0"/>
          </a:p>
        </p:txBody>
      </p:sp>
      <p:sp>
        <p:nvSpPr>
          <p:cNvPr id="3" name="Content Placeholder 2"/>
          <p:cNvSpPr>
            <a:spLocks noGrp="1"/>
          </p:cNvSpPr>
          <p:nvPr>
            <p:ph idx="1"/>
          </p:nvPr>
        </p:nvSpPr>
        <p:spPr/>
        <p:txBody>
          <a:bodyPr>
            <a:normAutofit/>
          </a:bodyPr>
          <a:lstStyle/>
          <a:p>
            <a:r>
              <a:rPr lang="en-US" dirty="0" smtClean="0"/>
              <a:t>Loop </a:t>
            </a:r>
            <a:r>
              <a:rPr lang="en-US" dirty="0" smtClean="0"/>
              <a:t>variant data (dynamic data) – broadcast to all the map tasks in beginning of the iteration</a:t>
            </a:r>
          </a:p>
          <a:p>
            <a:pPr lvl="1"/>
            <a:r>
              <a:rPr lang="en-US" dirty="0" smtClean="0"/>
              <a:t>Comparatively smaller sized data</a:t>
            </a:r>
          </a:p>
          <a:p>
            <a:pPr marL="457200" lvl="1" indent="0">
              <a:buNone/>
            </a:pPr>
            <a:r>
              <a:rPr lang="en-US" sz="1900" b="1" dirty="0" smtClean="0">
                <a:solidFill>
                  <a:schemeClr val="accent1"/>
                </a:solidFill>
                <a:latin typeface="Courier New" pitchFamily="49" charset="0"/>
                <a:cs typeface="Courier New" pitchFamily="49" charset="0"/>
              </a:rPr>
              <a:t>Map(Key</a:t>
            </a:r>
            <a:r>
              <a:rPr lang="en-US" sz="1700" b="1" dirty="0" smtClean="0">
                <a:solidFill>
                  <a:schemeClr val="accent1"/>
                </a:solidFill>
                <a:latin typeface="Courier New" pitchFamily="49" charset="0"/>
                <a:cs typeface="Courier New" pitchFamily="49" charset="0"/>
              </a:rPr>
              <a:t>, Value, List of </a:t>
            </a:r>
            <a:r>
              <a:rPr lang="en-US" sz="1700" b="1" dirty="0" err="1" smtClean="0">
                <a:solidFill>
                  <a:schemeClr val="accent1"/>
                </a:solidFill>
                <a:latin typeface="Courier New" pitchFamily="49" charset="0"/>
                <a:cs typeface="Courier New" pitchFamily="49" charset="0"/>
              </a:rPr>
              <a:t>KeyValue</a:t>
            </a:r>
            <a:r>
              <a:rPr lang="en-US" sz="1700" b="1" dirty="0" smtClean="0">
                <a:solidFill>
                  <a:schemeClr val="accent1"/>
                </a:solidFill>
                <a:latin typeface="Courier New" pitchFamily="49" charset="0"/>
                <a:cs typeface="Courier New" pitchFamily="49" charset="0"/>
              </a:rPr>
              <a:t>-Pairs(broadcast data) ,…</a:t>
            </a:r>
            <a:r>
              <a:rPr lang="en-US" sz="1700" b="1" dirty="0" smtClean="0">
                <a:latin typeface="Courier New" pitchFamily="49" charset="0"/>
                <a:cs typeface="Courier New" pitchFamily="49" charset="0"/>
              </a:rPr>
              <a:t>)</a:t>
            </a:r>
          </a:p>
          <a:p>
            <a:r>
              <a:rPr lang="en-US" dirty="0" smtClean="0"/>
              <a:t>Can be specified even for non-iterative MR jobs</a:t>
            </a:r>
            <a:endParaRPr lang="en-US" dirty="0"/>
          </a:p>
          <a:p>
            <a:endParaRPr lang="en-US" dirty="0"/>
          </a:p>
        </p:txBody>
      </p:sp>
      <p:sp>
        <p:nvSpPr>
          <p:cNvPr id="4" name="Slide Number Placeholder 3"/>
          <p:cNvSpPr>
            <a:spLocks noGrp="1"/>
          </p:cNvSpPr>
          <p:nvPr>
            <p:ph type="sldNum" sz="quarter" idx="10"/>
          </p:nvPr>
        </p:nvSpPr>
        <p:spPr/>
        <p:txBody>
          <a:bodyPr/>
          <a:lstStyle/>
          <a:p>
            <a:fld id="{869587CA-1790-D944-9358-28FE68D2E49C}" type="slidenum">
              <a:rPr lang="en-US" smtClean="0"/>
              <a:t>33</a:t>
            </a:fld>
            <a:endParaRPr lang="en-US"/>
          </a:p>
        </p:txBody>
      </p:sp>
    </p:spTree>
    <p:extLst>
      <p:ext uri="{BB962C8B-B14F-4D97-AF65-F5344CB8AC3E}">
        <p14:creationId xmlns:p14="http://schemas.microsoft.com/office/powerpoint/2010/main" val="2678586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screen">
            <a:lum contrast="20000"/>
            <a:extLst>
              <a:ext uri="{28A0092B-C50C-407E-A947-70E740481C1C}">
                <a14:useLocalDpi xmlns:a14="http://schemas.microsoft.com/office/drawing/2010/main"/>
              </a:ext>
            </a:extLst>
          </a:blip>
          <a:stretch>
            <a:fillRect/>
          </a:stretch>
        </p:blipFill>
        <p:spPr>
          <a:xfrm>
            <a:off x="653460" y="1349439"/>
            <a:ext cx="7911708" cy="3582254"/>
          </a:xfrm>
          <a:prstGeom prst="rect">
            <a:avLst/>
          </a:prstGeom>
        </p:spPr>
      </p:pic>
      <p:sp>
        <p:nvSpPr>
          <p:cNvPr id="10" name="Rounded Rectangular Callout 9"/>
          <p:cNvSpPr/>
          <p:nvPr/>
        </p:nvSpPr>
        <p:spPr>
          <a:xfrm>
            <a:off x="201880" y="2778826"/>
            <a:ext cx="2113808" cy="902524"/>
          </a:xfrm>
          <a:prstGeom prst="wedgeRoundRectCallout">
            <a:avLst>
              <a:gd name="adj1" fmla="val 63778"/>
              <a:gd name="adj2" fmla="val 8014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FF99"/>
                </a:solidFill>
                <a:effectLst>
                  <a:outerShdw blurRad="38100" dist="38100" dir="2700000" algn="tl">
                    <a:srgbClr val="000000">
                      <a:alpha val="43137"/>
                    </a:srgbClr>
                  </a:outerShdw>
                </a:effectLst>
              </a:rPr>
              <a:t>In-Memory/Disk caching </a:t>
            </a:r>
            <a:r>
              <a:rPr lang="en-US" b="1" dirty="0">
                <a:solidFill>
                  <a:srgbClr val="FFFF99"/>
                </a:solidFill>
                <a:effectLst>
                  <a:outerShdw blurRad="38100" dist="38100" dir="2700000" algn="tl">
                    <a:srgbClr val="000000">
                      <a:alpha val="43137"/>
                    </a:srgbClr>
                  </a:outerShdw>
                </a:effectLst>
              </a:rPr>
              <a:t>of static </a:t>
            </a:r>
            <a:r>
              <a:rPr lang="en-US" b="1" dirty="0" smtClean="0">
                <a:solidFill>
                  <a:srgbClr val="FFFF99"/>
                </a:solidFill>
                <a:effectLst>
                  <a:outerShdw blurRad="38100" dist="38100" dir="2700000" algn="tl">
                    <a:srgbClr val="000000">
                      <a:alpha val="43137"/>
                    </a:srgbClr>
                  </a:outerShdw>
                </a:effectLst>
              </a:rPr>
              <a:t>data</a:t>
            </a:r>
            <a:endParaRPr lang="en-US" b="1" dirty="0">
              <a:solidFill>
                <a:srgbClr val="FFFF99"/>
              </a:solidFill>
              <a:effectLst>
                <a:outerShdw blurRad="38100" dist="38100" dir="2700000" algn="tl">
                  <a:srgbClr val="000000">
                    <a:alpha val="43137"/>
                  </a:srgbClr>
                </a:outerShdw>
              </a:effectLst>
            </a:endParaRPr>
          </a:p>
        </p:txBody>
      </p:sp>
      <p:sp>
        <p:nvSpPr>
          <p:cNvPr id="14" name="Title 1"/>
          <p:cNvSpPr>
            <a:spLocks noGrp="1"/>
          </p:cNvSpPr>
          <p:nvPr>
            <p:ph type="title"/>
          </p:nvPr>
        </p:nvSpPr>
        <p:spPr>
          <a:xfrm>
            <a:off x="457200" y="274638"/>
            <a:ext cx="8229600" cy="1143000"/>
          </a:xfrm>
        </p:spPr>
        <p:txBody>
          <a:bodyPr/>
          <a:lstStyle/>
          <a:p>
            <a:r>
              <a:rPr lang="en-US" dirty="0" smtClean="0"/>
              <a:t>Multi-Level Caching</a:t>
            </a:r>
            <a:endParaRPr lang="en-US" dirty="0"/>
          </a:p>
        </p:txBody>
      </p:sp>
      <p:sp>
        <p:nvSpPr>
          <p:cNvPr id="15" name="Content Placeholder 2"/>
          <p:cNvSpPr txBox="1">
            <a:spLocks/>
          </p:cNvSpPr>
          <p:nvPr/>
        </p:nvSpPr>
        <p:spPr>
          <a:xfrm>
            <a:off x="457200" y="5404512"/>
            <a:ext cx="8229600" cy="13169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lang="en-US" sz="3200" kern="1200">
                <a:solidFill>
                  <a:schemeClr val="tx1"/>
                </a:solidFill>
                <a:latin typeface="Calibri" pitchFamily="34" charset="0"/>
                <a:ea typeface="+mn-ea"/>
                <a:cs typeface="Calibri" pitchFamily="34" charset="0"/>
              </a:defRPr>
            </a:lvl1pPr>
            <a:lvl2pPr marL="742950" indent="-285750" algn="l" defTabSz="457200" rtl="0" eaLnBrk="1" latinLnBrk="0" hangingPunct="1">
              <a:spcBef>
                <a:spcPct val="20000"/>
              </a:spcBef>
              <a:buFont typeface="Arial"/>
              <a:buChar char="–"/>
              <a:defRPr lang="en-US" sz="3100" kern="1200">
                <a:solidFill>
                  <a:schemeClr val="tx1"/>
                </a:solidFill>
                <a:latin typeface="Calibri" pitchFamily="34" charset="0"/>
                <a:ea typeface="+mn-ea"/>
                <a:cs typeface="Calibri" pitchFamily="34" charset="0"/>
              </a:defRPr>
            </a:lvl2pPr>
            <a:lvl3pPr marL="1143000" indent="-228600" algn="l" defTabSz="457200" rtl="0" eaLnBrk="1" latinLnBrk="0" hangingPunct="1">
              <a:spcBef>
                <a:spcPct val="20000"/>
              </a:spcBef>
              <a:buFont typeface="Arial"/>
              <a:buChar char="•"/>
              <a:defRPr lang="en-US" sz="3000" kern="1200">
                <a:solidFill>
                  <a:schemeClr val="tx1"/>
                </a:solidFill>
                <a:latin typeface="Calibri" pitchFamily="34" charset="0"/>
                <a:ea typeface="+mn-ea"/>
                <a:cs typeface="Calibri" pitchFamily="34" charset="0"/>
              </a:defRPr>
            </a:lvl3pPr>
            <a:lvl4pPr marL="1600200" indent="-228600" algn="l" defTabSz="457200" rtl="0" eaLnBrk="1" latinLnBrk="0" hangingPunct="1">
              <a:spcBef>
                <a:spcPct val="20000"/>
              </a:spcBef>
              <a:buFont typeface="Arial"/>
              <a:buChar char="–"/>
              <a:defRPr lang="en-US" sz="2800" kern="1200">
                <a:solidFill>
                  <a:schemeClr val="tx1"/>
                </a:solidFill>
                <a:latin typeface="Calibri" pitchFamily="34" charset="0"/>
                <a:ea typeface="+mn-ea"/>
                <a:cs typeface="Calibri" pitchFamily="34" charset="0"/>
              </a:defRPr>
            </a:lvl4pPr>
            <a:lvl5pPr marL="2057400" indent="-228600" algn="l" defTabSz="457200" rtl="0" eaLnBrk="1" latinLnBrk="0" hangingPunct="1">
              <a:spcBef>
                <a:spcPct val="20000"/>
              </a:spcBef>
              <a:buFont typeface="Arial"/>
              <a:buChar char="»"/>
              <a:defRPr lang="en-US" sz="2400" kern="1200">
                <a:solidFill>
                  <a:schemeClr val="tx1"/>
                </a:solidFill>
                <a:latin typeface="Calibri" pitchFamily="34" charset="0"/>
                <a:ea typeface="+mn-ea"/>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Caching BLOB data on disk</a:t>
            </a:r>
          </a:p>
          <a:p>
            <a:r>
              <a:rPr lang="en-US" dirty="0" smtClean="0"/>
              <a:t>Caching loop-invariant data in-memory</a:t>
            </a:r>
          </a:p>
        </p:txBody>
      </p:sp>
      <p:sp>
        <p:nvSpPr>
          <p:cNvPr id="2" name="Slide Number Placeholder 1"/>
          <p:cNvSpPr>
            <a:spLocks noGrp="1"/>
          </p:cNvSpPr>
          <p:nvPr>
            <p:ph type="sldNum" sz="quarter" idx="10"/>
          </p:nvPr>
        </p:nvSpPr>
        <p:spPr/>
        <p:txBody>
          <a:bodyPr/>
          <a:lstStyle/>
          <a:p>
            <a:fld id="{869587CA-1790-D944-9358-28FE68D2E49C}" type="slidenum">
              <a:rPr lang="en-US" smtClean="0"/>
              <a:t>34</a:t>
            </a:fld>
            <a:endParaRPr lang="en-US"/>
          </a:p>
        </p:txBody>
      </p:sp>
    </p:spTree>
    <p:extLst>
      <p:ext uri="{BB962C8B-B14F-4D97-AF65-F5344CB8AC3E}">
        <p14:creationId xmlns:p14="http://schemas.microsoft.com/office/powerpoint/2010/main" val="220450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Cache Aware Task Scheduling</a:t>
            </a:r>
            <a:endParaRPr lang="en-US" dirty="0"/>
          </a:p>
        </p:txBody>
      </p:sp>
      <p:sp>
        <p:nvSpPr>
          <p:cNvPr id="4" name="Rectangle 3"/>
          <p:cNvSpPr/>
          <p:nvPr/>
        </p:nvSpPr>
        <p:spPr>
          <a:xfrm>
            <a:off x="195072" y="1777750"/>
            <a:ext cx="3783162" cy="3608680"/>
          </a:xfrm>
          <a:prstGeom prst="rect">
            <a:avLst/>
          </a:prstGeom>
        </p:spPr>
        <p:txBody>
          <a:bodyPr wrap="square">
            <a:spAutoFit/>
          </a:bodyPr>
          <a:lstStyle/>
          <a:p>
            <a:pPr marL="514350" indent="-514350">
              <a:spcBef>
                <a:spcPts val="300"/>
              </a:spcBef>
              <a:buClr>
                <a:srgbClr val="C00000"/>
              </a:buClr>
              <a:buFont typeface="Wingdings" pitchFamily="2" charset="2"/>
              <a:buChar char="§"/>
            </a:pPr>
            <a:r>
              <a:rPr lang="en-US" sz="2400" dirty="0"/>
              <a:t>Cache aware hybrid scheduling</a:t>
            </a:r>
          </a:p>
          <a:p>
            <a:pPr marL="514350" indent="-514350">
              <a:spcBef>
                <a:spcPts val="300"/>
              </a:spcBef>
              <a:buClr>
                <a:srgbClr val="C00000"/>
              </a:buClr>
              <a:buFont typeface="Wingdings" pitchFamily="2" charset="2"/>
              <a:buChar char="§"/>
            </a:pPr>
            <a:r>
              <a:rPr lang="en-US" sz="2400" dirty="0"/>
              <a:t>Decentralized</a:t>
            </a:r>
          </a:p>
          <a:p>
            <a:pPr marL="514350" indent="-514350">
              <a:spcBef>
                <a:spcPts val="300"/>
              </a:spcBef>
              <a:buClr>
                <a:srgbClr val="C00000"/>
              </a:buClr>
              <a:buFont typeface="Wingdings" pitchFamily="2" charset="2"/>
              <a:buChar char="§"/>
            </a:pPr>
            <a:r>
              <a:rPr lang="en-US" sz="2400" dirty="0"/>
              <a:t>Fault tolerant</a:t>
            </a:r>
          </a:p>
          <a:p>
            <a:pPr marL="514350" indent="-514350">
              <a:spcBef>
                <a:spcPts val="300"/>
              </a:spcBef>
              <a:buClr>
                <a:srgbClr val="C00000"/>
              </a:buClr>
              <a:buFont typeface="Wingdings" pitchFamily="2" charset="2"/>
              <a:buChar char="§"/>
            </a:pPr>
            <a:r>
              <a:rPr lang="en-US" sz="2400" dirty="0"/>
              <a:t>Multiple MapReduce applications within an iteration</a:t>
            </a:r>
          </a:p>
          <a:p>
            <a:pPr marL="514350" indent="-514350">
              <a:spcBef>
                <a:spcPts val="300"/>
              </a:spcBef>
              <a:buClr>
                <a:srgbClr val="C00000"/>
              </a:buClr>
              <a:buFont typeface="Wingdings" pitchFamily="2" charset="2"/>
              <a:buChar char="§"/>
            </a:pPr>
            <a:r>
              <a:rPr lang="en-US" sz="2400" dirty="0"/>
              <a:t>Load balancing</a:t>
            </a:r>
          </a:p>
          <a:p>
            <a:pPr marL="514350" indent="-514350">
              <a:spcBef>
                <a:spcPts val="300"/>
              </a:spcBef>
              <a:buClr>
                <a:srgbClr val="C00000"/>
              </a:buClr>
              <a:buFont typeface="Wingdings" pitchFamily="2" charset="2"/>
              <a:buChar char="§"/>
            </a:pPr>
            <a:r>
              <a:rPr lang="en-US" sz="2400" dirty="0"/>
              <a:t>Multiple waves</a:t>
            </a:r>
          </a:p>
        </p:txBody>
      </p:sp>
      <p:pic>
        <p:nvPicPr>
          <p:cNvPr id="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267199" y="2131016"/>
            <a:ext cx="4749391" cy="3684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ular Callout 6"/>
          <p:cNvSpPr/>
          <p:nvPr/>
        </p:nvSpPr>
        <p:spPr>
          <a:xfrm>
            <a:off x="3479787" y="1246909"/>
            <a:ext cx="2208494" cy="779424"/>
          </a:xfrm>
          <a:prstGeom prst="wedgeRoundRectCallout">
            <a:avLst>
              <a:gd name="adj1" fmla="val -8163"/>
              <a:gd name="adj2" fmla="val 73568"/>
              <a:gd name="adj3" fmla="val 1666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b="1" dirty="0" smtClean="0">
                <a:solidFill>
                  <a:schemeClr val="accent1">
                    <a:lumMod val="50000"/>
                  </a:schemeClr>
                </a:solidFill>
                <a:effectLst>
                  <a:outerShdw blurRad="38100" dist="38100" dir="2700000" algn="tl">
                    <a:srgbClr val="000000">
                      <a:alpha val="43137"/>
                    </a:srgbClr>
                  </a:outerShdw>
                </a:effectLst>
              </a:rPr>
              <a:t>First iteration through queues</a:t>
            </a:r>
            <a:endParaRPr lang="en-US" b="1" dirty="0">
              <a:solidFill>
                <a:schemeClr val="accent1">
                  <a:lumMod val="50000"/>
                </a:schemeClr>
              </a:solidFill>
              <a:effectLst>
                <a:outerShdw blurRad="38100" dist="38100" dir="2700000" algn="tl">
                  <a:srgbClr val="000000">
                    <a:alpha val="43137"/>
                  </a:srgbClr>
                </a:outerShdw>
              </a:effectLst>
            </a:endParaRPr>
          </a:p>
        </p:txBody>
      </p:sp>
      <p:sp>
        <p:nvSpPr>
          <p:cNvPr id="8" name="Rounded Rectangular Callout 7"/>
          <p:cNvSpPr/>
          <p:nvPr/>
        </p:nvSpPr>
        <p:spPr>
          <a:xfrm>
            <a:off x="4453406" y="5928968"/>
            <a:ext cx="2469750" cy="902524"/>
          </a:xfrm>
          <a:prstGeom prst="wedgeRoundRectCallout">
            <a:avLst>
              <a:gd name="adj1" fmla="val 20206"/>
              <a:gd name="adj2" fmla="val -89590"/>
              <a:gd name="adj3" fmla="val 1666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b="1" dirty="0" smtClean="0">
                <a:solidFill>
                  <a:schemeClr val="accent1">
                    <a:lumMod val="50000"/>
                  </a:schemeClr>
                </a:solidFill>
                <a:effectLst>
                  <a:outerShdw blurRad="38100" dist="38100" dir="2700000" algn="tl">
                    <a:srgbClr val="000000">
                      <a:alpha val="43137"/>
                    </a:srgbClr>
                  </a:outerShdw>
                </a:effectLst>
              </a:rPr>
              <a:t>New iteration in Job Bulleting Board</a:t>
            </a:r>
            <a:endParaRPr lang="en-US" b="1" dirty="0">
              <a:solidFill>
                <a:schemeClr val="accent1">
                  <a:lumMod val="50000"/>
                </a:schemeClr>
              </a:solidFill>
              <a:effectLst>
                <a:outerShdw blurRad="38100" dist="38100" dir="2700000" algn="tl">
                  <a:srgbClr val="000000">
                    <a:alpha val="43137"/>
                  </a:srgbClr>
                </a:outerShdw>
              </a:effectLst>
            </a:endParaRPr>
          </a:p>
        </p:txBody>
      </p:sp>
      <p:sp>
        <p:nvSpPr>
          <p:cNvPr id="9" name="Rounded Rectangular Callout 8"/>
          <p:cNvSpPr/>
          <p:nvPr/>
        </p:nvSpPr>
        <p:spPr>
          <a:xfrm>
            <a:off x="7148944" y="5261970"/>
            <a:ext cx="1867645" cy="1118260"/>
          </a:xfrm>
          <a:prstGeom prst="wedgeRoundRectCallout">
            <a:avLst>
              <a:gd name="adj1" fmla="val -51147"/>
              <a:gd name="adj2" fmla="val -93952"/>
              <a:gd name="adj3" fmla="val 1666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b="1" dirty="0" smtClean="0">
                <a:solidFill>
                  <a:schemeClr val="accent1">
                    <a:lumMod val="50000"/>
                  </a:schemeClr>
                </a:solidFill>
                <a:effectLst>
                  <a:outerShdw blurRad="38100" dist="38100" dir="2700000" algn="tl">
                    <a:srgbClr val="000000">
                      <a:alpha val="43137"/>
                    </a:srgbClr>
                  </a:outerShdw>
                </a:effectLst>
              </a:rPr>
              <a:t>Data in cache + Task meta data history</a:t>
            </a:r>
            <a:endParaRPr lang="en-US" b="1" dirty="0">
              <a:solidFill>
                <a:schemeClr val="accent1">
                  <a:lumMod val="50000"/>
                </a:schemeClr>
              </a:solidFill>
              <a:effectLst>
                <a:outerShdw blurRad="38100" dist="38100" dir="2700000" algn="tl">
                  <a:srgbClr val="000000">
                    <a:alpha val="43137"/>
                  </a:srgbClr>
                </a:outerShdw>
              </a:effectLst>
            </a:endParaRPr>
          </a:p>
        </p:txBody>
      </p:sp>
      <p:sp>
        <p:nvSpPr>
          <p:cNvPr id="10" name="Rounded Rectangular Callout 9"/>
          <p:cNvSpPr/>
          <p:nvPr/>
        </p:nvSpPr>
        <p:spPr>
          <a:xfrm>
            <a:off x="2244912" y="4465146"/>
            <a:ext cx="2469750" cy="902524"/>
          </a:xfrm>
          <a:prstGeom prst="wedgeRoundRectCallout">
            <a:avLst>
              <a:gd name="adj1" fmla="val 88003"/>
              <a:gd name="adj2" fmla="val -96169"/>
              <a:gd name="adj3" fmla="val 1666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b="1" dirty="0" smtClean="0">
                <a:solidFill>
                  <a:schemeClr val="accent1">
                    <a:lumMod val="50000"/>
                  </a:schemeClr>
                </a:solidFill>
                <a:effectLst>
                  <a:outerShdw blurRad="38100" dist="38100" dir="2700000" algn="tl">
                    <a:srgbClr val="000000">
                      <a:alpha val="43137"/>
                    </a:srgbClr>
                  </a:outerShdw>
                </a:effectLst>
              </a:rPr>
              <a:t>Left over tasks</a:t>
            </a:r>
            <a:endParaRPr lang="en-US" b="1" dirty="0">
              <a:solidFill>
                <a:schemeClr val="accent1">
                  <a:lumMod val="50000"/>
                </a:schemeClr>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0"/>
          </p:nvPr>
        </p:nvSpPr>
        <p:spPr/>
        <p:txBody>
          <a:bodyPr/>
          <a:lstStyle/>
          <a:p>
            <a:fld id="{869587CA-1790-D944-9358-28FE68D2E49C}" type="slidenum">
              <a:rPr lang="en-US" smtClean="0"/>
              <a:t>35</a:t>
            </a:fld>
            <a:endParaRPr lang="en-US"/>
          </a:p>
        </p:txBody>
      </p:sp>
    </p:spTree>
    <p:extLst>
      <p:ext uri="{BB962C8B-B14F-4D97-AF65-F5344CB8AC3E}">
        <p14:creationId xmlns:p14="http://schemas.microsoft.com/office/powerpoint/2010/main" val="394535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Intermediate Data Transfer</a:t>
            </a:r>
            <a:endParaRPr lang="en-US" dirty="0"/>
          </a:p>
        </p:txBody>
      </p:sp>
      <p:sp>
        <p:nvSpPr>
          <p:cNvPr id="3" name="Content Placeholder 2"/>
          <p:cNvSpPr>
            <a:spLocks noGrp="1"/>
          </p:cNvSpPr>
          <p:nvPr>
            <p:ph idx="1"/>
          </p:nvPr>
        </p:nvSpPr>
        <p:spPr/>
        <p:txBody>
          <a:bodyPr>
            <a:normAutofit/>
          </a:bodyPr>
          <a:lstStyle/>
          <a:p>
            <a:r>
              <a:rPr lang="en-US" sz="2400" dirty="0" smtClean="0"/>
              <a:t>In most of the iterative </a:t>
            </a:r>
            <a:r>
              <a:rPr lang="en-US" sz="2400" dirty="0" smtClean="0"/>
              <a:t>computations,</a:t>
            </a:r>
          </a:p>
          <a:p>
            <a:pPr lvl="1"/>
            <a:r>
              <a:rPr lang="en-US" sz="2300" dirty="0" smtClean="0"/>
              <a:t>Tasks </a:t>
            </a:r>
            <a:r>
              <a:rPr lang="en-US" sz="2300" dirty="0"/>
              <a:t>are finer grained </a:t>
            </a:r>
            <a:endParaRPr lang="en-US" sz="2300" dirty="0" smtClean="0"/>
          </a:p>
          <a:p>
            <a:pPr lvl="1"/>
            <a:r>
              <a:rPr lang="en-US" sz="2300" dirty="0" smtClean="0"/>
              <a:t>Intermediate </a:t>
            </a:r>
            <a:r>
              <a:rPr lang="en-US" sz="2300" dirty="0"/>
              <a:t>data are relatively smaller </a:t>
            </a:r>
            <a:endParaRPr lang="en-US" sz="2300" dirty="0" smtClean="0"/>
          </a:p>
          <a:p>
            <a:r>
              <a:rPr lang="en-US" sz="2500" dirty="0" smtClean="0"/>
              <a:t>Hybrid Data Transfer based on the use case</a:t>
            </a:r>
          </a:p>
          <a:p>
            <a:pPr lvl="1"/>
            <a:r>
              <a:rPr lang="en-US" sz="2300" dirty="0" smtClean="0"/>
              <a:t>Blob </a:t>
            </a:r>
            <a:r>
              <a:rPr lang="en-US" sz="2300" dirty="0"/>
              <a:t>storage based </a:t>
            </a:r>
            <a:r>
              <a:rPr lang="en-US" sz="2300" dirty="0" smtClean="0"/>
              <a:t>transport</a:t>
            </a:r>
          </a:p>
          <a:p>
            <a:pPr lvl="1"/>
            <a:r>
              <a:rPr lang="en-US" sz="2300" dirty="0" smtClean="0"/>
              <a:t>Table based transport</a:t>
            </a:r>
          </a:p>
          <a:p>
            <a:pPr lvl="1"/>
            <a:r>
              <a:rPr lang="en-US" sz="2300" dirty="0" smtClean="0"/>
              <a:t>Direct TCP Transport</a:t>
            </a:r>
          </a:p>
          <a:p>
            <a:pPr lvl="2"/>
            <a:r>
              <a:rPr lang="en-US" sz="2100" dirty="0" smtClean="0"/>
              <a:t>Push data from Map to Reduce </a:t>
            </a:r>
          </a:p>
          <a:p>
            <a:r>
              <a:rPr lang="en-US" sz="2400" dirty="0" smtClean="0"/>
              <a:t>Optimized data broadcasting</a:t>
            </a:r>
            <a:endParaRPr lang="en-US" sz="2400" dirty="0"/>
          </a:p>
        </p:txBody>
      </p:sp>
      <p:sp>
        <p:nvSpPr>
          <p:cNvPr id="4" name="Slide Number Placeholder 3"/>
          <p:cNvSpPr>
            <a:spLocks noGrp="1"/>
          </p:cNvSpPr>
          <p:nvPr>
            <p:ph type="sldNum" sz="quarter" idx="10"/>
          </p:nvPr>
        </p:nvSpPr>
        <p:spPr/>
        <p:txBody>
          <a:bodyPr/>
          <a:lstStyle/>
          <a:p>
            <a:fld id="{869587CA-1790-D944-9358-28FE68D2E49C}" type="slidenum">
              <a:rPr lang="en-US" smtClean="0"/>
              <a:t>36</a:t>
            </a:fld>
            <a:endParaRPr lang="en-US"/>
          </a:p>
        </p:txBody>
      </p:sp>
    </p:spTree>
    <p:extLst>
      <p:ext uri="{BB962C8B-B14F-4D97-AF65-F5344CB8AC3E}">
        <p14:creationId xmlns:p14="http://schemas.microsoft.com/office/powerpoint/2010/main" val="34062682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Fault Tolerance For Iterative </a:t>
            </a:r>
            <a:r>
              <a:rPr lang="en-US" dirty="0" err="1" smtClean="0"/>
              <a:t>MapReduce</a:t>
            </a:r>
            <a:endParaRPr lang="en-US" dirty="0"/>
          </a:p>
        </p:txBody>
      </p:sp>
      <p:sp>
        <p:nvSpPr>
          <p:cNvPr id="3" name="Content Placeholder 2"/>
          <p:cNvSpPr>
            <a:spLocks noGrp="1"/>
          </p:cNvSpPr>
          <p:nvPr>
            <p:ph idx="1"/>
          </p:nvPr>
        </p:nvSpPr>
        <p:spPr>
          <a:xfrm>
            <a:off x="457200" y="1600201"/>
            <a:ext cx="8229600" cy="4836225"/>
          </a:xfrm>
        </p:spPr>
        <p:txBody>
          <a:bodyPr>
            <a:normAutofit fontScale="85000" lnSpcReduction="10000"/>
          </a:bodyPr>
          <a:lstStyle/>
          <a:p>
            <a:r>
              <a:rPr lang="en-US" dirty="0" smtClean="0"/>
              <a:t>Iteration Level</a:t>
            </a:r>
          </a:p>
          <a:p>
            <a:pPr lvl="1"/>
            <a:r>
              <a:rPr lang="en-US" dirty="0" smtClean="0"/>
              <a:t>Role back iterations</a:t>
            </a:r>
          </a:p>
          <a:p>
            <a:r>
              <a:rPr lang="en-US" dirty="0" smtClean="0"/>
              <a:t>Task Level</a:t>
            </a:r>
          </a:p>
          <a:p>
            <a:pPr lvl="1"/>
            <a:r>
              <a:rPr lang="en-US" dirty="0" smtClean="0"/>
              <a:t>Re-execute the failed tasks</a:t>
            </a:r>
          </a:p>
          <a:p>
            <a:r>
              <a:rPr lang="en-US" dirty="0"/>
              <a:t>Hybrid data communication utilizing a combination of faster non-persistent and slower persistent mediums</a:t>
            </a:r>
          </a:p>
          <a:p>
            <a:pPr lvl="1"/>
            <a:r>
              <a:rPr lang="en-US" dirty="0" smtClean="0"/>
              <a:t>Direct TCP (non persistent), blob uploading in the background.</a:t>
            </a:r>
          </a:p>
          <a:p>
            <a:pPr lvl="0"/>
            <a:r>
              <a:rPr lang="en-US" dirty="0"/>
              <a:t>Decentralized control avoiding single point of failures</a:t>
            </a:r>
          </a:p>
          <a:p>
            <a:pPr lvl="0"/>
            <a:r>
              <a:rPr lang="en-US" dirty="0"/>
              <a:t>D</a:t>
            </a:r>
            <a:r>
              <a:rPr lang="en-US" dirty="0" smtClean="0"/>
              <a:t>uplicate-execution </a:t>
            </a:r>
            <a:r>
              <a:rPr lang="en-US" dirty="0"/>
              <a:t>of slow tasks </a:t>
            </a:r>
          </a:p>
          <a:p>
            <a:pPr lvl="1"/>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fld id="{869587CA-1790-D944-9358-28FE68D2E49C}" type="slidenum">
              <a:rPr lang="en-US" smtClean="0"/>
              <a:t>37</a:t>
            </a:fld>
            <a:endParaRPr lang="en-US"/>
          </a:p>
        </p:txBody>
      </p:sp>
    </p:spTree>
    <p:extLst>
      <p:ext uri="{BB962C8B-B14F-4D97-AF65-F5344CB8AC3E}">
        <p14:creationId xmlns:p14="http://schemas.microsoft.com/office/powerpoint/2010/main" val="15679254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80956"/>
          </a:xfrm>
        </p:spPr>
        <p:txBody>
          <a:bodyPr>
            <a:normAutofit/>
          </a:bodyPr>
          <a:lstStyle/>
          <a:p>
            <a:r>
              <a:rPr lang="en-US" sz="3600" dirty="0" smtClean="0">
                <a:effectLst>
                  <a:outerShdw blurRad="38100" dist="38100" dir="2700000" algn="tl">
                    <a:srgbClr val="000000">
                      <a:alpha val="43137"/>
                    </a:srgbClr>
                  </a:outerShdw>
                </a:effectLst>
              </a:rPr>
              <a:t>Twister4Azure – Iterative </a:t>
            </a:r>
            <a:r>
              <a:rPr lang="en-US" sz="2800" dirty="0" err="1" smtClean="0">
                <a:effectLst>
                  <a:outerShdw blurRad="38100" dist="38100" dir="2700000" algn="tl">
                    <a:srgbClr val="000000">
                      <a:alpha val="43137"/>
                    </a:srgbClr>
                  </a:outerShdw>
                </a:effectLst>
              </a:rPr>
              <a:t>MapReduce</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95231"/>
            <a:ext cx="8229600" cy="5353336"/>
          </a:xfrm>
        </p:spPr>
        <p:txBody>
          <a:bodyPr>
            <a:normAutofit/>
          </a:bodyPr>
          <a:lstStyle/>
          <a:p>
            <a:r>
              <a:rPr lang="en-US" sz="2800" b="1" dirty="0"/>
              <a:t>Decentralized iterative </a:t>
            </a:r>
            <a:r>
              <a:rPr lang="en-US" sz="2800" b="1" dirty="0" smtClean="0"/>
              <a:t>MR architecture </a:t>
            </a:r>
            <a:r>
              <a:rPr lang="en-US" sz="2800" b="1" dirty="0"/>
              <a:t>for </a:t>
            </a:r>
            <a:r>
              <a:rPr lang="en-US" sz="2800" b="1" dirty="0" smtClean="0"/>
              <a:t>clouds</a:t>
            </a:r>
          </a:p>
          <a:p>
            <a:pPr lvl="1"/>
            <a:r>
              <a:rPr lang="en-US" sz="2400" b="1" dirty="0" smtClean="0"/>
              <a:t>Utilize highly available and scalable Cloud services</a:t>
            </a:r>
            <a:endParaRPr lang="en-US" sz="2400" b="1" dirty="0"/>
          </a:p>
          <a:p>
            <a:r>
              <a:rPr lang="en-US" sz="2800" b="1" dirty="0"/>
              <a:t>Extends the MR programming model </a:t>
            </a:r>
            <a:endParaRPr lang="en-US" sz="2800" b="1" dirty="0" smtClean="0"/>
          </a:p>
          <a:p>
            <a:r>
              <a:rPr lang="en-US" sz="2800" b="1" dirty="0" smtClean="0"/>
              <a:t>Multi-level data caching </a:t>
            </a:r>
          </a:p>
          <a:p>
            <a:pPr lvl="1"/>
            <a:r>
              <a:rPr lang="en-US" sz="2400" b="1" dirty="0" smtClean="0"/>
              <a:t>Cache </a:t>
            </a:r>
            <a:r>
              <a:rPr lang="en-US" sz="2400" b="1" dirty="0"/>
              <a:t>aware hybrid scheduling</a:t>
            </a:r>
          </a:p>
          <a:p>
            <a:r>
              <a:rPr lang="en-US" sz="2800" b="1" dirty="0"/>
              <a:t>Multiple MR applications per </a:t>
            </a:r>
            <a:r>
              <a:rPr lang="en-US" sz="2800" b="1" dirty="0" smtClean="0"/>
              <a:t>job</a:t>
            </a:r>
          </a:p>
          <a:p>
            <a:r>
              <a:rPr lang="en-US" sz="2800" b="1" dirty="0"/>
              <a:t>Collective </a:t>
            </a:r>
            <a:r>
              <a:rPr lang="en-US" sz="2800" b="1" smtClean="0"/>
              <a:t>communication primitives</a:t>
            </a:r>
            <a:endParaRPr lang="en-US" sz="2800" b="1" dirty="0">
              <a:solidFill>
                <a:srgbClr val="FF0000"/>
              </a:solidFill>
            </a:endParaRPr>
          </a:p>
          <a:p>
            <a:r>
              <a:rPr lang="en-US" sz="2800" b="1" dirty="0"/>
              <a:t>Outperforms </a:t>
            </a:r>
            <a:r>
              <a:rPr lang="en-US" sz="2800" b="1" dirty="0" err="1"/>
              <a:t>Hadoop</a:t>
            </a:r>
            <a:r>
              <a:rPr lang="en-US" sz="2800" b="1" dirty="0"/>
              <a:t> in local cluster by 2 to 4 </a:t>
            </a:r>
            <a:r>
              <a:rPr lang="en-US" sz="2800" b="1" dirty="0" smtClean="0"/>
              <a:t>times</a:t>
            </a:r>
            <a:endParaRPr lang="en-US" sz="2800" b="1" dirty="0"/>
          </a:p>
          <a:p>
            <a:r>
              <a:rPr lang="en-US" sz="2400" b="1" dirty="0"/>
              <a:t>Sustain features of </a:t>
            </a:r>
            <a:r>
              <a:rPr lang="en-US" sz="2400" b="1" dirty="0" smtClean="0"/>
              <a:t>MRRoles4Azure</a:t>
            </a:r>
          </a:p>
          <a:p>
            <a:pPr lvl="1"/>
            <a:r>
              <a:rPr lang="en-US" sz="2000" b="1" dirty="0" smtClean="0"/>
              <a:t>dynamic </a:t>
            </a:r>
            <a:r>
              <a:rPr lang="en-US" sz="2000" b="1" dirty="0"/>
              <a:t>scheduling, load balancing, fault </a:t>
            </a:r>
            <a:r>
              <a:rPr lang="en-US" sz="2000" b="1" dirty="0" smtClean="0"/>
              <a:t>tolerance, monitoring, local testing/debugging</a:t>
            </a:r>
          </a:p>
        </p:txBody>
      </p:sp>
      <p:sp>
        <p:nvSpPr>
          <p:cNvPr id="4" name="Slide Number Placeholder 3"/>
          <p:cNvSpPr>
            <a:spLocks noGrp="1"/>
          </p:cNvSpPr>
          <p:nvPr>
            <p:ph type="sldNum" sz="quarter" idx="10"/>
          </p:nvPr>
        </p:nvSpPr>
        <p:spPr/>
        <p:txBody>
          <a:bodyPr/>
          <a:lstStyle/>
          <a:p>
            <a:fld id="{869587CA-1790-D944-9358-28FE68D2E49C}" type="slidenum">
              <a:rPr lang="en-US" smtClean="0"/>
              <a:t>38</a:t>
            </a:fld>
            <a:endParaRPr lang="en-US"/>
          </a:p>
        </p:txBody>
      </p:sp>
    </p:spTree>
    <p:extLst>
      <p:ext uri="{BB962C8B-B14F-4D97-AF65-F5344CB8AC3E}">
        <p14:creationId xmlns:p14="http://schemas.microsoft.com/office/powerpoint/2010/main" val="13009259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scene3d>
              <a:camera prst="orthographicFront"/>
              <a:lightRig rig="flat" dir="tl">
                <a:rot lat="0" lon="0" rev="6600000"/>
              </a:lightRig>
            </a:scene3d>
            <a:sp3d extrusionH="25400" contourW="8890">
              <a:contourClr>
                <a:schemeClr val="accent2">
                  <a:shade val="75000"/>
                </a:schemeClr>
              </a:contourClr>
            </a:sp3d>
          </a:bodyPr>
          <a:lstStyle/>
          <a:p>
            <a:r>
              <a:rPr lang="en-US" sz="3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Performance – </a:t>
            </a:r>
            <a:r>
              <a:rPr lang="en-US" sz="36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Kmeans</a:t>
            </a:r>
            <a:r>
              <a:rPr lang="en-US" sz="3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 Clustering</a:t>
            </a:r>
            <a:endParaRPr 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endParaRPr>
          </a:p>
        </p:txBody>
      </p:sp>
      <p:grpSp>
        <p:nvGrpSpPr>
          <p:cNvPr id="3" name="Group 2"/>
          <p:cNvGrpSpPr/>
          <p:nvPr/>
        </p:nvGrpSpPr>
        <p:grpSpPr>
          <a:xfrm>
            <a:off x="7572094" y="7848600"/>
            <a:ext cx="6096000" cy="2625485"/>
            <a:chOff x="2895600" y="1219200"/>
            <a:chExt cx="6096000" cy="2625485"/>
          </a:xfrm>
        </p:grpSpPr>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95600" y="1268361"/>
              <a:ext cx="2906057" cy="19320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19800" y="1219200"/>
              <a:ext cx="2971800" cy="1905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Rectangle 9"/>
            <p:cNvSpPr/>
            <p:nvPr/>
          </p:nvSpPr>
          <p:spPr>
            <a:xfrm>
              <a:off x="3379295" y="3259910"/>
              <a:ext cx="2473754" cy="584775"/>
            </a:xfrm>
            <a:prstGeom prst="rect">
              <a:avLst/>
            </a:prstGeom>
          </p:spPr>
          <p:txBody>
            <a:bodyPr wrap="none">
              <a:spAutoFit/>
            </a:bodyPr>
            <a:lstStyle/>
            <a:p>
              <a:r>
                <a:rPr lang="en-US" sz="1600" b="1" dirty="0">
                  <a:cs typeface="Arial" pitchFamily="34" charset="0"/>
                </a:rPr>
                <a:t>Performance </a:t>
              </a:r>
              <a:r>
                <a:rPr lang="en-US" sz="1600" b="1" dirty="0" smtClean="0">
                  <a:solidFill>
                    <a:prstClr val="black"/>
                  </a:solidFill>
                  <a:cs typeface="Arial" pitchFamily="34" charset="0"/>
                </a:rPr>
                <a:t>with/without</a:t>
              </a:r>
            </a:p>
            <a:p>
              <a:pPr algn="ctr"/>
              <a:r>
                <a:rPr lang="en-US" sz="1600" b="1" dirty="0" smtClean="0">
                  <a:solidFill>
                    <a:prstClr val="black"/>
                  </a:solidFill>
                  <a:cs typeface="Arial" pitchFamily="34" charset="0"/>
                </a:rPr>
                <a:t> </a:t>
              </a:r>
              <a:r>
                <a:rPr lang="en-US" sz="1600" b="1" dirty="0">
                  <a:solidFill>
                    <a:prstClr val="black"/>
                  </a:solidFill>
                  <a:cs typeface="Arial" pitchFamily="34" charset="0"/>
                </a:rPr>
                <a:t>data </a:t>
              </a:r>
              <a:r>
                <a:rPr lang="en-US" sz="1600" b="1" dirty="0" smtClean="0">
                  <a:solidFill>
                    <a:prstClr val="black"/>
                  </a:solidFill>
                  <a:cs typeface="Arial" pitchFamily="34" charset="0"/>
                </a:rPr>
                <a:t>caching </a:t>
              </a:r>
              <a:endParaRPr lang="en-US" sz="1600" b="1" dirty="0"/>
            </a:p>
          </p:txBody>
        </p:sp>
        <p:sp>
          <p:nvSpPr>
            <p:cNvPr id="11" name="Rectangle 10"/>
            <p:cNvSpPr/>
            <p:nvPr/>
          </p:nvSpPr>
          <p:spPr>
            <a:xfrm>
              <a:off x="5853049" y="3259910"/>
              <a:ext cx="3000501" cy="338554"/>
            </a:xfrm>
            <a:prstGeom prst="rect">
              <a:avLst/>
            </a:prstGeom>
          </p:spPr>
          <p:txBody>
            <a:bodyPr wrap="none">
              <a:spAutoFit/>
            </a:bodyPr>
            <a:lstStyle/>
            <a:p>
              <a:r>
                <a:rPr lang="en-US" sz="1600" b="1" dirty="0" smtClean="0">
                  <a:cs typeface="Arial" pitchFamily="34" charset="0"/>
                </a:rPr>
                <a:t>Speedup gained using data cache</a:t>
              </a:r>
              <a:endParaRPr lang="en-US" sz="1600" b="1" dirty="0"/>
            </a:p>
          </p:txBody>
        </p:sp>
      </p:grpSp>
      <p:grpSp>
        <p:nvGrpSpPr>
          <p:cNvPr id="7" name="Group 6"/>
          <p:cNvGrpSpPr/>
          <p:nvPr/>
        </p:nvGrpSpPr>
        <p:grpSpPr>
          <a:xfrm>
            <a:off x="4980127" y="10494218"/>
            <a:ext cx="6708960" cy="2510413"/>
            <a:chOff x="303633" y="3864818"/>
            <a:chExt cx="6708960" cy="2510413"/>
          </a:xfrm>
        </p:grpSpPr>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95377" y="3864818"/>
              <a:ext cx="3017216" cy="198119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3633" y="3864818"/>
              <a:ext cx="3429000" cy="2057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Rectangle 11"/>
            <p:cNvSpPr/>
            <p:nvPr/>
          </p:nvSpPr>
          <p:spPr>
            <a:xfrm>
              <a:off x="1241926" y="6019800"/>
              <a:ext cx="1552413" cy="338554"/>
            </a:xfrm>
            <a:prstGeom prst="rect">
              <a:avLst/>
            </a:prstGeom>
          </p:spPr>
          <p:txBody>
            <a:bodyPr wrap="none">
              <a:spAutoFit/>
            </a:bodyPr>
            <a:lstStyle/>
            <a:p>
              <a:r>
                <a:rPr lang="en-US" sz="1600" b="1" dirty="0" smtClean="0">
                  <a:cs typeface="Arial" pitchFamily="34" charset="0"/>
                </a:rPr>
                <a:t>Scaling speedup</a:t>
              </a:r>
              <a:endParaRPr lang="en-US" sz="1600" b="1" dirty="0"/>
            </a:p>
          </p:txBody>
        </p:sp>
        <p:sp>
          <p:nvSpPr>
            <p:cNvPr id="13" name="Rectangle 12"/>
            <p:cNvSpPr/>
            <p:nvPr/>
          </p:nvSpPr>
          <p:spPr>
            <a:xfrm>
              <a:off x="4077152" y="6036677"/>
              <a:ext cx="2853666" cy="338554"/>
            </a:xfrm>
            <a:prstGeom prst="rect">
              <a:avLst/>
            </a:prstGeom>
          </p:spPr>
          <p:txBody>
            <a:bodyPr wrap="none">
              <a:spAutoFit/>
            </a:bodyPr>
            <a:lstStyle/>
            <a:p>
              <a:r>
                <a:rPr lang="en-US" sz="1600" b="1" dirty="0" smtClean="0">
                  <a:cs typeface="Arial" pitchFamily="34" charset="0"/>
                </a:rPr>
                <a:t>Increasing number of iterations</a:t>
              </a:r>
              <a:endParaRPr lang="en-US" sz="1600" b="1" dirty="0"/>
            </a:p>
          </p:txBody>
        </p:sp>
      </p:grpSp>
      <p:pic>
        <p:nvPicPr>
          <p:cNvPr id="14" name="Picture 13" descr="k-means.png"/>
          <p:cNvPicPr>
            <a:picLocks noChangeAspect="1"/>
          </p:cNvPicPr>
          <p:nvPr/>
        </p:nvPicPr>
        <p:blipFill>
          <a:blip r:embed="rId8" cstate="print"/>
          <a:stretch>
            <a:fillRect/>
          </a:stretch>
        </p:blipFill>
        <p:spPr>
          <a:xfrm>
            <a:off x="4980127" y="8044010"/>
            <a:ext cx="2405563" cy="20145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9" name="Rectangle 18"/>
          <p:cNvSpPr/>
          <p:nvPr/>
        </p:nvSpPr>
        <p:spPr>
          <a:xfrm>
            <a:off x="5257800" y="3291328"/>
            <a:ext cx="3429000" cy="307777"/>
          </a:xfrm>
          <a:prstGeom prst="rect">
            <a:avLst/>
          </a:prstGeom>
        </p:spPr>
        <p:txBody>
          <a:bodyPr wrap="square">
            <a:spAutoFit/>
          </a:bodyPr>
          <a:lstStyle/>
          <a:p>
            <a:pPr algn="ctr"/>
            <a:r>
              <a:rPr lang="en-US" sz="1400" b="1" dirty="0" smtClean="0">
                <a:cs typeface="Arial" pitchFamily="34" charset="0"/>
              </a:rPr>
              <a:t>Number of Executing Map Task Histogram</a:t>
            </a:r>
            <a:endParaRPr lang="en-US" sz="1400" b="1" dirty="0"/>
          </a:p>
        </p:txBody>
      </p:sp>
      <p:sp>
        <p:nvSpPr>
          <p:cNvPr id="20" name="Rectangle 19"/>
          <p:cNvSpPr/>
          <p:nvPr/>
        </p:nvSpPr>
        <p:spPr>
          <a:xfrm>
            <a:off x="457200" y="6122494"/>
            <a:ext cx="3429000" cy="307777"/>
          </a:xfrm>
          <a:prstGeom prst="rect">
            <a:avLst/>
          </a:prstGeom>
        </p:spPr>
        <p:txBody>
          <a:bodyPr wrap="square">
            <a:spAutoFit/>
          </a:bodyPr>
          <a:lstStyle/>
          <a:p>
            <a:pPr algn="ctr"/>
            <a:r>
              <a:rPr lang="en-US" sz="1400" b="1" dirty="0" smtClean="0">
                <a:cs typeface="Arial" pitchFamily="34" charset="0"/>
              </a:rPr>
              <a:t>Strong Scaling with 128M </a:t>
            </a:r>
            <a:r>
              <a:rPr lang="en-US" sz="1400" b="1" dirty="0">
                <a:cs typeface="Arial" pitchFamily="34" charset="0"/>
              </a:rPr>
              <a:t>D</a:t>
            </a:r>
            <a:r>
              <a:rPr lang="en-US" sz="1400" b="1" dirty="0" smtClean="0">
                <a:cs typeface="Arial" pitchFamily="34" charset="0"/>
              </a:rPr>
              <a:t>ata </a:t>
            </a:r>
            <a:r>
              <a:rPr lang="en-US" sz="1400" b="1" dirty="0">
                <a:cs typeface="Arial" pitchFamily="34" charset="0"/>
              </a:rPr>
              <a:t>P</a:t>
            </a:r>
            <a:r>
              <a:rPr lang="en-US" sz="1400" b="1" dirty="0" smtClean="0">
                <a:cs typeface="Arial" pitchFamily="34" charset="0"/>
              </a:rPr>
              <a:t>oints</a:t>
            </a:r>
            <a:endParaRPr lang="en-US" sz="1400" b="1" dirty="0"/>
          </a:p>
        </p:txBody>
      </p:sp>
      <p:sp>
        <p:nvSpPr>
          <p:cNvPr id="21" name="Rectangle 20"/>
          <p:cNvSpPr/>
          <p:nvPr/>
        </p:nvSpPr>
        <p:spPr>
          <a:xfrm>
            <a:off x="5143500" y="6352316"/>
            <a:ext cx="3429000" cy="307777"/>
          </a:xfrm>
          <a:prstGeom prst="rect">
            <a:avLst/>
          </a:prstGeom>
        </p:spPr>
        <p:txBody>
          <a:bodyPr wrap="square">
            <a:spAutoFit/>
          </a:bodyPr>
          <a:lstStyle/>
          <a:p>
            <a:pPr algn="ctr"/>
            <a:r>
              <a:rPr lang="en-US" sz="1400" b="1" dirty="0" smtClean="0">
                <a:cs typeface="Arial" pitchFamily="34" charset="0"/>
              </a:rPr>
              <a:t>Weak Scaling</a:t>
            </a:r>
            <a:endParaRPr lang="en-US" sz="1400" b="1" dirty="0"/>
          </a:p>
        </p:txBody>
      </p:sp>
      <p:sp>
        <p:nvSpPr>
          <p:cNvPr id="22" name="Rectangle 21"/>
          <p:cNvSpPr/>
          <p:nvPr/>
        </p:nvSpPr>
        <p:spPr>
          <a:xfrm>
            <a:off x="990600" y="3283270"/>
            <a:ext cx="3429000" cy="307777"/>
          </a:xfrm>
          <a:prstGeom prst="rect">
            <a:avLst/>
          </a:prstGeom>
        </p:spPr>
        <p:txBody>
          <a:bodyPr wrap="square">
            <a:spAutoFit/>
          </a:bodyPr>
          <a:lstStyle/>
          <a:p>
            <a:pPr algn="ctr"/>
            <a:r>
              <a:rPr lang="en-US" sz="1400" b="1" dirty="0" smtClean="0">
                <a:cs typeface="Arial" pitchFamily="34" charset="0"/>
              </a:rPr>
              <a:t>Task Execution Time Histogram</a:t>
            </a:r>
            <a:endParaRPr lang="en-US" sz="1400" b="1" dirty="0"/>
          </a:p>
        </p:txBody>
      </p:sp>
      <p:pic>
        <p:nvPicPr>
          <p:cNvPr id="9"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09600" y="1287068"/>
            <a:ext cx="8229600" cy="202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52400" y="3687112"/>
            <a:ext cx="9109075" cy="278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ular Callout 15"/>
          <p:cNvSpPr/>
          <p:nvPr/>
        </p:nvSpPr>
        <p:spPr>
          <a:xfrm>
            <a:off x="373084" y="1067373"/>
            <a:ext cx="2895600" cy="439387"/>
          </a:xfrm>
          <a:prstGeom prst="wedgeRoundRectCallout">
            <a:avLst>
              <a:gd name="adj1" fmla="val -21252"/>
              <a:gd name="adj2" fmla="val 11925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b="1" dirty="0" smtClean="0"/>
              <a:t>First iteration performs the initial data fetch</a:t>
            </a:r>
            <a:endParaRPr lang="en-US" sz="1600" b="1" dirty="0"/>
          </a:p>
        </p:txBody>
      </p:sp>
      <p:sp>
        <p:nvSpPr>
          <p:cNvPr id="23" name="Rounded Rectangular Callout 22"/>
          <p:cNvSpPr/>
          <p:nvPr/>
        </p:nvSpPr>
        <p:spPr>
          <a:xfrm>
            <a:off x="5246826" y="847681"/>
            <a:ext cx="2895600" cy="439387"/>
          </a:xfrm>
          <a:prstGeom prst="wedgeRoundRectCallout">
            <a:avLst>
              <a:gd name="adj1" fmla="val -22482"/>
              <a:gd name="adj2" fmla="val 97635"/>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b="1" dirty="0" smtClean="0"/>
              <a:t>Overhead between iterations</a:t>
            </a:r>
            <a:endParaRPr lang="en-US" sz="1600" b="1" dirty="0"/>
          </a:p>
        </p:txBody>
      </p:sp>
      <p:sp>
        <p:nvSpPr>
          <p:cNvPr id="24" name="Rounded Rectangular Callout 23"/>
          <p:cNvSpPr/>
          <p:nvPr/>
        </p:nvSpPr>
        <p:spPr>
          <a:xfrm>
            <a:off x="1257300" y="5082056"/>
            <a:ext cx="2895600" cy="439387"/>
          </a:xfrm>
          <a:prstGeom prst="wedgeRoundRectCallout">
            <a:avLst>
              <a:gd name="adj1" fmla="val -22893"/>
              <a:gd name="adj2" fmla="val -126690"/>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b="1" dirty="0" smtClean="0"/>
              <a:t>Scales better than </a:t>
            </a:r>
            <a:r>
              <a:rPr lang="en-US" sz="1600" b="1" dirty="0" err="1" smtClean="0"/>
              <a:t>Hadoop</a:t>
            </a:r>
            <a:r>
              <a:rPr lang="en-US" sz="1600" b="1" dirty="0" smtClean="0"/>
              <a:t> on bare metal </a:t>
            </a:r>
            <a:endParaRPr lang="en-US" sz="1600" b="1" dirty="0"/>
          </a:p>
        </p:txBody>
      </p:sp>
      <p:sp>
        <p:nvSpPr>
          <p:cNvPr id="17" name="Slide Number Placeholder 16"/>
          <p:cNvSpPr>
            <a:spLocks noGrp="1"/>
          </p:cNvSpPr>
          <p:nvPr>
            <p:ph type="sldNum" sz="quarter" idx="10"/>
          </p:nvPr>
        </p:nvSpPr>
        <p:spPr/>
        <p:txBody>
          <a:bodyPr/>
          <a:lstStyle/>
          <a:p>
            <a:fld id="{869587CA-1790-D944-9358-28FE68D2E49C}" type="slidenum">
              <a:rPr lang="en-US" smtClean="0"/>
              <a:t>39</a:t>
            </a:fld>
            <a:endParaRPr lang="en-US"/>
          </a:p>
        </p:txBody>
      </p:sp>
    </p:spTree>
    <p:custDataLst>
      <p:tags r:id="rId1"/>
    </p:custDataLst>
    <p:extLst>
      <p:ext uri="{BB962C8B-B14F-4D97-AF65-F5344CB8AC3E}">
        <p14:creationId xmlns:p14="http://schemas.microsoft.com/office/powerpoint/2010/main" val="2136417645"/>
      </p:ext>
    </p:extLst>
  </p:cSld>
  <p:clrMapOvr>
    <a:masterClrMapping/>
  </p:clrMapOvr>
  <mc:AlternateContent xmlns:mc="http://schemas.openxmlformats.org/markup-compatibility/2006" xmlns:p14="http://schemas.microsoft.com/office/powerpoint/2010/main">
    <mc:Choice Requires="p14">
      <p:transition spd="slow" p14:dur="2000" advTm="6859"/>
    </mc:Choice>
    <mc:Fallback xmlns="">
      <p:transition spd="slow" advTm="68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3812"/>
            <a:ext cx="8229600" cy="1143000"/>
          </a:xfrm>
        </p:spPr>
        <p:txBody>
          <a:bodyPr>
            <a:normAutofit/>
          </a:bodyPr>
          <a:lstStyle/>
          <a:p>
            <a:r>
              <a:rPr lang="en-US" sz="6600" b="1" dirty="0" smtClean="0"/>
              <a:t>MapReduce</a:t>
            </a:r>
            <a:r>
              <a:rPr lang="en-US" sz="6600" dirty="0" smtClean="0"/>
              <a:t> et al.</a:t>
            </a:r>
            <a:endParaRPr lang="en-US" sz="6600" dirty="0"/>
          </a:p>
        </p:txBody>
      </p:sp>
      <p:sp>
        <p:nvSpPr>
          <p:cNvPr id="3" name="Slide Number Placeholder 2"/>
          <p:cNvSpPr>
            <a:spLocks noGrp="1"/>
          </p:cNvSpPr>
          <p:nvPr>
            <p:ph type="sldNum" sz="quarter" idx="10"/>
          </p:nvPr>
        </p:nvSpPr>
        <p:spPr/>
        <p:txBody>
          <a:bodyPr/>
          <a:lstStyle/>
          <a:p>
            <a:fld id="{869587CA-1790-D944-9358-28FE68D2E49C}" type="slidenum">
              <a:rPr lang="en-US" smtClean="0"/>
              <a:t>4</a:t>
            </a:fld>
            <a:endParaRPr lang="en-US"/>
          </a:p>
        </p:txBody>
      </p:sp>
    </p:spTree>
    <p:extLst>
      <p:ext uri="{BB962C8B-B14F-4D97-AF65-F5344CB8AC3E}">
        <p14:creationId xmlns:p14="http://schemas.microsoft.com/office/powerpoint/2010/main" val="39511875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21" y="3122547"/>
            <a:ext cx="4650903" cy="304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2525" y="3119673"/>
            <a:ext cx="4441475" cy="289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28600"/>
            <a:ext cx="8229600" cy="1143000"/>
          </a:xfrm>
        </p:spPr>
        <p:txBody>
          <a:bodyPr>
            <a:noAutofit/>
          </a:bodyPr>
          <a:lstStyle/>
          <a:p>
            <a:r>
              <a:rPr lang="en-US" sz="3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Performance – Multi Dimensional Scaling</a:t>
            </a:r>
          </a:p>
        </p:txBody>
      </p:sp>
      <p:sp>
        <p:nvSpPr>
          <p:cNvPr id="21" name="Rectangle 20"/>
          <p:cNvSpPr/>
          <p:nvPr/>
        </p:nvSpPr>
        <p:spPr>
          <a:xfrm>
            <a:off x="533400" y="6162936"/>
            <a:ext cx="3429000" cy="307777"/>
          </a:xfrm>
          <a:prstGeom prst="rect">
            <a:avLst/>
          </a:prstGeom>
        </p:spPr>
        <p:txBody>
          <a:bodyPr wrap="square">
            <a:spAutoFit/>
          </a:bodyPr>
          <a:lstStyle/>
          <a:p>
            <a:pPr algn="ctr"/>
            <a:r>
              <a:rPr lang="en-US" sz="1400" b="1" dirty="0" smtClean="0">
                <a:cs typeface="Arial" pitchFamily="34" charset="0"/>
              </a:rPr>
              <a:t>Weak Scaling</a:t>
            </a:r>
            <a:endParaRPr lang="en-US" sz="1400" b="1" dirty="0"/>
          </a:p>
        </p:txBody>
      </p:sp>
      <p:sp>
        <p:nvSpPr>
          <p:cNvPr id="22" name="Rectangle 21"/>
          <p:cNvSpPr/>
          <p:nvPr/>
        </p:nvSpPr>
        <p:spPr>
          <a:xfrm>
            <a:off x="5343531" y="6111064"/>
            <a:ext cx="3429000" cy="307777"/>
          </a:xfrm>
          <a:prstGeom prst="rect">
            <a:avLst/>
          </a:prstGeom>
        </p:spPr>
        <p:txBody>
          <a:bodyPr wrap="square">
            <a:spAutoFit/>
          </a:bodyPr>
          <a:lstStyle/>
          <a:p>
            <a:pPr algn="ctr"/>
            <a:r>
              <a:rPr lang="en-US" sz="1400" b="1" dirty="0" smtClean="0">
                <a:cs typeface="Arial" pitchFamily="34" charset="0"/>
              </a:rPr>
              <a:t>Data Size Scaling</a:t>
            </a:r>
            <a:endParaRPr lang="en-US" sz="1400" b="1" dirty="0"/>
          </a:p>
        </p:txBody>
      </p:sp>
      <p:sp>
        <p:nvSpPr>
          <p:cNvPr id="27" name="Rounded Rectangular Callout 26"/>
          <p:cNvSpPr/>
          <p:nvPr/>
        </p:nvSpPr>
        <p:spPr>
          <a:xfrm>
            <a:off x="5821555" y="5024671"/>
            <a:ext cx="3493413" cy="439387"/>
          </a:xfrm>
          <a:prstGeom prst="wedgeRoundRectCallout">
            <a:avLst>
              <a:gd name="adj1" fmla="val -25674"/>
              <a:gd name="adj2" fmla="val -12823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b="1" dirty="0" smtClean="0"/>
              <a:t>Performance adjusted for sequential performance difference</a:t>
            </a:r>
            <a:endParaRPr lang="en-US" sz="1600" b="1" dirty="0"/>
          </a:p>
        </p:txBody>
      </p:sp>
      <p:grpSp>
        <p:nvGrpSpPr>
          <p:cNvPr id="19" name="Group 18"/>
          <p:cNvGrpSpPr/>
          <p:nvPr/>
        </p:nvGrpSpPr>
        <p:grpSpPr>
          <a:xfrm>
            <a:off x="3483789" y="1401879"/>
            <a:ext cx="2057400" cy="838200"/>
            <a:chOff x="1066800" y="4267200"/>
            <a:chExt cx="2057400" cy="838200"/>
          </a:xfrm>
        </p:grpSpPr>
        <p:sp>
          <p:nvSpPr>
            <p:cNvPr id="20" name="Rectangle 19"/>
            <p:cNvSpPr/>
            <p:nvPr/>
          </p:nvSpPr>
          <p:spPr>
            <a:xfrm>
              <a:off x="1066800" y="4267200"/>
              <a:ext cx="2057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rgbClr val="FF0000"/>
                  </a:solidFill>
                </a:rPr>
                <a:t>X: </a:t>
              </a:r>
              <a:r>
                <a:rPr lang="en-US" b="1" dirty="0" smtClean="0"/>
                <a:t>Calculate </a:t>
              </a:r>
              <a:r>
                <a:rPr lang="en-US" b="1" dirty="0" err="1" smtClean="0"/>
                <a:t>invV</a:t>
              </a:r>
              <a:r>
                <a:rPr lang="en-US" b="1" dirty="0" smtClean="0"/>
                <a:t> (BX)</a:t>
              </a:r>
              <a:endParaRPr lang="en-US" b="1" dirty="0"/>
            </a:p>
          </p:txBody>
        </p:sp>
        <p:sp>
          <p:nvSpPr>
            <p:cNvPr id="23" name="Rectangle 22"/>
            <p:cNvSpPr/>
            <p:nvPr/>
          </p:nvSpPr>
          <p:spPr>
            <a:xfrm>
              <a:off x="1143000" y="4648200"/>
              <a:ext cx="5334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t>Map</a:t>
              </a:r>
              <a:endParaRPr lang="en-US" sz="1400" b="1" dirty="0"/>
            </a:p>
          </p:txBody>
        </p:sp>
        <p:sp>
          <p:nvSpPr>
            <p:cNvPr id="24" name="Rectangle 23"/>
            <p:cNvSpPr/>
            <p:nvPr/>
          </p:nvSpPr>
          <p:spPr>
            <a:xfrm>
              <a:off x="1807028" y="4648200"/>
              <a:ext cx="609600" cy="304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b="1" dirty="0" smtClean="0"/>
                <a:t>Reduce</a:t>
              </a:r>
              <a:endParaRPr lang="en-US" b="1" dirty="0"/>
            </a:p>
          </p:txBody>
        </p:sp>
        <p:sp>
          <p:nvSpPr>
            <p:cNvPr id="25" name="Rectangle 24"/>
            <p:cNvSpPr/>
            <p:nvPr/>
          </p:nvSpPr>
          <p:spPr>
            <a:xfrm>
              <a:off x="2514600" y="4648200"/>
              <a:ext cx="533400"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1" dirty="0" smtClean="0"/>
                <a:t>Merge</a:t>
              </a:r>
              <a:endParaRPr lang="en-US" sz="1600" b="1" dirty="0"/>
            </a:p>
          </p:txBody>
        </p:sp>
        <p:sp>
          <p:nvSpPr>
            <p:cNvPr id="26" name="Right Arrow 25"/>
            <p:cNvSpPr/>
            <p:nvPr/>
          </p:nvSpPr>
          <p:spPr>
            <a:xfrm>
              <a:off x="1676400" y="4724400"/>
              <a:ext cx="1524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Right Arrow 27"/>
            <p:cNvSpPr/>
            <p:nvPr/>
          </p:nvSpPr>
          <p:spPr>
            <a:xfrm>
              <a:off x="2394857" y="4724400"/>
              <a:ext cx="1524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29" name="Group 28"/>
          <p:cNvGrpSpPr/>
          <p:nvPr/>
        </p:nvGrpSpPr>
        <p:grpSpPr>
          <a:xfrm>
            <a:off x="969189" y="1401879"/>
            <a:ext cx="2057400" cy="838200"/>
            <a:chOff x="1066800" y="4267200"/>
            <a:chExt cx="2057400" cy="838200"/>
          </a:xfrm>
        </p:grpSpPr>
        <p:sp>
          <p:nvSpPr>
            <p:cNvPr id="30" name="Rectangle 29"/>
            <p:cNvSpPr/>
            <p:nvPr/>
          </p:nvSpPr>
          <p:spPr>
            <a:xfrm>
              <a:off x="1066800" y="4267200"/>
              <a:ext cx="2057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rgbClr val="FF0000"/>
                  </a:solidFill>
                </a:rPr>
                <a:t>BC: </a:t>
              </a:r>
              <a:r>
                <a:rPr lang="en-US" b="1" dirty="0" smtClean="0"/>
                <a:t>Calculate BX </a:t>
              </a:r>
              <a:endParaRPr lang="en-US" b="1" dirty="0"/>
            </a:p>
          </p:txBody>
        </p:sp>
        <p:sp>
          <p:nvSpPr>
            <p:cNvPr id="31" name="Rectangle 30"/>
            <p:cNvSpPr/>
            <p:nvPr/>
          </p:nvSpPr>
          <p:spPr>
            <a:xfrm>
              <a:off x="1143000" y="4648200"/>
              <a:ext cx="5334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t>Map</a:t>
              </a:r>
              <a:endParaRPr lang="en-US" sz="1400" b="1" dirty="0"/>
            </a:p>
          </p:txBody>
        </p:sp>
        <p:sp>
          <p:nvSpPr>
            <p:cNvPr id="32" name="Rectangle 31"/>
            <p:cNvSpPr/>
            <p:nvPr/>
          </p:nvSpPr>
          <p:spPr>
            <a:xfrm>
              <a:off x="1807028" y="4648200"/>
              <a:ext cx="609600" cy="304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b="1" dirty="0" smtClean="0"/>
                <a:t>Reduce</a:t>
              </a:r>
              <a:endParaRPr lang="en-US" b="1" dirty="0"/>
            </a:p>
          </p:txBody>
        </p:sp>
        <p:sp>
          <p:nvSpPr>
            <p:cNvPr id="33" name="Rectangle 32"/>
            <p:cNvSpPr/>
            <p:nvPr/>
          </p:nvSpPr>
          <p:spPr>
            <a:xfrm>
              <a:off x="2514600" y="4648200"/>
              <a:ext cx="533400"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1" dirty="0" smtClean="0"/>
                <a:t>Merge</a:t>
              </a:r>
              <a:endParaRPr lang="en-US" sz="1600" b="1" dirty="0"/>
            </a:p>
          </p:txBody>
        </p:sp>
        <p:sp>
          <p:nvSpPr>
            <p:cNvPr id="34" name="Right Arrow 33"/>
            <p:cNvSpPr/>
            <p:nvPr/>
          </p:nvSpPr>
          <p:spPr>
            <a:xfrm>
              <a:off x="1676400" y="4724400"/>
              <a:ext cx="1524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Right Arrow 34"/>
            <p:cNvSpPr/>
            <p:nvPr/>
          </p:nvSpPr>
          <p:spPr>
            <a:xfrm>
              <a:off x="2394857" y="4724400"/>
              <a:ext cx="1524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36" name="Group 35"/>
          <p:cNvGrpSpPr/>
          <p:nvPr/>
        </p:nvGrpSpPr>
        <p:grpSpPr>
          <a:xfrm>
            <a:off x="5998389" y="1401879"/>
            <a:ext cx="2057400" cy="838200"/>
            <a:chOff x="1066800" y="4267200"/>
            <a:chExt cx="2057400" cy="838200"/>
          </a:xfrm>
        </p:grpSpPr>
        <p:sp>
          <p:nvSpPr>
            <p:cNvPr id="37" name="Rectangle 36"/>
            <p:cNvSpPr/>
            <p:nvPr/>
          </p:nvSpPr>
          <p:spPr>
            <a:xfrm>
              <a:off x="1066800" y="4267200"/>
              <a:ext cx="2057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t>Calculate </a:t>
              </a:r>
              <a:r>
                <a:rPr lang="en-US" b="1" dirty="0" smtClean="0">
                  <a:solidFill>
                    <a:srgbClr val="FF0000"/>
                  </a:solidFill>
                </a:rPr>
                <a:t>Stress</a:t>
              </a:r>
              <a:endParaRPr lang="en-US" b="1" dirty="0">
                <a:solidFill>
                  <a:srgbClr val="FF0000"/>
                </a:solidFill>
              </a:endParaRPr>
            </a:p>
          </p:txBody>
        </p:sp>
        <p:sp>
          <p:nvSpPr>
            <p:cNvPr id="38" name="Rectangle 37"/>
            <p:cNvSpPr/>
            <p:nvPr/>
          </p:nvSpPr>
          <p:spPr>
            <a:xfrm>
              <a:off x="1143000" y="4648200"/>
              <a:ext cx="5334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t>Map</a:t>
              </a:r>
              <a:endParaRPr lang="en-US" sz="1400" b="1" dirty="0"/>
            </a:p>
          </p:txBody>
        </p:sp>
        <p:sp>
          <p:nvSpPr>
            <p:cNvPr id="39" name="Rectangle 38"/>
            <p:cNvSpPr/>
            <p:nvPr/>
          </p:nvSpPr>
          <p:spPr>
            <a:xfrm>
              <a:off x="1807028" y="4648200"/>
              <a:ext cx="609600" cy="304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b="1" dirty="0" smtClean="0"/>
                <a:t>Reduce</a:t>
              </a:r>
              <a:endParaRPr lang="en-US" b="1" dirty="0"/>
            </a:p>
          </p:txBody>
        </p:sp>
        <p:sp>
          <p:nvSpPr>
            <p:cNvPr id="40" name="Rectangle 39"/>
            <p:cNvSpPr/>
            <p:nvPr/>
          </p:nvSpPr>
          <p:spPr>
            <a:xfrm>
              <a:off x="2514600" y="4648200"/>
              <a:ext cx="533400"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1" dirty="0" smtClean="0"/>
                <a:t>Merge</a:t>
              </a:r>
              <a:endParaRPr lang="en-US" sz="1600" b="1" dirty="0"/>
            </a:p>
          </p:txBody>
        </p:sp>
        <p:sp>
          <p:nvSpPr>
            <p:cNvPr id="41" name="Right Arrow 40"/>
            <p:cNvSpPr/>
            <p:nvPr/>
          </p:nvSpPr>
          <p:spPr>
            <a:xfrm>
              <a:off x="1676400" y="4724400"/>
              <a:ext cx="1524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Right Arrow 41"/>
            <p:cNvSpPr/>
            <p:nvPr/>
          </p:nvSpPr>
          <p:spPr>
            <a:xfrm>
              <a:off x="2394857" y="4724400"/>
              <a:ext cx="1524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43" name="Right Arrow 42"/>
          <p:cNvSpPr/>
          <p:nvPr/>
        </p:nvSpPr>
        <p:spPr>
          <a:xfrm>
            <a:off x="2993932" y="1706679"/>
            <a:ext cx="566057"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4" name="Right Arrow 43"/>
          <p:cNvSpPr/>
          <p:nvPr/>
        </p:nvSpPr>
        <p:spPr>
          <a:xfrm>
            <a:off x="5508532" y="1706679"/>
            <a:ext cx="566057"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45" name="Elbow Connector 44"/>
          <p:cNvCxnSpPr>
            <a:stCxn id="37" idx="3"/>
            <a:endCxn id="30" idx="1"/>
          </p:cNvCxnSpPr>
          <p:nvPr/>
        </p:nvCxnSpPr>
        <p:spPr>
          <a:xfrm flipH="1">
            <a:off x="969189" y="1820979"/>
            <a:ext cx="7086600" cy="12700"/>
          </a:xfrm>
          <a:prstGeom prst="bentConnector5">
            <a:avLst>
              <a:gd name="adj1" fmla="val -7527"/>
              <a:gd name="adj2" fmla="val 8357142"/>
              <a:gd name="adj3" fmla="val 105530"/>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950306" y="2604454"/>
            <a:ext cx="1209883" cy="307777"/>
          </a:xfrm>
          <a:prstGeom prst="rect">
            <a:avLst/>
          </a:prstGeom>
          <a:noFill/>
        </p:spPr>
        <p:txBody>
          <a:bodyPr wrap="none" rtlCol="0">
            <a:spAutoFit/>
          </a:bodyPr>
          <a:lstStyle/>
          <a:p>
            <a:r>
              <a:rPr lang="en-US" sz="1400" b="1" dirty="0" smtClean="0"/>
              <a:t>New Iteration</a:t>
            </a:r>
            <a:endParaRPr lang="en-US" sz="1400" b="1" dirty="0"/>
          </a:p>
        </p:txBody>
      </p:sp>
      <p:sp>
        <p:nvSpPr>
          <p:cNvPr id="48" name="TextBox 47"/>
          <p:cNvSpPr txBox="1"/>
          <p:nvPr/>
        </p:nvSpPr>
        <p:spPr>
          <a:xfrm>
            <a:off x="-16821" y="6386733"/>
            <a:ext cx="8956104" cy="523220"/>
          </a:xfrm>
          <a:prstGeom prst="rect">
            <a:avLst/>
          </a:prstGeom>
          <a:noFill/>
        </p:spPr>
        <p:txBody>
          <a:bodyPr wrap="square" rtlCol="0">
            <a:spAutoFit/>
          </a:bodyPr>
          <a:lstStyle/>
          <a:p>
            <a:r>
              <a:rPr lang="en-US" sz="1400" dirty="0"/>
              <a:t>Scalable Parallel Scientific Computing Using Twister4Azure. </a:t>
            </a:r>
            <a:r>
              <a:rPr lang="en-US" sz="1400" dirty="0" err="1"/>
              <a:t>Thilina</a:t>
            </a:r>
            <a:r>
              <a:rPr lang="en-US" sz="1400" dirty="0"/>
              <a:t> </a:t>
            </a:r>
            <a:r>
              <a:rPr lang="en-US" sz="1400" dirty="0" err="1"/>
              <a:t>Gunarathne</a:t>
            </a:r>
            <a:r>
              <a:rPr lang="en-US" sz="1400" dirty="0"/>
              <a:t>, </a:t>
            </a:r>
            <a:r>
              <a:rPr lang="en-US" sz="1400" dirty="0" err="1"/>
              <a:t>BingJing</a:t>
            </a:r>
            <a:r>
              <a:rPr lang="en-US" sz="1400" dirty="0"/>
              <a:t> </a:t>
            </a:r>
            <a:r>
              <a:rPr lang="en-US" sz="1400" dirty="0" err="1"/>
              <a:t>Zang</a:t>
            </a:r>
            <a:r>
              <a:rPr lang="en-US" sz="1400" dirty="0"/>
              <a:t>, </a:t>
            </a:r>
            <a:r>
              <a:rPr lang="en-US" sz="1400" dirty="0" err="1"/>
              <a:t>Tak</a:t>
            </a:r>
            <a:r>
              <a:rPr lang="en-US" sz="1400" dirty="0"/>
              <a:t>-Lon Wu and Judy </a:t>
            </a:r>
            <a:r>
              <a:rPr lang="en-US" sz="1400" dirty="0" err="1"/>
              <a:t>Qiu</a:t>
            </a:r>
            <a:r>
              <a:rPr lang="en-US" sz="1400" dirty="0"/>
              <a:t>. </a:t>
            </a:r>
            <a:r>
              <a:rPr lang="en-US" sz="1400" dirty="0" smtClean="0"/>
              <a:t>Submitted to Journal </a:t>
            </a:r>
            <a:r>
              <a:rPr lang="en-US" sz="1400" dirty="0"/>
              <a:t>of Future Generation Computer Systems. (Invited as one of the best 6 papers of UCC </a:t>
            </a:r>
            <a:r>
              <a:rPr lang="en-US" sz="1400" dirty="0" smtClean="0"/>
              <a:t>2011)</a:t>
            </a:r>
            <a:endParaRPr lang="en-US" sz="1400" dirty="0"/>
          </a:p>
        </p:txBody>
      </p:sp>
      <p:sp>
        <p:nvSpPr>
          <p:cNvPr id="3" name="Slide Number Placeholder 2"/>
          <p:cNvSpPr>
            <a:spLocks noGrp="1"/>
          </p:cNvSpPr>
          <p:nvPr>
            <p:ph type="sldNum" sz="quarter" idx="10"/>
          </p:nvPr>
        </p:nvSpPr>
        <p:spPr/>
        <p:txBody>
          <a:bodyPr/>
          <a:lstStyle/>
          <a:p>
            <a:fld id="{869587CA-1790-D944-9358-28FE68D2E49C}" type="slidenum">
              <a:rPr lang="en-US" smtClean="0"/>
              <a:t>40</a:t>
            </a:fld>
            <a:endParaRPr lang="en-US"/>
          </a:p>
        </p:txBody>
      </p:sp>
    </p:spTree>
    <p:custDataLst>
      <p:tags r:id="rId1"/>
    </p:custDataLst>
    <p:extLst>
      <p:ext uri="{BB962C8B-B14F-4D97-AF65-F5344CB8AC3E}">
        <p14:creationId xmlns:p14="http://schemas.microsoft.com/office/powerpoint/2010/main" val="2973559996"/>
      </p:ext>
    </p:extLst>
  </p:cSld>
  <p:clrMapOvr>
    <a:masterClrMapping/>
  </p:clrMapOvr>
  <mc:AlternateContent xmlns:mc="http://schemas.openxmlformats.org/markup-compatibility/2006" xmlns:p14="http://schemas.microsoft.com/office/powerpoint/2010/main">
    <mc:Choice Requires="p14">
      <p:transition spd="slow" p14:dur="2000" advTm="6859"/>
    </mc:Choice>
    <mc:Fallback xmlns="">
      <p:transition spd="slow" advTm="68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3000"/>
                                  </p:stCondLst>
                                  <p:childTnLst>
                                    <p:set>
                                      <p:cBhvr>
                                        <p:cTn id="6" dur="1" fill="hold">
                                          <p:stCondLst>
                                            <p:cond delay="9"/>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rctx="PPT">
                                        <p:cTn id="10" dur="indefinite"/>
                                        <p:tgtEl>
                                          <p:spTgt spid="19"/>
                                        </p:tgtEl>
                                        <p:attrNameLst>
                                          <p:attrName>style.opacity</p:attrName>
                                        </p:attrNameLst>
                                      </p:cBhvr>
                                      <p:to>
                                        <p:strVal val="0.25"/>
                                      </p:to>
                                    </p:set>
                                    <p:animEffect filter="image" prLst="opacity: 0.25">
                                      <p:cBhvr rctx="IE">
                                        <p:cTn id="11" dur="indefinite"/>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lvl="0"/>
            <a:r>
              <a:rPr lang="en-US" sz="4000" dirty="0" smtClean="0">
                <a:effectLst>
                  <a:outerShdw blurRad="38100" dist="38100" dir="2700000" algn="tl">
                    <a:srgbClr val="000000">
                      <a:alpha val="43137"/>
                    </a:srgbClr>
                  </a:outerShdw>
                </a:effectLst>
              </a:rPr>
              <a:t>Collective Communications Primitives For Iterative </a:t>
            </a:r>
            <a:r>
              <a:rPr lang="en-US" sz="4000" dirty="0" err="1" smtClean="0">
                <a:effectLst>
                  <a:outerShdw blurRad="38100" dist="38100" dir="2700000" algn="tl">
                    <a:srgbClr val="000000">
                      <a:alpha val="43137"/>
                    </a:srgbClr>
                  </a:outerShdw>
                </a:effectLst>
              </a:rPr>
              <a:t>Mapreduce</a:t>
            </a:r>
            <a:endParaRPr lang="en-US" sz="4000" dirty="0">
              <a:effectLst>
                <a:outerShdw blurRad="38100" dist="38100" dir="2700000" algn="tl">
                  <a:srgbClr val="000000">
                    <a:alpha val="43137"/>
                  </a:srgbClr>
                </a:outerShdw>
              </a:effectLst>
            </a:endParaRPr>
          </a:p>
        </p:txBody>
      </p:sp>
      <p:sp>
        <p:nvSpPr>
          <p:cNvPr id="5" name="Text Placeholder 4"/>
          <p:cNvSpPr>
            <a:spLocks noGrp="1"/>
          </p:cNvSpPr>
          <p:nvPr>
            <p:ph type="body" sz="quarter" idx="10"/>
          </p:nvPr>
        </p:nvSpPr>
        <p:spPr>
          <a:xfrm>
            <a:off x="511791" y="4870802"/>
            <a:ext cx="8270548" cy="1320800"/>
          </a:xfrm>
        </p:spPr>
        <p:txBody>
          <a:bodyPr>
            <a:noAutofit/>
          </a:bodyPr>
          <a:lstStyle/>
          <a:p>
            <a:r>
              <a:rPr lang="en-US" sz="1200" b="1" dirty="0"/>
              <a:t>Published in</a:t>
            </a:r>
          </a:p>
          <a:p>
            <a:pPr lvl="1"/>
            <a:r>
              <a:rPr lang="en-US" sz="1400" b="1" dirty="0" smtClean="0"/>
              <a:t>T</a:t>
            </a:r>
            <a:r>
              <a:rPr lang="en-US" sz="1400" b="1" dirty="0"/>
              <a:t>. Gunarathne</a:t>
            </a:r>
            <a:r>
              <a:rPr lang="en-US" sz="1400" dirty="0"/>
              <a:t>, J. </a:t>
            </a:r>
            <a:r>
              <a:rPr lang="en-US" sz="1400" dirty="0" err="1"/>
              <a:t>Qiu</a:t>
            </a:r>
            <a:r>
              <a:rPr lang="en-US" sz="1400" dirty="0"/>
              <a:t>, and </a:t>
            </a:r>
            <a:r>
              <a:rPr lang="en-US" sz="1400" dirty="0" err="1"/>
              <a:t>D.Gannon</a:t>
            </a:r>
            <a:r>
              <a:rPr lang="en-US" sz="1400" dirty="0"/>
              <a:t>,  “Towards a Collective Layer in the Big Data Stack”, 14th IEEE/ACM International Symposium on Cluster, Cloud and Grid Computing (CCGRID 2014). Chicago, USA. May 2014. (To be published)</a:t>
            </a:r>
            <a:endParaRPr lang="en-US" sz="1400" dirty="0" smtClean="0"/>
          </a:p>
        </p:txBody>
      </p:sp>
      <p:sp>
        <p:nvSpPr>
          <p:cNvPr id="6" name="Content Placeholder 2"/>
          <p:cNvSpPr txBox="1">
            <a:spLocks/>
          </p:cNvSpPr>
          <p:nvPr/>
        </p:nvSpPr>
        <p:spPr>
          <a:xfrm>
            <a:off x="552739" y="3142399"/>
            <a:ext cx="8229600" cy="11839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Goal : Improve the performance and usability of iterative MapReduce applications</a:t>
            </a:r>
          </a:p>
          <a:p>
            <a:pPr lvl="1"/>
            <a:r>
              <a:rPr lang="en-US" sz="2000" dirty="0" smtClean="0"/>
              <a:t>Improve communications and computations</a:t>
            </a:r>
          </a:p>
          <a:p>
            <a:pPr marL="0" indent="0">
              <a:buFont typeface="Arial"/>
              <a:buNone/>
            </a:pPr>
            <a:endParaRPr lang="en-US" sz="2000" dirty="0"/>
          </a:p>
        </p:txBody>
      </p:sp>
      <p:sp>
        <p:nvSpPr>
          <p:cNvPr id="2" name="Slide Number Placeholder 1"/>
          <p:cNvSpPr>
            <a:spLocks noGrp="1"/>
          </p:cNvSpPr>
          <p:nvPr>
            <p:ph type="sldNum" sz="quarter" idx="11"/>
          </p:nvPr>
        </p:nvSpPr>
        <p:spPr/>
        <p:txBody>
          <a:bodyPr/>
          <a:lstStyle/>
          <a:p>
            <a:fld id="{869587CA-1790-D944-9358-28FE68D2E49C}" type="slidenum">
              <a:rPr lang="en-US" smtClean="0"/>
              <a:t>41</a:t>
            </a:fld>
            <a:endParaRPr lang="en-US"/>
          </a:p>
        </p:txBody>
      </p:sp>
    </p:spTree>
    <p:extLst>
      <p:ext uri="{BB962C8B-B14F-4D97-AF65-F5344CB8AC3E}">
        <p14:creationId xmlns:p14="http://schemas.microsoft.com/office/powerpoint/2010/main" val="36212295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Collective Communication Primitives for Iterative </a:t>
            </a:r>
            <a:r>
              <a:rPr lang="en-US" sz="3600" dirty="0" err="1" smtClean="0"/>
              <a:t>MapReduce</a:t>
            </a:r>
            <a:endParaRPr lang="en-US" sz="3600" dirty="0"/>
          </a:p>
        </p:txBody>
      </p:sp>
      <p:sp>
        <p:nvSpPr>
          <p:cNvPr id="3" name="Content Placeholder 2"/>
          <p:cNvSpPr>
            <a:spLocks noGrp="1"/>
          </p:cNvSpPr>
          <p:nvPr>
            <p:ph idx="1"/>
          </p:nvPr>
        </p:nvSpPr>
        <p:spPr>
          <a:xfrm>
            <a:off x="457200" y="1965278"/>
            <a:ext cx="8229600" cy="4599295"/>
          </a:xfrm>
        </p:spPr>
        <p:txBody>
          <a:bodyPr>
            <a:noAutofit/>
          </a:bodyPr>
          <a:lstStyle/>
          <a:p>
            <a:r>
              <a:rPr lang="en-US" sz="2400" dirty="0" smtClean="0"/>
              <a:t>Introducing All-All collective communications primitives to MapReduce</a:t>
            </a:r>
          </a:p>
          <a:p>
            <a:r>
              <a:rPr lang="en-US" sz="2400" dirty="0" smtClean="0"/>
              <a:t>Supports </a:t>
            </a:r>
            <a:r>
              <a:rPr lang="en-US" sz="2400" dirty="0"/>
              <a:t>common higher-level communication </a:t>
            </a:r>
            <a:r>
              <a:rPr lang="en-US" sz="2400" dirty="0" smtClean="0"/>
              <a:t>patterns</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033516" y="3330266"/>
            <a:ext cx="5455118" cy="2715691"/>
          </a:xfrm>
          <a:prstGeom prst="rect">
            <a:avLst/>
          </a:prstGeom>
          <a:noFill/>
          <a:ln>
            <a:noFill/>
          </a:ln>
        </p:spPr>
      </p:pic>
      <p:sp>
        <p:nvSpPr>
          <p:cNvPr id="5" name="Slide Number Placeholder 4"/>
          <p:cNvSpPr>
            <a:spLocks noGrp="1"/>
          </p:cNvSpPr>
          <p:nvPr>
            <p:ph type="sldNum" sz="quarter" idx="10"/>
          </p:nvPr>
        </p:nvSpPr>
        <p:spPr/>
        <p:txBody>
          <a:bodyPr/>
          <a:lstStyle/>
          <a:p>
            <a:fld id="{869587CA-1790-D944-9358-28FE68D2E49C}" type="slidenum">
              <a:rPr lang="en-US" smtClean="0"/>
              <a:t>42</a:t>
            </a:fld>
            <a:endParaRPr lang="en-US"/>
          </a:p>
        </p:txBody>
      </p:sp>
    </p:spTree>
    <p:extLst>
      <p:ext uri="{BB962C8B-B14F-4D97-AF65-F5344CB8AC3E}">
        <p14:creationId xmlns:p14="http://schemas.microsoft.com/office/powerpoint/2010/main" val="37505059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Collective Communication Primitives for Iterative </a:t>
            </a:r>
            <a:r>
              <a:rPr lang="en-US" sz="3600" dirty="0" err="1" smtClean="0"/>
              <a:t>MapReduce</a:t>
            </a:r>
            <a:endParaRPr lang="en-US" sz="3600" dirty="0"/>
          </a:p>
        </p:txBody>
      </p:sp>
      <p:sp>
        <p:nvSpPr>
          <p:cNvPr id="3" name="Content Placeholder 2"/>
          <p:cNvSpPr>
            <a:spLocks noGrp="1"/>
          </p:cNvSpPr>
          <p:nvPr>
            <p:ph idx="1"/>
          </p:nvPr>
        </p:nvSpPr>
        <p:spPr>
          <a:xfrm>
            <a:off x="457200" y="1842446"/>
            <a:ext cx="8229600" cy="4599295"/>
          </a:xfrm>
        </p:spPr>
        <p:txBody>
          <a:bodyPr>
            <a:noAutofit/>
          </a:bodyPr>
          <a:lstStyle/>
          <a:p>
            <a:r>
              <a:rPr lang="en-US" sz="2800" dirty="0" smtClean="0"/>
              <a:t>Performance</a:t>
            </a:r>
            <a:endParaRPr lang="en-US" sz="2800" dirty="0"/>
          </a:p>
          <a:p>
            <a:pPr lvl="1"/>
            <a:r>
              <a:rPr lang="en-US" sz="2400" dirty="0"/>
              <a:t>Framework can optimize these operations transparently to </a:t>
            </a:r>
            <a:r>
              <a:rPr lang="en-US" sz="2400" dirty="0" smtClean="0"/>
              <a:t>the users</a:t>
            </a:r>
          </a:p>
          <a:p>
            <a:pPr lvl="2"/>
            <a:r>
              <a:rPr lang="en-US" sz="2400" dirty="0" smtClean="0"/>
              <a:t>Poly-algorithm (polymorphic)</a:t>
            </a:r>
            <a:endParaRPr lang="en-US" sz="2400" dirty="0" smtClean="0"/>
          </a:p>
          <a:p>
            <a:pPr lvl="1"/>
            <a:r>
              <a:rPr lang="en-US" sz="2400" dirty="0" smtClean="0"/>
              <a:t>Avoids unnecessary barriers and other steps in traditional MR and iterative MR</a:t>
            </a:r>
            <a:endParaRPr lang="en-US" sz="2400" dirty="0"/>
          </a:p>
          <a:p>
            <a:r>
              <a:rPr lang="en-US" sz="2800" dirty="0"/>
              <a:t>Ease of </a:t>
            </a:r>
            <a:r>
              <a:rPr lang="en-US" sz="2800" dirty="0" smtClean="0"/>
              <a:t>use</a:t>
            </a:r>
          </a:p>
          <a:p>
            <a:pPr lvl="1"/>
            <a:r>
              <a:rPr lang="en-US" sz="2400" dirty="0" smtClean="0"/>
              <a:t>Users do not have to manually implement these </a:t>
            </a:r>
            <a:r>
              <a:rPr lang="en-US" sz="2400" dirty="0" smtClean="0"/>
              <a:t>logic</a:t>
            </a:r>
          </a:p>
          <a:p>
            <a:pPr lvl="1"/>
            <a:r>
              <a:rPr lang="en-US" sz="2400" dirty="0" smtClean="0"/>
              <a:t>Preserves </a:t>
            </a:r>
            <a:r>
              <a:rPr lang="en-US" sz="2400" dirty="0" smtClean="0"/>
              <a:t>the Map &amp; Reduce </a:t>
            </a:r>
            <a:r>
              <a:rPr lang="en-US" sz="2400" dirty="0" smtClean="0"/>
              <a:t>API’s</a:t>
            </a:r>
          </a:p>
          <a:p>
            <a:pPr lvl="1"/>
            <a:r>
              <a:rPr lang="en-US" sz="2400" dirty="0" smtClean="0"/>
              <a:t>Easy to port applications using more natural primitives</a:t>
            </a:r>
            <a:endParaRPr lang="en-US" sz="2400" dirty="0" smtClean="0"/>
          </a:p>
        </p:txBody>
      </p:sp>
      <p:sp>
        <p:nvSpPr>
          <p:cNvPr id="4" name="Slide Number Placeholder 3"/>
          <p:cNvSpPr>
            <a:spLocks noGrp="1"/>
          </p:cNvSpPr>
          <p:nvPr>
            <p:ph type="sldNum" sz="quarter" idx="10"/>
          </p:nvPr>
        </p:nvSpPr>
        <p:spPr/>
        <p:txBody>
          <a:bodyPr/>
          <a:lstStyle/>
          <a:p>
            <a:fld id="{869587CA-1790-D944-9358-28FE68D2E49C}" type="slidenum">
              <a:rPr lang="en-US" smtClean="0"/>
              <a:t>43</a:t>
            </a:fld>
            <a:endParaRPr lang="en-US"/>
          </a:p>
        </p:txBody>
      </p:sp>
    </p:spTree>
    <p:extLst>
      <p:ext uri="{BB962C8B-B14F-4D97-AF65-F5344CB8AC3E}">
        <p14:creationId xmlns:p14="http://schemas.microsoft.com/office/powerpoint/2010/main" val="23804472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34482294"/>
              </p:ext>
            </p:extLst>
          </p:nvPr>
        </p:nvGraphicFramePr>
        <p:xfrm>
          <a:off x="223938" y="359849"/>
          <a:ext cx="8674402" cy="5699760"/>
        </p:xfrm>
        <a:graphic>
          <a:graphicData uri="http://schemas.openxmlformats.org/drawingml/2006/table">
            <a:tbl>
              <a:tblPr firstRow="1" bandRow="1">
                <a:tableStyleId>{5C22544A-7EE6-4342-B048-85BDC9FD1C3A}</a:tableStyleId>
              </a:tblPr>
              <a:tblGrid>
                <a:gridCol w="2359487"/>
                <a:gridCol w="2303160"/>
                <a:gridCol w="4011755"/>
              </a:tblGrid>
              <a:tr h="370840">
                <a:tc>
                  <a:txBody>
                    <a:bodyPr/>
                    <a:lstStyle/>
                    <a:p>
                      <a:endParaRPr lang="en-US" sz="2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t>MPI</a:t>
                      </a:r>
                    </a:p>
                  </a:txBody>
                  <a:tcPr anchor="ctr"/>
                </a:tc>
                <a:tc>
                  <a:txBody>
                    <a:bodyPr/>
                    <a:lstStyle/>
                    <a:p>
                      <a:pPr algn="ctr"/>
                      <a:r>
                        <a:rPr lang="en-US" sz="2800" dirty="0" smtClean="0"/>
                        <a:t>H-Collectives</a:t>
                      </a:r>
                      <a:r>
                        <a:rPr lang="en-US" sz="2800" baseline="0" dirty="0" smtClean="0"/>
                        <a:t> / Twister4Azure</a:t>
                      </a:r>
                      <a:endParaRPr lang="en-US" sz="2800" dirty="0"/>
                    </a:p>
                  </a:txBody>
                  <a:tcPr anchor="ctr"/>
                </a:tc>
              </a:tr>
              <a:tr h="228600">
                <a:tc rowSpan="2">
                  <a:txBody>
                    <a:bodyPr/>
                    <a:lstStyle/>
                    <a:p>
                      <a:pPr algn="ctr"/>
                      <a:r>
                        <a:rPr lang="en-US" sz="2400" dirty="0" smtClean="0"/>
                        <a:t>All-to-One</a:t>
                      </a:r>
                      <a:endParaRPr lang="en-US" sz="2400" b="1" dirty="0" smtClean="0"/>
                    </a:p>
                  </a:txBody>
                  <a:tcPr anchor="ctr">
                    <a:solidFill>
                      <a:schemeClr val="accent1">
                        <a:lumMod val="20000"/>
                        <a:lumOff val="80000"/>
                      </a:schemeClr>
                    </a:solidFill>
                  </a:tcPr>
                </a:tc>
                <a:tc>
                  <a:txBody>
                    <a:bodyPr/>
                    <a:lstStyle/>
                    <a:p>
                      <a:r>
                        <a:rPr lang="en-US" sz="2400" b="1" dirty="0" smtClean="0"/>
                        <a:t>Gather</a:t>
                      </a:r>
                    </a:p>
                  </a:txBody>
                  <a:tcPr anchor="ctr">
                    <a:solidFill>
                      <a:schemeClr val="accent1">
                        <a:lumMod val="20000"/>
                        <a:lumOff val="80000"/>
                      </a:schemeClr>
                    </a:solidFill>
                  </a:tcPr>
                </a:tc>
                <a:tc>
                  <a:txBody>
                    <a:bodyPr/>
                    <a:lstStyle/>
                    <a:p>
                      <a:r>
                        <a:rPr lang="en-US" sz="2400" baseline="0" dirty="0" smtClean="0"/>
                        <a:t>Reduce-merge of MapReduce*</a:t>
                      </a:r>
                      <a:endParaRPr lang="en-US" sz="2400" b="1" dirty="0"/>
                    </a:p>
                  </a:txBody>
                  <a:tcPr>
                    <a:solidFill>
                      <a:schemeClr val="accent1">
                        <a:lumMod val="20000"/>
                        <a:lumOff val="80000"/>
                      </a:schemeClr>
                    </a:solidFill>
                  </a:tcPr>
                </a:tc>
              </a:tr>
              <a:tr h="228600">
                <a:tc vMerge="1">
                  <a:txBody>
                    <a:bodyPr/>
                    <a:lstStyle/>
                    <a:p>
                      <a:endParaRPr lang="en-US"/>
                    </a:p>
                  </a:txBody>
                  <a:tcPr/>
                </a:tc>
                <a:tc>
                  <a:txBody>
                    <a:bodyPr/>
                    <a:lstStyle/>
                    <a:p>
                      <a:r>
                        <a:rPr lang="en-US" sz="2400" b="1" dirty="0" smtClean="0"/>
                        <a:t>Reduce</a:t>
                      </a:r>
                    </a:p>
                  </a:txBody>
                  <a:tcPr anchor="ctr">
                    <a:solidFill>
                      <a:schemeClr val="accent1">
                        <a:lumMod val="20000"/>
                        <a:lumOff val="80000"/>
                      </a:schemeClr>
                    </a:solidFill>
                  </a:tcPr>
                </a:tc>
                <a:tc>
                  <a:txBody>
                    <a:bodyPr/>
                    <a:lstStyle/>
                    <a:p>
                      <a:r>
                        <a:rPr lang="en-US" sz="2400" baseline="0" dirty="0" smtClean="0"/>
                        <a:t>Reduce of MapReduce*</a:t>
                      </a:r>
                      <a:endParaRPr lang="en-US" sz="2400" b="1" dirty="0"/>
                    </a:p>
                  </a:txBody>
                  <a:tcPr>
                    <a:solidFill>
                      <a:schemeClr val="accent1">
                        <a:lumMod val="20000"/>
                        <a:lumOff val="80000"/>
                      </a:schemeClr>
                    </a:solidFill>
                  </a:tcPr>
                </a:tc>
              </a:tr>
              <a:tr h="228600">
                <a:tc rowSpan="2">
                  <a:txBody>
                    <a:bodyPr/>
                    <a:lstStyle/>
                    <a:p>
                      <a:pPr algn="ctr"/>
                      <a:r>
                        <a:rPr lang="en-US" sz="2400" dirty="0" smtClean="0"/>
                        <a:t>One-to-All</a:t>
                      </a:r>
                      <a:endParaRPr lang="en-US" sz="2400" b="1" dirty="0"/>
                    </a:p>
                  </a:txBody>
                  <a:tcPr anchor="ctr">
                    <a:solidFill>
                      <a:schemeClr val="accent1">
                        <a:lumMod val="40000"/>
                        <a:lumOff val="60000"/>
                      </a:schemeClr>
                    </a:solidFill>
                  </a:tcPr>
                </a:tc>
                <a:tc>
                  <a:txBody>
                    <a:bodyPr/>
                    <a:lstStyle/>
                    <a:p>
                      <a:r>
                        <a:rPr lang="en-US" sz="2400" b="1" dirty="0" smtClean="0"/>
                        <a:t>Broadcast</a:t>
                      </a:r>
                      <a:endParaRPr lang="en-US" sz="2400" b="1" dirty="0"/>
                    </a:p>
                  </a:txBody>
                  <a:tcPr anchor="ctr">
                    <a:solidFill>
                      <a:schemeClr val="accent1">
                        <a:lumMod val="40000"/>
                        <a:lumOff val="60000"/>
                      </a:schemeClr>
                    </a:solidFill>
                  </a:tcPr>
                </a:tc>
                <a:tc>
                  <a:txBody>
                    <a:bodyPr/>
                    <a:lstStyle/>
                    <a:p>
                      <a:r>
                        <a:rPr lang="en-US" sz="2400" b="1" dirty="0" smtClean="0"/>
                        <a:t>MapReduce-</a:t>
                      </a:r>
                      <a:r>
                        <a:rPr lang="en-US" sz="2400" b="1" dirty="0" err="1" smtClean="0"/>
                        <a:t>MergeBroadcast</a:t>
                      </a:r>
                      <a:endParaRPr lang="en-US" sz="2400" b="1" dirty="0"/>
                    </a:p>
                  </a:txBody>
                  <a:tcPr>
                    <a:solidFill>
                      <a:schemeClr val="accent1">
                        <a:lumMod val="40000"/>
                        <a:lumOff val="60000"/>
                      </a:schemeClr>
                    </a:solidFill>
                  </a:tcPr>
                </a:tc>
              </a:tr>
              <a:tr h="228600">
                <a:tc vMerge="1">
                  <a:txBody>
                    <a:bodyPr/>
                    <a:lstStyle/>
                    <a:p>
                      <a:endParaRPr lang="en-US"/>
                    </a:p>
                  </a:txBody>
                  <a:tcPr/>
                </a:tc>
                <a:tc>
                  <a:txBody>
                    <a:bodyPr/>
                    <a:lstStyle/>
                    <a:p>
                      <a:r>
                        <a:rPr lang="en-US" sz="2400" b="1" dirty="0" smtClean="0"/>
                        <a:t>Scatter</a:t>
                      </a:r>
                      <a:endParaRPr lang="en-US" sz="2400" b="1" dirty="0"/>
                    </a:p>
                  </a:txBody>
                  <a:tcPr anchor="ctr">
                    <a:solidFill>
                      <a:schemeClr val="accent1">
                        <a:lumMod val="40000"/>
                        <a:lumOff val="6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Workaround using </a:t>
                      </a:r>
                      <a:r>
                        <a:rPr lang="en-US" sz="2400" dirty="0" err="1" smtClean="0"/>
                        <a:t>MapReduceMergeBroadcast</a:t>
                      </a:r>
                      <a:endParaRPr lang="en-US" sz="2400" b="1" dirty="0" smtClean="0"/>
                    </a:p>
                  </a:txBody>
                  <a:tcPr>
                    <a:solidFill>
                      <a:schemeClr val="accent1">
                        <a:lumMod val="40000"/>
                        <a:lumOff val="60000"/>
                      </a:schemeClr>
                    </a:solidFill>
                  </a:tcPr>
                </a:tc>
              </a:tr>
              <a:tr h="228600">
                <a:tc rowSpan="3">
                  <a:txBody>
                    <a:bodyPr/>
                    <a:lstStyle/>
                    <a:p>
                      <a:pPr algn="ctr"/>
                      <a:r>
                        <a:rPr lang="en-US" sz="2400" dirty="0" smtClean="0"/>
                        <a:t>All-to-All</a:t>
                      </a:r>
                      <a:endParaRPr lang="en-US" sz="2400" b="1" dirty="0"/>
                    </a:p>
                  </a:txBody>
                  <a:tcPr anchor="ctr">
                    <a:solidFill>
                      <a:schemeClr val="accent1">
                        <a:lumMod val="20000"/>
                        <a:lumOff val="80000"/>
                      </a:schemeClr>
                    </a:solidFill>
                  </a:tcPr>
                </a:tc>
                <a:tc>
                  <a:txBody>
                    <a:bodyPr/>
                    <a:lstStyle/>
                    <a:p>
                      <a:r>
                        <a:rPr lang="en-US" sz="2400" b="1" dirty="0" smtClean="0"/>
                        <a:t>AllGather</a:t>
                      </a:r>
                      <a:endParaRPr lang="en-US" sz="2400" b="1" dirty="0"/>
                    </a:p>
                  </a:txBody>
                  <a:tcPr anchor="ctr">
                    <a:solidFill>
                      <a:schemeClr val="accent1">
                        <a:lumMod val="20000"/>
                        <a:lumOff val="80000"/>
                      </a:schemeClr>
                    </a:solidFill>
                  </a:tcPr>
                </a:tc>
                <a:tc>
                  <a:txBody>
                    <a:bodyPr/>
                    <a:lstStyle/>
                    <a:p>
                      <a:r>
                        <a:rPr lang="en-US" sz="2400" b="1" dirty="0" smtClean="0"/>
                        <a:t>Map-AllGather </a:t>
                      </a:r>
                      <a:endParaRPr lang="en-US" sz="2400" b="1" dirty="0"/>
                    </a:p>
                  </a:txBody>
                  <a:tcPr>
                    <a:solidFill>
                      <a:schemeClr val="accent1">
                        <a:lumMod val="20000"/>
                        <a:lumOff val="80000"/>
                      </a:schemeClr>
                    </a:solidFill>
                  </a:tcPr>
                </a:tc>
              </a:tr>
              <a:tr h="228600">
                <a:tc vMerge="1">
                  <a:txBody>
                    <a:bodyPr/>
                    <a:lstStyle/>
                    <a:p>
                      <a:endParaRPr lang="en-US"/>
                    </a:p>
                  </a:txBody>
                  <a:tcPr/>
                </a:tc>
                <a:tc>
                  <a:txBody>
                    <a:bodyPr/>
                    <a:lstStyle/>
                    <a:p>
                      <a:r>
                        <a:rPr lang="en-US" sz="2400" b="1" dirty="0" err="1" smtClean="0"/>
                        <a:t>AllReduce</a:t>
                      </a:r>
                      <a:endParaRPr lang="en-US" sz="2400" b="1" dirty="0"/>
                    </a:p>
                  </a:txBody>
                  <a:tcPr anchor="ctr">
                    <a:solidFill>
                      <a:schemeClr val="accent1">
                        <a:lumMod val="20000"/>
                        <a:lumOff val="80000"/>
                      </a:schemeClr>
                    </a:solidFill>
                  </a:tcPr>
                </a:tc>
                <a:tc>
                  <a:txBody>
                    <a:bodyPr/>
                    <a:lstStyle/>
                    <a:p>
                      <a:r>
                        <a:rPr lang="en-US" sz="2400" b="1" dirty="0" smtClean="0"/>
                        <a:t>Map-</a:t>
                      </a:r>
                      <a:r>
                        <a:rPr lang="en-US" sz="2400" b="1" dirty="0" err="1" smtClean="0"/>
                        <a:t>AllReduce</a:t>
                      </a:r>
                      <a:endParaRPr lang="en-US" sz="2400" b="1" dirty="0"/>
                    </a:p>
                  </a:txBody>
                  <a:tcPr>
                    <a:solidFill>
                      <a:schemeClr val="accent1">
                        <a:lumMod val="20000"/>
                        <a:lumOff val="80000"/>
                      </a:schemeClr>
                    </a:solidFill>
                  </a:tcPr>
                </a:tc>
              </a:tr>
              <a:tr h="228600">
                <a:tc vMerge="1">
                  <a:txBody>
                    <a:bodyPr/>
                    <a:lstStyle/>
                    <a:p>
                      <a:endParaRPr lang="en-US"/>
                    </a:p>
                  </a:txBody>
                  <a:tcPr/>
                </a:tc>
                <a:tc>
                  <a:txBody>
                    <a:bodyPr/>
                    <a:lstStyle/>
                    <a:p>
                      <a:r>
                        <a:rPr lang="en-US" sz="2400" b="1" dirty="0" smtClean="0"/>
                        <a:t>Reduce-Scatter</a:t>
                      </a:r>
                      <a:endParaRPr lang="en-US" sz="2400" b="1" dirty="0"/>
                    </a:p>
                  </a:txBody>
                  <a:tcPr anchor="ctr">
                    <a:solidFill>
                      <a:schemeClr val="accent1">
                        <a:lumMod val="20000"/>
                        <a:lumOff val="80000"/>
                      </a:schemeClr>
                    </a:solidFill>
                  </a:tcPr>
                </a:tc>
                <a:tc>
                  <a:txBody>
                    <a:bodyPr/>
                    <a:lstStyle/>
                    <a:p>
                      <a:r>
                        <a:rPr lang="en-US" sz="2400" b="1" dirty="0" smtClean="0"/>
                        <a:t>Map-</a:t>
                      </a:r>
                      <a:r>
                        <a:rPr lang="en-US" sz="2400" b="1" dirty="0" err="1" smtClean="0"/>
                        <a:t>ReduceScatter</a:t>
                      </a:r>
                      <a:r>
                        <a:rPr lang="en-US" sz="2400" baseline="0" dirty="0" smtClean="0"/>
                        <a:t> (future)</a:t>
                      </a:r>
                      <a:endParaRPr lang="en-US" sz="2400" dirty="0"/>
                    </a:p>
                  </a:txBody>
                  <a:tcPr>
                    <a:solidFill>
                      <a:schemeClr val="accent1">
                        <a:lumMod val="20000"/>
                        <a:lumOff val="80000"/>
                      </a:schemeClr>
                    </a:solidFill>
                  </a:tcPr>
                </a:tc>
              </a:tr>
              <a:tr h="370840">
                <a:tc>
                  <a:txBody>
                    <a:bodyPr/>
                    <a:lstStyle/>
                    <a:p>
                      <a:pPr algn="ctr"/>
                      <a:r>
                        <a:rPr lang="en-US" sz="2400" dirty="0" smtClean="0"/>
                        <a:t>Synchronization</a:t>
                      </a:r>
                      <a:endParaRPr lang="en-US" sz="2400" b="1" dirty="0"/>
                    </a:p>
                  </a:txBody>
                  <a:tcPr anchor="ctr">
                    <a:solidFill>
                      <a:schemeClr val="accent1">
                        <a:lumMod val="40000"/>
                        <a:lumOff val="60000"/>
                      </a:schemeClr>
                    </a:solidFill>
                  </a:tcPr>
                </a:tc>
                <a:tc>
                  <a:txBody>
                    <a:bodyPr/>
                    <a:lstStyle/>
                    <a:p>
                      <a:r>
                        <a:rPr lang="en-US" sz="2400" b="1" dirty="0" smtClean="0"/>
                        <a:t>Barrier</a:t>
                      </a:r>
                      <a:endParaRPr lang="en-US" sz="2400" b="1" dirty="0"/>
                    </a:p>
                  </a:txBody>
                  <a:tcPr anchor="ctr">
                    <a:solidFill>
                      <a:schemeClr val="accent1">
                        <a:lumMod val="40000"/>
                        <a:lumOff val="60000"/>
                      </a:schemeClr>
                    </a:solidFill>
                  </a:tcPr>
                </a:tc>
                <a:tc>
                  <a:txBody>
                    <a:bodyPr/>
                    <a:lstStyle/>
                    <a:p>
                      <a:r>
                        <a:rPr lang="en-US" sz="2400" dirty="0" smtClean="0"/>
                        <a:t>Barrier between Map &amp; Reduce</a:t>
                      </a:r>
                      <a:r>
                        <a:rPr lang="en-US" sz="2400" baseline="0" dirty="0" smtClean="0"/>
                        <a:t> and between iterations*</a:t>
                      </a:r>
                      <a:endParaRPr lang="en-US" sz="2400" dirty="0"/>
                    </a:p>
                  </a:txBody>
                  <a:tcPr>
                    <a:solidFill>
                      <a:schemeClr val="accent1">
                        <a:lumMod val="40000"/>
                        <a:lumOff val="60000"/>
                      </a:schemeClr>
                    </a:solidFill>
                  </a:tcPr>
                </a:tc>
              </a:tr>
            </a:tbl>
          </a:graphicData>
        </a:graphic>
      </p:graphicFrame>
      <p:sp>
        <p:nvSpPr>
          <p:cNvPr id="5" name="Slide Number Placeholder 4"/>
          <p:cNvSpPr>
            <a:spLocks noGrp="1"/>
          </p:cNvSpPr>
          <p:nvPr>
            <p:ph type="sldNum" sz="quarter" idx="10"/>
          </p:nvPr>
        </p:nvSpPr>
        <p:spPr/>
        <p:txBody>
          <a:bodyPr/>
          <a:lstStyle/>
          <a:p>
            <a:fld id="{869587CA-1790-D944-9358-28FE68D2E49C}" type="slidenum">
              <a:rPr lang="en-US" smtClean="0"/>
              <a:t>44</a:t>
            </a:fld>
            <a:endParaRPr lang="en-US"/>
          </a:p>
        </p:txBody>
      </p:sp>
      <p:sp>
        <p:nvSpPr>
          <p:cNvPr id="6" name="Rectangle 5"/>
          <p:cNvSpPr/>
          <p:nvPr/>
        </p:nvSpPr>
        <p:spPr>
          <a:xfrm>
            <a:off x="0" y="6315421"/>
            <a:ext cx="3869521" cy="400110"/>
          </a:xfrm>
          <a:prstGeom prst="rect">
            <a:avLst/>
          </a:prstGeom>
        </p:spPr>
        <p:txBody>
          <a:bodyPr wrap="none">
            <a:spAutoFit/>
          </a:bodyPr>
          <a:lstStyle/>
          <a:p>
            <a:r>
              <a:rPr lang="en-US" sz="2000" b="1" dirty="0"/>
              <a:t>*Native support from MapReduce.</a:t>
            </a:r>
            <a:endParaRPr lang="en-US" sz="2000" b="1" dirty="0"/>
          </a:p>
        </p:txBody>
      </p:sp>
    </p:spTree>
    <p:extLst>
      <p:ext uri="{BB962C8B-B14F-4D97-AF65-F5344CB8AC3E}">
        <p14:creationId xmlns:p14="http://schemas.microsoft.com/office/powerpoint/2010/main" val="34893418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Map-AllGather Collective</a:t>
            </a:r>
            <a:endParaRPr lang="en-US" dirty="0"/>
          </a:p>
        </p:txBody>
      </p:sp>
      <p:sp>
        <p:nvSpPr>
          <p:cNvPr id="3" name="Content Placeholder 2"/>
          <p:cNvSpPr>
            <a:spLocks noGrp="1"/>
          </p:cNvSpPr>
          <p:nvPr>
            <p:ph idx="1"/>
          </p:nvPr>
        </p:nvSpPr>
        <p:spPr>
          <a:xfrm>
            <a:off x="457200" y="1722437"/>
            <a:ext cx="8229600" cy="4906963"/>
          </a:xfrm>
        </p:spPr>
        <p:txBody>
          <a:bodyPr>
            <a:normAutofit fontScale="77500" lnSpcReduction="20000"/>
          </a:bodyPr>
          <a:lstStyle/>
          <a:p>
            <a:r>
              <a:rPr lang="en-US" dirty="0" smtClean="0"/>
              <a:t>Traditional iterative Map Reduce</a:t>
            </a:r>
          </a:p>
          <a:p>
            <a:pPr lvl="1"/>
            <a:r>
              <a:rPr lang="en-US" dirty="0" smtClean="0"/>
              <a:t>The </a:t>
            </a:r>
            <a:r>
              <a:rPr lang="en-US" dirty="0"/>
              <a:t>“reduce” step </a:t>
            </a:r>
            <a:r>
              <a:rPr lang="en-US" dirty="0" smtClean="0"/>
              <a:t>assembles </a:t>
            </a:r>
            <a:r>
              <a:rPr lang="en-US" dirty="0"/>
              <a:t>the outputs of the Map Tasks together in </a:t>
            </a:r>
            <a:r>
              <a:rPr lang="en-US" dirty="0" smtClean="0"/>
              <a:t>order </a:t>
            </a:r>
          </a:p>
          <a:p>
            <a:pPr lvl="1"/>
            <a:r>
              <a:rPr lang="en-US" dirty="0" smtClean="0"/>
              <a:t>“</a:t>
            </a:r>
            <a:r>
              <a:rPr lang="en-US" dirty="0"/>
              <a:t>merge” </a:t>
            </a:r>
            <a:r>
              <a:rPr lang="en-US" dirty="0" smtClean="0"/>
              <a:t>assembles the outputs of the Reduce tasks</a:t>
            </a:r>
          </a:p>
          <a:p>
            <a:pPr lvl="1"/>
            <a:r>
              <a:rPr lang="en-US" dirty="0" smtClean="0"/>
              <a:t>Broadcast </a:t>
            </a:r>
            <a:r>
              <a:rPr lang="en-US" dirty="0"/>
              <a:t>the assembled output to all the workers. </a:t>
            </a:r>
            <a:endParaRPr lang="en-US" dirty="0" smtClean="0"/>
          </a:p>
          <a:p>
            <a:r>
              <a:rPr lang="en-US" dirty="0" smtClean="0"/>
              <a:t>Map-AllGather </a:t>
            </a:r>
            <a:r>
              <a:rPr lang="en-US" dirty="0" smtClean="0"/>
              <a:t>primitive,</a:t>
            </a:r>
          </a:p>
          <a:p>
            <a:pPr lvl="1"/>
            <a:r>
              <a:rPr lang="en-US" dirty="0" smtClean="0"/>
              <a:t>Broadcasts </a:t>
            </a:r>
            <a:r>
              <a:rPr lang="en-US" dirty="0"/>
              <a:t>the Map Task outputs to all the computational </a:t>
            </a:r>
            <a:r>
              <a:rPr lang="en-US" dirty="0" smtClean="0"/>
              <a:t>nodes</a:t>
            </a:r>
          </a:p>
          <a:p>
            <a:pPr lvl="1"/>
            <a:r>
              <a:rPr lang="en-US" dirty="0"/>
              <a:t>A</a:t>
            </a:r>
            <a:r>
              <a:rPr lang="en-US" dirty="0" smtClean="0"/>
              <a:t>ssembles </a:t>
            </a:r>
            <a:r>
              <a:rPr lang="en-US" dirty="0"/>
              <a:t>them together in the recipient nodes </a:t>
            </a:r>
            <a:endParaRPr lang="en-US" dirty="0" smtClean="0"/>
          </a:p>
          <a:p>
            <a:pPr lvl="1"/>
            <a:r>
              <a:rPr lang="en-US" dirty="0"/>
              <a:t>S</a:t>
            </a:r>
            <a:r>
              <a:rPr lang="en-US" dirty="0" smtClean="0"/>
              <a:t>chedules </a:t>
            </a:r>
            <a:r>
              <a:rPr lang="en-US" dirty="0"/>
              <a:t>the next iteration or the application</a:t>
            </a:r>
            <a:r>
              <a:rPr lang="en-US" dirty="0" smtClean="0"/>
              <a:t>.</a:t>
            </a:r>
          </a:p>
          <a:p>
            <a:r>
              <a:rPr lang="en-US" dirty="0" smtClean="0"/>
              <a:t>Eliminates </a:t>
            </a:r>
            <a:r>
              <a:rPr lang="en-US" dirty="0"/>
              <a:t>the need for reduce, </a:t>
            </a:r>
            <a:r>
              <a:rPr lang="en-US" dirty="0" smtClean="0"/>
              <a:t>merge, monolithic broadcasting steps</a:t>
            </a:r>
            <a:r>
              <a:rPr lang="en-US" dirty="0"/>
              <a:t> </a:t>
            </a:r>
            <a:r>
              <a:rPr lang="en-US" dirty="0" smtClean="0"/>
              <a:t>and unnecessary barriers.</a:t>
            </a:r>
            <a:endParaRPr lang="en-US" dirty="0" smtClean="0"/>
          </a:p>
          <a:p>
            <a:pPr marL="342714" lvl="1" indent="-342714">
              <a:buFont typeface="Arial" pitchFamily="34" charset="0"/>
              <a:buChar char="•"/>
            </a:pPr>
            <a:r>
              <a:rPr lang="en-US" sz="3100" dirty="0"/>
              <a:t>Example </a:t>
            </a:r>
            <a:r>
              <a:rPr lang="en-US" sz="3100" dirty="0" smtClean="0"/>
              <a:t>: MDS </a:t>
            </a:r>
            <a:r>
              <a:rPr lang="en-US" sz="3100" dirty="0" err="1"/>
              <a:t>BCCalc</a:t>
            </a:r>
            <a:r>
              <a:rPr lang="en-US" sz="3100" dirty="0"/>
              <a:t>, PageRank </a:t>
            </a:r>
            <a:r>
              <a:rPr lang="en-US" sz="3100" dirty="0" smtClean="0"/>
              <a:t>with </a:t>
            </a:r>
            <a:r>
              <a:rPr lang="en-US" sz="3100" dirty="0"/>
              <a:t>in-links </a:t>
            </a:r>
            <a:r>
              <a:rPr lang="en-US" sz="3100" dirty="0" smtClean="0"/>
              <a:t>matrix (matrix-vector multiplication)</a:t>
            </a:r>
            <a:endParaRPr lang="en-US" sz="3100" dirty="0"/>
          </a:p>
          <a:p>
            <a:endParaRPr lang="en-US" dirty="0"/>
          </a:p>
          <a:p>
            <a:endParaRPr lang="en-US" dirty="0"/>
          </a:p>
        </p:txBody>
      </p:sp>
      <p:sp>
        <p:nvSpPr>
          <p:cNvPr id="4" name="Slide Number Placeholder 3"/>
          <p:cNvSpPr>
            <a:spLocks noGrp="1"/>
          </p:cNvSpPr>
          <p:nvPr>
            <p:ph type="sldNum" sz="quarter" idx="10"/>
          </p:nvPr>
        </p:nvSpPr>
        <p:spPr/>
        <p:txBody>
          <a:bodyPr/>
          <a:lstStyle/>
          <a:p>
            <a:fld id="{869587CA-1790-D944-9358-28FE68D2E49C}" type="slidenum">
              <a:rPr lang="en-US" smtClean="0"/>
              <a:t>45</a:t>
            </a:fld>
            <a:endParaRPr lang="en-US"/>
          </a:p>
        </p:txBody>
      </p:sp>
    </p:spTree>
    <p:extLst>
      <p:ext uri="{BB962C8B-B14F-4D97-AF65-F5344CB8AC3E}">
        <p14:creationId xmlns:p14="http://schemas.microsoft.com/office/powerpoint/2010/main" val="12469311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Map-AllGather Collective</a:t>
            </a:r>
            <a:endParaRPr lang="en-US" sz="3200" dirty="0"/>
          </a:p>
        </p:txBody>
      </p:sp>
      <p:sp>
        <p:nvSpPr>
          <p:cNvPr id="3" name="Content Placeholder 2"/>
          <p:cNvSpPr>
            <a:spLocks noGrp="1"/>
          </p:cNvSpPr>
          <p:nvPr>
            <p:ph idx="1"/>
          </p:nvPr>
        </p:nvSpPr>
        <p:spPr>
          <a:xfrm>
            <a:off x="457200" y="1232066"/>
            <a:ext cx="8229600" cy="5156859"/>
          </a:xfrm>
        </p:spPr>
        <p:txBody>
          <a:bodyPr>
            <a:normAutofit/>
          </a:bodyPr>
          <a:lstStyle/>
          <a:p>
            <a:pPr lvl="1"/>
            <a:endParaRPr lang="en-US" dirty="0" smtClean="0"/>
          </a:p>
          <a:p>
            <a:pPr lvl="1"/>
            <a:endParaRPr lang="en-US" dirty="0"/>
          </a:p>
          <a:p>
            <a:pPr lvl="1"/>
            <a:endParaRPr lang="en-US" dirty="0" smtClean="0"/>
          </a:p>
          <a:p>
            <a:pPr lvl="1"/>
            <a:endParaRPr lang="en-US" sz="2400" dirty="0" smtClean="0"/>
          </a:p>
          <a:p>
            <a:pPr lvl="1"/>
            <a:endParaRPr lang="en-US" sz="2400" dirty="0" smtClean="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9250" y="1842444"/>
            <a:ext cx="6515337" cy="3832360"/>
          </a:xfrm>
          <a:prstGeom prst="rect">
            <a:avLst/>
          </a:prstGeom>
          <a:noFill/>
        </p:spPr>
      </p:pic>
      <p:sp>
        <p:nvSpPr>
          <p:cNvPr id="4" name="Slide Number Placeholder 3"/>
          <p:cNvSpPr>
            <a:spLocks noGrp="1"/>
          </p:cNvSpPr>
          <p:nvPr>
            <p:ph type="sldNum" sz="quarter" idx="10"/>
          </p:nvPr>
        </p:nvSpPr>
        <p:spPr/>
        <p:txBody>
          <a:bodyPr/>
          <a:lstStyle/>
          <a:p>
            <a:fld id="{869587CA-1790-D944-9358-28FE68D2E49C}" type="slidenum">
              <a:rPr lang="en-US" smtClean="0"/>
              <a:t>46</a:t>
            </a:fld>
            <a:endParaRPr lang="en-US"/>
          </a:p>
        </p:txBody>
      </p:sp>
    </p:spTree>
    <p:extLst>
      <p:ext uri="{BB962C8B-B14F-4D97-AF65-F5344CB8AC3E}">
        <p14:creationId xmlns:p14="http://schemas.microsoft.com/office/powerpoint/2010/main" val="26079225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a:t>
            </a:r>
            <a:r>
              <a:rPr lang="en-US" dirty="0" err="1" smtClean="0"/>
              <a:t>AllReduce</a:t>
            </a:r>
            <a:endParaRPr lang="en-US" dirty="0"/>
          </a:p>
        </p:txBody>
      </p:sp>
      <p:sp>
        <p:nvSpPr>
          <p:cNvPr id="3" name="Content Placeholder 2"/>
          <p:cNvSpPr>
            <a:spLocks noGrp="1"/>
          </p:cNvSpPr>
          <p:nvPr>
            <p:ph idx="1"/>
          </p:nvPr>
        </p:nvSpPr>
        <p:spPr>
          <a:xfrm>
            <a:off x="457200" y="1600201"/>
            <a:ext cx="8229600" cy="4732360"/>
          </a:xfrm>
        </p:spPr>
        <p:txBody>
          <a:bodyPr>
            <a:normAutofit fontScale="92500" lnSpcReduction="10000"/>
          </a:bodyPr>
          <a:lstStyle/>
          <a:p>
            <a:r>
              <a:rPr lang="en-US" dirty="0" smtClean="0"/>
              <a:t>Map-</a:t>
            </a:r>
            <a:r>
              <a:rPr lang="en-US" dirty="0" err="1" smtClean="0"/>
              <a:t>AllReduce</a:t>
            </a:r>
            <a:r>
              <a:rPr lang="en-US" dirty="0" smtClean="0"/>
              <a:t> </a:t>
            </a:r>
          </a:p>
          <a:p>
            <a:pPr lvl="1"/>
            <a:r>
              <a:rPr lang="en-US" dirty="0"/>
              <a:t>A</a:t>
            </a:r>
            <a:r>
              <a:rPr lang="en-US" dirty="0" smtClean="0"/>
              <a:t>ggregates </a:t>
            </a:r>
            <a:r>
              <a:rPr lang="en-US" dirty="0"/>
              <a:t>the results of the Map </a:t>
            </a:r>
            <a:r>
              <a:rPr lang="en-US" dirty="0" smtClean="0"/>
              <a:t>Tasks</a:t>
            </a:r>
          </a:p>
          <a:p>
            <a:pPr lvl="2"/>
            <a:r>
              <a:rPr lang="en-US" dirty="0" smtClean="0"/>
              <a:t>Supports multiple keys and vector values</a:t>
            </a:r>
          </a:p>
          <a:p>
            <a:pPr lvl="1"/>
            <a:r>
              <a:rPr lang="en-US" dirty="0" smtClean="0"/>
              <a:t>Broadcast </a:t>
            </a:r>
            <a:r>
              <a:rPr lang="en-US" dirty="0"/>
              <a:t>the results </a:t>
            </a:r>
            <a:endParaRPr lang="en-US" dirty="0" smtClean="0"/>
          </a:p>
          <a:p>
            <a:pPr lvl="1"/>
            <a:r>
              <a:rPr lang="en-US" dirty="0"/>
              <a:t>Use the result to decide the loop </a:t>
            </a:r>
            <a:r>
              <a:rPr lang="en-US" dirty="0" smtClean="0"/>
              <a:t>condition</a:t>
            </a:r>
          </a:p>
          <a:p>
            <a:pPr lvl="1"/>
            <a:r>
              <a:rPr lang="en-US" dirty="0" smtClean="0"/>
              <a:t>Schedule </a:t>
            </a:r>
            <a:r>
              <a:rPr lang="en-US" dirty="0"/>
              <a:t>the next iteration if needed</a:t>
            </a:r>
            <a:endParaRPr lang="en-US" dirty="0" smtClean="0"/>
          </a:p>
          <a:p>
            <a:r>
              <a:rPr lang="en-US" dirty="0" smtClean="0"/>
              <a:t>Associative commutative operations</a:t>
            </a:r>
          </a:p>
          <a:p>
            <a:pPr lvl="1"/>
            <a:r>
              <a:rPr lang="en-US" dirty="0" err="1" smtClean="0"/>
              <a:t>Eg</a:t>
            </a:r>
            <a:r>
              <a:rPr lang="en-US" dirty="0" smtClean="0"/>
              <a:t>: Sum, Max, Min.</a:t>
            </a:r>
          </a:p>
          <a:p>
            <a:r>
              <a:rPr lang="en-US" dirty="0"/>
              <a:t>Examples : </a:t>
            </a:r>
            <a:r>
              <a:rPr lang="en-US" dirty="0" err="1"/>
              <a:t>Kmeans</a:t>
            </a:r>
            <a:r>
              <a:rPr lang="en-US" dirty="0"/>
              <a:t>, PageRank, MDS stress </a:t>
            </a:r>
            <a:r>
              <a:rPr lang="en-US" dirty="0" err="1"/>
              <a:t>calc</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869587CA-1790-D944-9358-28FE68D2E49C}" type="slidenum">
              <a:rPr lang="en-US" smtClean="0"/>
              <a:t>47</a:t>
            </a:fld>
            <a:endParaRPr lang="en-US"/>
          </a:p>
        </p:txBody>
      </p:sp>
    </p:spTree>
    <p:extLst>
      <p:ext uri="{BB962C8B-B14F-4D97-AF65-F5344CB8AC3E}">
        <p14:creationId xmlns:p14="http://schemas.microsoft.com/office/powerpoint/2010/main" val="42637749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a:t>
            </a:r>
            <a:r>
              <a:rPr lang="en-US" dirty="0" err="1" smtClean="0"/>
              <a:t>AllReduce</a:t>
            </a:r>
            <a:r>
              <a:rPr lang="en-US" dirty="0" smtClean="0"/>
              <a:t> collective</a:t>
            </a:r>
            <a:endParaRPr lang="en-US" dirty="0"/>
          </a:p>
        </p:txBody>
      </p:sp>
      <p:grpSp>
        <p:nvGrpSpPr>
          <p:cNvPr id="4" name="Group 3"/>
          <p:cNvGrpSpPr/>
          <p:nvPr/>
        </p:nvGrpSpPr>
        <p:grpSpPr>
          <a:xfrm>
            <a:off x="5759566" y="2485083"/>
            <a:ext cx="1371600" cy="2744142"/>
            <a:chOff x="5486400" y="2437458"/>
            <a:chExt cx="1371600" cy="2744142"/>
          </a:xfrm>
        </p:grpSpPr>
        <p:sp>
          <p:nvSpPr>
            <p:cNvPr id="5" name="Rounded Rectangle 4"/>
            <p:cNvSpPr/>
            <p:nvPr/>
          </p:nvSpPr>
          <p:spPr>
            <a:xfrm>
              <a:off x="5486400" y="2437458"/>
              <a:ext cx="1371600" cy="2744142"/>
            </a:xfrm>
            <a:prstGeom prst="roundRect">
              <a:avLst/>
            </a:prstGeom>
            <a:ln w="28575">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p>
          </p:txBody>
        </p:sp>
        <p:grpSp>
          <p:nvGrpSpPr>
            <p:cNvPr id="6" name="Group 5"/>
            <p:cNvGrpSpPr/>
            <p:nvPr/>
          </p:nvGrpSpPr>
          <p:grpSpPr>
            <a:xfrm>
              <a:off x="5624258" y="2668592"/>
              <a:ext cx="1106525" cy="440371"/>
              <a:chOff x="2793754" y="2490537"/>
              <a:chExt cx="845262" cy="480750"/>
            </a:xfrm>
          </p:grpSpPr>
          <p:sp>
            <p:nvSpPr>
              <p:cNvPr id="16" name="Rounded Rectangle 15"/>
              <p:cNvSpPr/>
              <p:nvPr/>
            </p:nvSpPr>
            <p:spPr>
              <a:xfrm>
                <a:off x="2793754" y="2514087"/>
                <a:ext cx="838200" cy="457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000" dirty="0"/>
              </a:p>
            </p:txBody>
          </p:sp>
          <p:graphicFrame>
            <p:nvGraphicFramePr>
              <p:cNvPr id="17" name="Diagram 16"/>
              <p:cNvGraphicFramePr/>
              <p:nvPr>
                <p:extLst>
                  <p:ext uri="{D42A27DB-BD31-4B8C-83A1-F6EECF244321}">
                    <p14:modId xmlns:p14="http://schemas.microsoft.com/office/powerpoint/2010/main" val="426857451"/>
                  </p:ext>
                </p:extLst>
              </p:nvPr>
            </p:nvGraphicFramePr>
            <p:xfrm>
              <a:off x="2793754" y="2504185"/>
              <a:ext cx="457200" cy="467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p:cNvSpPr txBox="1"/>
              <p:nvPr/>
            </p:nvSpPr>
            <p:spPr>
              <a:xfrm>
                <a:off x="3102433" y="2490537"/>
                <a:ext cx="536583" cy="403197"/>
              </a:xfrm>
              <a:prstGeom prst="rect">
                <a:avLst/>
              </a:prstGeom>
              <a:noFill/>
            </p:spPr>
            <p:txBody>
              <a:bodyPr wrap="none" rtlCol="0">
                <a:spAutoFit/>
              </a:bodyPr>
              <a:lstStyle/>
              <a:p>
                <a:r>
                  <a:rPr lang="en-US" b="1" dirty="0" smtClean="0"/>
                  <a:t>Map</a:t>
                </a:r>
                <a:r>
                  <a:rPr lang="en-US" b="1" baseline="-25000" dirty="0" smtClean="0"/>
                  <a:t>1</a:t>
                </a:r>
                <a:endParaRPr lang="en-US" b="1" baseline="-25000" dirty="0"/>
              </a:p>
            </p:txBody>
          </p:sp>
        </p:grpSp>
        <p:grpSp>
          <p:nvGrpSpPr>
            <p:cNvPr id="7" name="Group 6"/>
            <p:cNvGrpSpPr/>
            <p:nvPr/>
          </p:nvGrpSpPr>
          <p:grpSpPr>
            <a:xfrm>
              <a:off x="5624258" y="3397407"/>
              <a:ext cx="1106525" cy="440371"/>
              <a:chOff x="2822812" y="3047487"/>
              <a:chExt cx="845262" cy="480750"/>
            </a:xfrm>
          </p:grpSpPr>
          <p:sp>
            <p:nvSpPr>
              <p:cNvPr id="13" name="Rounded Rectangle 12"/>
              <p:cNvSpPr/>
              <p:nvPr/>
            </p:nvSpPr>
            <p:spPr>
              <a:xfrm>
                <a:off x="2822812" y="3071037"/>
                <a:ext cx="838200" cy="457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000" dirty="0"/>
              </a:p>
            </p:txBody>
          </p:sp>
          <p:graphicFrame>
            <p:nvGraphicFramePr>
              <p:cNvPr id="14" name="Diagram 13"/>
              <p:cNvGraphicFramePr/>
              <p:nvPr>
                <p:extLst>
                  <p:ext uri="{D42A27DB-BD31-4B8C-83A1-F6EECF244321}">
                    <p14:modId xmlns:p14="http://schemas.microsoft.com/office/powerpoint/2010/main" val="1966146577"/>
                  </p:ext>
                </p:extLst>
              </p:nvPr>
            </p:nvGraphicFramePr>
            <p:xfrm>
              <a:off x="2822812" y="3061135"/>
              <a:ext cx="457200" cy="4671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TextBox 14"/>
              <p:cNvSpPr txBox="1"/>
              <p:nvPr/>
            </p:nvSpPr>
            <p:spPr>
              <a:xfrm>
                <a:off x="3131491" y="3047487"/>
                <a:ext cx="536583" cy="403197"/>
              </a:xfrm>
              <a:prstGeom prst="rect">
                <a:avLst/>
              </a:prstGeom>
              <a:noFill/>
            </p:spPr>
            <p:txBody>
              <a:bodyPr wrap="none" rtlCol="0">
                <a:spAutoFit/>
              </a:bodyPr>
              <a:lstStyle/>
              <a:p>
                <a:r>
                  <a:rPr lang="en-US" b="1" dirty="0" smtClean="0"/>
                  <a:t>Map</a:t>
                </a:r>
                <a:r>
                  <a:rPr lang="en-US" b="1" baseline="-25000" dirty="0" smtClean="0"/>
                  <a:t>2</a:t>
                </a:r>
                <a:endParaRPr lang="en-US" b="1" baseline="-25000" dirty="0"/>
              </a:p>
            </p:txBody>
          </p:sp>
        </p:grpSp>
        <p:grpSp>
          <p:nvGrpSpPr>
            <p:cNvPr id="8" name="Group 7"/>
            <p:cNvGrpSpPr/>
            <p:nvPr/>
          </p:nvGrpSpPr>
          <p:grpSpPr>
            <a:xfrm>
              <a:off x="5624258" y="4495800"/>
              <a:ext cx="1128967" cy="440371"/>
              <a:chOff x="2822812" y="4167450"/>
              <a:chExt cx="862405" cy="480750"/>
            </a:xfrm>
          </p:grpSpPr>
          <p:sp>
            <p:nvSpPr>
              <p:cNvPr id="10" name="Rounded Rectangle 9"/>
              <p:cNvSpPr/>
              <p:nvPr/>
            </p:nvSpPr>
            <p:spPr>
              <a:xfrm>
                <a:off x="2822812" y="4167963"/>
                <a:ext cx="838200" cy="457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000" dirty="0"/>
              </a:p>
            </p:txBody>
          </p:sp>
          <p:graphicFrame>
            <p:nvGraphicFramePr>
              <p:cNvPr id="11" name="Diagram 10"/>
              <p:cNvGraphicFramePr/>
              <p:nvPr>
                <p:extLst>
                  <p:ext uri="{D42A27DB-BD31-4B8C-83A1-F6EECF244321}">
                    <p14:modId xmlns:p14="http://schemas.microsoft.com/office/powerpoint/2010/main" val="366947474"/>
                  </p:ext>
                </p:extLst>
              </p:nvPr>
            </p:nvGraphicFramePr>
            <p:xfrm>
              <a:off x="2822812" y="4181098"/>
              <a:ext cx="457200" cy="46710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2" name="TextBox 11"/>
              <p:cNvSpPr txBox="1"/>
              <p:nvPr/>
            </p:nvSpPr>
            <p:spPr>
              <a:xfrm>
                <a:off x="3131491" y="4167450"/>
                <a:ext cx="553726" cy="403197"/>
              </a:xfrm>
              <a:prstGeom prst="rect">
                <a:avLst/>
              </a:prstGeom>
              <a:noFill/>
            </p:spPr>
            <p:txBody>
              <a:bodyPr wrap="none" rtlCol="0">
                <a:spAutoFit/>
              </a:bodyPr>
              <a:lstStyle/>
              <a:p>
                <a:r>
                  <a:rPr lang="en-US" b="1" dirty="0" err="1" smtClean="0"/>
                  <a:t>Map</a:t>
                </a:r>
                <a:r>
                  <a:rPr lang="en-US" b="1" baseline="-25000" dirty="0" err="1" smtClean="0"/>
                  <a:t>N</a:t>
                </a:r>
                <a:endParaRPr lang="en-US" b="1" baseline="-25000" dirty="0"/>
              </a:p>
            </p:txBody>
          </p:sp>
        </p:grpSp>
        <p:cxnSp>
          <p:nvCxnSpPr>
            <p:cNvPr id="9" name="Straight Connector 8"/>
            <p:cNvCxnSpPr/>
            <p:nvPr/>
          </p:nvCxnSpPr>
          <p:spPr>
            <a:xfrm>
              <a:off x="6242916" y="3886200"/>
              <a:ext cx="5484" cy="598284"/>
            </a:xfrm>
            <a:prstGeom prst="line">
              <a:avLst/>
            </a:prstGeom>
            <a:ln w="3810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19" name="Straight Arrow Connector 18"/>
          <p:cNvCxnSpPr/>
          <p:nvPr/>
        </p:nvCxnSpPr>
        <p:spPr>
          <a:xfrm>
            <a:off x="2366220" y="2941990"/>
            <a:ext cx="1291380" cy="17791"/>
          </a:xfrm>
          <a:prstGeom prst="straightConnector1">
            <a:avLst/>
          </a:prstGeom>
          <a:ln w="28575">
            <a:solidFill>
              <a:schemeClr val="accent1">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366220" y="2977573"/>
            <a:ext cx="1291380" cy="1566322"/>
          </a:xfrm>
          <a:prstGeom prst="straightConnector1">
            <a:avLst/>
          </a:prstGeom>
          <a:ln w="28575">
            <a:solidFill>
              <a:schemeClr val="accent1">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366220" y="3676003"/>
            <a:ext cx="1291380" cy="26556"/>
          </a:xfrm>
          <a:prstGeom prst="straightConnector1">
            <a:avLst/>
          </a:prstGeom>
          <a:ln w="28575">
            <a:solidFill>
              <a:schemeClr val="accent1">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366220" y="3814364"/>
            <a:ext cx="1291380" cy="868295"/>
          </a:xfrm>
          <a:prstGeom prst="straightConnector1">
            <a:avLst/>
          </a:prstGeom>
          <a:ln w="28575">
            <a:solidFill>
              <a:schemeClr val="accent1">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362200" y="3085549"/>
            <a:ext cx="1295400" cy="580635"/>
          </a:xfrm>
          <a:prstGeom prst="straightConnector1">
            <a:avLst/>
          </a:prstGeom>
          <a:ln w="28575">
            <a:solidFill>
              <a:schemeClr val="accent1">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366220" y="4711228"/>
            <a:ext cx="1291380" cy="0"/>
          </a:xfrm>
          <a:prstGeom prst="straightConnector1">
            <a:avLst/>
          </a:prstGeom>
          <a:ln w="28575">
            <a:solidFill>
              <a:schemeClr val="accent1">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239000" y="3880256"/>
            <a:ext cx="1524000"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29300" y="1752600"/>
            <a:ext cx="1104854" cy="707886"/>
          </a:xfrm>
          <a:prstGeom prst="rect">
            <a:avLst/>
          </a:prstGeom>
          <a:noFill/>
        </p:spPr>
        <p:txBody>
          <a:bodyPr wrap="none" rtlCol="0">
            <a:spAutoFit/>
          </a:bodyPr>
          <a:lstStyle/>
          <a:p>
            <a:pPr algn="ctr"/>
            <a:r>
              <a:rPr lang="en-US" sz="2000" b="1" dirty="0" smtClean="0"/>
              <a:t>(n+1)</a:t>
            </a:r>
            <a:r>
              <a:rPr lang="en-US" sz="2000" b="1" baseline="30000" dirty="0" err="1" smtClean="0"/>
              <a:t>th</a:t>
            </a:r>
            <a:endParaRPr lang="en-US" sz="2000" b="1" baseline="30000" dirty="0" smtClean="0"/>
          </a:p>
          <a:p>
            <a:pPr algn="ctr"/>
            <a:r>
              <a:rPr lang="en-US" sz="2000" b="1" dirty="0" smtClean="0"/>
              <a:t>Iteration</a:t>
            </a:r>
            <a:endParaRPr lang="en-US" sz="2000" b="1" dirty="0"/>
          </a:p>
        </p:txBody>
      </p:sp>
      <p:cxnSp>
        <p:nvCxnSpPr>
          <p:cNvPr id="27" name="Straight Arrow Connector 26"/>
          <p:cNvCxnSpPr/>
          <p:nvPr/>
        </p:nvCxnSpPr>
        <p:spPr>
          <a:xfrm>
            <a:off x="457200" y="2940442"/>
            <a:ext cx="407940" cy="15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65905" y="3664635"/>
            <a:ext cx="407940" cy="15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65905" y="4740960"/>
            <a:ext cx="407940" cy="15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0" name="Regular Pentagon 29"/>
          <p:cNvSpPr/>
          <p:nvPr/>
        </p:nvSpPr>
        <p:spPr>
          <a:xfrm rot="5400000">
            <a:off x="3752011" y="2692309"/>
            <a:ext cx="621146" cy="551478"/>
          </a:xfrm>
          <a:prstGeom prst="pentagon">
            <a:avLst/>
          </a:prstGeom>
          <a:solidFill>
            <a:schemeClr val="accent1">
              <a:lumMod val="60000"/>
              <a:lumOff val="40000"/>
            </a:schemeClr>
          </a:solidFill>
          <a:ln w="317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gular Pentagon 30"/>
          <p:cNvSpPr/>
          <p:nvPr/>
        </p:nvSpPr>
        <p:spPr>
          <a:xfrm rot="5400000">
            <a:off x="3752011" y="3470355"/>
            <a:ext cx="621146" cy="551478"/>
          </a:xfrm>
          <a:prstGeom prst="pentagon">
            <a:avLst/>
          </a:prstGeom>
          <a:solidFill>
            <a:schemeClr val="accent1">
              <a:lumMod val="60000"/>
              <a:lumOff val="40000"/>
            </a:schemeClr>
          </a:solidFill>
          <a:ln w="317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gular Pentagon 31"/>
          <p:cNvSpPr/>
          <p:nvPr/>
        </p:nvSpPr>
        <p:spPr>
          <a:xfrm rot="5400000">
            <a:off x="3752011" y="4397394"/>
            <a:ext cx="621146" cy="551478"/>
          </a:xfrm>
          <a:prstGeom prst="pentagon">
            <a:avLst/>
          </a:prstGeom>
          <a:solidFill>
            <a:schemeClr val="accent1">
              <a:lumMod val="60000"/>
              <a:lumOff val="40000"/>
            </a:schemeClr>
          </a:solidFill>
          <a:ln w="317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588480" y="3451989"/>
            <a:ext cx="805990" cy="369332"/>
          </a:xfrm>
          <a:prstGeom prst="rect">
            <a:avLst/>
          </a:prstGeom>
          <a:noFill/>
        </p:spPr>
        <p:txBody>
          <a:bodyPr wrap="none" rtlCol="0">
            <a:spAutoFit/>
          </a:bodyPr>
          <a:lstStyle/>
          <a:p>
            <a:r>
              <a:rPr lang="en-US" dirty="0" smtClean="0"/>
              <a:t>Iterate</a:t>
            </a:r>
            <a:endParaRPr lang="en-US" dirty="0"/>
          </a:p>
        </p:txBody>
      </p:sp>
      <p:sp>
        <p:nvSpPr>
          <p:cNvPr id="35" name="Rounded Rectangle 34"/>
          <p:cNvSpPr/>
          <p:nvPr/>
        </p:nvSpPr>
        <p:spPr>
          <a:xfrm>
            <a:off x="914400" y="2485083"/>
            <a:ext cx="1371600" cy="2744142"/>
          </a:xfrm>
          <a:prstGeom prst="roundRect">
            <a:avLst/>
          </a:prstGeom>
          <a:ln w="28575">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p>
        </p:txBody>
      </p:sp>
      <p:grpSp>
        <p:nvGrpSpPr>
          <p:cNvPr id="36" name="Group 35"/>
          <p:cNvGrpSpPr/>
          <p:nvPr/>
        </p:nvGrpSpPr>
        <p:grpSpPr>
          <a:xfrm>
            <a:off x="1052258" y="2716217"/>
            <a:ext cx="1106525" cy="440371"/>
            <a:chOff x="2793754" y="2490537"/>
            <a:chExt cx="845262" cy="480750"/>
          </a:xfrm>
        </p:grpSpPr>
        <p:sp>
          <p:nvSpPr>
            <p:cNvPr id="46" name="Rounded Rectangle 45"/>
            <p:cNvSpPr/>
            <p:nvPr/>
          </p:nvSpPr>
          <p:spPr>
            <a:xfrm>
              <a:off x="2793754" y="2514087"/>
              <a:ext cx="838200" cy="457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000" dirty="0"/>
            </a:p>
          </p:txBody>
        </p:sp>
        <p:graphicFrame>
          <p:nvGraphicFramePr>
            <p:cNvPr id="47" name="Diagram 46"/>
            <p:cNvGraphicFramePr/>
            <p:nvPr>
              <p:extLst>
                <p:ext uri="{D42A27DB-BD31-4B8C-83A1-F6EECF244321}">
                  <p14:modId xmlns:p14="http://schemas.microsoft.com/office/powerpoint/2010/main" val="2062717363"/>
                </p:ext>
              </p:extLst>
            </p:nvPr>
          </p:nvGraphicFramePr>
          <p:xfrm>
            <a:off x="2793754" y="2504185"/>
            <a:ext cx="457200" cy="46710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48" name="TextBox 47"/>
            <p:cNvSpPr txBox="1"/>
            <p:nvPr/>
          </p:nvSpPr>
          <p:spPr>
            <a:xfrm>
              <a:off x="3102433" y="2490537"/>
              <a:ext cx="536583" cy="403197"/>
            </a:xfrm>
            <a:prstGeom prst="rect">
              <a:avLst/>
            </a:prstGeom>
            <a:noFill/>
          </p:spPr>
          <p:txBody>
            <a:bodyPr wrap="none" rtlCol="0">
              <a:spAutoFit/>
            </a:bodyPr>
            <a:lstStyle/>
            <a:p>
              <a:r>
                <a:rPr lang="en-US" b="1" dirty="0" smtClean="0"/>
                <a:t>Map</a:t>
              </a:r>
              <a:r>
                <a:rPr lang="en-US" b="1" baseline="-25000" dirty="0" smtClean="0"/>
                <a:t>1</a:t>
              </a:r>
              <a:endParaRPr lang="en-US" b="1" baseline="-25000" dirty="0"/>
            </a:p>
          </p:txBody>
        </p:sp>
      </p:grpSp>
      <p:grpSp>
        <p:nvGrpSpPr>
          <p:cNvPr id="37" name="Group 36"/>
          <p:cNvGrpSpPr/>
          <p:nvPr/>
        </p:nvGrpSpPr>
        <p:grpSpPr>
          <a:xfrm>
            <a:off x="1052258" y="3445032"/>
            <a:ext cx="1106525" cy="440371"/>
            <a:chOff x="2822812" y="3047487"/>
            <a:chExt cx="845262" cy="480750"/>
          </a:xfrm>
        </p:grpSpPr>
        <p:sp>
          <p:nvSpPr>
            <p:cNvPr id="43" name="Rounded Rectangle 42"/>
            <p:cNvSpPr/>
            <p:nvPr/>
          </p:nvSpPr>
          <p:spPr>
            <a:xfrm>
              <a:off x="2822812" y="3071037"/>
              <a:ext cx="838200" cy="457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000" dirty="0"/>
            </a:p>
          </p:txBody>
        </p:sp>
        <p:graphicFrame>
          <p:nvGraphicFramePr>
            <p:cNvPr id="44" name="Diagram 43"/>
            <p:cNvGraphicFramePr/>
            <p:nvPr>
              <p:extLst>
                <p:ext uri="{D42A27DB-BD31-4B8C-83A1-F6EECF244321}">
                  <p14:modId xmlns:p14="http://schemas.microsoft.com/office/powerpoint/2010/main" val="2490252225"/>
                </p:ext>
              </p:extLst>
            </p:nvPr>
          </p:nvGraphicFramePr>
          <p:xfrm>
            <a:off x="2822812" y="3061135"/>
            <a:ext cx="457200" cy="467102"/>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45" name="TextBox 44"/>
            <p:cNvSpPr txBox="1"/>
            <p:nvPr/>
          </p:nvSpPr>
          <p:spPr>
            <a:xfrm>
              <a:off x="3131491" y="3047487"/>
              <a:ext cx="536583" cy="403197"/>
            </a:xfrm>
            <a:prstGeom prst="rect">
              <a:avLst/>
            </a:prstGeom>
            <a:noFill/>
          </p:spPr>
          <p:txBody>
            <a:bodyPr wrap="none" rtlCol="0">
              <a:spAutoFit/>
            </a:bodyPr>
            <a:lstStyle/>
            <a:p>
              <a:r>
                <a:rPr lang="en-US" b="1" dirty="0" smtClean="0"/>
                <a:t>Map</a:t>
              </a:r>
              <a:r>
                <a:rPr lang="en-US" b="1" baseline="-25000" dirty="0" smtClean="0"/>
                <a:t>2</a:t>
              </a:r>
              <a:endParaRPr lang="en-US" b="1" baseline="-25000" dirty="0"/>
            </a:p>
          </p:txBody>
        </p:sp>
      </p:grpSp>
      <p:grpSp>
        <p:nvGrpSpPr>
          <p:cNvPr id="38" name="Group 37"/>
          <p:cNvGrpSpPr/>
          <p:nvPr/>
        </p:nvGrpSpPr>
        <p:grpSpPr>
          <a:xfrm>
            <a:off x="1052258" y="4543425"/>
            <a:ext cx="1128967" cy="440371"/>
            <a:chOff x="2822812" y="4167450"/>
            <a:chExt cx="862405" cy="480750"/>
          </a:xfrm>
        </p:grpSpPr>
        <p:sp>
          <p:nvSpPr>
            <p:cNvPr id="40" name="Rounded Rectangle 39"/>
            <p:cNvSpPr/>
            <p:nvPr/>
          </p:nvSpPr>
          <p:spPr>
            <a:xfrm>
              <a:off x="2822812" y="4167963"/>
              <a:ext cx="838200" cy="457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000" dirty="0"/>
            </a:p>
          </p:txBody>
        </p:sp>
        <p:graphicFrame>
          <p:nvGraphicFramePr>
            <p:cNvPr id="41" name="Diagram 40"/>
            <p:cNvGraphicFramePr/>
            <p:nvPr>
              <p:extLst>
                <p:ext uri="{D42A27DB-BD31-4B8C-83A1-F6EECF244321}">
                  <p14:modId xmlns:p14="http://schemas.microsoft.com/office/powerpoint/2010/main" val="1903245508"/>
                </p:ext>
              </p:extLst>
            </p:nvPr>
          </p:nvGraphicFramePr>
          <p:xfrm>
            <a:off x="2822812" y="4181098"/>
            <a:ext cx="457200" cy="467102"/>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42" name="TextBox 41"/>
            <p:cNvSpPr txBox="1"/>
            <p:nvPr/>
          </p:nvSpPr>
          <p:spPr>
            <a:xfrm>
              <a:off x="3131491" y="4167450"/>
              <a:ext cx="553726" cy="403197"/>
            </a:xfrm>
            <a:prstGeom prst="rect">
              <a:avLst/>
            </a:prstGeom>
            <a:noFill/>
          </p:spPr>
          <p:txBody>
            <a:bodyPr wrap="none" rtlCol="0">
              <a:spAutoFit/>
            </a:bodyPr>
            <a:lstStyle/>
            <a:p>
              <a:r>
                <a:rPr lang="en-US" b="1" dirty="0" err="1" smtClean="0"/>
                <a:t>Map</a:t>
              </a:r>
              <a:r>
                <a:rPr lang="en-US" b="1" baseline="-25000" dirty="0" err="1" smtClean="0"/>
                <a:t>N</a:t>
              </a:r>
              <a:endParaRPr lang="en-US" b="1" baseline="-25000" dirty="0"/>
            </a:p>
          </p:txBody>
        </p:sp>
      </p:grpSp>
      <p:cxnSp>
        <p:nvCxnSpPr>
          <p:cNvPr id="39" name="Straight Connector 38"/>
          <p:cNvCxnSpPr/>
          <p:nvPr/>
        </p:nvCxnSpPr>
        <p:spPr>
          <a:xfrm>
            <a:off x="1670916" y="3933825"/>
            <a:ext cx="5484" cy="598284"/>
          </a:xfrm>
          <a:prstGeom prst="line">
            <a:avLst/>
          </a:prstGeom>
          <a:ln w="3810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047773" y="1712009"/>
            <a:ext cx="1104854" cy="707886"/>
          </a:xfrm>
          <a:prstGeom prst="rect">
            <a:avLst/>
          </a:prstGeom>
          <a:noFill/>
        </p:spPr>
        <p:txBody>
          <a:bodyPr wrap="none" rtlCol="0">
            <a:spAutoFit/>
          </a:bodyPr>
          <a:lstStyle/>
          <a:p>
            <a:pPr algn="ctr"/>
            <a:r>
              <a:rPr lang="en-US" sz="2000" b="1" dirty="0" smtClean="0"/>
              <a:t>n</a:t>
            </a:r>
            <a:r>
              <a:rPr lang="en-US" sz="2000" b="1" baseline="30000" dirty="0" smtClean="0"/>
              <a:t>th</a:t>
            </a:r>
          </a:p>
          <a:p>
            <a:pPr algn="ctr"/>
            <a:r>
              <a:rPr lang="en-US" sz="2000" b="1" dirty="0" smtClean="0"/>
              <a:t>Iteration</a:t>
            </a:r>
            <a:endParaRPr lang="en-US" sz="2000" b="1" dirty="0"/>
          </a:p>
        </p:txBody>
      </p:sp>
      <p:cxnSp>
        <p:nvCxnSpPr>
          <p:cNvPr id="50" name="Straight Arrow Connector 49"/>
          <p:cNvCxnSpPr/>
          <p:nvPr/>
        </p:nvCxnSpPr>
        <p:spPr>
          <a:xfrm>
            <a:off x="4468186" y="2977573"/>
            <a:ext cx="1291380" cy="17791"/>
          </a:xfrm>
          <a:prstGeom prst="straightConnector1">
            <a:avLst/>
          </a:prstGeom>
          <a:ln w="28575">
            <a:solidFill>
              <a:schemeClr val="accent1">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4468186" y="2995364"/>
            <a:ext cx="1291380" cy="641291"/>
          </a:xfrm>
          <a:prstGeom prst="straightConnector1">
            <a:avLst/>
          </a:prstGeom>
          <a:ln w="28575">
            <a:solidFill>
              <a:schemeClr val="accent1">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468186" y="2986468"/>
            <a:ext cx="1291380" cy="1766826"/>
          </a:xfrm>
          <a:prstGeom prst="straightConnector1">
            <a:avLst/>
          </a:prstGeom>
          <a:ln w="28575">
            <a:solidFill>
              <a:schemeClr val="accent1">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833194" y="2792907"/>
            <a:ext cx="458780" cy="369332"/>
          </a:xfrm>
          <a:prstGeom prst="rect">
            <a:avLst/>
          </a:prstGeom>
          <a:noFill/>
        </p:spPr>
        <p:txBody>
          <a:bodyPr wrap="none" rtlCol="0">
            <a:spAutoFit/>
          </a:bodyPr>
          <a:lstStyle/>
          <a:p>
            <a:r>
              <a:rPr lang="en-US" dirty="0" smtClean="0"/>
              <a:t>Op</a:t>
            </a:r>
            <a:endParaRPr lang="en-US" dirty="0"/>
          </a:p>
        </p:txBody>
      </p:sp>
      <p:sp>
        <p:nvSpPr>
          <p:cNvPr id="54" name="TextBox 53"/>
          <p:cNvSpPr txBox="1"/>
          <p:nvPr/>
        </p:nvSpPr>
        <p:spPr>
          <a:xfrm>
            <a:off x="3790017" y="3576068"/>
            <a:ext cx="458780" cy="369332"/>
          </a:xfrm>
          <a:prstGeom prst="rect">
            <a:avLst/>
          </a:prstGeom>
          <a:noFill/>
        </p:spPr>
        <p:txBody>
          <a:bodyPr wrap="none" rtlCol="0">
            <a:spAutoFit/>
          </a:bodyPr>
          <a:lstStyle/>
          <a:p>
            <a:r>
              <a:rPr lang="en-US" dirty="0" smtClean="0"/>
              <a:t>Op</a:t>
            </a:r>
            <a:endParaRPr lang="en-US" dirty="0"/>
          </a:p>
        </p:txBody>
      </p:sp>
      <p:sp>
        <p:nvSpPr>
          <p:cNvPr id="55" name="TextBox 54"/>
          <p:cNvSpPr txBox="1"/>
          <p:nvPr/>
        </p:nvSpPr>
        <p:spPr>
          <a:xfrm>
            <a:off x="3795741" y="4497993"/>
            <a:ext cx="458780" cy="369332"/>
          </a:xfrm>
          <a:prstGeom prst="rect">
            <a:avLst/>
          </a:prstGeom>
          <a:noFill/>
        </p:spPr>
        <p:txBody>
          <a:bodyPr wrap="none" rtlCol="0">
            <a:spAutoFit/>
          </a:bodyPr>
          <a:lstStyle/>
          <a:p>
            <a:r>
              <a:rPr lang="en-US" dirty="0" smtClean="0"/>
              <a:t>Op</a:t>
            </a:r>
            <a:endParaRPr lang="en-US" dirty="0"/>
          </a:p>
        </p:txBody>
      </p:sp>
      <p:sp>
        <p:nvSpPr>
          <p:cNvPr id="3" name="Slide Number Placeholder 2"/>
          <p:cNvSpPr>
            <a:spLocks noGrp="1"/>
          </p:cNvSpPr>
          <p:nvPr>
            <p:ph type="sldNum" sz="quarter" idx="10"/>
          </p:nvPr>
        </p:nvSpPr>
        <p:spPr/>
        <p:txBody>
          <a:bodyPr/>
          <a:lstStyle/>
          <a:p>
            <a:fld id="{869587CA-1790-D944-9358-28FE68D2E49C}" type="slidenum">
              <a:rPr lang="en-US" smtClean="0"/>
              <a:t>48</a:t>
            </a:fld>
            <a:endParaRPr lang="en-US"/>
          </a:p>
        </p:txBody>
      </p:sp>
    </p:spTree>
    <p:extLst>
      <p:ext uri="{BB962C8B-B14F-4D97-AF65-F5344CB8AC3E}">
        <p14:creationId xmlns:p14="http://schemas.microsoft.com/office/powerpoint/2010/main" val="23005178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Implementations</a:t>
            </a:r>
            <a:endParaRPr lang="en-US" dirty="0"/>
          </a:p>
        </p:txBody>
      </p:sp>
      <p:sp>
        <p:nvSpPr>
          <p:cNvPr id="3" name="Content Placeholder 2"/>
          <p:cNvSpPr>
            <a:spLocks noGrp="1"/>
          </p:cNvSpPr>
          <p:nvPr>
            <p:ph idx="1"/>
          </p:nvPr>
        </p:nvSpPr>
        <p:spPr>
          <a:xfrm>
            <a:off x="457200" y="1600201"/>
            <a:ext cx="8229600" cy="4541292"/>
          </a:xfrm>
        </p:spPr>
        <p:txBody>
          <a:bodyPr>
            <a:normAutofit fontScale="77500" lnSpcReduction="20000"/>
          </a:bodyPr>
          <a:lstStyle/>
          <a:p>
            <a:r>
              <a:rPr lang="en-US" dirty="0" smtClean="0"/>
              <a:t>H-Collectives : Map-Collectives </a:t>
            </a:r>
            <a:r>
              <a:rPr lang="en-US" dirty="0"/>
              <a:t>for Apache </a:t>
            </a:r>
            <a:r>
              <a:rPr lang="en-US" dirty="0" smtClean="0"/>
              <a:t>Hadoop</a:t>
            </a:r>
          </a:p>
          <a:p>
            <a:pPr lvl="1"/>
            <a:r>
              <a:rPr lang="en-US" dirty="0" smtClean="0"/>
              <a:t>Node-level </a:t>
            </a:r>
            <a:r>
              <a:rPr lang="en-US" dirty="0"/>
              <a:t>data </a:t>
            </a:r>
            <a:r>
              <a:rPr lang="en-US" dirty="0" smtClean="0"/>
              <a:t>aggregations and caching</a:t>
            </a:r>
          </a:p>
          <a:p>
            <a:pPr lvl="1"/>
            <a:r>
              <a:rPr lang="en-US" dirty="0" smtClean="0"/>
              <a:t>Speculative iteration scheduling</a:t>
            </a:r>
          </a:p>
          <a:p>
            <a:pPr lvl="1"/>
            <a:r>
              <a:rPr lang="en-US" dirty="0" smtClean="0"/>
              <a:t>Hadoop Mappers with </a:t>
            </a:r>
            <a:r>
              <a:rPr lang="en-US" dirty="0"/>
              <a:t>only very minimal </a:t>
            </a:r>
            <a:r>
              <a:rPr lang="en-US" dirty="0" smtClean="0"/>
              <a:t>changes</a:t>
            </a:r>
          </a:p>
          <a:p>
            <a:pPr lvl="1"/>
            <a:r>
              <a:rPr lang="en-US" dirty="0" smtClean="0"/>
              <a:t>Support dynamic </a:t>
            </a:r>
            <a:r>
              <a:rPr lang="en-US" dirty="0"/>
              <a:t>scheduling of tasks, </a:t>
            </a:r>
            <a:r>
              <a:rPr lang="en-US" dirty="0" smtClean="0"/>
              <a:t>multiple </a:t>
            </a:r>
            <a:r>
              <a:rPr lang="en-US" dirty="0"/>
              <a:t>map task </a:t>
            </a:r>
            <a:r>
              <a:rPr lang="en-US" dirty="0" smtClean="0"/>
              <a:t>waves, typical </a:t>
            </a:r>
            <a:r>
              <a:rPr lang="en-US" dirty="0"/>
              <a:t>Hadoop fault tolerance and speculative </a:t>
            </a:r>
            <a:r>
              <a:rPr lang="en-US" dirty="0" smtClean="0"/>
              <a:t>executions.</a:t>
            </a:r>
          </a:p>
          <a:p>
            <a:pPr lvl="1"/>
            <a:r>
              <a:rPr lang="en-US" dirty="0" err="1"/>
              <a:t>Netty</a:t>
            </a:r>
            <a:r>
              <a:rPr lang="en-US" dirty="0"/>
              <a:t> </a:t>
            </a:r>
            <a:r>
              <a:rPr lang="en-US" dirty="0" smtClean="0"/>
              <a:t>NIO based implementation</a:t>
            </a:r>
          </a:p>
          <a:p>
            <a:r>
              <a:rPr lang="en-US" dirty="0" smtClean="0"/>
              <a:t>Map-Collectives </a:t>
            </a:r>
            <a:r>
              <a:rPr lang="en-US" dirty="0"/>
              <a:t>for Twister4Azure iterative </a:t>
            </a:r>
            <a:r>
              <a:rPr lang="en-US" dirty="0" smtClean="0"/>
              <a:t>MapReduce</a:t>
            </a:r>
          </a:p>
          <a:p>
            <a:pPr lvl="1"/>
            <a:r>
              <a:rPr lang="en-US" dirty="0" smtClean="0"/>
              <a:t>WCF Based implementation</a:t>
            </a:r>
          </a:p>
          <a:p>
            <a:pPr lvl="1"/>
            <a:r>
              <a:rPr lang="en-US" dirty="0" smtClean="0"/>
              <a:t>Instance level data aggregation and caching</a:t>
            </a:r>
          </a:p>
        </p:txBody>
      </p:sp>
      <p:sp>
        <p:nvSpPr>
          <p:cNvPr id="4" name="Slide Number Placeholder 3"/>
          <p:cNvSpPr>
            <a:spLocks noGrp="1"/>
          </p:cNvSpPr>
          <p:nvPr>
            <p:ph type="sldNum" sz="quarter" idx="10"/>
          </p:nvPr>
        </p:nvSpPr>
        <p:spPr/>
        <p:txBody>
          <a:bodyPr/>
          <a:lstStyle/>
          <a:p>
            <a:fld id="{869587CA-1790-D944-9358-28FE68D2E49C}" type="slidenum">
              <a:rPr lang="en-US" smtClean="0"/>
              <a:t>49</a:t>
            </a:fld>
            <a:endParaRPr lang="en-US"/>
          </a:p>
        </p:txBody>
      </p:sp>
    </p:spTree>
    <p:extLst>
      <p:ext uri="{BB962C8B-B14F-4D97-AF65-F5344CB8AC3E}">
        <p14:creationId xmlns:p14="http://schemas.microsoft.com/office/powerpoint/2010/main" val="2434321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88027646"/>
              </p:ext>
            </p:extLst>
          </p:nvPr>
        </p:nvGraphicFramePr>
        <p:xfrm>
          <a:off x="457200" y="641445"/>
          <a:ext cx="8229600" cy="5105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0"/>
          </p:nvPr>
        </p:nvSpPr>
        <p:spPr/>
        <p:txBody>
          <a:bodyPr/>
          <a:lstStyle/>
          <a:p>
            <a:fld id="{869587CA-1790-D944-9358-28FE68D2E49C}" type="slidenum">
              <a:rPr lang="en-US" smtClean="0"/>
              <a:t>5</a:t>
            </a:fld>
            <a:endParaRPr lang="en-US"/>
          </a:p>
        </p:txBody>
      </p:sp>
    </p:spTree>
    <p:extLst>
      <p:ext uri="{BB962C8B-B14F-4D97-AF65-F5344CB8AC3E}">
        <p14:creationId xmlns:p14="http://schemas.microsoft.com/office/powerpoint/2010/main" val="14261443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KMeansClustering</a:t>
            </a:r>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97888" y="1717891"/>
            <a:ext cx="4496942" cy="2703983"/>
          </a:xfrm>
          <a:prstGeom prst="rect">
            <a:avLst/>
          </a:prstGeom>
          <a:noFill/>
          <a:ln>
            <a:noFill/>
          </a:ln>
        </p:spPr>
      </p:pic>
      <p:sp>
        <p:nvSpPr>
          <p:cNvPr id="3" name="Rectangle 2"/>
          <p:cNvSpPr/>
          <p:nvPr/>
        </p:nvSpPr>
        <p:spPr>
          <a:xfrm>
            <a:off x="866641" y="5148960"/>
            <a:ext cx="7267432" cy="646331"/>
          </a:xfrm>
          <a:prstGeom prst="rect">
            <a:avLst/>
          </a:prstGeom>
        </p:spPr>
        <p:txBody>
          <a:bodyPr wrap="square">
            <a:spAutoFit/>
          </a:bodyPr>
          <a:lstStyle/>
          <a:p>
            <a:pPr algn="ctr"/>
            <a:r>
              <a:rPr lang="en-US" b="1" dirty="0"/>
              <a:t>Hadoop </a:t>
            </a:r>
            <a:r>
              <a:rPr lang="en-US" b="1" dirty="0" smtClean="0"/>
              <a:t>vs H-Collectives Map-</a:t>
            </a:r>
            <a:r>
              <a:rPr lang="en-US" b="1" dirty="0" err="1" smtClean="0"/>
              <a:t>AllReduce</a:t>
            </a:r>
            <a:r>
              <a:rPr lang="en-US" b="1" dirty="0" smtClean="0"/>
              <a:t>.</a:t>
            </a:r>
          </a:p>
          <a:p>
            <a:pPr algn="ctr"/>
            <a:r>
              <a:rPr lang="en-US" b="1" dirty="0" smtClean="0"/>
              <a:t>500 </a:t>
            </a:r>
            <a:r>
              <a:rPr lang="en-US" b="1" dirty="0"/>
              <a:t>Centroids (clusters). 20 Dimensions. 10 iterations.</a:t>
            </a:r>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4967785" y="1723700"/>
            <a:ext cx="4032929" cy="2698174"/>
          </a:xfrm>
          <a:prstGeom prst="rect">
            <a:avLst/>
          </a:prstGeom>
          <a:noFill/>
          <a:ln>
            <a:noFill/>
          </a:ln>
        </p:spPr>
      </p:pic>
      <p:sp>
        <p:nvSpPr>
          <p:cNvPr id="4" name="Rectangle 3"/>
          <p:cNvSpPr/>
          <p:nvPr/>
        </p:nvSpPr>
        <p:spPr>
          <a:xfrm>
            <a:off x="1707983" y="4527223"/>
            <a:ext cx="1476751" cy="369332"/>
          </a:xfrm>
          <a:prstGeom prst="rect">
            <a:avLst/>
          </a:prstGeom>
        </p:spPr>
        <p:txBody>
          <a:bodyPr wrap="none">
            <a:spAutoFit/>
          </a:bodyPr>
          <a:lstStyle/>
          <a:p>
            <a:r>
              <a:rPr lang="en-US" b="1" dirty="0"/>
              <a:t> Weak scaling</a:t>
            </a:r>
            <a:endParaRPr lang="en-US" dirty="0"/>
          </a:p>
        </p:txBody>
      </p:sp>
      <p:sp>
        <p:nvSpPr>
          <p:cNvPr id="8" name="Rectangle 7"/>
          <p:cNvSpPr/>
          <p:nvPr/>
        </p:nvSpPr>
        <p:spPr>
          <a:xfrm>
            <a:off x="6245873" y="4527223"/>
            <a:ext cx="1559081" cy="369332"/>
          </a:xfrm>
          <a:prstGeom prst="rect">
            <a:avLst/>
          </a:prstGeom>
        </p:spPr>
        <p:txBody>
          <a:bodyPr wrap="none">
            <a:spAutoFit/>
          </a:bodyPr>
          <a:lstStyle/>
          <a:p>
            <a:r>
              <a:rPr lang="en-US" b="1" dirty="0"/>
              <a:t> </a:t>
            </a:r>
            <a:r>
              <a:rPr lang="en-US" b="1" dirty="0" smtClean="0"/>
              <a:t>Strong scaling</a:t>
            </a:r>
            <a:endParaRPr lang="en-US" dirty="0"/>
          </a:p>
        </p:txBody>
      </p:sp>
      <p:sp>
        <p:nvSpPr>
          <p:cNvPr id="6" name="Slide Number Placeholder 5"/>
          <p:cNvSpPr>
            <a:spLocks noGrp="1"/>
          </p:cNvSpPr>
          <p:nvPr>
            <p:ph type="sldNum" sz="quarter" idx="10"/>
          </p:nvPr>
        </p:nvSpPr>
        <p:spPr/>
        <p:txBody>
          <a:bodyPr/>
          <a:lstStyle/>
          <a:p>
            <a:fld id="{869587CA-1790-D944-9358-28FE68D2E49C}" type="slidenum">
              <a:rPr lang="en-US" smtClean="0"/>
              <a:t>50</a:t>
            </a:fld>
            <a:endParaRPr lang="en-US"/>
          </a:p>
        </p:txBody>
      </p:sp>
    </p:spTree>
    <p:extLst>
      <p:ext uri="{BB962C8B-B14F-4D97-AF65-F5344CB8AC3E}">
        <p14:creationId xmlns:p14="http://schemas.microsoft.com/office/powerpoint/2010/main" val="13840573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KMeansClustering</a:t>
            </a:r>
            <a:endParaRPr lang="en-US" dirty="0"/>
          </a:p>
        </p:txBody>
      </p:sp>
      <p:sp>
        <p:nvSpPr>
          <p:cNvPr id="3" name="Rectangle 2"/>
          <p:cNvSpPr/>
          <p:nvPr/>
        </p:nvSpPr>
        <p:spPr>
          <a:xfrm>
            <a:off x="866641" y="5148960"/>
            <a:ext cx="7267432" cy="646331"/>
          </a:xfrm>
          <a:prstGeom prst="rect">
            <a:avLst/>
          </a:prstGeom>
        </p:spPr>
        <p:txBody>
          <a:bodyPr wrap="square">
            <a:spAutoFit/>
          </a:bodyPr>
          <a:lstStyle/>
          <a:p>
            <a:pPr algn="ctr"/>
            <a:r>
              <a:rPr lang="en-US" b="1" dirty="0" smtClean="0"/>
              <a:t>Twister4Azure vs T4A-Collectives Map-</a:t>
            </a:r>
            <a:r>
              <a:rPr lang="en-US" b="1" dirty="0" err="1" smtClean="0"/>
              <a:t>AllReduce</a:t>
            </a:r>
            <a:r>
              <a:rPr lang="en-US" b="1" dirty="0" smtClean="0"/>
              <a:t>.</a:t>
            </a:r>
          </a:p>
          <a:p>
            <a:pPr algn="ctr"/>
            <a:r>
              <a:rPr lang="en-US" b="1" dirty="0" smtClean="0"/>
              <a:t>500 </a:t>
            </a:r>
            <a:r>
              <a:rPr lang="en-US" b="1" dirty="0"/>
              <a:t>Centroids (clusters). 20 Dimensions. 10 iterations.</a:t>
            </a:r>
          </a:p>
        </p:txBody>
      </p:sp>
      <p:sp>
        <p:nvSpPr>
          <p:cNvPr id="4" name="Rectangle 3"/>
          <p:cNvSpPr/>
          <p:nvPr/>
        </p:nvSpPr>
        <p:spPr>
          <a:xfrm>
            <a:off x="1707983" y="4527223"/>
            <a:ext cx="1476751" cy="369332"/>
          </a:xfrm>
          <a:prstGeom prst="rect">
            <a:avLst/>
          </a:prstGeom>
        </p:spPr>
        <p:txBody>
          <a:bodyPr wrap="none">
            <a:spAutoFit/>
          </a:bodyPr>
          <a:lstStyle/>
          <a:p>
            <a:r>
              <a:rPr lang="en-US" b="1" dirty="0"/>
              <a:t> Weak scaling</a:t>
            </a:r>
            <a:endParaRPr lang="en-US" dirty="0"/>
          </a:p>
        </p:txBody>
      </p:sp>
      <p:sp>
        <p:nvSpPr>
          <p:cNvPr id="8" name="Rectangle 7"/>
          <p:cNvSpPr/>
          <p:nvPr/>
        </p:nvSpPr>
        <p:spPr>
          <a:xfrm>
            <a:off x="6245873" y="4527223"/>
            <a:ext cx="1559081" cy="369332"/>
          </a:xfrm>
          <a:prstGeom prst="rect">
            <a:avLst/>
          </a:prstGeom>
        </p:spPr>
        <p:txBody>
          <a:bodyPr wrap="none">
            <a:spAutoFit/>
          </a:bodyPr>
          <a:lstStyle/>
          <a:p>
            <a:r>
              <a:rPr lang="en-US" b="1" dirty="0"/>
              <a:t> </a:t>
            </a:r>
            <a:r>
              <a:rPr lang="en-US" b="1" dirty="0" smtClean="0"/>
              <a:t>Strong scaling</a:t>
            </a:r>
            <a:endParaRPr lang="en-US" dirty="0"/>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107950" y="1723700"/>
            <a:ext cx="4614175" cy="2803523"/>
          </a:xfrm>
          <a:prstGeom prst="rect">
            <a:avLst/>
          </a:prstGeom>
        </p:spPr>
      </p:pic>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4872253" y="1723700"/>
            <a:ext cx="4038019" cy="2819141"/>
          </a:xfrm>
          <a:prstGeom prst="rect">
            <a:avLst/>
          </a:prstGeom>
        </p:spPr>
      </p:pic>
      <p:sp>
        <p:nvSpPr>
          <p:cNvPr id="5" name="Slide Number Placeholder 4"/>
          <p:cNvSpPr>
            <a:spLocks noGrp="1"/>
          </p:cNvSpPr>
          <p:nvPr>
            <p:ph type="sldNum" sz="quarter" idx="10"/>
          </p:nvPr>
        </p:nvSpPr>
        <p:spPr/>
        <p:txBody>
          <a:bodyPr/>
          <a:lstStyle/>
          <a:p>
            <a:fld id="{869587CA-1790-D944-9358-28FE68D2E49C}" type="slidenum">
              <a:rPr lang="en-US" smtClean="0"/>
              <a:t>51</a:t>
            </a:fld>
            <a:endParaRPr lang="en-US"/>
          </a:p>
        </p:txBody>
      </p:sp>
    </p:spTree>
    <p:extLst>
      <p:ext uri="{BB962C8B-B14F-4D97-AF65-F5344CB8AC3E}">
        <p14:creationId xmlns:p14="http://schemas.microsoft.com/office/powerpoint/2010/main" val="9727903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MultiDimensional</a:t>
            </a:r>
            <a:r>
              <a:rPr lang="en-US" dirty="0" smtClean="0"/>
              <a:t> </a:t>
            </a:r>
            <a:r>
              <a:rPr lang="en-US" dirty="0"/>
              <a:t>Scaling</a:t>
            </a:r>
          </a:p>
        </p:txBody>
      </p:sp>
      <p:sp>
        <p:nvSpPr>
          <p:cNvPr id="4" name="Rectangle 3"/>
          <p:cNvSpPr/>
          <p:nvPr/>
        </p:nvSpPr>
        <p:spPr>
          <a:xfrm>
            <a:off x="902751" y="4759239"/>
            <a:ext cx="2773516" cy="369332"/>
          </a:xfrm>
          <a:prstGeom prst="rect">
            <a:avLst/>
          </a:prstGeom>
        </p:spPr>
        <p:txBody>
          <a:bodyPr wrap="none">
            <a:spAutoFit/>
          </a:bodyPr>
          <a:lstStyle/>
          <a:p>
            <a:r>
              <a:rPr lang="en-US" b="1" dirty="0" smtClean="0"/>
              <a:t>Hadoop MDS – </a:t>
            </a:r>
            <a:r>
              <a:rPr lang="en-US" b="1" dirty="0" err="1" smtClean="0"/>
              <a:t>BCCalc</a:t>
            </a:r>
            <a:r>
              <a:rPr lang="en-US" b="1" dirty="0" smtClean="0"/>
              <a:t> only</a:t>
            </a:r>
            <a:endParaRPr lang="en-US" dirty="0"/>
          </a:p>
        </p:txBody>
      </p:sp>
      <p:sp>
        <p:nvSpPr>
          <p:cNvPr id="8" name="Rectangle 7"/>
          <p:cNvSpPr/>
          <p:nvPr/>
        </p:nvSpPr>
        <p:spPr>
          <a:xfrm>
            <a:off x="6109393" y="4759239"/>
            <a:ext cx="2057166" cy="369332"/>
          </a:xfrm>
          <a:prstGeom prst="rect">
            <a:avLst/>
          </a:prstGeom>
        </p:spPr>
        <p:txBody>
          <a:bodyPr wrap="none">
            <a:spAutoFit/>
          </a:bodyPr>
          <a:lstStyle/>
          <a:p>
            <a:r>
              <a:rPr lang="en-US" b="1" dirty="0" smtClean="0"/>
              <a:t>Twister4Azure MDS</a:t>
            </a:r>
            <a:endParaRPr lang="en-US" dirty="0"/>
          </a:p>
        </p:txBody>
      </p:sp>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142870" y="1955716"/>
            <a:ext cx="4852211" cy="2676525"/>
          </a:xfrm>
          <a:prstGeom prst="rect">
            <a:avLst/>
          </a:prstGeom>
        </p:spPr>
      </p:pic>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5138100" y="1955715"/>
            <a:ext cx="3657884" cy="2803523"/>
          </a:xfrm>
          <a:prstGeom prst="rect">
            <a:avLst/>
          </a:prstGeom>
          <a:noFill/>
          <a:ln>
            <a:noFill/>
          </a:ln>
        </p:spPr>
      </p:pic>
      <p:sp>
        <p:nvSpPr>
          <p:cNvPr id="3" name="Slide Number Placeholder 2"/>
          <p:cNvSpPr>
            <a:spLocks noGrp="1"/>
          </p:cNvSpPr>
          <p:nvPr>
            <p:ph type="sldNum" sz="quarter" idx="10"/>
          </p:nvPr>
        </p:nvSpPr>
        <p:spPr/>
        <p:txBody>
          <a:bodyPr/>
          <a:lstStyle/>
          <a:p>
            <a:fld id="{869587CA-1790-D944-9358-28FE68D2E49C}" type="slidenum">
              <a:rPr lang="en-US" smtClean="0"/>
              <a:t>52</a:t>
            </a:fld>
            <a:endParaRPr lang="en-US"/>
          </a:p>
        </p:txBody>
      </p:sp>
    </p:spTree>
    <p:extLst>
      <p:ext uri="{BB962C8B-B14F-4D97-AF65-F5344CB8AC3E}">
        <p14:creationId xmlns:p14="http://schemas.microsoft.com/office/powerpoint/2010/main" val="6606400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Hadoop MDS Overheads</a:t>
            </a:r>
            <a:endParaRPr lang="en-US" dirty="0"/>
          </a:p>
        </p:txBody>
      </p:sp>
      <p:pic>
        <p:nvPicPr>
          <p:cNvPr id="205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528" y="1480800"/>
            <a:ext cx="4800600" cy="170497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528" y="3233535"/>
            <a:ext cx="295275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528" y="4967220"/>
            <a:ext cx="3771900" cy="1676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5786221" y="1963955"/>
            <a:ext cx="2143128" cy="646331"/>
          </a:xfrm>
          <a:prstGeom prst="rect">
            <a:avLst/>
          </a:prstGeom>
        </p:spPr>
        <p:txBody>
          <a:bodyPr wrap="square">
            <a:spAutoFit/>
          </a:bodyPr>
          <a:lstStyle/>
          <a:p>
            <a:r>
              <a:rPr lang="en-US" b="1" dirty="0"/>
              <a:t>Hadoop MapReduce MDS-</a:t>
            </a:r>
            <a:r>
              <a:rPr lang="en-US" b="1" dirty="0" err="1"/>
              <a:t>BCCalc</a:t>
            </a:r>
            <a:r>
              <a:rPr lang="en-US" b="1" dirty="0"/>
              <a:t> </a:t>
            </a:r>
          </a:p>
        </p:txBody>
      </p:sp>
      <p:sp>
        <p:nvSpPr>
          <p:cNvPr id="17" name="Rectangle 16"/>
          <p:cNvSpPr/>
          <p:nvPr/>
        </p:nvSpPr>
        <p:spPr>
          <a:xfrm>
            <a:off x="5786221" y="3753331"/>
            <a:ext cx="2716334" cy="646331"/>
          </a:xfrm>
          <a:prstGeom prst="rect">
            <a:avLst/>
          </a:prstGeom>
        </p:spPr>
        <p:txBody>
          <a:bodyPr wrap="square">
            <a:spAutoFit/>
          </a:bodyPr>
          <a:lstStyle/>
          <a:p>
            <a:r>
              <a:rPr lang="en-US" b="1" dirty="0"/>
              <a:t>H-Collectives AllGather MDS-</a:t>
            </a:r>
            <a:r>
              <a:rPr lang="en-US" b="1" dirty="0" err="1"/>
              <a:t>BCCalc</a:t>
            </a:r>
            <a:r>
              <a:rPr lang="en-US" b="1" dirty="0"/>
              <a:t> </a:t>
            </a:r>
          </a:p>
        </p:txBody>
      </p:sp>
      <p:sp>
        <p:nvSpPr>
          <p:cNvPr id="18" name="Rectangle 17"/>
          <p:cNvSpPr/>
          <p:nvPr/>
        </p:nvSpPr>
        <p:spPr>
          <a:xfrm>
            <a:off x="5786220" y="5304830"/>
            <a:ext cx="3221301" cy="923330"/>
          </a:xfrm>
          <a:prstGeom prst="rect">
            <a:avLst/>
          </a:prstGeom>
        </p:spPr>
        <p:txBody>
          <a:bodyPr wrap="square">
            <a:spAutoFit/>
          </a:bodyPr>
          <a:lstStyle/>
          <a:p>
            <a:r>
              <a:rPr lang="en-US" b="1" dirty="0"/>
              <a:t>H-Collectives AllGather MDS-</a:t>
            </a:r>
            <a:r>
              <a:rPr lang="en-US" b="1" dirty="0" err="1"/>
              <a:t>BCCalc</a:t>
            </a:r>
            <a:r>
              <a:rPr lang="en-US" b="1" dirty="0"/>
              <a:t> </a:t>
            </a:r>
            <a:r>
              <a:rPr lang="en-US" b="1" dirty="0" smtClean="0"/>
              <a:t> without speculative scheduling</a:t>
            </a:r>
            <a:endParaRPr lang="en-US" b="1" dirty="0"/>
          </a:p>
        </p:txBody>
      </p:sp>
      <p:sp>
        <p:nvSpPr>
          <p:cNvPr id="3" name="Slide Number Placeholder 2"/>
          <p:cNvSpPr>
            <a:spLocks noGrp="1"/>
          </p:cNvSpPr>
          <p:nvPr>
            <p:ph type="sldNum" sz="quarter" idx="10"/>
          </p:nvPr>
        </p:nvSpPr>
        <p:spPr/>
        <p:txBody>
          <a:bodyPr/>
          <a:lstStyle/>
          <a:p>
            <a:fld id="{869587CA-1790-D944-9358-28FE68D2E49C}" type="slidenum">
              <a:rPr lang="en-US" smtClean="0"/>
              <a:t>53</a:t>
            </a:fld>
            <a:endParaRPr lang="en-US"/>
          </a:p>
        </p:txBody>
      </p:sp>
    </p:spTree>
    <p:extLst>
      <p:ext uri="{BB962C8B-B14F-4D97-AF65-F5344CB8AC3E}">
        <p14:creationId xmlns:p14="http://schemas.microsoft.com/office/powerpoint/2010/main" val="11317993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with </a:t>
            </a:r>
            <a:r>
              <a:rPr lang="en-US" dirty="0" err="1" smtClean="0"/>
              <a:t>HDInsight</a:t>
            </a:r>
            <a:endParaRPr lang="en-US" dirty="0"/>
          </a:p>
        </p:txBody>
      </p:sp>
      <p:grpSp>
        <p:nvGrpSpPr>
          <p:cNvPr id="4" name="Group 3"/>
          <p:cNvGrpSpPr/>
          <p:nvPr/>
        </p:nvGrpSpPr>
        <p:grpSpPr>
          <a:xfrm>
            <a:off x="1346929" y="1561269"/>
            <a:ext cx="6541472" cy="3815942"/>
            <a:chOff x="0" y="0"/>
            <a:chExt cx="5876925" cy="2998787"/>
          </a:xfrm>
        </p:grpSpPr>
        <p:graphicFrame>
          <p:nvGraphicFramePr>
            <p:cNvPr id="5" name="Chart 4"/>
            <p:cNvGraphicFramePr/>
            <p:nvPr/>
          </p:nvGraphicFramePr>
          <p:xfrm>
            <a:off x="0" y="0"/>
            <a:ext cx="5876925" cy="29987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0" y="4761"/>
            <a:ext cx="4876800" cy="2979738"/>
          </p:xfrm>
          <a:graphic>
            <a:graphicData uri="http://schemas.openxmlformats.org/drawingml/2006/chart">
              <c:chart xmlns:c="http://schemas.openxmlformats.org/drawingml/2006/chart" xmlns:r="http://schemas.openxmlformats.org/officeDocument/2006/relationships" r:id="rId4"/>
            </a:graphicData>
          </a:graphic>
        </p:graphicFrame>
      </p:grpSp>
      <p:sp>
        <p:nvSpPr>
          <p:cNvPr id="3" name="Slide Number Placeholder 2"/>
          <p:cNvSpPr>
            <a:spLocks noGrp="1"/>
          </p:cNvSpPr>
          <p:nvPr>
            <p:ph type="sldNum" sz="quarter" idx="10"/>
          </p:nvPr>
        </p:nvSpPr>
        <p:spPr/>
        <p:txBody>
          <a:bodyPr/>
          <a:lstStyle/>
          <a:p>
            <a:fld id="{869587CA-1790-D944-9358-28FE68D2E49C}" type="slidenum">
              <a:rPr lang="en-US" smtClean="0"/>
              <a:t>54</a:t>
            </a:fld>
            <a:endParaRPr lang="en-US"/>
          </a:p>
        </p:txBody>
      </p:sp>
    </p:spTree>
    <p:extLst>
      <p:ext uri="{BB962C8B-B14F-4D97-AF65-F5344CB8AC3E}">
        <p14:creationId xmlns:p14="http://schemas.microsoft.com/office/powerpoint/2010/main" val="9960935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lvl="0"/>
            <a:r>
              <a:rPr lang="en-US" sz="4000" dirty="0" smtClean="0">
                <a:effectLst>
                  <a:outerShdw blurRad="38100" dist="38100" dir="2700000" algn="tl">
                    <a:srgbClr val="000000">
                      <a:alpha val="43137"/>
                    </a:srgbClr>
                  </a:outerShdw>
                </a:effectLst>
              </a:rPr>
              <a:t>Performance Implications For </a:t>
            </a:r>
            <a:r>
              <a:rPr lang="en-US" sz="4000" dirty="0" err="1" smtClean="0">
                <a:effectLst>
                  <a:outerShdw blurRad="38100" dist="38100" dir="2700000" algn="tl">
                    <a:srgbClr val="000000">
                      <a:alpha val="43137"/>
                    </a:srgbClr>
                  </a:outerShdw>
                </a:effectLst>
              </a:rPr>
              <a:t>Distribued</a:t>
            </a:r>
            <a:r>
              <a:rPr lang="en-US" sz="4000" dirty="0" smtClean="0">
                <a:effectLst>
                  <a:outerShdw blurRad="38100" dist="38100" dir="2700000" algn="tl">
                    <a:srgbClr val="000000">
                      <a:alpha val="43137"/>
                    </a:srgbClr>
                  </a:outerShdw>
                </a:effectLst>
              </a:rPr>
              <a:t> Parallel Applications On Cloud Environments</a:t>
            </a:r>
            <a:endParaRPr lang="en-US" sz="4000" dirty="0">
              <a:effectLst>
                <a:outerShdw blurRad="38100" dist="38100" dir="2700000" algn="tl">
                  <a:srgbClr val="000000">
                    <a:alpha val="43137"/>
                  </a:srgbClr>
                </a:outerShdw>
              </a:effectLst>
            </a:endParaRPr>
          </a:p>
        </p:txBody>
      </p:sp>
      <p:sp>
        <p:nvSpPr>
          <p:cNvPr id="5" name="Text Placeholder 4"/>
          <p:cNvSpPr>
            <a:spLocks noGrp="1"/>
          </p:cNvSpPr>
          <p:nvPr>
            <p:ph type="body" sz="quarter" idx="10"/>
          </p:nvPr>
        </p:nvSpPr>
        <p:spPr>
          <a:xfrm>
            <a:off x="511791" y="4870802"/>
            <a:ext cx="8270548" cy="1320800"/>
          </a:xfrm>
        </p:spPr>
        <p:txBody>
          <a:bodyPr>
            <a:noAutofit/>
          </a:bodyPr>
          <a:lstStyle/>
          <a:p>
            <a:r>
              <a:rPr lang="en-US" sz="1200" b="1" dirty="0"/>
              <a:t>Published in</a:t>
            </a:r>
          </a:p>
          <a:p>
            <a:pPr lvl="1"/>
            <a:r>
              <a:rPr lang="en-US" sz="1400" dirty="0" smtClean="0"/>
              <a:t>J</a:t>
            </a:r>
            <a:r>
              <a:rPr lang="en-US" sz="1400" dirty="0"/>
              <a:t>. </a:t>
            </a:r>
            <a:r>
              <a:rPr lang="en-US" sz="1400" dirty="0" err="1"/>
              <a:t>Ekanayake</a:t>
            </a:r>
            <a:r>
              <a:rPr lang="en-US" sz="1400" dirty="0"/>
              <a:t>, </a:t>
            </a:r>
            <a:r>
              <a:rPr lang="en-US" sz="1400" b="1" dirty="0"/>
              <a:t>T. Gunarathne</a:t>
            </a:r>
            <a:r>
              <a:rPr lang="en-US" sz="1400" dirty="0"/>
              <a:t>, and J. </a:t>
            </a:r>
            <a:r>
              <a:rPr lang="en-US" sz="1400" dirty="0" err="1"/>
              <a:t>Qiu</a:t>
            </a:r>
            <a:r>
              <a:rPr lang="en-US" sz="1400" dirty="0"/>
              <a:t>, "Cloud Technologies for Bioinformatics Applications," Parallel and Distributed Systems, IEEE Transactions on, vol. 22, pp. 998-1011, 2011.</a:t>
            </a:r>
            <a:endParaRPr lang="en-US" sz="1400" dirty="0" smtClean="0"/>
          </a:p>
          <a:p>
            <a:pPr lvl="1"/>
            <a:r>
              <a:rPr lang="en-US" sz="1400" dirty="0" smtClean="0"/>
              <a:t>And other papers.</a:t>
            </a:r>
            <a:endParaRPr lang="en-US" sz="1400" dirty="0"/>
          </a:p>
        </p:txBody>
      </p:sp>
      <p:sp>
        <p:nvSpPr>
          <p:cNvPr id="6" name="Content Placeholder 2"/>
          <p:cNvSpPr txBox="1">
            <a:spLocks/>
          </p:cNvSpPr>
          <p:nvPr/>
        </p:nvSpPr>
        <p:spPr>
          <a:xfrm>
            <a:off x="552739" y="3142399"/>
            <a:ext cx="8229600" cy="11839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lang="en-US" sz="3200" kern="1200" dirty="0" smtClean="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Goal : Identify certain bottlenecks and challenges of Clouds for parallel computations</a:t>
            </a:r>
          </a:p>
          <a:p>
            <a:pPr marL="0" indent="0">
              <a:buFont typeface="Arial"/>
              <a:buNone/>
            </a:pPr>
            <a:endParaRPr lang="en-US" sz="2000" dirty="0"/>
          </a:p>
        </p:txBody>
      </p:sp>
      <p:sp>
        <p:nvSpPr>
          <p:cNvPr id="2" name="Slide Number Placeholder 1"/>
          <p:cNvSpPr>
            <a:spLocks noGrp="1"/>
          </p:cNvSpPr>
          <p:nvPr>
            <p:ph type="sldNum" sz="quarter" idx="11"/>
          </p:nvPr>
        </p:nvSpPr>
        <p:spPr/>
        <p:txBody>
          <a:bodyPr/>
          <a:lstStyle/>
          <a:p>
            <a:fld id="{869587CA-1790-D944-9358-28FE68D2E49C}" type="slidenum">
              <a:rPr lang="en-US" smtClean="0"/>
              <a:t>55</a:t>
            </a:fld>
            <a:endParaRPr lang="en-US"/>
          </a:p>
        </p:txBody>
      </p:sp>
    </p:spTree>
    <p:extLst>
      <p:ext uri="{BB962C8B-B14F-4D97-AF65-F5344CB8AC3E}">
        <p14:creationId xmlns:p14="http://schemas.microsoft.com/office/powerpoint/2010/main" val="7309173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Inhomogeneous Data</a:t>
            </a:r>
            <a:endParaRPr lang="en-US" dirty="0"/>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327547" y="1987252"/>
            <a:ext cx="4115610" cy="3007832"/>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4749421" y="2028196"/>
            <a:ext cx="4244453" cy="2966888"/>
          </a:xfrm>
          <a:prstGeom prst="rect">
            <a:avLst/>
          </a:prstGeom>
        </p:spPr>
      </p:pic>
      <p:sp>
        <p:nvSpPr>
          <p:cNvPr id="9" name="Rectangle 8"/>
          <p:cNvSpPr/>
          <p:nvPr/>
        </p:nvSpPr>
        <p:spPr>
          <a:xfrm>
            <a:off x="5157147" y="5316775"/>
            <a:ext cx="3429000" cy="307777"/>
          </a:xfrm>
          <a:prstGeom prst="rect">
            <a:avLst/>
          </a:prstGeom>
        </p:spPr>
        <p:txBody>
          <a:bodyPr wrap="square">
            <a:spAutoFit/>
          </a:bodyPr>
          <a:lstStyle/>
          <a:p>
            <a:pPr algn="ctr"/>
            <a:r>
              <a:rPr lang="en-US" sz="1400" b="1" dirty="0" smtClean="0">
                <a:cs typeface="Arial" pitchFamily="34" charset="0"/>
              </a:rPr>
              <a:t>Skewed Distributed</a:t>
            </a:r>
            <a:endParaRPr lang="en-US" sz="1400" b="1" dirty="0"/>
          </a:p>
        </p:txBody>
      </p:sp>
      <p:sp>
        <p:nvSpPr>
          <p:cNvPr id="10" name="Rectangle 9"/>
          <p:cNvSpPr/>
          <p:nvPr/>
        </p:nvSpPr>
        <p:spPr>
          <a:xfrm>
            <a:off x="670852" y="5316775"/>
            <a:ext cx="3429000" cy="307777"/>
          </a:xfrm>
          <a:prstGeom prst="rect">
            <a:avLst/>
          </a:prstGeom>
        </p:spPr>
        <p:txBody>
          <a:bodyPr wrap="square">
            <a:spAutoFit/>
          </a:bodyPr>
          <a:lstStyle/>
          <a:p>
            <a:pPr algn="ctr"/>
            <a:r>
              <a:rPr lang="en-US" sz="1400" b="1" dirty="0" smtClean="0">
                <a:cs typeface="Arial" pitchFamily="34" charset="0"/>
              </a:rPr>
              <a:t>Randomly Distributed</a:t>
            </a:r>
            <a:endParaRPr lang="en-US" sz="1400" b="1" dirty="0"/>
          </a:p>
        </p:txBody>
      </p:sp>
      <p:sp>
        <p:nvSpPr>
          <p:cNvPr id="2" name="Slide Number Placeholder 1"/>
          <p:cNvSpPr>
            <a:spLocks noGrp="1"/>
          </p:cNvSpPr>
          <p:nvPr>
            <p:ph type="sldNum" sz="quarter" idx="10"/>
          </p:nvPr>
        </p:nvSpPr>
        <p:spPr/>
        <p:txBody>
          <a:bodyPr/>
          <a:lstStyle/>
          <a:p>
            <a:fld id="{869587CA-1790-D944-9358-28FE68D2E49C}" type="slidenum">
              <a:rPr lang="en-US" smtClean="0"/>
              <a:t>56</a:t>
            </a:fld>
            <a:endParaRPr lang="en-US"/>
          </a:p>
        </p:txBody>
      </p:sp>
    </p:spTree>
    <p:extLst>
      <p:ext uri="{BB962C8B-B14F-4D97-AF65-F5344CB8AC3E}">
        <p14:creationId xmlns:p14="http://schemas.microsoft.com/office/powerpoint/2010/main" val="33347422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Virtualization Overhead</a:t>
            </a:r>
          </a:p>
        </p:txBody>
      </p:sp>
      <p:sp>
        <p:nvSpPr>
          <p:cNvPr id="9" name="Rectangle 8"/>
          <p:cNvSpPr/>
          <p:nvPr/>
        </p:nvSpPr>
        <p:spPr>
          <a:xfrm>
            <a:off x="5157147" y="5316775"/>
            <a:ext cx="3429000" cy="307777"/>
          </a:xfrm>
          <a:prstGeom prst="rect">
            <a:avLst/>
          </a:prstGeom>
        </p:spPr>
        <p:txBody>
          <a:bodyPr wrap="square">
            <a:spAutoFit/>
          </a:bodyPr>
          <a:lstStyle/>
          <a:p>
            <a:pPr algn="ctr"/>
            <a:r>
              <a:rPr lang="en-US" sz="1400" b="1" dirty="0" smtClean="0">
                <a:cs typeface="Arial" pitchFamily="34" charset="0"/>
              </a:rPr>
              <a:t>Cap3</a:t>
            </a:r>
            <a:endParaRPr lang="en-US" sz="1400" b="1" dirty="0"/>
          </a:p>
        </p:txBody>
      </p:sp>
      <p:sp>
        <p:nvSpPr>
          <p:cNvPr id="10" name="Rectangle 9"/>
          <p:cNvSpPr/>
          <p:nvPr/>
        </p:nvSpPr>
        <p:spPr>
          <a:xfrm>
            <a:off x="670852" y="5316775"/>
            <a:ext cx="3429000" cy="307777"/>
          </a:xfrm>
          <a:prstGeom prst="rect">
            <a:avLst/>
          </a:prstGeom>
        </p:spPr>
        <p:txBody>
          <a:bodyPr wrap="square">
            <a:spAutoFit/>
          </a:bodyPr>
          <a:lstStyle/>
          <a:p>
            <a:pPr algn="ctr"/>
            <a:r>
              <a:rPr lang="en-US" sz="1400" b="1" dirty="0" smtClean="0">
                <a:cs typeface="Arial" pitchFamily="34" charset="0"/>
              </a:rPr>
              <a:t>SWG</a:t>
            </a:r>
            <a:endParaRPr lang="en-US" sz="1400" b="1" dirty="0"/>
          </a:p>
        </p:txBody>
      </p:sp>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347002" y="2028196"/>
            <a:ext cx="4238646" cy="2966888"/>
          </a:xfrm>
          <a:prstGeom prst="rect">
            <a:avLst/>
          </a:prstGeom>
        </p:spPr>
      </p:pic>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4860606" y="2014548"/>
            <a:ext cx="4174212" cy="2884998"/>
          </a:xfrm>
          <a:prstGeom prst="rect">
            <a:avLst/>
          </a:prstGeom>
        </p:spPr>
      </p:pic>
      <p:sp>
        <p:nvSpPr>
          <p:cNvPr id="2" name="Slide Number Placeholder 1"/>
          <p:cNvSpPr>
            <a:spLocks noGrp="1"/>
          </p:cNvSpPr>
          <p:nvPr>
            <p:ph type="sldNum" sz="quarter" idx="10"/>
          </p:nvPr>
        </p:nvSpPr>
        <p:spPr/>
        <p:txBody>
          <a:bodyPr/>
          <a:lstStyle/>
          <a:p>
            <a:fld id="{869587CA-1790-D944-9358-28FE68D2E49C}" type="slidenum">
              <a:rPr lang="en-US" smtClean="0"/>
              <a:t>57</a:t>
            </a:fld>
            <a:endParaRPr lang="en-US"/>
          </a:p>
        </p:txBody>
      </p:sp>
    </p:spTree>
    <p:extLst>
      <p:ext uri="{BB962C8B-B14F-4D97-AF65-F5344CB8AC3E}">
        <p14:creationId xmlns:p14="http://schemas.microsoft.com/office/powerpoint/2010/main" val="14397275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Sustained Performance of Clouds</a:t>
            </a:r>
            <a:endParaRPr lang="en-US" dirty="0"/>
          </a:p>
        </p:txBody>
      </p:sp>
      <p:pic>
        <p:nvPicPr>
          <p:cNvPr id="4" name="Content Placeholder 3" descr="5.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20882" y="1774196"/>
            <a:ext cx="6758601" cy="3249210"/>
          </a:xfrm>
          <a:prstGeom prst="rect">
            <a:avLst/>
          </a:prstGeom>
          <a:noFill/>
          <a:ln>
            <a:noFill/>
          </a:ln>
        </p:spPr>
      </p:pic>
      <p:sp>
        <p:nvSpPr>
          <p:cNvPr id="3" name="Slide Number Placeholder 2"/>
          <p:cNvSpPr>
            <a:spLocks noGrp="1"/>
          </p:cNvSpPr>
          <p:nvPr>
            <p:ph type="sldNum" sz="quarter" idx="10"/>
          </p:nvPr>
        </p:nvSpPr>
        <p:spPr/>
        <p:txBody>
          <a:bodyPr/>
          <a:lstStyle/>
          <a:p>
            <a:fld id="{869587CA-1790-D944-9358-28FE68D2E49C}" type="slidenum">
              <a:rPr lang="en-US" smtClean="0"/>
              <a:t>58</a:t>
            </a:fld>
            <a:endParaRPr lang="en-US"/>
          </a:p>
        </p:txBody>
      </p:sp>
    </p:spTree>
    <p:extLst>
      <p:ext uri="{BB962C8B-B14F-4D97-AF65-F5344CB8AC3E}">
        <p14:creationId xmlns:p14="http://schemas.microsoft.com/office/powerpoint/2010/main" val="26996647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In-memory data caching on Azure instances</a:t>
            </a:r>
            <a:endParaRPr lang="en-US"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649" y="1593376"/>
            <a:ext cx="7253786" cy="2487305"/>
          </a:xfrm>
          <a:prstGeom prst="rect">
            <a:avLst/>
          </a:prstGeom>
          <a:noFill/>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382132" y="4117980"/>
            <a:ext cx="7001303" cy="2443480"/>
          </a:xfrm>
          <a:prstGeom prst="rect">
            <a:avLst/>
          </a:prstGeom>
          <a:noFill/>
        </p:spPr>
      </p:pic>
      <p:sp>
        <p:nvSpPr>
          <p:cNvPr id="6" name="Content Placeholder 2"/>
          <p:cNvSpPr txBox="1">
            <a:spLocks/>
          </p:cNvSpPr>
          <p:nvPr/>
        </p:nvSpPr>
        <p:spPr>
          <a:xfrm>
            <a:off x="7383434" y="1600201"/>
            <a:ext cx="1583145" cy="48005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lang="en-US" sz="3200" kern="1200">
                <a:solidFill>
                  <a:schemeClr val="tx1"/>
                </a:solidFill>
                <a:latin typeface="Calibri" pitchFamily="34" charset="0"/>
                <a:ea typeface="+mn-ea"/>
                <a:cs typeface="Calibri" pitchFamily="34" charset="0"/>
              </a:defRPr>
            </a:lvl1pPr>
            <a:lvl2pPr marL="742950" indent="-285750" algn="l" defTabSz="457200" rtl="0" eaLnBrk="1" latinLnBrk="0" hangingPunct="1">
              <a:spcBef>
                <a:spcPct val="20000"/>
              </a:spcBef>
              <a:buFont typeface="Arial"/>
              <a:buChar char="–"/>
              <a:defRPr lang="en-US" sz="3100" kern="1200">
                <a:solidFill>
                  <a:schemeClr val="tx1"/>
                </a:solidFill>
                <a:latin typeface="Calibri" pitchFamily="34" charset="0"/>
                <a:ea typeface="+mn-ea"/>
                <a:cs typeface="Calibri" pitchFamily="34" charset="0"/>
              </a:defRPr>
            </a:lvl2pPr>
            <a:lvl3pPr marL="1143000" indent="-228600" algn="l" defTabSz="457200" rtl="0" eaLnBrk="1" latinLnBrk="0" hangingPunct="1">
              <a:spcBef>
                <a:spcPct val="20000"/>
              </a:spcBef>
              <a:buFont typeface="Arial"/>
              <a:buChar char="•"/>
              <a:defRPr lang="en-US" sz="3000" kern="1200">
                <a:solidFill>
                  <a:schemeClr val="tx1"/>
                </a:solidFill>
                <a:latin typeface="Calibri" pitchFamily="34" charset="0"/>
                <a:ea typeface="+mn-ea"/>
                <a:cs typeface="Calibri" pitchFamily="34" charset="0"/>
              </a:defRPr>
            </a:lvl3pPr>
            <a:lvl4pPr marL="1600200" indent="-228600" algn="l" defTabSz="457200" rtl="0" eaLnBrk="1" latinLnBrk="0" hangingPunct="1">
              <a:spcBef>
                <a:spcPct val="20000"/>
              </a:spcBef>
              <a:buFont typeface="Arial"/>
              <a:buChar char="–"/>
              <a:defRPr lang="en-US" sz="2800" kern="1200">
                <a:solidFill>
                  <a:schemeClr val="tx1"/>
                </a:solidFill>
                <a:latin typeface="Calibri" pitchFamily="34" charset="0"/>
                <a:ea typeface="+mn-ea"/>
                <a:cs typeface="Calibri" pitchFamily="34" charset="0"/>
              </a:defRPr>
            </a:lvl4pPr>
            <a:lvl5pPr marL="2057400" indent="-228600" algn="l" defTabSz="457200" rtl="0" eaLnBrk="1" latinLnBrk="0" hangingPunct="1">
              <a:spcBef>
                <a:spcPct val="20000"/>
              </a:spcBef>
              <a:buFont typeface="Arial"/>
              <a:buChar char="»"/>
              <a:defRPr lang="en-US" sz="2400" kern="1200">
                <a:solidFill>
                  <a:schemeClr val="tx1"/>
                </a:solidFill>
                <a:latin typeface="Calibri" pitchFamily="34" charset="0"/>
                <a:ea typeface="+mn-ea"/>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t>In-Memory Cache</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a:p>
          <a:p>
            <a:pPr marL="0" indent="0">
              <a:buNone/>
            </a:pPr>
            <a:r>
              <a:rPr lang="en-US" sz="2400" dirty="0" smtClean="0"/>
              <a:t>Memory-Mapped File Cache</a:t>
            </a:r>
            <a:endParaRPr lang="en-US" sz="2400" dirty="0"/>
          </a:p>
          <a:p>
            <a:pPr marL="0" indent="0">
              <a:buNone/>
            </a:pPr>
            <a:endParaRPr lang="en-US" sz="2400" dirty="0" smtClean="0"/>
          </a:p>
        </p:txBody>
      </p:sp>
      <p:sp>
        <p:nvSpPr>
          <p:cNvPr id="3" name="Slide Number Placeholder 2"/>
          <p:cNvSpPr>
            <a:spLocks noGrp="1"/>
          </p:cNvSpPr>
          <p:nvPr>
            <p:ph type="sldNum" sz="quarter" idx="10"/>
          </p:nvPr>
        </p:nvSpPr>
        <p:spPr/>
        <p:txBody>
          <a:bodyPr/>
          <a:lstStyle/>
          <a:p>
            <a:fld id="{869587CA-1790-D944-9358-28FE68D2E49C}" type="slidenum">
              <a:rPr lang="en-US" smtClean="0"/>
              <a:t>59</a:t>
            </a:fld>
            <a:endParaRPr lang="en-US"/>
          </a:p>
        </p:txBody>
      </p:sp>
    </p:spTree>
    <p:extLst>
      <p:ext uri="{BB962C8B-B14F-4D97-AF65-F5344CB8AC3E}">
        <p14:creationId xmlns:p14="http://schemas.microsoft.com/office/powerpoint/2010/main" val="43319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069" y="972407"/>
            <a:ext cx="8789158" cy="4146513"/>
          </a:xfrm>
        </p:spPr>
        <p:txBody>
          <a:bodyPr>
            <a:noAutofit/>
          </a:bodyPr>
          <a:lstStyle/>
          <a:p>
            <a:pPr marL="0" indent="0" algn="ctr">
              <a:buNone/>
            </a:pPr>
            <a:r>
              <a:rPr lang="en-US" sz="3600" dirty="0" smtClean="0"/>
              <a:t>feasibility </a:t>
            </a:r>
            <a:r>
              <a:rPr lang="en-US" sz="3600" dirty="0"/>
              <a:t>of </a:t>
            </a:r>
            <a:endParaRPr lang="en-US" sz="3600" dirty="0" smtClean="0"/>
          </a:p>
          <a:p>
            <a:pPr marL="0" indent="0" algn="ctr">
              <a:buNone/>
            </a:pPr>
            <a:r>
              <a:rPr lang="en-US" sz="4400" b="1" dirty="0" smtClean="0"/>
              <a:t>Cloud </a:t>
            </a:r>
            <a:r>
              <a:rPr lang="en-US" sz="4400" b="1" dirty="0"/>
              <a:t>Computing </a:t>
            </a:r>
            <a:r>
              <a:rPr lang="en-US" sz="4400" dirty="0"/>
              <a:t>environments to perform </a:t>
            </a:r>
            <a:r>
              <a:rPr lang="en-US" sz="4400" b="1" dirty="0"/>
              <a:t>large scale data intensive computations</a:t>
            </a:r>
            <a:r>
              <a:rPr lang="en-US" sz="4400" dirty="0"/>
              <a:t> </a:t>
            </a:r>
            <a:r>
              <a:rPr lang="en-US" sz="4400" dirty="0" smtClean="0"/>
              <a:t>using </a:t>
            </a:r>
            <a:r>
              <a:rPr lang="en-US" sz="4400" b="1" dirty="0" smtClean="0"/>
              <a:t>next generation </a:t>
            </a:r>
            <a:r>
              <a:rPr lang="en-US" sz="4400" dirty="0"/>
              <a:t>programming and execution </a:t>
            </a:r>
            <a:r>
              <a:rPr lang="en-US" sz="4400" b="1" dirty="0" smtClean="0"/>
              <a:t>frameworks</a:t>
            </a:r>
            <a:endParaRPr lang="en-US" sz="4400" b="1" dirty="0"/>
          </a:p>
          <a:p>
            <a:endParaRPr lang="en-US" sz="4400" dirty="0"/>
          </a:p>
        </p:txBody>
      </p:sp>
      <p:sp>
        <p:nvSpPr>
          <p:cNvPr id="2" name="Slide Number Placeholder 1"/>
          <p:cNvSpPr>
            <a:spLocks noGrp="1"/>
          </p:cNvSpPr>
          <p:nvPr>
            <p:ph type="sldNum" sz="quarter" idx="10"/>
          </p:nvPr>
        </p:nvSpPr>
        <p:spPr/>
        <p:txBody>
          <a:bodyPr/>
          <a:lstStyle/>
          <a:p>
            <a:fld id="{869587CA-1790-D944-9358-28FE68D2E49C}" type="slidenum">
              <a:rPr lang="en-US" smtClean="0"/>
              <a:t>6</a:t>
            </a:fld>
            <a:endParaRPr lang="en-US"/>
          </a:p>
        </p:txBody>
      </p:sp>
    </p:spTree>
    <p:extLst>
      <p:ext uri="{BB962C8B-B14F-4D97-AF65-F5344CB8AC3E}">
        <p14:creationId xmlns:p14="http://schemas.microsoft.com/office/powerpoint/2010/main" val="17677119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0829" y="1195928"/>
            <a:ext cx="8608326" cy="2843804"/>
          </a:xfrm>
        </p:spPr>
        <p:txBody>
          <a:bodyPr>
            <a:normAutofit/>
          </a:bodyPr>
          <a:lstStyle/>
          <a:p>
            <a:r>
              <a:rPr lang="en-US" dirty="0" smtClean="0"/>
              <a:t>Summary</a:t>
            </a:r>
            <a:br>
              <a:rPr lang="en-US" dirty="0" smtClean="0"/>
            </a:br>
            <a:r>
              <a:rPr lang="en-US" dirty="0" smtClean="0"/>
              <a:t>&amp;</a:t>
            </a:r>
            <a:br>
              <a:rPr lang="en-US" dirty="0" smtClean="0"/>
            </a:br>
            <a:r>
              <a:rPr lang="en-US" dirty="0" smtClean="0"/>
              <a:t>Conclusions</a:t>
            </a:r>
            <a:endParaRPr lang="en-US" dirty="0"/>
          </a:p>
        </p:txBody>
      </p:sp>
      <p:sp>
        <p:nvSpPr>
          <p:cNvPr id="5" name="Text Placeholder 4"/>
          <p:cNvSpPr>
            <a:spLocks noGrp="1"/>
          </p:cNvSpPr>
          <p:nvPr>
            <p:ph type="body" sz="quarter" idx="10"/>
          </p:nvPr>
        </p:nvSpPr>
        <p:spPr/>
        <p:txBody>
          <a:bodyPr/>
          <a:lstStyle/>
          <a:p>
            <a:endParaRPr lang="en-US"/>
          </a:p>
        </p:txBody>
      </p:sp>
      <p:sp>
        <p:nvSpPr>
          <p:cNvPr id="2" name="Slide Number Placeholder 1"/>
          <p:cNvSpPr>
            <a:spLocks noGrp="1"/>
          </p:cNvSpPr>
          <p:nvPr>
            <p:ph type="sldNum" sz="quarter" idx="11"/>
          </p:nvPr>
        </p:nvSpPr>
        <p:spPr/>
        <p:txBody>
          <a:bodyPr/>
          <a:lstStyle/>
          <a:p>
            <a:fld id="{869587CA-1790-D944-9358-28FE68D2E49C}" type="slidenum">
              <a:rPr lang="en-US" smtClean="0"/>
              <a:t>60</a:t>
            </a:fld>
            <a:endParaRPr lang="en-US"/>
          </a:p>
        </p:txBody>
      </p:sp>
    </p:spTree>
    <p:extLst>
      <p:ext uri="{BB962C8B-B14F-4D97-AF65-F5344CB8AC3E}">
        <p14:creationId xmlns:p14="http://schemas.microsoft.com/office/powerpoint/2010/main" val="39695356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a:t>Architecture, programming model and implementations to perform pleasingly parallel computations on cloud environments utilizing cloud infrastructure services.</a:t>
            </a:r>
          </a:p>
          <a:p>
            <a:r>
              <a:rPr lang="en-US" dirty="0"/>
              <a:t>Decentralized architecture and implementation to perform MapReduce computations on cloud environments utilizing cloud infrastructure services.</a:t>
            </a:r>
          </a:p>
          <a:p>
            <a:r>
              <a:rPr lang="en-US" dirty="0"/>
              <a:t>Decentralized architecture, programming model and implementation to perform iterative MapReduce computations on cloud environments utilizing cloud infrastructure services.</a:t>
            </a:r>
          </a:p>
          <a:p>
            <a:r>
              <a:rPr lang="en-US" dirty="0"/>
              <a:t>Map-Collectives collective communication primitives for iterative MapReduce</a:t>
            </a:r>
          </a:p>
        </p:txBody>
      </p:sp>
      <p:sp>
        <p:nvSpPr>
          <p:cNvPr id="4" name="Slide Number Placeholder 3"/>
          <p:cNvSpPr>
            <a:spLocks noGrp="1"/>
          </p:cNvSpPr>
          <p:nvPr>
            <p:ph type="sldNum" sz="quarter" idx="10"/>
          </p:nvPr>
        </p:nvSpPr>
        <p:spPr/>
        <p:txBody>
          <a:bodyPr/>
          <a:lstStyle/>
          <a:p>
            <a:fld id="{869587CA-1790-D944-9358-28FE68D2E49C}" type="slidenum">
              <a:rPr lang="en-US" smtClean="0"/>
              <a:t>61</a:t>
            </a:fld>
            <a:endParaRPr lang="en-US"/>
          </a:p>
        </p:txBody>
      </p:sp>
    </p:spTree>
    <p:extLst>
      <p:ext uri="{BB962C8B-B14F-4D97-AF65-F5344CB8AC3E}">
        <p14:creationId xmlns:p14="http://schemas.microsoft.com/office/powerpoint/2010/main" val="18713158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endParaRPr lang="en-US" dirty="0"/>
          </a:p>
        </p:txBody>
      </p:sp>
      <p:sp>
        <p:nvSpPr>
          <p:cNvPr id="3" name="Content Placeholder 2"/>
          <p:cNvSpPr>
            <a:spLocks noGrp="1"/>
          </p:cNvSpPr>
          <p:nvPr>
            <p:ph idx="1"/>
          </p:nvPr>
        </p:nvSpPr>
        <p:spPr>
          <a:xfrm>
            <a:off x="457200" y="1600201"/>
            <a:ext cx="8229600" cy="4788724"/>
          </a:xfrm>
        </p:spPr>
        <p:txBody>
          <a:bodyPr>
            <a:normAutofit fontScale="70000" lnSpcReduction="20000"/>
          </a:bodyPr>
          <a:lstStyle/>
          <a:p>
            <a:r>
              <a:rPr lang="en-US" dirty="0" smtClean="0"/>
              <a:t>Highly </a:t>
            </a:r>
            <a:r>
              <a:rPr lang="en-US" dirty="0"/>
              <a:t>available, scalable </a:t>
            </a:r>
            <a:r>
              <a:rPr lang="en-US" dirty="0" smtClean="0"/>
              <a:t>decentralized </a:t>
            </a:r>
            <a:r>
              <a:rPr lang="en-US" dirty="0"/>
              <a:t>iterative </a:t>
            </a:r>
            <a:r>
              <a:rPr lang="en-US" dirty="0" err="1"/>
              <a:t>MapReduce</a:t>
            </a:r>
            <a:r>
              <a:rPr lang="en-US" dirty="0"/>
              <a:t> </a:t>
            </a:r>
            <a:r>
              <a:rPr lang="en-US" dirty="0" smtClean="0"/>
              <a:t>architecture on </a:t>
            </a:r>
            <a:r>
              <a:rPr lang="en-US" dirty="0"/>
              <a:t>eventual consistent </a:t>
            </a:r>
            <a:r>
              <a:rPr lang="en-US" dirty="0" smtClean="0"/>
              <a:t>services</a:t>
            </a:r>
          </a:p>
          <a:p>
            <a:r>
              <a:rPr lang="en-US" dirty="0" smtClean="0"/>
              <a:t>More natural Iterative programming model extensions to </a:t>
            </a:r>
            <a:r>
              <a:rPr lang="en-US" dirty="0" err="1" smtClean="0"/>
              <a:t>MapReduce</a:t>
            </a:r>
            <a:r>
              <a:rPr lang="en-US" dirty="0" smtClean="0"/>
              <a:t> model</a:t>
            </a:r>
          </a:p>
          <a:p>
            <a:r>
              <a:rPr lang="en-US" dirty="0" smtClean="0"/>
              <a:t>Collective communication primitives</a:t>
            </a:r>
          </a:p>
          <a:p>
            <a:r>
              <a:rPr lang="en-US" dirty="0"/>
              <a:t>Multi-level data </a:t>
            </a:r>
            <a:r>
              <a:rPr lang="en-US" dirty="0" smtClean="0"/>
              <a:t>caching for iterative computations</a:t>
            </a:r>
          </a:p>
          <a:p>
            <a:r>
              <a:rPr lang="en-US" dirty="0"/>
              <a:t>Decentralized </a:t>
            </a:r>
            <a:r>
              <a:rPr lang="en-US" dirty="0" smtClean="0"/>
              <a:t>low overhead cache </a:t>
            </a:r>
            <a:r>
              <a:rPr lang="en-US" dirty="0"/>
              <a:t>aware </a:t>
            </a:r>
            <a:r>
              <a:rPr lang="en-US" dirty="0" smtClean="0"/>
              <a:t>task scheduling algorithm.</a:t>
            </a:r>
          </a:p>
          <a:p>
            <a:r>
              <a:rPr lang="en-US" dirty="0" smtClean="0"/>
              <a:t>Data transfer improvements</a:t>
            </a:r>
          </a:p>
          <a:p>
            <a:pPr lvl="1"/>
            <a:r>
              <a:rPr lang="en-US" dirty="0" smtClean="0"/>
              <a:t>Hybrid with performance and fault-tolerance implications</a:t>
            </a:r>
          </a:p>
          <a:p>
            <a:pPr lvl="1"/>
            <a:r>
              <a:rPr lang="en-US" dirty="0" smtClean="0"/>
              <a:t>Broadcast, All-gather </a:t>
            </a:r>
          </a:p>
          <a:p>
            <a:r>
              <a:rPr lang="en-US" dirty="0" smtClean="0"/>
              <a:t>Leveraging eventual consistent cloud services for large scale coordinated computations</a:t>
            </a:r>
          </a:p>
          <a:p>
            <a:r>
              <a:rPr lang="en-US" dirty="0" smtClean="0"/>
              <a:t>Implementation of data mining and scientific applications for Azure cloud</a:t>
            </a:r>
            <a:endParaRPr lang="en-US" dirty="0"/>
          </a:p>
        </p:txBody>
      </p:sp>
      <p:sp>
        <p:nvSpPr>
          <p:cNvPr id="4" name="Slide Number Placeholder 3"/>
          <p:cNvSpPr>
            <a:spLocks noGrp="1"/>
          </p:cNvSpPr>
          <p:nvPr>
            <p:ph type="sldNum" sz="quarter" idx="10"/>
          </p:nvPr>
        </p:nvSpPr>
        <p:spPr/>
        <p:txBody>
          <a:bodyPr/>
          <a:lstStyle/>
          <a:p>
            <a:fld id="{869587CA-1790-D944-9358-28FE68D2E49C}" type="slidenum">
              <a:rPr lang="en-US" smtClean="0"/>
              <a:t>62</a:t>
            </a:fld>
            <a:endParaRPr lang="en-US"/>
          </a:p>
        </p:txBody>
      </p:sp>
    </p:spTree>
    <p:extLst>
      <p:ext uri="{BB962C8B-B14F-4D97-AF65-F5344CB8AC3E}">
        <p14:creationId xmlns:p14="http://schemas.microsoft.com/office/powerpoint/2010/main" val="1831121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a:t>Cloud infrastructure services provide users with scalable, highly-available </a:t>
            </a:r>
            <a:r>
              <a:rPr lang="en-US" dirty="0" smtClean="0"/>
              <a:t>alternatives, </a:t>
            </a:r>
            <a:r>
              <a:rPr lang="en-US" dirty="0"/>
              <a:t>but without the burden of managing </a:t>
            </a:r>
            <a:r>
              <a:rPr lang="en-US" dirty="0" smtClean="0"/>
              <a:t>them</a:t>
            </a:r>
          </a:p>
          <a:p>
            <a:r>
              <a:rPr lang="en-US" dirty="0" smtClean="0"/>
              <a:t>It </a:t>
            </a:r>
            <a:r>
              <a:rPr lang="en-US" dirty="0"/>
              <a:t>is possible to build efficient, low overhead applications utilizing </a:t>
            </a:r>
            <a:r>
              <a:rPr lang="en-US" dirty="0" smtClean="0"/>
              <a:t>Cloud infrastructure services </a:t>
            </a:r>
          </a:p>
          <a:p>
            <a:r>
              <a:rPr lang="en-US" dirty="0" smtClean="0"/>
              <a:t>The frameworks presented in this work offered </a:t>
            </a:r>
            <a:r>
              <a:rPr lang="en-US" dirty="0"/>
              <a:t>good parallel efficiencies in almost all of the cases </a:t>
            </a:r>
            <a:endParaRPr lang="en-US" dirty="0" smtClean="0"/>
          </a:p>
          <a:p>
            <a:pPr marL="0" indent="0" algn="ctr">
              <a:buNone/>
            </a:pPr>
            <a:endParaRPr lang="en-US" dirty="0" smtClean="0"/>
          </a:p>
          <a:p>
            <a:pPr marL="0" indent="0" algn="ctr">
              <a:buNone/>
            </a:pPr>
            <a:r>
              <a:rPr lang="en-US" b="1" dirty="0" smtClean="0"/>
              <a:t>“The </a:t>
            </a:r>
            <a:r>
              <a:rPr lang="en-US" b="1" dirty="0"/>
              <a:t>cost effectiveness of cloud data centers, combined with the comparable performance reported here, suggests that large scale data intensive applications will be increasingly implemented on clouds, and that using MapReduce frameworks will offer convenient user interfaces with little overhead</a:t>
            </a:r>
            <a:r>
              <a:rPr lang="en-US" b="1" dirty="0" smtClean="0"/>
              <a:t>.”</a:t>
            </a:r>
            <a:endParaRPr lang="en-US" b="1" dirty="0"/>
          </a:p>
        </p:txBody>
      </p:sp>
      <p:sp>
        <p:nvSpPr>
          <p:cNvPr id="4" name="Slide Number Placeholder 3"/>
          <p:cNvSpPr>
            <a:spLocks noGrp="1"/>
          </p:cNvSpPr>
          <p:nvPr>
            <p:ph type="sldNum" sz="quarter" idx="10"/>
          </p:nvPr>
        </p:nvSpPr>
        <p:spPr/>
        <p:txBody>
          <a:bodyPr/>
          <a:lstStyle/>
          <a:p>
            <a:fld id="{869587CA-1790-D944-9358-28FE68D2E49C}" type="slidenum">
              <a:rPr lang="en-US" smtClean="0"/>
              <a:t>63</a:t>
            </a:fld>
            <a:endParaRPr lang="en-US"/>
          </a:p>
        </p:txBody>
      </p:sp>
    </p:spTree>
    <p:extLst>
      <p:ext uri="{BB962C8B-B14F-4D97-AF65-F5344CB8AC3E}">
        <p14:creationId xmlns:p14="http://schemas.microsoft.com/office/powerpoint/2010/main" val="26012087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a:xfrm>
            <a:off x="457200" y="1493326"/>
            <a:ext cx="8229600" cy="4146513"/>
          </a:xfrm>
        </p:spPr>
        <p:txBody>
          <a:bodyPr>
            <a:noAutofit/>
          </a:bodyPr>
          <a:lstStyle/>
          <a:p>
            <a:r>
              <a:rPr lang="en-US" sz="2000" dirty="0" smtClean="0"/>
              <a:t>Extending Twister4Azure </a:t>
            </a:r>
            <a:r>
              <a:rPr lang="en-US" sz="2000" dirty="0"/>
              <a:t>data caching capabilities to a </a:t>
            </a:r>
            <a:r>
              <a:rPr lang="en-US" sz="2000" dirty="0" smtClean="0"/>
              <a:t>general </a:t>
            </a:r>
            <a:r>
              <a:rPr lang="en-US" sz="2000" dirty="0"/>
              <a:t>distributed caching framework. </a:t>
            </a:r>
            <a:endParaRPr lang="en-US" sz="2000" dirty="0" smtClean="0"/>
          </a:p>
          <a:p>
            <a:pPr lvl="1"/>
            <a:r>
              <a:rPr lang="en-US" sz="1800" dirty="0" smtClean="0"/>
              <a:t>Coordination and sharing of cached data across </a:t>
            </a:r>
            <a:r>
              <a:rPr lang="en-US" sz="1800" dirty="0"/>
              <a:t>the different </a:t>
            </a:r>
            <a:r>
              <a:rPr lang="en-US" sz="1800" dirty="0" smtClean="0"/>
              <a:t>instances</a:t>
            </a:r>
          </a:p>
          <a:p>
            <a:pPr lvl="1"/>
            <a:r>
              <a:rPr lang="en-US" sz="1800" dirty="0" smtClean="0"/>
              <a:t>Expose </a:t>
            </a:r>
            <a:r>
              <a:rPr lang="en-US" sz="1800" dirty="0"/>
              <a:t>a general API to the data caching </a:t>
            </a:r>
            <a:r>
              <a:rPr lang="en-US" sz="1800" dirty="0" smtClean="0"/>
              <a:t>layer allowing utilization by other applications</a:t>
            </a:r>
            <a:endParaRPr lang="en-US" sz="1800" dirty="0"/>
          </a:p>
          <a:p>
            <a:r>
              <a:rPr lang="en-US" sz="2000" dirty="0" smtClean="0"/>
              <a:t>Design domain </a:t>
            </a:r>
            <a:r>
              <a:rPr lang="en-US" sz="2000" dirty="0"/>
              <a:t>specific language </a:t>
            </a:r>
            <a:r>
              <a:rPr lang="en-US" sz="2000" dirty="0" smtClean="0"/>
              <a:t>and workflow layers </a:t>
            </a:r>
            <a:r>
              <a:rPr lang="en-US" sz="2000" dirty="0"/>
              <a:t>for iterative </a:t>
            </a:r>
            <a:r>
              <a:rPr lang="en-US" sz="2000" dirty="0" smtClean="0"/>
              <a:t>MapReduce</a:t>
            </a:r>
            <a:endParaRPr lang="en-US" sz="2000" dirty="0"/>
          </a:p>
          <a:p>
            <a:r>
              <a:rPr lang="en-US" sz="2000" dirty="0" smtClean="0"/>
              <a:t>Map-</a:t>
            </a:r>
            <a:r>
              <a:rPr lang="en-US" sz="2000" dirty="0" err="1" smtClean="0"/>
              <a:t>ReduceScatter</a:t>
            </a:r>
            <a:r>
              <a:rPr lang="en-US" sz="2000" dirty="0" smtClean="0"/>
              <a:t> collective </a:t>
            </a:r>
          </a:p>
          <a:p>
            <a:pPr lvl="1"/>
            <a:r>
              <a:rPr lang="en-US" sz="1800" dirty="0" smtClean="0"/>
              <a:t>Modeled </a:t>
            </a:r>
            <a:r>
              <a:rPr lang="en-US" sz="1800" dirty="0"/>
              <a:t>after MPI </a:t>
            </a:r>
            <a:r>
              <a:rPr lang="en-US" sz="1800" dirty="0" err="1"/>
              <a:t>ReduceScatter</a:t>
            </a:r>
            <a:r>
              <a:rPr lang="en-US" sz="1800" dirty="0"/>
              <a:t> </a:t>
            </a:r>
            <a:endParaRPr lang="en-US" sz="1800" dirty="0" smtClean="0"/>
          </a:p>
          <a:p>
            <a:pPr lvl="1"/>
            <a:r>
              <a:rPr lang="en-US" sz="1800" dirty="0" err="1" smtClean="0"/>
              <a:t>Eg</a:t>
            </a:r>
            <a:r>
              <a:rPr lang="en-US" sz="1800" dirty="0" smtClean="0"/>
              <a:t>: PageRank</a:t>
            </a:r>
          </a:p>
          <a:p>
            <a:r>
              <a:rPr lang="en-US" sz="2000" dirty="0" smtClean="0"/>
              <a:t>Explore ideal </a:t>
            </a:r>
            <a:r>
              <a:rPr lang="en-US" sz="2000" dirty="0"/>
              <a:t>data models for the Map-Collectives </a:t>
            </a:r>
            <a:r>
              <a:rPr lang="en-US" sz="2000" dirty="0" smtClean="0"/>
              <a:t>model</a:t>
            </a:r>
            <a:endParaRPr lang="en-US" sz="2000" dirty="0"/>
          </a:p>
          <a:p>
            <a:r>
              <a:rPr lang="en-US" sz="2000" dirty="0" smtClean="0"/>
              <a:t>Explore the </a:t>
            </a:r>
            <a:r>
              <a:rPr lang="en-US" sz="2000" dirty="0"/>
              <a:t>development of cloud specific programming models to support some of the MPI type </a:t>
            </a:r>
            <a:r>
              <a:rPr lang="en-US" sz="2000" dirty="0" smtClean="0"/>
              <a:t>application patterns</a:t>
            </a:r>
            <a:endParaRPr lang="en-US" sz="2000" dirty="0"/>
          </a:p>
          <a:p>
            <a:r>
              <a:rPr lang="en-US" sz="2000" dirty="0" smtClean="0"/>
              <a:t>Large </a:t>
            </a:r>
            <a:r>
              <a:rPr lang="en-US" sz="2000" dirty="0"/>
              <a:t>scale real time stream processing in cloud environments </a:t>
            </a:r>
            <a:endParaRPr lang="en-US" sz="2000" dirty="0" smtClean="0"/>
          </a:p>
          <a:p>
            <a:r>
              <a:rPr lang="en-US" sz="2000" dirty="0" smtClean="0"/>
              <a:t>Large </a:t>
            </a:r>
            <a:r>
              <a:rPr lang="en-US" sz="2000" dirty="0"/>
              <a:t>scale graph processing in cloud </a:t>
            </a:r>
            <a:r>
              <a:rPr lang="en-US" sz="2000" dirty="0" smtClean="0"/>
              <a:t>environments</a:t>
            </a:r>
            <a:endParaRPr lang="en-US" sz="2000" dirty="0"/>
          </a:p>
        </p:txBody>
      </p:sp>
      <p:sp>
        <p:nvSpPr>
          <p:cNvPr id="4" name="Slide Number Placeholder 3"/>
          <p:cNvSpPr>
            <a:spLocks noGrp="1"/>
          </p:cNvSpPr>
          <p:nvPr>
            <p:ph type="sldNum" sz="quarter" idx="10"/>
          </p:nvPr>
        </p:nvSpPr>
        <p:spPr/>
        <p:txBody>
          <a:bodyPr/>
          <a:lstStyle/>
          <a:p>
            <a:fld id="{869587CA-1790-D944-9358-28FE68D2E49C}" type="slidenum">
              <a:rPr lang="en-US" smtClean="0"/>
              <a:t>64</a:t>
            </a:fld>
            <a:endParaRPr lang="en-US"/>
          </a:p>
        </p:txBody>
      </p:sp>
    </p:spTree>
    <p:extLst>
      <p:ext uri="{BB962C8B-B14F-4D97-AF65-F5344CB8AC3E}">
        <p14:creationId xmlns:p14="http://schemas.microsoft.com/office/powerpoint/2010/main" val="41831969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Related Publications</a:t>
            </a:r>
            <a:endParaRPr lang="en-US" dirty="0"/>
          </a:p>
        </p:txBody>
      </p:sp>
      <p:sp>
        <p:nvSpPr>
          <p:cNvPr id="3" name="Content Placeholder 2"/>
          <p:cNvSpPr>
            <a:spLocks noGrp="1"/>
          </p:cNvSpPr>
          <p:nvPr>
            <p:ph idx="1"/>
          </p:nvPr>
        </p:nvSpPr>
        <p:spPr>
          <a:xfrm>
            <a:off x="457200" y="1214651"/>
            <a:ext cx="8229600" cy="5117910"/>
          </a:xfrm>
        </p:spPr>
        <p:txBody>
          <a:bodyPr>
            <a:noAutofit/>
          </a:bodyPr>
          <a:lstStyle/>
          <a:p>
            <a:r>
              <a:rPr lang="en-US" sz="1600" b="1" dirty="0"/>
              <a:t>T. Gunarathne</a:t>
            </a:r>
            <a:r>
              <a:rPr lang="en-US" sz="1600" dirty="0"/>
              <a:t>, T.-L. Wu, J. Y. Choi, S.-H. </a:t>
            </a:r>
            <a:r>
              <a:rPr lang="en-US" sz="1600" dirty="0" err="1"/>
              <a:t>Bae</a:t>
            </a:r>
            <a:r>
              <a:rPr lang="en-US" sz="1600" dirty="0"/>
              <a:t>, and J. </a:t>
            </a:r>
            <a:r>
              <a:rPr lang="en-US" sz="1600" dirty="0" err="1"/>
              <a:t>Qiu</a:t>
            </a:r>
            <a:r>
              <a:rPr lang="en-US" sz="1600" dirty="0"/>
              <a:t>, "Cloud computing paradigms for pleasingly parallel biomedical applications," </a:t>
            </a:r>
            <a:r>
              <a:rPr lang="en-US" sz="1600" i="1" dirty="0"/>
              <a:t>Concurrency and Computation: Practice and Experience, 23: 2338–2354. </a:t>
            </a:r>
            <a:endParaRPr lang="en-US" sz="1600" i="1" dirty="0" smtClean="0"/>
          </a:p>
          <a:p>
            <a:r>
              <a:rPr lang="en-US" sz="1600" b="1" dirty="0" smtClean="0"/>
              <a:t>T</a:t>
            </a:r>
            <a:r>
              <a:rPr lang="en-US" sz="1600" b="1" dirty="0"/>
              <a:t>. Gunarathne</a:t>
            </a:r>
            <a:r>
              <a:rPr lang="en-US" sz="1600" dirty="0"/>
              <a:t>, T.-L. Wu, B. Zhang and J. </a:t>
            </a:r>
            <a:r>
              <a:rPr lang="en-US" sz="1600" dirty="0" err="1"/>
              <a:t>Qiu</a:t>
            </a:r>
            <a:r>
              <a:rPr lang="en-US" sz="1600" dirty="0"/>
              <a:t>, “Scalable Parallel Scientific Computing Using Twister4Azure”. Future Generation Computer Systems(FGCS), 2013 Volume 29, Issue 4, pp. 1035-1048.</a:t>
            </a:r>
          </a:p>
          <a:p>
            <a:r>
              <a:rPr lang="en-US" sz="1600" dirty="0" smtClean="0"/>
              <a:t>J</a:t>
            </a:r>
            <a:r>
              <a:rPr lang="en-US" sz="1600" dirty="0"/>
              <a:t>. </a:t>
            </a:r>
            <a:r>
              <a:rPr lang="en-US" sz="1600" dirty="0" err="1"/>
              <a:t>Ekanayake</a:t>
            </a:r>
            <a:r>
              <a:rPr lang="en-US" sz="1600" dirty="0"/>
              <a:t>, </a:t>
            </a:r>
            <a:r>
              <a:rPr lang="en-US" sz="1600" b="1" dirty="0"/>
              <a:t>T. Gunarathne</a:t>
            </a:r>
            <a:r>
              <a:rPr lang="en-US" sz="1600" dirty="0"/>
              <a:t>, and J. </a:t>
            </a:r>
            <a:r>
              <a:rPr lang="en-US" sz="1600" dirty="0" err="1"/>
              <a:t>Qiu</a:t>
            </a:r>
            <a:r>
              <a:rPr lang="en-US" sz="1600" dirty="0"/>
              <a:t>, "Cloud Technologies for Bioinformatics Applications" </a:t>
            </a:r>
            <a:r>
              <a:rPr lang="en-US" sz="1600" i="1" dirty="0"/>
              <a:t>Parallel and Distributed Systems, IEEE Transactions on, </a:t>
            </a:r>
            <a:r>
              <a:rPr lang="en-US" sz="1600" dirty="0"/>
              <a:t>vol. 22, pp. 998-1011, 2011. </a:t>
            </a:r>
          </a:p>
          <a:p>
            <a:r>
              <a:rPr lang="en-US" sz="1600" b="1" dirty="0" smtClean="0"/>
              <a:t>T</a:t>
            </a:r>
            <a:r>
              <a:rPr lang="en-US" sz="1600" b="1" dirty="0"/>
              <a:t>. Gunarathne</a:t>
            </a:r>
            <a:r>
              <a:rPr lang="en-US" sz="1600" dirty="0"/>
              <a:t>, J. </a:t>
            </a:r>
            <a:r>
              <a:rPr lang="en-US" sz="1600" dirty="0" err="1"/>
              <a:t>Qiu</a:t>
            </a:r>
            <a:r>
              <a:rPr lang="en-US" sz="1600" dirty="0"/>
              <a:t>, and </a:t>
            </a:r>
            <a:r>
              <a:rPr lang="en-US" sz="1600" dirty="0" err="1"/>
              <a:t>D.Gannon</a:t>
            </a:r>
            <a:r>
              <a:rPr lang="en-US" sz="1600" dirty="0"/>
              <a:t>,  “Towards a Collective Layer in the Big Data Stack”, 14th IEEE/ACM International Symposium on Cluster, Cloud and Grid Computing (CCGRID 2014). Chicago, USA. May 2014. (To be published)</a:t>
            </a:r>
          </a:p>
          <a:p>
            <a:r>
              <a:rPr lang="en-US" sz="1600" b="1" dirty="0" smtClean="0"/>
              <a:t>T</a:t>
            </a:r>
            <a:r>
              <a:rPr lang="en-US" sz="1600" b="1" dirty="0"/>
              <a:t>. Gunarathne</a:t>
            </a:r>
            <a:r>
              <a:rPr lang="en-US" sz="1600" dirty="0"/>
              <a:t>, T.-L. Wu, B. Zhang and J. </a:t>
            </a:r>
            <a:r>
              <a:rPr lang="en-US" sz="1600" dirty="0" err="1"/>
              <a:t>Qiu</a:t>
            </a:r>
            <a:r>
              <a:rPr lang="en-US" sz="1600" dirty="0"/>
              <a:t>, “Portable Parallel Programming on Cloud and HPC: Scientific Applications of Twister4Azure”. 4</a:t>
            </a:r>
            <a:r>
              <a:rPr lang="en-US" sz="1600" baseline="30000" dirty="0"/>
              <a:t>th</a:t>
            </a:r>
            <a:r>
              <a:rPr lang="en-US" sz="1600" dirty="0"/>
              <a:t> IEEE/ACM International Conference on Utility and Cloud Computing (UCC 2011). Melbourne, </a:t>
            </a:r>
            <a:r>
              <a:rPr lang="en-US" sz="1600" dirty="0" smtClean="0"/>
              <a:t>Australia. </a:t>
            </a:r>
            <a:r>
              <a:rPr lang="en-US" sz="1600" dirty="0"/>
              <a:t>Dec 2011.</a:t>
            </a:r>
          </a:p>
          <a:p>
            <a:r>
              <a:rPr lang="en-US" sz="1600" b="1" dirty="0" smtClean="0"/>
              <a:t>T</a:t>
            </a:r>
            <a:r>
              <a:rPr lang="en-US" sz="1600" b="1" dirty="0"/>
              <a:t>. Gunarathne</a:t>
            </a:r>
            <a:r>
              <a:rPr lang="en-US" sz="1600" dirty="0"/>
              <a:t>, T. L. Wu, J. </a:t>
            </a:r>
            <a:r>
              <a:rPr lang="en-US" sz="1600" dirty="0" err="1"/>
              <a:t>Qiu</a:t>
            </a:r>
            <a:r>
              <a:rPr lang="en-US" sz="1600" dirty="0"/>
              <a:t>, and G. C. Fox, "MapReduce in the Clouds for Science," presented at the 2nd International Conference on Cloud Computing, Indianapolis, Dec 2010.</a:t>
            </a:r>
          </a:p>
          <a:p>
            <a:r>
              <a:rPr lang="en-US" sz="1600" b="1" dirty="0" smtClean="0"/>
              <a:t>T</a:t>
            </a:r>
            <a:r>
              <a:rPr lang="en-US" sz="1600" b="1" dirty="0"/>
              <a:t>. Gunarathne</a:t>
            </a:r>
            <a:r>
              <a:rPr lang="en-US" sz="1600" dirty="0"/>
              <a:t>, T.-L. Wu, J. </a:t>
            </a:r>
            <a:r>
              <a:rPr lang="en-US" sz="1600" dirty="0" err="1"/>
              <a:t>Qiu</a:t>
            </a:r>
            <a:r>
              <a:rPr lang="en-US" sz="1600" dirty="0"/>
              <a:t>, and G. Fox, "Cloud Computing Paradigms for Pleasingly Parallel Biomedical Applications," </a:t>
            </a:r>
            <a:r>
              <a:rPr lang="en-US" sz="1600" dirty="0" smtClean="0"/>
              <a:t>ECMLS workshop (HPDC 2010). </a:t>
            </a:r>
            <a:r>
              <a:rPr lang="en-US" sz="1600" dirty="0"/>
              <a:t>ACM, 460-469. DOI=10.1145/1851476.1851544</a:t>
            </a:r>
          </a:p>
          <a:p>
            <a:pPr marL="0" indent="0">
              <a:buNone/>
            </a:pPr>
            <a:endParaRPr lang="en-US" sz="1600" dirty="0"/>
          </a:p>
          <a:p>
            <a:pPr marL="0" indent="0">
              <a:buNone/>
            </a:pPr>
            <a:endParaRPr lang="en-US" sz="1600" dirty="0"/>
          </a:p>
        </p:txBody>
      </p:sp>
      <p:sp>
        <p:nvSpPr>
          <p:cNvPr id="4" name="Slide Number Placeholder 3"/>
          <p:cNvSpPr>
            <a:spLocks noGrp="1"/>
          </p:cNvSpPr>
          <p:nvPr>
            <p:ph type="sldNum" sz="quarter" idx="10"/>
          </p:nvPr>
        </p:nvSpPr>
        <p:spPr/>
        <p:txBody>
          <a:bodyPr/>
          <a:lstStyle/>
          <a:p>
            <a:fld id="{869587CA-1790-D944-9358-28FE68D2E49C}" type="slidenum">
              <a:rPr lang="en-US" smtClean="0"/>
              <a:t>65</a:t>
            </a:fld>
            <a:endParaRPr lang="en-US"/>
          </a:p>
        </p:txBody>
      </p:sp>
    </p:spTree>
    <p:extLst>
      <p:ext uri="{BB962C8B-B14F-4D97-AF65-F5344CB8AC3E}">
        <p14:creationId xmlns:p14="http://schemas.microsoft.com/office/powerpoint/2010/main" val="21348132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Selected Publications</a:t>
            </a:r>
            <a:endParaRPr lang="en-US" dirty="0"/>
          </a:p>
        </p:txBody>
      </p:sp>
      <p:sp>
        <p:nvSpPr>
          <p:cNvPr id="3" name="Content Placeholder 2"/>
          <p:cNvSpPr>
            <a:spLocks noGrp="1"/>
          </p:cNvSpPr>
          <p:nvPr>
            <p:ph idx="1"/>
          </p:nvPr>
        </p:nvSpPr>
        <p:spPr/>
        <p:txBody>
          <a:bodyPr>
            <a:noAutofit/>
          </a:bodyPr>
          <a:lstStyle/>
          <a:p>
            <a:pPr marL="514350" indent="-514350">
              <a:buFont typeface="+mj-lt"/>
              <a:buAutoNum type="arabicPeriod"/>
            </a:pPr>
            <a:r>
              <a:rPr lang="en-US" sz="1600" b="1" dirty="0"/>
              <a:t>T. Gunarathne</a:t>
            </a:r>
            <a:r>
              <a:rPr lang="en-US" sz="1600" dirty="0"/>
              <a:t> (Advisor: G. C. Fox). “Scalable Parallel Computing on Clouds”. Doctoral Research Showcase at SC11. Seattle. Nov </a:t>
            </a:r>
            <a:r>
              <a:rPr lang="en-US" sz="1600" dirty="0" smtClean="0"/>
              <a:t>2011</a:t>
            </a:r>
            <a:endParaRPr lang="en-US" sz="1500" dirty="0" smtClean="0"/>
          </a:p>
          <a:p>
            <a:pPr marL="514350" indent="-514350">
              <a:buFont typeface="+mj-lt"/>
              <a:buAutoNum type="arabicPeriod"/>
            </a:pPr>
            <a:r>
              <a:rPr lang="en-US" sz="1500" dirty="0" smtClean="0"/>
              <a:t>Thilina </a:t>
            </a:r>
            <a:r>
              <a:rPr lang="en-US" sz="1500" dirty="0"/>
              <a:t>Gunarathne, </a:t>
            </a:r>
            <a:r>
              <a:rPr lang="en-US" sz="1500" dirty="0" err="1"/>
              <a:t>Bimalee</a:t>
            </a:r>
            <a:r>
              <a:rPr lang="en-US" sz="1500" dirty="0"/>
              <a:t> </a:t>
            </a:r>
            <a:r>
              <a:rPr lang="en-US" sz="1500" dirty="0" err="1"/>
              <a:t>Salpitikorala</a:t>
            </a:r>
            <a:r>
              <a:rPr lang="en-US" sz="1500" dirty="0"/>
              <a:t>, </a:t>
            </a:r>
            <a:r>
              <a:rPr lang="en-US" sz="1500" dirty="0" err="1"/>
              <a:t>Arun</a:t>
            </a:r>
            <a:r>
              <a:rPr lang="en-US" sz="1500" dirty="0"/>
              <a:t> Chauhan and Geoffrey Fox. </a:t>
            </a:r>
            <a:r>
              <a:rPr lang="en-US" sz="1500" b="1" dirty="0" smtClean="0"/>
              <a:t>Iterative </a:t>
            </a:r>
            <a:r>
              <a:rPr lang="en-US" sz="1500" b="1" dirty="0"/>
              <a:t>Statistical Kernels on Contemporary </a:t>
            </a:r>
            <a:r>
              <a:rPr lang="en-US" sz="1500" b="1" dirty="0" smtClean="0"/>
              <a:t>GPUs</a:t>
            </a:r>
            <a:r>
              <a:rPr lang="en-US" sz="1500" dirty="0" smtClean="0"/>
              <a:t>.</a:t>
            </a:r>
            <a:r>
              <a:rPr lang="en-US" sz="1500" b="1" dirty="0"/>
              <a:t> </a:t>
            </a:r>
            <a:r>
              <a:rPr lang="en-US" sz="1500" dirty="0"/>
              <a:t>International Journal of Computational Science and </a:t>
            </a:r>
            <a:r>
              <a:rPr lang="en-US" sz="1500" dirty="0" smtClean="0"/>
              <a:t>Engineering (IJCSE).</a:t>
            </a:r>
            <a:r>
              <a:rPr lang="en-US" sz="1500" b="1" dirty="0" smtClean="0"/>
              <a:t> </a:t>
            </a:r>
          </a:p>
          <a:p>
            <a:pPr marL="514350" indent="-514350">
              <a:buFont typeface="+mj-lt"/>
              <a:buAutoNum type="arabicPeriod"/>
            </a:pPr>
            <a:r>
              <a:rPr lang="en-US" sz="1500" dirty="0" smtClean="0"/>
              <a:t>Thilina </a:t>
            </a:r>
            <a:r>
              <a:rPr lang="en-US" sz="1500" dirty="0"/>
              <a:t>Gunarathne, </a:t>
            </a:r>
            <a:r>
              <a:rPr lang="en-US" sz="1500" dirty="0" err="1"/>
              <a:t>Bimalee</a:t>
            </a:r>
            <a:r>
              <a:rPr lang="en-US" sz="1500" dirty="0"/>
              <a:t> </a:t>
            </a:r>
            <a:r>
              <a:rPr lang="en-US" sz="1500" dirty="0" err="1"/>
              <a:t>Salpitikorala</a:t>
            </a:r>
            <a:r>
              <a:rPr lang="en-US" sz="1500" dirty="0"/>
              <a:t>, </a:t>
            </a:r>
            <a:r>
              <a:rPr lang="en-US" sz="1500" dirty="0" err="1" smtClean="0"/>
              <a:t>Arun</a:t>
            </a:r>
            <a:r>
              <a:rPr lang="en-US" sz="1500" dirty="0" smtClean="0"/>
              <a:t> Chauhan and Geoffrey Fox. </a:t>
            </a:r>
            <a:r>
              <a:rPr lang="en-US" sz="1500" b="1" dirty="0"/>
              <a:t>Optimizing </a:t>
            </a:r>
            <a:r>
              <a:rPr lang="en-US" sz="1500" b="1" dirty="0" err="1"/>
              <a:t>OpenCL</a:t>
            </a:r>
            <a:r>
              <a:rPr lang="en-US" sz="1500" b="1" dirty="0"/>
              <a:t> Kernels for Iterative Statistical Algorithms on GPUs</a:t>
            </a:r>
            <a:r>
              <a:rPr lang="en-US" sz="1500" dirty="0"/>
              <a:t>. In Proceedings of the Second International Workshop on GPUs and Scientific Applications (</a:t>
            </a:r>
            <a:r>
              <a:rPr lang="en-US" sz="1500" dirty="0" err="1"/>
              <a:t>GPUScA</a:t>
            </a:r>
            <a:r>
              <a:rPr lang="en-US" sz="1500" dirty="0"/>
              <a:t>), Galveston Island, TX. </a:t>
            </a:r>
            <a:r>
              <a:rPr lang="en-US" sz="1500" dirty="0" smtClean="0"/>
              <a:t>Oct 2011</a:t>
            </a:r>
            <a:r>
              <a:rPr lang="en-US" sz="1500" dirty="0"/>
              <a:t>. </a:t>
            </a:r>
            <a:endParaRPr lang="en-US" sz="1500" dirty="0" smtClean="0"/>
          </a:p>
          <a:p>
            <a:pPr marL="514350" indent="-514350">
              <a:buFont typeface="+mj-lt"/>
              <a:buAutoNum type="arabicPeriod"/>
            </a:pPr>
            <a:r>
              <a:rPr lang="en-US" sz="1500" dirty="0" smtClean="0"/>
              <a:t>Gunarathne</a:t>
            </a:r>
            <a:r>
              <a:rPr lang="en-US" sz="1500" dirty="0"/>
              <a:t>, T., C. </a:t>
            </a:r>
            <a:r>
              <a:rPr lang="en-US" sz="1500" dirty="0" err="1"/>
              <a:t>Herath</a:t>
            </a:r>
            <a:r>
              <a:rPr lang="en-US" sz="1500" dirty="0"/>
              <a:t>, E. </a:t>
            </a:r>
            <a:r>
              <a:rPr lang="en-US" sz="1500" dirty="0" err="1"/>
              <a:t>Chinthaka</a:t>
            </a:r>
            <a:r>
              <a:rPr lang="en-US" sz="1500" dirty="0"/>
              <a:t>, and S. </a:t>
            </a:r>
            <a:r>
              <a:rPr lang="en-US" sz="1500" dirty="0" err="1"/>
              <a:t>Marru</a:t>
            </a:r>
            <a:r>
              <a:rPr lang="en-US" sz="1500" dirty="0"/>
              <a:t>, </a:t>
            </a:r>
            <a:r>
              <a:rPr lang="en-US" sz="1500" b="1" dirty="0"/>
              <a:t>Experience with Adapting a WS-BPEL Runtime for </a:t>
            </a:r>
            <a:r>
              <a:rPr lang="en-US" sz="1500" b="1" dirty="0" err="1"/>
              <a:t>eScience</a:t>
            </a:r>
            <a:r>
              <a:rPr lang="en-US" sz="1500" b="1" dirty="0"/>
              <a:t> Workflows</a:t>
            </a:r>
            <a:r>
              <a:rPr lang="en-US" sz="1500" dirty="0"/>
              <a:t>. The International Conference for High Performance Computing, Networking, Storage and Analysis (SC'09), Portland, OR, ACM Press, pp. </a:t>
            </a:r>
            <a:r>
              <a:rPr lang="en-US" sz="1500" dirty="0" smtClean="0"/>
              <a:t>7,</a:t>
            </a:r>
          </a:p>
          <a:p>
            <a:pPr marL="514350" indent="-514350">
              <a:buFont typeface="+mj-lt"/>
              <a:buAutoNum type="arabicPeriod"/>
            </a:pPr>
            <a:r>
              <a:rPr lang="en-US" sz="1600" dirty="0" err="1" smtClean="0"/>
              <a:t>J.Ekanayake</a:t>
            </a:r>
            <a:r>
              <a:rPr lang="en-US" sz="1600" dirty="0"/>
              <a:t>, </a:t>
            </a:r>
            <a:r>
              <a:rPr lang="en-US" sz="1600" dirty="0" err="1"/>
              <a:t>H.Li</a:t>
            </a:r>
            <a:r>
              <a:rPr lang="en-US" sz="1600" dirty="0"/>
              <a:t>, </a:t>
            </a:r>
            <a:r>
              <a:rPr lang="en-US" sz="1600" dirty="0" err="1"/>
              <a:t>B.Zhang</a:t>
            </a:r>
            <a:r>
              <a:rPr lang="en-US" sz="1600" dirty="0"/>
              <a:t>, </a:t>
            </a:r>
            <a:r>
              <a:rPr lang="en-US" sz="1600" b="1" dirty="0" err="1"/>
              <a:t>T.Gunarathne</a:t>
            </a:r>
            <a:r>
              <a:rPr lang="en-US" sz="1600" dirty="0"/>
              <a:t>, </a:t>
            </a:r>
            <a:r>
              <a:rPr lang="en-US" sz="1600" dirty="0" err="1"/>
              <a:t>S.Bae</a:t>
            </a:r>
            <a:r>
              <a:rPr lang="en-US" sz="1600" dirty="0"/>
              <a:t>, </a:t>
            </a:r>
            <a:r>
              <a:rPr lang="en-US" sz="1600" dirty="0" err="1"/>
              <a:t>J.Qiu</a:t>
            </a:r>
            <a:r>
              <a:rPr lang="en-US" sz="1600" dirty="0"/>
              <a:t>, and </a:t>
            </a:r>
            <a:r>
              <a:rPr lang="en-US" sz="1600" dirty="0" err="1"/>
              <a:t>G.Fox</a:t>
            </a:r>
            <a:r>
              <a:rPr lang="en-US" sz="1600" dirty="0"/>
              <a:t>., "Twister: A Runtime for iterative MapReduce," </a:t>
            </a:r>
            <a:r>
              <a:rPr lang="en-US" sz="1600" dirty="0" smtClean="0"/>
              <a:t>Proceedings </a:t>
            </a:r>
            <a:r>
              <a:rPr lang="en-US" sz="1600" dirty="0"/>
              <a:t>of the First International Workshop on MapReduce and its Applications of ACM HPDC 2010 conference June 20-25, 2010, Chicago,  Illinois, 2010.</a:t>
            </a:r>
            <a:endParaRPr lang="en-US" sz="1500" dirty="0" smtClean="0"/>
          </a:p>
          <a:p>
            <a:pPr marL="514350" indent="-514350">
              <a:buFont typeface="+mj-lt"/>
              <a:buAutoNum type="arabicPeriod"/>
            </a:pPr>
            <a:r>
              <a:rPr lang="en-US" sz="1500" dirty="0" err="1"/>
              <a:t>Jaiya</a:t>
            </a:r>
            <a:r>
              <a:rPr lang="en-US" sz="1500" dirty="0"/>
              <a:t> </a:t>
            </a:r>
            <a:r>
              <a:rPr lang="en-US" sz="1500" dirty="0" err="1"/>
              <a:t>Ekanayake</a:t>
            </a:r>
            <a:r>
              <a:rPr lang="en-US" sz="1500" dirty="0"/>
              <a:t>, Thilina Gunarathne, </a:t>
            </a:r>
            <a:r>
              <a:rPr lang="en-US" sz="1500" dirty="0" err="1"/>
              <a:t>Atilla</a:t>
            </a:r>
            <a:r>
              <a:rPr lang="en-US" sz="1500" dirty="0"/>
              <a:t> S. </a:t>
            </a:r>
            <a:r>
              <a:rPr lang="en-US" sz="1500" dirty="0" err="1"/>
              <a:t>Balkir</a:t>
            </a:r>
            <a:r>
              <a:rPr lang="en-US" sz="1500" dirty="0"/>
              <a:t>, Geoffrey C. Fox, Christopher </a:t>
            </a:r>
            <a:r>
              <a:rPr lang="en-US" sz="1500" dirty="0" err="1"/>
              <a:t>Poulain</a:t>
            </a:r>
            <a:r>
              <a:rPr lang="en-US" sz="1500" dirty="0"/>
              <a:t>, Nelson Araujo, and Roger </a:t>
            </a:r>
            <a:r>
              <a:rPr lang="en-US" sz="1500" dirty="0" err="1"/>
              <a:t>Barga</a:t>
            </a:r>
            <a:r>
              <a:rPr lang="en-US" sz="1500" dirty="0"/>
              <a:t>, </a:t>
            </a:r>
            <a:r>
              <a:rPr lang="en-US" sz="1500" b="1" dirty="0" err="1"/>
              <a:t>DryadLINQ</a:t>
            </a:r>
            <a:r>
              <a:rPr lang="en-US" sz="1500" b="1" dirty="0"/>
              <a:t> for Scientific Analyses</a:t>
            </a:r>
            <a:r>
              <a:rPr lang="en-US" sz="1500" dirty="0"/>
              <a:t>. 5th IEEE International Conference on e-Science, Oxford UK, 12/9-11/2009</a:t>
            </a:r>
            <a:r>
              <a:rPr lang="en-US" sz="1500" dirty="0" smtClean="0"/>
              <a:t>.</a:t>
            </a:r>
            <a:endParaRPr lang="en-US" sz="1500" dirty="0"/>
          </a:p>
          <a:p>
            <a:pPr marL="514350" indent="-514350">
              <a:buFont typeface="+mj-lt"/>
              <a:buAutoNum type="arabicPeriod"/>
            </a:pPr>
            <a:r>
              <a:rPr lang="en-US" sz="1500" dirty="0"/>
              <a:t>Judy </a:t>
            </a:r>
            <a:r>
              <a:rPr lang="en-US" sz="1500" dirty="0" err="1"/>
              <a:t>Qiu</a:t>
            </a:r>
            <a:r>
              <a:rPr lang="en-US" sz="1500" dirty="0"/>
              <a:t>, </a:t>
            </a:r>
            <a:r>
              <a:rPr lang="en-US" sz="1500" dirty="0" err="1"/>
              <a:t>Jaliya</a:t>
            </a:r>
            <a:r>
              <a:rPr lang="en-US" sz="1500" dirty="0"/>
              <a:t> </a:t>
            </a:r>
            <a:r>
              <a:rPr lang="en-US" sz="1500" dirty="0" err="1"/>
              <a:t>Ekanayake</a:t>
            </a:r>
            <a:r>
              <a:rPr lang="en-US" sz="1500" dirty="0"/>
              <a:t>, Thilina Gunarathne, </a:t>
            </a:r>
            <a:r>
              <a:rPr lang="en-US" sz="1500" dirty="0" smtClean="0"/>
              <a:t>et al.. </a:t>
            </a:r>
            <a:r>
              <a:rPr lang="en-US" sz="1500" b="1" dirty="0"/>
              <a:t>Data Intensive Computing for Bioinformatics,</a:t>
            </a:r>
            <a:r>
              <a:rPr lang="en-US" sz="1500" dirty="0"/>
              <a:t> Data Intensive Distributed Computing, </a:t>
            </a:r>
            <a:r>
              <a:rPr lang="en-US" sz="1500" dirty="0" err="1"/>
              <a:t>Tevik</a:t>
            </a:r>
            <a:r>
              <a:rPr lang="en-US" sz="1500" dirty="0"/>
              <a:t> </a:t>
            </a:r>
            <a:r>
              <a:rPr lang="en-US" sz="1500" dirty="0" err="1"/>
              <a:t>Kosar</a:t>
            </a:r>
            <a:r>
              <a:rPr lang="en-US" sz="1500" dirty="0"/>
              <a:t>, Editor. 2011, IGI Publishers</a:t>
            </a:r>
            <a:r>
              <a:rPr lang="en-US" sz="1500" dirty="0" smtClean="0"/>
              <a:t>.</a:t>
            </a:r>
          </a:p>
          <a:p>
            <a:endParaRPr lang="en-US" sz="1500" dirty="0"/>
          </a:p>
        </p:txBody>
      </p:sp>
      <p:sp>
        <p:nvSpPr>
          <p:cNvPr id="4" name="Slide Number Placeholder 3"/>
          <p:cNvSpPr>
            <a:spLocks noGrp="1"/>
          </p:cNvSpPr>
          <p:nvPr>
            <p:ph type="sldNum" sz="quarter" idx="10"/>
          </p:nvPr>
        </p:nvSpPr>
        <p:spPr/>
        <p:txBody>
          <a:bodyPr/>
          <a:lstStyle/>
          <a:p>
            <a:fld id="{869587CA-1790-D944-9358-28FE68D2E49C}" type="slidenum">
              <a:rPr lang="en-US" smtClean="0"/>
              <a:t>66</a:t>
            </a:fld>
            <a:endParaRPr lang="en-US"/>
          </a:p>
        </p:txBody>
      </p:sp>
    </p:spTree>
    <p:extLst>
      <p:ext uri="{BB962C8B-B14F-4D97-AF65-F5344CB8AC3E}">
        <p14:creationId xmlns:p14="http://schemas.microsoft.com/office/powerpoint/2010/main" val="20191302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457200" y="1196442"/>
            <a:ext cx="8229600" cy="5590308"/>
          </a:xfrm>
        </p:spPr>
        <p:txBody>
          <a:bodyPr>
            <a:normAutofit fontScale="77500" lnSpcReduction="20000"/>
          </a:bodyPr>
          <a:lstStyle/>
          <a:p>
            <a:r>
              <a:rPr lang="en-US" dirty="0" smtClean="0"/>
              <a:t>My Advisors</a:t>
            </a:r>
          </a:p>
          <a:p>
            <a:pPr lvl="1"/>
            <a:r>
              <a:rPr lang="en-US" dirty="0" err="1" smtClean="0"/>
              <a:t>Prof.Geoffrey</a:t>
            </a:r>
            <a:r>
              <a:rPr lang="en-US" dirty="0" smtClean="0"/>
              <a:t> Fox</a:t>
            </a:r>
            <a:endParaRPr lang="en-US" dirty="0"/>
          </a:p>
          <a:p>
            <a:pPr lvl="1"/>
            <a:r>
              <a:rPr lang="en-US" dirty="0" smtClean="0"/>
              <a:t>Prof. Beth </a:t>
            </a:r>
            <a:r>
              <a:rPr lang="en-US" dirty="0" err="1" smtClean="0"/>
              <a:t>Plale</a:t>
            </a:r>
            <a:endParaRPr lang="en-US" dirty="0" smtClean="0"/>
          </a:p>
          <a:p>
            <a:pPr lvl="1"/>
            <a:r>
              <a:rPr lang="en-US" dirty="0" smtClean="0"/>
              <a:t>Prof. David </a:t>
            </a:r>
            <a:r>
              <a:rPr lang="en-US" dirty="0" err="1" smtClean="0"/>
              <a:t>Leake</a:t>
            </a:r>
            <a:endParaRPr lang="en-US" dirty="0" smtClean="0"/>
          </a:p>
          <a:p>
            <a:pPr lvl="1"/>
            <a:r>
              <a:rPr lang="en-US" dirty="0" smtClean="0"/>
              <a:t>Prof. Judy </a:t>
            </a:r>
            <a:r>
              <a:rPr lang="en-US" dirty="0" err="1" smtClean="0"/>
              <a:t>Qiu</a:t>
            </a:r>
            <a:endParaRPr lang="en-US" dirty="0" smtClean="0"/>
          </a:p>
          <a:p>
            <a:r>
              <a:rPr lang="en-US" dirty="0" smtClean="0"/>
              <a:t>Prof. Dennis Gannon, Prof. </a:t>
            </a:r>
            <a:r>
              <a:rPr lang="en-US" dirty="0" err="1" smtClean="0"/>
              <a:t>Arun</a:t>
            </a:r>
            <a:r>
              <a:rPr lang="en-US" dirty="0" smtClean="0"/>
              <a:t> Chauhan</a:t>
            </a:r>
            <a:r>
              <a:rPr lang="en-US" dirty="0" smtClean="0"/>
              <a:t>, Dr. </a:t>
            </a:r>
            <a:r>
              <a:rPr lang="en-US" dirty="0" err="1" smtClean="0"/>
              <a:t>Sanjiva</a:t>
            </a:r>
            <a:r>
              <a:rPr lang="en-US" dirty="0" smtClean="0"/>
              <a:t> </a:t>
            </a:r>
            <a:r>
              <a:rPr lang="en-US" dirty="0" err="1" smtClean="0"/>
              <a:t>Weerawarana</a:t>
            </a:r>
            <a:r>
              <a:rPr lang="en-US" dirty="0" smtClean="0"/>
              <a:t> </a:t>
            </a:r>
          </a:p>
          <a:p>
            <a:r>
              <a:rPr lang="en-US" dirty="0" smtClean="0"/>
              <a:t>Microsoft  for the Azure compute/storage grants</a:t>
            </a:r>
          </a:p>
          <a:p>
            <a:r>
              <a:rPr lang="en-US" dirty="0" smtClean="0"/>
              <a:t>Persistent systems for the fellowship</a:t>
            </a:r>
          </a:p>
          <a:p>
            <a:r>
              <a:rPr lang="en-US" dirty="0" smtClean="0"/>
              <a:t>Salsa group past and present colleagues</a:t>
            </a:r>
          </a:p>
          <a:p>
            <a:r>
              <a:rPr lang="en-US" dirty="0" smtClean="0"/>
              <a:t>Suresh </a:t>
            </a:r>
            <a:r>
              <a:rPr lang="en-US" dirty="0" err="1" smtClean="0"/>
              <a:t>Marru</a:t>
            </a:r>
            <a:r>
              <a:rPr lang="en-US" dirty="0" smtClean="0"/>
              <a:t> and past colleagues of Extreme Lab</a:t>
            </a:r>
          </a:p>
          <a:p>
            <a:r>
              <a:rPr lang="en-US" dirty="0" smtClean="0"/>
              <a:t>Sri Lankan community @ Bloomington</a:t>
            </a:r>
          </a:p>
          <a:p>
            <a:r>
              <a:rPr lang="en-US" dirty="0" smtClean="0"/>
              <a:t>Customer Analytics Group @ KPMG (formerly Link Analytics)</a:t>
            </a:r>
          </a:p>
          <a:p>
            <a:r>
              <a:rPr lang="en-US" dirty="0" smtClean="0"/>
              <a:t>My parents, </a:t>
            </a:r>
            <a:r>
              <a:rPr lang="en-US" dirty="0" err="1" smtClean="0"/>
              <a:t>Bimalee</a:t>
            </a:r>
            <a:r>
              <a:rPr lang="en-US" dirty="0" smtClean="0"/>
              <a:t>, </a:t>
            </a:r>
            <a:r>
              <a:rPr lang="en-US" dirty="0" err="1" smtClean="0"/>
              <a:t>Kaveen</a:t>
            </a:r>
            <a:r>
              <a:rPr lang="en-US" dirty="0" smtClean="0"/>
              <a:t> and the family</a:t>
            </a:r>
            <a:endParaRPr lang="en-US" dirty="0"/>
          </a:p>
        </p:txBody>
      </p:sp>
      <p:sp>
        <p:nvSpPr>
          <p:cNvPr id="4" name="Slide Number Placeholder 3"/>
          <p:cNvSpPr>
            <a:spLocks noGrp="1"/>
          </p:cNvSpPr>
          <p:nvPr>
            <p:ph type="sldNum" sz="quarter" idx="10"/>
          </p:nvPr>
        </p:nvSpPr>
        <p:spPr/>
        <p:txBody>
          <a:bodyPr/>
          <a:lstStyle/>
          <a:p>
            <a:fld id="{869587CA-1790-D944-9358-28FE68D2E49C}" type="slidenum">
              <a:rPr lang="en-US" smtClean="0"/>
              <a:t>67</a:t>
            </a:fld>
            <a:endParaRPr lang="en-US"/>
          </a:p>
        </p:txBody>
      </p:sp>
    </p:spTree>
    <p:extLst>
      <p:ext uri="{BB962C8B-B14F-4D97-AF65-F5344CB8AC3E}">
        <p14:creationId xmlns:p14="http://schemas.microsoft.com/office/powerpoint/2010/main" val="20977339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869587CA-1790-D944-9358-28FE68D2E49C}" type="slidenum">
              <a:rPr lang="en-US" smtClean="0"/>
              <a:t>68</a:t>
            </a:fld>
            <a:endParaRPr lang="en-US"/>
          </a:p>
        </p:txBody>
      </p:sp>
    </p:spTree>
    <p:extLst>
      <p:ext uri="{BB962C8B-B14F-4D97-AF65-F5344CB8AC3E}">
        <p14:creationId xmlns:p14="http://schemas.microsoft.com/office/powerpoint/2010/main" val="34543147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62494"/>
            <a:ext cx="8229600" cy="1143000"/>
          </a:xfrm>
        </p:spPr>
        <p:txBody>
          <a:bodyPr/>
          <a:lstStyle/>
          <a:p>
            <a:r>
              <a:rPr lang="en-US" b="1" dirty="0" smtClean="0"/>
              <a:t>Backup Slides</a:t>
            </a:r>
            <a:endParaRPr lang="en-US" b="1" dirty="0"/>
          </a:p>
        </p:txBody>
      </p:sp>
      <p:sp>
        <p:nvSpPr>
          <p:cNvPr id="2" name="Slide Number Placeholder 1"/>
          <p:cNvSpPr>
            <a:spLocks noGrp="1"/>
          </p:cNvSpPr>
          <p:nvPr>
            <p:ph type="sldNum" sz="quarter" idx="12"/>
          </p:nvPr>
        </p:nvSpPr>
        <p:spPr/>
        <p:txBody>
          <a:bodyPr/>
          <a:lstStyle/>
          <a:p>
            <a:fld id="{869587CA-1790-D944-9358-28FE68D2E49C}" type="slidenum">
              <a:rPr lang="en-US" smtClean="0"/>
              <a:t>69</a:t>
            </a:fld>
            <a:endParaRPr lang="en-US"/>
          </a:p>
        </p:txBody>
      </p:sp>
    </p:spTree>
    <p:extLst>
      <p:ext uri="{BB962C8B-B14F-4D97-AF65-F5344CB8AC3E}">
        <p14:creationId xmlns:p14="http://schemas.microsoft.com/office/powerpoint/2010/main" val="2975942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Statement</a:t>
            </a:r>
            <a:endParaRPr lang="en-US" dirty="0"/>
          </a:p>
        </p:txBody>
      </p:sp>
      <p:sp>
        <p:nvSpPr>
          <p:cNvPr id="3" name="Content Placeholder 2"/>
          <p:cNvSpPr>
            <a:spLocks noGrp="1"/>
          </p:cNvSpPr>
          <p:nvPr>
            <p:ph idx="1"/>
          </p:nvPr>
        </p:nvSpPr>
        <p:spPr>
          <a:xfrm>
            <a:off x="457200" y="2006930"/>
            <a:ext cx="8229600" cy="3739784"/>
          </a:xfrm>
        </p:spPr>
        <p:txBody>
          <a:bodyPr>
            <a:normAutofit/>
          </a:bodyPr>
          <a:lstStyle/>
          <a:p>
            <a:pPr marL="0" indent="0" algn="ctr">
              <a:buNone/>
            </a:pPr>
            <a:r>
              <a:rPr lang="en-US" sz="2800" b="1" dirty="0"/>
              <a:t>Cloud computing environments can be used to perform large-scale </a:t>
            </a:r>
            <a:r>
              <a:rPr lang="en-US" sz="2800" b="1" dirty="0" smtClean="0"/>
              <a:t>data intensive parallel </a:t>
            </a:r>
            <a:r>
              <a:rPr lang="en-US" sz="2800" b="1" dirty="0"/>
              <a:t>computations efficiently with good </a:t>
            </a:r>
            <a:r>
              <a:rPr lang="en-US" sz="2800" b="1" dirty="0" smtClean="0"/>
              <a:t>scalability, </a:t>
            </a:r>
            <a:r>
              <a:rPr lang="en-US" sz="2800" b="1" dirty="0"/>
              <a:t>fault-tolerance and ease-of-use.</a:t>
            </a:r>
          </a:p>
          <a:p>
            <a:endParaRPr lang="en-US" sz="2800" b="1" dirty="0"/>
          </a:p>
        </p:txBody>
      </p:sp>
      <p:sp>
        <p:nvSpPr>
          <p:cNvPr id="4" name="Slide Number Placeholder 3"/>
          <p:cNvSpPr>
            <a:spLocks noGrp="1"/>
          </p:cNvSpPr>
          <p:nvPr>
            <p:ph type="sldNum" sz="quarter" idx="10"/>
          </p:nvPr>
        </p:nvSpPr>
        <p:spPr/>
        <p:txBody>
          <a:bodyPr/>
          <a:lstStyle/>
          <a:p>
            <a:fld id="{869587CA-1790-D944-9358-28FE68D2E49C}" type="slidenum">
              <a:rPr lang="en-US" smtClean="0"/>
              <a:t>7</a:t>
            </a:fld>
            <a:endParaRPr lang="en-US"/>
          </a:p>
        </p:txBody>
      </p:sp>
    </p:spTree>
    <p:extLst>
      <p:ext uri="{BB962C8B-B14F-4D97-AF65-F5344CB8AC3E}">
        <p14:creationId xmlns:p14="http://schemas.microsoft.com/office/powerpoint/2010/main" val="9907902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8693"/>
          </a:xfrm>
        </p:spPr>
        <p:txBody>
          <a:bodyPr>
            <a:normAutofit fontScale="90000"/>
          </a:bodyPr>
          <a:lstStyle/>
          <a:p>
            <a:r>
              <a:rPr lang="en-US" dirty="0" smtClean="0"/>
              <a:t>Application Types</a:t>
            </a:r>
            <a:endParaRPr lang="en-US" dirty="0"/>
          </a:p>
        </p:txBody>
      </p:sp>
      <p:sp>
        <p:nvSpPr>
          <p:cNvPr id="3" name="Content Placeholder 2"/>
          <p:cNvSpPr>
            <a:spLocks noGrp="1"/>
          </p:cNvSpPr>
          <p:nvPr>
            <p:ph idx="1"/>
          </p:nvPr>
        </p:nvSpPr>
        <p:spPr>
          <a:xfrm>
            <a:off x="307072" y="1381833"/>
            <a:ext cx="8229600" cy="4146513"/>
          </a:xfrm>
        </p:spPr>
        <p:txBody>
          <a:bodyPr/>
          <a:lstStyle/>
          <a:p>
            <a:endParaRPr lang="en-US" dirty="0"/>
          </a:p>
        </p:txBody>
      </p:sp>
      <p:sp>
        <p:nvSpPr>
          <p:cNvPr id="4" name="Rectangle 3"/>
          <p:cNvSpPr/>
          <p:nvPr/>
        </p:nvSpPr>
        <p:spPr>
          <a:xfrm>
            <a:off x="-5681" y="6423679"/>
            <a:ext cx="9144000" cy="523220"/>
          </a:xfrm>
          <a:prstGeom prst="rect">
            <a:avLst/>
          </a:prstGeom>
        </p:spPr>
        <p:txBody>
          <a:bodyPr wrap="square">
            <a:spAutoFit/>
          </a:bodyPr>
          <a:lstStyle/>
          <a:p>
            <a:r>
              <a:rPr lang="en-US" sz="1400" dirty="0" smtClean="0"/>
              <a:t>Slide from Geoffrey </a:t>
            </a:r>
            <a:r>
              <a:rPr lang="en-US" sz="1400" dirty="0"/>
              <a:t>Fox </a:t>
            </a:r>
            <a:r>
              <a:rPr lang="en-US" sz="1400" dirty="0">
                <a:hlinkClick r:id="rId3"/>
              </a:rPr>
              <a:t>Advances in Clouds and their application to Data Intensive problems</a:t>
            </a:r>
            <a:r>
              <a:rPr lang="en-US" sz="1400" dirty="0"/>
              <a:t> University of Southern California Seminar February 24 2012</a:t>
            </a:r>
          </a:p>
        </p:txBody>
      </p:sp>
      <p:sp>
        <p:nvSpPr>
          <p:cNvPr id="5" name="Slide Number Placeholder 3"/>
          <p:cNvSpPr txBox="1">
            <a:spLocks/>
          </p:cNvSpPr>
          <p:nvPr/>
        </p:nvSpPr>
        <p:spPr>
          <a:xfrm>
            <a:off x="6520271" y="6494722"/>
            <a:ext cx="2328767" cy="40893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4CC141A-9CC6-41A7-A7D0-011D836CC6E2}" type="slidenum">
              <a:rPr lang="en-US" smtClean="0"/>
              <a:pPr/>
              <a:t>70</a:t>
            </a:fld>
            <a:endParaRPr lang="en-US"/>
          </a:p>
        </p:txBody>
      </p:sp>
      <p:grpSp>
        <p:nvGrpSpPr>
          <p:cNvPr id="6" name="Canvas 17"/>
          <p:cNvGrpSpPr/>
          <p:nvPr/>
        </p:nvGrpSpPr>
        <p:grpSpPr>
          <a:xfrm>
            <a:off x="350414" y="750623"/>
            <a:ext cx="8483366" cy="5653395"/>
            <a:chOff x="0" y="0"/>
            <a:chExt cx="6191250" cy="3514725"/>
          </a:xfrm>
          <a:effectLst>
            <a:outerShdw blurRad="50800" dist="38100" dir="2700000" algn="tl" rotWithShape="0">
              <a:prstClr val="black">
                <a:alpha val="40000"/>
              </a:prstClr>
            </a:outerShdw>
          </a:effectLst>
        </p:grpSpPr>
        <p:sp>
          <p:nvSpPr>
            <p:cNvPr id="7" name="Rectangle 6"/>
            <p:cNvSpPr/>
            <p:nvPr/>
          </p:nvSpPr>
          <p:spPr>
            <a:xfrm>
              <a:off x="4607862" y="543201"/>
              <a:ext cx="1383363"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8" name="Rectangle 7"/>
            <p:cNvSpPr/>
            <p:nvPr/>
          </p:nvSpPr>
          <p:spPr>
            <a:xfrm>
              <a:off x="0" y="0"/>
              <a:ext cx="6191250" cy="3514725"/>
            </a:xfrm>
            <a:prstGeom prst="rect">
              <a:avLst/>
            </a:prstGeom>
          </p:spPr>
          <p:style>
            <a:lnRef idx="1">
              <a:schemeClr val="dk1"/>
            </a:lnRef>
            <a:fillRef idx="2">
              <a:schemeClr val="dk1"/>
            </a:fillRef>
            <a:effectRef idx="1">
              <a:schemeClr val="dk1"/>
            </a:effectRef>
            <a:fontRef idx="minor">
              <a:schemeClr val="dk1"/>
            </a:fontRef>
          </p:style>
        </p:sp>
        <p:sp>
          <p:nvSpPr>
            <p:cNvPr id="9" name="Rectangle 8"/>
            <p:cNvSpPr/>
            <p:nvPr/>
          </p:nvSpPr>
          <p:spPr>
            <a:xfrm>
              <a:off x="90090" y="57151"/>
              <a:ext cx="1356156"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(a</a:t>
              </a:r>
              <a:r>
                <a:rPr lang="en-US" b="1" dirty="0" smtClean="0">
                  <a:solidFill>
                    <a:srgbClr val="000000"/>
                  </a:solidFill>
                  <a:effectLst/>
                  <a:latin typeface="Arial"/>
                  <a:ea typeface="Times New Roman"/>
                  <a:cs typeface="Times New Roman"/>
                </a:rPr>
                <a:t>) Pleasingly Parallel</a:t>
              </a:r>
              <a:endParaRPr lang="en-US" sz="2400" b="1" dirty="0">
                <a:effectLst/>
                <a:ea typeface="Times New Roman"/>
                <a:cs typeface="Times New Roman"/>
              </a:endParaRPr>
            </a:p>
          </p:txBody>
        </p:sp>
        <p:sp>
          <p:nvSpPr>
            <p:cNvPr id="10" name="Rectangle 9"/>
            <p:cNvSpPr/>
            <p:nvPr/>
          </p:nvSpPr>
          <p:spPr>
            <a:xfrm>
              <a:off x="4607862" y="57151"/>
              <a:ext cx="1383363"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27432"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(d) Loosely Synchronous</a:t>
              </a:r>
              <a:endParaRPr lang="en-US" sz="2800" b="1" dirty="0">
                <a:effectLst/>
                <a:latin typeface="Times New Roman"/>
                <a:ea typeface="Times New Roman"/>
              </a:endParaRPr>
            </a:p>
          </p:txBody>
        </p:sp>
        <p:sp>
          <p:nvSpPr>
            <p:cNvPr id="11" name="Rectangle 10"/>
            <p:cNvSpPr/>
            <p:nvPr/>
          </p:nvSpPr>
          <p:spPr>
            <a:xfrm>
              <a:off x="2979435" y="57151"/>
              <a:ext cx="1628427" cy="486050"/>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sz="1500" b="1" dirty="0">
                  <a:solidFill>
                    <a:srgbClr val="000000"/>
                  </a:solidFill>
                  <a:effectLst/>
                  <a:latin typeface="Arial"/>
                  <a:ea typeface="Times New Roman"/>
                  <a:cs typeface="Times New Roman"/>
                </a:rPr>
                <a:t>(c) </a:t>
              </a:r>
              <a:r>
                <a:rPr lang="en-US" sz="1500" b="1" dirty="0" smtClean="0">
                  <a:solidFill>
                    <a:srgbClr val="000000"/>
                  </a:solidFill>
                  <a:effectLst/>
                  <a:latin typeface="Arial"/>
                  <a:ea typeface="Times New Roman"/>
                  <a:cs typeface="Times New Roman"/>
                </a:rPr>
                <a:t>Data Intensive Iterative Computations</a:t>
              </a:r>
              <a:endParaRPr lang="en-US" sz="1500" b="1" dirty="0">
                <a:effectLst/>
                <a:latin typeface="Times New Roman"/>
                <a:ea typeface="Times New Roman"/>
              </a:endParaRPr>
            </a:p>
          </p:txBody>
        </p:sp>
        <p:sp>
          <p:nvSpPr>
            <p:cNvPr id="12" name="Rectangle 11"/>
            <p:cNvSpPr/>
            <p:nvPr/>
          </p:nvSpPr>
          <p:spPr>
            <a:xfrm>
              <a:off x="1446245" y="57150"/>
              <a:ext cx="1533193" cy="487752"/>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a:solidFill>
                    <a:srgbClr val="000000"/>
                  </a:solidFill>
                  <a:effectLst/>
                  <a:latin typeface="Arial"/>
                  <a:ea typeface="Times New Roman"/>
                  <a:cs typeface="Times New Roman"/>
                </a:rPr>
                <a:t>(b) Classic MapReduce</a:t>
              </a:r>
              <a:endParaRPr lang="en-US" sz="2800" b="1">
                <a:effectLst/>
                <a:latin typeface="Times New Roman"/>
                <a:ea typeface="Times New Roman"/>
              </a:endParaRPr>
            </a:p>
          </p:txBody>
        </p:sp>
        <p:sp>
          <p:nvSpPr>
            <p:cNvPr id="13" name="Rectangle 12"/>
            <p:cNvSpPr/>
            <p:nvPr/>
          </p:nvSpPr>
          <p:spPr>
            <a:xfrm>
              <a:off x="90090" y="544901"/>
              <a:ext cx="1356155" cy="1359905"/>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14" name="Rectangle 13"/>
            <p:cNvSpPr/>
            <p:nvPr/>
          </p:nvSpPr>
          <p:spPr>
            <a:xfrm>
              <a:off x="1452542" y="546757"/>
              <a:ext cx="1533192"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5" name="Group 14"/>
            <p:cNvGrpSpPr/>
            <p:nvPr/>
          </p:nvGrpSpPr>
          <p:grpSpPr>
            <a:xfrm>
              <a:off x="1488648" y="592084"/>
              <a:ext cx="1621694" cy="1252943"/>
              <a:chOff x="4697170" y="1719596"/>
              <a:chExt cx="1622044" cy="1316378"/>
            </a:xfrm>
          </p:grpSpPr>
          <p:sp>
            <p:nvSpPr>
              <p:cNvPr id="79" name="TextBox 36"/>
              <p:cNvSpPr txBox="1"/>
              <p:nvPr/>
            </p:nvSpPr>
            <p:spPr>
              <a:xfrm>
                <a:off x="5197273" y="1719596"/>
                <a:ext cx="52635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80" name="Oval 79"/>
              <p:cNvSpPr/>
              <p:nvPr/>
            </p:nvSpPr>
            <p:spPr>
              <a:xfrm>
                <a:off x="5672629"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1" name="Straight Arrow Connector 80"/>
              <p:cNvCxnSpPr/>
              <p:nvPr/>
            </p:nvCxnSpPr>
            <p:spPr>
              <a:xfrm>
                <a:off x="5786879" y="1893768"/>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82" name="Group 81"/>
              <p:cNvGrpSpPr/>
              <p:nvPr/>
            </p:nvGrpSpPr>
            <p:grpSpPr>
              <a:xfrm>
                <a:off x="5358435" y="2227111"/>
                <a:ext cx="170613" cy="18288"/>
                <a:chOff x="661555" y="648462"/>
                <a:chExt cx="170688" cy="18288"/>
              </a:xfrm>
            </p:grpSpPr>
            <p:sp>
              <p:nvSpPr>
                <p:cNvPr id="102" name="Oval 101"/>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3" name="Oval 102"/>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83" name="TextBox 48"/>
              <p:cNvSpPr txBox="1"/>
              <p:nvPr/>
            </p:nvSpPr>
            <p:spPr>
              <a:xfrm>
                <a:off x="5834738" y="2005819"/>
                <a:ext cx="45383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84" name="Straight Arrow Connector 83"/>
              <p:cNvCxnSpPr>
                <a:stCxn id="80" idx="4"/>
                <a:endCxn id="92" idx="7"/>
              </p:cNvCxnSpPr>
              <p:nvPr/>
            </p:nvCxnSpPr>
            <p:spPr>
              <a:xfrm flipH="1">
                <a:off x="5723633" y="2349380"/>
                <a:ext cx="6324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5" name="Oval 84"/>
              <p:cNvSpPr/>
              <p:nvPr/>
            </p:nvSpPr>
            <p:spPr>
              <a:xfrm>
                <a:off x="4697170"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6" name="Straight Arrow Connector 85"/>
              <p:cNvCxnSpPr/>
              <p:nvPr/>
            </p:nvCxnSpPr>
            <p:spPr>
              <a:xfrm>
                <a:off x="4811421"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7" name="Straight Arrow Connector 86"/>
              <p:cNvCxnSpPr>
                <a:stCxn id="85" idx="4"/>
                <a:endCxn id="91" idx="1"/>
              </p:cNvCxnSpPr>
              <p:nvPr/>
            </p:nvCxnSpPr>
            <p:spPr>
              <a:xfrm>
                <a:off x="4811421" y="2349380"/>
                <a:ext cx="186638"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8" name="Oval 87"/>
              <p:cNvSpPr/>
              <p:nvPr/>
            </p:nvSpPr>
            <p:spPr>
              <a:xfrm>
                <a:off x="4966474"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9" name="Straight Arrow Connector 88"/>
              <p:cNvCxnSpPr/>
              <p:nvPr/>
            </p:nvCxnSpPr>
            <p:spPr>
              <a:xfrm>
                <a:off x="5080724"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0" name="Straight Arrow Connector 89"/>
              <p:cNvCxnSpPr>
                <a:stCxn id="88" idx="4"/>
                <a:endCxn id="91" idx="0"/>
              </p:cNvCxnSpPr>
              <p:nvPr/>
            </p:nvCxnSpPr>
            <p:spPr>
              <a:xfrm flipH="1">
                <a:off x="5078657" y="2349380"/>
                <a:ext cx="2068" cy="23778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1" name="Oval 90"/>
              <p:cNvSpPr/>
              <p:nvPr/>
            </p:nvSpPr>
            <p:spPr>
              <a:xfrm>
                <a:off x="4964674" y="258716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92" name="Oval 91"/>
              <p:cNvSpPr/>
              <p:nvPr/>
            </p:nvSpPr>
            <p:spPr>
              <a:xfrm>
                <a:off x="5529053" y="257861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93" name="Group 92"/>
              <p:cNvGrpSpPr/>
              <p:nvPr/>
            </p:nvGrpSpPr>
            <p:grpSpPr>
              <a:xfrm>
                <a:off x="5291814" y="2739565"/>
                <a:ext cx="170184" cy="17780"/>
                <a:chOff x="0" y="0"/>
                <a:chExt cx="170688" cy="18288"/>
              </a:xfrm>
            </p:grpSpPr>
            <p:sp>
              <p:nvSpPr>
                <p:cNvPr id="100" name="Oval 99"/>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1" name="Oval 100"/>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94" name="Straight Arrow Connector 93"/>
              <p:cNvCxnSpPr>
                <a:stCxn id="85" idx="4"/>
                <a:endCxn id="92" idx="1"/>
              </p:cNvCxnSpPr>
              <p:nvPr/>
            </p:nvCxnSpPr>
            <p:spPr>
              <a:xfrm>
                <a:off x="4811421" y="2349380"/>
                <a:ext cx="75101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5" name="Straight Arrow Connector 94"/>
              <p:cNvCxnSpPr>
                <a:stCxn id="88" idx="4"/>
                <a:endCxn id="92" idx="0"/>
              </p:cNvCxnSpPr>
              <p:nvPr/>
            </p:nvCxnSpPr>
            <p:spPr>
              <a:xfrm>
                <a:off x="5080725" y="2349380"/>
                <a:ext cx="562311" cy="22923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6" name="Straight Arrow Connector 95"/>
              <p:cNvCxnSpPr>
                <a:stCxn id="80" idx="4"/>
                <a:endCxn id="91" idx="7"/>
              </p:cNvCxnSpPr>
              <p:nvPr/>
            </p:nvCxnSpPr>
            <p:spPr>
              <a:xfrm flipH="1">
                <a:off x="5159254" y="2349380"/>
                <a:ext cx="627626"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7" name="TextBox 48"/>
              <p:cNvSpPr txBox="1"/>
              <p:nvPr/>
            </p:nvSpPr>
            <p:spPr>
              <a:xfrm>
                <a:off x="5732474" y="2578274"/>
                <a:ext cx="58674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98" name="Straight Arrow Connector 97"/>
              <p:cNvCxnSpPr>
                <a:stCxn id="91" idx="4"/>
              </p:cNvCxnSpPr>
              <p:nvPr/>
            </p:nvCxnSpPr>
            <p:spPr>
              <a:xfrm>
                <a:off x="5078657" y="2815764"/>
                <a:ext cx="2068" cy="22021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9" name="Straight Arrow Connector 98"/>
              <p:cNvCxnSpPr>
                <a:stCxn id="92" idx="4"/>
              </p:cNvCxnSpPr>
              <p:nvPr/>
            </p:nvCxnSpPr>
            <p:spPr>
              <a:xfrm flipH="1">
                <a:off x="5641120" y="2807214"/>
                <a:ext cx="1916" cy="22876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6" name="Rectangle 15"/>
            <p:cNvSpPr/>
            <p:nvPr/>
          </p:nvSpPr>
          <p:spPr>
            <a:xfrm>
              <a:off x="2979316" y="543201"/>
              <a:ext cx="1628546"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7" name="Group 16"/>
            <p:cNvGrpSpPr/>
            <p:nvPr/>
          </p:nvGrpSpPr>
          <p:grpSpPr>
            <a:xfrm>
              <a:off x="2967247" y="539684"/>
              <a:ext cx="1564537" cy="1366075"/>
              <a:chOff x="4658943" y="1765169"/>
              <a:chExt cx="1564875" cy="1435231"/>
            </a:xfrm>
          </p:grpSpPr>
          <p:sp>
            <p:nvSpPr>
              <p:cNvPr id="52" name="Arc 51"/>
              <p:cNvSpPr/>
              <p:nvPr/>
            </p:nvSpPr>
            <p:spPr>
              <a:xfrm rot="1016732">
                <a:off x="5498175" y="1860873"/>
                <a:ext cx="725643" cy="1339527"/>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53" name="TextBox 36"/>
              <p:cNvSpPr txBox="1"/>
              <p:nvPr/>
            </p:nvSpPr>
            <p:spPr>
              <a:xfrm>
                <a:off x="4843706" y="1765169"/>
                <a:ext cx="526326"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54" name="Oval 53"/>
              <p:cNvSpPr/>
              <p:nvPr/>
            </p:nvSpPr>
            <p:spPr>
              <a:xfrm>
                <a:off x="5785757"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5" name="Straight Arrow Connector 54"/>
              <p:cNvCxnSpPr/>
              <p:nvPr/>
            </p:nvCxnSpPr>
            <p:spPr>
              <a:xfrm>
                <a:off x="5900000" y="1986945"/>
                <a:ext cx="0" cy="226984"/>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56" name="Group 55"/>
              <p:cNvGrpSpPr/>
              <p:nvPr/>
            </p:nvGrpSpPr>
            <p:grpSpPr>
              <a:xfrm>
                <a:off x="5471591" y="2320247"/>
                <a:ext cx="170604" cy="18286"/>
                <a:chOff x="661269" y="507515"/>
                <a:chExt cx="170688" cy="18288"/>
              </a:xfrm>
            </p:grpSpPr>
            <p:sp>
              <p:nvSpPr>
                <p:cNvPr id="77" name="Oval 76"/>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8" name="Oval 77"/>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57" name="TextBox 48"/>
              <p:cNvSpPr txBox="1"/>
              <p:nvPr/>
            </p:nvSpPr>
            <p:spPr>
              <a:xfrm>
                <a:off x="5202023" y="2002630"/>
                <a:ext cx="473549" cy="30398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map</a:t>
                </a:r>
                <a:endParaRPr lang="en-US" sz="2000">
                  <a:effectLst/>
                  <a:latin typeface="Times New Roman"/>
                  <a:ea typeface="Times New Roman"/>
                </a:endParaRPr>
              </a:p>
            </p:txBody>
          </p:sp>
          <p:cxnSp>
            <p:nvCxnSpPr>
              <p:cNvPr id="58" name="Straight Arrow Connector 57"/>
              <p:cNvCxnSpPr/>
              <p:nvPr/>
            </p:nvCxnSpPr>
            <p:spPr>
              <a:xfrm flipH="1">
                <a:off x="5836758" y="2442501"/>
                <a:ext cx="63243"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9" name="Oval 58"/>
              <p:cNvSpPr/>
              <p:nvPr/>
            </p:nvSpPr>
            <p:spPr>
              <a:xfrm>
                <a:off x="4810359"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60" name="Straight Arrow Connector 59"/>
              <p:cNvCxnSpPr/>
              <p:nvPr/>
            </p:nvCxnSpPr>
            <p:spPr>
              <a:xfrm>
                <a:off x="4924603"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1" name="Straight Arrow Connector 60"/>
              <p:cNvCxnSpPr/>
              <p:nvPr/>
            </p:nvCxnSpPr>
            <p:spPr>
              <a:xfrm>
                <a:off x="4924603" y="2442501"/>
                <a:ext cx="186626"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2" name="Oval 61"/>
              <p:cNvSpPr/>
              <p:nvPr/>
            </p:nvSpPr>
            <p:spPr>
              <a:xfrm>
                <a:off x="5079646"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63" name="Straight Arrow Connector 62"/>
              <p:cNvCxnSpPr/>
              <p:nvPr/>
            </p:nvCxnSpPr>
            <p:spPr>
              <a:xfrm>
                <a:off x="5193889"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4" name="Straight Arrow Connector 63"/>
              <p:cNvCxnSpPr/>
              <p:nvPr/>
            </p:nvCxnSpPr>
            <p:spPr>
              <a:xfrm flipH="1">
                <a:off x="5191822" y="2442501"/>
                <a:ext cx="2068" cy="23775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5" name="Oval 64"/>
              <p:cNvSpPr/>
              <p:nvPr/>
            </p:nvSpPr>
            <p:spPr>
              <a:xfrm>
                <a:off x="5077846" y="2680256"/>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66" name="Oval 65"/>
              <p:cNvSpPr/>
              <p:nvPr/>
            </p:nvSpPr>
            <p:spPr>
              <a:xfrm>
                <a:off x="5642190" y="2671707"/>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67" name="Group 66"/>
              <p:cNvGrpSpPr/>
              <p:nvPr/>
            </p:nvGrpSpPr>
            <p:grpSpPr>
              <a:xfrm>
                <a:off x="5404973" y="2832638"/>
                <a:ext cx="170175" cy="17778"/>
                <a:chOff x="594644" y="1019969"/>
                <a:chExt cx="170688" cy="18288"/>
              </a:xfrm>
            </p:grpSpPr>
            <p:sp>
              <p:nvSpPr>
                <p:cNvPr id="75" name="Oval 74"/>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6" name="Oval 75"/>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68" name="Straight Arrow Connector 67"/>
              <p:cNvCxnSpPr/>
              <p:nvPr/>
            </p:nvCxnSpPr>
            <p:spPr>
              <a:xfrm>
                <a:off x="4924603" y="2442501"/>
                <a:ext cx="750970"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a:off x="5193890" y="2442501"/>
                <a:ext cx="562276" cy="229206"/>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70" name="Straight Arrow Connector 69"/>
              <p:cNvCxnSpPr/>
              <p:nvPr/>
            </p:nvCxnSpPr>
            <p:spPr>
              <a:xfrm flipH="1">
                <a:off x="5272414" y="2442501"/>
                <a:ext cx="627587"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1" name="TextBox 48"/>
              <p:cNvSpPr txBox="1"/>
              <p:nvPr/>
            </p:nvSpPr>
            <p:spPr>
              <a:xfrm>
                <a:off x="4658943" y="2789025"/>
                <a:ext cx="586704"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72" name="Straight Arrow Connector 71"/>
              <p:cNvCxnSpPr/>
              <p:nvPr/>
            </p:nvCxnSpPr>
            <p:spPr>
              <a:xfrm>
                <a:off x="5191822" y="2908828"/>
                <a:ext cx="2068" cy="22018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73" name="Straight Arrow Connector 72"/>
              <p:cNvCxnSpPr/>
              <p:nvPr/>
            </p:nvCxnSpPr>
            <p:spPr>
              <a:xfrm flipH="1">
                <a:off x="5754250" y="2900279"/>
                <a:ext cx="1916" cy="22873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4" name="TextBox 36"/>
              <p:cNvSpPr txBox="1"/>
              <p:nvPr/>
            </p:nvSpPr>
            <p:spPr>
              <a:xfrm>
                <a:off x="5318971" y="1778126"/>
                <a:ext cx="71437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Iterations</a:t>
                </a:r>
                <a:endParaRPr lang="en-US" sz="2000" dirty="0">
                  <a:effectLst/>
                  <a:latin typeface="Times New Roman"/>
                  <a:ea typeface="Times New Roman"/>
                </a:endParaRPr>
              </a:p>
            </p:txBody>
          </p:sp>
        </p:grpSp>
        <p:grpSp>
          <p:nvGrpSpPr>
            <p:cNvPr id="18" name="Group 17"/>
            <p:cNvGrpSpPr/>
            <p:nvPr/>
          </p:nvGrpSpPr>
          <p:grpSpPr>
            <a:xfrm>
              <a:off x="187860" y="632890"/>
              <a:ext cx="1204219" cy="1250507"/>
              <a:chOff x="5025142" y="1886585"/>
              <a:chExt cx="1204480" cy="1313815"/>
            </a:xfrm>
          </p:grpSpPr>
          <p:sp>
            <p:nvSpPr>
              <p:cNvPr id="37" name="TextBox 36"/>
              <p:cNvSpPr txBox="1"/>
              <p:nvPr/>
            </p:nvSpPr>
            <p:spPr>
              <a:xfrm>
                <a:off x="5372372" y="1886585"/>
                <a:ext cx="485013"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Input</a:t>
                </a:r>
                <a:endParaRPr lang="en-US" sz="2000" dirty="0">
                  <a:effectLst/>
                  <a:latin typeface="Times New Roman"/>
                  <a:ea typeface="Times New Roman"/>
                </a:endParaRPr>
              </a:p>
            </p:txBody>
          </p:sp>
          <p:sp>
            <p:nvSpPr>
              <p:cNvPr id="38" name="Oval 37"/>
              <p:cNvSpPr/>
              <p:nvPr/>
            </p:nvSpPr>
            <p:spPr>
              <a:xfrm>
                <a:off x="600102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39" name="Straight Arrow Connector 38"/>
              <p:cNvCxnSpPr>
                <a:endCxn id="38" idx="0"/>
              </p:cNvCxnSpPr>
              <p:nvPr/>
            </p:nvCxnSpPr>
            <p:spPr>
              <a:xfrm>
                <a:off x="6115322" y="2201704"/>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0" name="TextBox 45"/>
              <p:cNvSpPr txBox="1"/>
              <p:nvPr/>
            </p:nvSpPr>
            <p:spPr>
              <a:xfrm>
                <a:off x="5368042" y="2962910"/>
                <a:ext cx="56451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Output</a:t>
                </a:r>
                <a:endParaRPr lang="en-US" sz="2000">
                  <a:effectLst/>
                  <a:latin typeface="Times New Roman"/>
                  <a:ea typeface="Times New Roman"/>
                </a:endParaRPr>
              </a:p>
            </p:txBody>
          </p:sp>
          <p:grpSp>
            <p:nvGrpSpPr>
              <p:cNvPr id="41" name="Group 40"/>
              <p:cNvGrpSpPr/>
              <p:nvPr/>
            </p:nvGrpSpPr>
            <p:grpSpPr>
              <a:xfrm>
                <a:off x="5686697" y="2535047"/>
                <a:ext cx="170688" cy="18288"/>
                <a:chOff x="2753360" y="2094366"/>
                <a:chExt cx="170688" cy="18288"/>
              </a:xfrm>
            </p:grpSpPr>
            <p:sp>
              <p:nvSpPr>
                <p:cNvPr id="50" name="Oval 49"/>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51" name="Oval 50"/>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grpSp>
          <p:sp>
            <p:nvSpPr>
              <p:cNvPr id="42" name="TextBox 48"/>
              <p:cNvSpPr txBox="1"/>
              <p:nvPr/>
            </p:nvSpPr>
            <p:spPr>
              <a:xfrm>
                <a:off x="5572397" y="2200910"/>
                <a:ext cx="43053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43" name="Straight Arrow Connector 42"/>
              <p:cNvCxnSpPr>
                <a:stCxn id="38" idx="4"/>
              </p:cNvCxnSpPr>
              <p:nvPr/>
            </p:nvCxnSpPr>
            <p:spPr>
              <a:xfrm>
                <a:off x="6115322" y="2657316"/>
                <a:ext cx="0" cy="24005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4" name="Oval 43"/>
              <p:cNvSpPr/>
              <p:nvPr/>
            </p:nvSpPr>
            <p:spPr>
              <a:xfrm>
                <a:off x="502514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45" name="Straight Arrow Connector 44"/>
              <p:cNvCxnSpPr/>
              <p:nvPr/>
            </p:nvCxnSpPr>
            <p:spPr>
              <a:xfrm>
                <a:off x="513944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6" name="Straight Arrow Connector 45"/>
              <p:cNvCxnSpPr/>
              <p:nvPr/>
            </p:nvCxnSpPr>
            <p:spPr>
              <a:xfrm>
                <a:off x="513944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7" name="Oval 46"/>
              <p:cNvSpPr/>
              <p:nvPr/>
            </p:nvSpPr>
            <p:spPr>
              <a:xfrm>
                <a:off x="529456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dirty="0">
                    <a:effectLst/>
                    <a:latin typeface="Times New Roman"/>
                    <a:ea typeface="Times New Roman"/>
                  </a:rPr>
                  <a:t> </a:t>
                </a:r>
                <a:endParaRPr lang="en-US" sz="1200" dirty="0">
                  <a:effectLst/>
                  <a:latin typeface="Times New Roman"/>
                  <a:ea typeface="Times New Roman"/>
                </a:endParaRPr>
              </a:p>
            </p:txBody>
          </p:sp>
          <p:cxnSp>
            <p:nvCxnSpPr>
              <p:cNvPr id="48" name="Straight Arrow Connector 47"/>
              <p:cNvCxnSpPr/>
              <p:nvPr/>
            </p:nvCxnSpPr>
            <p:spPr>
              <a:xfrm>
                <a:off x="540886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9" name="Straight Arrow Connector 48"/>
              <p:cNvCxnSpPr/>
              <p:nvPr/>
            </p:nvCxnSpPr>
            <p:spPr>
              <a:xfrm>
                <a:off x="540886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9" name="Rectangle 18"/>
            <p:cNvSpPr/>
            <p:nvPr/>
          </p:nvSpPr>
          <p:spPr>
            <a:xfrm>
              <a:off x="4820094" y="696000"/>
              <a:ext cx="989087" cy="97576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20" name="Arc 19"/>
            <p:cNvSpPr/>
            <p:nvPr/>
          </p:nvSpPr>
          <p:spPr>
            <a:xfrm flipV="1">
              <a:off x="4772025" y="1094688"/>
              <a:ext cx="1123950" cy="435169"/>
            </a:xfrm>
            <a:prstGeom prst="arc">
              <a:avLst>
                <a:gd name="adj1" fmla="val 10327336"/>
                <a:gd name="adj2" fmla="val 598130"/>
              </a:avLst>
            </a:prstGeom>
            <a:noFill/>
            <a:ln>
              <a:headEnd type="none" w="med" len="med"/>
              <a:tailEnd type="triangl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21" name="Arc 20"/>
            <p:cNvSpPr/>
            <p:nvPr/>
          </p:nvSpPr>
          <p:spPr>
            <a:xfrm rot="16200000" flipV="1">
              <a:off x="4893613" y="958004"/>
              <a:ext cx="1107331" cy="457101"/>
            </a:xfrm>
            <a:prstGeom prst="arc">
              <a:avLst>
                <a:gd name="adj1" fmla="val 10327336"/>
                <a:gd name="adj2" fmla="val 598130"/>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22" name="Straight Connector 21"/>
            <p:cNvCxnSpPr/>
            <p:nvPr/>
          </p:nvCxnSpPr>
          <p:spPr>
            <a:xfrm>
              <a:off x="5199713" y="709945"/>
              <a:ext cx="0" cy="969137"/>
            </a:xfrm>
            <a:prstGeom prst="line">
              <a:avLst/>
            </a:prstGeom>
            <a:ln/>
          </p:spPr>
          <p:style>
            <a:lnRef idx="1">
              <a:schemeClr val="dk1"/>
            </a:lnRef>
            <a:fillRef idx="2">
              <a:schemeClr val="dk1"/>
            </a:fillRef>
            <a:effectRef idx="1">
              <a:schemeClr val="dk1"/>
            </a:effectRef>
            <a:fontRef idx="minor">
              <a:schemeClr val="dk1"/>
            </a:fontRef>
          </p:style>
        </p:cxnSp>
        <p:cxnSp>
          <p:nvCxnSpPr>
            <p:cNvPr id="23" name="Straight Connector 22"/>
            <p:cNvCxnSpPr/>
            <p:nvPr/>
          </p:nvCxnSpPr>
          <p:spPr>
            <a:xfrm>
              <a:off x="4820094" y="1055038"/>
              <a:ext cx="989087" cy="0"/>
            </a:xfrm>
            <a:prstGeom prst="line">
              <a:avLst/>
            </a:prstGeom>
            <a:ln/>
          </p:spPr>
          <p:style>
            <a:lnRef idx="1">
              <a:schemeClr val="dk1"/>
            </a:lnRef>
            <a:fillRef idx="2">
              <a:schemeClr val="dk1"/>
            </a:fillRef>
            <a:effectRef idx="1">
              <a:schemeClr val="dk1"/>
            </a:effectRef>
            <a:fontRef idx="minor">
              <a:schemeClr val="dk1"/>
            </a:fontRef>
          </p:style>
        </p:cxnSp>
        <p:cxnSp>
          <p:nvCxnSpPr>
            <p:cNvPr id="24" name="Straight Connector 23"/>
            <p:cNvCxnSpPr/>
            <p:nvPr/>
          </p:nvCxnSpPr>
          <p:spPr>
            <a:xfrm>
              <a:off x="4820094" y="1343640"/>
              <a:ext cx="989087" cy="0"/>
            </a:xfrm>
            <a:prstGeom prst="line">
              <a:avLst/>
            </a:prstGeom>
            <a:ln/>
          </p:spPr>
          <p:style>
            <a:lnRef idx="1">
              <a:schemeClr val="dk1"/>
            </a:lnRef>
            <a:fillRef idx="2">
              <a:schemeClr val="dk1"/>
            </a:fillRef>
            <a:effectRef idx="1">
              <a:schemeClr val="dk1"/>
            </a:effectRef>
            <a:fontRef idx="minor">
              <a:schemeClr val="dk1"/>
            </a:fontRef>
          </p:style>
        </p:cxnSp>
        <p:sp>
          <p:nvSpPr>
            <p:cNvPr id="25" name="TextBox 144"/>
            <p:cNvSpPr txBox="1"/>
            <p:nvPr/>
          </p:nvSpPr>
          <p:spPr>
            <a:xfrm>
              <a:off x="5170030" y="980998"/>
              <a:ext cx="369490" cy="406763"/>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800" kern="1200">
                  <a:solidFill>
                    <a:srgbClr val="000000"/>
                  </a:solidFill>
                  <a:effectLst/>
                  <a:latin typeface="Calibri"/>
                  <a:ea typeface="Times New Roman"/>
                  <a:cs typeface="Times New Roman"/>
                </a:rPr>
                <a:t>P</a:t>
              </a:r>
              <a:r>
                <a:rPr lang="en-US" sz="1800" kern="1200" baseline="-25000">
                  <a:solidFill>
                    <a:srgbClr val="000000"/>
                  </a:solidFill>
                  <a:effectLst/>
                  <a:latin typeface="Calibri"/>
                  <a:ea typeface="Times New Roman"/>
                  <a:cs typeface="Times New Roman"/>
                </a:rPr>
                <a:t>ij</a:t>
              </a:r>
              <a:endParaRPr lang="en-US" sz="1200">
                <a:effectLst/>
                <a:latin typeface="Times New Roman"/>
                <a:ea typeface="Times New Roman"/>
              </a:endParaRPr>
            </a:p>
          </p:txBody>
        </p:sp>
        <p:cxnSp>
          <p:nvCxnSpPr>
            <p:cNvPr id="26" name="Straight Arrow Connector 25"/>
            <p:cNvCxnSpPr/>
            <p:nvPr/>
          </p:nvCxnSpPr>
          <p:spPr>
            <a:xfrm rot="5400000" flipH="1" flipV="1">
              <a:off x="5273170" y="862346"/>
              <a:ext cx="217585" cy="158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7" name="Straight Arrow Connector 26"/>
            <p:cNvCxnSpPr/>
            <p:nvPr/>
          </p:nvCxnSpPr>
          <p:spPr>
            <a:xfrm rot="10800000">
              <a:off x="4918111" y="1198583"/>
              <a:ext cx="228551" cy="1511"/>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8" name="Straight Connector 27"/>
            <p:cNvCxnSpPr/>
            <p:nvPr/>
          </p:nvCxnSpPr>
          <p:spPr>
            <a:xfrm>
              <a:off x="5503294" y="709017"/>
              <a:ext cx="0" cy="968856"/>
            </a:xfrm>
            <a:prstGeom prst="line">
              <a:avLst/>
            </a:prstGeom>
            <a:ln/>
          </p:spPr>
          <p:style>
            <a:lnRef idx="1">
              <a:schemeClr val="dk1"/>
            </a:lnRef>
            <a:fillRef idx="2">
              <a:schemeClr val="dk1"/>
            </a:fillRef>
            <a:effectRef idx="1">
              <a:schemeClr val="dk1"/>
            </a:effectRef>
            <a:fontRef idx="minor">
              <a:schemeClr val="dk1"/>
            </a:fontRef>
          </p:style>
        </p:cxnSp>
        <p:sp>
          <p:nvSpPr>
            <p:cNvPr id="29" name="Rectangle 28"/>
            <p:cNvSpPr/>
            <p:nvPr/>
          </p:nvSpPr>
          <p:spPr>
            <a:xfrm>
              <a:off x="90090" y="1904806"/>
              <a:ext cx="1360465" cy="136954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BLAST Analysis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Smith-Waterman Distances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Parametric sweeps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PolarGrid Matlab data analysis</a:t>
              </a:r>
              <a:endParaRPr lang="en-US" sz="1400" dirty="0">
                <a:effectLst/>
                <a:latin typeface="Arial" pitchFamily="34" charset="0"/>
                <a:ea typeface="Times New Roman"/>
                <a:cs typeface="Arial" pitchFamily="34" charset="0"/>
              </a:endParaRPr>
            </a:p>
          </p:txBody>
        </p:sp>
        <p:sp>
          <p:nvSpPr>
            <p:cNvPr id="30" name="Rectangle 29"/>
            <p:cNvSpPr/>
            <p:nvPr/>
          </p:nvSpPr>
          <p:spPr>
            <a:xfrm>
              <a:off x="1446245" y="1906661"/>
              <a:ext cx="1533071" cy="1358623"/>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Distributed </a:t>
              </a:r>
              <a:r>
                <a:rPr lang="en-US" sz="1400" dirty="0">
                  <a:solidFill>
                    <a:srgbClr val="000000"/>
                  </a:solidFill>
                  <a:effectLst/>
                  <a:latin typeface="Arial" pitchFamily="34" charset="0"/>
                  <a:ea typeface="Times New Roman"/>
                  <a:cs typeface="Arial" pitchFamily="34" charset="0"/>
                </a:rPr>
                <a:t>search</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Distributed sorting</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Information retrieval</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1" name="Rectangle 30"/>
            <p:cNvSpPr/>
            <p:nvPr/>
          </p:nvSpPr>
          <p:spPr>
            <a:xfrm>
              <a:off x="4607862" y="1900603"/>
              <a:ext cx="1383363" cy="136468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nSpc>
                  <a:spcPct val="150000"/>
                </a:lnSpc>
                <a:spcBef>
                  <a:spcPts val="0"/>
                </a:spcBef>
                <a:spcAft>
                  <a:spcPts val="0"/>
                </a:spcAft>
              </a:pPr>
              <a:r>
                <a:rPr lang="en-US" sz="1600" dirty="0">
                  <a:solidFill>
                    <a:srgbClr val="000000"/>
                  </a:solidFill>
                  <a:effectLst/>
                  <a:latin typeface="Arial" pitchFamily="34" charset="0"/>
                  <a:ea typeface="Times New Roman"/>
                  <a:cs typeface="Arial" pitchFamily="34" charset="0"/>
                </a:rPr>
                <a:t>Many MPI scientific applications such as solving differential equations and particle dynamics</a:t>
              </a:r>
              <a:endParaRPr lang="en-US" sz="16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600" dirty="0">
                  <a:effectLst/>
                  <a:latin typeface="Arial" pitchFamily="34" charset="0"/>
                  <a:ea typeface="Times New Roman"/>
                  <a:cs typeface="Arial" pitchFamily="34" charset="0"/>
                </a:rPr>
                <a:t> </a:t>
              </a:r>
            </a:p>
          </p:txBody>
        </p:sp>
        <p:cxnSp>
          <p:nvCxnSpPr>
            <p:cNvPr id="34" name="Straight Arrow Connector 33"/>
            <p:cNvCxnSpPr/>
            <p:nvPr/>
          </p:nvCxnSpPr>
          <p:spPr>
            <a:xfrm>
              <a:off x="4208035" y="3274350"/>
              <a:ext cx="29507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5" name="Straight Arrow Connector 34"/>
            <p:cNvCxnSpPr/>
            <p:nvPr/>
          </p:nvCxnSpPr>
          <p:spPr>
            <a:xfrm flipH="1">
              <a:off x="175816" y="3265284"/>
              <a:ext cx="28140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6" name="Rectangle 35"/>
            <p:cNvSpPr/>
            <p:nvPr/>
          </p:nvSpPr>
          <p:spPr>
            <a:xfrm>
              <a:off x="2979437" y="1906662"/>
              <a:ext cx="1628425" cy="1358622"/>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Expectation maximization clustering e.g. </a:t>
              </a:r>
              <a:r>
                <a:rPr lang="en-US" sz="1400" dirty="0" err="1">
                  <a:solidFill>
                    <a:srgbClr val="000000"/>
                  </a:solidFill>
                  <a:effectLst/>
                  <a:latin typeface="Arial" pitchFamily="34" charset="0"/>
                  <a:ea typeface="Times New Roman"/>
                  <a:cs typeface="Arial" pitchFamily="34" charset="0"/>
                </a:rPr>
                <a:t>Kmeans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Linear Algebra</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err="1">
                  <a:solidFill>
                    <a:srgbClr val="000000"/>
                  </a:solidFill>
                  <a:effectLst/>
                  <a:latin typeface="Arial" pitchFamily="34" charset="0"/>
                  <a:ea typeface="Times New Roman"/>
                  <a:cs typeface="Arial" pitchFamily="34" charset="0"/>
                </a:rPr>
                <a:t>Multimensional</a:t>
              </a:r>
              <a:r>
                <a:rPr lang="en-US" sz="1400" dirty="0">
                  <a:solidFill>
                    <a:srgbClr val="000000"/>
                  </a:solidFill>
                  <a:effectLst/>
                  <a:latin typeface="Arial" pitchFamily="34" charset="0"/>
                  <a:ea typeface="Times New Roman"/>
                  <a:cs typeface="Arial" pitchFamily="34" charset="0"/>
                </a:rPr>
                <a:t> Scaling</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Page Rank</a:t>
              </a:r>
              <a:endParaRPr lang="en-US" sz="1400" dirty="0">
                <a:effectLst/>
                <a:latin typeface="Arial" pitchFamily="34" charset="0"/>
                <a:ea typeface="Times New Roman"/>
                <a:cs typeface="Arial" pitchFamily="34" charset="0"/>
              </a:endParaRPr>
            </a:p>
            <a:p>
              <a:pPr marL="0" marR="0">
                <a:lnSpc>
                  <a:spcPct val="115000"/>
                </a:lnSpc>
                <a:spcBef>
                  <a:spcPts val="0"/>
                </a:spcBef>
                <a:spcAft>
                  <a:spcPts val="0"/>
                </a:spcAft>
              </a:pPr>
              <a:r>
                <a:rPr lang="en-US" sz="1400" dirty="0">
                  <a:solidFill>
                    <a:srgbClr val="000000"/>
                  </a:solidFill>
                  <a:effectLst/>
                  <a:latin typeface="Arial" pitchFamily="34" charset="0"/>
                  <a:ea typeface="Times New Roman"/>
                  <a:cs typeface="Arial" pitchFamily="34" charset="0"/>
                </a:rPr>
                <a:t> </a:t>
              </a:r>
              <a:endParaRPr lang="en-US" sz="1400" dirty="0">
                <a:effectLst/>
                <a:latin typeface="Arial" pitchFamily="34" charset="0"/>
                <a:ea typeface="Times New Roman"/>
                <a:cs typeface="Arial" pitchFamily="34" charset="0"/>
              </a:endParaRPr>
            </a:p>
          </p:txBody>
        </p:sp>
      </p:grpSp>
      <p:sp>
        <p:nvSpPr>
          <p:cNvPr id="32" name="Slide Number Placeholder 31"/>
          <p:cNvSpPr>
            <a:spLocks noGrp="1"/>
          </p:cNvSpPr>
          <p:nvPr>
            <p:ph type="sldNum" sz="quarter" idx="10"/>
          </p:nvPr>
        </p:nvSpPr>
        <p:spPr/>
        <p:txBody>
          <a:bodyPr/>
          <a:lstStyle/>
          <a:p>
            <a:fld id="{869587CA-1790-D944-9358-28FE68D2E49C}" type="slidenum">
              <a:rPr lang="en-US" smtClean="0"/>
              <a:t>70</a:t>
            </a:fld>
            <a:endParaRPr lang="en-US"/>
          </a:p>
        </p:txBody>
      </p:sp>
    </p:spTree>
    <p:extLst>
      <p:ext uri="{BB962C8B-B14F-4D97-AF65-F5344CB8AC3E}">
        <p14:creationId xmlns:p14="http://schemas.microsoft.com/office/powerpoint/2010/main" val="31223724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2065183"/>
              </p:ext>
            </p:extLst>
          </p:nvPr>
        </p:nvGraphicFramePr>
        <p:xfrm>
          <a:off x="76200" y="667632"/>
          <a:ext cx="8915400" cy="5318760"/>
        </p:xfrm>
        <a:graphic>
          <a:graphicData uri="http://schemas.openxmlformats.org/drawingml/2006/table">
            <a:tbl>
              <a:tblPr firstRow="1" firstCol="1" bandRow="1">
                <a:tableStyleId>{5C22544A-7EE6-4342-B048-85BDC9FD1C3A}</a:tableStyleId>
              </a:tblPr>
              <a:tblGrid>
                <a:gridCol w="1446893"/>
                <a:gridCol w="1446893"/>
                <a:gridCol w="1373414"/>
                <a:gridCol w="2133600"/>
                <a:gridCol w="2514600"/>
              </a:tblGrid>
              <a:tr h="762000">
                <a:tc>
                  <a:txBody>
                    <a:bodyPr/>
                    <a:lstStyle/>
                    <a:p>
                      <a:pPr algn="ctr" rtl="0" fontAlgn="ctr"/>
                      <a:r>
                        <a:rPr lang="en-US" sz="1800" u="none" strike="noStrike" dirty="0">
                          <a:effectLst/>
                        </a:rPr>
                        <a:t>Feature</a:t>
                      </a:r>
                      <a:endParaRPr lang="en-US" sz="1800" b="1" i="0" u="none" strike="noStrike" dirty="0">
                        <a:solidFill>
                          <a:srgbClr val="FFFFFF"/>
                        </a:solidFill>
                        <a:effectLst/>
                        <a:latin typeface="Calibri"/>
                      </a:endParaRPr>
                    </a:p>
                  </a:txBody>
                  <a:tcPr marL="3799" marR="3799" marT="3799" marB="0" anchor="ctr"/>
                </a:tc>
                <a:tc>
                  <a:txBody>
                    <a:bodyPr/>
                    <a:lstStyle/>
                    <a:p>
                      <a:pPr algn="l" rtl="0" fontAlgn="ctr"/>
                      <a:r>
                        <a:rPr lang="en-US" sz="1800" u="none" strike="noStrike" dirty="0">
                          <a:effectLst/>
                        </a:rPr>
                        <a:t>Programming Model</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1800" u="none" strike="noStrike" dirty="0">
                          <a:effectLst/>
                        </a:rPr>
                        <a:t>Data </a:t>
                      </a:r>
                      <a:r>
                        <a:rPr lang="en-US" sz="1800" u="none" strike="noStrike" dirty="0" smtClean="0">
                          <a:effectLst/>
                        </a:rPr>
                        <a:t>Storage</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1800" u="none" strike="noStrike" dirty="0" smtClean="0">
                          <a:effectLst/>
                        </a:rPr>
                        <a:t>Communication</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1800" u="none" strike="noStrike" dirty="0" smtClean="0">
                          <a:effectLst/>
                        </a:rPr>
                        <a:t>Scheduling &amp; Load Balancing</a:t>
                      </a:r>
                      <a:endParaRPr lang="en-US" sz="1800" b="0" i="0" u="none" strike="noStrike" dirty="0">
                        <a:solidFill>
                          <a:srgbClr val="000000"/>
                        </a:solidFill>
                        <a:effectLst/>
                        <a:latin typeface="Calibri"/>
                      </a:endParaRPr>
                    </a:p>
                  </a:txBody>
                  <a:tcPr marL="3799" marR="3799" marT="3799" marB="0" anchor="ctr"/>
                </a:tc>
              </a:tr>
              <a:tr h="457200">
                <a:tc>
                  <a:txBody>
                    <a:bodyPr/>
                    <a:lstStyle/>
                    <a:p>
                      <a:pPr algn="ctr" rtl="0" fontAlgn="ctr"/>
                      <a:r>
                        <a:rPr lang="en-US" sz="1800" u="none" strike="noStrike" dirty="0" err="1">
                          <a:effectLst/>
                        </a:rPr>
                        <a:t>Hadoop</a:t>
                      </a:r>
                      <a:endParaRPr lang="en-US" sz="1800" b="1" i="0" u="none" strike="noStrike" dirty="0">
                        <a:solidFill>
                          <a:srgbClr val="FFFFFF"/>
                        </a:solidFill>
                        <a:effectLst/>
                        <a:latin typeface="Calibri"/>
                      </a:endParaRPr>
                    </a:p>
                  </a:txBody>
                  <a:tcPr marL="3799" marR="3799" marT="3799" marB="0" anchor="ctr"/>
                </a:tc>
                <a:tc>
                  <a:txBody>
                    <a:bodyPr/>
                    <a:lstStyle/>
                    <a:p>
                      <a:pPr algn="l" rtl="0" fontAlgn="ctr"/>
                      <a:r>
                        <a:rPr lang="en-US" sz="1800" u="none" strike="noStrike" dirty="0" err="1">
                          <a:effectLst/>
                        </a:rPr>
                        <a:t>MapReduce</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1800" u="none" strike="noStrike" dirty="0">
                          <a:effectLst/>
                        </a:rPr>
                        <a:t>HDFS </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1800" u="none" strike="noStrike" dirty="0" smtClean="0">
                          <a:effectLst/>
                        </a:rPr>
                        <a:t>TCP</a:t>
                      </a:r>
                      <a:r>
                        <a:rPr lang="en-US" sz="1800" u="none" strike="noStrike" baseline="0" dirty="0" smtClean="0">
                          <a:effectLst/>
                        </a:rPr>
                        <a:t> </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1800" u="none" strike="noStrike" dirty="0">
                          <a:effectLst/>
                        </a:rPr>
                        <a:t>Data </a:t>
                      </a:r>
                      <a:r>
                        <a:rPr lang="en-US" sz="1800" u="none" strike="noStrike" dirty="0" smtClean="0">
                          <a:effectLst/>
                        </a:rPr>
                        <a:t>locality,</a:t>
                      </a:r>
                      <a:endParaRPr lang="en-US" sz="1800" b="0" i="0" u="none" strike="noStrike" dirty="0">
                        <a:solidFill>
                          <a:srgbClr val="000000"/>
                        </a:solidFill>
                        <a:effectLst/>
                        <a:latin typeface="Calibri"/>
                      </a:endParaRPr>
                    </a:p>
                    <a:p>
                      <a:pPr algn="l" rtl="0" fontAlgn="ctr"/>
                      <a:r>
                        <a:rPr lang="en-US" sz="1800" u="none" strike="noStrike" dirty="0">
                          <a:effectLst/>
                        </a:rPr>
                        <a:t>Rack aware </a:t>
                      </a:r>
                      <a:r>
                        <a:rPr lang="en-US" sz="1800" dirty="0" smtClean="0"/>
                        <a:t>dynamic task scheduling through a global queue,</a:t>
                      </a:r>
                      <a:br>
                        <a:rPr lang="en-US" sz="1800" dirty="0" smtClean="0"/>
                      </a:br>
                      <a:r>
                        <a:rPr lang="en-US" sz="1800" dirty="0" smtClean="0"/>
                        <a:t>natural load balancing</a:t>
                      </a:r>
                      <a:endParaRPr lang="en-US" sz="1800" b="0" i="0" u="none" strike="noStrike" dirty="0">
                        <a:solidFill>
                          <a:srgbClr val="000000"/>
                        </a:solidFill>
                        <a:effectLst/>
                        <a:latin typeface="Calibri"/>
                      </a:endParaRPr>
                    </a:p>
                  </a:txBody>
                  <a:tcPr marL="3799" marR="3799" marT="3799" marB="0" anchor="ctr"/>
                </a:tc>
              </a:tr>
              <a:tr h="742961">
                <a:tc>
                  <a:txBody>
                    <a:bodyPr/>
                    <a:lstStyle/>
                    <a:p>
                      <a:pPr algn="ctr" rtl="0" fontAlgn="ctr"/>
                      <a:r>
                        <a:rPr lang="en-US" sz="1800" u="none" strike="noStrike" dirty="0" smtClean="0">
                          <a:effectLst/>
                        </a:rPr>
                        <a:t>Dryad </a:t>
                      </a:r>
                      <a:r>
                        <a:rPr lang="en-US" sz="1800" u="none" strike="noStrike" baseline="30000" dirty="0" smtClean="0">
                          <a:effectLst/>
                        </a:rPr>
                        <a:t>[1]</a:t>
                      </a:r>
                      <a:endParaRPr lang="en-US" sz="1800" b="1" i="0" u="none" strike="noStrike" baseline="30000" dirty="0">
                        <a:solidFill>
                          <a:srgbClr val="FFFFFF"/>
                        </a:solidFill>
                        <a:effectLst/>
                        <a:latin typeface="Calibri"/>
                      </a:endParaRPr>
                    </a:p>
                  </a:txBody>
                  <a:tcPr marL="3799" marR="3799" marT="3799" marB="0" anchor="ctr"/>
                </a:tc>
                <a:tc>
                  <a:txBody>
                    <a:bodyPr/>
                    <a:lstStyle/>
                    <a:p>
                      <a:pPr algn="l" rtl="0" fontAlgn="ctr"/>
                      <a:r>
                        <a:rPr lang="en-US" sz="1800" u="none" strike="noStrike" dirty="0">
                          <a:effectLst/>
                        </a:rPr>
                        <a:t>DAG based execution flows</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1800" u="none" strike="noStrike" dirty="0" smtClean="0">
                          <a:effectLst/>
                        </a:rPr>
                        <a:t>Windows Shared directories</a:t>
                      </a:r>
                    </a:p>
                  </a:txBody>
                  <a:tcPr marL="3799" marR="3799" marT="3799" marB="0" anchor="ctr"/>
                </a:tc>
                <a:tc>
                  <a:txBody>
                    <a:bodyPr/>
                    <a:lstStyle/>
                    <a:p>
                      <a:pPr algn="l" rtl="0" fontAlgn="ctr"/>
                      <a:r>
                        <a:rPr lang="en-US" sz="1800" u="none" strike="noStrike" dirty="0" smtClean="0">
                          <a:effectLst/>
                        </a:rPr>
                        <a:t>Shared Files/TCP </a:t>
                      </a:r>
                      <a:r>
                        <a:rPr lang="en-US" sz="1800" u="none" strike="noStrike" dirty="0">
                          <a:effectLst/>
                        </a:rPr>
                        <a:t>pipes/ Shared memory FIFO</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1800" u="none" strike="noStrike" dirty="0">
                          <a:effectLst/>
                        </a:rPr>
                        <a:t>Data locality/ Network</a:t>
                      </a:r>
                      <a:endParaRPr lang="en-US" sz="1800" b="0" i="0" u="none" strike="noStrike" dirty="0">
                        <a:solidFill>
                          <a:srgbClr val="000000"/>
                        </a:solidFill>
                        <a:effectLst/>
                        <a:latin typeface="Calibri"/>
                      </a:endParaRPr>
                    </a:p>
                    <a:p>
                      <a:pPr algn="l" rtl="0" fontAlgn="ctr"/>
                      <a:r>
                        <a:rPr lang="en-US" sz="1800" u="none" strike="noStrike" dirty="0">
                          <a:effectLst/>
                        </a:rPr>
                        <a:t>topology based run time graph </a:t>
                      </a:r>
                      <a:r>
                        <a:rPr lang="en-US" sz="1800" u="none" strike="noStrike" dirty="0" smtClean="0">
                          <a:effectLst/>
                        </a:rPr>
                        <a:t>optimizations, Static scheduling</a:t>
                      </a:r>
                      <a:endParaRPr lang="en-US" sz="1800" b="0" i="0" u="none" strike="noStrike" dirty="0">
                        <a:solidFill>
                          <a:srgbClr val="000000"/>
                        </a:solidFill>
                        <a:effectLst/>
                        <a:latin typeface="Calibri"/>
                      </a:endParaRPr>
                    </a:p>
                  </a:txBody>
                  <a:tcPr marL="3799" marR="3799" marT="3799" marB="0" anchor="ctr"/>
                </a:tc>
              </a:tr>
              <a:tr h="937282">
                <a:tc>
                  <a:txBody>
                    <a:bodyPr/>
                    <a:lstStyle/>
                    <a:p>
                      <a:pPr algn="ctr" rtl="0" fontAlgn="ctr"/>
                      <a:r>
                        <a:rPr lang="en-US" sz="1800" u="none" strike="noStrike" dirty="0" smtClean="0">
                          <a:effectLst/>
                        </a:rPr>
                        <a:t>Twister</a:t>
                      </a:r>
                      <a:r>
                        <a:rPr lang="en-US" sz="1800" u="none" strike="noStrike" baseline="30000" dirty="0" smtClean="0">
                          <a:effectLst/>
                        </a:rPr>
                        <a:t>[2]</a:t>
                      </a:r>
                      <a:endParaRPr lang="en-US" sz="1800" b="1" i="0" u="none" strike="noStrike" baseline="30000" dirty="0">
                        <a:solidFill>
                          <a:srgbClr val="FFFFFF"/>
                        </a:solidFill>
                        <a:effectLst/>
                        <a:latin typeface="Calibri"/>
                      </a:endParaRPr>
                    </a:p>
                  </a:txBody>
                  <a:tcPr marL="3799" marR="3799" marT="3799" marB="0" anchor="ctr"/>
                </a:tc>
                <a:tc>
                  <a:txBody>
                    <a:bodyPr/>
                    <a:lstStyle/>
                    <a:p>
                      <a:pPr algn="l" rtl="0" fontAlgn="ctr"/>
                      <a:r>
                        <a:rPr lang="en-US" sz="1800" u="none" strike="noStrike">
                          <a:effectLst/>
                        </a:rPr>
                        <a:t>Iterative MapReduce</a:t>
                      </a:r>
                      <a:endParaRPr lang="en-US" sz="1800" b="0" i="0" u="none" strike="noStrike">
                        <a:solidFill>
                          <a:srgbClr val="000000"/>
                        </a:solidFill>
                        <a:effectLst/>
                        <a:latin typeface="Calibri"/>
                      </a:endParaRPr>
                    </a:p>
                  </a:txBody>
                  <a:tcPr marL="3799" marR="3799" marT="3799" marB="0" anchor="ctr"/>
                </a:tc>
                <a:tc>
                  <a:txBody>
                    <a:bodyPr/>
                    <a:lstStyle/>
                    <a:p>
                      <a:pPr algn="l" rtl="0" fontAlgn="ctr"/>
                      <a:r>
                        <a:rPr lang="en-US" sz="1800" u="none" strike="noStrike">
                          <a:effectLst/>
                        </a:rPr>
                        <a:t>Shared file system / Local disks</a:t>
                      </a:r>
                      <a:endParaRPr lang="en-US" sz="1800" b="0" i="0" u="none" strike="noStrike">
                        <a:solidFill>
                          <a:srgbClr val="000000"/>
                        </a:solidFill>
                        <a:effectLst/>
                        <a:latin typeface="Calibri"/>
                      </a:endParaRPr>
                    </a:p>
                  </a:txBody>
                  <a:tcPr marL="3799" marR="3799" marT="3799" marB="0" anchor="ctr"/>
                </a:tc>
                <a:tc>
                  <a:txBody>
                    <a:bodyPr/>
                    <a:lstStyle/>
                    <a:p>
                      <a:pPr algn="l" rtl="0" fontAlgn="ctr"/>
                      <a:r>
                        <a:rPr lang="en-US" sz="1800" u="none" strike="noStrike" dirty="0">
                          <a:effectLst/>
                        </a:rPr>
                        <a:t>Content Distribution </a:t>
                      </a:r>
                      <a:r>
                        <a:rPr lang="en-US" sz="1800" u="none" strike="noStrike" dirty="0" smtClean="0">
                          <a:effectLst/>
                        </a:rPr>
                        <a:t>Network/Direct TCP</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1800" u="none" strike="noStrike" dirty="0">
                          <a:effectLst/>
                        </a:rPr>
                        <a:t>Data </a:t>
                      </a:r>
                      <a:r>
                        <a:rPr lang="en-US" sz="1800" u="none" strike="noStrike" dirty="0" smtClean="0">
                          <a:effectLst/>
                        </a:rPr>
                        <a:t>locality,</a:t>
                      </a:r>
                      <a:r>
                        <a:rPr lang="en-US" sz="1800" u="none" strike="noStrike" baseline="0" dirty="0" smtClean="0">
                          <a:effectLst/>
                        </a:rPr>
                        <a:t> based static scheduling</a:t>
                      </a:r>
                      <a:endParaRPr lang="en-US" sz="1800" b="0" i="0" u="none" strike="noStrike" dirty="0">
                        <a:solidFill>
                          <a:srgbClr val="000000"/>
                        </a:solidFill>
                        <a:effectLst/>
                        <a:latin typeface="Calibri"/>
                      </a:endParaRPr>
                    </a:p>
                  </a:txBody>
                  <a:tcPr marL="3799" marR="3799" marT="3799" marB="0" anchor="ctr"/>
                </a:tc>
              </a:tr>
              <a:tr h="1143000">
                <a:tc>
                  <a:txBody>
                    <a:bodyPr/>
                    <a:lstStyle/>
                    <a:p>
                      <a:pPr algn="ctr" rtl="0" fontAlgn="ctr"/>
                      <a:r>
                        <a:rPr lang="en-US" sz="1800" u="none" strike="noStrike" dirty="0" smtClean="0">
                          <a:effectLst/>
                        </a:rPr>
                        <a:t>MPI</a:t>
                      </a:r>
                      <a:endParaRPr lang="en-US" sz="1800" b="1" i="0" u="none" strike="noStrike" dirty="0">
                        <a:solidFill>
                          <a:srgbClr val="FFFFFF"/>
                        </a:solidFill>
                        <a:effectLst/>
                        <a:latin typeface="Calibri"/>
                      </a:endParaRPr>
                    </a:p>
                  </a:txBody>
                  <a:tcPr marL="3799" marR="3799" marT="3799" marB="0" anchor="ctr"/>
                </a:tc>
                <a:tc>
                  <a:txBody>
                    <a:bodyPr/>
                    <a:lstStyle/>
                    <a:p>
                      <a:pPr algn="l" rtl="0" fontAlgn="ctr"/>
                      <a:r>
                        <a:rPr lang="en-US" sz="1800" u="none" strike="noStrike">
                          <a:effectLst/>
                        </a:rPr>
                        <a:t>Variety of topologies</a:t>
                      </a:r>
                      <a:endParaRPr lang="en-US" sz="1800" b="0" i="0" u="none" strike="noStrike">
                        <a:solidFill>
                          <a:srgbClr val="000000"/>
                        </a:solidFill>
                        <a:effectLst/>
                        <a:latin typeface="Calibri"/>
                      </a:endParaRPr>
                    </a:p>
                  </a:txBody>
                  <a:tcPr marL="3799" marR="3799" marT="3799" marB="0" anchor="ctr"/>
                </a:tc>
                <a:tc>
                  <a:txBody>
                    <a:bodyPr/>
                    <a:lstStyle/>
                    <a:p>
                      <a:pPr algn="l" rtl="0" fontAlgn="ctr"/>
                      <a:r>
                        <a:rPr lang="en-US" sz="1800" u="none" strike="noStrike">
                          <a:effectLst/>
                        </a:rPr>
                        <a:t>Shared file systems</a:t>
                      </a:r>
                      <a:endParaRPr lang="en-US" sz="1800" b="0" i="0" u="none" strike="noStrike">
                        <a:solidFill>
                          <a:srgbClr val="000000"/>
                        </a:solidFill>
                        <a:effectLst/>
                        <a:latin typeface="Calibri"/>
                      </a:endParaRPr>
                    </a:p>
                  </a:txBody>
                  <a:tcPr marL="3799" marR="3799" marT="3799" marB="0" anchor="ctr"/>
                </a:tc>
                <a:tc>
                  <a:txBody>
                    <a:bodyPr/>
                    <a:lstStyle/>
                    <a:p>
                      <a:pPr algn="l" rtl="0" fontAlgn="ctr"/>
                      <a:r>
                        <a:rPr lang="en-US" sz="1800" u="none" strike="noStrike">
                          <a:effectLst/>
                        </a:rPr>
                        <a:t>Low latency communication channels </a:t>
                      </a:r>
                      <a:endParaRPr lang="en-US" sz="1800" b="0" i="0" u="none" strike="noStrike">
                        <a:solidFill>
                          <a:srgbClr val="000000"/>
                        </a:solidFill>
                        <a:effectLst/>
                        <a:latin typeface="Calibri"/>
                      </a:endParaRPr>
                    </a:p>
                  </a:txBody>
                  <a:tcPr marL="3799" marR="3799" marT="3799" marB="0" anchor="ctr"/>
                </a:tc>
                <a:tc>
                  <a:txBody>
                    <a:bodyPr/>
                    <a:lstStyle/>
                    <a:p>
                      <a:pPr algn="l" rtl="0" fontAlgn="ctr"/>
                      <a:r>
                        <a:rPr lang="en-US" sz="1800" u="none" strike="noStrike" dirty="0">
                          <a:effectLst/>
                        </a:rPr>
                        <a:t>Available processing </a:t>
                      </a:r>
                      <a:r>
                        <a:rPr lang="en-US" sz="1800" u="none" strike="noStrike" dirty="0" smtClean="0">
                          <a:effectLst/>
                        </a:rPr>
                        <a:t>capabilities/ User controlled</a:t>
                      </a:r>
                      <a:endParaRPr lang="en-US" sz="1800" b="0" i="0" u="none" strike="noStrike" dirty="0">
                        <a:solidFill>
                          <a:srgbClr val="000000"/>
                        </a:solidFill>
                        <a:effectLst/>
                        <a:latin typeface="Calibri"/>
                      </a:endParaRPr>
                    </a:p>
                  </a:txBody>
                  <a:tcPr marL="3799" marR="3799" marT="3799" marB="0" anchor="ctr"/>
                </a:tc>
              </a:tr>
            </a:tbl>
          </a:graphicData>
        </a:graphic>
      </p:graphicFrame>
      <p:sp>
        <p:nvSpPr>
          <p:cNvPr id="3" name="Slide Number Placeholder 2"/>
          <p:cNvSpPr>
            <a:spLocks noGrp="1"/>
          </p:cNvSpPr>
          <p:nvPr>
            <p:ph type="sldNum" sz="quarter" idx="10"/>
          </p:nvPr>
        </p:nvSpPr>
        <p:spPr/>
        <p:txBody>
          <a:bodyPr/>
          <a:lstStyle/>
          <a:p>
            <a:fld id="{869587CA-1790-D944-9358-28FE68D2E49C}" type="slidenum">
              <a:rPr lang="en-US" smtClean="0"/>
              <a:t>71</a:t>
            </a:fld>
            <a:endParaRPr lang="en-US"/>
          </a:p>
        </p:txBody>
      </p:sp>
    </p:spTree>
    <p:extLst>
      <p:ext uri="{BB962C8B-B14F-4D97-AF65-F5344CB8AC3E}">
        <p14:creationId xmlns:p14="http://schemas.microsoft.com/office/powerpoint/2010/main" val="9693697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3204247811"/>
              </p:ext>
            </p:extLst>
          </p:nvPr>
        </p:nvGraphicFramePr>
        <p:xfrm>
          <a:off x="54592" y="663910"/>
          <a:ext cx="8915401" cy="4822331"/>
        </p:xfrm>
        <a:graphic>
          <a:graphicData uri="http://schemas.openxmlformats.org/drawingml/2006/table">
            <a:tbl>
              <a:tblPr firstRow="1" firstCol="1" bandRow="1">
                <a:tableStyleId>{5C22544A-7EE6-4342-B048-85BDC9FD1C3A}</a:tableStyleId>
              </a:tblPr>
              <a:tblGrid>
                <a:gridCol w="1181100"/>
                <a:gridCol w="1420585"/>
                <a:gridCol w="1894114"/>
                <a:gridCol w="2130878"/>
                <a:gridCol w="2288724"/>
              </a:tblGrid>
              <a:tr h="527856">
                <a:tc>
                  <a:txBody>
                    <a:bodyPr/>
                    <a:lstStyle/>
                    <a:p>
                      <a:pPr algn="ctr" rtl="0" fontAlgn="ctr"/>
                      <a:r>
                        <a:rPr lang="en-US" sz="1800" u="none" strike="noStrike" dirty="0">
                          <a:effectLst/>
                        </a:rPr>
                        <a:t>Feature</a:t>
                      </a:r>
                      <a:endParaRPr lang="en-US" sz="1800" b="1" i="0" u="none" strike="noStrike" dirty="0">
                        <a:solidFill>
                          <a:srgbClr val="FFFFFF"/>
                        </a:solidFill>
                        <a:effectLst/>
                        <a:latin typeface="Calibri"/>
                      </a:endParaRPr>
                    </a:p>
                  </a:txBody>
                  <a:tcPr marL="3799" marR="3799" marT="3799" marB="0" anchor="ctr"/>
                </a:tc>
                <a:tc>
                  <a:txBody>
                    <a:bodyPr/>
                    <a:lstStyle/>
                    <a:p>
                      <a:pPr algn="l" rtl="0" fontAlgn="ctr"/>
                      <a:r>
                        <a:rPr lang="en-US" sz="1800" u="none" strike="noStrike" dirty="0">
                          <a:effectLst/>
                        </a:rPr>
                        <a:t>Failure Handling</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1800" u="none" strike="noStrike" dirty="0">
                          <a:effectLst/>
                        </a:rPr>
                        <a:t>Monitoring</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1800" u="none" strike="noStrike" dirty="0">
                          <a:effectLst/>
                        </a:rPr>
                        <a:t>Language Support</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1800" b="1" i="0" u="none" strike="noStrike" dirty="0" smtClean="0">
                          <a:solidFill>
                            <a:schemeClr val="bg1"/>
                          </a:solidFill>
                          <a:effectLst/>
                          <a:latin typeface="Calibri"/>
                        </a:rPr>
                        <a:t>Execution</a:t>
                      </a:r>
                      <a:r>
                        <a:rPr lang="en-US" sz="1800" b="1" i="0" u="none" strike="noStrike" baseline="0" dirty="0" smtClean="0">
                          <a:solidFill>
                            <a:schemeClr val="bg1"/>
                          </a:solidFill>
                          <a:effectLst/>
                          <a:latin typeface="Calibri"/>
                        </a:rPr>
                        <a:t> Environment</a:t>
                      </a:r>
                      <a:endParaRPr lang="en-US" sz="1800" b="1" i="0" u="none" strike="noStrike" dirty="0">
                        <a:solidFill>
                          <a:schemeClr val="bg1"/>
                        </a:solidFill>
                        <a:effectLst/>
                        <a:latin typeface="Calibri"/>
                      </a:endParaRPr>
                    </a:p>
                  </a:txBody>
                  <a:tcPr marL="3799" marR="3799" marT="3799" marB="0" anchor="ctr"/>
                </a:tc>
              </a:tr>
              <a:tr h="1177480">
                <a:tc>
                  <a:txBody>
                    <a:bodyPr/>
                    <a:lstStyle/>
                    <a:p>
                      <a:pPr algn="ctr" rtl="0" fontAlgn="ctr"/>
                      <a:r>
                        <a:rPr lang="en-US" sz="1800" u="none" strike="noStrike" dirty="0" err="1">
                          <a:effectLst/>
                        </a:rPr>
                        <a:t>Hadoop</a:t>
                      </a:r>
                      <a:endParaRPr lang="en-US" sz="1800" b="1" i="0" u="none" strike="noStrike" dirty="0">
                        <a:solidFill>
                          <a:srgbClr val="FFFFFF"/>
                        </a:solidFill>
                        <a:effectLst/>
                        <a:latin typeface="Calibri"/>
                      </a:endParaRPr>
                    </a:p>
                  </a:txBody>
                  <a:tcPr marL="3799" marR="3799" marT="3799" marB="0" anchor="ctr"/>
                </a:tc>
                <a:tc>
                  <a:txBody>
                    <a:bodyPr/>
                    <a:lstStyle/>
                    <a:p>
                      <a:pPr algn="l" rtl="0" fontAlgn="ctr"/>
                      <a:r>
                        <a:rPr lang="en-US" sz="1800" u="none" strike="noStrike" dirty="0" smtClean="0">
                          <a:effectLst/>
                        </a:rPr>
                        <a:t>Re-execution </a:t>
                      </a:r>
                      <a:r>
                        <a:rPr lang="en-US" sz="1800" u="none" strike="noStrike" dirty="0">
                          <a:effectLst/>
                        </a:rPr>
                        <a:t>of map and reduce </a:t>
                      </a:r>
                      <a:r>
                        <a:rPr lang="en-US" sz="1800" u="none" strike="noStrike" dirty="0" smtClean="0">
                          <a:effectLst/>
                        </a:rPr>
                        <a:t>tasks</a:t>
                      </a:r>
                      <a:r>
                        <a:rPr lang="en-US" sz="1400" u="none" strike="noStrike" dirty="0">
                          <a:effectLst/>
                        </a:rPr>
                        <a:t> </a:t>
                      </a:r>
                      <a:endParaRPr lang="en-US" sz="1400" b="0" i="0" u="none" strike="noStrike" dirty="0">
                        <a:solidFill>
                          <a:srgbClr val="000000"/>
                        </a:solidFill>
                        <a:effectLst/>
                        <a:latin typeface="Calibri"/>
                      </a:endParaRPr>
                    </a:p>
                  </a:txBody>
                  <a:tcPr marL="3799" marR="3799" marT="3799" marB="0" anchor="ctr"/>
                </a:tc>
                <a:tc>
                  <a:txBody>
                    <a:bodyPr/>
                    <a:lstStyle/>
                    <a:p>
                      <a:pPr algn="l" rtl="0" fontAlgn="ctr"/>
                      <a:r>
                        <a:rPr lang="en-US" sz="2000" u="none" strike="noStrike" dirty="0" smtClean="0">
                          <a:effectLst/>
                        </a:rPr>
                        <a:t>Web based Monitoring UI,</a:t>
                      </a:r>
                      <a:r>
                        <a:rPr lang="en-US" sz="2000" u="none" strike="noStrike" baseline="0" dirty="0" smtClean="0">
                          <a:effectLst/>
                        </a:rPr>
                        <a:t> API</a:t>
                      </a:r>
                      <a:endParaRPr lang="en-US" sz="2000" b="0" i="0" u="none" strike="noStrike" dirty="0">
                        <a:solidFill>
                          <a:srgbClr val="000000"/>
                        </a:solidFill>
                        <a:effectLst/>
                        <a:latin typeface="Calibri"/>
                      </a:endParaRPr>
                    </a:p>
                  </a:txBody>
                  <a:tcPr marL="3799" marR="3799" marT="3799" marB="0" anchor="ctr"/>
                </a:tc>
                <a:tc>
                  <a:txBody>
                    <a:bodyPr/>
                    <a:lstStyle/>
                    <a:p>
                      <a:pPr algn="l" rtl="0" fontAlgn="ctr"/>
                      <a:r>
                        <a:rPr lang="en-US" sz="2000" u="none" strike="noStrike" dirty="0" smtClean="0">
                          <a:effectLst/>
                        </a:rPr>
                        <a:t>Java,  </a:t>
                      </a:r>
                      <a:r>
                        <a:rPr lang="en-US" sz="2000" u="none" strike="noStrike" dirty="0" err="1" smtClean="0">
                          <a:effectLst/>
                        </a:rPr>
                        <a:t>Executables</a:t>
                      </a:r>
                      <a:r>
                        <a:rPr lang="en-US" sz="2000" u="none" strike="noStrike" dirty="0" smtClean="0">
                          <a:effectLst/>
                        </a:rPr>
                        <a:t> are </a:t>
                      </a:r>
                      <a:r>
                        <a:rPr lang="en-US" sz="2000" u="none" strike="noStrike" dirty="0">
                          <a:effectLst/>
                        </a:rPr>
                        <a:t>supported via </a:t>
                      </a:r>
                      <a:r>
                        <a:rPr lang="en-US" sz="2000" u="none" strike="noStrike" dirty="0" err="1">
                          <a:effectLst/>
                        </a:rPr>
                        <a:t>Hadoop</a:t>
                      </a:r>
                      <a:r>
                        <a:rPr lang="en-US" sz="2000" u="none" strike="noStrike" dirty="0">
                          <a:effectLst/>
                        </a:rPr>
                        <a:t> </a:t>
                      </a:r>
                      <a:r>
                        <a:rPr lang="en-US" sz="2000" u="none" strike="noStrike" dirty="0" smtClean="0">
                          <a:effectLst/>
                        </a:rPr>
                        <a:t>Streaming, </a:t>
                      </a:r>
                      <a:r>
                        <a:rPr lang="en-US" sz="2000" u="none" strike="noStrike" dirty="0" err="1" smtClean="0">
                          <a:effectLst/>
                        </a:rPr>
                        <a:t>PigLatin</a:t>
                      </a:r>
                      <a:endParaRPr lang="en-US" sz="2000" b="0" i="0" u="none" strike="noStrike" dirty="0">
                        <a:solidFill>
                          <a:srgbClr val="000000"/>
                        </a:solidFill>
                        <a:effectLst/>
                        <a:latin typeface="Calibri"/>
                      </a:endParaRPr>
                    </a:p>
                  </a:txBody>
                  <a:tcPr marL="3799" marR="3799" marT="3799"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2000" dirty="0" smtClean="0"/>
                        <a:t>Linux cluster, Amazon Elastic </a:t>
                      </a:r>
                      <a:r>
                        <a:rPr lang="en-US" sz="2000" dirty="0" err="1" smtClean="0"/>
                        <a:t>MapReduce</a:t>
                      </a:r>
                      <a:r>
                        <a:rPr lang="en-US" sz="2000" dirty="0" smtClean="0"/>
                        <a:t>, Future Grid</a:t>
                      </a:r>
                      <a:endParaRPr lang="en-US" sz="2000" dirty="0" smtClean="0">
                        <a:latin typeface="+mn-lt"/>
                        <a:ea typeface="Times New Roman"/>
                      </a:endParaRPr>
                    </a:p>
                  </a:txBody>
                  <a:tcPr marL="3799" marR="3799" marT="3799" marB="0" anchor="ctr"/>
                </a:tc>
              </a:tr>
              <a:tr h="1021281">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800" u="none" strike="noStrike" dirty="0" smtClean="0">
                          <a:effectLst/>
                        </a:rPr>
                        <a:t>Dryad</a:t>
                      </a:r>
                      <a:r>
                        <a:rPr lang="en-US" sz="1800" u="none" strike="noStrike" baseline="30000" dirty="0" smtClean="0">
                          <a:effectLst/>
                        </a:rPr>
                        <a:t>[1]</a:t>
                      </a:r>
                      <a:endParaRPr lang="en-US" sz="1800" b="1" i="0" u="none" strike="noStrike" baseline="30000" dirty="0" smtClean="0">
                        <a:solidFill>
                          <a:srgbClr val="FFFFFF"/>
                        </a:solidFill>
                        <a:effectLst/>
                        <a:latin typeface="+mn-lt"/>
                      </a:endParaRPr>
                    </a:p>
                  </a:txBody>
                  <a:tcPr marL="3799" marR="3799" marT="3799" marB="0" anchor="ctr"/>
                </a:tc>
                <a:tc>
                  <a:txBody>
                    <a:bodyPr/>
                    <a:lstStyle/>
                    <a:p>
                      <a:pPr algn="l" rtl="0" fontAlgn="ctr"/>
                      <a:r>
                        <a:rPr lang="en-US" sz="1800" u="none" strike="noStrike" dirty="0">
                          <a:effectLst/>
                        </a:rPr>
                        <a:t>Re-execution of vertices</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endParaRPr lang="en-US" sz="2000" b="0" i="0" u="none" strike="noStrike" dirty="0">
                        <a:solidFill>
                          <a:srgbClr val="C00000"/>
                        </a:solidFill>
                        <a:effectLst/>
                        <a:latin typeface="Calibri"/>
                      </a:endParaRPr>
                    </a:p>
                  </a:txBody>
                  <a:tcPr marL="3799" marR="3799" marT="3799" marB="0" anchor="ctr"/>
                </a:tc>
                <a:tc>
                  <a:txBody>
                    <a:bodyPr/>
                    <a:lstStyle/>
                    <a:p>
                      <a:pPr algn="l" rtl="0" fontAlgn="ctr"/>
                      <a:r>
                        <a:rPr lang="en-US" sz="2000" u="none" strike="noStrike" dirty="0" smtClean="0">
                          <a:effectLst/>
                        </a:rPr>
                        <a:t>C# + LINQ (through</a:t>
                      </a:r>
                      <a:r>
                        <a:rPr lang="en-US" sz="2000" u="none" strike="noStrike" baseline="0" dirty="0" smtClean="0">
                          <a:effectLst/>
                        </a:rPr>
                        <a:t> </a:t>
                      </a:r>
                      <a:r>
                        <a:rPr lang="en-US" sz="2000" u="none" strike="noStrike" dirty="0" err="1" smtClean="0">
                          <a:effectLst/>
                        </a:rPr>
                        <a:t>DryadLINQ</a:t>
                      </a:r>
                      <a:r>
                        <a:rPr lang="en-US" sz="2000" u="none" strike="noStrike" dirty="0" smtClean="0">
                          <a:effectLst/>
                        </a:rPr>
                        <a:t>)</a:t>
                      </a:r>
                      <a:endParaRPr lang="en-US" sz="2000" b="0" i="0" u="none" strike="noStrike" dirty="0">
                        <a:solidFill>
                          <a:srgbClr val="000000"/>
                        </a:solidFill>
                        <a:effectLst/>
                        <a:latin typeface="Calibri"/>
                      </a:endParaRPr>
                    </a:p>
                  </a:txBody>
                  <a:tcPr marL="3799" marR="3799" marT="3799"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2000" dirty="0" smtClean="0"/>
                        <a:t>Windows HPCS cluster</a:t>
                      </a:r>
                      <a:endParaRPr lang="en-US" sz="2000" dirty="0" smtClean="0">
                        <a:latin typeface="+mn-lt"/>
                        <a:ea typeface="Times New Roman"/>
                      </a:endParaRPr>
                    </a:p>
                  </a:txBody>
                  <a:tcPr marL="3799" marR="3799" marT="3799" marB="0" anchor="ctr"/>
                </a:tc>
              </a:tr>
              <a:tr h="914400">
                <a:tc>
                  <a:txBody>
                    <a:bodyPr/>
                    <a:lstStyle/>
                    <a:p>
                      <a:pPr algn="ctr" rtl="0" fontAlgn="ctr"/>
                      <a:r>
                        <a:rPr lang="en-US" sz="1800" u="none" strike="noStrike" dirty="0" smtClean="0">
                          <a:effectLst/>
                        </a:rPr>
                        <a:t>Twister</a:t>
                      </a:r>
                      <a:r>
                        <a:rPr lang="en-US" sz="1800" u="none" strike="noStrike" baseline="30000" dirty="0" smtClean="0">
                          <a:effectLst/>
                        </a:rPr>
                        <a:t>[2]</a:t>
                      </a:r>
                      <a:endParaRPr lang="en-US" sz="1800" b="1" i="0" u="none" strike="noStrike" baseline="30000" dirty="0">
                        <a:solidFill>
                          <a:srgbClr val="FFFFFF"/>
                        </a:solidFill>
                        <a:effectLst/>
                        <a:latin typeface="Calibri"/>
                      </a:endParaRPr>
                    </a:p>
                  </a:txBody>
                  <a:tcPr marL="3799" marR="3799" marT="3799" marB="0" anchor="ctr"/>
                </a:tc>
                <a:tc>
                  <a:txBody>
                    <a:bodyPr/>
                    <a:lstStyle/>
                    <a:p>
                      <a:pPr algn="l" rtl="0" fontAlgn="ctr"/>
                      <a:r>
                        <a:rPr lang="en-US" sz="1800" u="none" strike="noStrike" dirty="0" smtClean="0">
                          <a:effectLst/>
                        </a:rPr>
                        <a:t>Re-execution of iterations</a:t>
                      </a:r>
                      <a:endParaRPr lang="en-US" sz="1800" b="0" i="0" u="none" strike="noStrike" dirty="0">
                        <a:solidFill>
                          <a:srgbClr val="000000"/>
                        </a:solidFill>
                        <a:effectLst/>
                        <a:latin typeface="Calibri"/>
                      </a:endParaRPr>
                    </a:p>
                    <a:p>
                      <a:pPr algn="l" fontAlgn="t"/>
                      <a:r>
                        <a:rPr lang="en-US" sz="1400" u="none" strike="noStrike" dirty="0">
                          <a:effectLst/>
                        </a:rPr>
                        <a:t> </a:t>
                      </a:r>
                      <a:endParaRPr lang="en-US" sz="1400" b="0" i="0" u="none" strike="noStrike" dirty="0">
                        <a:solidFill>
                          <a:srgbClr val="000000"/>
                        </a:solidFill>
                        <a:effectLst/>
                        <a:latin typeface="Calibri"/>
                      </a:endParaRPr>
                    </a:p>
                    <a:p>
                      <a:pPr algn="l" fontAlgn="t"/>
                      <a:r>
                        <a:rPr lang="en-US" sz="1400" u="none" strike="noStrike" dirty="0">
                          <a:effectLst/>
                        </a:rPr>
                        <a:t> </a:t>
                      </a:r>
                      <a:endParaRPr lang="en-US" sz="1400" b="0" i="0" u="none" strike="noStrike" dirty="0">
                        <a:solidFill>
                          <a:srgbClr val="000000"/>
                        </a:solidFill>
                        <a:effectLst/>
                        <a:latin typeface="Calibri"/>
                      </a:endParaRPr>
                    </a:p>
                  </a:txBody>
                  <a:tcPr marL="3799" marR="3799" marT="3799" marB="0" anchor="ctr"/>
                </a:tc>
                <a:tc>
                  <a:txBody>
                    <a:bodyPr/>
                    <a:lstStyle/>
                    <a:p>
                      <a:pPr algn="l" rtl="0" fontAlgn="ctr"/>
                      <a:r>
                        <a:rPr lang="en-US" sz="2000" u="none" strike="noStrike" dirty="0" smtClean="0">
                          <a:effectLst/>
                        </a:rPr>
                        <a:t>API to </a:t>
                      </a:r>
                      <a:r>
                        <a:rPr lang="en-US" sz="2000" u="none" strike="noStrike" dirty="0">
                          <a:effectLst/>
                        </a:rPr>
                        <a:t>monitor the progress of jobs</a:t>
                      </a:r>
                      <a:endParaRPr lang="en-US" sz="2000" b="0" i="0" u="none" strike="noStrike" dirty="0">
                        <a:solidFill>
                          <a:srgbClr val="000000"/>
                        </a:solidFill>
                        <a:effectLst/>
                        <a:latin typeface="Calibri"/>
                      </a:endParaRPr>
                    </a:p>
                  </a:txBody>
                  <a:tcPr marL="3799" marR="3799" marT="3799" marB="0" anchor="ctr"/>
                </a:tc>
                <a:tc>
                  <a:txBody>
                    <a:bodyPr/>
                    <a:lstStyle/>
                    <a:p>
                      <a:pPr algn="l" rtl="0" fontAlgn="ctr"/>
                      <a:r>
                        <a:rPr lang="en-US" sz="2000" u="none" strike="noStrike" dirty="0" smtClean="0">
                          <a:effectLst/>
                        </a:rPr>
                        <a:t>Java,</a:t>
                      </a:r>
                      <a:endParaRPr lang="en-US" sz="2000" b="0" i="0" u="none" strike="noStrike" dirty="0">
                        <a:solidFill>
                          <a:srgbClr val="000000"/>
                        </a:solidFill>
                        <a:effectLst/>
                        <a:latin typeface="Calibri"/>
                      </a:endParaRPr>
                    </a:p>
                    <a:p>
                      <a:pPr algn="l" rtl="0" fontAlgn="ctr"/>
                      <a:r>
                        <a:rPr lang="en-US" sz="2000" u="none" strike="noStrike" dirty="0" smtClean="0">
                          <a:effectLst/>
                        </a:rPr>
                        <a:t>Executable via </a:t>
                      </a:r>
                      <a:r>
                        <a:rPr lang="en-US" sz="2000" u="none" strike="noStrike" dirty="0">
                          <a:effectLst/>
                        </a:rPr>
                        <a:t>Java wrappers</a:t>
                      </a:r>
                      <a:endParaRPr lang="en-US" sz="2000" b="0" i="0" u="none" strike="noStrike" dirty="0">
                        <a:solidFill>
                          <a:srgbClr val="000000"/>
                        </a:solidFill>
                        <a:effectLst/>
                        <a:latin typeface="Calibri"/>
                      </a:endParaRPr>
                    </a:p>
                  </a:txBody>
                  <a:tcPr marL="3799" marR="3799" marT="3799" marB="0" anchor="ctr"/>
                </a:tc>
                <a:tc>
                  <a:txBody>
                    <a:bodyPr/>
                    <a:lstStyle/>
                    <a:p>
                      <a:r>
                        <a:rPr lang="en-US" sz="1800" kern="1200" dirty="0" smtClean="0">
                          <a:solidFill>
                            <a:schemeClr val="dk1"/>
                          </a:solidFill>
                          <a:effectLst/>
                          <a:latin typeface="+mn-lt"/>
                          <a:ea typeface="+mn-ea"/>
                          <a:cs typeface="+mn-cs"/>
                        </a:rPr>
                        <a:t>Linux Cluster</a:t>
                      </a:r>
                      <a:r>
                        <a:rPr lang="en-US" sz="2000" b="0" i="0" u="none" strike="noStrike" kern="1200" dirty="0" smtClean="0">
                          <a:solidFill>
                            <a:srgbClr val="000000"/>
                          </a:solidFill>
                          <a:effectLst/>
                          <a:latin typeface="Calibri"/>
                          <a:ea typeface="+mn-ea"/>
                          <a:cs typeface="+mn-cs"/>
                        </a:rPr>
                        <a:t>,</a:t>
                      </a:r>
                    </a:p>
                    <a:p>
                      <a:r>
                        <a:rPr lang="en-US" sz="2000" b="0" i="0" u="none" strike="noStrike" kern="1200" dirty="0" err="1" smtClean="0">
                          <a:solidFill>
                            <a:srgbClr val="000000"/>
                          </a:solidFill>
                          <a:effectLst/>
                          <a:latin typeface="Calibri"/>
                          <a:ea typeface="+mn-ea"/>
                          <a:cs typeface="+mn-cs"/>
                        </a:rPr>
                        <a:t>FutureGrid</a:t>
                      </a:r>
                      <a:endParaRPr lang="en-US" sz="1800" kern="1200" dirty="0" smtClean="0">
                        <a:solidFill>
                          <a:schemeClr val="dk1"/>
                        </a:solidFill>
                        <a:effectLst/>
                        <a:latin typeface="+mn-lt"/>
                        <a:ea typeface="+mn-ea"/>
                        <a:cs typeface="+mn-cs"/>
                      </a:endParaRPr>
                    </a:p>
                  </a:txBody>
                  <a:tcPr marL="3799" marR="3799" marT="3799" marB="0" anchor="ctr"/>
                </a:tc>
              </a:tr>
              <a:tr h="1046453">
                <a:tc>
                  <a:txBody>
                    <a:bodyPr/>
                    <a:lstStyle/>
                    <a:p>
                      <a:pPr algn="ctr" rtl="0" fontAlgn="ctr"/>
                      <a:r>
                        <a:rPr lang="en-US" sz="1800" u="none" strike="noStrike" dirty="0" smtClean="0">
                          <a:effectLst/>
                        </a:rPr>
                        <a:t>MPI</a:t>
                      </a:r>
                      <a:endParaRPr lang="en-US" sz="1800" b="1" i="0" u="none" strike="noStrike" dirty="0">
                        <a:solidFill>
                          <a:srgbClr val="FFFFFF"/>
                        </a:solidFill>
                        <a:effectLst/>
                        <a:latin typeface="Calibri"/>
                      </a:endParaRPr>
                    </a:p>
                  </a:txBody>
                  <a:tcPr marL="3799" marR="3799" marT="3799" marB="0" anchor="ctr"/>
                </a:tc>
                <a:tc>
                  <a:txBody>
                    <a:bodyPr/>
                    <a:lstStyle/>
                    <a:p>
                      <a:pPr algn="l" rtl="0" fontAlgn="ctr"/>
                      <a:r>
                        <a:rPr lang="en-US" sz="1800" u="none" strike="noStrike" dirty="0">
                          <a:effectLst/>
                        </a:rPr>
                        <a:t>Program level</a:t>
                      </a:r>
                      <a:endParaRPr lang="en-US" sz="1800" b="0" i="0" u="none" strike="noStrike" dirty="0">
                        <a:solidFill>
                          <a:srgbClr val="000000"/>
                        </a:solidFill>
                        <a:effectLst/>
                        <a:latin typeface="Calibri"/>
                      </a:endParaRPr>
                    </a:p>
                    <a:p>
                      <a:pPr algn="l" rtl="0" fontAlgn="ctr"/>
                      <a:r>
                        <a:rPr lang="en-US" sz="1800" u="none" strike="noStrike" dirty="0">
                          <a:effectLst/>
                        </a:rPr>
                        <a:t>Check </a:t>
                      </a:r>
                      <a:r>
                        <a:rPr lang="en-US" sz="1800" u="none" strike="noStrike" dirty="0" smtClean="0">
                          <a:effectLst/>
                        </a:rPr>
                        <a:t>pointing</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2000" u="none" strike="noStrike" dirty="0">
                          <a:effectLst/>
                        </a:rPr>
                        <a:t>Minimal support for task level monitoring</a:t>
                      </a:r>
                      <a:endParaRPr lang="en-US" sz="2000" b="0" i="0" u="none" strike="noStrike" dirty="0">
                        <a:solidFill>
                          <a:srgbClr val="000000"/>
                        </a:solidFill>
                        <a:effectLst/>
                        <a:latin typeface="Calibri"/>
                      </a:endParaRPr>
                    </a:p>
                  </a:txBody>
                  <a:tcPr marL="3799" marR="3799" marT="3799" marB="0" anchor="ctr"/>
                </a:tc>
                <a:tc>
                  <a:txBody>
                    <a:bodyPr/>
                    <a:lstStyle/>
                    <a:p>
                      <a:pPr algn="l" rtl="0" fontAlgn="ctr"/>
                      <a:r>
                        <a:rPr lang="en-US" sz="2000" u="none" strike="noStrike" dirty="0">
                          <a:effectLst/>
                        </a:rPr>
                        <a:t>C, C++, Fortran, Java, C</a:t>
                      </a:r>
                      <a:r>
                        <a:rPr lang="en-US" sz="2000" u="none" strike="noStrike" dirty="0" smtClean="0">
                          <a:effectLst/>
                        </a:rPr>
                        <a:t>#</a:t>
                      </a:r>
                    </a:p>
                  </a:txBody>
                  <a:tcPr marL="3799" marR="3799" marT="3799" marB="0" anchor="ctr"/>
                </a:tc>
                <a:tc>
                  <a:txBody>
                    <a:bodyPr/>
                    <a:lstStyle/>
                    <a:p>
                      <a:pPr algn="l" rtl="0" fontAlgn="ctr"/>
                      <a:r>
                        <a:rPr lang="en-US" sz="2000" u="none" strike="noStrike" dirty="0" smtClean="0">
                          <a:effectLst/>
                        </a:rPr>
                        <a:t>Linux/Windows cluster</a:t>
                      </a:r>
                    </a:p>
                  </a:txBody>
                  <a:tcPr marL="3799" marR="3799" marT="3799" marB="0" anchor="ctr"/>
                </a:tc>
              </a:tr>
            </a:tbl>
          </a:graphicData>
        </a:graphic>
      </p:graphicFrame>
      <p:sp>
        <p:nvSpPr>
          <p:cNvPr id="4" name="Slide Number Placeholder 3"/>
          <p:cNvSpPr>
            <a:spLocks noGrp="1"/>
          </p:cNvSpPr>
          <p:nvPr>
            <p:ph type="sldNum" sz="quarter" idx="10"/>
          </p:nvPr>
        </p:nvSpPr>
        <p:spPr/>
        <p:txBody>
          <a:bodyPr/>
          <a:lstStyle/>
          <a:p>
            <a:fld id="{869587CA-1790-D944-9358-28FE68D2E49C}" type="slidenum">
              <a:rPr lang="en-US" smtClean="0"/>
              <a:t>72</a:t>
            </a:fld>
            <a:endParaRPr lang="en-US"/>
          </a:p>
        </p:txBody>
      </p:sp>
    </p:spTree>
    <p:extLst>
      <p:ext uri="{BB962C8B-B14F-4D97-AF65-F5344CB8AC3E}">
        <p14:creationId xmlns:p14="http://schemas.microsoft.com/office/powerpoint/2010/main" val="21549899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Iterative </a:t>
            </a:r>
            <a:r>
              <a:rPr lang="en-US" dirty="0" err="1" smtClean="0"/>
              <a:t>MapReduce</a:t>
            </a:r>
            <a:r>
              <a:rPr lang="en-US" dirty="0" smtClean="0"/>
              <a:t> Frameworks</a:t>
            </a:r>
            <a:endParaRPr lang="en-US" dirty="0"/>
          </a:p>
        </p:txBody>
      </p:sp>
      <p:sp>
        <p:nvSpPr>
          <p:cNvPr id="3" name="Content Placeholder 2"/>
          <p:cNvSpPr>
            <a:spLocks noGrp="1"/>
          </p:cNvSpPr>
          <p:nvPr>
            <p:ph idx="1"/>
          </p:nvPr>
        </p:nvSpPr>
        <p:spPr>
          <a:xfrm>
            <a:off x="457200" y="1600201"/>
            <a:ext cx="8229600" cy="4814247"/>
          </a:xfrm>
        </p:spPr>
        <p:txBody>
          <a:bodyPr>
            <a:normAutofit fontScale="77500" lnSpcReduction="20000"/>
          </a:bodyPr>
          <a:lstStyle/>
          <a:p>
            <a:r>
              <a:rPr lang="en-US" dirty="0" smtClean="0"/>
              <a:t>Twister</a:t>
            </a:r>
            <a:r>
              <a:rPr lang="en-US" baseline="30000" dirty="0" smtClean="0"/>
              <a:t>[1]</a:t>
            </a:r>
          </a:p>
          <a:p>
            <a:pPr lvl="1"/>
            <a:r>
              <a:rPr lang="en-US" dirty="0" smtClean="0"/>
              <a:t>Map-&gt;Reduce-&gt;Combine-&gt;Broadcast</a:t>
            </a:r>
          </a:p>
          <a:p>
            <a:pPr lvl="1"/>
            <a:r>
              <a:rPr lang="en-US" dirty="0" smtClean="0"/>
              <a:t>Long running map tasks (data in memory)</a:t>
            </a:r>
          </a:p>
          <a:p>
            <a:pPr lvl="1"/>
            <a:r>
              <a:rPr lang="en-US" dirty="0"/>
              <a:t>Centralized driver based, statically scheduled. </a:t>
            </a:r>
            <a:endParaRPr lang="en-US" dirty="0" smtClean="0"/>
          </a:p>
          <a:p>
            <a:r>
              <a:rPr lang="en-US" dirty="0" smtClean="0"/>
              <a:t>Daytona</a:t>
            </a:r>
            <a:r>
              <a:rPr lang="en-US" baseline="30000" dirty="0" smtClean="0"/>
              <a:t>[3]</a:t>
            </a:r>
          </a:p>
          <a:p>
            <a:pPr lvl="1"/>
            <a:r>
              <a:rPr lang="en-US" dirty="0" smtClean="0"/>
              <a:t>Iterative </a:t>
            </a:r>
            <a:r>
              <a:rPr lang="en-US" dirty="0" err="1" smtClean="0"/>
              <a:t>MapReduce</a:t>
            </a:r>
            <a:r>
              <a:rPr lang="en-US" dirty="0" smtClean="0"/>
              <a:t> on Azure using cloud services</a:t>
            </a:r>
          </a:p>
          <a:p>
            <a:pPr lvl="1"/>
            <a:r>
              <a:rPr lang="en-US" dirty="0" smtClean="0"/>
              <a:t>Architecture similar to Twister</a:t>
            </a:r>
          </a:p>
          <a:p>
            <a:r>
              <a:rPr lang="en-US" dirty="0" err="1" smtClean="0"/>
              <a:t>Haloop</a:t>
            </a:r>
            <a:r>
              <a:rPr lang="en-US" baseline="30000" dirty="0" smtClean="0"/>
              <a:t>[4]</a:t>
            </a:r>
          </a:p>
          <a:p>
            <a:pPr lvl="1"/>
            <a:r>
              <a:rPr lang="en-US" dirty="0" smtClean="0"/>
              <a:t>On disk caching, Map/reduce input caching, reduce output caching</a:t>
            </a:r>
            <a:endParaRPr lang="en-US" dirty="0"/>
          </a:p>
          <a:p>
            <a:r>
              <a:rPr lang="en-US" dirty="0" err="1" smtClean="0"/>
              <a:t>iMapReduce</a:t>
            </a:r>
            <a:r>
              <a:rPr lang="en-US" baseline="30000" dirty="0" smtClean="0"/>
              <a:t>[5]</a:t>
            </a:r>
          </a:p>
          <a:p>
            <a:pPr lvl="1"/>
            <a:r>
              <a:rPr lang="en-US" dirty="0" err="1" smtClean="0"/>
              <a:t>Async</a:t>
            </a:r>
            <a:r>
              <a:rPr lang="en-US" dirty="0" smtClean="0"/>
              <a:t> iterations, One to one map &amp; reduce mapping, automatically joins loop-variant and invariant data</a:t>
            </a:r>
          </a:p>
          <a:p>
            <a:pPr marL="0" indent="0">
              <a:buNone/>
            </a:pPr>
            <a:endParaRPr lang="en-US" dirty="0"/>
          </a:p>
        </p:txBody>
      </p:sp>
      <p:sp>
        <p:nvSpPr>
          <p:cNvPr id="4" name="Slide Number Placeholder 3"/>
          <p:cNvSpPr>
            <a:spLocks noGrp="1"/>
          </p:cNvSpPr>
          <p:nvPr>
            <p:ph type="sldNum" sz="quarter" idx="10"/>
          </p:nvPr>
        </p:nvSpPr>
        <p:spPr/>
        <p:txBody>
          <a:bodyPr/>
          <a:lstStyle/>
          <a:p>
            <a:fld id="{869587CA-1790-D944-9358-28FE68D2E49C}" type="slidenum">
              <a:rPr lang="en-US" smtClean="0"/>
              <a:t>73</a:t>
            </a:fld>
            <a:endParaRPr lang="en-US"/>
          </a:p>
        </p:txBody>
      </p:sp>
    </p:spTree>
    <p:extLst>
      <p:ext uri="{BB962C8B-B14F-4D97-AF65-F5344CB8AC3E}">
        <p14:creationId xmlns:p14="http://schemas.microsoft.com/office/powerpoint/2010/main" val="9095257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a:t>
            </a:r>
            <a:endParaRPr lang="en-US" dirty="0"/>
          </a:p>
        </p:txBody>
      </p:sp>
      <p:sp>
        <p:nvSpPr>
          <p:cNvPr id="3" name="Content Placeholder 2"/>
          <p:cNvSpPr>
            <a:spLocks noGrp="1"/>
          </p:cNvSpPr>
          <p:nvPr>
            <p:ph idx="1"/>
          </p:nvPr>
        </p:nvSpPr>
        <p:spPr>
          <a:xfrm>
            <a:off x="457200" y="1600200"/>
            <a:ext cx="8229600" cy="5264624"/>
          </a:xfrm>
        </p:spPr>
        <p:txBody>
          <a:bodyPr>
            <a:normAutofit fontScale="70000" lnSpcReduction="20000"/>
          </a:bodyPr>
          <a:lstStyle/>
          <a:p>
            <a:r>
              <a:rPr lang="en-US" dirty="0" smtClean="0"/>
              <a:t>Mate-EC2</a:t>
            </a:r>
            <a:r>
              <a:rPr lang="en-US" baseline="30000" dirty="0" smtClean="0"/>
              <a:t>[6]</a:t>
            </a:r>
          </a:p>
          <a:p>
            <a:pPr lvl="1"/>
            <a:r>
              <a:rPr lang="en-US" dirty="0" smtClean="0"/>
              <a:t>Local reduction object</a:t>
            </a:r>
          </a:p>
          <a:p>
            <a:r>
              <a:rPr lang="en-US" dirty="0" smtClean="0"/>
              <a:t>Network Levitated Merge</a:t>
            </a:r>
            <a:r>
              <a:rPr lang="en-US" baseline="30000" dirty="0" smtClean="0"/>
              <a:t>[7]</a:t>
            </a:r>
          </a:p>
          <a:p>
            <a:pPr lvl="1"/>
            <a:r>
              <a:rPr lang="en-US" dirty="0" smtClean="0"/>
              <a:t>RDMA/</a:t>
            </a:r>
            <a:r>
              <a:rPr lang="en-US" dirty="0" err="1" smtClean="0"/>
              <a:t>infiniband</a:t>
            </a:r>
            <a:r>
              <a:rPr lang="en-US" dirty="0" smtClean="0"/>
              <a:t> based shuffle &amp; merge</a:t>
            </a:r>
          </a:p>
          <a:p>
            <a:r>
              <a:rPr lang="en-US" dirty="0" smtClean="0"/>
              <a:t>Asynchronous Algorithms in </a:t>
            </a:r>
            <a:r>
              <a:rPr lang="en-US" dirty="0" err="1" smtClean="0"/>
              <a:t>MapReduce</a:t>
            </a:r>
            <a:r>
              <a:rPr lang="en-US" baseline="30000" dirty="0" smtClean="0"/>
              <a:t>[8]</a:t>
            </a:r>
          </a:p>
          <a:p>
            <a:pPr lvl="1"/>
            <a:r>
              <a:rPr lang="en-US" dirty="0" smtClean="0"/>
              <a:t>Local &amp; global reduce </a:t>
            </a:r>
          </a:p>
          <a:p>
            <a:r>
              <a:rPr lang="en-US" dirty="0" err="1" smtClean="0"/>
              <a:t>MapReduce</a:t>
            </a:r>
            <a:r>
              <a:rPr lang="en-US" dirty="0" smtClean="0"/>
              <a:t> online</a:t>
            </a:r>
            <a:r>
              <a:rPr lang="en-US" baseline="30000" dirty="0" smtClean="0"/>
              <a:t>[9]</a:t>
            </a:r>
          </a:p>
          <a:p>
            <a:pPr lvl="1"/>
            <a:r>
              <a:rPr lang="en-US" dirty="0" smtClean="0"/>
              <a:t>online </a:t>
            </a:r>
            <a:r>
              <a:rPr lang="en-US" dirty="0"/>
              <a:t>aggregation, and continuous </a:t>
            </a:r>
            <a:r>
              <a:rPr lang="en-US" dirty="0" smtClean="0"/>
              <a:t>queries</a:t>
            </a:r>
          </a:p>
          <a:p>
            <a:pPr lvl="1"/>
            <a:r>
              <a:rPr lang="en-US" dirty="0" smtClean="0"/>
              <a:t>Push data from Map to Reduce</a:t>
            </a:r>
          </a:p>
          <a:p>
            <a:r>
              <a:rPr lang="en-US" dirty="0" smtClean="0"/>
              <a:t>Orchestra</a:t>
            </a:r>
            <a:r>
              <a:rPr lang="en-US" baseline="30000" dirty="0" smtClean="0"/>
              <a:t>[10]</a:t>
            </a:r>
            <a:endParaRPr lang="en-US" baseline="30000" dirty="0"/>
          </a:p>
          <a:p>
            <a:pPr lvl="1"/>
            <a:r>
              <a:rPr lang="en-US" dirty="0" smtClean="0"/>
              <a:t>Data transfer improvements for MR</a:t>
            </a:r>
          </a:p>
          <a:p>
            <a:pPr marL="342900" lvl="1" indent="-342900">
              <a:buFont typeface="Arial"/>
              <a:buChar char="•"/>
            </a:pPr>
            <a:r>
              <a:rPr lang="en-US" dirty="0" smtClean="0"/>
              <a:t>Spark</a:t>
            </a:r>
            <a:r>
              <a:rPr lang="en-US" baseline="30000" dirty="0" smtClean="0"/>
              <a:t>[11]</a:t>
            </a:r>
          </a:p>
          <a:p>
            <a:pPr lvl="1"/>
            <a:r>
              <a:rPr lang="en-US" dirty="0" smtClean="0"/>
              <a:t>Distributed querying with working sets</a:t>
            </a:r>
          </a:p>
          <a:p>
            <a:r>
              <a:rPr lang="en-US" dirty="0" err="1" smtClean="0"/>
              <a:t>CloudMapReduce</a:t>
            </a:r>
            <a:r>
              <a:rPr lang="en-US" baseline="30000" dirty="0" smtClean="0"/>
              <a:t>[12] </a:t>
            </a:r>
            <a:r>
              <a:rPr lang="en-US" dirty="0" smtClean="0"/>
              <a:t>&amp; Google </a:t>
            </a:r>
            <a:r>
              <a:rPr lang="en-US" dirty="0" err="1" smtClean="0"/>
              <a:t>AppEngine</a:t>
            </a:r>
            <a:r>
              <a:rPr lang="en-US" dirty="0" smtClean="0"/>
              <a:t> </a:t>
            </a:r>
            <a:r>
              <a:rPr lang="en-US" dirty="0" err="1" smtClean="0"/>
              <a:t>MapReduce</a:t>
            </a:r>
            <a:r>
              <a:rPr lang="en-US" baseline="30000" dirty="0" smtClean="0"/>
              <a:t>[13]</a:t>
            </a:r>
          </a:p>
          <a:p>
            <a:pPr lvl="1"/>
            <a:r>
              <a:rPr lang="en-US" dirty="0" err="1" smtClean="0"/>
              <a:t>MapReduce</a:t>
            </a:r>
            <a:r>
              <a:rPr lang="en-US" dirty="0" smtClean="0"/>
              <a:t> frameworks utilizing cloud infrastructure services</a:t>
            </a:r>
          </a:p>
          <a:p>
            <a:pPr lvl="1"/>
            <a:endParaRPr lang="en-US" dirty="0"/>
          </a:p>
          <a:p>
            <a:endParaRPr lang="en-US" dirty="0"/>
          </a:p>
        </p:txBody>
      </p:sp>
      <p:sp>
        <p:nvSpPr>
          <p:cNvPr id="4" name="Slide Number Placeholder 3"/>
          <p:cNvSpPr>
            <a:spLocks noGrp="1"/>
          </p:cNvSpPr>
          <p:nvPr>
            <p:ph type="sldNum" sz="quarter" idx="10"/>
          </p:nvPr>
        </p:nvSpPr>
        <p:spPr/>
        <p:txBody>
          <a:bodyPr/>
          <a:lstStyle/>
          <a:p>
            <a:fld id="{869587CA-1790-D944-9358-28FE68D2E49C}" type="slidenum">
              <a:rPr lang="en-US" smtClean="0"/>
              <a:t>74</a:t>
            </a:fld>
            <a:endParaRPr lang="en-US"/>
          </a:p>
        </p:txBody>
      </p:sp>
    </p:spTree>
    <p:extLst>
      <p:ext uri="{BB962C8B-B14F-4D97-AF65-F5344CB8AC3E}">
        <p14:creationId xmlns:p14="http://schemas.microsoft.com/office/powerpoint/2010/main" val="90648559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a:xfrm>
            <a:off x="457200" y="1600201"/>
            <a:ext cx="8229600" cy="4964372"/>
          </a:xfrm>
        </p:spPr>
        <p:txBody>
          <a:bodyPr>
            <a:normAutofit fontScale="85000" lnSpcReduction="20000"/>
          </a:bodyPr>
          <a:lstStyle/>
          <a:p>
            <a:r>
              <a:rPr lang="en-US" dirty="0" smtClean="0"/>
              <a:t>Current Sample Applications</a:t>
            </a:r>
          </a:p>
          <a:p>
            <a:pPr lvl="1"/>
            <a:r>
              <a:rPr lang="en-US" b="1" dirty="0" smtClean="0"/>
              <a:t>Multidimensional Scaling</a:t>
            </a:r>
          </a:p>
          <a:p>
            <a:pPr lvl="1"/>
            <a:r>
              <a:rPr lang="en-US" b="1" dirty="0" err="1" smtClean="0"/>
              <a:t>KMeans</a:t>
            </a:r>
            <a:r>
              <a:rPr lang="en-US" b="1" dirty="0" smtClean="0"/>
              <a:t> Clustering</a:t>
            </a:r>
          </a:p>
          <a:p>
            <a:pPr lvl="1"/>
            <a:r>
              <a:rPr lang="en-US" b="1" dirty="0" smtClean="0"/>
              <a:t>PageRank</a:t>
            </a:r>
          </a:p>
          <a:p>
            <a:pPr lvl="1"/>
            <a:r>
              <a:rPr lang="en-US" dirty="0" err="1" smtClean="0"/>
              <a:t>SmithWatermann</a:t>
            </a:r>
            <a:r>
              <a:rPr lang="en-US" dirty="0" smtClean="0"/>
              <a:t>-GOTOH sequence alignment</a:t>
            </a:r>
          </a:p>
          <a:p>
            <a:pPr lvl="1"/>
            <a:r>
              <a:rPr lang="en-US" dirty="0" err="1" smtClean="0"/>
              <a:t>WordCount</a:t>
            </a:r>
            <a:endParaRPr lang="en-US" dirty="0" smtClean="0"/>
          </a:p>
          <a:p>
            <a:pPr lvl="1"/>
            <a:r>
              <a:rPr lang="en-US" dirty="0" smtClean="0"/>
              <a:t>Cap3 sequence assembly</a:t>
            </a:r>
          </a:p>
          <a:p>
            <a:pPr lvl="1"/>
            <a:r>
              <a:rPr lang="en-US" dirty="0" smtClean="0"/>
              <a:t>Blast sequence search</a:t>
            </a:r>
          </a:p>
          <a:p>
            <a:pPr lvl="1"/>
            <a:r>
              <a:rPr lang="en-US" dirty="0" smtClean="0"/>
              <a:t>GTM &amp; MDS interpolation</a:t>
            </a:r>
          </a:p>
          <a:p>
            <a:r>
              <a:rPr lang="en-US" dirty="0" smtClean="0"/>
              <a:t>Under Development</a:t>
            </a:r>
          </a:p>
          <a:p>
            <a:pPr lvl="1"/>
            <a:r>
              <a:rPr lang="en-US" b="1" dirty="0" smtClean="0"/>
              <a:t>Latent </a:t>
            </a:r>
            <a:r>
              <a:rPr lang="en-US" b="1" dirty="0" err="1"/>
              <a:t>Dirichlet</a:t>
            </a:r>
            <a:r>
              <a:rPr lang="en-US" b="1" dirty="0"/>
              <a:t> A</a:t>
            </a:r>
            <a:r>
              <a:rPr lang="en-US" b="1" dirty="0" smtClean="0"/>
              <a:t>llocation</a:t>
            </a:r>
          </a:p>
          <a:p>
            <a:pPr lvl="1"/>
            <a:r>
              <a:rPr lang="en-US" b="1" dirty="0" smtClean="0"/>
              <a:t>Descendent Query</a:t>
            </a:r>
            <a:endParaRPr lang="en-US" b="1" dirty="0"/>
          </a:p>
        </p:txBody>
      </p:sp>
      <p:sp>
        <p:nvSpPr>
          <p:cNvPr id="4" name="Slide Number Placeholder 3"/>
          <p:cNvSpPr>
            <a:spLocks noGrp="1"/>
          </p:cNvSpPr>
          <p:nvPr>
            <p:ph type="sldNum" sz="quarter" idx="10"/>
          </p:nvPr>
        </p:nvSpPr>
        <p:spPr/>
        <p:txBody>
          <a:bodyPr/>
          <a:lstStyle/>
          <a:p>
            <a:fld id="{869587CA-1790-D944-9358-28FE68D2E49C}" type="slidenum">
              <a:rPr lang="en-US" smtClean="0"/>
              <a:t>75</a:t>
            </a:fld>
            <a:endParaRPr lang="en-US"/>
          </a:p>
        </p:txBody>
      </p:sp>
    </p:spTree>
    <p:extLst>
      <p:ext uri="{BB962C8B-B14F-4D97-AF65-F5344CB8AC3E}">
        <p14:creationId xmlns:p14="http://schemas.microsoft.com/office/powerpoint/2010/main" val="1717528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Research Challenges</a:t>
            </a:r>
          </a:p>
          <a:p>
            <a:r>
              <a:rPr lang="en-US" dirty="0" smtClean="0"/>
              <a:t>Contributions</a:t>
            </a:r>
          </a:p>
          <a:p>
            <a:pPr lvl="1"/>
            <a:r>
              <a:rPr lang="en-US" dirty="0" smtClean="0"/>
              <a:t>Pleasingly parallel computations on Clouds</a:t>
            </a:r>
          </a:p>
          <a:p>
            <a:pPr lvl="1"/>
            <a:r>
              <a:rPr lang="en-US" dirty="0" smtClean="0"/>
              <a:t>MapReduce type applications on Clouds</a:t>
            </a:r>
          </a:p>
          <a:p>
            <a:pPr lvl="1"/>
            <a:r>
              <a:rPr lang="en-US" dirty="0" smtClean="0"/>
              <a:t>Data intensive iterative computations on Clouds</a:t>
            </a:r>
          </a:p>
          <a:p>
            <a:pPr lvl="1"/>
            <a:r>
              <a:rPr lang="en-US" dirty="0" smtClean="0"/>
              <a:t>Performance implications on clouds</a:t>
            </a:r>
          </a:p>
          <a:p>
            <a:pPr lvl="1"/>
            <a:r>
              <a:rPr lang="en-US" dirty="0" smtClean="0"/>
              <a:t>Collective communication primitives for iterative MapReduce</a:t>
            </a:r>
          </a:p>
          <a:p>
            <a:r>
              <a:rPr lang="en-US" dirty="0" smtClean="0"/>
              <a:t>Summary and Conclusions</a:t>
            </a:r>
          </a:p>
          <a:p>
            <a:pPr lvl="1"/>
            <a:endParaRPr lang="en-US" dirty="0"/>
          </a:p>
        </p:txBody>
      </p:sp>
      <p:sp>
        <p:nvSpPr>
          <p:cNvPr id="4" name="Slide Number Placeholder 3"/>
          <p:cNvSpPr>
            <a:spLocks noGrp="1"/>
          </p:cNvSpPr>
          <p:nvPr>
            <p:ph type="sldNum" sz="quarter" idx="10"/>
          </p:nvPr>
        </p:nvSpPr>
        <p:spPr/>
        <p:txBody>
          <a:bodyPr/>
          <a:lstStyle/>
          <a:p>
            <a:fld id="{869587CA-1790-D944-9358-28FE68D2E49C}" type="slidenum">
              <a:rPr lang="en-US" smtClean="0"/>
              <a:t>8</a:t>
            </a:fld>
            <a:endParaRPr lang="en-US"/>
          </a:p>
        </p:txBody>
      </p:sp>
    </p:spTree>
    <p:extLst>
      <p:ext uri="{BB962C8B-B14F-4D97-AF65-F5344CB8AC3E}">
        <p14:creationId xmlns:p14="http://schemas.microsoft.com/office/powerpoint/2010/main" val="3968866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focus on computing frameworks for Clouds?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Clouds are very interesting</a:t>
            </a:r>
          </a:p>
          <a:p>
            <a:pPr lvl="1"/>
            <a:r>
              <a:rPr lang="en-US" dirty="0" smtClean="0"/>
              <a:t>No upfront cost, horizontal scalability, zero maintenance</a:t>
            </a:r>
          </a:p>
          <a:p>
            <a:pPr lvl="1"/>
            <a:r>
              <a:rPr lang="en-US" dirty="0" smtClean="0"/>
              <a:t>Cloud infrastructure services</a:t>
            </a:r>
          </a:p>
          <a:p>
            <a:r>
              <a:rPr lang="en-US" dirty="0" smtClean="0"/>
              <a:t>Non-trivial to use clouds efficiently for computations </a:t>
            </a:r>
          </a:p>
          <a:p>
            <a:pPr lvl="1"/>
            <a:r>
              <a:rPr lang="en-US" dirty="0" smtClean="0"/>
              <a:t>Loose service guarantees</a:t>
            </a:r>
          </a:p>
          <a:p>
            <a:pPr lvl="1"/>
            <a:r>
              <a:rPr lang="en-US" sz="3200" dirty="0" smtClean="0"/>
              <a:t>Unique </a:t>
            </a:r>
            <a:r>
              <a:rPr lang="en-US" sz="3200" dirty="0"/>
              <a:t>reliability and sustained performance </a:t>
            </a:r>
            <a:r>
              <a:rPr lang="en-US" sz="3200" dirty="0" smtClean="0"/>
              <a:t>challenges</a:t>
            </a:r>
          </a:p>
          <a:p>
            <a:pPr lvl="1"/>
            <a:r>
              <a:rPr lang="en-US" sz="3200" dirty="0"/>
              <a:t> Performance and communication models are </a:t>
            </a:r>
            <a:r>
              <a:rPr lang="en-US" sz="3200" dirty="0" smtClean="0"/>
              <a:t>different</a:t>
            </a:r>
          </a:p>
          <a:p>
            <a:pPr lvl="1"/>
            <a:endParaRPr lang="en-US" sz="3200" dirty="0" smtClean="0"/>
          </a:p>
          <a:p>
            <a:pPr marL="0" indent="0" algn="ctr">
              <a:buNone/>
            </a:pPr>
            <a:r>
              <a:rPr lang="en-US" b="1" dirty="0" smtClean="0"/>
              <a:t>“Need for specialized </a:t>
            </a:r>
            <a:r>
              <a:rPr lang="en-US" b="1" dirty="0"/>
              <a:t>distributed parallel computing frameworks build specifically for cloud characteristics to harness the power of clouds both easily and </a:t>
            </a:r>
            <a:r>
              <a:rPr lang="en-US" b="1" dirty="0" smtClean="0"/>
              <a:t>effectively“</a:t>
            </a:r>
            <a:endParaRPr lang="en-US" b="1" dirty="0"/>
          </a:p>
        </p:txBody>
      </p:sp>
      <p:sp>
        <p:nvSpPr>
          <p:cNvPr id="4" name="Slide Number Placeholder 3"/>
          <p:cNvSpPr>
            <a:spLocks noGrp="1"/>
          </p:cNvSpPr>
          <p:nvPr>
            <p:ph type="sldNum" sz="quarter" idx="10"/>
          </p:nvPr>
        </p:nvSpPr>
        <p:spPr/>
        <p:txBody>
          <a:bodyPr/>
          <a:lstStyle/>
          <a:p>
            <a:fld id="{869587CA-1790-D944-9358-28FE68D2E49C}" type="slidenum">
              <a:rPr lang="en-US" smtClean="0"/>
              <a:t>9</a:t>
            </a:fld>
            <a:endParaRPr lang="en-US"/>
          </a:p>
        </p:txBody>
      </p:sp>
    </p:spTree>
    <p:extLst>
      <p:ext uri="{BB962C8B-B14F-4D97-AF65-F5344CB8AC3E}">
        <p14:creationId xmlns:p14="http://schemas.microsoft.com/office/powerpoint/2010/main" val="3580480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1|0.8"/>
</p:tagLst>
</file>

<file path=ppt/tags/tag2.xml><?xml version="1.0" encoding="utf-8"?>
<p:tagLst xmlns:a="http://schemas.openxmlformats.org/drawingml/2006/main" xmlns:r="http://schemas.openxmlformats.org/officeDocument/2006/relationships" xmlns:p="http://schemas.openxmlformats.org/presentationml/2006/main">
  <p:tag name="TIMING" val="|0.7|1|0.8"/>
</p:tagLst>
</file>

<file path=ppt/theme/theme1.xml><?xml version="1.0" encoding="utf-8"?>
<a:theme xmlns:a="http://schemas.openxmlformats.org/drawingml/2006/main" name="RT Master">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165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ACR Master">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165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2I Master">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165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SC Master">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165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PTI.thmx</Template>
  <TotalTime>17042</TotalTime>
  <Words>8768</Words>
  <Application>Microsoft Office PowerPoint</Application>
  <PresentationFormat>On-screen Show (4:3)</PresentationFormat>
  <Paragraphs>1132</Paragraphs>
  <Slides>75</Slides>
  <Notes>65</Notes>
  <HiddenSlides>0</HiddenSlides>
  <MMClips>0</MMClips>
  <ScaleCrop>false</ScaleCrop>
  <HeadingPairs>
    <vt:vector size="4" baseType="variant">
      <vt:variant>
        <vt:lpstr>Theme</vt:lpstr>
      </vt:variant>
      <vt:variant>
        <vt:i4>4</vt:i4>
      </vt:variant>
      <vt:variant>
        <vt:lpstr>Slide Titles</vt:lpstr>
      </vt:variant>
      <vt:variant>
        <vt:i4>75</vt:i4>
      </vt:variant>
    </vt:vector>
  </HeadingPairs>
  <TitlesOfParts>
    <vt:vector size="79" baseType="lpstr">
      <vt:lpstr>RT Master</vt:lpstr>
      <vt:lpstr>CACR Master</vt:lpstr>
      <vt:lpstr>D2I Master</vt:lpstr>
      <vt:lpstr>DSC Master</vt:lpstr>
      <vt:lpstr>Scalable Parallel Computing on Clouds : Efficient and scalable architectures to perform pleasingly parallel, MapReduce and iterative data intensive computations on cloud environments</vt:lpstr>
      <vt:lpstr>Big Data</vt:lpstr>
      <vt:lpstr>Cloud Computing</vt:lpstr>
      <vt:lpstr>MapReduce et al.</vt:lpstr>
      <vt:lpstr>PowerPoint Presentation</vt:lpstr>
      <vt:lpstr>PowerPoint Presentation</vt:lpstr>
      <vt:lpstr>Research Statement</vt:lpstr>
      <vt:lpstr>Outline</vt:lpstr>
      <vt:lpstr>Why focus on computing frameworks for Clouds?</vt:lpstr>
      <vt:lpstr>PowerPoint Presentation</vt:lpstr>
      <vt:lpstr>Data Storage</vt:lpstr>
      <vt:lpstr>Task Scheduling</vt:lpstr>
      <vt:lpstr>Data Communication</vt:lpstr>
      <vt:lpstr>Programming model</vt:lpstr>
      <vt:lpstr>Fault-Tolerance</vt:lpstr>
      <vt:lpstr>Fault Tolerance</vt:lpstr>
      <vt:lpstr>Scalability</vt:lpstr>
      <vt:lpstr>Efficiency</vt:lpstr>
      <vt:lpstr>Other Challenges</vt:lpstr>
      <vt:lpstr>Other - Solutions</vt:lpstr>
      <vt:lpstr>Outcomes</vt:lpstr>
      <vt:lpstr>Pleasingly Parallel Computing On Cloud Environments</vt:lpstr>
      <vt:lpstr>Pleasingly Parallel Frameworks</vt:lpstr>
      <vt:lpstr>MapReduce Type Applications On Cloud Environments</vt:lpstr>
      <vt:lpstr>Decentralized MapReduce Architecture on Cloud services</vt:lpstr>
      <vt:lpstr>MRRoles4Azure</vt:lpstr>
      <vt:lpstr>SWG Sequence Alignment</vt:lpstr>
      <vt:lpstr>Data Intensive Iterative Computations On Cloud Environments</vt:lpstr>
      <vt:lpstr>Data Intensive Iterative Applications</vt:lpstr>
      <vt:lpstr>Data Intensive Iterative Applications</vt:lpstr>
      <vt:lpstr>Iterative MapReduce</vt:lpstr>
      <vt:lpstr>Merge Step</vt:lpstr>
      <vt:lpstr>Broadcast Data</vt:lpstr>
      <vt:lpstr>Multi-Level Caching</vt:lpstr>
      <vt:lpstr>Cache Aware Task Scheduling</vt:lpstr>
      <vt:lpstr>Intermediate Data Transfer</vt:lpstr>
      <vt:lpstr>Fault Tolerance For Iterative MapReduce</vt:lpstr>
      <vt:lpstr>Twister4Azure – Iterative MapReduce</vt:lpstr>
      <vt:lpstr>Performance – Kmeans Clustering</vt:lpstr>
      <vt:lpstr>Performance – Multi Dimensional Scaling</vt:lpstr>
      <vt:lpstr>Collective Communications Primitives For Iterative Mapreduce</vt:lpstr>
      <vt:lpstr>Collective Communication Primitives for Iterative MapReduce</vt:lpstr>
      <vt:lpstr>Collective Communication Primitives for Iterative MapReduce</vt:lpstr>
      <vt:lpstr>PowerPoint Presentation</vt:lpstr>
      <vt:lpstr>Map-AllGather Collective</vt:lpstr>
      <vt:lpstr>Map-AllGather Collective</vt:lpstr>
      <vt:lpstr>Map-AllReduce</vt:lpstr>
      <vt:lpstr>Map-AllReduce collective</vt:lpstr>
      <vt:lpstr>Implementations</vt:lpstr>
      <vt:lpstr>KMeansClustering</vt:lpstr>
      <vt:lpstr>KMeansClustering</vt:lpstr>
      <vt:lpstr>MultiDimensional Scaling</vt:lpstr>
      <vt:lpstr>Hadoop MDS Overheads</vt:lpstr>
      <vt:lpstr>Comparison with HDInsight</vt:lpstr>
      <vt:lpstr>Performance Implications For Distribued Parallel Applications On Cloud Environments</vt:lpstr>
      <vt:lpstr>Inhomogeneous Data</vt:lpstr>
      <vt:lpstr>Virtualization Overhead</vt:lpstr>
      <vt:lpstr>Sustained Performance of Clouds</vt:lpstr>
      <vt:lpstr>In-memory data caching on Azure instances</vt:lpstr>
      <vt:lpstr>Summary &amp; Conclusions</vt:lpstr>
      <vt:lpstr>Conclusions</vt:lpstr>
      <vt:lpstr>Conclusions</vt:lpstr>
      <vt:lpstr>Conclusions</vt:lpstr>
      <vt:lpstr>Future Work</vt:lpstr>
      <vt:lpstr>Thesis Related Publications</vt:lpstr>
      <vt:lpstr>Other Selected Publications</vt:lpstr>
      <vt:lpstr>Acknowledgements</vt:lpstr>
      <vt:lpstr>Thank You!</vt:lpstr>
      <vt:lpstr>Backup Slides</vt:lpstr>
      <vt:lpstr>Application Types</vt:lpstr>
      <vt:lpstr>PowerPoint Presentation</vt:lpstr>
      <vt:lpstr>PowerPoint Presentation</vt:lpstr>
      <vt:lpstr>Iterative MapReduce Frameworks</vt:lpstr>
      <vt:lpstr>Other</vt:lpstr>
      <vt:lpstr>Applications</vt:lpstr>
    </vt:vector>
  </TitlesOfParts>
  <Company>Indiana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Thilina Gunarathne</dc:creator>
  <cp:lastModifiedBy>thilina</cp:lastModifiedBy>
  <cp:revision>1060</cp:revision>
  <dcterms:created xsi:type="dcterms:W3CDTF">2011-08-02T14:14:27Z</dcterms:created>
  <dcterms:modified xsi:type="dcterms:W3CDTF">2014-04-21T11:45:13Z</dcterms:modified>
</cp:coreProperties>
</file>