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charts/chart2.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9" r:id="rId3"/>
    <p:sldId id="260" r:id="rId4"/>
    <p:sldId id="339" r:id="rId5"/>
    <p:sldId id="276" r:id="rId6"/>
    <p:sldId id="296" r:id="rId7"/>
    <p:sldId id="324" r:id="rId8"/>
    <p:sldId id="279" r:id="rId9"/>
    <p:sldId id="278" r:id="rId10"/>
    <p:sldId id="286" r:id="rId11"/>
    <p:sldId id="303" r:id="rId12"/>
    <p:sldId id="344" r:id="rId13"/>
    <p:sldId id="323" r:id="rId14"/>
    <p:sldId id="297" r:id="rId15"/>
    <p:sldId id="299" r:id="rId16"/>
    <p:sldId id="340" r:id="rId17"/>
    <p:sldId id="268" r:id="rId18"/>
    <p:sldId id="310" r:id="rId19"/>
    <p:sldId id="312" r:id="rId20"/>
    <p:sldId id="308" r:id="rId21"/>
    <p:sldId id="337" r:id="rId22"/>
    <p:sldId id="336" r:id="rId23"/>
    <p:sldId id="335" r:id="rId24"/>
    <p:sldId id="341" r:id="rId25"/>
    <p:sldId id="294" r:id="rId26"/>
    <p:sldId id="315" r:id="rId27"/>
    <p:sldId id="316" r:id="rId28"/>
    <p:sldId id="317" r:id="rId29"/>
    <p:sldId id="338" r:id="rId30"/>
    <p:sldId id="292" r:id="rId31"/>
    <p:sldId id="293" r:id="rId32"/>
    <p:sldId id="318" r:id="rId33"/>
    <p:sldId id="319" r:id="rId34"/>
    <p:sldId id="320" r:id="rId35"/>
    <p:sldId id="321" r:id="rId36"/>
    <p:sldId id="305" r:id="rId37"/>
    <p:sldId id="342" r:id="rId38"/>
    <p:sldId id="325" r:id="rId39"/>
    <p:sldId id="273" r:id="rId40"/>
    <p:sldId id="327" r:id="rId41"/>
    <p:sldId id="306" r:id="rId42"/>
    <p:sldId id="328" r:id="rId43"/>
    <p:sldId id="330" r:id="rId44"/>
    <p:sldId id="343" r:id="rId45"/>
    <p:sldId id="264" r:id="rId46"/>
    <p:sldId id="262" r:id="rId47"/>
    <p:sldId id="345" r:id="rId48"/>
    <p:sldId id="346" r:id="rId49"/>
    <p:sldId id="261" r:id="rId50"/>
    <p:sldId id="265" r:id="rId51"/>
    <p:sldId id="304" r:id="rId52"/>
    <p:sldId id="307" r:id="rId53"/>
    <p:sldId id="311"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18" autoAdjust="0"/>
    <p:restoredTop sz="68633" autoAdjust="0"/>
  </p:normalViewPr>
  <p:slideViewPr>
    <p:cSldViewPr>
      <p:cViewPr>
        <p:scale>
          <a:sx n="70" d="100"/>
          <a:sy n="70" d="100"/>
        </p:scale>
        <p:origin x="-1116" y="2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Research\dryadVsHadoop-SWG-Inhomgeneou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Research\dryadVsHadoop-SWG-Inhomgeneou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sz="1400"/>
            </a:pPr>
            <a:r>
              <a:rPr lang="en-US" sz="1400" b="0" dirty="0" smtClean="0"/>
              <a:t>Randomly </a:t>
            </a:r>
            <a:r>
              <a:rPr lang="en-US" sz="1400" b="0" dirty="0"/>
              <a:t>Distributed </a:t>
            </a:r>
            <a:r>
              <a:rPr lang="en-US" sz="1400" b="0" dirty="0" smtClean="0"/>
              <a:t>Inhomogeneous </a:t>
            </a:r>
            <a:r>
              <a:rPr lang="en-US" sz="1400" b="0" dirty="0"/>
              <a:t>Data </a:t>
            </a:r>
          </a:p>
          <a:p>
            <a:pPr>
              <a:defRPr sz="1400"/>
            </a:pPr>
            <a:r>
              <a:rPr lang="en-US" sz="1400" b="0" dirty="0"/>
              <a:t>Mean: 400,  Dataset Size: 10000</a:t>
            </a:r>
          </a:p>
        </c:rich>
      </c:tx>
      <c:layout>
        <c:manualLayout>
          <c:xMode val="edge"/>
          <c:yMode val="edge"/>
          <c:x val="0.29369318181818183"/>
          <c:y val="4.9405007729420282E-2"/>
        </c:manualLayout>
      </c:layout>
      <c:overlay val="0"/>
    </c:title>
    <c:autoTitleDeleted val="0"/>
    <c:plotArea>
      <c:layout/>
      <c:scatterChart>
        <c:scatterStyle val="lineMarker"/>
        <c:varyColors val="0"/>
        <c:ser>
          <c:idx val="0"/>
          <c:order val="0"/>
          <c:tx>
            <c:strRef>
              <c:f>Inhomogeneous_idp!$G$14</c:f>
              <c:strCache>
                <c:ptCount val="1"/>
                <c:pt idx="0">
                  <c:v>DryadLinq SWG</c:v>
                </c:pt>
              </c:strCache>
            </c:strRef>
          </c:tx>
          <c:xVal>
            <c:numRef>
              <c:f>Inhomogeneous_idp!$C$15:$C$21</c:f>
              <c:numCache>
                <c:formatCode>General</c:formatCode>
                <c:ptCount val="7"/>
                <c:pt idx="0">
                  <c:v>0</c:v>
                </c:pt>
                <c:pt idx="1">
                  <c:v>50</c:v>
                </c:pt>
                <c:pt idx="2">
                  <c:v>100</c:v>
                </c:pt>
                <c:pt idx="3">
                  <c:v>150</c:v>
                </c:pt>
                <c:pt idx="4">
                  <c:v>187</c:v>
                </c:pt>
                <c:pt idx="5">
                  <c:v>224.89000000000001</c:v>
                </c:pt>
                <c:pt idx="6">
                  <c:v>255</c:v>
                </c:pt>
              </c:numCache>
            </c:numRef>
          </c:xVal>
          <c:yVal>
            <c:numRef>
              <c:f>Inhomogeneous_idp!$G$15:$G$21</c:f>
              <c:numCache>
                <c:formatCode>General</c:formatCode>
                <c:ptCount val="7"/>
                <c:pt idx="0">
                  <c:v>1712.147091691473</c:v>
                </c:pt>
                <c:pt idx="1">
                  <c:v>1707.4143089295108</c:v>
                </c:pt>
                <c:pt idx="2">
                  <c:v>1689.3589530193292</c:v>
                </c:pt>
                <c:pt idx="3">
                  <c:v>1743.9106906609011</c:v>
                </c:pt>
                <c:pt idx="4">
                  <c:v>1737.7260508952231</c:v>
                </c:pt>
                <c:pt idx="5">
                  <c:v>1711.2448479058048</c:v>
                </c:pt>
                <c:pt idx="6">
                  <c:v>1769.5359141793408</c:v>
                </c:pt>
              </c:numCache>
            </c:numRef>
          </c:yVal>
          <c:smooth val="0"/>
        </c:ser>
        <c:ser>
          <c:idx val="1"/>
          <c:order val="1"/>
          <c:tx>
            <c:strRef>
              <c:f>Inhomogeneous_idp!$F$27</c:f>
              <c:strCache>
                <c:ptCount val="1"/>
                <c:pt idx="0">
                  <c:v>Hadoop SWG</c:v>
                </c:pt>
              </c:strCache>
            </c:strRef>
          </c:tx>
          <c:xVal>
            <c:numRef>
              <c:f>Inhomogeneous_idp!$C$28:$C$33</c:f>
              <c:numCache>
                <c:formatCode>General</c:formatCode>
                <c:ptCount val="6"/>
                <c:pt idx="0">
                  <c:v>0</c:v>
                </c:pt>
                <c:pt idx="1">
                  <c:v>50</c:v>
                </c:pt>
                <c:pt idx="2">
                  <c:v>100</c:v>
                </c:pt>
                <c:pt idx="3">
                  <c:v>150</c:v>
                </c:pt>
                <c:pt idx="4">
                  <c:v>187</c:v>
                </c:pt>
                <c:pt idx="5">
                  <c:v>255</c:v>
                </c:pt>
              </c:numCache>
            </c:numRef>
          </c:xVal>
          <c:yVal>
            <c:numRef>
              <c:f>Inhomogeneous_idp!$F$28:$F$33</c:f>
              <c:numCache>
                <c:formatCode>General</c:formatCode>
                <c:ptCount val="6"/>
                <c:pt idx="0">
                  <c:v>1662.077</c:v>
                </c:pt>
                <c:pt idx="1">
                  <c:v>1637.6239999999998</c:v>
                </c:pt>
                <c:pt idx="2">
                  <c:v>1618.5170000000001</c:v>
                </c:pt>
                <c:pt idx="3">
                  <c:v>1631.463</c:v>
                </c:pt>
                <c:pt idx="4">
                  <c:v>1619.9356016916711</c:v>
                </c:pt>
                <c:pt idx="5">
                  <c:v>1564.9378321640511</c:v>
                </c:pt>
              </c:numCache>
            </c:numRef>
          </c:yVal>
          <c:smooth val="0"/>
        </c:ser>
        <c:ser>
          <c:idx val="2"/>
          <c:order val="2"/>
          <c:tx>
            <c:strRef>
              <c:f>Inhomogeneous_idp!$H$27</c:f>
              <c:strCache>
                <c:ptCount val="1"/>
                <c:pt idx="0">
                  <c:v>Hadoop SWG on VM</c:v>
                </c:pt>
              </c:strCache>
            </c:strRef>
          </c:tx>
          <c:xVal>
            <c:numRef>
              <c:f>Inhomogeneous_idp!$C$28:$C$33</c:f>
              <c:numCache>
                <c:formatCode>General</c:formatCode>
                <c:ptCount val="6"/>
                <c:pt idx="0">
                  <c:v>0</c:v>
                </c:pt>
                <c:pt idx="1">
                  <c:v>50</c:v>
                </c:pt>
                <c:pt idx="2">
                  <c:v>100</c:v>
                </c:pt>
                <c:pt idx="3">
                  <c:v>150</c:v>
                </c:pt>
                <c:pt idx="4">
                  <c:v>187</c:v>
                </c:pt>
                <c:pt idx="5">
                  <c:v>255</c:v>
                </c:pt>
              </c:numCache>
            </c:numRef>
          </c:xVal>
          <c:yVal>
            <c:numRef>
              <c:f>Inhomogeneous_idp!$H$28:$H$33</c:f>
              <c:numCache>
                <c:formatCode>General</c:formatCode>
                <c:ptCount val="6"/>
                <c:pt idx="0">
                  <c:v>1786.8619999999999</c:v>
                </c:pt>
                <c:pt idx="1">
                  <c:v>1837.9370000000001</c:v>
                </c:pt>
                <c:pt idx="2">
                  <c:v>1830.377</c:v>
                </c:pt>
                <c:pt idx="3">
                  <c:v>1833.492</c:v>
                </c:pt>
                <c:pt idx="4">
                  <c:v>1824.4357939254223</c:v>
                </c:pt>
                <c:pt idx="5">
                  <c:v>1761.6188710969957</c:v>
                </c:pt>
              </c:numCache>
            </c:numRef>
          </c:yVal>
          <c:smooth val="0"/>
        </c:ser>
        <c:dLbls>
          <c:showLegendKey val="0"/>
          <c:showVal val="0"/>
          <c:showCatName val="0"/>
          <c:showSerName val="0"/>
          <c:showPercent val="0"/>
          <c:showBubbleSize val="0"/>
        </c:dLbls>
        <c:axId val="85398016"/>
        <c:axId val="85398592"/>
      </c:scatterChart>
      <c:valAx>
        <c:axId val="85398016"/>
        <c:scaling>
          <c:orientation val="minMax"/>
        </c:scaling>
        <c:delete val="0"/>
        <c:axPos val="b"/>
        <c:title>
          <c:tx>
            <c:rich>
              <a:bodyPr/>
              <a:lstStyle/>
              <a:p>
                <a:pPr>
                  <a:defRPr/>
                </a:pPr>
                <a:r>
                  <a:rPr lang="en-US"/>
                  <a:t>Standard Deviation</a:t>
                </a:r>
              </a:p>
            </c:rich>
          </c:tx>
          <c:layout>
            <c:manualLayout>
              <c:xMode val="edge"/>
              <c:yMode val="edge"/>
              <c:x val="0.42637488133132723"/>
              <c:y val="0.803711524695781"/>
            </c:manualLayout>
          </c:layout>
          <c:overlay val="0"/>
        </c:title>
        <c:numFmt formatCode="General" sourceLinked="1"/>
        <c:majorTickMark val="none"/>
        <c:minorTickMark val="none"/>
        <c:tickLblPos val="nextTo"/>
        <c:txPr>
          <a:bodyPr/>
          <a:lstStyle/>
          <a:p>
            <a:pPr>
              <a:defRPr sz="1400"/>
            </a:pPr>
            <a:endParaRPr lang="en-US"/>
          </a:p>
        </c:txPr>
        <c:crossAx val="85398592"/>
        <c:crosses val="autoZero"/>
        <c:crossBetween val="midCat"/>
      </c:valAx>
      <c:valAx>
        <c:axId val="85398592"/>
        <c:scaling>
          <c:orientation val="minMax"/>
          <c:min val="1500"/>
        </c:scaling>
        <c:delete val="0"/>
        <c:axPos val="l"/>
        <c:majorGridlines/>
        <c:title>
          <c:tx>
            <c:rich>
              <a:bodyPr/>
              <a:lstStyle/>
              <a:p>
                <a:pPr>
                  <a:defRPr/>
                </a:pPr>
                <a:r>
                  <a:rPr lang="en-US"/>
                  <a:t>Time (s)</a:t>
                </a:r>
              </a:p>
            </c:rich>
          </c:tx>
          <c:layout/>
          <c:overlay val="0"/>
        </c:title>
        <c:numFmt formatCode="General" sourceLinked="1"/>
        <c:majorTickMark val="none"/>
        <c:minorTickMark val="none"/>
        <c:tickLblPos val="nextTo"/>
        <c:txPr>
          <a:bodyPr/>
          <a:lstStyle/>
          <a:p>
            <a:pPr>
              <a:defRPr sz="1400"/>
            </a:pPr>
            <a:endParaRPr lang="en-US"/>
          </a:p>
        </c:txPr>
        <c:crossAx val="85398016"/>
        <c:crosses val="autoZero"/>
        <c:crossBetween val="midCat"/>
      </c:valAx>
    </c:plotArea>
    <c:legend>
      <c:legendPos val="b"/>
      <c:layout>
        <c:manualLayout>
          <c:xMode val="edge"/>
          <c:yMode val="edge"/>
          <c:x val="9.9645377661125703E-2"/>
          <c:y val="0.88197011911972545"/>
          <c:w val="0.9"/>
          <c:h val="7.0088880935337924E-2"/>
        </c:manualLayout>
      </c:layout>
      <c:overlay val="0"/>
      <c:txPr>
        <a:bodyPr/>
        <a:lstStyle/>
        <a:p>
          <a:pPr>
            <a:defRPr sz="1600"/>
          </a:pPr>
          <a:endParaRPr lang="en-US"/>
        </a:p>
      </c:txPr>
    </c:legend>
    <c:plotVisOnly val="1"/>
    <c:dispBlanksAs val="gap"/>
    <c:showDLblsOverMax val="0"/>
  </c:chart>
  <c:spPr>
    <a:noFill/>
  </c:spPr>
  <c:txPr>
    <a:bodyPr/>
    <a:lstStyle/>
    <a:p>
      <a:pPr>
        <a:defRPr sz="1800">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a:pPr>
            <a:r>
              <a:rPr lang="en-US" sz="1400" b="0" dirty="0"/>
              <a:t>Skewed Distributed Inhomogeneous data</a:t>
            </a:r>
          </a:p>
          <a:p>
            <a:pPr>
              <a:defRPr/>
            </a:pPr>
            <a:r>
              <a:rPr lang="en-US" sz="1400" b="0" dirty="0"/>
              <a:t>Mean: 400, Dataset Size: 10000</a:t>
            </a:r>
          </a:p>
        </c:rich>
      </c:tx>
      <c:layout>
        <c:manualLayout>
          <c:xMode val="edge"/>
          <c:yMode val="edge"/>
          <c:x val="0.35601947078043827"/>
          <c:y val="0.05"/>
        </c:manualLayout>
      </c:layout>
      <c:overlay val="0"/>
    </c:title>
    <c:autoTitleDeleted val="0"/>
    <c:plotArea>
      <c:layout>
        <c:manualLayout>
          <c:layoutTarget val="inner"/>
          <c:xMode val="edge"/>
          <c:yMode val="edge"/>
          <c:x val="0.19953115327435259"/>
          <c:y val="0.18399826707837347"/>
          <c:w val="0.76629360783027556"/>
          <c:h val="0.53374365704286963"/>
        </c:manualLayout>
      </c:layout>
      <c:scatterChart>
        <c:scatterStyle val="lineMarker"/>
        <c:varyColors val="0"/>
        <c:ser>
          <c:idx val="0"/>
          <c:order val="0"/>
          <c:tx>
            <c:strRef>
              <c:f>Sheet1!$F$2</c:f>
              <c:strCache>
                <c:ptCount val="1"/>
                <c:pt idx="0">
                  <c:v>DryadLinq SWG</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223.86240000000129</c:v>
                </c:pt>
                <c:pt idx="6">
                  <c:v>251.5008</c:v>
                </c:pt>
              </c:numCache>
            </c:numRef>
          </c:xVal>
          <c:yVal>
            <c:numRef>
              <c:f>Sheet1!$F$3:$F$9</c:f>
              <c:numCache>
                <c:formatCode>#,##0.000</c:formatCode>
                <c:ptCount val="7"/>
                <c:pt idx="0">
                  <c:v>1706.0681109222437</c:v>
                </c:pt>
                <c:pt idx="1">
                  <c:v>2242.8215069338539</c:v>
                </c:pt>
                <c:pt idx="2">
                  <c:v>2958.9847893560172</c:v>
                </c:pt>
                <c:pt idx="3">
                  <c:v>3667.5901052476902</c:v>
                </c:pt>
                <c:pt idx="4">
                  <c:v>4505.9049936328565</c:v>
                </c:pt>
                <c:pt idx="5">
                  <c:v>5050.9011299555241</c:v>
                </c:pt>
                <c:pt idx="6">
                  <c:v>5380.9752519185095</c:v>
                </c:pt>
              </c:numCache>
            </c:numRef>
          </c:yVal>
          <c:smooth val="0"/>
        </c:ser>
        <c:ser>
          <c:idx val="1"/>
          <c:order val="1"/>
          <c:tx>
            <c:strRef>
              <c:f>Sheet1!$H$2</c:f>
              <c:strCache>
                <c:ptCount val="1"/>
                <c:pt idx="0">
                  <c:v>Hadoop SWG</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223.86240000000129</c:v>
                </c:pt>
                <c:pt idx="6">
                  <c:v>251.5008</c:v>
                </c:pt>
              </c:numCache>
            </c:numRef>
          </c:xVal>
          <c:yVal>
            <c:numRef>
              <c:f>Sheet1!$H$3:$H$9</c:f>
              <c:numCache>
                <c:formatCode>#,##0.000</c:formatCode>
                <c:ptCount val="7"/>
                <c:pt idx="0">
                  <c:v>1453.4970000000001</c:v>
                </c:pt>
                <c:pt idx="1">
                  <c:v>1459.1425716801261</c:v>
                </c:pt>
                <c:pt idx="2">
                  <c:v>1497.4150530435934</c:v>
                </c:pt>
                <c:pt idx="3">
                  <c:v>1565.4876090308931</c:v>
                </c:pt>
                <c:pt idx="4">
                  <c:v>1652.8507679966917</c:v>
                </c:pt>
                <c:pt idx="5">
                  <c:v>1686.7344113519098</c:v>
                </c:pt>
                <c:pt idx="6">
                  <c:v>1667.4681363337356</c:v>
                </c:pt>
              </c:numCache>
            </c:numRef>
          </c:yVal>
          <c:smooth val="0"/>
        </c:ser>
        <c:ser>
          <c:idx val="2"/>
          <c:order val="2"/>
          <c:tx>
            <c:strRef>
              <c:f>Sheet1!$J$2</c:f>
              <c:strCache>
                <c:ptCount val="1"/>
                <c:pt idx="0">
                  <c:v>Hadoop SWG on VM</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223.86240000000129</c:v>
                </c:pt>
                <c:pt idx="6">
                  <c:v>251.5008</c:v>
                </c:pt>
              </c:numCache>
            </c:numRef>
          </c:xVal>
          <c:yVal>
            <c:numRef>
              <c:f>Sheet1!$J$3:$J$9</c:f>
              <c:numCache>
                <c:formatCode>#,##0.000</c:formatCode>
                <c:ptCount val="7"/>
                <c:pt idx="0">
                  <c:v>1786.8619999999999</c:v>
                </c:pt>
                <c:pt idx="1">
                  <c:v>1885.7500583303058</c:v>
                </c:pt>
                <c:pt idx="2">
                  <c:v>1914.7735180075579</c:v>
                </c:pt>
                <c:pt idx="3">
                  <c:v>1933.9306211782609</c:v>
                </c:pt>
                <c:pt idx="4">
                  <c:v>2030.2572986593698</c:v>
                </c:pt>
                <c:pt idx="5">
                  <c:v>1970.0290970097769</c:v>
                </c:pt>
                <c:pt idx="6">
                  <c:v>2039.3518310450993</c:v>
                </c:pt>
              </c:numCache>
            </c:numRef>
          </c:yVal>
          <c:smooth val="0"/>
        </c:ser>
        <c:dLbls>
          <c:showLegendKey val="0"/>
          <c:showVal val="0"/>
          <c:showCatName val="0"/>
          <c:showSerName val="0"/>
          <c:showPercent val="0"/>
          <c:showBubbleSize val="0"/>
        </c:dLbls>
        <c:axId val="85400896"/>
        <c:axId val="111206400"/>
      </c:scatterChart>
      <c:valAx>
        <c:axId val="85400896"/>
        <c:scaling>
          <c:orientation val="minMax"/>
          <c:max val="300"/>
        </c:scaling>
        <c:delete val="0"/>
        <c:axPos val="b"/>
        <c:title>
          <c:tx>
            <c:rich>
              <a:bodyPr/>
              <a:lstStyle/>
              <a:p>
                <a:pPr>
                  <a:defRPr/>
                </a:pPr>
                <a:r>
                  <a:rPr lang="en-US"/>
                  <a:t>Standard Deviation</a:t>
                </a:r>
              </a:p>
            </c:rich>
          </c:tx>
          <c:layout>
            <c:manualLayout>
              <c:xMode val="edge"/>
              <c:yMode val="edge"/>
              <c:x val="0.43137224919845496"/>
              <c:y val="0.81684142607174604"/>
            </c:manualLayout>
          </c:layout>
          <c:overlay val="0"/>
        </c:title>
        <c:numFmt formatCode="General" sourceLinked="1"/>
        <c:majorTickMark val="none"/>
        <c:minorTickMark val="none"/>
        <c:tickLblPos val="nextTo"/>
        <c:txPr>
          <a:bodyPr/>
          <a:lstStyle/>
          <a:p>
            <a:pPr>
              <a:defRPr sz="1400"/>
            </a:pPr>
            <a:endParaRPr lang="en-US"/>
          </a:p>
        </c:txPr>
        <c:crossAx val="111206400"/>
        <c:crosses val="autoZero"/>
        <c:crossBetween val="midCat"/>
      </c:valAx>
      <c:valAx>
        <c:axId val="111206400"/>
        <c:scaling>
          <c:orientation val="minMax"/>
        </c:scaling>
        <c:delete val="0"/>
        <c:axPos val="l"/>
        <c:majorGridlines/>
        <c:title>
          <c:tx>
            <c:rich>
              <a:bodyPr rot="-5400000" vert="horz"/>
              <a:lstStyle/>
              <a:p>
                <a:pPr>
                  <a:defRPr/>
                </a:pPr>
                <a:r>
                  <a:rPr lang="en-US"/>
                  <a:t>Total Time (s)</a:t>
                </a:r>
              </a:p>
            </c:rich>
          </c:tx>
          <c:layout/>
          <c:overlay val="0"/>
        </c:title>
        <c:numFmt formatCode="#,##0" sourceLinked="0"/>
        <c:majorTickMark val="none"/>
        <c:minorTickMark val="none"/>
        <c:tickLblPos val="nextTo"/>
        <c:txPr>
          <a:bodyPr/>
          <a:lstStyle/>
          <a:p>
            <a:pPr>
              <a:defRPr sz="1400"/>
            </a:pPr>
            <a:endParaRPr lang="en-US"/>
          </a:p>
        </c:txPr>
        <c:crossAx val="85400896"/>
        <c:crosses val="autoZero"/>
        <c:crossBetween val="midCat"/>
      </c:valAx>
    </c:plotArea>
    <c:legend>
      <c:legendPos val="b"/>
      <c:layout>
        <c:manualLayout>
          <c:xMode val="edge"/>
          <c:yMode val="edge"/>
          <c:x val="6.2152777777777772E-2"/>
          <c:y val="0.88401334208223381"/>
          <c:w val="0.9"/>
          <c:h val="7.7097769028871957E-2"/>
        </c:manualLayout>
      </c:layout>
      <c:overlay val="0"/>
      <c:txPr>
        <a:bodyPr/>
        <a:lstStyle/>
        <a:p>
          <a:pPr>
            <a:defRPr sz="1400"/>
          </a:pPr>
          <a:endParaRPr lang="en-US"/>
        </a:p>
      </c:txPr>
    </c:legend>
    <c:plotVisOnly val="1"/>
    <c:dispBlanksAs val="gap"/>
    <c:showDLblsOverMax val="0"/>
  </c:chart>
  <c:spPr>
    <a:noFill/>
  </c:spPr>
  <c:txPr>
    <a:bodyPr/>
    <a:lstStyle/>
    <a:p>
      <a:pPr>
        <a:defRPr sz="1800">
          <a:solidFill>
            <a:schemeClr val="tx1"/>
          </a:solidFil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1D6103-AA2E-4F5A-A49D-F488EF251D47}" type="datetimeFigureOut">
              <a:rPr lang="en-US" smtClean="0"/>
              <a:t>1/12/2011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D247DC-23BA-4C72-81A7-B7FB22B637CF}" type="slidenum">
              <a:rPr lang="en-US" smtClean="0"/>
              <a:t>‹#›</a:t>
            </a:fld>
            <a:endParaRPr lang="en-US"/>
          </a:p>
        </p:txBody>
      </p:sp>
    </p:spTree>
    <p:extLst>
      <p:ext uri="{BB962C8B-B14F-4D97-AF65-F5344CB8AC3E}">
        <p14:creationId xmlns:p14="http://schemas.microsoft.com/office/powerpoint/2010/main" val="635516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nosqlpedia.com/wiki/Survey_distributed_database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imbusproject.org/docs/2.2/faq.html#ctxagen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247DC-23BA-4C72-81A7-B7FB22B637CF}" type="slidenum">
              <a:rPr lang="en-US" smtClean="0"/>
              <a:t>1</a:t>
            </a:fld>
            <a:endParaRPr lang="en-US"/>
          </a:p>
        </p:txBody>
      </p:sp>
    </p:spTree>
    <p:extLst>
      <p:ext uri="{BB962C8B-B14F-4D97-AF65-F5344CB8AC3E}">
        <p14:creationId xmlns:p14="http://schemas.microsoft.com/office/powerpoint/2010/main" val="1958293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400" dirty="0" smtClean="0"/>
              <a:t>Distributed, highly scalable &amp; highly available, low latency services, but eventual</a:t>
            </a:r>
            <a:r>
              <a:rPr lang="en-US" sz="2400" baseline="0" dirty="0" smtClean="0"/>
              <a:t> consistency..</a:t>
            </a:r>
            <a:endParaRPr lang="en-US" sz="2400" dirty="0" smtClean="0"/>
          </a:p>
          <a:p>
            <a:pPr lvl="1"/>
            <a:r>
              <a:rPr lang="en-US" sz="2400" dirty="0" smtClean="0"/>
              <a:t>Minimal management / maintenance overhead  : </a:t>
            </a:r>
            <a:r>
              <a:rPr lang="en-US" sz="2400" dirty="0" err="1" smtClean="0"/>
              <a:t>eg</a:t>
            </a:r>
            <a:r>
              <a:rPr lang="en-US" sz="2400" dirty="0" smtClean="0"/>
              <a:t>: running </a:t>
            </a:r>
            <a:r>
              <a:rPr lang="en-US" sz="2400" dirty="0" err="1" smtClean="0"/>
              <a:t>mysql</a:t>
            </a:r>
            <a:r>
              <a:rPr lang="en-US" sz="2400" dirty="0" smtClean="0"/>
              <a:t> on cloud (unreliable…where to store data)</a:t>
            </a:r>
          </a:p>
          <a:p>
            <a:pPr lvl="1"/>
            <a:r>
              <a:rPr lang="en-US" sz="2400" dirty="0" smtClean="0"/>
              <a:t>Reduced footprint</a:t>
            </a:r>
          </a:p>
          <a:p>
            <a:endParaRPr lang="en-US" dirty="0"/>
          </a:p>
        </p:txBody>
      </p:sp>
      <p:sp>
        <p:nvSpPr>
          <p:cNvPr id="4" name="Slide Number Placeholder 3"/>
          <p:cNvSpPr>
            <a:spLocks noGrp="1"/>
          </p:cNvSpPr>
          <p:nvPr>
            <p:ph type="sldNum" sz="quarter" idx="10"/>
          </p:nvPr>
        </p:nvSpPr>
        <p:spPr/>
        <p:txBody>
          <a:bodyPr/>
          <a:lstStyle/>
          <a:p>
            <a:fld id="{C9D247DC-23BA-4C72-81A7-B7FB22B637CF}" type="slidenum">
              <a:rPr lang="en-US" smtClean="0"/>
              <a:t>12</a:t>
            </a:fld>
            <a:endParaRPr lang="en-US"/>
          </a:p>
        </p:txBody>
      </p:sp>
    </p:spTree>
    <p:extLst>
      <p:ext uri="{BB962C8B-B14F-4D97-AF65-F5344CB8AC3E}">
        <p14:creationId xmlns:p14="http://schemas.microsoft.com/office/powerpoint/2010/main" val="4290356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baseline="0" dirty="0" smtClean="0">
                <a:solidFill>
                  <a:srgbClr val="000000"/>
                </a:solidFill>
              </a:rPr>
              <a:t>Amazon AWS total :</a:t>
            </a:r>
            <a:r>
              <a:rPr lang="en-US" b="1" baseline="0" dirty="0" smtClean="0"/>
              <a:t>11.19 $</a:t>
            </a:r>
            <a:endParaRPr lang="en-US" b="1" baseline="0" dirty="0" smtClean="0">
              <a:solidFill>
                <a:srgbClr val="000000"/>
              </a:solidFill>
            </a:endParaRPr>
          </a:p>
          <a:p>
            <a:pPr lvl="2" algn="just">
              <a:buNone/>
            </a:pPr>
            <a:r>
              <a:rPr lang="en-US" i="1" baseline="0" dirty="0" smtClean="0">
                <a:solidFill>
                  <a:srgbClr val="000000"/>
                </a:solidFill>
                <a:latin typeface="Times New Roman" pitchFamily="18" charset="0"/>
                <a:cs typeface="Times New Roman" pitchFamily="18" charset="0"/>
              </a:rPr>
              <a:t>Compute 1 hour X 16 HCXL (0.68$ * 16)	= 10.88 $</a:t>
            </a:r>
          </a:p>
          <a:p>
            <a:pPr lvl="2" algn="just">
              <a:buNone/>
            </a:pPr>
            <a:r>
              <a:rPr lang="en-US" i="1" baseline="0" dirty="0" smtClean="0">
                <a:solidFill>
                  <a:srgbClr val="000000"/>
                </a:solidFill>
                <a:latin typeface="Times New Roman" pitchFamily="18" charset="0"/>
                <a:cs typeface="Times New Roman" pitchFamily="18" charset="0"/>
              </a:rPr>
              <a:t>10000 SQS messages		 				= 0.01 $</a:t>
            </a:r>
          </a:p>
          <a:p>
            <a:pPr lvl="2" algn="just">
              <a:buNone/>
            </a:pPr>
            <a:r>
              <a:rPr lang="it-IT" i="1" baseline="0" dirty="0" smtClean="0">
                <a:solidFill>
                  <a:srgbClr val="000000"/>
                </a:solidFill>
                <a:latin typeface="Times New Roman" pitchFamily="18" charset="0"/>
                <a:cs typeface="Times New Roman" pitchFamily="18" charset="0"/>
              </a:rPr>
              <a:t>Storage per 1GB per month 		 		= 0.15 $</a:t>
            </a:r>
          </a:p>
          <a:p>
            <a:pPr lvl="2" algn="just">
              <a:buNone/>
            </a:pPr>
            <a:r>
              <a:rPr lang="en-US" i="1" baseline="0" dirty="0" smtClean="0">
                <a:solidFill>
                  <a:srgbClr val="000000"/>
                </a:solidFill>
                <a:latin typeface="Times New Roman" pitchFamily="18" charset="0"/>
                <a:cs typeface="Times New Roman" pitchFamily="18" charset="0"/>
              </a:rPr>
              <a:t>Data transfer out per 1 GB 				= 0.15 $</a:t>
            </a:r>
          </a:p>
          <a:p>
            <a:pPr algn="just"/>
            <a:r>
              <a:rPr lang="en-US" b="1" dirty="0" smtClean="0">
                <a:solidFill>
                  <a:srgbClr val="000000"/>
                </a:solidFill>
              </a:rPr>
              <a:t>Azure total : </a:t>
            </a:r>
            <a:r>
              <a:rPr lang="en-US" b="1" dirty="0" smtClean="0"/>
              <a:t>15.77 $</a:t>
            </a:r>
          </a:p>
          <a:p>
            <a:pPr lvl="2">
              <a:buNone/>
            </a:pPr>
            <a:r>
              <a:rPr lang="en-US" i="1" dirty="0" smtClean="0">
                <a:latin typeface="Times New Roman" pitchFamily="18" charset="0"/>
                <a:cs typeface="Times New Roman" pitchFamily="18" charset="0"/>
              </a:rPr>
              <a:t>Compute 1 hour X 128 small (0.12 $ * 128) 	= 15.36 $</a:t>
            </a:r>
          </a:p>
          <a:p>
            <a:pPr lvl="2">
              <a:buNone/>
            </a:pPr>
            <a:r>
              <a:rPr lang="en-US" i="1" dirty="0" smtClean="0">
                <a:latin typeface="Times New Roman" pitchFamily="18" charset="0"/>
                <a:cs typeface="Times New Roman" pitchFamily="18" charset="0"/>
              </a:rPr>
              <a:t>10000 Queue  messages 		 			= 0.01 $</a:t>
            </a:r>
          </a:p>
          <a:p>
            <a:pPr lvl="2">
              <a:buNone/>
            </a:pPr>
            <a:r>
              <a:rPr lang="en-US" i="1" dirty="0" smtClean="0">
                <a:latin typeface="Times New Roman" pitchFamily="18" charset="0"/>
                <a:cs typeface="Times New Roman" pitchFamily="18" charset="0"/>
              </a:rPr>
              <a:t>Storage per 1GB per month 		 		= 0.15 $</a:t>
            </a:r>
          </a:p>
          <a:p>
            <a:pPr lvl="2">
              <a:buNone/>
            </a:pPr>
            <a:r>
              <a:rPr lang="en-US" i="1" dirty="0" smtClean="0">
                <a:latin typeface="Times New Roman" pitchFamily="18" charset="0"/>
                <a:cs typeface="Times New Roman" pitchFamily="18" charset="0"/>
              </a:rPr>
              <a:t>Data transfer in/out per 1 GB 	 			= 0.10 $ + 0.15 $</a:t>
            </a:r>
          </a:p>
          <a:p>
            <a:r>
              <a:rPr lang="en-US" b="1" dirty="0" smtClean="0"/>
              <a:t>Tempest (amortized)  : 9.43 $</a:t>
            </a:r>
          </a:p>
          <a:p>
            <a:pPr lvl="1"/>
            <a:r>
              <a:rPr lang="en-US" dirty="0" smtClean="0"/>
              <a:t>24 core X 32 nodes, 48 GB per node</a:t>
            </a:r>
          </a:p>
          <a:p>
            <a:pPr lvl="1"/>
            <a:r>
              <a:rPr lang="en-US" dirty="0" smtClean="0"/>
              <a:t>Assumptions : 70% utilization, write </a:t>
            </a:r>
            <a:endParaRPr lang="en-US" dirty="0"/>
          </a:p>
        </p:txBody>
      </p:sp>
      <p:sp>
        <p:nvSpPr>
          <p:cNvPr id="4" name="Slide Number Placeholder 3"/>
          <p:cNvSpPr>
            <a:spLocks noGrp="1"/>
          </p:cNvSpPr>
          <p:nvPr>
            <p:ph type="sldNum" sz="quarter" idx="10"/>
          </p:nvPr>
        </p:nvSpPr>
        <p:spPr/>
        <p:txBody>
          <a:bodyPr/>
          <a:lstStyle/>
          <a:p>
            <a:fld id="{C9D247DC-23BA-4C72-81A7-B7FB22B637CF}" type="slidenum">
              <a:rPr lang="en-US" smtClean="0"/>
              <a:t>15</a:t>
            </a:fld>
            <a:endParaRPr lang="en-US"/>
          </a:p>
        </p:txBody>
      </p:sp>
    </p:spTree>
    <p:extLst>
      <p:ext uri="{BB962C8B-B14F-4D97-AF65-F5344CB8AC3E}">
        <p14:creationId xmlns:p14="http://schemas.microsoft.com/office/powerpoint/2010/main" val="3984478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Schema-less:</a:t>
            </a:r>
            <a:r>
              <a:rPr lang="en-US" sz="1200" b="0" i="0" kern="1200" dirty="0" smtClean="0">
                <a:solidFill>
                  <a:schemeClr val="tx1"/>
                </a:solidFill>
                <a:effectLst/>
                <a:latin typeface="+mn-lt"/>
                <a:ea typeface="+mn-ea"/>
                <a:cs typeface="+mn-cs"/>
              </a:rPr>
              <a:t> “Tables” don’t have a pre-defined schema. Records have a variable number of fields that can vary from record to record. Record contents and semantics are enforced by applications.</a:t>
            </a:r>
            <a:endParaRPr lang="en-US" dirty="0" smtClean="0">
              <a:effectLst/>
            </a:endParaRPr>
          </a:p>
          <a:p>
            <a:r>
              <a:rPr lang="en-US" b="1" dirty="0" smtClean="0">
                <a:effectLst/>
              </a:rPr>
              <a:t>Shared nothing architecture:</a:t>
            </a:r>
            <a:r>
              <a:rPr lang="en-US" dirty="0" smtClean="0">
                <a:effectLst/>
              </a:rPr>
              <a:t> Instead of using a common storage pool (e.g., SAN), each server uses only its own local storage. This allows storage to be accessed at local disk speeds instead of network speeds, and it allows capacity to be increased by adding more nodes. Cost is also reduced since commodity hardware can be used.</a:t>
            </a:r>
          </a:p>
          <a:p>
            <a:r>
              <a:rPr lang="en-US" b="1" dirty="0" smtClean="0">
                <a:effectLst/>
              </a:rPr>
              <a:t>Elasticity:</a:t>
            </a:r>
            <a:r>
              <a:rPr lang="en-US" dirty="0" smtClean="0">
                <a:effectLst/>
              </a:rPr>
              <a:t> Both storage and server capacity can be added on-the-fly by merely adding more servers. No downtime is required. When a new node is added, the database begins giving it something to do and requests to fulfill.</a:t>
            </a:r>
          </a:p>
          <a:p>
            <a:r>
              <a:rPr lang="en-US" b="1" dirty="0" err="1" smtClean="0">
                <a:effectLst/>
              </a:rPr>
              <a:t>Sharding</a:t>
            </a:r>
            <a:r>
              <a:rPr lang="en-US" b="1" dirty="0" smtClean="0">
                <a:effectLst/>
              </a:rPr>
              <a:t>:</a:t>
            </a:r>
            <a:r>
              <a:rPr lang="en-US" dirty="0" smtClean="0">
                <a:effectLst/>
              </a:rPr>
              <a:t> Instead of viewing the storage as a monolithic space, records are partitioned into shards. Usually, a shard is small enough to be managed by a single server, though shards are usually replicated. </a:t>
            </a:r>
            <a:r>
              <a:rPr lang="en-US" dirty="0" err="1" smtClean="0">
                <a:effectLst/>
              </a:rPr>
              <a:t>Sharding</a:t>
            </a:r>
            <a:r>
              <a:rPr lang="en-US" dirty="0" smtClean="0">
                <a:effectLst/>
              </a:rPr>
              <a:t> can be automatic (e.g., an existing shard splits when it gets too big), or applications can assist in data </a:t>
            </a:r>
            <a:r>
              <a:rPr lang="en-US" dirty="0" err="1" smtClean="0">
                <a:effectLst/>
              </a:rPr>
              <a:t>sharding</a:t>
            </a:r>
            <a:r>
              <a:rPr lang="en-US" dirty="0" smtClean="0">
                <a:effectLst/>
              </a:rPr>
              <a:t> by assigning each record a partition ID.</a:t>
            </a:r>
          </a:p>
          <a:p>
            <a:r>
              <a:rPr lang="en-US" b="1" dirty="0" smtClean="0">
                <a:effectLst/>
              </a:rPr>
              <a:t>Asynchronous replication:</a:t>
            </a:r>
            <a:r>
              <a:rPr lang="en-US" dirty="0" smtClean="0">
                <a:effectLst/>
              </a:rPr>
              <a:t> Compared to RAID storage (mirroring and/or striping) or synchronous replication, </a:t>
            </a:r>
            <a:r>
              <a:rPr lang="en-US" dirty="0" err="1" smtClean="0">
                <a:effectLst/>
              </a:rPr>
              <a:t>NoSQL</a:t>
            </a:r>
            <a:r>
              <a:rPr lang="en-US" dirty="0" smtClean="0">
                <a:effectLst/>
              </a:rPr>
              <a:t> databases employ asynchronous replication. This allows writes to complete more quickly since they don’t depend on extra network traffic. One side effect of this strategy is that data is not immediately replicated and could be lost in certain windows. Also, locking is usually not available to protect all copies of a specific unit of data.</a:t>
            </a:r>
          </a:p>
          <a:p>
            <a:r>
              <a:rPr lang="en-US" b="1" dirty="0" smtClean="0">
                <a:effectLst/>
              </a:rPr>
              <a:t>BASE instead of ACID:</a:t>
            </a:r>
            <a:r>
              <a:rPr lang="en-US" dirty="0" smtClean="0">
                <a:effectLst/>
              </a:rPr>
              <a:t> </a:t>
            </a:r>
            <a:r>
              <a:rPr lang="en-US" dirty="0" err="1" smtClean="0">
                <a:effectLst/>
              </a:rPr>
              <a:t>NoSQL</a:t>
            </a:r>
            <a:r>
              <a:rPr lang="en-US" dirty="0" smtClean="0">
                <a:effectLst/>
              </a:rPr>
              <a:t> databases emphasize performance and availability. This requires prioritizing the components of the CAP theorem (described elsewhere) that tends to make true ACID transactions implausible.</a:t>
            </a:r>
          </a:p>
          <a:p>
            <a:endParaRPr lang="en-US" dirty="0" smtClean="0">
              <a:effectLst/>
            </a:endParaRPr>
          </a:p>
          <a:p>
            <a:r>
              <a:rPr lang="en-US" sz="1200" b="1" i="0" kern="1200" dirty="0" smtClean="0">
                <a:solidFill>
                  <a:schemeClr val="tx1"/>
                </a:solidFill>
                <a:effectLst/>
                <a:latin typeface="+mn-lt"/>
                <a:ea typeface="+mn-ea"/>
                <a:cs typeface="+mn-cs"/>
              </a:rPr>
              <a:t>ACID</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atomicity, consistency, isolation, durability</a:t>
            </a:r>
            <a:r>
              <a:rPr lang="en-US" sz="1200" b="0" i="0" kern="1200" dirty="0" smtClean="0">
                <a:solidFill>
                  <a:schemeClr val="tx1"/>
                </a:solidFill>
                <a:effectLst/>
                <a:latin typeface="+mn-lt"/>
                <a:ea typeface="+mn-ea"/>
                <a:cs typeface="+mn-cs"/>
              </a:rPr>
              <a:t>)</a:t>
            </a:r>
            <a:endParaRPr lang="en-US" dirty="0" smtClean="0">
              <a:effectLst/>
            </a:endParaRPr>
          </a:p>
          <a:p>
            <a:endParaRPr lang="en-US" dirty="0" smtClean="0"/>
          </a:p>
          <a:p>
            <a:r>
              <a:rPr lang="en-US" sz="1200" b="0" i="0" kern="1200" dirty="0" smtClean="0">
                <a:solidFill>
                  <a:schemeClr val="tx1"/>
                </a:solidFill>
                <a:effectLst/>
                <a:latin typeface="+mn-lt"/>
                <a:ea typeface="+mn-ea"/>
                <a:cs typeface="+mn-cs"/>
              </a:rPr>
              <a:t>MySQL &gt; 50 GB Data</a:t>
            </a:r>
          </a:p>
          <a:p>
            <a:r>
              <a:rPr lang="en-US" sz="1200" b="0" i="0" kern="1200" dirty="0" smtClean="0">
                <a:solidFill>
                  <a:schemeClr val="tx1"/>
                </a:solidFill>
                <a:effectLst/>
                <a:latin typeface="+mn-lt"/>
                <a:ea typeface="+mn-ea"/>
                <a:cs typeface="+mn-cs"/>
              </a:rPr>
              <a:t>Writes Average: ~300 </a:t>
            </a:r>
            <a:r>
              <a:rPr lang="en-US" sz="1200" b="0" i="0" kern="1200" dirty="0" err="1" smtClean="0">
                <a:solidFill>
                  <a:schemeClr val="tx1"/>
                </a:solidFill>
                <a:effectLst/>
                <a:latin typeface="+mn-lt"/>
                <a:ea typeface="+mn-ea"/>
                <a:cs typeface="+mn-cs"/>
              </a:rPr>
              <a:t>ms</a:t>
            </a:r>
            <a:r>
              <a:rPr lang="en-US" sz="1200" b="0" i="0" kern="1200" dirty="0" smtClean="0">
                <a:solidFill>
                  <a:schemeClr val="tx1"/>
                </a:solidFill>
                <a:effectLst/>
                <a:latin typeface="+mn-lt"/>
                <a:ea typeface="+mn-ea"/>
                <a:cs typeface="+mn-cs"/>
              </a:rPr>
              <a:t> Reads Average: ~350 </a:t>
            </a:r>
            <a:r>
              <a:rPr lang="en-US" sz="1200" b="0" i="0" kern="1200" dirty="0" err="1" smtClean="0">
                <a:solidFill>
                  <a:schemeClr val="tx1"/>
                </a:solidFill>
                <a:effectLst/>
                <a:latin typeface="+mn-lt"/>
                <a:ea typeface="+mn-ea"/>
                <a:cs typeface="+mn-cs"/>
              </a:rPr>
              <a:t>ms</a:t>
            </a:r>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Cassandra &gt; 50 GB Data</a:t>
            </a:r>
          </a:p>
          <a:p>
            <a:r>
              <a:rPr lang="en-US" sz="1200" b="0" i="0" kern="1200" dirty="0" smtClean="0">
                <a:solidFill>
                  <a:schemeClr val="tx1"/>
                </a:solidFill>
                <a:effectLst/>
                <a:latin typeface="+mn-lt"/>
                <a:ea typeface="+mn-ea"/>
                <a:cs typeface="+mn-cs"/>
              </a:rPr>
              <a:t>Writes Average: 0.12 </a:t>
            </a:r>
            <a:r>
              <a:rPr lang="en-US" sz="1200" b="0" i="0" kern="1200" dirty="0" err="1" smtClean="0">
                <a:solidFill>
                  <a:schemeClr val="tx1"/>
                </a:solidFill>
                <a:effectLst/>
                <a:latin typeface="+mn-lt"/>
                <a:ea typeface="+mn-ea"/>
                <a:cs typeface="+mn-cs"/>
              </a:rPr>
              <a:t>ms</a:t>
            </a:r>
            <a:r>
              <a:rPr lang="en-US" sz="1200" b="0" i="0" kern="1200" dirty="0" smtClean="0">
                <a:solidFill>
                  <a:schemeClr val="tx1"/>
                </a:solidFill>
                <a:effectLst/>
                <a:latin typeface="+mn-lt"/>
                <a:ea typeface="+mn-ea"/>
                <a:cs typeface="+mn-cs"/>
              </a:rPr>
              <a:t> Reads Average: 15 </a:t>
            </a:r>
            <a:r>
              <a:rPr lang="en-US" sz="1200" b="0" i="0" kern="1200" dirty="0" err="1" smtClean="0">
                <a:solidFill>
                  <a:schemeClr val="tx1"/>
                </a:solidFill>
                <a:effectLst/>
                <a:latin typeface="+mn-lt"/>
                <a:ea typeface="+mn-ea"/>
                <a:cs typeface="+mn-cs"/>
              </a:rPr>
              <a:t>ms</a:t>
            </a:r>
            <a:endParaRPr lang="en-US" sz="1200" b="0" i="0" kern="1200" dirty="0" smtClean="0">
              <a:solidFill>
                <a:schemeClr val="tx1"/>
              </a:solidFill>
              <a:effectLst/>
              <a:latin typeface="+mn-lt"/>
              <a:ea typeface="+mn-ea"/>
              <a:cs typeface="+mn-cs"/>
            </a:endParaRPr>
          </a:p>
          <a:p>
            <a:endParaRPr lang="en-US" dirty="0" smtClean="0"/>
          </a:p>
          <a:p>
            <a:r>
              <a:rPr lang="en-US" dirty="0" smtClean="0">
                <a:hlinkClick r:id="rId3"/>
              </a:rPr>
              <a:t>http://nosqlpedia.com/wiki/Survey_distributed_databases</a:t>
            </a:r>
            <a:endParaRPr lang="en-US" dirty="0" smtClean="0"/>
          </a:p>
          <a:p>
            <a:endParaRPr lang="en-US" dirty="0"/>
          </a:p>
        </p:txBody>
      </p:sp>
      <p:sp>
        <p:nvSpPr>
          <p:cNvPr id="4" name="Slide Number Placeholder 3"/>
          <p:cNvSpPr>
            <a:spLocks noGrp="1"/>
          </p:cNvSpPr>
          <p:nvPr>
            <p:ph type="sldNum" sz="quarter" idx="10"/>
          </p:nvPr>
        </p:nvSpPr>
        <p:spPr/>
        <p:txBody>
          <a:bodyPr/>
          <a:lstStyle/>
          <a:p>
            <a:fld id="{C9D247DC-23BA-4C72-81A7-B7FB22B637CF}" type="slidenum">
              <a:rPr lang="en-US" smtClean="0"/>
              <a:t>17</a:t>
            </a:fld>
            <a:endParaRPr lang="en-US"/>
          </a:p>
        </p:txBody>
      </p:sp>
    </p:spTree>
    <p:extLst>
      <p:ext uri="{BB962C8B-B14F-4D97-AF65-F5344CB8AC3E}">
        <p14:creationId xmlns:p14="http://schemas.microsoft.com/office/powerpoint/2010/main" val="2485178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kern="1200" dirty="0" smtClean="0">
                <a:solidFill>
                  <a:schemeClr val="tx1"/>
                </a:solidFill>
                <a:effectLst/>
                <a:latin typeface="+mn-lt"/>
                <a:ea typeface="+mn-ea"/>
                <a:cs typeface="+mn-cs"/>
              </a:rPr>
              <a:t>Linked client libraries, one master, many tablet servers</a:t>
            </a:r>
            <a:r>
              <a:rPr lang="en-US" dirty="0" smtClean="0"/>
              <a:t> </a:t>
            </a:r>
          </a:p>
          <a:p>
            <a:pPr marL="628650" lvl="1" indent="-171450">
              <a:buFont typeface="Arial" pitchFamily="34" charset="0"/>
              <a:buChar char="•"/>
            </a:pPr>
            <a:r>
              <a:rPr lang="en-US" sz="1200" b="0" i="0" kern="1200" dirty="0" smtClean="0">
                <a:solidFill>
                  <a:schemeClr val="tx1"/>
                </a:solidFill>
                <a:effectLst/>
                <a:latin typeface="+mn-lt"/>
                <a:ea typeface="+mn-ea"/>
                <a:cs typeface="+mn-cs"/>
              </a:rPr>
              <a:t>tablet server handles read and write requests to the tablets that it has loaded, and also splits tablets that have grown too large.</a:t>
            </a:r>
            <a:r>
              <a:rPr lang="en-US" dirty="0" smtClean="0"/>
              <a:t> </a:t>
            </a:r>
          </a:p>
          <a:p>
            <a:pPr marL="171450" indent="-171450">
              <a:buFont typeface="Arial" pitchFamily="34" charset="0"/>
              <a:buChar char="•"/>
            </a:pPr>
            <a:endParaRPr lang="en-US" dirty="0" smtClean="0"/>
          </a:p>
          <a:p>
            <a:pPr marL="171450" indent="-171450">
              <a:buFont typeface="Arial" pitchFamily="34" charset="0"/>
              <a:buChar char="•"/>
            </a:pPr>
            <a:r>
              <a:rPr lang="en-US" sz="1200" b="0" i="0" kern="1200" dirty="0" smtClean="0">
                <a:solidFill>
                  <a:schemeClr val="tx1"/>
                </a:solidFill>
                <a:effectLst/>
                <a:latin typeface="+mn-lt"/>
                <a:ea typeface="+mn-ea"/>
                <a:cs typeface="+mn-cs"/>
              </a:rPr>
              <a:t>use GFS.. </a:t>
            </a:r>
            <a:r>
              <a:rPr lang="en-US" sz="1200" b="0" i="0" kern="1200" dirty="0" err="1" smtClean="0">
                <a:solidFill>
                  <a:schemeClr val="tx1"/>
                </a:solidFill>
                <a:effectLst/>
                <a:latin typeface="+mn-lt"/>
                <a:ea typeface="+mn-ea"/>
                <a:cs typeface="+mn-cs"/>
              </a:rPr>
              <a:t>SStable</a:t>
            </a:r>
            <a:r>
              <a:rPr lang="en-US" sz="1200" b="0" i="0" kern="1200" dirty="0" smtClean="0">
                <a:solidFill>
                  <a:schemeClr val="tx1"/>
                </a:solidFill>
                <a:effectLst/>
                <a:latin typeface="+mn-lt"/>
                <a:ea typeface="+mn-ea"/>
                <a:cs typeface="+mn-cs"/>
              </a:rPr>
              <a:t> file format internally. Single disk seek </a:t>
            </a:r>
            <a:r>
              <a:rPr lang="en-US" sz="1200" b="1" i="0" kern="1200" dirty="0" smtClean="0">
                <a:solidFill>
                  <a:schemeClr val="tx1"/>
                </a:solidFill>
                <a:effectLst/>
                <a:latin typeface="+mn-lt"/>
                <a:ea typeface="+mn-ea"/>
                <a:cs typeface="+mn-cs"/>
              </a:rPr>
              <a:t>lookups</a:t>
            </a:r>
            <a:r>
              <a:rPr lang="en-US" sz="1200" b="0" i="0" kern="1200" dirty="0" smtClean="0">
                <a:solidFill>
                  <a:schemeClr val="tx1"/>
                </a:solidFill>
                <a:effectLst/>
                <a:latin typeface="+mn-lt"/>
                <a:ea typeface="+mn-ea"/>
                <a:cs typeface="+mn-cs"/>
              </a:rPr>
              <a:t> using in-memory index.</a:t>
            </a:r>
            <a:r>
              <a:rPr lang="en-US" dirty="0" smtClean="0"/>
              <a:t>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Updates are committed to a commit log that stores redo records. Of these updates, the recently committed ones are stored in memory in a sorted buffer called a </a:t>
            </a:r>
            <a:r>
              <a:rPr lang="en-US" sz="1200" b="0" i="1" u="none" strike="noStrike" kern="1200" baseline="0" dirty="0" err="1" smtClean="0">
                <a:solidFill>
                  <a:schemeClr val="tx1"/>
                </a:solidFill>
                <a:latin typeface="+mn-lt"/>
                <a:ea typeface="+mn-ea"/>
                <a:cs typeface="+mn-cs"/>
              </a:rPr>
              <a:t>memtable</a:t>
            </a:r>
            <a:r>
              <a:rPr lang="en-US" sz="1200" b="0" i="0" u="none" strike="noStrike" kern="1200" baseline="0" dirty="0" smtClean="0">
                <a:solidFill>
                  <a:schemeClr val="tx1"/>
                </a:solidFill>
                <a:latin typeface="+mn-lt"/>
                <a:ea typeface="+mn-ea"/>
                <a:cs typeface="+mn-cs"/>
              </a:rPr>
              <a:t>;</a:t>
            </a:r>
          </a:p>
          <a:p>
            <a:pPr marL="628650" lvl="1" indent="-171450">
              <a:buFont typeface="Arial" pitchFamily="34" charset="0"/>
              <a:buChar char="•"/>
            </a:pPr>
            <a:r>
              <a:rPr lang="en-US" b="0" i="0" u="none" strike="noStrike" kern="1200" baseline="0" dirty="0" smtClean="0">
                <a:solidFill>
                  <a:schemeClr val="tx1"/>
                </a:solidFill>
                <a:latin typeface="+mn-lt"/>
                <a:ea typeface="+mn-ea"/>
                <a:cs typeface="+mn-cs"/>
              </a:rPr>
              <a:t>Users tablet log and METADATA to recover tablets</a:t>
            </a:r>
            <a:endParaRPr lang="en-US" dirty="0" smtClean="0"/>
          </a:p>
          <a:p>
            <a:endParaRPr lang="en-US" dirty="0" smtClean="0"/>
          </a:p>
          <a:p>
            <a:r>
              <a:rPr lang="en-US" dirty="0" smtClean="0"/>
              <a:t>Use Chubby to</a:t>
            </a:r>
            <a:r>
              <a:rPr lang="en-US" baseline="0" dirty="0" smtClean="0"/>
              <a:t> keep track of tablet servers and the master… Use chubby files as distributed locks… master lock and tablet locks…</a:t>
            </a:r>
            <a:endParaRPr lang="en-US" dirty="0"/>
          </a:p>
        </p:txBody>
      </p:sp>
      <p:sp>
        <p:nvSpPr>
          <p:cNvPr id="4" name="Slide Number Placeholder 3"/>
          <p:cNvSpPr>
            <a:spLocks noGrp="1"/>
          </p:cNvSpPr>
          <p:nvPr>
            <p:ph type="sldNum" sz="quarter" idx="10"/>
          </p:nvPr>
        </p:nvSpPr>
        <p:spPr/>
        <p:txBody>
          <a:bodyPr/>
          <a:lstStyle/>
          <a:p>
            <a:fld id="{C9D247DC-23BA-4C72-81A7-B7FB22B637CF}" type="slidenum">
              <a:rPr lang="en-US" smtClean="0"/>
              <a:t>18</a:t>
            </a:fld>
            <a:endParaRPr lang="en-US"/>
          </a:p>
        </p:txBody>
      </p:sp>
    </p:spTree>
    <p:extLst>
      <p:ext uri="{BB962C8B-B14F-4D97-AF65-F5344CB8AC3E}">
        <p14:creationId xmlns:p14="http://schemas.microsoft.com/office/powerpoint/2010/main" val="228825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Partitioning </a:t>
            </a:r>
          </a:p>
          <a:p>
            <a:pPr marL="171450" indent="-171450">
              <a:buFont typeface="Arial" pitchFamily="34" charset="0"/>
              <a:buChar char="•"/>
            </a:pPr>
            <a:r>
              <a:rPr lang="en-US" dirty="0" smtClean="0"/>
              <a:t>Replication</a:t>
            </a:r>
            <a:r>
              <a:rPr lang="en-US" baseline="0" dirty="0" smtClean="0"/>
              <a:t> : virtual nodes..</a:t>
            </a:r>
            <a:endParaRPr lang="en-US" dirty="0" smtClean="0"/>
          </a:p>
          <a:p>
            <a:pPr marL="171450" indent="-171450">
              <a:buFont typeface="Arial" pitchFamily="34" charset="0"/>
              <a:buChar char="•"/>
            </a:pPr>
            <a:r>
              <a:rPr lang="en-US" dirty="0" smtClean="0"/>
              <a:t>Data versioning</a:t>
            </a:r>
          </a:p>
          <a:p>
            <a:pPr marL="171450" indent="-171450">
              <a:buFont typeface="Arial" pitchFamily="34" charset="0"/>
              <a:buChar char="•"/>
            </a:pPr>
            <a:r>
              <a:rPr lang="en-US" dirty="0" smtClean="0"/>
              <a:t>Execution</a:t>
            </a:r>
            <a:r>
              <a:rPr lang="en-US" baseline="0" dirty="0" smtClean="0"/>
              <a:t> of get() &amp; put() </a:t>
            </a:r>
          </a:p>
          <a:p>
            <a:pPr marL="628650" lvl="1" indent="-171450">
              <a:buFont typeface="Arial" pitchFamily="34" charset="0"/>
              <a:buChar char="•"/>
            </a:pPr>
            <a:r>
              <a:rPr lang="en-US" baseline="0" dirty="0" err="1" smtClean="0"/>
              <a:t>Corrdinator</a:t>
            </a:r>
            <a:r>
              <a:rPr lang="en-US" baseline="0" dirty="0" smtClean="0"/>
              <a:t> node : who handles the read or write operation</a:t>
            </a:r>
          </a:p>
          <a:p>
            <a:pPr marL="628650" lvl="1" indent="-171450">
              <a:buFont typeface="Arial" pitchFamily="34" charset="0"/>
              <a:buChar char="•"/>
            </a:pPr>
            <a:r>
              <a:rPr lang="en-US" baseline="0" dirty="0" smtClean="0"/>
              <a:t>Sloppy </a:t>
            </a:r>
            <a:r>
              <a:rPr lang="en-US" baseline="0" dirty="0" err="1" smtClean="0"/>
              <a:t>quorem</a:t>
            </a:r>
            <a:r>
              <a:rPr lang="en-US" baseline="0" dirty="0" smtClean="0"/>
              <a:t>  : Minimum number of nodes for a write (W) and for a read (R)… Use first N healthy nodes to avoid delays</a:t>
            </a:r>
          </a:p>
          <a:p>
            <a:pPr marL="628650" lvl="1" indent="-171450">
              <a:buFont typeface="Arial" pitchFamily="34" charset="0"/>
              <a:buChar char="•"/>
            </a:pPr>
            <a:r>
              <a:rPr lang="en-US" baseline="0" dirty="0" smtClean="0"/>
              <a:t>Hinted handoffs : when  node A is down the data is sent to another node with a HINT A.. When A comes online, it’ll get to A…</a:t>
            </a:r>
          </a:p>
          <a:p>
            <a:pPr marL="171450" lvl="0" indent="-171450">
              <a:buFont typeface="Arial" pitchFamily="34" charset="0"/>
              <a:buChar char="•"/>
            </a:pPr>
            <a:r>
              <a:rPr lang="en-US" baseline="0" dirty="0" smtClean="0"/>
              <a:t>Failure handling : </a:t>
            </a:r>
          </a:p>
          <a:p>
            <a:pPr marL="171450" lvl="0" indent="-171450">
              <a:buFont typeface="Arial" pitchFamily="34" charset="0"/>
              <a:buChar char="•"/>
            </a:pPr>
            <a:r>
              <a:rPr lang="en-US" baseline="0" dirty="0" smtClean="0"/>
              <a:t>Handling permanent failures</a:t>
            </a:r>
          </a:p>
          <a:p>
            <a:pPr marL="628650" lvl="1" indent="-171450">
              <a:buFont typeface="Arial" pitchFamily="34" charset="0"/>
              <a:buChar char="•"/>
            </a:pPr>
            <a:r>
              <a:rPr lang="en-US" baseline="0" dirty="0" smtClean="0"/>
              <a:t>When hinted handoff fails… Use </a:t>
            </a:r>
            <a:r>
              <a:rPr lang="en-US" baseline="0" dirty="0" err="1" smtClean="0"/>
              <a:t>Merkle</a:t>
            </a:r>
            <a:r>
              <a:rPr lang="en-US" baseline="0" dirty="0" smtClean="0"/>
              <a:t> trees o check inconsistencies(hash tree – leaves are hashes of values, parent of leaves are hashes of leaves…..) one tree for each virtual node…</a:t>
            </a:r>
          </a:p>
          <a:p>
            <a:pPr marL="171450" lvl="0" indent="-171450">
              <a:buFont typeface="Arial" pitchFamily="34" charset="0"/>
              <a:buChar char="•"/>
            </a:pPr>
            <a:r>
              <a:rPr lang="en-US" baseline="0" dirty="0" smtClean="0"/>
              <a:t>Node addition, Admin manually adds or removes by </a:t>
            </a:r>
            <a:r>
              <a:rPr lang="en-US" baseline="0" dirty="0" err="1" smtClean="0"/>
              <a:t>loging</a:t>
            </a:r>
            <a:r>
              <a:rPr lang="en-US" baseline="0" dirty="0" smtClean="0"/>
              <a:t> in to a single node… Then it </a:t>
            </a:r>
            <a:r>
              <a:rPr lang="en-US" baseline="0" dirty="0" err="1" smtClean="0"/>
              <a:t>propogates</a:t>
            </a:r>
            <a:r>
              <a:rPr lang="en-US" baseline="0" dirty="0" smtClean="0"/>
              <a:t> info using gossip (eventual consistency)..</a:t>
            </a:r>
          </a:p>
          <a:p>
            <a:pPr marL="171450" lvl="0" indent="-171450">
              <a:buFont typeface="Arial" pitchFamily="34" charset="0"/>
              <a:buChar char="•"/>
            </a:pPr>
            <a:r>
              <a:rPr lang="en-US" baseline="0" dirty="0" smtClean="0"/>
              <a:t>Failure detection : avoids if a node does not respond for some </a:t>
            </a:r>
            <a:r>
              <a:rPr lang="en-US" baseline="0" dirty="0" err="1" smtClean="0"/>
              <a:t>tiem</a:t>
            </a:r>
            <a:r>
              <a:rPr lang="en-US" baseline="0" dirty="0" smtClean="0"/>
              <a:t>… check back periodically...</a:t>
            </a:r>
            <a:endParaRPr lang="en-US" dirty="0" smtClean="0"/>
          </a:p>
          <a:p>
            <a:pPr marL="457200" lvl="1" indent="0">
              <a:buFont typeface="Arial" pitchFamily="34" charset="0"/>
              <a:buNone/>
            </a:pPr>
            <a:endParaRPr lang="en-US" dirty="0" smtClean="0"/>
          </a:p>
          <a:p>
            <a:endParaRPr lang="en-US" dirty="0" smtClean="0"/>
          </a:p>
          <a:p>
            <a:endParaRPr lang="en-US" dirty="0" smtClean="0"/>
          </a:p>
          <a:p>
            <a:r>
              <a:rPr lang="en-US" b="1" dirty="0" smtClean="0"/>
              <a:t>Dynamo</a:t>
            </a:r>
            <a:r>
              <a:rPr lang="en-US" b="1" baseline="0" dirty="0" smtClean="0"/>
              <a:t> </a:t>
            </a:r>
            <a:r>
              <a:rPr lang="en-US" b="1" baseline="0" dirty="0" err="1" smtClean="0"/>
              <a:t>Vs</a:t>
            </a:r>
            <a:r>
              <a:rPr lang="en-US" b="1" baseline="0" dirty="0" smtClean="0"/>
              <a:t> </a:t>
            </a:r>
            <a:r>
              <a:rPr lang="en-US" b="1" baseline="0" dirty="0" err="1" smtClean="0"/>
              <a:t>BigTAble</a:t>
            </a:r>
            <a:endParaRPr lang="en-US" b="1" dirty="0" smtClean="0"/>
          </a:p>
          <a:p>
            <a:r>
              <a:rPr lang="en-US" dirty="0" smtClean="0"/>
              <a:t>Focus</a:t>
            </a:r>
            <a:r>
              <a:rPr lang="en-US" baseline="0" dirty="0" smtClean="0"/>
              <a:t> on applications that require only key/value access, with primary focus on high availability…Updates are not rejected even in the wake of network partition..</a:t>
            </a:r>
          </a:p>
          <a:p>
            <a:r>
              <a:rPr lang="en-US" baseline="0" dirty="0" smtClean="0"/>
              <a:t>	As oppose to </a:t>
            </a:r>
            <a:r>
              <a:rPr lang="en-US" baseline="0" dirty="0" err="1" smtClean="0"/>
              <a:t>BigTable</a:t>
            </a:r>
            <a:r>
              <a:rPr lang="en-US" baseline="0" dirty="0" smtClean="0"/>
              <a:t>…Sparse Multi-Dimensional sorted map…</a:t>
            </a:r>
          </a:p>
          <a:p>
            <a:endParaRPr lang="en-US" baseline="0" dirty="0" smtClean="0"/>
          </a:p>
          <a:p>
            <a:r>
              <a:rPr lang="en-US" baseline="0" dirty="0" smtClean="0"/>
              <a:t>High Speed (Dynamo) </a:t>
            </a:r>
            <a:r>
              <a:rPr lang="en-US" baseline="0" dirty="0" err="1" smtClean="0"/>
              <a:t>vs</a:t>
            </a:r>
            <a:r>
              <a:rPr lang="en-US" baseline="0" dirty="0" smtClean="0"/>
              <a:t> Large Data(Big Table)</a:t>
            </a:r>
            <a:endParaRPr lang="en-US" dirty="0"/>
          </a:p>
        </p:txBody>
      </p:sp>
      <p:sp>
        <p:nvSpPr>
          <p:cNvPr id="4" name="Slide Number Placeholder 3"/>
          <p:cNvSpPr>
            <a:spLocks noGrp="1"/>
          </p:cNvSpPr>
          <p:nvPr>
            <p:ph type="sldNum" sz="quarter" idx="10"/>
          </p:nvPr>
        </p:nvSpPr>
        <p:spPr/>
        <p:txBody>
          <a:bodyPr/>
          <a:lstStyle/>
          <a:p>
            <a:fld id="{C9D247DC-23BA-4C72-81A7-B7FB22B637CF}" type="slidenum">
              <a:rPr lang="en-US" smtClean="0"/>
              <a:t>19</a:t>
            </a:fld>
            <a:endParaRPr lang="en-US"/>
          </a:p>
        </p:txBody>
      </p:sp>
    </p:spTree>
    <p:extLst>
      <p:ext uri="{BB962C8B-B14F-4D97-AF65-F5344CB8AC3E}">
        <p14:creationId xmlns:p14="http://schemas.microsoft.com/office/powerpoint/2010/main" val="1093595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Document,</a:t>
            </a:r>
            <a:r>
              <a:rPr lang="en-US" baseline="0" dirty="0" smtClean="0"/>
              <a:t> </a:t>
            </a:r>
            <a:r>
              <a:rPr lang="en-US" baseline="0" dirty="0" err="1" smtClean="0"/>
              <a:t>vs</a:t>
            </a:r>
            <a:r>
              <a:rPr lang="en-US" baseline="0" dirty="0" smtClean="0"/>
              <a:t> key/value </a:t>
            </a:r>
            <a:r>
              <a:rPr lang="en-US" baseline="0" dirty="0" err="1" smtClean="0"/>
              <a:t>vs</a:t>
            </a:r>
            <a:r>
              <a:rPr lang="en-US" baseline="0" dirty="0" smtClean="0"/>
              <a:t>, </a:t>
            </a:r>
            <a:r>
              <a:rPr lang="en-US" baseline="0" smtClean="0"/>
              <a:t>graph data bases ??</a:t>
            </a:r>
            <a:endParaRPr lang="en-US"/>
          </a:p>
        </p:txBody>
      </p:sp>
      <p:sp>
        <p:nvSpPr>
          <p:cNvPr id="4" name="Slide Number Placeholder 3"/>
          <p:cNvSpPr>
            <a:spLocks noGrp="1"/>
          </p:cNvSpPr>
          <p:nvPr>
            <p:ph type="sldNum" sz="quarter" idx="10"/>
          </p:nvPr>
        </p:nvSpPr>
        <p:spPr/>
        <p:txBody>
          <a:bodyPr/>
          <a:lstStyle/>
          <a:p>
            <a:fld id="{C9D247DC-23BA-4C72-81A7-B7FB22B637CF}" type="slidenum">
              <a:rPr lang="en-US" smtClean="0"/>
              <a:t>20</a:t>
            </a:fld>
            <a:endParaRPr lang="en-US"/>
          </a:p>
        </p:txBody>
      </p:sp>
    </p:spTree>
    <p:extLst>
      <p:ext uri="{BB962C8B-B14F-4D97-AF65-F5344CB8AC3E}">
        <p14:creationId xmlns:p14="http://schemas.microsoft.com/office/powerpoint/2010/main" val="2121237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Shadow masters : provide read only even when the master is down.</a:t>
            </a:r>
            <a:r>
              <a:rPr lang="en-US" baseline="0" dirty="0" smtClean="0"/>
              <a:t> Outside needs to come in to make a shadow a master.</a:t>
            </a:r>
          </a:p>
          <a:p>
            <a:r>
              <a:rPr lang="en-US" baseline="0" dirty="0" smtClean="0"/>
              <a:t>Master: Metadata in-memory.. Refreshes each time it restarts…</a:t>
            </a:r>
          </a:p>
          <a:p>
            <a:r>
              <a:rPr lang="en-US" baseline="0" dirty="0" smtClean="0"/>
              <a:t>Leases for mutating operations (append or a write)</a:t>
            </a:r>
          </a:p>
          <a:p>
            <a:r>
              <a:rPr lang="en-US" baseline="0" dirty="0" smtClean="0"/>
              <a:t>Client send data to all the replicas, then send a commit message to master replica.,</a:t>
            </a:r>
          </a:p>
          <a:p>
            <a:r>
              <a:rPr lang="en-US" baseline="0" dirty="0" smtClean="0"/>
              <a:t>Chunk version number to detect stale replicas…</a:t>
            </a:r>
          </a:p>
          <a:p>
            <a:endParaRPr lang="en-US" baseline="0" dirty="0" smtClean="0"/>
          </a:p>
          <a:p>
            <a:r>
              <a:rPr lang="en-US" baseline="0" dirty="0" smtClean="0"/>
              <a:t>Master once in a while </a:t>
            </a:r>
            <a:r>
              <a:rPr lang="en-US" baseline="0" dirty="0" err="1" smtClean="0"/>
              <a:t>chunkservers</a:t>
            </a:r>
            <a:r>
              <a:rPr lang="en-US" baseline="0" dirty="0" smtClean="0"/>
              <a:t> scans and </a:t>
            </a:r>
            <a:r>
              <a:rPr lang="en-US" baseline="0" dirty="0" err="1" smtClean="0"/>
              <a:t>verfies</a:t>
            </a:r>
            <a:r>
              <a:rPr lang="en-US" baseline="0" dirty="0" smtClean="0"/>
              <a:t> the chunks…</a:t>
            </a:r>
            <a:endParaRPr lang="en-US" dirty="0" smtClean="0"/>
          </a:p>
        </p:txBody>
      </p:sp>
      <p:sp>
        <p:nvSpPr>
          <p:cNvPr id="4" name="Slide Number Placeholder 3"/>
          <p:cNvSpPr>
            <a:spLocks noGrp="1"/>
          </p:cNvSpPr>
          <p:nvPr>
            <p:ph type="sldNum" sz="quarter" idx="10"/>
          </p:nvPr>
        </p:nvSpPr>
        <p:spPr/>
        <p:txBody>
          <a:bodyPr/>
          <a:lstStyle/>
          <a:p>
            <a:fld id="{C9D247DC-23BA-4C72-81A7-B7FB22B637CF}" type="slidenum">
              <a:rPr lang="en-US" smtClean="0"/>
              <a:t>21</a:t>
            </a:fld>
            <a:endParaRPr lang="en-US"/>
          </a:p>
        </p:txBody>
      </p:sp>
    </p:spTree>
    <p:extLst>
      <p:ext uri="{BB962C8B-B14F-4D97-AF65-F5344CB8AC3E}">
        <p14:creationId xmlns:p14="http://schemas.microsoft.com/office/powerpoint/2010/main" val="3567744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eaLnBrk="1" latinLnBrk="0" hangingPunct="1">
              <a:buFont typeface="Arial" pitchFamily="34" charset="0"/>
              <a:buChar char="•"/>
            </a:pPr>
            <a:r>
              <a:rPr lang="en-US" sz="1200" b="0" i="0" kern="1200" dirty="0" smtClean="0">
                <a:solidFill>
                  <a:schemeClr val="tx1"/>
                </a:solidFill>
                <a:effectLst/>
                <a:latin typeface="+mn-lt"/>
                <a:ea typeface="+mn-ea"/>
                <a:cs typeface="+mn-cs"/>
              </a:rPr>
              <a:t>Architecture : client-server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NFS), cluster based distributed (GFS), Symmetric (DHT based, clients handle meta data too</a:t>
            </a:r>
            <a:r>
              <a:rPr lang="en-US" sz="1200" b="1" i="0" kern="1200" dirty="0" smtClean="0">
                <a:solidFill>
                  <a:schemeClr val="tx1"/>
                </a:solidFill>
                <a:effectLst/>
                <a:latin typeface="+mn-lt"/>
                <a:ea typeface="+mn-ea"/>
                <a:cs typeface="+mn-cs"/>
              </a:rPr>
              <a:t>), Asymmetric (One or more dedicated meta data nodes), </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Parallel (data stripped across nodes, allow parallel apps to access files </a:t>
            </a:r>
            <a:r>
              <a:rPr lang="en-US" sz="1200" b="1" i="0" kern="1200" dirty="0" err="1" smtClean="0">
                <a:solidFill>
                  <a:schemeClr val="tx1"/>
                </a:solidFill>
                <a:effectLst/>
                <a:latin typeface="+mn-lt"/>
                <a:ea typeface="+mn-ea"/>
                <a:cs typeface="+mn-cs"/>
              </a:rPr>
              <a:t>parallely</a:t>
            </a:r>
            <a:r>
              <a:rPr lang="en-US" sz="1200" b="1" i="0" kern="1200" dirty="0" smtClean="0">
                <a:solidFill>
                  <a:schemeClr val="tx1"/>
                </a:solidFill>
                <a:effectLst/>
                <a:latin typeface="+mn-lt"/>
                <a:ea typeface="+mn-ea"/>
                <a:cs typeface="+mn-cs"/>
              </a:rPr>
              <a:t>)</a:t>
            </a:r>
            <a:endParaRPr lang="en-US" b="1" dirty="0" smtClean="0">
              <a:effectLst/>
            </a:endParaRPr>
          </a:p>
          <a:p>
            <a:pPr marL="171450" indent="-171450" rtl="0" eaLnBrk="1" latinLnBrk="0" hangingPunct="1">
              <a:buFont typeface="Arial" pitchFamily="34" charset="0"/>
              <a:buChar char="•"/>
            </a:pPr>
            <a:r>
              <a:rPr lang="en-US" sz="1200" kern="1200" dirty="0" smtClean="0">
                <a:solidFill>
                  <a:schemeClr val="tx1"/>
                </a:solidFill>
                <a:effectLst/>
                <a:latin typeface="+mn-lt"/>
                <a:ea typeface="+mn-ea"/>
                <a:cs typeface="+mn-cs"/>
              </a:rPr>
              <a:t>Processes : </a:t>
            </a:r>
            <a:r>
              <a:rPr lang="en-US" sz="1200" kern="1200" dirty="0" err="1" smtClean="0">
                <a:solidFill>
                  <a:schemeClr val="tx1"/>
                </a:solidFill>
                <a:effectLst/>
                <a:latin typeface="+mn-lt"/>
                <a:ea typeface="+mn-ea"/>
                <a:cs typeface="+mn-cs"/>
              </a:rPr>
              <a:t>Statefull</a:t>
            </a:r>
            <a:r>
              <a:rPr lang="en-US" sz="1200" kern="1200" dirty="0" smtClean="0">
                <a:solidFill>
                  <a:schemeClr val="tx1"/>
                </a:solidFill>
                <a:effectLst/>
                <a:latin typeface="+mn-lt"/>
                <a:ea typeface="+mn-ea"/>
                <a:cs typeface="+mn-cs"/>
              </a:rPr>
              <a:t> or stateless</a:t>
            </a:r>
            <a:endParaRPr lang="en-US" dirty="0" smtClean="0">
              <a:effectLst/>
            </a:endParaRPr>
          </a:p>
          <a:p>
            <a:pPr marL="171450" indent="-171450" rtl="0" eaLnBrk="1" latinLnBrk="0" hangingPunct="1">
              <a:buFont typeface="Arial" pitchFamily="34" charset="0"/>
              <a:buChar char="•"/>
            </a:pPr>
            <a:r>
              <a:rPr lang="en-US" sz="1200" kern="1200" dirty="0" err="1" smtClean="0">
                <a:solidFill>
                  <a:schemeClr val="tx1"/>
                </a:solidFill>
                <a:effectLst/>
                <a:latin typeface="+mn-lt"/>
                <a:ea typeface="+mn-ea"/>
                <a:cs typeface="+mn-cs"/>
              </a:rPr>
              <a:t>Commmunication</a:t>
            </a:r>
            <a:r>
              <a:rPr lang="en-US" sz="1200" kern="1200" dirty="0" smtClean="0">
                <a:solidFill>
                  <a:schemeClr val="tx1"/>
                </a:solidFill>
                <a:effectLst/>
                <a:latin typeface="+mn-lt"/>
                <a:ea typeface="+mn-ea"/>
                <a:cs typeface="+mn-cs"/>
              </a:rPr>
              <a:t> : RPC using TCP or UDP, Network Independence(Luster provide network abstraction layer supporting </a:t>
            </a:r>
            <a:r>
              <a:rPr lang="en-US" sz="1200" kern="1200" dirty="0" err="1" smtClean="0">
                <a:solidFill>
                  <a:schemeClr val="tx1"/>
                </a:solidFill>
                <a:effectLst/>
                <a:latin typeface="+mn-lt"/>
                <a:ea typeface="+mn-ea"/>
                <a:cs typeface="+mn-cs"/>
              </a:rPr>
              <a:t>heterogeneuous</a:t>
            </a:r>
            <a:r>
              <a:rPr lang="en-US" sz="1200" kern="1200" dirty="0" smtClean="0">
                <a:solidFill>
                  <a:schemeClr val="tx1"/>
                </a:solidFill>
                <a:effectLst/>
                <a:latin typeface="+mn-lt"/>
                <a:ea typeface="+mn-ea"/>
                <a:cs typeface="+mn-cs"/>
              </a:rPr>
              <a:t> networks)</a:t>
            </a:r>
            <a:endParaRPr lang="en-US" dirty="0" smtClean="0">
              <a:effectLst/>
            </a:endParaRPr>
          </a:p>
          <a:p>
            <a:pPr marL="171450" indent="-171450">
              <a:buFont typeface="Arial" pitchFamily="34" charset="0"/>
              <a:buChar char="•"/>
            </a:pPr>
            <a:r>
              <a:rPr lang="en-US" sz="1200" kern="1200" dirty="0" smtClean="0">
                <a:solidFill>
                  <a:schemeClr val="tx1"/>
                </a:solidFill>
                <a:effectLst/>
                <a:latin typeface="+mn-lt"/>
                <a:ea typeface="+mn-ea"/>
                <a:cs typeface="+mn-cs"/>
              </a:rPr>
              <a:t>Naming:  central metadata sever ( manages the files namespace), meta-data distributed in all nodes....  (aggregation of logical path name == distributed namespace)</a:t>
            </a:r>
            <a:endParaRPr lang="en-US" dirty="0" smtClean="0"/>
          </a:p>
          <a:p>
            <a:pPr marL="171450" indent="-171450">
              <a:buFont typeface="Arial" pitchFamily="34" charset="0"/>
              <a:buChar char="•"/>
            </a:pPr>
            <a:r>
              <a:rPr lang="en-US" sz="1200" kern="1200" dirty="0" smtClean="0">
                <a:solidFill>
                  <a:schemeClr val="tx1"/>
                </a:solidFill>
                <a:effectLst/>
                <a:latin typeface="+mn-lt"/>
                <a:ea typeface="+mn-ea"/>
                <a:cs typeface="+mn-cs"/>
              </a:rPr>
              <a:t>Synchronization : Unix semantics, session semantics, immutable semantics, transactions..... </a:t>
            </a:r>
            <a:endParaRPr lang="en-US" dirty="0" smtClean="0"/>
          </a:p>
          <a:p>
            <a:pPr marL="628650" lvl="1" indent="-171450">
              <a:buFont typeface="Arial" pitchFamily="34" charset="0"/>
              <a:buChar char="•"/>
            </a:pPr>
            <a:r>
              <a:rPr lang="en-US" sz="1200" kern="1200" dirty="0" smtClean="0">
                <a:solidFill>
                  <a:schemeClr val="tx1"/>
                </a:solidFill>
                <a:effectLst/>
                <a:latin typeface="+mn-lt"/>
                <a:ea typeface="+mn-ea"/>
                <a:cs typeface="+mn-cs"/>
              </a:rPr>
              <a:t>File locking systems (</a:t>
            </a:r>
            <a:r>
              <a:rPr lang="en-US" sz="1200" b="1" kern="1200" dirty="0" smtClean="0">
                <a:solidFill>
                  <a:schemeClr val="tx1"/>
                </a:solidFill>
                <a:effectLst/>
                <a:latin typeface="+mn-lt"/>
                <a:ea typeface="+mn-ea"/>
                <a:cs typeface="+mn-cs"/>
              </a:rPr>
              <a:t>give locking to clients, </a:t>
            </a:r>
            <a:r>
              <a:rPr lang="en-US" sz="1200" b="1" kern="1200" dirty="0" err="1" smtClean="0">
                <a:solidFill>
                  <a:schemeClr val="tx1"/>
                </a:solidFill>
                <a:effectLst/>
                <a:latin typeface="+mn-lt"/>
                <a:ea typeface="+mn-ea"/>
                <a:cs typeface="+mn-cs"/>
              </a:rPr>
              <a:t>perf</a:t>
            </a:r>
            <a:r>
              <a:rPr lang="en-US" sz="1200" b="1" kern="1200" dirty="0" smtClean="0">
                <a:solidFill>
                  <a:schemeClr val="tx1"/>
                </a:solidFill>
                <a:effectLst/>
                <a:latin typeface="+mn-lt"/>
                <a:ea typeface="+mn-ea"/>
                <a:cs typeface="+mn-cs"/>
              </a:rPr>
              <a:t> by caching in clients and leases), or perform all ops in the server synchronously</a:t>
            </a:r>
            <a:r>
              <a:rPr lang="en-US" sz="1200" kern="1200" dirty="0" smtClean="0">
                <a:solidFill>
                  <a:schemeClr val="tx1"/>
                </a:solidFill>
                <a:effectLst/>
                <a:latin typeface="+mn-lt"/>
                <a:ea typeface="+mn-ea"/>
                <a:cs typeface="+mn-cs"/>
              </a:rPr>
              <a:t>..... Hybrid system in </a:t>
            </a:r>
            <a:r>
              <a:rPr lang="en-US" sz="1200" kern="1200" dirty="0" err="1" smtClean="0">
                <a:solidFill>
                  <a:schemeClr val="tx1"/>
                </a:solidFill>
                <a:effectLst/>
                <a:latin typeface="+mn-lt"/>
                <a:ea typeface="+mn-ea"/>
                <a:cs typeface="+mn-cs"/>
              </a:rPr>
              <a:t>Lustre</a:t>
            </a:r>
            <a:r>
              <a:rPr lang="en-US" sz="1200" kern="1200" dirty="0" smtClean="0">
                <a:solidFill>
                  <a:schemeClr val="tx1"/>
                </a:solidFill>
                <a:effectLst/>
                <a:latin typeface="+mn-lt"/>
                <a:ea typeface="+mn-ea"/>
                <a:cs typeface="+mn-cs"/>
              </a:rPr>
              <a:t>, chosen depending on the resource </a:t>
            </a:r>
            <a:r>
              <a:rPr lang="en-US" sz="1200" kern="1200" dirty="0" err="1" smtClean="0">
                <a:solidFill>
                  <a:schemeClr val="tx1"/>
                </a:solidFill>
                <a:effectLst/>
                <a:latin typeface="+mn-lt"/>
                <a:ea typeface="+mn-ea"/>
                <a:cs typeface="+mn-cs"/>
              </a:rPr>
              <a:t>contension</a:t>
            </a:r>
            <a:endParaRPr lang="en-US" dirty="0" smtClean="0"/>
          </a:p>
          <a:p>
            <a:pPr marL="628650" lvl="1" indent="-171450">
              <a:buFont typeface="Arial" pitchFamily="34" charset="0"/>
              <a:buChar char="•"/>
            </a:pPr>
            <a:r>
              <a:rPr lang="en-US" sz="1200" kern="1200" dirty="0" smtClean="0">
                <a:solidFill>
                  <a:schemeClr val="tx1"/>
                </a:solidFill>
                <a:effectLst/>
                <a:latin typeface="+mn-lt"/>
                <a:ea typeface="+mn-ea"/>
                <a:cs typeface="+mn-cs"/>
              </a:rPr>
              <a:t>Write once- read many (most systems), many producer-single customer (</a:t>
            </a:r>
            <a:r>
              <a:rPr lang="en-US" sz="1200" kern="1200" dirty="0" err="1" smtClean="0">
                <a:solidFill>
                  <a:schemeClr val="tx1"/>
                </a:solidFill>
                <a:effectLst/>
                <a:latin typeface="+mn-lt"/>
                <a:ea typeface="+mn-ea"/>
                <a:cs typeface="+mn-cs"/>
              </a:rPr>
              <a:t>eg</a:t>
            </a:r>
            <a:r>
              <a:rPr lang="en-US" sz="1200" kern="1200" dirty="0" smtClean="0">
                <a:solidFill>
                  <a:schemeClr val="tx1"/>
                </a:solidFill>
                <a:effectLst/>
                <a:latin typeface="+mn-lt"/>
                <a:ea typeface="+mn-ea"/>
                <a:cs typeface="+mn-cs"/>
              </a:rPr>
              <a:t>: GFS)..</a:t>
            </a:r>
            <a:endParaRPr lang="en-US" dirty="0" smtClean="0"/>
          </a:p>
          <a:p>
            <a:pPr marL="171450" indent="-171450">
              <a:buFont typeface="Arial" pitchFamily="34" charset="0"/>
              <a:buChar char="•"/>
            </a:pPr>
            <a:r>
              <a:rPr lang="en-US" sz="1200" kern="1200" dirty="0" smtClean="0">
                <a:solidFill>
                  <a:schemeClr val="tx1"/>
                </a:solidFill>
                <a:effectLst/>
                <a:latin typeface="+mn-lt"/>
                <a:ea typeface="+mn-ea"/>
                <a:cs typeface="+mn-cs"/>
              </a:rPr>
              <a:t>Consistency and replication : Checksum.... </a:t>
            </a:r>
            <a:endParaRPr lang="en-US" dirty="0" smtClean="0"/>
          </a:p>
          <a:p>
            <a:pPr marL="171450" indent="-171450">
              <a:buFont typeface="Arial" pitchFamily="34" charset="0"/>
              <a:buChar char="•"/>
            </a:pPr>
            <a:r>
              <a:rPr lang="en-US" sz="1200" kern="1200" dirty="0" smtClean="0">
                <a:solidFill>
                  <a:schemeClr val="tx1"/>
                </a:solidFill>
                <a:effectLst/>
                <a:latin typeface="+mn-lt"/>
                <a:ea typeface="+mn-ea"/>
                <a:cs typeface="+mn-cs"/>
              </a:rPr>
              <a:t>client-side caching, server-side replication</a:t>
            </a:r>
            <a:endParaRPr lang="en-US" dirty="0" smtClean="0"/>
          </a:p>
          <a:p>
            <a:pPr lvl="1"/>
            <a:r>
              <a:rPr lang="en-US" sz="1200" kern="1200" dirty="0" smtClean="0">
                <a:solidFill>
                  <a:schemeClr val="tx1"/>
                </a:solidFill>
                <a:effectLst/>
                <a:latin typeface="+mn-lt"/>
                <a:ea typeface="+mn-ea"/>
                <a:cs typeface="+mn-cs"/>
              </a:rPr>
              <a:t>Meta-data replication (backup meta-data servers, snapshot with logs)</a:t>
            </a:r>
            <a:endParaRPr lang="en-US" dirty="0" smtClean="0"/>
          </a:p>
          <a:p>
            <a:pPr lvl="1"/>
            <a:r>
              <a:rPr lang="en-US" sz="1200" kern="1200" dirty="0" smtClean="0">
                <a:solidFill>
                  <a:schemeClr val="tx1"/>
                </a:solidFill>
                <a:effectLst/>
                <a:latin typeface="+mn-lt"/>
                <a:ea typeface="+mn-ea"/>
                <a:cs typeface="+mn-cs"/>
              </a:rPr>
              <a:t>Data object replication : (luster, </a:t>
            </a:r>
            <a:r>
              <a:rPr lang="en-US" sz="1200" kern="1200" dirty="0" err="1" smtClean="0">
                <a:solidFill>
                  <a:schemeClr val="tx1"/>
                </a:solidFill>
                <a:effectLst/>
                <a:latin typeface="+mn-lt"/>
                <a:ea typeface="+mn-ea"/>
                <a:cs typeface="+mn-cs"/>
              </a:rPr>
              <a:t>panasas</a:t>
            </a:r>
            <a:r>
              <a:rPr lang="en-US" sz="1200" kern="1200" dirty="0" smtClean="0">
                <a:solidFill>
                  <a:schemeClr val="tx1"/>
                </a:solidFill>
                <a:effectLst/>
                <a:latin typeface="+mn-lt"/>
                <a:ea typeface="+mn-ea"/>
                <a:cs typeface="+mn-cs"/>
              </a:rPr>
              <a:t> assume data is available as long as physical device is available- consider failure as an exception, but </a:t>
            </a:r>
            <a:r>
              <a:rPr lang="en-US" sz="1200" kern="1200" dirty="0" err="1" smtClean="0">
                <a:solidFill>
                  <a:schemeClr val="tx1"/>
                </a:solidFill>
                <a:effectLst/>
                <a:latin typeface="+mn-lt"/>
                <a:ea typeface="+mn-ea"/>
                <a:cs typeface="+mn-cs"/>
              </a:rPr>
              <a:t>Lustre</a:t>
            </a:r>
            <a:r>
              <a:rPr lang="en-US" sz="1200" kern="1200" dirty="0" smtClean="0">
                <a:solidFill>
                  <a:schemeClr val="tx1"/>
                </a:solidFill>
                <a:effectLst/>
                <a:latin typeface="+mn-lt"/>
                <a:ea typeface="+mn-ea"/>
                <a:cs typeface="+mn-cs"/>
              </a:rPr>
              <a:t> do RAID0 too), GFS &amp;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consider failure as the norm</a:t>
            </a:r>
            <a:endParaRPr lang="en-US" dirty="0" smtClean="0"/>
          </a:p>
          <a:p>
            <a:endParaRPr lang="en-US" dirty="0" smtClean="0"/>
          </a:p>
          <a:p>
            <a:r>
              <a:rPr lang="en-US" baseline="0" dirty="0" err="1" smtClean="0"/>
              <a:t>Lustre:TCP,INFINIBAND,ETC</a:t>
            </a:r>
            <a:endParaRPr lang="en-US" baseline="0" dirty="0" smtClean="0"/>
          </a:p>
          <a:p>
            <a:r>
              <a:rPr lang="en-US" baseline="0" dirty="0" smtClean="0"/>
              <a:t>Sector : user space (relies on local file systems to store files), file based (</a:t>
            </a:r>
            <a:r>
              <a:rPr lang="en-US" baseline="0" dirty="0" err="1" smtClean="0"/>
              <a:t>vs</a:t>
            </a:r>
            <a:r>
              <a:rPr lang="en-US" baseline="0" dirty="0" smtClean="0"/>
              <a:t> block) causing size limitations,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C9D247DC-23BA-4C72-81A7-B7FB22B637CF}" type="slidenum">
              <a:rPr lang="en-US" smtClean="0"/>
              <a:t>23</a:t>
            </a:fld>
            <a:endParaRPr lang="en-US"/>
          </a:p>
        </p:txBody>
      </p:sp>
    </p:spTree>
    <p:extLst>
      <p:ext uri="{BB962C8B-B14F-4D97-AF65-F5344CB8AC3E}">
        <p14:creationId xmlns:p14="http://schemas.microsoft.com/office/powerpoint/2010/main" val="3197701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Even</a:t>
            </a:r>
            <a:r>
              <a:rPr lang="en-US" sz="1200" kern="1200" baseline="0" dirty="0" smtClean="0">
                <a:solidFill>
                  <a:schemeClr val="tx1"/>
                </a:solidFill>
                <a:latin typeface="+mn-lt"/>
                <a:ea typeface="+mn-ea"/>
                <a:cs typeface="+mn-cs"/>
              </a:rPr>
              <a:t> thought the concept was there in PL &amp; DB world, the use of </a:t>
            </a:r>
            <a:r>
              <a:rPr lang="en-US" sz="1200" kern="1200" dirty="0" err="1" smtClean="0">
                <a:solidFill>
                  <a:schemeClr val="tx1"/>
                </a:solidFill>
                <a:latin typeface="+mn-lt"/>
                <a:ea typeface="+mn-ea"/>
                <a:cs typeface="+mn-cs"/>
              </a:rPr>
              <a:t>MapReduce</a:t>
            </a:r>
            <a:r>
              <a:rPr lang="en-US" sz="1200" kern="1200" dirty="0" smtClean="0">
                <a:solidFill>
                  <a:schemeClr val="tx1"/>
                </a:solidFill>
                <a:latin typeface="+mn-lt"/>
                <a:ea typeface="+mn-ea"/>
                <a:cs typeface="+mn-cs"/>
              </a:rPr>
              <a:t> model</a:t>
            </a:r>
            <a:r>
              <a:rPr lang="en-US" sz="1200" kern="1200" baseline="0" dirty="0" smtClean="0">
                <a:solidFill>
                  <a:schemeClr val="tx1"/>
                </a:solidFill>
                <a:latin typeface="+mn-lt"/>
                <a:ea typeface="+mn-ea"/>
                <a:cs typeface="+mn-cs"/>
              </a:rPr>
              <a:t> for large parallel data processing was i</a:t>
            </a:r>
            <a:r>
              <a:rPr lang="en-US" sz="1200" kern="1200" dirty="0" smtClean="0">
                <a:solidFill>
                  <a:schemeClr val="tx1"/>
                </a:solidFill>
                <a:latin typeface="+mn-lt"/>
                <a:ea typeface="+mn-ea"/>
                <a:cs typeface="+mn-cs"/>
              </a:rPr>
              <a:t>ntroduced</a:t>
            </a:r>
            <a:r>
              <a:rPr lang="en-US" sz="1200" kern="1200" baseline="0" dirty="0" smtClean="0">
                <a:solidFill>
                  <a:schemeClr val="tx1"/>
                </a:solidFill>
                <a:latin typeface="+mn-lt"/>
                <a:ea typeface="+mn-ea"/>
                <a:cs typeface="+mn-cs"/>
              </a:rPr>
              <a:t> by Google.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a:t>
            </a:r>
            <a:r>
              <a:rPr lang="en-US" sz="1200" kern="1200" dirty="0" err="1" smtClean="0">
                <a:solidFill>
                  <a:schemeClr val="tx1"/>
                </a:solidFill>
                <a:latin typeface="+mn-lt"/>
                <a:ea typeface="+mn-ea"/>
                <a:cs typeface="+mn-cs"/>
              </a:rPr>
              <a:t>MapReduce</a:t>
            </a:r>
            <a:r>
              <a:rPr lang="en-US" sz="1200" kern="1200" dirty="0" smtClean="0">
                <a:solidFill>
                  <a:schemeClr val="tx1"/>
                </a:solidFill>
                <a:latin typeface="+mn-lt"/>
                <a:ea typeface="+mn-ea"/>
                <a:cs typeface="+mn-cs"/>
              </a:rPr>
              <a:t> framework divides the input data in to parts, process them in parallel using a ‘Map’ function and then collect/combine the processed data using a ‘Reduce’ function. </a:t>
            </a:r>
          </a:p>
          <a:p>
            <a:r>
              <a:rPr lang="en-US" sz="1200" kern="1200" dirty="0" smtClean="0">
                <a:solidFill>
                  <a:schemeClr val="tx1"/>
                </a:solidFill>
                <a:latin typeface="+mn-lt"/>
                <a:ea typeface="+mn-ea"/>
                <a:cs typeface="+mn-cs"/>
              </a:rPr>
              <a:t>Simple</a:t>
            </a:r>
            <a:r>
              <a:rPr lang="en-US" sz="1200" kern="1200" baseline="0" dirty="0" smtClean="0">
                <a:solidFill>
                  <a:schemeClr val="tx1"/>
                </a:solidFill>
                <a:latin typeface="+mn-lt"/>
                <a:ea typeface="+mn-ea"/>
                <a:cs typeface="+mn-cs"/>
              </a:rPr>
              <a:t> interface to the programmers. Use sequential Map &amp; Reduce functions for massively parallel computations.</a:t>
            </a:r>
          </a:p>
          <a:p>
            <a:r>
              <a:rPr lang="en-US" sz="1200" kern="1200" baseline="0" dirty="0" smtClean="0">
                <a:solidFill>
                  <a:schemeClr val="tx1"/>
                </a:solidFill>
                <a:latin typeface="+mn-lt"/>
                <a:ea typeface="+mn-ea"/>
                <a:cs typeface="+mn-cs"/>
              </a:rPr>
              <a:t>Fault tolerance. </a:t>
            </a:r>
          </a:p>
          <a:p>
            <a:endParaRPr lang="en-US" sz="1200" kern="1200" baseline="0" dirty="0" smtClean="0">
              <a:solidFill>
                <a:schemeClr val="tx1"/>
              </a:solidFill>
              <a:latin typeface="+mn-lt"/>
              <a:ea typeface="+mn-ea"/>
              <a:cs typeface="+mn-cs"/>
            </a:endParaRPr>
          </a:p>
          <a:p>
            <a:r>
              <a:rPr lang="en-US" dirty="0" smtClean="0">
                <a:solidFill>
                  <a:srgbClr val="002060"/>
                </a:solidFill>
              </a:rPr>
              <a:t>Implementations support:</a:t>
            </a:r>
          </a:p>
          <a:p>
            <a:pPr lvl="1"/>
            <a:r>
              <a:rPr lang="en-US" dirty="0" smtClean="0">
                <a:solidFill>
                  <a:srgbClr val="002060"/>
                </a:solidFill>
              </a:rPr>
              <a:t>Splitting of data</a:t>
            </a:r>
          </a:p>
          <a:p>
            <a:pPr lvl="1"/>
            <a:r>
              <a:rPr lang="en-US" dirty="0" smtClean="0">
                <a:solidFill>
                  <a:srgbClr val="002060"/>
                </a:solidFill>
              </a:rPr>
              <a:t>Passing the output of map functions to reduce functions</a:t>
            </a:r>
          </a:p>
          <a:p>
            <a:pPr lvl="1"/>
            <a:r>
              <a:rPr lang="en-US" dirty="0" smtClean="0">
                <a:solidFill>
                  <a:srgbClr val="002060"/>
                </a:solidFill>
              </a:rPr>
              <a:t>Sorting the inputs to the reduce function based on the intermediate keys</a:t>
            </a:r>
          </a:p>
          <a:p>
            <a:pPr lvl="1"/>
            <a:r>
              <a:rPr lang="en-US" dirty="0" smtClean="0">
                <a:solidFill>
                  <a:srgbClr val="002060"/>
                </a:solidFill>
              </a:rPr>
              <a:t>Quality of services</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AEC4D8-A3E9-3345-8F7A-38CB5AC583AD}" type="slidenum">
              <a:rPr lang="en-US" smtClean="0"/>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28600" indent="-228600">
              <a:buFont typeface="+mj-lt"/>
              <a:buAutoNum type="arabicPeriod"/>
            </a:pPr>
            <a:r>
              <a:rPr lang="en-US" dirty="0" smtClean="0"/>
              <a:t>The </a:t>
            </a:r>
            <a:r>
              <a:rPr lang="en-US" dirty="0" err="1" smtClean="0"/>
              <a:t>MapReduce</a:t>
            </a:r>
            <a:r>
              <a:rPr lang="en-US" dirty="0" smtClean="0"/>
              <a:t> library in the user program first shards the input files into M pieces of typically 16 megabytes to 64 megabytes (MB) per piece. It then starts up many copies of the program on a cluster of machines. </a:t>
            </a:r>
          </a:p>
          <a:p>
            <a:pPr marL="228600" indent="-228600">
              <a:buFont typeface="+mj-lt"/>
              <a:buAutoNum type="arabicPeriod"/>
            </a:pPr>
            <a:r>
              <a:rPr lang="en-US" dirty="0" smtClean="0"/>
              <a:t>One of the copies of the program is special: the master. The rest are workers that are assigned work by the master. There are M map tasks and R reduce tasks to assign. The master picks idle workers and assigns each one a map task or a reduce task. </a:t>
            </a:r>
          </a:p>
          <a:p>
            <a:pPr marL="228600" indent="-228600">
              <a:buFont typeface="+mj-lt"/>
              <a:buAutoNum type="arabicPeriod"/>
            </a:pPr>
            <a:r>
              <a:rPr lang="en-US" dirty="0" smtClean="0"/>
              <a:t>A worker who is assigned a map task reads the contents of the corresponding input shard. It parses key/value pairs out of the input data and passes each pair to the user-defined Map function. The intermediate key/value pairs produced by the Map function are buffered in memory. </a:t>
            </a:r>
          </a:p>
          <a:p>
            <a:pPr marL="228600" indent="-228600">
              <a:buFont typeface="+mj-lt"/>
              <a:buAutoNum type="arabicPeriod"/>
            </a:pPr>
            <a:r>
              <a:rPr lang="en-US" dirty="0" smtClean="0"/>
              <a:t>Periodically, the buffered pairs are written to local disk, partitioned into R regions by the partitioning function. The locations of these buffered pairs on the local disk are passed back to the master, who is responsible for forwarding these locations to the reduce workers.</a:t>
            </a:r>
          </a:p>
          <a:p>
            <a:pPr marL="228600" indent="-228600">
              <a:buFont typeface="+mj-lt"/>
              <a:buAutoNum type="arabicPeriod"/>
            </a:pPr>
            <a:r>
              <a:rPr lang="en-US" dirty="0" smtClean="0"/>
              <a:t>When a reduce worker is notified by the master about these locations, it uses remote procedure calls to read the buffered data from the local disks of the map workers. When a reduce worker has read all intermediate data, it sorts it by the intermediate keys so that all occurrences of the same key are grouped together. If the amount of intermediate data is too large to fit in memory, an external sort is used.</a:t>
            </a:r>
          </a:p>
          <a:p>
            <a:pPr marL="228600" indent="-228600">
              <a:buFont typeface="+mj-lt"/>
              <a:buAutoNum type="arabicPeriod"/>
            </a:pPr>
            <a:r>
              <a:rPr lang="en-US" dirty="0" smtClean="0"/>
              <a:t>The reduce worker iterates over the sorted intermediate data and for each unique intermediate key encountered, it passes the key and the corresponding set of intermediate values to the user's Reduce function. The output of the Reduce function is appended to a final output file for this reduce partition. </a:t>
            </a:r>
          </a:p>
          <a:p>
            <a:pPr marL="228600" indent="-228600">
              <a:buFont typeface="+mj-lt"/>
              <a:buAutoNum type="arabicPeriod"/>
            </a:pPr>
            <a:r>
              <a:rPr lang="en-US" dirty="0" smtClean="0"/>
              <a:t>When all map tasks and reduce tasks have been completed, the master wakes up the user program. At this point, the </a:t>
            </a:r>
            <a:r>
              <a:rPr lang="en-US" dirty="0" err="1" smtClean="0"/>
              <a:t>MapReduce</a:t>
            </a:r>
            <a:r>
              <a:rPr lang="en-US" dirty="0" smtClean="0"/>
              <a:t> call in the user program returns back to the user code. </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AA614445-6C63-44EC-A809-7E7AFD1FF3A4}"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Hardware</a:t>
            </a:r>
            <a:r>
              <a:rPr lang="en-US" baseline="0" dirty="0" smtClean="0"/>
              <a:t> cheap – storage cost going down.</a:t>
            </a:r>
            <a:endParaRPr lang="en-US" dirty="0"/>
          </a:p>
        </p:txBody>
      </p:sp>
      <p:sp>
        <p:nvSpPr>
          <p:cNvPr id="4" name="Slide Number Placeholder 3"/>
          <p:cNvSpPr>
            <a:spLocks noGrp="1"/>
          </p:cNvSpPr>
          <p:nvPr>
            <p:ph type="sldNum" sz="quarter" idx="10"/>
          </p:nvPr>
        </p:nvSpPr>
        <p:spPr/>
        <p:txBody>
          <a:bodyPr/>
          <a:lstStyle/>
          <a:p>
            <a:fld id="{C9D247DC-23BA-4C72-81A7-B7FB22B637CF}" type="slidenum">
              <a:rPr lang="en-US" smtClean="0"/>
              <a:t>2</a:t>
            </a:fld>
            <a:endParaRPr lang="en-US"/>
          </a:p>
        </p:txBody>
      </p:sp>
    </p:spTree>
    <p:extLst>
      <p:ext uri="{BB962C8B-B14F-4D97-AF65-F5344CB8AC3E}">
        <p14:creationId xmlns:p14="http://schemas.microsoft.com/office/powerpoint/2010/main" val="3149296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Represent</a:t>
            </a:r>
            <a:r>
              <a:rPr lang="en-US" baseline="0" dirty="0" smtClean="0"/>
              <a:t> the resulting data products.</a:t>
            </a:r>
            <a:endParaRPr lang="en-US" dirty="0"/>
          </a:p>
        </p:txBody>
      </p:sp>
      <p:sp>
        <p:nvSpPr>
          <p:cNvPr id="4" name="Slide Number Placeholder 3"/>
          <p:cNvSpPr>
            <a:spLocks noGrp="1"/>
          </p:cNvSpPr>
          <p:nvPr>
            <p:ph type="sldNum" sz="quarter" idx="10"/>
          </p:nvPr>
        </p:nvSpPr>
        <p:spPr/>
        <p:txBody>
          <a:bodyPr/>
          <a:lstStyle/>
          <a:p>
            <a:fld id="{AA614445-6C63-44EC-A809-7E7AFD1FF3A4}" type="slidenum">
              <a:rPr lang="en-US" smtClean="0"/>
              <a:pPr/>
              <a:t>27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29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Dealing</a:t>
            </a:r>
            <a:r>
              <a:rPr lang="en-US" baseline="0" dirty="0" smtClean="0"/>
              <a:t> with eventual </a:t>
            </a:r>
            <a:r>
              <a:rPr lang="en-US" baseline="0" dirty="0" err="1" smtClean="0"/>
              <a:t>consitency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9D247DC-23BA-4C72-81A7-B7FB22B637CF}" type="slidenum">
              <a:rPr lang="en-US" smtClean="0"/>
              <a:t>34</a:t>
            </a:fld>
            <a:endParaRPr lang="en-US"/>
          </a:p>
        </p:txBody>
      </p:sp>
    </p:spTree>
    <p:extLst>
      <p:ext uri="{BB962C8B-B14F-4D97-AF65-F5344CB8AC3E}">
        <p14:creationId xmlns:p14="http://schemas.microsoft.com/office/powerpoint/2010/main" val="1062987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kern="1200" dirty="0" smtClean="0">
                <a:solidFill>
                  <a:schemeClr val="tx1"/>
                </a:solidFill>
                <a:effectLst/>
                <a:latin typeface="+mn-lt"/>
                <a:ea typeface="+mn-ea"/>
                <a:cs typeface="+mn-cs"/>
              </a:rPr>
              <a:t>synchronous systems consist of more or less identical members which evolve synchronously with identical time evolution algorithms.</a:t>
            </a:r>
          </a:p>
          <a:p>
            <a:pPr marL="171450" indent="-171450">
              <a:buFont typeface="Arial" pitchFamily="34" charset="0"/>
              <a:buChar char="•"/>
            </a:pPr>
            <a:r>
              <a:rPr lang="en-US" sz="1200" b="0" i="1" kern="1200" dirty="0" smtClean="0">
                <a:solidFill>
                  <a:schemeClr val="tx1"/>
                </a:solidFill>
                <a:effectLst/>
                <a:latin typeface="+mn-lt"/>
                <a:ea typeface="+mn-ea"/>
                <a:cs typeface="+mn-cs"/>
              </a:rPr>
              <a:t>Asynchronous</a:t>
            </a:r>
            <a:r>
              <a:rPr lang="en-US" sz="1200" b="0" i="0" kern="1200" dirty="0" smtClean="0">
                <a:solidFill>
                  <a:schemeClr val="tx1"/>
                </a:solidFill>
                <a:effectLst/>
                <a:latin typeface="+mn-lt"/>
                <a:ea typeface="+mn-ea"/>
                <a:cs typeface="+mn-cs"/>
              </a:rPr>
              <a:t>  complex systems contain, disparate members which </a:t>
            </a:r>
            <a:r>
              <a:rPr lang="en-US" sz="1200" b="1" i="0" kern="1200" dirty="0" smtClean="0">
                <a:solidFill>
                  <a:schemeClr val="tx1"/>
                </a:solidFill>
                <a:effectLst/>
                <a:latin typeface="+mn-lt"/>
                <a:ea typeface="+mn-ea"/>
                <a:cs typeface="+mn-cs"/>
              </a:rPr>
              <a:t>evolve dynamically in time with changing interconnect and usually different evolution algorithms for each member</a:t>
            </a:r>
            <a:r>
              <a:rPr lang="en-US" sz="1200" b="0" i="0" kern="1200" dirty="0" smtClean="0">
                <a:solidFill>
                  <a:schemeClr val="tx1"/>
                </a:solidFill>
                <a:effectLst/>
                <a:latin typeface="+mn-lt"/>
                <a:ea typeface="+mn-ea"/>
                <a:cs typeface="+mn-cs"/>
              </a:rPr>
              <a:t>. This corresponds to a general distributed-memory MIMD machine with each node typically executing distinct programs and with varying and unsynchronized internode message traffic.</a:t>
            </a:r>
          </a:p>
          <a:p>
            <a:pPr marL="171450" indent="-171450">
              <a:buFont typeface="Arial" pitchFamily="34" charset="0"/>
              <a:buChar char="•"/>
            </a:pPr>
            <a:r>
              <a:rPr lang="en-US" sz="1200" b="0" i="1" kern="1200" dirty="0" smtClean="0">
                <a:solidFill>
                  <a:schemeClr val="tx1"/>
                </a:solidFill>
                <a:effectLst/>
                <a:latin typeface="+mn-lt"/>
                <a:ea typeface="+mn-ea"/>
                <a:cs typeface="+mn-cs"/>
              </a:rPr>
              <a:t>Loosely synchronous</a:t>
            </a:r>
            <a:r>
              <a:rPr lang="en-US" sz="1200" b="0" i="0" kern="1200" dirty="0" smtClean="0">
                <a:solidFill>
                  <a:schemeClr val="tx1"/>
                </a:solidFill>
                <a:effectLst/>
                <a:latin typeface="+mn-lt"/>
                <a:ea typeface="+mn-ea"/>
                <a:cs typeface="+mn-cs"/>
              </a:rPr>
              <a:t>  complex systems are an important intermediate case between asynchronous and synchronous systems. They have generally disparate members evolving with possibly different temporal algorithms. However, they are synchronized ``every now and then''; typically at the end of an iteration or time step in a solution. The majority of large scale scientific and engineering computations are synchronous or loosely synchronous as exemplified by the contents of this book.</a:t>
            </a:r>
            <a:endParaRPr lang="en-US" dirty="0"/>
          </a:p>
        </p:txBody>
      </p:sp>
      <p:sp>
        <p:nvSpPr>
          <p:cNvPr id="4" name="Slide Number Placeholder 3"/>
          <p:cNvSpPr>
            <a:spLocks noGrp="1"/>
          </p:cNvSpPr>
          <p:nvPr>
            <p:ph type="sldNum" sz="quarter" idx="10"/>
          </p:nvPr>
        </p:nvSpPr>
        <p:spPr/>
        <p:txBody>
          <a:bodyPr/>
          <a:lstStyle/>
          <a:p>
            <a:fld id="{C9D247DC-23BA-4C72-81A7-B7FB22B637CF}" type="slidenum">
              <a:rPr lang="en-US" smtClean="0"/>
              <a:t>38</a:t>
            </a:fld>
            <a:endParaRPr lang="en-US"/>
          </a:p>
        </p:txBody>
      </p:sp>
    </p:spTree>
    <p:extLst>
      <p:ext uri="{BB962C8B-B14F-4D97-AF65-F5344CB8AC3E}">
        <p14:creationId xmlns:p14="http://schemas.microsoft.com/office/powerpoint/2010/main" val="2023274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HIVE?</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smtClean="0"/>
          </a:p>
          <a:p>
            <a:r>
              <a:rPr lang="en-US" sz="1200" b="1" i="0" kern="1200" dirty="0" smtClean="0">
                <a:solidFill>
                  <a:schemeClr val="tx1"/>
                </a:solidFill>
                <a:effectLst/>
                <a:latin typeface="+mn-lt"/>
                <a:ea typeface="+mn-ea"/>
                <a:cs typeface="+mn-cs"/>
              </a:rPr>
              <a:t>Hive</a:t>
            </a:r>
            <a:r>
              <a:rPr lang="en-US" sz="1200" b="0" i="0" kern="1200" dirty="0" smtClean="0">
                <a:solidFill>
                  <a:schemeClr val="tx1"/>
                </a:solidFill>
                <a:effectLst/>
                <a:latin typeface="+mn-lt"/>
                <a:ea typeface="+mn-ea"/>
                <a:cs typeface="+mn-cs"/>
              </a:rPr>
              <a:t> : Database/data ware house on </a:t>
            </a:r>
            <a:r>
              <a:rPr lang="en-US" sz="1200" b="0" i="0" kern="1200" dirty="0" err="1" smtClean="0">
                <a:solidFill>
                  <a:schemeClr val="tx1"/>
                </a:solidFill>
                <a:effectLst/>
                <a:latin typeface="+mn-lt"/>
                <a:ea typeface="+mn-ea"/>
                <a:cs typeface="+mn-cs"/>
              </a:rPr>
              <a:t>Hadoop</a:t>
            </a:r>
            <a:r>
              <a:rPr lang="en-US" sz="1200" b="0" i="0" kern="1200" dirty="0" smtClean="0">
                <a:solidFill>
                  <a:schemeClr val="tx1"/>
                </a:solidFill>
                <a:effectLst/>
                <a:latin typeface="+mn-lt"/>
                <a:ea typeface="+mn-ea"/>
                <a:cs typeface="+mn-cs"/>
              </a:rPr>
              <a:t>. Rich data types, Efficient implementations of SQL filters, joins, and group-by. </a:t>
            </a:r>
            <a:endParaRPr lang="en-US" dirty="0" smtClean="0"/>
          </a:p>
          <a:p>
            <a:r>
              <a:rPr lang="en-US" sz="1200" b="0" i="0" kern="1200" dirty="0" smtClean="0">
                <a:solidFill>
                  <a:schemeClr val="tx1"/>
                </a:solidFill>
                <a:effectLst/>
                <a:latin typeface="+mn-lt"/>
                <a:ea typeface="+mn-ea"/>
                <a:cs typeface="+mn-cs"/>
              </a:rPr>
              <a:t>SQL support - Join, group-by, sampling, multi-table insert.</a:t>
            </a:r>
            <a:endParaRPr lang="en-US" dirty="0" smtClean="0"/>
          </a:p>
          <a:p>
            <a:r>
              <a:rPr lang="en-US" sz="1200" b="0" i="0" kern="1200" dirty="0" smtClean="0">
                <a:solidFill>
                  <a:schemeClr val="tx1"/>
                </a:solidFill>
                <a:effectLst/>
                <a:latin typeface="+mn-lt"/>
                <a:ea typeface="+mn-ea"/>
                <a:cs typeface="+mn-cs"/>
              </a:rPr>
              <a:t>Structured data with rich data types.</a:t>
            </a:r>
            <a:endParaRPr lang="en-US" dirty="0" smtClean="0"/>
          </a:p>
          <a:p>
            <a:r>
              <a:rPr lang="en-US" sz="1200" b="0" i="0" kern="1200" dirty="0" smtClean="0">
                <a:solidFill>
                  <a:schemeClr val="tx1"/>
                </a:solidFill>
                <a:effectLst/>
                <a:latin typeface="+mn-lt"/>
                <a:ea typeface="+mn-ea"/>
                <a:cs typeface="+mn-cs"/>
              </a:rPr>
              <a:t>allows embedded scripts..</a:t>
            </a:r>
            <a:endParaRPr lang="en-US" dirty="0" smtClean="0"/>
          </a:p>
          <a:p>
            <a:r>
              <a:rPr lang="en-US" sz="1200" b="0" i="0" kern="1200" dirty="0" smtClean="0">
                <a:solidFill>
                  <a:schemeClr val="tx1"/>
                </a:solidFill>
                <a:effectLst/>
                <a:latin typeface="+mn-lt"/>
                <a:ea typeface="+mn-ea"/>
                <a:cs typeface="+mn-cs"/>
              </a:rPr>
              <a:t>Rich meta-data for discovery and optimization</a:t>
            </a:r>
            <a:endParaRPr lang="en-US" dirty="0" smtClean="0"/>
          </a:p>
          <a:p>
            <a:r>
              <a:rPr lang="en-US" sz="1200" b="0" i="0" kern="1200" dirty="0" smtClean="0">
                <a:solidFill>
                  <a:schemeClr val="tx1"/>
                </a:solidFill>
                <a:effectLst/>
                <a:latin typeface="+mn-lt"/>
                <a:ea typeface="+mn-ea"/>
                <a:cs typeface="+mn-cs"/>
              </a:rPr>
              <a:t>     Stored in SQL backend</a:t>
            </a:r>
            <a:endParaRPr lang="en-US" dirty="0" smtClean="0"/>
          </a:p>
          <a:p>
            <a:r>
              <a:rPr lang="en-US" sz="1200" b="0" i="0" kern="1200" dirty="0" smtClean="0">
                <a:solidFill>
                  <a:schemeClr val="tx1"/>
                </a:solidFill>
                <a:effectLst/>
                <a:latin typeface="+mn-lt"/>
                <a:ea typeface="+mn-ea"/>
                <a:cs typeface="+mn-cs"/>
              </a:rPr>
              <a:t>     table schema, table location in </a:t>
            </a:r>
            <a:r>
              <a:rPr lang="en-US" sz="1200" b="0" i="0" kern="1200" dirty="0" err="1" smtClean="0">
                <a:solidFill>
                  <a:schemeClr val="tx1"/>
                </a:solidFill>
                <a:effectLst/>
                <a:latin typeface="+mn-lt"/>
                <a:ea typeface="+mn-ea"/>
                <a:cs typeface="+mn-cs"/>
              </a:rPr>
              <a:t>hdfs</a:t>
            </a:r>
            <a:r>
              <a:rPr lang="en-US" sz="1200" b="0" i="0" kern="1200" dirty="0" smtClean="0">
                <a:solidFill>
                  <a:schemeClr val="tx1"/>
                </a:solidFill>
                <a:effectLst/>
                <a:latin typeface="+mn-lt"/>
                <a:ea typeface="+mn-ea"/>
                <a:cs typeface="+mn-cs"/>
              </a:rPr>
              <a:t>, partitioning information.</a:t>
            </a:r>
            <a:endParaRPr lang="en-US" dirty="0" smtClean="0"/>
          </a:p>
          <a:p>
            <a:r>
              <a:rPr lang="en-US" sz="1200" b="0" i="0" kern="1200" dirty="0" smtClean="0">
                <a:solidFill>
                  <a:schemeClr val="tx1"/>
                </a:solidFill>
                <a:effectLst/>
                <a:latin typeface="+mn-lt"/>
                <a:ea typeface="+mn-ea"/>
                <a:cs typeface="+mn-cs"/>
              </a:rPr>
              <a:t>Less efficient (slow) but scalable...</a:t>
            </a:r>
            <a:endParaRPr lang="en-US" dirty="0" smtClean="0"/>
          </a:p>
          <a:p>
            <a:r>
              <a:rPr lang="en-US" sz="1200" b="0" i="0" kern="1200" dirty="0" smtClean="0">
                <a:solidFill>
                  <a:schemeClr val="tx1"/>
                </a:solidFill>
                <a:effectLst/>
                <a:latin typeface="+mn-lt"/>
                <a:ea typeface="+mn-ea"/>
                <a:cs typeface="+mn-cs"/>
              </a:rPr>
              <a:t>Schemas using primitive types.</a:t>
            </a:r>
            <a:endParaRPr lang="en-US" dirty="0" smtClean="0"/>
          </a:p>
          <a:p>
            <a:endParaRPr lang="en-US" dirty="0"/>
          </a:p>
        </p:txBody>
      </p:sp>
      <p:sp>
        <p:nvSpPr>
          <p:cNvPr id="4" name="Slide Number Placeholder 3"/>
          <p:cNvSpPr>
            <a:spLocks noGrp="1"/>
          </p:cNvSpPr>
          <p:nvPr>
            <p:ph type="sldNum" sz="quarter" idx="10"/>
          </p:nvPr>
        </p:nvSpPr>
        <p:spPr/>
        <p:txBody>
          <a:bodyPr/>
          <a:lstStyle/>
          <a:p>
            <a:fld id="{C9D247DC-23BA-4C72-81A7-B7FB22B637CF}" type="slidenum">
              <a:rPr lang="en-US" smtClean="0"/>
              <a:t>48</a:t>
            </a:fld>
            <a:endParaRPr lang="en-US"/>
          </a:p>
        </p:txBody>
      </p:sp>
    </p:spTree>
    <p:extLst>
      <p:ext uri="{BB962C8B-B14F-4D97-AF65-F5344CB8AC3E}">
        <p14:creationId xmlns:p14="http://schemas.microsoft.com/office/powerpoint/2010/main" val="1504432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247DC-23BA-4C72-81A7-B7FB22B637CF}" type="slidenum">
              <a:rPr lang="en-US" smtClean="0"/>
              <a:t>49</a:t>
            </a:fld>
            <a:endParaRPr lang="en-US"/>
          </a:p>
        </p:txBody>
      </p:sp>
    </p:spTree>
    <p:extLst>
      <p:ext uri="{BB962C8B-B14F-4D97-AF65-F5344CB8AC3E}">
        <p14:creationId xmlns:p14="http://schemas.microsoft.com/office/powerpoint/2010/main" val="23116715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ACID</a:t>
            </a:r>
            <a:br>
              <a:rPr lang="en-US" dirty="0" smtClean="0"/>
            </a:br>
            <a:r>
              <a:rPr lang="en-US" dirty="0" smtClean="0"/>
              <a:t> Strong consistency</a:t>
            </a:r>
            <a:br>
              <a:rPr lang="en-US" dirty="0" smtClean="0"/>
            </a:br>
            <a:r>
              <a:rPr lang="en-US" dirty="0" smtClean="0"/>
              <a:t> Isolation</a:t>
            </a:r>
            <a:br>
              <a:rPr lang="en-US" dirty="0" smtClean="0"/>
            </a:br>
            <a:r>
              <a:rPr lang="en-US" dirty="0" smtClean="0"/>
              <a:t> Focus on “commit”</a:t>
            </a:r>
            <a:br>
              <a:rPr lang="en-US" dirty="0" smtClean="0"/>
            </a:br>
            <a:r>
              <a:rPr lang="en-US" dirty="0" smtClean="0"/>
              <a:t> Nested transactions</a:t>
            </a:r>
            <a:br>
              <a:rPr lang="en-US" dirty="0" smtClean="0"/>
            </a:br>
            <a:r>
              <a:rPr lang="en-US" dirty="0" smtClean="0"/>
              <a:t> Availability?</a:t>
            </a:r>
            <a:br>
              <a:rPr lang="en-US" dirty="0" smtClean="0"/>
            </a:br>
            <a:r>
              <a:rPr lang="en-US" dirty="0" smtClean="0"/>
              <a:t> Conservative</a:t>
            </a:r>
            <a:br>
              <a:rPr lang="en-US" dirty="0" smtClean="0"/>
            </a:br>
            <a:r>
              <a:rPr lang="en-US" dirty="0" smtClean="0"/>
              <a:t>(pessimistic)</a:t>
            </a:r>
            <a:br>
              <a:rPr lang="en-US" dirty="0" smtClean="0"/>
            </a:br>
            <a:r>
              <a:rPr lang="en-US" dirty="0" smtClean="0"/>
              <a:t> Difficult evolution</a:t>
            </a:r>
            <a:br>
              <a:rPr lang="en-US" dirty="0" smtClean="0"/>
            </a:br>
            <a:r>
              <a:rPr lang="en-US" dirty="0" smtClean="0"/>
              <a:t>(e.g. schema)</a:t>
            </a:r>
            <a:br>
              <a:rPr lang="en-US" dirty="0" smtClean="0"/>
            </a:br>
            <a:r>
              <a:rPr lang="en-US" dirty="0" smtClean="0"/>
              <a:t/>
            </a:r>
            <a:br>
              <a:rPr lang="en-US" dirty="0" smtClean="0"/>
            </a:br>
            <a:endParaRPr lang="en-US" dirty="0" smtClean="0"/>
          </a:p>
          <a:p>
            <a:r>
              <a:rPr lang="en-US" sz="1200" b="0" i="0" kern="1200" dirty="0" smtClean="0">
                <a:solidFill>
                  <a:schemeClr val="tx1"/>
                </a:solidFill>
                <a:effectLst/>
                <a:latin typeface="+mn-lt"/>
                <a:ea typeface="+mn-ea"/>
                <a:cs typeface="+mn-cs"/>
              </a:rPr>
              <a:t>BASE</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Weak consistency</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stale data OK</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Availability first</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Best effort</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Approximate answers OK</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Aggressive (optimistic)</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Simpler!</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Faster</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Easier evolution</a:t>
            </a:r>
            <a:endParaRPr lang="en-US" dirty="0" smtClean="0"/>
          </a:p>
          <a:p>
            <a:r>
              <a:rPr lang="en-US" dirty="0" smtClean="0"/>
              <a:t/>
            </a:r>
            <a:br>
              <a:rPr lang="en-US" dirty="0" smtClean="0"/>
            </a:br>
            <a:endParaRPr lang="en-US" dirty="0" smtClean="0"/>
          </a:p>
          <a:p>
            <a:r>
              <a:rPr lang="en-US" dirty="0" smtClean="0"/>
              <a:t/>
            </a:r>
            <a:br>
              <a:rPr lang="en-US" dirty="0" smtClean="0"/>
            </a:br>
            <a:endParaRPr lang="en-US" dirty="0" smtClean="0"/>
          </a:p>
          <a:p>
            <a:r>
              <a:rPr lang="en-US" b="1" dirty="0" smtClean="0"/>
              <a:t>NO-SQL - less latency and high availability at the cost of consistency. (replication)</a:t>
            </a:r>
            <a:endParaRPr lang="en-US" dirty="0" smtClean="0"/>
          </a:p>
          <a:p>
            <a:r>
              <a:rPr lang="en-US" dirty="0" smtClean="0"/>
              <a:t>(</a:t>
            </a:r>
            <a:r>
              <a:rPr lang="en-US" dirty="0" err="1" smtClean="0"/>
              <a:t>SimpleDB</a:t>
            </a:r>
            <a:r>
              <a:rPr lang="en-US" dirty="0" smtClean="0"/>
              <a:t> supporting consistent reads, with higher latency, lower read throughput. Also conditional put/delete)</a:t>
            </a:r>
          </a:p>
          <a:p>
            <a:endParaRPr lang="en-US" dirty="0"/>
          </a:p>
        </p:txBody>
      </p:sp>
      <p:sp>
        <p:nvSpPr>
          <p:cNvPr id="4" name="Slide Number Placeholder 3"/>
          <p:cNvSpPr>
            <a:spLocks noGrp="1"/>
          </p:cNvSpPr>
          <p:nvPr>
            <p:ph type="sldNum" sz="quarter" idx="10"/>
          </p:nvPr>
        </p:nvSpPr>
        <p:spPr/>
        <p:txBody>
          <a:bodyPr/>
          <a:lstStyle/>
          <a:p>
            <a:fld id="{C9D247DC-23BA-4C72-81A7-B7FB22B637CF}" type="slidenum">
              <a:rPr lang="en-US" smtClean="0"/>
              <a:t>52</a:t>
            </a:fld>
            <a:endParaRPr lang="en-US"/>
          </a:p>
        </p:txBody>
      </p:sp>
    </p:spTree>
    <p:extLst>
      <p:ext uri="{BB962C8B-B14F-4D97-AF65-F5344CB8AC3E}">
        <p14:creationId xmlns:p14="http://schemas.microsoft.com/office/powerpoint/2010/main" val="1944165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 mode </a:t>
            </a:r>
            <a:r>
              <a:rPr lang="en-US" dirty="0" err="1" smtClean="0"/>
              <a:t>Linuz</a:t>
            </a:r>
            <a:r>
              <a:rPr lang="en-US" dirty="0" smtClean="0"/>
              <a:t>: on top of the operating system and in the user-space.</a:t>
            </a:r>
          </a:p>
          <a:p>
            <a:endParaRPr lang="en-US" dirty="0" smtClean="0"/>
          </a:p>
          <a:p>
            <a:r>
              <a:rPr lang="en-US" dirty="0" smtClean="0"/>
              <a:t>Pure can be slow due to i86 not providing virtualization</a:t>
            </a:r>
            <a:r>
              <a:rPr lang="en-US" baseline="0" dirty="0" smtClean="0"/>
              <a:t> support…</a:t>
            </a:r>
          </a:p>
          <a:p>
            <a:endParaRPr lang="en-US" baseline="0" dirty="0" smtClean="0"/>
          </a:p>
          <a:p>
            <a:r>
              <a:rPr lang="en-US" baseline="0" dirty="0" smtClean="0"/>
              <a:t>Para needs to modify the </a:t>
            </a:r>
            <a:r>
              <a:rPr lang="en-US" baseline="0" dirty="0" err="1" smtClean="0"/>
              <a:t>geust</a:t>
            </a:r>
            <a:r>
              <a:rPr lang="en-US" baseline="0" dirty="0" smtClean="0"/>
              <a:t> OS to call VMM for some system calls, instead of the hardware.</a:t>
            </a:r>
            <a:endParaRPr lang="en-US" dirty="0"/>
          </a:p>
        </p:txBody>
      </p:sp>
      <p:sp>
        <p:nvSpPr>
          <p:cNvPr id="4" name="Slide Number Placeholder 3"/>
          <p:cNvSpPr>
            <a:spLocks noGrp="1"/>
          </p:cNvSpPr>
          <p:nvPr>
            <p:ph type="sldNum" sz="quarter" idx="10"/>
          </p:nvPr>
        </p:nvSpPr>
        <p:spPr/>
        <p:txBody>
          <a:bodyPr/>
          <a:lstStyle/>
          <a:p>
            <a:fld id="{C9D247DC-23BA-4C72-81A7-B7FB22B637CF}" type="slidenum">
              <a:rPr lang="en-US" smtClean="0"/>
              <a:t>5</a:t>
            </a:fld>
            <a:endParaRPr lang="en-US"/>
          </a:p>
        </p:txBody>
      </p:sp>
    </p:spTree>
    <p:extLst>
      <p:ext uri="{BB962C8B-B14F-4D97-AF65-F5344CB8AC3E}">
        <p14:creationId xmlns:p14="http://schemas.microsoft.com/office/powerpoint/2010/main" val="3203819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Horizontal scaling increase throughput – 100 hours in 10 nodes == 10 hours in 100 nodes</a:t>
            </a:r>
          </a:p>
          <a:p>
            <a:r>
              <a:rPr lang="en-US" baseline="0" dirty="0" smtClean="0"/>
              <a:t>Virtually Unlimited resource availability</a:t>
            </a:r>
          </a:p>
          <a:p>
            <a:endParaRPr lang="en-US" baseline="0" dirty="0" smtClean="0"/>
          </a:p>
          <a:p>
            <a:r>
              <a:rPr lang="en-US" baseline="0" dirty="0" smtClean="0"/>
              <a:t>Amazon HPC instances – 250 in TOP500….</a:t>
            </a:r>
          </a:p>
          <a:p>
            <a:endParaRPr lang="en-US" baseline="0" dirty="0" smtClean="0"/>
          </a:p>
          <a:p>
            <a:r>
              <a:rPr lang="en-US" sz="1200" b="0" i="0" kern="1200" dirty="0" smtClean="0">
                <a:solidFill>
                  <a:schemeClr val="tx1"/>
                </a:solidFill>
                <a:effectLst/>
                <a:latin typeface="+mn-lt"/>
                <a:ea typeface="+mn-ea"/>
                <a:cs typeface="+mn-cs"/>
              </a:rPr>
              <a:t>Cloud word == End-user neither knows or cares where exactly these VMs are </a:t>
            </a:r>
            <a:r>
              <a:rPr lang="en-US" sz="1200" b="0" i="0" kern="1200" dirty="0" err="1" smtClean="0">
                <a:solidFill>
                  <a:schemeClr val="tx1"/>
                </a:solidFill>
                <a:effectLst/>
                <a:latin typeface="+mn-lt"/>
                <a:ea typeface="+mn-ea"/>
                <a:cs typeface="+mn-cs"/>
              </a:rPr>
              <a:t>phyiscally</a:t>
            </a:r>
            <a:r>
              <a:rPr lang="en-US" sz="1200" b="0" i="0" kern="1200" dirty="0" smtClean="0">
                <a:solidFill>
                  <a:schemeClr val="tx1"/>
                </a:solidFill>
                <a:effectLst/>
                <a:latin typeface="+mn-lt"/>
                <a:ea typeface="+mn-ea"/>
                <a:cs typeface="+mn-cs"/>
              </a:rPr>
              <a:t> located or the configuration of the underlying hardware, so long as the they can access their bank of properly configured VM's..</a:t>
            </a:r>
            <a:r>
              <a:rPr lang="en-US" dirty="0" smtClean="0"/>
              <a:t> </a:t>
            </a: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AAEC4D8-A3E9-3345-8F7A-38CB5AC583AD}"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private clouds == cost effective for large organizations.</a:t>
            </a:r>
            <a:endParaRPr lang="en-US" dirty="0" smtClean="0"/>
          </a:p>
          <a:p>
            <a:r>
              <a:rPr lang="en-US" sz="1200" b="0" i="0" kern="1200" dirty="0" smtClean="0">
                <a:solidFill>
                  <a:schemeClr val="tx1"/>
                </a:solidFill>
                <a:effectLst/>
                <a:latin typeface="+mn-lt"/>
                <a:ea typeface="+mn-ea"/>
                <a:cs typeface="+mn-cs"/>
              </a:rPr>
              <a:t>* role of the cloud control software is to coordinate all of following pieces and to provide sufficient abstraction so that user can simply request a VMs.. </a:t>
            </a:r>
            <a:endParaRPr lang="en-US" dirty="0" smtClean="0"/>
          </a:p>
          <a:p>
            <a:pPr marL="171450" indent="-171450">
              <a:buFont typeface="Arial" pitchFamily="34" charset="0"/>
              <a:buChar char="•"/>
            </a:pPr>
            <a:r>
              <a:rPr lang="en-US" sz="1200" b="0" i="0" kern="1200" dirty="0" smtClean="0">
                <a:solidFill>
                  <a:schemeClr val="tx1"/>
                </a:solidFill>
                <a:effectLst/>
                <a:latin typeface="+mn-lt"/>
                <a:ea typeface="+mn-ea"/>
                <a:cs typeface="+mn-cs"/>
              </a:rPr>
              <a:t>Hardware &amp; OS (VM extended hardware, if not only </a:t>
            </a:r>
            <a:r>
              <a:rPr lang="en-US" sz="1200" b="0" i="0" kern="1200" dirty="0" err="1" smtClean="0">
                <a:solidFill>
                  <a:schemeClr val="tx1"/>
                </a:solidFill>
                <a:effectLst/>
                <a:latin typeface="+mn-lt"/>
                <a:ea typeface="+mn-ea"/>
                <a:cs typeface="+mn-cs"/>
              </a:rPr>
              <a:t>para</a:t>
            </a:r>
            <a:r>
              <a:rPr lang="en-US" sz="1200" b="0" i="0" kern="1200" dirty="0" smtClean="0">
                <a:solidFill>
                  <a:schemeClr val="tx1"/>
                </a:solidFill>
                <a:effectLst/>
                <a:latin typeface="+mn-lt"/>
                <a:ea typeface="+mn-ea"/>
                <a:cs typeface="+mn-cs"/>
              </a:rPr>
              <a:t> virtualization)</a:t>
            </a:r>
            <a:endParaRPr lang="en-US" dirty="0" smtClean="0"/>
          </a:p>
          <a:p>
            <a:pPr marL="171450" indent="-171450">
              <a:buFont typeface="Arial" pitchFamily="34" charset="0"/>
              <a:buChar char="•"/>
            </a:pPr>
            <a:r>
              <a:rPr lang="en-US" sz="1200" b="0" i="0" kern="1200" dirty="0" smtClean="0">
                <a:solidFill>
                  <a:schemeClr val="tx1"/>
                </a:solidFill>
                <a:effectLst/>
                <a:latin typeface="+mn-lt"/>
                <a:ea typeface="+mn-ea"/>
                <a:cs typeface="+mn-cs"/>
              </a:rPr>
              <a:t>Network. DNS, DHCP.. Giving VM's virtual MAC addresses.. </a:t>
            </a:r>
            <a:endParaRPr lang="en-US" dirty="0" smtClean="0"/>
          </a:p>
          <a:p>
            <a:pPr marL="171450" indent="-171450">
              <a:buFont typeface="Arial" pitchFamily="34" charset="0"/>
              <a:buChar char="•"/>
            </a:pPr>
            <a:r>
              <a:rPr lang="en-US" sz="1200" b="0" i="0" kern="1200" dirty="0" smtClean="0">
                <a:solidFill>
                  <a:schemeClr val="tx1"/>
                </a:solidFill>
                <a:effectLst/>
                <a:latin typeface="+mn-lt"/>
                <a:ea typeface="+mn-ea"/>
                <a:cs typeface="+mn-cs"/>
              </a:rPr>
              <a:t>VMM Hypervisor... </a:t>
            </a:r>
            <a:r>
              <a:rPr lang="en-US" sz="1200" b="0" i="0" kern="1200" dirty="0" err="1" smtClean="0">
                <a:solidFill>
                  <a:schemeClr val="tx1"/>
                </a:solidFill>
                <a:effectLst/>
                <a:latin typeface="+mn-lt"/>
                <a:ea typeface="+mn-ea"/>
                <a:cs typeface="+mn-cs"/>
              </a:rPr>
              <a:t>Xen</a:t>
            </a:r>
            <a:r>
              <a:rPr lang="en-US" sz="1200" b="0" i="0" kern="1200" dirty="0" smtClean="0">
                <a:solidFill>
                  <a:schemeClr val="tx1"/>
                </a:solidFill>
                <a:effectLst/>
                <a:latin typeface="+mn-lt"/>
                <a:ea typeface="+mn-ea"/>
                <a:cs typeface="+mn-cs"/>
              </a:rPr>
              <a:t>, VMware, </a:t>
            </a:r>
            <a:r>
              <a:rPr lang="en-US" sz="1200" b="0" i="0" kern="1200" dirty="0" err="1" smtClean="0">
                <a:solidFill>
                  <a:schemeClr val="tx1"/>
                </a:solidFill>
                <a:effectLst/>
                <a:latin typeface="+mn-lt"/>
                <a:ea typeface="+mn-ea"/>
                <a:cs typeface="+mn-cs"/>
              </a:rPr>
              <a:t>KVM,etc</a:t>
            </a:r>
            <a:r>
              <a:rPr lang="en-US" sz="1200" b="0" i="0" kern="1200" dirty="0" smtClean="0">
                <a:solidFill>
                  <a:schemeClr val="tx1"/>
                </a:solidFill>
                <a:effectLst/>
                <a:latin typeface="+mn-lt"/>
                <a:ea typeface="+mn-ea"/>
                <a:cs typeface="+mn-cs"/>
              </a:rPr>
              <a:t>.. all use </a:t>
            </a:r>
            <a:r>
              <a:rPr lang="en-US" sz="1200" b="0" i="0" kern="1200" dirty="0" err="1" smtClean="0">
                <a:solidFill>
                  <a:schemeClr val="tx1"/>
                </a:solidFill>
                <a:effectLst/>
                <a:latin typeface="+mn-lt"/>
                <a:ea typeface="+mn-ea"/>
                <a:cs typeface="+mn-cs"/>
              </a:rPr>
              <a:t>libvirt</a:t>
            </a:r>
            <a:r>
              <a:rPr lang="en-US" sz="1200" b="0" i="0" kern="1200" dirty="0" smtClean="0">
                <a:solidFill>
                  <a:schemeClr val="tx1"/>
                </a:solidFill>
                <a:effectLst/>
                <a:latin typeface="+mn-lt"/>
                <a:ea typeface="+mn-ea"/>
                <a:cs typeface="+mn-cs"/>
              </a:rPr>
              <a:t> (facility to control start and stop of VMs)</a:t>
            </a:r>
            <a:endParaRPr lang="en-US" dirty="0" smtClean="0"/>
          </a:p>
          <a:p>
            <a:pPr marL="171450" indent="-171450">
              <a:buFont typeface="Arial" pitchFamily="34" charset="0"/>
              <a:buChar char="•"/>
            </a:pPr>
            <a:r>
              <a:rPr lang="en-US" sz="1200" b="0" i="0" kern="1200" dirty="0" smtClean="0">
                <a:solidFill>
                  <a:schemeClr val="tx1"/>
                </a:solidFill>
                <a:effectLst/>
                <a:latin typeface="+mn-lt"/>
                <a:ea typeface="+mn-ea"/>
                <a:cs typeface="+mn-cs"/>
              </a:rPr>
              <a:t>Archive of VM Disk images.. One of the images is copied and prepared according to the hypervisor (Add swap, padding).</a:t>
            </a:r>
            <a:endParaRPr lang="en-US" dirty="0" smtClean="0"/>
          </a:p>
          <a:p>
            <a:pPr marL="171450" indent="-171450">
              <a:buFont typeface="Arial" pitchFamily="34" charset="0"/>
              <a:buChar char="•"/>
            </a:pPr>
            <a:r>
              <a:rPr lang="en-US" sz="1200" b="0" i="0" kern="1200" dirty="0" smtClean="0">
                <a:solidFill>
                  <a:schemeClr val="tx1"/>
                </a:solidFill>
                <a:effectLst/>
                <a:latin typeface="+mn-lt"/>
                <a:ea typeface="+mn-ea"/>
                <a:cs typeface="+mn-cs"/>
              </a:rPr>
              <a:t>Front-end for users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EC2 APIs)</a:t>
            </a:r>
            <a:endParaRPr lang="en-US" dirty="0" smtClean="0"/>
          </a:p>
          <a:p>
            <a:pPr marL="171450" indent="-171450">
              <a:buFont typeface="Arial" pitchFamily="34" charset="0"/>
              <a:buChar char="•"/>
            </a:pPr>
            <a:r>
              <a:rPr lang="en-US" sz="1200" b="0" i="0" kern="1200" dirty="0" smtClean="0">
                <a:solidFill>
                  <a:schemeClr val="tx1"/>
                </a:solidFill>
                <a:effectLst/>
                <a:latin typeface="+mn-lt"/>
                <a:ea typeface="+mn-ea"/>
                <a:cs typeface="+mn-cs"/>
              </a:rPr>
              <a:t>cloud frameworks (</a:t>
            </a:r>
            <a:r>
              <a:rPr lang="en-US" sz="1200" b="0" i="0" kern="1200" dirty="0" err="1" smtClean="0">
                <a:solidFill>
                  <a:schemeClr val="tx1"/>
                </a:solidFill>
                <a:effectLst/>
                <a:latin typeface="+mn-lt"/>
                <a:ea typeface="+mn-ea"/>
                <a:cs typeface="+mn-cs"/>
              </a:rPr>
              <a:t>euca</a:t>
            </a:r>
            <a:r>
              <a:rPr lang="en-US" sz="1200" b="0" i="0" kern="1200" dirty="0" smtClean="0">
                <a:solidFill>
                  <a:schemeClr val="tx1"/>
                </a:solidFill>
                <a:effectLst/>
                <a:latin typeface="+mn-lt"/>
                <a:ea typeface="+mn-ea"/>
                <a:cs typeface="+mn-cs"/>
              </a:rPr>
              <a:t>, nimbus, </a:t>
            </a:r>
            <a:r>
              <a:rPr lang="en-US" sz="1200" b="0" i="0" kern="1200" dirty="0" err="1" smtClean="0">
                <a:solidFill>
                  <a:schemeClr val="tx1"/>
                </a:solidFill>
                <a:effectLst/>
                <a:latin typeface="+mn-lt"/>
                <a:ea typeface="+mn-ea"/>
                <a:cs typeface="+mn-cs"/>
              </a:rPr>
              <a:t>opennebula</a:t>
            </a:r>
            <a:r>
              <a:rPr lang="en-US" sz="1200" b="0" i="0" kern="1200" dirty="0" smtClean="0">
                <a:solidFill>
                  <a:schemeClr val="tx1"/>
                </a:solidFill>
                <a:effectLst/>
                <a:latin typeface="+mn-lt"/>
                <a:ea typeface="+mn-ea"/>
                <a:cs typeface="+mn-cs"/>
              </a:rPr>
              <a:t>) .. input from front-end -&gt; retrieves disk images, signals VMM to setup VM, signals DHCP and IP </a:t>
            </a:r>
            <a:r>
              <a:rPr lang="en-US" sz="1200" b="0" i="0" kern="1200" dirty="0" err="1" smtClean="0">
                <a:solidFill>
                  <a:schemeClr val="tx1"/>
                </a:solidFill>
                <a:effectLst/>
                <a:latin typeface="+mn-lt"/>
                <a:ea typeface="+mn-ea"/>
                <a:cs typeface="+mn-cs"/>
              </a:rPr>
              <a:t>briging</a:t>
            </a:r>
            <a:r>
              <a:rPr lang="en-US" sz="1200" b="0" i="0" kern="1200" dirty="0" smtClean="0">
                <a:solidFill>
                  <a:schemeClr val="tx1"/>
                </a:solidFill>
                <a:effectLst/>
                <a:latin typeface="+mn-lt"/>
                <a:ea typeface="+mn-ea"/>
                <a:cs typeface="+mn-cs"/>
              </a:rPr>
              <a:t> programs to setup MAC and IP for VM..</a:t>
            </a:r>
            <a:endParaRPr lang="en-US" dirty="0" smtClean="0"/>
          </a:p>
          <a:p>
            <a:endParaRPr lang="en-US" dirty="0"/>
          </a:p>
        </p:txBody>
      </p:sp>
      <p:sp>
        <p:nvSpPr>
          <p:cNvPr id="4" name="Slide Number Placeholder 3"/>
          <p:cNvSpPr>
            <a:spLocks noGrp="1"/>
          </p:cNvSpPr>
          <p:nvPr>
            <p:ph type="sldNum" sz="quarter" idx="10"/>
          </p:nvPr>
        </p:nvSpPr>
        <p:spPr/>
        <p:txBody>
          <a:bodyPr/>
          <a:lstStyle/>
          <a:p>
            <a:fld id="{C9D247DC-23BA-4C72-81A7-B7FB22B637CF}" type="slidenum">
              <a:rPr lang="en-US" smtClean="0"/>
              <a:t>7</a:t>
            </a:fld>
            <a:endParaRPr lang="en-US"/>
          </a:p>
        </p:txBody>
      </p:sp>
    </p:spTree>
    <p:extLst>
      <p:ext uri="{BB962C8B-B14F-4D97-AF65-F5344CB8AC3E}">
        <p14:creationId xmlns:p14="http://schemas.microsoft.com/office/powerpoint/2010/main" val="1751062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Nimbus Context broker </a:t>
            </a:r>
            <a:r>
              <a:rPr lang="en-US" sz="1200" b="0" i="0" kern="1200" dirty="0" smtClean="0">
                <a:solidFill>
                  <a:schemeClr val="tx1"/>
                </a:solidFill>
                <a:effectLst/>
                <a:latin typeface="+mn-lt"/>
                <a:ea typeface="+mn-ea"/>
                <a:cs typeface="+mn-cs"/>
              </a:rPr>
              <a:t>: (one</a:t>
            </a:r>
            <a:r>
              <a:rPr lang="en-US" sz="1200" b="0" i="0" kern="1200" baseline="0" dirty="0" smtClean="0">
                <a:solidFill>
                  <a:schemeClr val="tx1"/>
                </a:solidFill>
                <a:effectLst/>
                <a:latin typeface="+mn-lt"/>
                <a:ea typeface="+mn-ea"/>
                <a:cs typeface="+mn-cs"/>
              </a:rPr>
              <a:t> click virtual cluster)</a:t>
            </a:r>
            <a:r>
              <a:rPr lang="en-US" sz="1200" b="0" i="0" kern="1200" dirty="0" smtClean="0">
                <a:solidFill>
                  <a:schemeClr val="tx1"/>
                </a:solidFill>
                <a:effectLst/>
                <a:latin typeface="+mn-lt"/>
                <a:ea typeface="+mn-ea"/>
                <a:cs typeface="+mn-cs"/>
              </a:rPr>
              <a:t>This is a service that allows clients to coordinate large virtual cluster launches automatically and </a:t>
            </a:r>
            <a:r>
              <a:rPr lang="en-US" sz="1200" b="0" i="0" kern="1200" dirty="0" err="1" smtClean="0">
                <a:solidFill>
                  <a:schemeClr val="tx1"/>
                </a:solidFill>
                <a:effectLst/>
                <a:latin typeface="+mn-lt"/>
                <a:ea typeface="+mn-ea"/>
                <a:cs typeface="+mn-cs"/>
              </a:rPr>
              <a:t>repeatably</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Used to deploy "one-click" virtual clusters that function right after launch as opposed to launching a set of "unconnected" virtual machines like most VM-on-demand services give you. It also provides a facility to "personalize" VMs (seed them with secrets, access policies, and just-in-time configurations). This requires that the VMs run a lightweight script at boot time called the </a:t>
            </a:r>
            <a:r>
              <a:rPr lang="en-US" sz="1200" b="0" i="0" u="none" strike="noStrike" kern="1200" dirty="0" smtClean="0">
                <a:solidFill>
                  <a:schemeClr val="tx1"/>
                </a:solidFill>
                <a:effectLst/>
                <a:latin typeface="+mn-lt"/>
                <a:ea typeface="+mn-ea"/>
                <a:cs typeface="+mn-cs"/>
                <a:hlinkClick r:id="rId3"/>
              </a:rPr>
              <a:t>Context Agent</a:t>
            </a:r>
            <a:r>
              <a:rPr lang="en-US" sz="1200" b="0" i="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C9D247DC-23BA-4C72-81A7-B7FB22B637CF}" type="slidenum">
              <a:rPr lang="en-US" smtClean="0"/>
              <a:t>8</a:t>
            </a:fld>
            <a:endParaRPr lang="en-US"/>
          </a:p>
        </p:txBody>
      </p:sp>
    </p:spTree>
    <p:extLst>
      <p:ext uri="{BB962C8B-B14F-4D97-AF65-F5344CB8AC3E}">
        <p14:creationId xmlns:p14="http://schemas.microsoft.com/office/powerpoint/2010/main" val="2321503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247DC-23BA-4C72-81A7-B7FB22B637CF}" type="slidenum">
              <a:rPr lang="en-US" smtClean="0"/>
              <a:t>9</a:t>
            </a:fld>
            <a:endParaRPr lang="en-US"/>
          </a:p>
        </p:txBody>
      </p:sp>
    </p:spTree>
    <p:extLst>
      <p:ext uri="{BB962C8B-B14F-4D97-AF65-F5344CB8AC3E}">
        <p14:creationId xmlns:p14="http://schemas.microsoft.com/office/powerpoint/2010/main" val="148860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 too much smaller communication. Less # of </a:t>
            </a:r>
            <a:r>
              <a:rPr lang="en-US" sz="1200" kern="1200" dirty="0" err="1" smtClean="0">
                <a:solidFill>
                  <a:schemeClr val="tx1"/>
                </a:solidFill>
                <a:effectLst/>
                <a:latin typeface="+mn-lt"/>
                <a:ea typeface="+mn-ea"/>
                <a:cs typeface="+mn-cs"/>
              </a:rPr>
              <a:t>communiations</a:t>
            </a:r>
            <a:r>
              <a:rPr lang="en-US" sz="1200" kern="1200" dirty="0" smtClean="0">
                <a:solidFill>
                  <a:schemeClr val="tx1"/>
                </a:solidFill>
                <a:effectLst/>
                <a:latin typeface="+mn-lt"/>
                <a:ea typeface="+mn-ea"/>
                <a:cs typeface="+mn-cs"/>
              </a:rPr>
              <a:t>..but large</a:t>
            </a:r>
            <a:r>
              <a:rPr lang="en-US" sz="1200" kern="1200" baseline="0" dirty="0" smtClean="0">
                <a:solidFill>
                  <a:schemeClr val="tx1"/>
                </a:solidFill>
                <a:effectLst/>
                <a:latin typeface="+mn-lt"/>
                <a:ea typeface="+mn-ea"/>
                <a:cs typeface="+mn-cs"/>
              </a:rPr>
              <a:t> data transfer between maps &amp; reduces.. Use storage too…</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SWG - In these tests, 32 cores were used to align 4000 sequences. </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Standard deviations of 1.56% for EMR and 2.25% for </a:t>
            </a:r>
            <a:r>
              <a:rPr lang="en-US" sz="1200" kern="1200" dirty="0" err="1" smtClean="0">
                <a:solidFill>
                  <a:schemeClr val="tx1"/>
                </a:solidFill>
                <a:effectLst/>
                <a:latin typeface="+mn-lt"/>
                <a:ea typeface="+mn-ea"/>
                <a:cs typeface="+mn-cs"/>
              </a:rPr>
              <a:t>AzureMapReduce</a:t>
            </a:r>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842EC38D-76F9-4D02-B218-3C9CB0039E20}" type="slidenum">
              <a:rPr lang="en-US" smtClean="0"/>
              <a:pPr/>
              <a:t>10</a:t>
            </a:fld>
            <a:endParaRPr lang="en-US"/>
          </a:p>
        </p:txBody>
      </p:sp>
    </p:spTree>
    <p:extLst>
      <p:ext uri="{BB962C8B-B14F-4D97-AF65-F5344CB8AC3E}">
        <p14:creationId xmlns:p14="http://schemas.microsoft.com/office/powerpoint/2010/main" val="166645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machine, bare metal </a:t>
            </a:r>
            <a:r>
              <a:rPr lang="en-US" dirty="0" err="1" smtClean="0"/>
              <a:t>vs</a:t>
            </a:r>
            <a:r>
              <a:rPr lang="en-US" baseline="0" dirty="0" smtClean="0"/>
              <a:t> VM…</a:t>
            </a:r>
            <a:endParaRPr lang="en-US" dirty="0"/>
          </a:p>
        </p:txBody>
      </p:sp>
      <p:sp>
        <p:nvSpPr>
          <p:cNvPr id="4" name="Slide Number Placeholder 3"/>
          <p:cNvSpPr>
            <a:spLocks noGrp="1"/>
          </p:cNvSpPr>
          <p:nvPr>
            <p:ph type="sldNum" sz="quarter" idx="10"/>
          </p:nvPr>
        </p:nvSpPr>
        <p:spPr/>
        <p:txBody>
          <a:bodyPr/>
          <a:lstStyle/>
          <a:p>
            <a:fld id="{C9D247DC-23BA-4C72-81A7-B7FB22B637CF}" type="slidenum">
              <a:rPr lang="en-US" smtClean="0"/>
              <a:t>11</a:t>
            </a:fld>
            <a:endParaRPr lang="en-US"/>
          </a:p>
        </p:txBody>
      </p:sp>
    </p:spTree>
    <p:extLst>
      <p:ext uri="{BB962C8B-B14F-4D97-AF65-F5344CB8AC3E}">
        <p14:creationId xmlns:p14="http://schemas.microsoft.com/office/powerpoint/2010/main" val="3763049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E514AF-C839-4144-B578-1C00EC85BB1D}" type="datetimeFigureOut">
              <a:rPr lang="en-US" smtClean="0"/>
              <a:t>1/12/2011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6DB3D-F5E0-4E63-B4A3-B9B5D4F5EF6C}" type="slidenum">
              <a:rPr lang="en-US" smtClean="0"/>
              <a:t>‹#›</a:t>
            </a:fld>
            <a:endParaRPr lang="en-US"/>
          </a:p>
        </p:txBody>
      </p:sp>
    </p:spTree>
    <p:extLst>
      <p:ext uri="{BB962C8B-B14F-4D97-AF65-F5344CB8AC3E}">
        <p14:creationId xmlns:p14="http://schemas.microsoft.com/office/powerpoint/2010/main" val="996422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E514AF-C839-4144-B578-1C00EC85BB1D}" type="datetimeFigureOut">
              <a:rPr lang="en-US" smtClean="0"/>
              <a:t>1/12/2011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6DB3D-F5E0-4E63-B4A3-B9B5D4F5EF6C}" type="slidenum">
              <a:rPr lang="en-US" smtClean="0"/>
              <a:t>‹#›</a:t>
            </a:fld>
            <a:endParaRPr lang="en-US"/>
          </a:p>
        </p:txBody>
      </p:sp>
    </p:spTree>
    <p:extLst>
      <p:ext uri="{BB962C8B-B14F-4D97-AF65-F5344CB8AC3E}">
        <p14:creationId xmlns:p14="http://schemas.microsoft.com/office/powerpoint/2010/main" val="477647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E514AF-C839-4144-B578-1C00EC85BB1D}" type="datetimeFigureOut">
              <a:rPr lang="en-US" smtClean="0"/>
              <a:t>1/12/2011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6DB3D-F5E0-4E63-B4A3-B9B5D4F5EF6C}" type="slidenum">
              <a:rPr lang="en-US" smtClean="0"/>
              <a:t>‹#›</a:t>
            </a:fld>
            <a:endParaRPr lang="en-US"/>
          </a:p>
        </p:txBody>
      </p:sp>
    </p:spTree>
    <p:extLst>
      <p:ext uri="{BB962C8B-B14F-4D97-AF65-F5344CB8AC3E}">
        <p14:creationId xmlns:p14="http://schemas.microsoft.com/office/powerpoint/2010/main" val="2281013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E514AF-C839-4144-B578-1C00EC85BB1D}" type="datetimeFigureOut">
              <a:rPr lang="en-US" smtClean="0"/>
              <a:t>1/12/2011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6DB3D-F5E0-4E63-B4A3-B9B5D4F5EF6C}" type="slidenum">
              <a:rPr lang="en-US" smtClean="0"/>
              <a:t>‹#›</a:t>
            </a:fld>
            <a:endParaRPr lang="en-US"/>
          </a:p>
        </p:txBody>
      </p:sp>
    </p:spTree>
    <p:extLst>
      <p:ext uri="{BB962C8B-B14F-4D97-AF65-F5344CB8AC3E}">
        <p14:creationId xmlns:p14="http://schemas.microsoft.com/office/powerpoint/2010/main" val="1412989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E514AF-C839-4144-B578-1C00EC85BB1D}" type="datetimeFigureOut">
              <a:rPr lang="en-US" smtClean="0"/>
              <a:t>1/12/2011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6DB3D-F5E0-4E63-B4A3-B9B5D4F5EF6C}" type="slidenum">
              <a:rPr lang="en-US" smtClean="0"/>
              <a:t>‹#›</a:t>
            </a:fld>
            <a:endParaRPr lang="en-US"/>
          </a:p>
        </p:txBody>
      </p:sp>
    </p:spTree>
    <p:extLst>
      <p:ext uri="{BB962C8B-B14F-4D97-AF65-F5344CB8AC3E}">
        <p14:creationId xmlns:p14="http://schemas.microsoft.com/office/powerpoint/2010/main" val="1662122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E514AF-C839-4144-B578-1C00EC85BB1D}" type="datetimeFigureOut">
              <a:rPr lang="en-US" smtClean="0"/>
              <a:t>1/12/2011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6DB3D-F5E0-4E63-B4A3-B9B5D4F5EF6C}" type="slidenum">
              <a:rPr lang="en-US" smtClean="0"/>
              <a:t>‹#›</a:t>
            </a:fld>
            <a:endParaRPr lang="en-US"/>
          </a:p>
        </p:txBody>
      </p:sp>
    </p:spTree>
    <p:extLst>
      <p:ext uri="{BB962C8B-B14F-4D97-AF65-F5344CB8AC3E}">
        <p14:creationId xmlns:p14="http://schemas.microsoft.com/office/powerpoint/2010/main" val="245639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E514AF-C839-4144-B578-1C00EC85BB1D}" type="datetimeFigureOut">
              <a:rPr lang="en-US" smtClean="0"/>
              <a:t>1/12/2011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56DB3D-F5E0-4E63-B4A3-B9B5D4F5EF6C}" type="slidenum">
              <a:rPr lang="en-US" smtClean="0"/>
              <a:t>‹#›</a:t>
            </a:fld>
            <a:endParaRPr lang="en-US"/>
          </a:p>
        </p:txBody>
      </p:sp>
    </p:spTree>
    <p:extLst>
      <p:ext uri="{BB962C8B-B14F-4D97-AF65-F5344CB8AC3E}">
        <p14:creationId xmlns:p14="http://schemas.microsoft.com/office/powerpoint/2010/main" val="2354938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E514AF-C839-4144-B578-1C00EC85BB1D}" type="datetimeFigureOut">
              <a:rPr lang="en-US" smtClean="0"/>
              <a:t>1/12/2011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56DB3D-F5E0-4E63-B4A3-B9B5D4F5EF6C}" type="slidenum">
              <a:rPr lang="en-US" smtClean="0"/>
              <a:t>‹#›</a:t>
            </a:fld>
            <a:endParaRPr lang="en-US"/>
          </a:p>
        </p:txBody>
      </p:sp>
    </p:spTree>
    <p:extLst>
      <p:ext uri="{BB962C8B-B14F-4D97-AF65-F5344CB8AC3E}">
        <p14:creationId xmlns:p14="http://schemas.microsoft.com/office/powerpoint/2010/main" val="4283154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14AF-C839-4144-B578-1C00EC85BB1D}" type="datetimeFigureOut">
              <a:rPr lang="en-US" smtClean="0"/>
              <a:t>1/12/2011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56DB3D-F5E0-4E63-B4A3-B9B5D4F5EF6C}" type="slidenum">
              <a:rPr lang="en-US" smtClean="0"/>
              <a:t>‹#›</a:t>
            </a:fld>
            <a:endParaRPr lang="en-US"/>
          </a:p>
        </p:txBody>
      </p:sp>
    </p:spTree>
    <p:extLst>
      <p:ext uri="{BB962C8B-B14F-4D97-AF65-F5344CB8AC3E}">
        <p14:creationId xmlns:p14="http://schemas.microsoft.com/office/powerpoint/2010/main" val="4088196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E514AF-C839-4144-B578-1C00EC85BB1D}" type="datetimeFigureOut">
              <a:rPr lang="en-US" smtClean="0"/>
              <a:t>1/12/2011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6DB3D-F5E0-4E63-B4A3-B9B5D4F5EF6C}" type="slidenum">
              <a:rPr lang="en-US" smtClean="0"/>
              <a:t>‹#›</a:t>
            </a:fld>
            <a:endParaRPr lang="en-US"/>
          </a:p>
        </p:txBody>
      </p:sp>
    </p:spTree>
    <p:extLst>
      <p:ext uri="{BB962C8B-B14F-4D97-AF65-F5344CB8AC3E}">
        <p14:creationId xmlns:p14="http://schemas.microsoft.com/office/powerpoint/2010/main" val="4022827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E514AF-C839-4144-B578-1C00EC85BB1D}" type="datetimeFigureOut">
              <a:rPr lang="en-US" smtClean="0"/>
              <a:t>1/12/2011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6DB3D-F5E0-4E63-B4A3-B9B5D4F5EF6C}" type="slidenum">
              <a:rPr lang="en-US" smtClean="0"/>
              <a:t>‹#›</a:t>
            </a:fld>
            <a:endParaRPr lang="en-US"/>
          </a:p>
        </p:txBody>
      </p:sp>
    </p:spTree>
    <p:extLst>
      <p:ext uri="{BB962C8B-B14F-4D97-AF65-F5344CB8AC3E}">
        <p14:creationId xmlns:p14="http://schemas.microsoft.com/office/powerpoint/2010/main" val="2703979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14AF-C839-4144-B578-1C00EC85BB1D}" type="datetimeFigureOut">
              <a:rPr lang="en-US" smtClean="0"/>
              <a:t>1/12/2011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56DB3D-F5E0-4E63-B4A3-B9B5D4F5EF6C}" type="slidenum">
              <a:rPr lang="en-US" smtClean="0"/>
              <a:t>‹#›</a:t>
            </a:fld>
            <a:endParaRPr lang="en-US"/>
          </a:p>
        </p:txBody>
      </p:sp>
    </p:spTree>
    <p:extLst>
      <p:ext uri="{BB962C8B-B14F-4D97-AF65-F5344CB8AC3E}">
        <p14:creationId xmlns:p14="http://schemas.microsoft.com/office/powerpoint/2010/main" val="555988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nosqlpedia.com/wiki/Survey_distributed_databas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3.amazonaws.com/AllThingsDistributed/sosp/amazon-dynamo-sosp2007.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nosqlpedia.com/wiki/Survey_distributed_databas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grids.ucs.indiana.edu/ptliupages/presentations/IUB_Talk_March26_2010.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www.netlib.org/utk/lsi/pcwLSI/text/node25.html#prop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6.png"/><Relationship Id="rId5" Type="http://schemas.openxmlformats.org/officeDocument/2006/relationships/image" Target="../media/image24.emf"/><Relationship Id="rId4" Type="http://schemas.openxmlformats.org/officeDocument/2006/relationships/package" Target="../embeddings/Microsoft_Word_Document1.docx"/></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fabless.livejournal.com/255308.html"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Overview of Cloud Technologies and Parallel </a:t>
            </a:r>
            <a:r>
              <a:rPr lang="en-US" dirty="0"/>
              <a:t>P</a:t>
            </a:r>
            <a:r>
              <a:rPr lang="en-US" dirty="0" smtClean="0"/>
              <a:t>rogramming </a:t>
            </a:r>
            <a:r>
              <a:rPr lang="en-US" dirty="0"/>
              <a:t>F</a:t>
            </a:r>
            <a:r>
              <a:rPr lang="en-US" dirty="0" smtClean="0"/>
              <a:t>rameworks for Scientific Applications</a:t>
            </a:r>
            <a:endParaRPr lang="en-US" dirty="0"/>
          </a:p>
        </p:txBody>
      </p:sp>
      <p:sp>
        <p:nvSpPr>
          <p:cNvPr id="3" name="Subtitle 2"/>
          <p:cNvSpPr>
            <a:spLocks noGrp="1"/>
          </p:cNvSpPr>
          <p:nvPr>
            <p:ph type="subTitle" idx="1"/>
          </p:nvPr>
        </p:nvSpPr>
        <p:spPr/>
        <p:txBody>
          <a:bodyPr/>
          <a:lstStyle/>
          <a:p>
            <a:r>
              <a:rPr lang="en-US" dirty="0" err="1" smtClean="0"/>
              <a:t>Thilina</a:t>
            </a:r>
            <a:r>
              <a:rPr lang="en-US" dirty="0" smtClean="0"/>
              <a:t> </a:t>
            </a:r>
            <a:r>
              <a:rPr lang="en-US" dirty="0" err="1" smtClean="0"/>
              <a:t>Gunarathne</a:t>
            </a:r>
            <a:endParaRPr lang="en-US" dirty="0" smtClean="0"/>
          </a:p>
          <a:p>
            <a:r>
              <a:rPr lang="en-US" sz="2400" dirty="0" smtClean="0">
                <a:solidFill>
                  <a:schemeClr val="tx1"/>
                </a:solidFill>
              </a:rPr>
              <a:t>Indiana University</a:t>
            </a:r>
            <a:endParaRPr lang="en-US" sz="2400" dirty="0">
              <a:solidFill>
                <a:schemeClr val="tx1"/>
              </a:solidFill>
            </a:endParaRPr>
          </a:p>
        </p:txBody>
      </p:sp>
    </p:spTree>
    <p:extLst>
      <p:ext uri="{BB962C8B-B14F-4D97-AF65-F5344CB8AC3E}">
        <p14:creationId xmlns:p14="http://schemas.microsoft.com/office/powerpoint/2010/main" val="4041277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Sustained performance of clouds</a:t>
            </a:r>
            <a:endParaRPr lang="en-US" dirty="0"/>
          </a:p>
        </p:txBody>
      </p:sp>
      <p:pic>
        <p:nvPicPr>
          <p:cNvPr id="4098" name="Picture 16" descr="5.pn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762000" y="1599306"/>
            <a:ext cx="7620000" cy="426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9400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5" y="274638"/>
            <a:ext cx="8543925" cy="1143000"/>
          </a:xfrm>
        </p:spPr>
        <p:txBody>
          <a:bodyPr>
            <a:normAutofit fontScale="90000"/>
          </a:bodyPr>
          <a:lstStyle/>
          <a:p>
            <a:r>
              <a:rPr lang="en-US" dirty="0" smtClean="0"/>
              <a:t>Virtualization Overhead for All Pairs Sequence Alignment</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95400" y="1524000"/>
            <a:ext cx="6581775" cy="4877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8297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Infrastructure Services</a:t>
            </a:r>
            <a:endParaRPr lang="en-US" dirty="0"/>
          </a:p>
        </p:txBody>
      </p:sp>
      <p:sp>
        <p:nvSpPr>
          <p:cNvPr id="3" name="Content Placeholder 2"/>
          <p:cNvSpPr>
            <a:spLocks noGrp="1"/>
          </p:cNvSpPr>
          <p:nvPr>
            <p:ph idx="1"/>
          </p:nvPr>
        </p:nvSpPr>
        <p:spPr/>
        <p:txBody>
          <a:bodyPr>
            <a:normAutofit lnSpcReduction="10000"/>
          </a:bodyPr>
          <a:lstStyle/>
          <a:p>
            <a:r>
              <a:rPr lang="en-US" dirty="0"/>
              <a:t>Cloud infrastructure services</a:t>
            </a:r>
          </a:p>
          <a:p>
            <a:pPr lvl="1"/>
            <a:r>
              <a:rPr lang="en-US" dirty="0"/>
              <a:t>Storage, messaging, tabular storage</a:t>
            </a:r>
          </a:p>
          <a:p>
            <a:r>
              <a:rPr lang="en-US" dirty="0"/>
              <a:t>Cloud oriented services </a:t>
            </a:r>
            <a:r>
              <a:rPr lang="en-US" dirty="0" smtClean="0"/>
              <a:t>guarantees</a:t>
            </a:r>
          </a:p>
          <a:p>
            <a:pPr lvl="1"/>
            <a:r>
              <a:rPr lang="en-US" dirty="0"/>
              <a:t>Distributed, highly scalable &amp; highly available, low </a:t>
            </a:r>
            <a:r>
              <a:rPr lang="en-US" dirty="0" smtClean="0"/>
              <a:t>latency</a:t>
            </a:r>
          </a:p>
          <a:p>
            <a:pPr lvl="1"/>
            <a:r>
              <a:rPr lang="en-US" dirty="0" smtClean="0"/>
              <a:t>Consistency tradeoff’s</a:t>
            </a:r>
            <a:endParaRPr lang="en-US" dirty="0"/>
          </a:p>
          <a:p>
            <a:r>
              <a:rPr lang="en-US" dirty="0"/>
              <a:t>Virtually unlimited </a:t>
            </a:r>
            <a:r>
              <a:rPr lang="en-US" dirty="0" smtClean="0"/>
              <a:t>scalability</a:t>
            </a:r>
          </a:p>
          <a:p>
            <a:r>
              <a:rPr lang="en-US" dirty="0"/>
              <a:t>Minimal management / maintenance overhead </a:t>
            </a:r>
            <a:endParaRPr lang="en-US" dirty="0" smtClean="0"/>
          </a:p>
          <a:p>
            <a:endParaRPr lang="en-US" dirty="0"/>
          </a:p>
          <a:p>
            <a:endParaRPr lang="en-US" dirty="0"/>
          </a:p>
        </p:txBody>
      </p:sp>
    </p:spTree>
    <p:extLst>
      <p:ext uri="{BB962C8B-B14F-4D97-AF65-F5344CB8AC3E}">
        <p14:creationId xmlns:p14="http://schemas.microsoft.com/office/powerpoint/2010/main" val="4076445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Amazon Web Services</a:t>
            </a:r>
            <a:endParaRPr lang="en-US" dirty="0"/>
          </a:p>
        </p:txBody>
      </p:sp>
      <p:sp>
        <p:nvSpPr>
          <p:cNvPr id="3" name="Content Placeholder 2"/>
          <p:cNvSpPr>
            <a:spLocks noGrp="1"/>
          </p:cNvSpPr>
          <p:nvPr>
            <p:ph sz="half" idx="1"/>
          </p:nvPr>
        </p:nvSpPr>
        <p:spPr>
          <a:xfrm>
            <a:off x="457200" y="1600200"/>
            <a:ext cx="4038600" cy="4876800"/>
          </a:xfrm>
        </p:spPr>
        <p:txBody>
          <a:bodyPr>
            <a:normAutofit fontScale="85000" lnSpcReduction="20000"/>
          </a:bodyPr>
          <a:lstStyle/>
          <a:p>
            <a:r>
              <a:rPr lang="en-US" dirty="0" smtClean="0"/>
              <a:t>Compute</a:t>
            </a:r>
          </a:p>
          <a:p>
            <a:pPr lvl="1"/>
            <a:r>
              <a:rPr lang="en-US" dirty="0" smtClean="0"/>
              <a:t>Elastic Compute Service (EC2)</a:t>
            </a:r>
          </a:p>
          <a:p>
            <a:pPr lvl="1"/>
            <a:r>
              <a:rPr lang="en-US" dirty="0" smtClean="0"/>
              <a:t>Elastic </a:t>
            </a:r>
            <a:r>
              <a:rPr lang="en-US" dirty="0" err="1" smtClean="0"/>
              <a:t>MapReduce</a:t>
            </a:r>
            <a:endParaRPr lang="en-US" dirty="0" smtClean="0"/>
          </a:p>
          <a:p>
            <a:pPr lvl="1"/>
            <a:r>
              <a:rPr lang="en-US" dirty="0" smtClean="0"/>
              <a:t>Auto Scaling</a:t>
            </a:r>
          </a:p>
          <a:p>
            <a:r>
              <a:rPr lang="en-US" dirty="0" smtClean="0"/>
              <a:t>Storage</a:t>
            </a:r>
          </a:p>
          <a:p>
            <a:pPr lvl="1"/>
            <a:r>
              <a:rPr lang="en-US" dirty="0" smtClean="0"/>
              <a:t>Simple Storage Service (S3)</a:t>
            </a:r>
          </a:p>
          <a:p>
            <a:pPr lvl="1"/>
            <a:r>
              <a:rPr lang="en-US" dirty="0" smtClean="0"/>
              <a:t>Elastic Block Store (EBS)</a:t>
            </a:r>
          </a:p>
          <a:p>
            <a:pPr lvl="1"/>
            <a:r>
              <a:rPr lang="en-US" dirty="0" smtClean="0"/>
              <a:t>AWS Import/Export</a:t>
            </a:r>
          </a:p>
          <a:p>
            <a:r>
              <a:rPr lang="en-US" dirty="0" smtClean="0"/>
              <a:t>Messaging</a:t>
            </a:r>
          </a:p>
          <a:p>
            <a:pPr lvl="1"/>
            <a:r>
              <a:rPr lang="en-US" dirty="0" smtClean="0"/>
              <a:t>Simple Queue Service (SQS)</a:t>
            </a:r>
          </a:p>
          <a:p>
            <a:pPr lvl="1"/>
            <a:r>
              <a:rPr lang="en-US" dirty="0" smtClean="0"/>
              <a:t>Simple Notification Service (SNS)</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Database</a:t>
            </a:r>
          </a:p>
          <a:p>
            <a:pPr lvl="1"/>
            <a:r>
              <a:rPr lang="en-US" dirty="0" err="1" smtClean="0"/>
              <a:t>SimpleDB</a:t>
            </a:r>
            <a:endParaRPr lang="en-US" dirty="0" smtClean="0"/>
          </a:p>
          <a:p>
            <a:pPr lvl="1"/>
            <a:r>
              <a:rPr lang="en-US" dirty="0" smtClean="0"/>
              <a:t>Relational Database Service (RDS)</a:t>
            </a:r>
          </a:p>
          <a:p>
            <a:r>
              <a:rPr lang="en-US" dirty="0" smtClean="0"/>
              <a:t>Content Delivery</a:t>
            </a:r>
          </a:p>
          <a:p>
            <a:pPr lvl="1"/>
            <a:r>
              <a:rPr lang="en-US" dirty="0" err="1" smtClean="0"/>
              <a:t>CloudFront</a:t>
            </a:r>
            <a:endParaRPr lang="en-US" dirty="0" smtClean="0"/>
          </a:p>
          <a:p>
            <a:r>
              <a:rPr lang="en-US" dirty="0" smtClean="0"/>
              <a:t>Networking</a:t>
            </a:r>
          </a:p>
          <a:p>
            <a:pPr lvl="1"/>
            <a:r>
              <a:rPr lang="en-US" dirty="0" smtClean="0"/>
              <a:t>Elastic Load Balancing</a:t>
            </a:r>
          </a:p>
          <a:p>
            <a:pPr lvl="1"/>
            <a:r>
              <a:rPr lang="en-US" dirty="0" smtClean="0"/>
              <a:t>Virtual Private Cloud</a:t>
            </a:r>
          </a:p>
          <a:p>
            <a:r>
              <a:rPr lang="en-US" dirty="0" smtClean="0"/>
              <a:t>Monitoring</a:t>
            </a:r>
          </a:p>
          <a:p>
            <a:pPr lvl="1"/>
            <a:r>
              <a:rPr lang="en-US" dirty="0" err="1" smtClean="0"/>
              <a:t>CloudWatch</a:t>
            </a:r>
          </a:p>
          <a:p>
            <a:r>
              <a:rPr lang="en-US" dirty="0" smtClean="0"/>
              <a:t>Workforce</a:t>
            </a:r>
          </a:p>
          <a:p>
            <a:pPr lvl="1"/>
            <a:r>
              <a:rPr lang="en-US" dirty="0" smtClean="0"/>
              <a:t>Mechanical Turk</a:t>
            </a:r>
            <a:endParaRPr lang="en-US" dirty="0"/>
          </a:p>
        </p:txBody>
      </p:sp>
    </p:spTree>
    <p:extLst>
      <p:ext uri="{BB962C8B-B14F-4D97-AF65-F5344CB8AC3E}">
        <p14:creationId xmlns:p14="http://schemas.microsoft.com/office/powerpoint/2010/main" val="1670695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Classic cloud architecture</a:t>
            </a:r>
            <a:endParaRPr lang="en-US" dirty="0"/>
          </a:p>
        </p:txBody>
      </p:sp>
      <p:pic>
        <p:nvPicPr>
          <p:cNvPr id="34" name="Picture 33" descr="C:\Users\thilina\Documents\papers\pubchem\classic_cloud_1.emf"/>
          <p:cNvPicPr/>
          <p:nvPr/>
        </p:nvPicPr>
        <p:blipFill>
          <a:blip r:embed="rId2" cstate="print">
            <a:extLst>
              <a:ext uri="{28A0092B-C50C-407E-A947-70E740481C1C}">
                <a14:useLocalDpi xmlns:a14="http://schemas.microsoft.com/office/drawing/2010/main"/>
              </a:ext>
            </a:extLst>
          </a:blip>
          <a:srcRect/>
          <a:stretch>
            <a:fillRect/>
          </a:stretch>
        </p:blipFill>
        <p:spPr bwMode="auto">
          <a:xfrm>
            <a:off x="2514600" y="1371600"/>
            <a:ext cx="3962400" cy="4708522"/>
          </a:xfrm>
          <a:prstGeom prst="rect">
            <a:avLst/>
          </a:prstGeom>
          <a:noFill/>
          <a:ln w="9525">
            <a:noFill/>
            <a:miter lim="800000"/>
            <a:headEnd/>
            <a:tailEnd/>
          </a:ln>
        </p:spPr>
      </p:pic>
    </p:spTree>
    <p:extLst>
      <p:ext uri="{BB962C8B-B14F-4D97-AF65-F5344CB8AC3E}">
        <p14:creationId xmlns:p14="http://schemas.microsoft.com/office/powerpoint/2010/main" val="3339103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C00000"/>
                </a:solidFill>
              </a:rPr>
              <a:t>Sequence Assembly in the Clouds</a:t>
            </a:r>
            <a:endParaRPr lang="en-US" dirty="0">
              <a:solidFill>
                <a:srgbClr val="C00000"/>
              </a:solidFill>
            </a:endParaRPr>
          </a:p>
        </p:txBody>
      </p:sp>
      <p:pic>
        <p:nvPicPr>
          <p:cNvPr id="8" name="Picture 7" descr="cap3_tempest_eff.png"/>
          <p:cNvPicPr/>
          <p:nvPr/>
        </p:nvPicPr>
        <p:blipFill>
          <a:blip r:embed="rId3" cstate="email">
            <a:extLst>
              <a:ext uri="{28A0092B-C50C-407E-A947-70E740481C1C}">
                <a14:useLocalDpi xmlns:a14="http://schemas.microsoft.com/office/drawing/2010/main"/>
              </a:ext>
            </a:extLst>
          </a:blip>
          <a:stretch>
            <a:fillRect/>
          </a:stretch>
        </p:blipFill>
        <p:spPr>
          <a:xfrm>
            <a:off x="152400" y="1219200"/>
            <a:ext cx="4572000" cy="2971800"/>
          </a:xfrm>
          <a:prstGeom prst="rect">
            <a:avLst/>
          </a:prstGeom>
        </p:spPr>
      </p:pic>
      <p:sp>
        <p:nvSpPr>
          <p:cNvPr id="2" name="Content Placeholder 1"/>
          <p:cNvSpPr>
            <a:spLocks noGrp="1"/>
          </p:cNvSpPr>
          <p:nvPr>
            <p:ph sz="half" idx="2"/>
          </p:nvPr>
        </p:nvSpPr>
        <p:spPr>
          <a:xfrm>
            <a:off x="4648200" y="1524000"/>
            <a:ext cx="4038600" cy="4525963"/>
          </a:xfrm>
        </p:spPr>
        <p:txBody>
          <a:bodyPr/>
          <a:lstStyle/>
          <a:p>
            <a:r>
              <a:rPr lang="en-US" dirty="0" smtClean="0"/>
              <a:t>Cost </a:t>
            </a:r>
            <a:r>
              <a:rPr lang="en-US" dirty="0"/>
              <a:t>to assemble </a:t>
            </a:r>
            <a:r>
              <a:rPr lang="en-US" dirty="0">
                <a:ea typeface="SimSun"/>
                <a:cs typeface="Times New Roman"/>
              </a:rPr>
              <a:t>to process 4096 FASTA </a:t>
            </a:r>
            <a:r>
              <a:rPr lang="en-US" dirty="0" smtClean="0">
                <a:ea typeface="SimSun"/>
                <a:cs typeface="Times New Roman"/>
              </a:rPr>
              <a:t>files</a:t>
            </a:r>
          </a:p>
          <a:p>
            <a:pPr lvl="1"/>
            <a:r>
              <a:rPr lang="en-US" dirty="0" smtClean="0"/>
              <a:t>Amazon AWS - </a:t>
            </a:r>
            <a:r>
              <a:rPr lang="en-US" b="1" dirty="0" smtClean="0"/>
              <a:t>11.19$</a:t>
            </a:r>
          </a:p>
          <a:p>
            <a:pPr lvl="1"/>
            <a:r>
              <a:rPr lang="en-US" dirty="0" smtClean="0"/>
              <a:t>Azure - </a:t>
            </a:r>
            <a:r>
              <a:rPr lang="en-US" b="1" dirty="0" smtClean="0"/>
              <a:t>15.77$</a:t>
            </a:r>
          </a:p>
          <a:p>
            <a:pPr lvl="1"/>
            <a:r>
              <a:rPr lang="en-US" dirty="0" smtClean="0"/>
              <a:t>Tempest (internal cluster) – </a:t>
            </a:r>
            <a:r>
              <a:rPr lang="en-US" b="1" dirty="0" smtClean="0"/>
              <a:t>9.43$</a:t>
            </a:r>
          </a:p>
          <a:p>
            <a:pPr lvl="2"/>
            <a:r>
              <a:rPr lang="en-US" dirty="0" smtClean="0"/>
              <a:t>Amortized purchase price and maintenance cost, assume 70% utilization</a:t>
            </a:r>
            <a:endParaRPr lang="en-US" dirty="0"/>
          </a:p>
        </p:txBody>
      </p:sp>
      <p:pic>
        <p:nvPicPr>
          <p:cNvPr id="614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4227452"/>
            <a:ext cx="4495800" cy="2573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200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Distributed Data storage</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42686537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Data Stores (NO-SQL)</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Schema-less</a:t>
            </a:r>
            <a:r>
              <a:rPr lang="en-US" b="1" dirty="0" smtClean="0"/>
              <a:t>:</a:t>
            </a:r>
            <a:endParaRPr lang="en-US" dirty="0" smtClean="0"/>
          </a:p>
          <a:p>
            <a:pPr lvl="1"/>
            <a:r>
              <a:rPr lang="en-US" dirty="0" smtClean="0"/>
              <a:t>No </a:t>
            </a:r>
            <a:r>
              <a:rPr lang="en-US" dirty="0"/>
              <a:t>pre-defined schema. </a:t>
            </a:r>
            <a:endParaRPr lang="en-US" dirty="0" smtClean="0"/>
          </a:p>
          <a:p>
            <a:pPr lvl="1"/>
            <a:r>
              <a:rPr lang="en-US" dirty="0" smtClean="0"/>
              <a:t>Records </a:t>
            </a:r>
            <a:r>
              <a:rPr lang="en-US" dirty="0"/>
              <a:t>have a variable number </a:t>
            </a:r>
            <a:r>
              <a:rPr lang="en-US" dirty="0" smtClean="0"/>
              <a:t>of fields</a:t>
            </a:r>
            <a:endParaRPr lang="en-US" dirty="0"/>
          </a:p>
          <a:p>
            <a:r>
              <a:rPr lang="en-US" b="1" dirty="0" smtClean="0"/>
              <a:t>Shared </a:t>
            </a:r>
            <a:r>
              <a:rPr lang="en-US" b="1" dirty="0"/>
              <a:t>nothing </a:t>
            </a:r>
            <a:r>
              <a:rPr lang="en-US" b="1" dirty="0" smtClean="0"/>
              <a:t>architecture</a:t>
            </a:r>
          </a:p>
          <a:p>
            <a:pPr lvl="1"/>
            <a:r>
              <a:rPr lang="en-US" dirty="0" smtClean="0"/>
              <a:t>each </a:t>
            </a:r>
            <a:r>
              <a:rPr lang="en-US" dirty="0"/>
              <a:t>server uses only its own local </a:t>
            </a:r>
            <a:r>
              <a:rPr lang="en-US" dirty="0" smtClean="0"/>
              <a:t>storage</a:t>
            </a:r>
          </a:p>
          <a:p>
            <a:pPr lvl="1"/>
            <a:r>
              <a:rPr lang="en-US" dirty="0" smtClean="0"/>
              <a:t>allows </a:t>
            </a:r>
            <a:r>
              <a:rPr lang="en-US" dirty="0"/>
              <a:t>capacity to be increased by adding more </a:t>
            </a:r>
            <a:r>
              <a:rPr lang="en-US" dirty="0" smtClean="0"/>
              <a:t>nodes</a:t>
            </a:r>
          </a:p>
          <a:p>
            <a:pPr lvl="1"/>
            <a:r>
              <a:rPr lang="en-US" dirty="0" smtClean="0"/>
              <a:t>Cost </a:t>
            </a:r>
            <a:r>
              <a:rPr lang="en-US" dirty="0"/>
              <a:t>is </a:t>
            </a:r>
            <a:r>
              <a:rPr lang="en-US" dirty="0" smtClean="0"/>
              <a:t>less  (commodity hardware) </a:t>
            </a:r>
          </a:p>
          <a:p>
            <a:r>
              <a:rPr lang="en-US" b="1" dirty="0" smtClean="0"/>
              <a:t>Elasticity</a:t>
            </a:r>
          </a:p>
          <a:p>
            <a:r>
              <a:rPr lang="en-US" b="1" dirty="0" err="1" smtClean="0"/>
              <a:t>Sharding</a:t>
            </a:r>
            <a:r>
              <a:rPr lang="en-US" b="1" dirty="0" smtClean="0"/>
              <a:t> </a:t>
            </a:r>
          </a:p>
          <a:p>
            <a:r>
              <a:rPr lang="en-US" b="1" dirty="0" smtClean="0"/>
              <a:t>Asynchronous replication </a:t>
            </a:r>
          </a:p>
          <a:p>
            <a:r>
              <a:rPr lang="en-US" b="1" dirty="0" smtClean="0"/>
              <a:t>BASE </a:t>
            </a:r>
            <a:r>
              <a:rPr lang="en-US" b="1" dirty="0"/>
              <a:t>instead of </a:t>
            </a:r>
            <a:r>
              <a:rPr lang="en-US" b="1" dirty="0" smtClean="0"/>
              <a:t>ACID</a:t>
            </a:r>
          </a:p>
          <a:p>
            <a:pPr lvl="1"/>
            <a:r>
              <a:rPr lang="en-US" dirty="0"/>
              <a:t>Basically </a:t>
            </a:r>
            <a:r>
              <a:rPr lang="en-US" dirty="0" smtClean="0"/>
              <a:t>Available, Soft-state, Eventual </a:t>
            </a:r>
            <a:r>
              <a:rPr lang="en-US" dirty="0"/>
              <a:t>consistency </a:t>
            </a:r>
          </a:p>
          <a:p>
            <a:endParaRPr lang="en-US" dirty="0"/>
          </a:p>
        </p:txBody>
      </p:sp>
      <p:sp>
        <p:nvSpPr>
          <p:cNvPr id="4" name="Rectangle 3"/>
          <p:cNvSpPr/>
          <p:nvPr/>
        </p:nvSpPr>
        <p:spPr>
          <a:xfrm>
            <a:off x="-76200" y="6581001"/>
            <a:ext cx="10134600" cy="276999"/>
          </a:xfrm>
          <a:prstGeom prst="rect">
            <a:avLst/>
          </a:prstGeom>
        </p:spPr>
        <p:txBody>
          <a:bodyPr wrap="square">
            <a:spAutoFit/>
          </a:bodyPr>
          <a:lstStyle/>
          <a:p>
            <a:r>
              <a:rPr lang="en-US" sz="1200" dirty="0">
                <a:hlinkClick r:id="rId3"/>
              </a:rPr>
              <a:t>http://nosqlpedia.com/wiki/Survey_distributed_databases</a:t>
            </a:r>
            <a:endParaRPr lang="en-US" sz="1200" dirty="0"/>
          </a:p>
        </p:txBody>
      </p:sp>
    </p:spTree>
    <p:extLst>
      <p:ext uri="{BB962C8B-B14F-4D97-AF65-F5344CB8AC3E}">
        <p14:creationId xmlns:p14="http://schemas.microsoft.com/office/powerpoint/2010/main" val="34545223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4724400"/>
            <a:ext cx="830580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 Google </a:t>
            </a:r>
            <a:r>
              <a:rPr lang="en-US" dirty="0" err="1" smtClean="0"/>
              <a:t>BigTable</a:t>
            </a:r>
            <a:endParaRPr lang="en-US" dirty="0"/>
          </a:p>
        </p:txBody>
      </p:sp>
      <p:sp>
        <p:nvSpPr>
          <p:cNvPr id="3" name="Content Placeholder 2"/>
          <p:cNvSpPr>
            <a:spLocks noGrp="1"/>
          </p:cNvSpPr>
          <p:nvPr>
            <p:ph idx="1"/>
          </p:nvPr>
        </p:nvSpPr>
        <p:spPr>
          <a:xfrm>
            <a:off x="457200" y="1219200"/>
            <a:ext cx="8229600" cy="4525963"/>
          </a:xfrm>
        </p:spPr>
        <p:txBody>
          <a:bodyPr>
            <a:normAutofit/>
          </a:bodyPr>
          <a:lstStyle/>
          <a:p>
            <a:pPr marL="491490" indent="-285750"/>
            <a:r>
              <a:rPr lang="it-IT" sz="2000" dirty="0" smtClean="0"/>
              <a:t>Data Model</a:t>
            </a:r>
          </a:p>
          <a:p>
            <a:pPr marL="891540" lvl="1"/>
            <a:r>
              <a:rPr lang="it-IT" sz="1600" dirty="0" smtClean="0"/>
              <a:t>A </a:t>
            </a:r>
            <a:r>
              <a:rPr lang="it-IT" sz="2000" dirty="0"/>
              <a:t>sparse, distributed, persistent multidimensional s</a:t>
            </a:r>
            <a:r>
              <a:rPr lang="en-US" sz="2000" dirty="0" err="1"/>
              <a:t>orted</a:t>
            </a:r>
            <a:r>
              <a:rPr lang="en-US" sz="2000" dirty="0"/>
              <a:t> </a:t>
            </a:r>
            <a:r>
              <a:rPr lang="en-US" sz="2000" dirty="0" smtClean="0"/>
              <a:t>map </a:t>
            </a:r>
          </a:p>
          <a:p>
            <a:pPr marL="891540" lvl="1"/>
            <a:r>
              <a:rPr lang="en-US" sz="2000" dirty="0" smtClean="0"/>
              <a:t>Indexed </a:t>
            </a:r>
            <a:r>
              <a:rPr lang="en-US" sz="2000" dirty="0"/>
              <a:t>by a row key, column key, and a timestamp </a:t>
            </a:r>
          </a:p>
          <a:p>
            <a:pPr marL="891540" lvl="1"/>
            <a:r>
              <a:rPr lang="en-US" sz="2000" dirty="0" smtClean="0"/>
              <a:t>A table contains column families</a:t>
            </a:r>
            <a:endParaRPr lang="en-US" sz="2000" dirty="0"/>
          </a:p>
          <a:p>
            <a:pPr marL="891540" lvl="1"/>
            <a:r>
              <a:rPr lang="en-US" sz="2000" dirty="0" smtClean="0"/>
              <a:t>Column keys grouped in to column families</a:t>
            </a:r>
          </a:p>
          <a:p>
            <a:pPr marL="491490"/>
            <a:r>
              <a:rPr lang="en-US" sz="2000" dirty="0"/>
              <a:t>Row ranges </a:t>
            </a:r>
            <a:r>
              <a:rPr lang="en-US" sz="2000" dirty="0" smtClean="0"/>
              <a:t>are stored as tablets (</a:t>
            </a:r>
            <a:r>
              <a:rPr lang="en-US" sz="2000" dirty="0" err="1" smtClean="0"/>
              <a:t>Sharding</a:t>
            </a:r>
            <a:r>
              <a:rPr lang="en-US" sz="2000" dirty="0" smtClean="0"/>
              <a:t>)</a:t>
            </a:r>
          </a:p>
          <a:p>
            <a:pPr marL="491490"/>
            <a:r>
              <a:rPr lang="en-US" sz="2000" dirty="0" smtClean="0"/>
              <a:t>Supports single row transactions</a:t>
            </a:r>
          </a:p>
          <a:p>
            <a:pPr marL="491490"/>
            <a:r>
              <a:rPr lang="en-US" sz="2000" dirty="0" smtClean="0"/>
              <a:t>Use Chubby distributed lock service to manage masters and tablet locks</a:t>
            </a:r>
          </a:p>
          <a:p>
            <a:pPr marL="491490"/>
            <a:r>
              <a:rPr lang="en-US" sz="2000" dirty="0" smtClean="0"/>
              <a:t>Based on GFS</a:t>
            </a:r>
          </a:p>
          <a:p>
            <a:pPr marL="491490"/>
            <a:r>
              <a:rPr lang="en-US" sz="2000" dirty="0" smtClean="0"/>
              <a:t>Supports running </a:t>
            </a:r>
            <a:r>
              <a:rPr lang="en-US" sz="2000" dirty="0" err="1" smtClean="0"/>
              <a:t>Sawzal</a:t>
            </a:r>
            <a:r>
              <a:rPr lang="en-US" sz="2000" dirty="0" smtClean="0"/>
              <a:t> scripts and map reduce</a:t>
            </a:r>
          </a:p>
        </p:txBody>
      </p:sp>
      <p:sp>
        <p:nvSpPr>
          <p:cNvPr id="6" name="TextBox 5"/>
          <p:cNvSpPr txBox="1"/>
          <p:nvPr/>
        </p:nvSpPr>
        <p:spPr>
          <a:xfrm>
            <a:off x="0" y="6581001"/>
            <a:ext cx="8077200" cy="276999"/>
          </a:xfrm>
          <a:prstGeom prst="rect">
            <a:avLst/>
          </a:prstGeom>
          <a:noFill/>
        </p:spPr>
        <p:txBody>
          <a:bodyPr wrap="square" rtlCol="0">
            <a:spAutoFit/>
          </a:bodyPr>
          <a:lstStyle/>
          <a:p>
            <a:r>
              <a:rPr lang="en-US" sz="1200" dirty="0" smtClean="0"/>
              <a:t>Fay Chang, et. al. “</a:t>
            </a:r>
            <a:r>
              <a:rPr lang="en-US" sz="1200" dirty="0" err="1" smtClean="0"/>
              <a:t>Bigtable</a:t>
            </a:r>
            <a:r>
              <a:rPr lang="en-US" sz="1200" dirty="0" smtClean="0"/>
              <a:t>: A Distributed Storage System for Structured Data”.</a:t>
            </a:r>
            <a:endParaRPr lang="en-US" sz="1200" dirty="0"/>
          </a:p>
        </p:txBody>
      </p:sp>
    </p:spTree>
    <p:extLst>
      <p:ext uri="{BB962C8B-B14F-4D97-AF65-F5344CB8AC3E}">
        <p14:creationId xmlns:p14="http://schemas.microsoft.com/office/powerpoint/2010/main" val="3385791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Amazon Dynamo</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2650430"/>
              </p:ext>
            </p:extLst>
          </p:nvPr>
        </p:nvGraphicFramePr>
        <p:xfrm>
          <a:off x="578503" y="1600200"/>
          <a:ext cx="7986993" cy="4525963"/>
        </p:xfrm>
        <a:graphic>
          <a:graphicData uri="http://schemas.openxmlformats.org/drawingml/2006/table">
            <a:tbl>
              <a:tblPr firstRow="1" bandRow="1">
                <a:tableStyleId>{69012ECD-51FC-41F1-AA8D-1B2483CD663E}</a:tableStyleId>
              </a:tblPr>
              <a:tblGrid>
                <a:gridCol w="2662331"/>
                <a:gridCol w="2662331"/>
                <a:gridCol w="2662331"/>
              </a:tblGrid>
              <a:tr h="354977">
                <a:tc>
                  <a:txBody>
                    <a:bodyPr/>
                    <a:lstStyle/>
                    <a:p>
                      <a:pPr algn="ctr"/>
                      <a:r>
                        <a:rPr lang="en-US" sz="1700" dirty="0">
                          <a:effectLst/>
                        </a:rPr>
                        <a:t>Problem</a:t>
                      </a:r>
                    </a:p>
                  </a:txBody>
                  <a:tcPr marL="88744" marR="88744" marT="44372" marB="44372" anchor="ctr"/>
                </a:tc>
                <a:tc>
                  <a:txBody>
                    <a:bodyPr/>
                    <a:lstStyle/>
                    <a:p>
                      <a:pPr algn="ctr"/>
                      <a:r>
                        <a:rPr lang="en-US" sz="1700">
                          <a:effectLst/>
                        </a:rPr>
                        <a:t>Technique</a:t>
                      </a:r>
                    </a:p>
                  </a:txBody>
                  <a:tcPr marL="88744" marR="88744" marT="44372" marB="44372" anchor="ctr"/>
                </a:tc>
                <a:tc>
                  <a:txBody>
                    <a:bodyPr/>
                    <a:lstStyle/>
                    <a:p>
                      <a:pPr algn="ctr"/>
                      <a:r>
                        <a:rPr lang="en-US" sz="1700">
                          <a:effectLst/>
                        </a:rPr>
                        <a:t>Advantage</a:t>
                      </a:r>
                    </a:p>
                  </a:txBody>
                  <a:tcPr marL="88744" marR="88744" marT="44372" marB="44372" anchor="ctr"/>
                </a:tc>
              </a:tr>
              <a:tr h="354977">
                <a:tc>
                  <a:txBody>
                    <a:bodyPr/>
                    <a:lstStyle/>
                    <a:p>
                      <a:pPr algn="ctr"/>
                      <a:r>
                        <a:rPr lang="en-US" sz="1700">
                          <a:effectLst/>
                        </a:rPr>
                        <a:t>Partitioning</a:t>
                      </a:r>
                    </a:p>
                  </a:txBody>
                  <a:tcPr marL="88744" marR="88744" marT="44372" marB="44372" anchor="ctr"/>
                </a:tc>
                <a:tc>
                  <a:txBody>
                    <a:bodyPr/>
                    <a:lstStyle/>
                    <a:p>
                      <a:pPr algn="ctr"/>
                      <a:r>
                        <a:rPr lang="en-US" sz="1700" dirty="0">
                          <a:effectLst/>
                        </a:rPr>
                        <a:t>Consistent Hashing</a:t>
                      </a:r>
                    </a:p>
                  </a:txBody>
                  <a:tcPr marL="88744" marR="88744" marT="44372" marB="44372" anchor="ctr"/>
                </a:tc>
                <a:tc>
                  <a:txBody>
                    <a:bodyPr/>
                    <a:lstStyle/>
                    <a:p>
                      <a:pPr algn="ctr"/>
                      <a:r>
                        <a:rPr lang="en-US" sz="1700">
                          <a:effectLst/>
                        </a:rPr>
                        <a:t>Incremental Scalability</a:t>
                      </a:r>
                    </a:p>
                  </a:txBody>
                  <a:tcPr marL="88744" marR="88744" marT="44372" marB="44372" anchor="ctr"/>
                </a:tc>
              </a:tr>
              <a:tr h="621211">
                <a:tc>
                  <a:txBody>
                    <a:bodyPr/>
                    <a:lstStyle/>
                    <a:p>
                      <a:pPr algn="ctr"/>
                      <a:r>
                        <a:rPr lang="en-US" sz="1700">
                          <a:effectLst/>
                        </a:rPr>
                        <a:t>High Availability for writes</a:t>
                      </a:r>
                    </a:p>
                  </a:txBody>
                  <a:tcPr marL="88744" marR="88744" marT="44372" marB="44372" anchor="ctr"/>
                </a:tc>
                <a:tc>
                  <a:txBody>
                    <a:bodyPr/>
                    <a:lstStyle/>
                    <a:p>
                      <a:pPr algn="ctr"/>
                      <a:r>
                        <a:rPr lang="en-US" sz="1700">
                          <a:effectLst/>
                        </a:rPr>
                        <a:t>Vector clocks with reconciliation during reads</a:t>
                      </a:r>
                    </a:p>
                  </a:txBody>
                  <a:tcPr marL="88744" marR="88744" marT="44372" marB="44372" anchor="ctr"/>
                </a:tc>
                <a:tc>
                  <a:txBody>
                    <a:bodyPr/>
                    <a:lstStyle/>
                    <a:p>
                      <a:pPr algn="ctr"/>
                      <a:r>
                        <a:rPr lang="en-US" sz="1700" dirty="0" smtClean="0">
                          <a:effectLst/>
                        </a:rPr>
                        <a:t># of versions is </a:t>
                      </a:r>
                      <a:r>
                        <a:rPr lang="en-US" sz="1700" dirty="0">
                          <a:effectLst/>
                        </a:rPr>
                        <a:t>decoupled from update rates.</a:t>
                      </a:r>
                    </a:p>
                  </a:txBody>
                  <a:tcPr marL="88744" marR="88744" marT="44372" marB="44372" anchor="ctr"/>
                </a:tc>
              </a:tr>
              <a:tr h="1153677">
                <a:tc>
                  <a:txBody>
                    <a:bodyPr/>
                    <a:lstStyle/>
                    <a:p>
                      <a:pPr algn="ctr"/>
                      <a:r>
                        <a:rPr lang="en-US" sz="1700">
                          <a:effectLst/>
                        </a:rPr>
                        <a:t>Handling temporary failures</a:t>
                      </a:r>
                    </a:p>
                  </a:txBody>
                  <a:tcPr marL="88744" marR="88744" marT="44372" marB="44372" anchor="ctr"/>
                </a:tc>
                <a:tc>
                  <a:txBody>
                    <a:bodyPr/>
                    <a:lstStyle/>
                    <a:p>
                      <a:pPr algn="ctr"/>
                      <a:r>
                        <a:rPr lang="en-US" sz="1700" dirty="0" smtClean="0">
                          <a:effectLst/>
                        </a:rPr>
                        <a:t>Sloppy Quorum </a:t>
                      </a:r>
                      <a:r>
                        <a:rPr lang="en-US" sz="1700" dirty="0">
                          <a:effectLst/>
                        </a:rPr>
                        <a:t>and hinted handoff</a:t>
                      </a:r>
                    </a:p>
                  </a:txBody>
                  <a:tcPr marL="88744" marR="88744" marT="44372" marB="44372" anchor="ctr"/>
                </a:tc>
                <a:tc>
                  <a:txBody>
                    <a:bodyPr/>
                    <a:lstStyle/>
                    <a:p>
                      <a:pPr algn="ctr"/>
                      <a:r>
                        <a:rPr lang="en-US" sz="1700">
                          <a:effectLst/>
                        </a:rPr>
                        <a:t>Provides high availability and durability guarantee when some of the replicas are not available.</a:t>
                      </a:r>
                    </a:p>
                  </a:txBody>
                  <a:tcPr marL="88744" marR="88744" marT="44372" marB="44372" anchor="ctr"/>
                </a:tc>
              </a:tr>
              <a:tr h="621211">
                <a:tc>
                  <a:txBody>
                    <a:bodyPr/>
                    <a:lstStyle/>
                    <a:p>
                      <a:pPr algn="ctr"/>
                      <a:r>
                        <a:rPr lang="en-US" sz="1700">
                          <a:effectLst/>
                        </a:rPr>
                        <a:t>Recovering from permanent failures</a:t>
                      </a:r>
                    </a:p>
                  </a:txBody>
                  <a:tcPr marL="88744" marR="88744" marT="44372" marB="44372" anchor="ctr"/>
                </a:tc>
                <a:tc>
                  <a:txBody>
                    <a:bodyPr/>
                    <a:lstStyle/>
                    <a:p>
                      <a:pPr algn="ctr"/>
                      <a:r>
                        <a:rPr lang="en-US" sz="1700" dirty="0" smtClean="0">
                          <a:effectLst/>
                        </a:rPr>
                        <a:t>Using </a:t>
                      </a:r>
                      <a:r>
                        <a:rPr lang="en-US" sz="1700" dirty="0" err="1">
                          <a:effectLst/>
                        </a:rPr>
                        <a:t>Merkle</a:t>
                      </a:r>
                      <a:r>
                        <a:rPr lang="en-US" sz="1700" dirty="0">
                          <a:effectLst/>
                        </a:rPr>
                        <a:t> trees</a:t>
                      </a:r>
                    </a:p>
                  </a:txBody>
                  <a:tcPr marL="88744" marR="88744" marT="44372" marB="44372" anchor="ctr"/>
                </a:tc>
                <a:tc>
                  <a:txBody>
                    <a:bodyPr/>
                    <a:lstStyle/>
                    <a:p>
                      <a:pPr algn="ctr"/>
                      <a:r>
                        <a:rPr lang="en-US" sz="1700">
                          <a:effectLst/>
                        </a:rPr>
                        <a:t>Synchronizes divergent replicas in the background.</a:t>
                      </a:r>
                    </a:p>
                  </a:txBody>
                  <a:tcPr marL="88744" marR="88744" marT="44372" marB="44372" anchor="ctr"/>
                </a:tc>
              </a:tr>
              <a:tr h="1419910">
                <a:tc>
                  <a:txBody>
                    <a:bodyPr/>
                    <a:lstStyle/>
                    <a:p>
                      <a:pPr algn="ctr"/>
                      <a:r>
                        <a:rPr lang="en-US" sz="1700">
                          <a:effectLst/>
                        </a:rPr>
                        <a:t>Membership and failure detection</a:t>
                      </a:r>
                    </a:p>
                  </a:txBody>
                  <a:tcPr marL="88744" marR="88744" marT="44372" marB="44372" anchor="ctr"/>
                </a:tc>
                <a:tc>
                  <a:txBody>
                    <a:bodyPr/>
                    <a:lstStyle/>
                    <a:p>
                      <a:pPr algn="ctr"/>
                      <a:r>
                        <a:rPr lang="en-US" sz="1700">
                          <a:effectLst/>
                        </a:rPr>
                        <a:t>Gossip-based membership protocol and failure detection.</a:t>
                      </a:r>
                    </a:p>
                  </a:txBody>
                  <a:tcPr marL="88744" marR="88744" marT="44372" marB="44372" anchor="ctr"/>
                </a:tc>
                <a:tc>
                  <a:txBody>
                    <a:bodyPr/>
                    <a:lstStyle/>
                    <a:p>
                      <a:pPr algn="ctr"/>
                      <a:r>
                        <a:rPr lang="en-US" sz="1700" dirty="0">
                          <a:effectLst/>
                        </a:rPr>
                        <a:t>Preserves symmetry and avoids having a centralized registry for storing membership and node </a:t>
                      </a:r>
                      <a:r>
                        <a:rPr lang="en-US" sz="1700" dirty="0" err="1">
                          <a:effectLst/>
                        </a:rPr>
                        <a:t>liveness</a:t>
                      </a:r>
                      <a:r>
                        <a:rPr lang="en-US" sz="1700" dirty="0">
                          <a:effectLst/>
                        </a:rPr>
                        <a:t> information.</a:t>
                      </a:r>
                    </a:p>
                  </a:txBody>
                  <a:tcPr marL="88744" marR="88744" marT="44372" marB="44372" anchor="ctr"/>
                </a:tc>
              </a:tr>
            </a:tbl>
          </a:graphicData>
        </a:graphic>
      </p:graphicFrame>
      <p:sp>
        <p:nvSpPr>
          <p:cNvPr id="5" name="Rectangle 1"/>
          <p:cNvSpPr>
            <a:spLocks noChangeArrowheads="1"/>
          </p:cNvSpPr>
          <p:nvPr/>
        </p:nvSpPr>
        <p:spPr bwMode="auto">
          <a:xfrm>
            <a:off x="577850"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0" y="6396335"/>
            <a:ext cx="9144000" cy="461665"/>
          </a:xfrm>
          <a:prstGeom prst="rect">
            <a:avLst/>
          </a:prstGeom>
        </p:spPr>
        <p:txBody>
          <a:bodyPr wrap="square">
            <a:spAutoFit/>
          </a:bodyPr>
          <a:lstStyle/>
          <a:p>
            <a:pPr lvl="0"/>
            <a:r>
              <a:rPr lang="en-US" sz="1200" dirty="0" err="1"/>
              <a:t>DeCandia</a:t>
            </a:r>
            <a:r>
              <a:rPr lang="en-US" sz="1200" dirty="0"/>
              <a:t>, G., </a:t>
            </a:r>
            <a:r>
              <a:rPr lang="en-US" sz="1200" dirty="0" smtClean="0"/>
              <a:t>et al. 2007</a:t>
            </a:r>
            <a:r>
              <a:rPr lang="en-US" sz="1200" dirty="0"/>
              <a:t>. </a:t>
            </a:r>
            <a:r>
              <a:rPr lang="en-US" sz="1200" b="1" dirty="0"/>
              <a:t>Dynamo: Amazon's highly available key-value store</a:t>
            </a:r>
            <a:r>
              <a:rPr lang="en-US" sz="1200" dirty="0"/>
              <a:t>. In </a:t>
            </a:r>
            <a:r>
              <a:rPr lang="en-US" sz="1200" i="1" dirty="0"/>
              <a:t>Proceedings of Twenty-First ACM SIGOPS Symposium on Operating Systems Principles</a:t>
            </a:r>
            <a:r>
              <a:rPr lang="en-US" sz="1200" dirty="0"/>
              <a:t> (Stevenson, Washington, USA, October 14 - 17, 2007). SOSP '07. ACM, 205-220. (</a:t>
            </a:r>
            <a:r>
              <a:rPr lang="en-US" sz="1200" u="sng" dirty="0" err="1">
                <a:hlinkClick r:id="rId3"/>
              </a:rPr>
              <a:t>pdf</a:t>
            </a:r>
            <a:r>
              <a:rPr lang="en-US" sz="1200" dirty="0"/>
              <a:t>)</a:t>
            </a:r>
          </a:p>
        </p:txBody>
      </p:sp>
    </p:spTree>
    <p:extLst>
      <p:ext uri="{BB962C8B-B14F-4D97-AF65-F5344CB8AC3E}">
        <p14:creationId xmlns:p14="http://schemas.microsoft.com/office/powerpoint/2010/main" val="3859508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Massive data</a:t>
            </a:r>
          </a:p>
          <a:p>
            <a:r>
              <a:rPr lang="en-US" dirty="0" smtClean="0"/>
              <a:t>Thousands to millions of cores</a:t>
            </a:r>
          </a:p>
          <a:p>
            <a:pPr lvl="1"/>
            <a:r>
              <a:rPr lang="en-US" dirty="0" smtClean="0"/>
              <a:t>Consolidated data centers</a:t>
            </a:r>
          </a:p>
          <a:p>
            <a:pPr lvl="1"/>
            <a:r>
              <a:rPr lang="en-US" dirty="0" smtClean="0"/>
              <a:t>Shift from clock rate battle to multicore to many core…</a:t>
            </a:r>
          </a:p>
          <a:p>
            <a:r>
              <a:rPr lang="en-US" dirty="0"/>
              <a:t>Cheap </a:t>
            </a:r>
            <a:r>
              <a:rPr lang="en-US" dirty="0" smtClean="0"/>
              <a:t>hardware</a:t>
            </a:r>
          </a:p>
          <a:p>
            <a:r>
              <a:rPr lang="en-US" dirty="0" smtClean="0"/>
              <a:t>Failures are the norm</a:t>
            </a:r>
          </a:p>
          <a:p>
            <a:r>
              <a:rPr lang="en-US" dirty="0" smtClean="0"/>
              <a:t>VM based systems</a:t>
            </a:r>
          </a:p>
          <a:p>
            <a:r>
              <a:rPr lang="en-US" dirty="0" smtClean="0"/>
              <a:t>Making accessible (Easy to use)</a:t>
            </a:r>
          </a:p>
          <a:p>
            <a:pPr lvl="1"/>
            <a:r>
              <a:rPr lang="en-US" dirty="0" smtClean="0"/>
              <a:t>More people requiring large scale data processing</a:t>
            </a:r>
          </a:p>
          <a:p>
            <a:r>
              <a:rPr lang="en-US" dirty="0" smtClean="0"/>
              <a:t>Shift from academia to industry..</a:t>
            </a:r>
          </a:p>
        </p:txBody>
      </p:sp>
    </p:spTree>
    <p:extLst>
      <p:ext uri="{BB962C8B-B14F-4D97-AF65-F5344CB8AC3E}">
        <p14:creationId xmlns:p14="http://schemas.microsoft.com/office/powerpoint/2010/main" val="31891445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a:t>
            </a:r>
            <a:r>
              <a:rPr lang="en-US" dirty="0" err="1" smtClean="0"/>
              <a:t>Sql</a:t>
            </a:r>
            <a:r>
              <a:rPr lang="en-US" dirty="0" smtClean="0"/>
              <a:t> data stores</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76200" y="6581001"/>
            <a:ext cx="10134600" cy="276999"/>
          </a:xfrm>
          <a:prstGeom prst="rect">
            <a:avLst/>
          </a:prstGeom>
        </p:spPr>
        <p:txBody>
          <a:bodyPr wrap="square">
            <a:spAutoFit/>
          </a:bodyPr>
          <a:lstStyle/>
          <a:p>
            <a:r>
              <a:rPr lang="en-US" sz="1200" dirty="0">
                <a:hlinkClick r:id="rId3"/>
              </a:rPr>
              <a:t>http://nosqlpedia.com/wiki/Survey_distributed_databases</a:t>
            </a:r>
            <a:endParaRPr lang="en-US" sz="1200" dirty="0"/>
          </a:p>
        </p:txBody>
      </p:sp>
      <p:grpSp>
        <p:nvGrpSpPr>
          <p:cNvPr id="6" name="Group 5"/>
          <p:cNvGrpSpPr/>
          <p:nvPr/>
        </p:nvGrpSpPr>
        <p:grpSpPr>
          <a:xfrm>
            <a:off x="76200" y="1219200"/>
            <a:ext cx="9069656" cy="4694712"/>
            <a:chOff x="76200" y="672440"/>
            <a:chExt cx="9069656" cy="4694712"/>
          </a:xfrm>
        </p:grpSpPr>
        <p:pic>
          <p:nvPicPr>
            <p:cNvPr id="23554" name="Picture 2" descr="SurveyTable2-BigTableDBsDocDBs.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6200" y="1295400"/>
              <a:ext cx="9069656" cy="40717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3657600"/>
              <a:ext cx="8991600" cy="304800"/>
            </a:xfrm>
            <a:prstGeom prst="rect">
              <a:avLst/>
            </a:prstGeom>
            <a:solidFill>
              <a:srgbClr val="4F81BD">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 y="1524000"/>
              <a:ext cx="8991600" cy="762000"/>
            </a:xfrm>
            <a:prstGeom prst="rect">
              <a:avLst/>
            </a:prstGeom>
            <a:solidFill>
              <a:srgbClr val="4F81BD">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200" y="4235196"/>
              <a:ext cx="8991600" cy="368808"/>
            </a:xfrm>
            <a:prstGeom prst="rect">
              <a:avLst/>
            </a:prstGeom>
            <a:solidFill>
              <a:srgbClr val="4F81BD">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File:SurveyTable1-KeyValueDBs.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6200" y="672440"/>
              <a:ext cx="9067800" cy="6229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398072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GFS</a:t>
            </a:r>
            <a:endParaRPr lang="en-US"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675" y="1962150"/>
            <a:ext cx="901065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2335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Sector</a:t>
            </a:r>
            <a:endParaRPr lang="en-US" dirty="0"/>
          </a:p>
        </p:txBody>
      </p:sp>
      <p:sp>
        <p:nvSpPr>
          <p:cNvPr id="3" name="Content Placeholder 2"/>
          <p:cNvSpPr>
            <a:spLocks noGrp="1"/>
          </p:cNvSpPr>
          <p:nvPr>
            <p:ph idx="1"/>
          </p:nvPr>
        </p:nvSpPr>
        <p:spPr/>
        <p:txBody>
          <a:bodyPr/>
          <a:lstStyle/>
          <a:p>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476375"/>
            <a:ext cx="8382000"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52725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53518375"/>
              </p:ext>
            </p:extLst>
          </p:nvPr>
        </p:nvGraphicFramePr>
        <p:xfrm>
          <a:off x="228600" y="228600"/>
          <a:ext cx="8686800" cy="6725920"/>
        </p:xfrm>
        <a:graphic>
          <a:graphicData uri="http://schemas.openxmlformats.org/drawingml/2006/table">
            <a:tbl>
              <a:tblPr firstRow="1" bandRow="1">
                <a:tableStyleId>{5C22544A-7EE6-4342-B048-85BDC9FD1C3A}</a:tableStyleId>
              </a:tblPr>
              <a:tblGrid>
                <a:gridCol w="1950098"/>
                <a:gridCol w="2317102"/>
                <a:gridCol w="2286000"/>
                <a:gridCol w="2133600"/>
              </a:tblGrid>
              <a:tr h="370840">
                <a:tc>
                  <a:txBody>
                    <a:bodyPr/>
                    <a:lstStyle/>
                    <a:p>
                      <a:r>
                        <a:rPr lang="en-US" sz="2400" dirty="0" smtClean="0"/>
                        <a:t>File System</a:t>
                      </a:r>
                      <a:endParaRPr lang="en-US" sz="2400" dirty="0"/>
                    </a:p>
                  </a:txBody>
                  <a:tcPr/>
                </a:tc>
                <a:tc>
                  <a:txBody>
                    <a:bodyPr/>
                    <a:lstStyle/>
                    <a:p>
                      <a:r>
                        <a:rPr lang="en-US" sz="2400" dirty="0" smtClean="0"/>
                        <a:t>GFS/HDFS</a:t>
                      </a:r>
                      <a:endParaRPr lang="en-US" sz="2400" dirty="0"/>
                    </a:p>
                  </a:txBody>
                  <a:tcPr/>
                </a:tc>
                <a:tc>
                  <a:txBody>
                    <a:bodyPr/>
                    <a:lstStyle/>
                    <a:p>
                      <a:r>
                        <a:rPr lang="en-US" sz="2400" dirty="0" err="1" smtClean="0"/>
                        <a:t>Lustre</a:t>
                      </a:r>
                      <a:endParaRPr lang="en-US" sz="2400" dirty="0"/>
                    </a:p>
                  </a:txBody>
                  <a:tcPr/>
                </a:tc>
                <a:tc>
                  <a:txBody>
                    <a:bodyPr/>
                    <a:lstStyle/>
                    <a:p>
                      <a:r>
                        <a:rPr lang="en-US" sz="2400" dirty="0" smtClean="0"/>
                        <a:t>Sector</a:t>
                      </a:r>
                      <a:endParaRPr lang="en-US" sz="2400" dirty="0"/>
                    </a:p>
                  </a:txBody>
                  <a:tcPr/>
                </a:tc>
              </a:tr>
              <a:tr h="762000">
                <a:tc>
                  <a:txBody>
                    <a:bodyPr/>
                    <a:lstStyle/>
                    <a:p>
                      <a:r>
                        <a:rPr lang="en-US" sz="1800" dirty="0" smtClean="0"/>
                        <a:t>Architecture</a:t>
                      </a:r>
                      <a:endParaRPr lang="en-US" sz="1800" dirty="0"/>
                    </a:p>
                  </a:txBody>
                  <a:tcPr/>
                </a:tc>
                <a:tc>
                  <a:txBody>
                    <a:bodyPr/>
                    <a:lstStyle/>
                    <a:p>
                      <a:r>
                        <a:rPr lang="en-US" sz="1800" dirty="0" smtClean="0"/>
                        <a:t>Cluster-based, asymmetric</a:t>
                      </a:r>
                      <a:r>
                        <a:rPr lang="en-US" sz="1800" smtClean="0"/>
                        <a:t>, parallel</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Cluster based, </a:t>
                      </a:r>
                      <a:r>
                        <a:rPr lang="en-US" sz="1800" dirty="0" err="1" smtClean="0"/>
                        <a:t>Asymettric</a:t>
                      </a:r>
                      <a:r>
                        <a:rPr lang="en-US" sz="1800" dirty="0" smtClean="0"/>
                        <a:t>,</a:t>
                      </a:r>
                      <a:r>
                        <a:rPr lang="en-US" sz="1800" baseline="0" dirty="0" smtClean="0"/>
                        <a:t> Parallel</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Cluster</a:t>
                      </a:r>
                      <a:r>
                        <a:rPr lang="en-US" sz="1800" baseline="0" dirty="0" smtClean="0"/>
                        <a:t> </a:t>
                      </a:r>
                      <a:r>
                        <a:rPr lang="en-US" sz="1800" dirty="0" smtClean="0"/>
                        <a:t>based, </a:t>
                      </a:r>
                      <a:r>
                        <a:rPr lang="en-US" sz="1800" dirty="0" err="1" smtClean="0"/>
                        <a:t>Asymettric</a:t>
                      </a:r>
                      <a:r>
                        <a:rPr lang="en-US" sz="1800" dirty="0" smtClean="0"/>
                        <a:t>,</a:t>
                      </a:r>
                      <a:r>
                        <a:rPr lang="en-US" sz="1800" baseline="0" dirty="0" smtClean="0"/>
                        <a:t> Parallel</a:t>
                      </a:r>
                      <a:endParaRPr lang="en-US" sz="1800" dirty="0" smtClean="0"/>
                    </a:p>
                  </a:txBody>
                  <a:tcPr/>
                </a:tc>
              </a:tr>
              <a:tr h="457200">
                <a:tc>
                  <a:txBody>
                    <a:bodyPr/>
                    <a:lstStyle/>
                    <a:p>
                      <a:r>
                        <a:rPr lang="en-US" sz="1800" dirty="0" smtClean="0"/>
                        <a:t>Communication</a:t>
                      </a:r>
                      <a:endParaRPr lang="en-US" sz="1800" dirty="0"/>
                    </a:p>
                  </a:txBody>
                  <a:tcPr/>
                </a:tc>
                <a:tc>
                  <a:txBody>
                    <a:bodyPr/>
                    <a:lstStyle/>
                    <a:p>
                      <a:r>
                        <a:rPr lang="en-US" sz="1800" dirty="0" smtClean="0"/>
                        <a:t>RPC/TCP</a:t>
                      </a:r>
                      <a:endParaRPr lang="en-US" sz="1800" dirty="0"/>
                    </a:p>
                  </a:txBody>
                  <a:tcPr/>
                </a:tc>
                <a:tc>
                  <a:txBody>
                    <a:bodyPr/>
                    <a:lstStyle/>
                    <a:p>
                      <a:r>
                        <a:rPr lang="en-US" sz="1800" dirty="0" smtClean="0"/>
                        <a:t>Network</a:t>
                      </a:r>
                      <a:r>
                        <a:rPr lang="en-US" sz="1800" baseline="0" dirty="0" smtClean="0"/>
                        <a:t> Independence</a:t>
                      </a:r>
                      <a:endParaRPr lang="en-US" sz="1800" dirty="0"/>
                    </a:p>
                  </a:txBody>
                  <a:tcPr/>
                </a:tc>
                <a:tc>
                  <a:txBody>
                    <a:bodyPr/>
                    <a:lstStyle/>
                    <a:p>
                      <a:r>
                        <a:rPr lang="en-US" sz="1800" dirty="0" smtClean="0"/>
                        <a:t>UDT</a:t>
                      </a:r>
                      <a:endParaRPr lang="en-US" sz="1800" dirty="0"/>
                    </a:p>
                  </a:txBody>
                  <a:tcPr/>
                </a:tc>
              </a:tr>
              <a:tr h="655320">
                <a:tc>
                  <a:txBody>
                    <a:bodyPr/>
                    <a:lstStyle/>
                    <a:p>
                      <a:r>
                        <a:rPr lang="en-US" sz="1800" dirty="0" smtClean="0"/>
                        <a:t>Naming</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Central metadata</a:t>
                      </a:r>
                      <a:r>
                        <a:rPr lang="en-US" sz="1800" baseline="0" dirty="0" smtClean="0"/>
                        <a:t> server</a:t>
                      </a:r>
                      <a:endParaRPr lang="en-US" sz="1800" dirty="0" smtClean="0"/>
                    </a:p>
                  </a:txBody>
                  <a:tcPr/>
                </a:tc>
                <a:tc>
                  <a:txBody>
                    <a:bodyPr/>
                    <a:lstStyle/>
                    <a:p>
                      <a:r>
                        <a:rPr lang="en-US" sz="1800" dirty="0" smtClean="0"/>
                        <a:t>Central</a:t>
                      </a:r>
                      <a:r>
                        <a:rPr lang="en-US" sz="1800" baseline="0" dirty="0" smtClean="0"/>
                        <a:t> metadata server</a:t>
                      </a:r>
                      <a:endParaRPr lang="en-US" sz="1800" dirty="0"/>
                    </a:p>
                  </a:txBody>
                  <a:tcPr/>
                </a:tc>
                <a:tc>
                  <a:txBody>
                    <a:bodyPr/>
                    <a:lstStyle/>
                    <a:p>
                      <a:r>
                        <a:rPr lang="en-US" sz="1800" dirty="0" smtClean="0"/>
                        <a:t>Multiple Metadata Masters</a:t>
                      </a:r>
                      <a:endParaRPr lang="en-US" sz="1800" dirty="0"/>
                    </a:p>
                  </a:txBody>
                  <a:tcPr/>
                </a:tc>
              </a:tr>
              <a:tr h="655320">
                <a:tc>
                  <a:txBody>
                    <a:bodyPr/>
                    <a:lstStyle/>
                    <a:p>
                      <a:r>
                        <a:rPr lang="en-US" sz="1800" dirty="0" smtClean="0"/>
                        <a:t>Synchronization</a:t>
                      </a:r>
                      <a:endParaRPr lang="en-US" sz="1800" dirty="0"/>
                    </a:p>
                  </a:txBody>
                  <a:tcPr/>
                </a:tc>
                <a:tc>
                  <a:txBody>
                    <a:bodyPr/>
                    <a:lstStyle/>
                    <a:p>
                      <a:r>
                        <a:rPr lang="en-US" sz="1800" dirty="0" smtClean="0"/>
                        <a:t>Write-once-read-many,</a:t>
                      </a:r>
                      <a:r>
                        <a:rPr lang="en-US" sz="1800" baseline="0" dirty="0" smtClean="0"/>
                        <a:t>  locks on object leases</a:t>
                      </a:r>
                      <a:endParaRPr lang="en-US" sz="1800" dirty="0"/>
                    </a:p>
                  </a:txBody>
                  <a:tcPr/>
                </a:tc>
                <a:tc>
                  <a:txBody>
                    <a:bodyPr/>
                    <a:lstStyle/>
                    <a:p>
                      <a:r>
                        <a:rPr lang="en-US" sz="1800" dirty="0" smtClean="0"/>
                        <a:t>Hybrid locking mechanism using leases, distributed lock manager</a:t>
                      </a:r>
                      <a:endParaRPr lang="en-US" sz="1800" dirty="0"/>
                    </a:p>
                  </a:txBody>
                  <a:tcPr/>
                </a:tc>
                <a:tc>
                  <a:txBody>
                    <a:bodyPr/>
                    <a:lstStyle/>
                    <a:p>
                      <a:r>
                        <a:rPr lang="en-US" sz="1800" dirty="0" smtClean="0"/>
                        <a:t>General</a:t>
                      </a:r>
                      <a:r>
                        <a:rPr lang="en-US" sz="1800" baseline="0" dirty="0" smtClean="0"/>
                        <a:t> purpose I/O</a:t>
                      </a:r>
                      <a:endParaRPr lang="en-US" sz="1800" dirty="0"/>
                    </a:p>
                  </a:txBody>
                  <a:tcPr/>
                </a:tc>
              </a:tr>
              <a:tr h="370840">
                <a:tc>
                  <a:txBody>
                    <a:bodyPr/>
                    <a:lstStyle/>
                    <a:p>
                      <a:r>
                        <a:rPr lang="en-US" sz="1800" dirty="0" smtClean="0"/>
                        <a:t>Consistency and replication</a:t>
                      </a:r>
                      <a:endParaRPr lang="en-US" sz="1800" dirty="0"/>
                    </a:p>
                  </a:txBody>
                  <a:tcPr/>
                </a:tc>
                <a:tc>
                  <a:txBody>
                    <a:bodyPr/>
                    <a:lstStyle/>
                    <a:p>
                      <a:r>
                        <a:rPr lang="en-US" sz="1800" dirty="0" smtClean="0"/>
                        <a:t>Server side replication, </a:t>
                      </a:r>
                      <a:r>
                        <a:rPr lang="en-US" sz="1800" dirty="0" err="1" smtClean="0"/>
                        <a:t>Async</a:t>
                      </a:r>
                      <a:r>
                        <a:rPr lang="en-US" sz="1800" dirty="0" smtClean="0"/>
                        <a:t> replication, checksum</a:t>
                      </a:r>
                      <a:endParaRPr lang="en-US" sz="1800" dirty="0"/>
                    </a:p>
                  </a:txBody>
                  <a:tcPr/>
                </a:tc>
                <a:tc>
                  <a:txBody>
                    <a:bodyPr/>
                    <a:lstStyle/>
                    <a:p>
                      <a:r>
                        <a:rPr lang="en-US" sz="1800" dirty="0" smtClean="0"/>
                        <a:t>Server side meta data replication,</a:t>
                      </a:r>
                      <a:r>
                        <a:rPr lang="en-US" sz="1800" baseline="0" dirty="0" smtClean="0"/>
                        <a:t>  Client side caching, checksum</a:t>
                      </a:r>
                      <a:endParaRPr lang="en-US" sz="1800" dirty="0"/>
                    </a:p>
                  </a:txBody>
                  <a:tcPr/>
                </a:tc>
                <a:tc>
                  <a:txBody>
                    <a:bodyPr/>
                    <a:lstStyle/>
                    <a:p>
                      <a:r>
                        <a:rPr lang="en-US" sz="1800" dirty="0" smtClean="0"/>
                        <a:t>Server</a:t>
                      </a:r>
                      <a:r>
                        <a:rPr lang="en-US" sz="1800" baseline="0" dirty="0" smtClean="0"/>
                        <a:t> side replication</a:t>
                      </a:r>
                      <a:endParaRPr lang="en-US" sz="1800" dirty="0"/>
                    </a:p>
                  </a:txBody>
                  <a:tcPr/>
                </a:tc>
              </a:tr>
              <a:tr h="370840">
                <a:tc>
                  <a:txBody>
                    <a:bodyPr/>
                    <a:lstStyle/>
                    <a:p>
                      <a:r>
                        <a:rPr lang="en-US" sz="1800" dirty="0" smtClean="0"/>
                        <a:t>Fault Tolerance</a:t>
                      </a:r>
                      <a:endParaRPr lang="en-US" sz="1800" dirty="0"/>
                    </a:p>
                  </a:txBody>
                  <a:tcPr/>
                </a:tc>
                <a:tc>
                  <a:txBody>
                    <a:bodyPr/>
                    <a:lstStyle/>
                    <a:p>
                      <a:r>
                        <a:rPr lang="en-US" sz="1800" dirty="0" smtClean="0"/>
                        <a:t>Failure as norm</a:t>
                      </a:r>
                      <a:endParaRPr lang="en-US" sz="1800" dirty="0"/>
                    </a:p>
                  </a:txBody>
                  <a:tcPr/>
                </a:tc>
                <a:tc>
                  <a:txBody>
                    <a:bodyPr/>
                    <a:lstStyle/>
                    <a:p>
                      <a:r>
                        <a:rPr lang="en-US" sz="1800" dirty="0" smtClean="0"/>
                        <a:t>Failure as exception</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Failure as norm</a:t>
                      </a:r>
                    </a:p>
                  </a:txBody>
                  <a:tcPr/>
                </a:tc>
              </a:tr>
              <a:tr h="370840">
                <a:tc>
                  <a:txBody>
                    <a:bodyPr/>
                    <a:lstStyle/>
                    <a:p>
                      <a:r>
                        <a:rPr lang="en-US" sz="1800" dirty="0" smtClean="0"/>
                        <a:t>Security</a:t>
                      </a:r>
                      <a:endParaRPr lang="en-US" sz="1800" dirty="0"/>
                    </a:p>
                  </a:txBody>
                  <a:tcPr/>
                </a:tc>
                <a:tc>
                  <a:txBody>
                    <a:bodyPr/>
                    <a:lstStyle/>
                    <a:p>
                      <a:r>
                        <a:rPr lang="en-US" sz="1800" dirty="0" smtClean="0"/>
                        <a:t>N/A</a:t>
                      </a:r>
                      <a:endParaRPr lang="en-US" sz="1800" dirty="0"/>
                    </a:p>
                  </a:txBody>
                  <a:tcPr/>
                </a:tc>
                <a:tc>
                  <a:txBody>
                    <a:bodyPr/>
                    <a:lstStyle/>
                    <a:p>
                      <a:r>
                        <a:rPr lang="en-US" sz="1800" dirty="0" smtClean="0"/>
                        <a:t>Authentication, Authorization</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Security</a:t>
                      </a:r>
                      <a:r>
                        <a:rPr lang="en-US" sz="1800" baseline="0" dirty="0" smtClean="0"/>
                        <a:t> server, based </a:t>
                      </a:r>
                      <a:r>
                        <a:rPr lang="en-US" sz="1800" dirty="0" smtClean="0"/>
                        <a:t>Authentication, Authorization</a:t>
                      </a:r>
                    </a:p>
                    <a:p>
                      <a:endParaRPr lang="en-US" sz="1800" dirty="0"/>
                    </a:p>
                  </a:txBody>
                  <a:tcPr/>
                </a:tc>
              </a:tr>
            </a:tbl>
          </a:graphicData>
        </a:graphic>
      </p:graphicFrame>
    </p:spTree>
    <p:extLst>
      <p:ext uri="{BB962C8B-B14F-4D97-AF65-F5344CB8AC3E}">
        <p14:creationId xmlns:p14="http://schemas.microsoft.com/office/powerpoint/2010/main" val="15102243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intensive Parallel processing frameworks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3501249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endParaRPr lang="en-US" dirty="0"/>
          </a:p>
        </p:txBody>
      </p:sp>
      <p:sp>
        <p:nvSpPr>
          <p:cNvPr id="3" name="Content Placeholder 2"/>
          <p:cNvSpPr>
            <a:spLocks noGrp="1"/>
          </p:cNvSpPr>
          <p:nvPr>
            <p:ph idx="1"/>
          </p:nvPr>
        </p:nvSpPr>
        <p:spPr/>
        <p:txBody>
          <a:bodyPr>
            <a:normAutofit lnSpcReduction="10000"/>
          </a:bodyPr>
          <a:lstStyle/>
          <a:p>
            <a:r>
              <a:rPr lang="en-US" dirty="0" smtClean="0"/>
              <a:t>General purpose massive data analysis in brittle environments</a:t>
            </a:r>
          </a:p>
          <a:p>
            <a:pPr lvl="1"/>
            <a:r>
              <a:rPr lang="en-US" dirty="0" smtClean="0"/>
              <a:t>Commodity clusters</a:t>
            </a:r>
          </a:p>
          <a:p>
            <a:pPr lvl="1"/>
            <a:r>
              <a:rPr lang="en-US" dirty="0" smtClean="0"/>
              <a:t>Clouds</a:t>
            </a:r>
          </a:p>
          <a:p>
            <a:r>
              <a:rPr lang="en-US" dirty="0"/>
              <a:t>Efficiency, Scalability, Redundancy, Load </a:t>
            </a:r>
            <a:r>
              <a:rPr lang="en-US" dirty="0" smtClean="0"/>
              <a:t>Balance, Fault Tolerance</a:t>
            </a:r>
          </a:p>
          <a:p>
            <a:r>
              <a:rPr lang="en-US" dirty="0" smtClean="0"/>
              <a:t>Apache </a:t>
            </a:r>
            <a:r>
              <a:rPr lang="en-US" dirty="0" err="1" smtClean="0"/>
              <a:t>Hadoop</a:t>
            </a:r>
            <a:endParaRPr lang="en-US" dirty="0" smtClean="0"/>
          </a:p>
          <a:p>
            <a:pPr lvl="1"/>
            <a:r>
              <a:rPr lang="en-US" dirty="0" smtClean="0"/>
              <a:t>HDFS</a:t>
            </a:r>
          </a:p>
          <a:p>
            <a:r>
              <a:rPr lang="en-US" dirty="0" smtClean="0"/>
              <a:t>Microsoft </a:t>
            </a:r>
            <a:r>
              <a:rPr lang="en-US" dirty="0" err="1" smtClean="0"/>
              <a:t>DryadLINQ</a:t>
            </a:r>
            <a:endParaRPr lang="en-US" dirty="0"/>
          </a:p>
        </p:txBody>
      </p:sp>
    </p:spTree>
    <p:extLst>
      <p:ext uri="{BB962C8B-B14F-4D97-AF65-F5344CB8AC3E}">
        <p14:creationId xmlns:p14="http://schemas.microsoft.com/office/powerpoint/2010/main" val="38254752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Execution Overview</a:t>
            </a:r>
            <a:endParaRPr lang="en-US" dirty="0"/>
          </a:p>
        </p:txBody>
      </p:sp>
      <p:sp>
        <p:nvSpPr>
          <p:cNvPr id="2" name="Content Placeholder 1"/>
          <p:cNvSpPr>
            <a:spLocks noGrp="1"/>
          </p:cNvSpPr>
          <p:nvPr>
            <p:ph sz="quarter" idx="1"/>
          </p:nvPr>
        </p:nvSpPr>
        <p:spPr/>
        <p:txBody>
          <a:bodyPr/>
          <a:lstStyle/>
          <a:p>
            <a:endParaRPr lang="en-US"/>
          </a:p>
        </p:txBody>
      </p:sp>
      <p:pic>
        <p:nvPicPr>
          <p:cNvPr id="53250"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49392" y="1371600"/>
            <a:ext cx="7885008" cy="4953000"/>
          </a:xfrm>
          <a:prstGeom prst="rect">
            <a:avLst/>
          </a:prstGeom>
          <a:noFill/>
          <a:ln w="9525">
            <a:noFill/>
            <a:miter lim="800000"/>
            <a:headEnd/>
            <a:tailEnd/>
          </a:ln>
        </p:spPr>
      </p:pic>
      <p:sp>
        <p:nvSpPr>
          <p:cNvPr id="5" name="Rectangle 4"/>
          <p:cNvSpPr/>
          <p:nvPr/>
        </p:nvSpPr>
        <p:spPr>
          <a:xfrm>
            <a:off x="-76200" y="6626423"/>
            <a:ext cx="8839200" cy="307777"/>
          </a:xfrm>
          <a:prstGeom prst="rect">
            <a:avLst/>
          </a:prstGeom>
        </p:spPr>
        <p:txBody>
          <a:bodyPr wrap="square">
            <a:spAutoFit/>
          </a:bodyPr>
          <a:lstStyle/>
          <a:p>
            <a:r>
              <a:rPr lang="en-US" sz="1400" dirty="0" smtClean="0"/>
              <a:t>Source: http://code.google.com/edu/parallel/mapreduce-tutorial.html</a:t>
            </a:r>
            <a:endParaRPr lang="en-US" sz="1400" dirty="0"/>
          </a:p>
        </p:txBody>
      </p:sp>
      <p:pic>
        <p:nvPicPr>
          <p:cNvPr id="532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1524000"/>
            <a:ext cx="8262937" cy="4981380"/>
          </a:xfrm>
          <a:prstGeom prst="rect">
            <a:avLst/>
          </a:prstGeom>
          <a:noFill/>
          <a:ln w="9525">
            <a:noFill/>
            <a:miter lim="800000"/>
            <a:headEnd/>
            <a:tailEnd/>
          </a:ln>
        </p:spPr>
      </p:pic>
    </p:spTree>
    <p:extLst>
      <p:ext uri="{BB962C8B-B14F-4D97-AF65-F5344CB8AC3E}">
        <p14:creationId xmlns:p14="http://schemas.microsoft.com/office/powerpoint/2010/main" val="415289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Word Count</a:t>
            </a:r>
            <a:endParaRPr lang="en-US" dirty="0"/>
          </a:p>
        </p:txBody>
      </p:sp>
      <p:sp>
        <p:nvSpPr>
          <p:cNvPr id="4" name="TextBox 3"/>
          <p:cNvSpPr txBox="1"/>
          <p:nvPr/>
        </p:nvSpPr>
        <p:spPr>
          <a:xfrm>
            <a:off x="152400" y="3255820"/>
            <a:ext cx="1447800" cy="923330"/>
          </a:xfrm>
          <a:prstGeom prst="rect">
            <a:avLst/>
          </a:prstGeom>
          <a:noFill/>
          <a:ln w="6350">
            <a:solidFill>
              <a:schemeClr val="tx1"/>
            </a:solidFill>
          </a:ln>
        </p:spPr>
        <p:txBody>
          <a:bodyPr wrap="square" rtlCol="0">
            <a:spAutoFit/>
          </a:bodyPr>
          <a:lstStyle/>
          <a:p>
            <a:r>
              <a:rPr lang="en-US" b="1" dirty="0" err="1" smtClean="0"/>
              <a:t>foo</a:t>
            </a:r>
            <a:r>
              <a:rPr lang="en-US" b="1" dirty="0" smtClean="0"/>
              <a:t> car bar</a:t>
            </a:r>
          </a:p>
          <a:p>
            <a:r>
              <a:rPr lang="en-US" b="1" dirty="0" err="1" smtClean="0"/>
              <a:t>foo</a:t>
            </a:r>
            <a:r>
              <a:rPr lang="en-US" b="1" dirty="0" smtClean="0"/>
              <a:t> bar </a:t>
            </a:r>
            <a:r>
              <a:rPr lang="en-US" b="1" dirty="0" err="1" smtClean="0"/>
              <a:t>foo</a:t>
            </a:r>
            <a:endParaRPr lang="en-US" b="1" dirty="0" smtClean="0"/>
          </a:p>
          <a:p>
            <a:r>
              <a:rPr lang="en-US" b="1" dirty="0" smtClean="0"/>
              <a:t>car </a:t>
            </a:r>
            <a:r>
              <a:rPr lang="en-US" b="1" dirty="0" err="1" smtClean="0"/>
              <a:t>car</a:t>
            </a:r>
            <a:r>
              <a:rPr lang="en-US" b="1" dirty="0" smtClean="0"/>
              <a:t>  </a:t>
            </a:r>
            <a:r>
              <a:rPr lang="en-US" b="1" dirty="0" err="1" smtClean="0"/>
              <a:t>car</a:t>
            </a:r>
            <a:endParaRPr lang="en-US" b="1" dirty="0" smtClean="0"/>
          </a:p>
        </p:txBody>
      </p:sp>
      <p:sp>
        <p:nvSpPr>
          <p:cNvPr id="5" name="Rectangle 4"/>
          <p:cNvSpPr/>
          <p:nvPr/>
        </p:nvSpPr>
        <p:spPr>
          <a:xfrm>
            <a:off x="2362200" y="1981200"/>
            <a:ext cx="12192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smtClean="0"/>
              <a:t>foo</a:t>
            </a:r>
            <a:r>
              <a:rPr lang="en-US" dirty="0" smtClean="0"/>
              <a:t>, 1</a:t>
            </a:r>
          </a:p>
          <a:p>
            <a:pPr algn="ctr"/>
            <a:r>
              <a:rPr lang="en-US" dirty="0" smtClean="0"/>
              <a:t>car, 1</a:t>
            </a:r>
          </a:p>
          <a:p>
            <a:pPr algn="ctr"/>
            <a:r>
              <a:rPr lang="en-US" dirty="0" smtClean="0"/>
              <a:t>bar, 1</a:t>
            </a:r>
            <a:endParaRPr lang="en-US" dirty="0"/>
          </a:p>
        </p:txBody>
      </p:sp>
      <p:sp>
        <p:nvSpPr>
          <p:cNvPr id="7" name="Rectangle 6"/>
          <p:cNvSpPr/>
          <p:nvPr/>
        </p:nvSpPr>
        <p:spPr>
          <a:xfrm>
            <a:off x="2362200" y="3276600"/>
            <a:ext cx="1219200" cy="838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smtClean="0"/>
              <a:t>foo</a:t>
            </a:r>
            <a:r>
              <a:rPr lang="en-US" dirty="0" smtClean="0"/>
              <a:t>, 1</a:t>
            </a:r>
          </a:p>
          <a:p>
            <a:pPr algn="ctr"/>
            <a:r>
              <a:rPr lang="en-US" dirty="0" smtClean="0"/>
              <a:t>bar, 1</a:t>
            </a:r>
          </a:p>
          <a:p>
            <a:pPr algn="ctr"/>
            <a:r>
              <a:rPr lang="en-US" dirty="0" err="1" smtClean="0"/>
              <a:t>foo</a:t>
            </a:r>
            <a:r>
              <a:rPr lang="en-US" dirty="0" smtClean="0"/>
              <a:t>, 1</a:t>
            </a:r>
            <a:endParaRPr lang="en-US" dirty="0"/>
          </a:p>
        </p:txBody>
      </p:sp>
      <p:sp>
        <p:nvSpPr>
          <p:cNvPr id="9" name="Rectangle 8"/>
          <p:cNvSpPr/>
          <p:nvPr/>
        </p:nvSpPr>
        <p:spPr>
          <a:xfrm>
            <a:off x="2362200" y="4495800"/>
            <a:ext cx="12192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car, 1</a:t>
            </a:r>
          </a:p>
          <a:p>
            <a:pPr algn="ctr"/>
            <a:r>
              <a:rPr lang="en-US" dirty="0" smtClean="0"/>
              <a:t>car, 1</a:t>
            </a:r>
          </a:p>
          <a:p>
            <a:pPr algn="ctr"/>
            <a:r>
              <a:rPr lang="en-US" dirty="0" smtClean="0"/>
              <a:t>car, 1</a:t>
            </a:r>
            <a:endParaRPr lang="en-US" dirty="0"/>
          </a:p>
        </p:txBody>
      </p:sp>
      <p:cxnSp>
        <p:nvCxnSpPr>
          <p:cNvPr id="11" name="Straight Arrow Connector 10"/>
          <p:cNvCxnSpPr>
            <a:stCxn id="4" idx="3"/>
            <a:endCxn id="5" idx="1"/>
          </p:cNvCxnSpPr>
          <p:nvPr/>
        </p:nvCxnSpPr>
        <p:spPr>
          <a:xfrm flipV="1">
            <a:off x="1600200" y="2438400"/>
            <a:ext cx="762000" cy="127908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3"/>
            <a:endCxn id="7" idx="1"/>
          </p:cNvCxnSpPr>
          <p:nvPr/>
        </p:nvCxnSpPr>
        <p:spPr>
          <a:xfrm flipV="1">
            <a:off x="1600200" y="3695700"/>
            <a:ext cx="762000" cy="2178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3"/>
            <a:endCxn id="9" idx="1"/>
          </p:cNvCxnSpPr>
          <p:nvPr/>
        </p:nvCxnSpPr>
        <p:spPr>
          <a:xfrm>
            <a:off x="1600200" y="3717485"/>
            <a:ext cx="762000" cy="123551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343870" y="1981200"/>
            <a:ext cx="12192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smtClean="0"/>
              <a:t>foo</a:t>
            </a:r>
            <a:r>
              <a:rPr lang="en-US" dirty="0" smtClean="0"/>
              <a:t>, 1</a:t>
            </a:r>
          </a:p>
          <a:p>
            <a:pPr algn="ctr"/>
            <a:r>
              <a:rPr lang="en-US" dirty="0" err="1" smtClean="0"/>
              <a:t>foo</a:t>
            </a:r>
            <a:r>
              <a:rPr lang="en-US" dirty="0" smtClean="0"/>
              <a:t>, 1</a:t>
            </a:r>
          </a:p>
          <a:p>
            <a:pPr algn="ctr"/>
            <a:r>
              <a:rPr lang="en-US" dirty="0" err="1" smtClean="0"/>
              <a:t>foo</a:t>
            </a:r>
            <a:r>
              <a:rPr lang="en-US" dirty="0" smtClean="0"/>
              <a:t>, 1</a:t>
            </a:r>
            <a:endParaRPr lang="en-US" dirty="0"/>
          </a:p>
        </p:txBody>
      </p:sp>
      <p:sp>
        <p:nvSpPr>
          <p:cNvPr id="26" name="Rectangle 25"/>
          <p:cNvSpPr/>
          <p:nvPr/>
        </p:nvSpPr>
        <p:spPr>
          <a:xfrm>
            <a:off x="5343870" y="4419600"/>
            <a:ext cx="1219200" cy="1143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car, 1</a:t>
            </a:r>
          </a:p>
          <a:p>
            <a:pPr algn="ctr"/>
            <a:r>
              <a:rPr lang="en-US" dirty="0" smtClean="0"/>
              <a:t>car, 1</a:t>
            </a:r>
          </a:p>
          <a:p>
            <a:pPr algn="ctr"/>
            <a:r>
              <a:rPr lang="en-US" dirty="0" smtClean="0"/>
              <a:t>car, 1</a:t>
            </a:r>
          </a:p>
          <a:p>
            <a:pPr algn="ctr"/>
            <a:r>
              <a:rPr lang="en-US" dirty="0" smtClean="0"/>
              <a:t>car,1</a:t>
            </a:r>
            <a:endParaRPr lang="en-US" dirty="0"/>
          </a:p>
        </p:txBody>
      </p:sp>
      <p:sp>
        <p:nvSpPr>
          <p:cNvPr id="27" name="Rectangle 26"/>
          <p:cNvSpPr/>
          <p:nvPr/>
        </p:nvSpPr>
        <p:spPr>
          <a:xfrm>
            <a:off x="5343870" y="3276600"/>
            <a:ext cx="1219200" cy="838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bar, 1</a:t>
            </a:r>
          </a:p>
          <a:p>
            <a:pPr algn="ctr"/>
            <a:r>
              <a:rPr lang="en-US" dirty="0" smtClean="0"/>
              <a:t>bar, 1</a:t>
            </a:r>
            <a:endParaRPr lang="en-US" dirty="0"/>
          </a:p>
        </p:txBody>
      </p:sp>
      <p:sp>
        <p:nvSpPr>
          <p:cNvPr id="28" name="Rectangle 27"/>
          <p:cNvSpPr/>
          <p:nvPr/>
        </p:nvSpPr>
        <p:spPr>
          <a:xfrm>
            <a:off x="7096470" y="1981200"/>
            <a:ext cx="12192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smtClean="0"/>
              <a:t>foo</a:t>
            </a:r>
            <a:r>
              <a:rPr lang="en-US" dirty="0" smtClean="0"/>
              <a:t>, 3</a:t>
            </a:r>
            <a:endParaRPr lang="en-US" dirty="0"/>
          </a:p>
        </p:txBody>
      </p:sp>
      <p:sp>
        <p:nvSpPr>
          <p:cNvPr id="29" name="Rectangle 28"/>
          <p:cNvSpPr/>
          <p:nvPr/>
        </p:nvSpPr>
        <p:spPr>
          <a:xfrm>
            <a:off x="7096470" y="3276600"/>
            <a:ext cx="1219200" cy="838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bar, 2</a:t>
            </a:r>
            <a:endParaRPr lang="en-US" dirty="0"/>
          </a:p>
        </p:txBody>
      </p:sp>
      <p:sp>
        <p:nvSpPr>
          <p:cNvPr id="30" name="Rectangle 29"/>
          <p:cNvSpPr/>
          <p:nvPr/>
        </p:nvSpPr>
        <p:spPr>
          <a:xfrm>
            <a:off x="7096470" y="4537365"/>
            <a:ext cx="12192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car, 4</a:t>
            </a:r>
          </a:p>
        </p:txBody>
      </p:sp>
      <p:cxnSp>
        <p:nvCxnSpPr>
          <p:cNvPr id="31" name="Straight Arrow Connector 30"/>
          <p:cNvCxnSpPr>
            <a:stCxn id="5" idx="3"/>
            <a:endCxn id="25" idx="1"/>
          </p:cNvCxnSpPr>
          <p:nvPr/>
        </p:nvCxnSpPr>
        <p:spPr>
          <a:xfrm>
            <a:off x="3581400" y="2438400"/>
            <a:ext cx="176247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 idx="3"/>
            <a:endCxn id="25" idx="1"/>
          </p:cNvCxnSpPr>
          <p:nvPr/>
        </p:nvCxnSpPr>
        <p:spPr>
          <a:xfrm flipV="1">
            <a:off x="3581400" y="2438400"/>
            <a:ext cx="1762470" cy="12573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9" idx="3"/>
            <a:endCxn id="26" idx="1"/>
          </p:cNvCxnSpPr>
          <p:nvPr/>
        </p:nvCxnSpPr>
        <p:spPr>
          <a:xfrm>
            <a:off x="3581400" y="4953000"/>
            <a:ext cx="1762470" cy="38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5" idx="3"/>
            <a:endCxn id="28" idx="1"/>
          </p:cNvCxnSpPr>
          <p:nvPr/>
        </p:nvCxnSpPr>
        <p:spPr>
          <a:xfrm>
            <a:off x="6563070" y="2438400"/>
            <a:ext cx="5334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6" idx="3"/>
            <a:endCxn id="30" idx="1"/>
          </p:cNvCxnSpPr>
          <p:nvPr/>
        </p:nvCxnSpPr>
        <p:spPr>
          <a:xfrm>
            <a:off x="6563070" y="4991100"/>
            <a:ext cx="533400" cy="346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7" idx="3"/>
            <a:endCxn id="29" idx="1"/>
          </p:cNvCxnSpPr>
          <p:nvPr/>
        </p:nvCxnSpPr>
        <p:spPr>
          <a:xfrm>
            <a:off x="6563070" y="3695700"/>
            <a:ext cx="5334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5" idx="3"/>
            <a:endCxn id="26" idx="1"/>
          </p:cNvCxnSpPr>
          <p:nvPr/>
        </p:nvCxnSpPr>
        <p:spPr>
          <a:xfrm>
            <a:off x="3581400" y="2438400"/>
            <a:ext cx="1762470" cy="25527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5" idx="3"/>
            <a:endCxn id="27" idx="1"/>
          </p:cNvCxnSpPr>
          <p:nvPr/>
        </p:nvCxnSpPr>
        <p:spPr>
          <a:xfrm>
            <a:off x="3581400" y="2438400"/>
            <a:ext cx="1762470" cy="12573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7" idx="3"/>
            <a:endCxn id="27" idx="1"/>
          </p:cNvCxnSpPr>
          <p:nvPr/>
        </p:nvCxnSpPr>
        <p:spPr>
          <a:xfrm>
            <a:off x="3581400" y="3695700"/>
            <a:ext cx="176247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451041" y="1504890"/>
            <a:ext cx="833883" cy="400110"/>
          </a:xfrm>
          <a:prstGeom prst="rect">
            <a:avLst/>
          </a:prstGeom>
        </p:spPr>
        <p:txBody>
          <a:bodyPr wrap="none">
            <a:spAutoFit/>
          </a:bodyPr>
          <a:lstStyle/>
          <a:p>
            <a:r>
              <a:rPr lang="en-US" sz="2000" dirty="0" smtClean="0">
                <a:effectLst>
                  <a:outerShdw blurRad="38100" dist="38100" dir="2700000" algn="tl">
                    <a:srgbClr val="000000">
                      <a:alpha val="43137"/>
                    </a:srgbClr>
                  </a:outerShdw>
                </a:effectLst>
              </a:rPr>
              <a:t>Input</a:t>
            </a:r>
            <a:endParaRPr lang="en-US" sz="2000" dirty="0">
              <a:effectLst>
                <a:outerShdw blurRad="38100" dist="38100" dir="2700000" algn="tl">
                  <a:srgbClr val="000000">
                    <a:alpha val="43137"/>
                  </a:srgbClr>
                </a:outerShdw>
              </a:effectLst>
            </a:endParaRPr>
          </a:p>
        </p:txBody>
      </p:sp>
      <p:sp>
        <p:nvSpPr>
          <p:cNvPr id="78" name="Rectangle 77"/>
          <p:cNvSpPr/>
          <p:nvPr/>
        </p:nvSpPr>
        <p:spPr>
          <a:xfrm>
            <a:off x="2389910" y="1504890"/>
            <a:ext cx="1263487" cy="400110"/>
          </a:xfrm>
          <a:prstGeom prst="rect">
            <a:avLst/>
          </a:prstGeom>
        </p:spPr>
        <p:txBody>
          <a:bodyPr wrap="none">
            <a:spAutoFit/>
          </a:bodyPr>
          <a:lstStyle/>
          <a:p>
            <a:r>
              <a:rPr lang="en-US" sz="2000" dirty="0" smtClean="0">
                <a:effectLst>
                  <a:outerShdw blurRad="38100" dist="38100" dir="2700000" algn="tl">
                    <a:srgbClr val="000000">
                      <a:alpha val="43137"/>
                    </a:srgbClr>
                  </a:outerShdw>
                </a:effectLst>
              </a:rPr>
              <a:t>Mapping</a:t>
            </a:r>
            <a:endParaRPr lang="en-US" sz="2000" dirty="0">
              <a:effectLst>
                <a:outerShdw blurRad="38100" dist="38100" dir="2700000" algn="tl">
                  <a:srgbClr val="000000">
                    <a:alpha val="43137"/>
                  </a:srgbClr>
                </a:outerShdw>
              </a:effectLst>
            </a:endParaRPr>
          </a:p>
        </p:txBody>
      </p:sp>
      <p:sp>
        <p:nvSpPr>
          <p:cNvPr id="79" name="Rectangle 78"/>
          <p:cNvSpPr/>
          <p:nvPr/>
        </p:nvSpPr>
        <p:spPr>
          <a:xfrm>
            <a:off x="5328037" y="1504890"/>
            <a:ext cx="1295547" cy="400110"/>
          </a:xfrm>
          <a:prstGeom prst="rect">
            <a:avLst/>
          </a:prstGeom>
        </p:spPr>
        <p:txBody>
          <a:bodyPr wrap="none">
            <a:spAutoFit/>
          </a:bodyPr>
          <a:lstStyle/>
          <a:p>
            <a:r>
              <a:rPr lang="en-US" sz="2000" dirty="0" smtClean="0">
                <a:effectLst>
                  <a:outerShdw blurRad="38100" dist="38100" dir="2700000" algn="tl">
                    <a:srgbClr val="000000">
                      <a:alpha val="43137"/>
                    </a:srgbClr>
                  </a:outerShdw>
                </a:effectLst>
              </a:rPr>
              <a:t>Shuffling</a:t>
            </a:r>
            <a:endParaRPr lang="en-US" sz="2000" dirty="0">
              <a:effectLst>
                <a:outerShdw blurRad="38100" dist="38100" dir="2700000" algn="tl">
                  <a:srgbClr val="000000">
                    <a:alpha val="43137"/>
                  </a:srgbClr>
                </a:outerShdw>
              </a:effectLst>
            </a:endParaRPr>
          </a:p>
        </p:txBody>
      </p:sp>
      <p:sp>
        <p:nvSpPr>
          <p:cNvPr id="80" name="Rectangle 79"/>
          <p:cNvSpPr/>
          <p:nvPr/>
        </p:nvSpPr>
        <p:spPr>
          <a:xfrm>
            <a:off x="7047980" y="1488848"/>
            <a:ext cx="1334020" cy="400110"/>
          </a:xfrm>
          <a:prstGeom prst="rect">
            <a:avLst/>
          </a:prstGeom>
        </p:spPr>
        <p:txBody>
          <a:bodyPr wrap="none">
            <a:spAutoFit/>
          </a:bodyPr>
          <a:lstStyle/>
          <a:p>
            <a:r>
              <a:rPr lang="en-US" sz="2000" dirty="0" smtClean="0">
                <a:effectLst>
                  <a:outerShdw blurRad="38100" dist="38100" dir="2700000" algn="tl">
                    <a:srgbClr val="000000">
                      <a:alpha val="43137"/>
                    </a:srgbClr>
                  </a:outerShdw>
                </a:effectLst>
              </a:rPr>
              <a:t>Reducing</a:t>
            </a:r>
            <a:endParaRPr 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565828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Word Count</a:t>
            </a:r>
            <a:endParaRPr lang="en-US" dirty="0"/>
          </a:p>
        </p:txBody>
      </p:sp>
      <p:sp>
        <p:nvSpPr>
          <p:cNvPr id="4" name="TextBox 3"/>
          <p:cNvSpPr txBox="1"/>
          <p:nvPr/>
        </p:nvSpPr>
        <p:spPr>
          <a:xfrm>
            <a:off x="76200" y="3255820"/>
            <a:ext cx="1447800" cy="923330"/>
          </a:xfrm>
          <a:prstGeom prst="rect">
            <a:avLst/>
          </a:prstGeom>
          <a:noFill/>
          <a:ln w="6350">
            <a:solidFill>
              <a:schemeClr val="tx1"/>
            </a:solidFill>
          </a:ln>
        </p:spPr>
        <p:txBody>
          <a:bodyPr wrap="square" rtlCol="0">
            <a:spAutoFit/>
          </a:bodyPr>
          <a:lstStyle/>
          <a:p>
            <a:r>
              <a:rPr lang="en-US" b="1" dirty="0" err="1" smtClean="0"/>
              <a:t>foo</a:t>
            </a:r>
            <a:r>
              <a:rPr lang="en-US" b="1" dirty="0" smtClean="0"/>
              <a:t> car bar</a:t>
            </a:r>
          </a:p>
          <a:p>
            <a:r>
              <a:rPr lang="en-US" b="1" dirty="0" err="1" smtClean="0"/>
              <a:t>foo</a:t>
            </a:r>
            <a:r>
              <a:rPr lang="en-US" b="1" dirty="0" smtClean="0"/>
              <a:t> bar </a:t>
            </a:r>
            <a:r>
              <a:rPr lang="en-US" b="1" dirty="0" err="1" smtClean="0"/>
              <a:t>foo</a:t>
            </a:r>
            <a:endParaRPr lang="en-US" b="1" dirty="0" smtClean="0"/>
          </a:p>
          <a:p>
            <a:r>
              <a:rPr lang="en-US" b="1" dirty="0" smtClean="0"/>
              <a:t>car </a:t>
            </a:r>
            <a:r>
              <a:rPr lang="en-US" b="1" dirty="0" err="1" smtClean="0"/>
              <a:t>car</a:t>
            </a:r>
            <a:r>
              <a:rPr lang="en-US" b="1" dirty="0" smtClean="0"/>
              <a:t>  </a:t>
            </a:r>
            <a:r>
              <a:rPr lang="en-US" b="1" dirty="0" err="1" smtClean="0"/>
              <a:t>car</a:t>
            </a:r>
            <a:endParaRPr lang="en-US" b="1" dirty="0" smtClean="0"/>
          </a:p>
        </p:txBody>
      </p:sp>
      <p:sp>
        <p:nvSpPr>
          <p:cNvPr id="5" name="Rectangle 4"/>
          <p:cNvSpPr/>
          <p:nvPr/>
        </p:nvSpPr>
        <p:spPr>
          <a:xfrm>
            <a:off x="2209800" y="1981200"/>
            <a:ext cx="9144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smtClean="0"/>
              <a:t>foo</a:t>
            </a:r>
            <a:r>
              <a:rPr lang="en-US" dirty="0" smtClean="0"/>
              <a:t>, 1</a:t>
            </a:r>
          </a:p>
          <a:p>
            <a:pPr algn="ctr"/>
            <a:r>
              <a:rPr lang="en-US" dirty="0" smtClean="0"/>
              <a:t>car, 1</a:t>
            </a:r>
          </a:p>
          <a:p>
            <a:pPr algn="ctr"/>
            <a:r>
              <a:rPr lang="en-US" dirty="0" smtClean="0"/>
              <a:t>bar, 1</a:t>
            </a:r>
            <a:endParaRPr lang="en-US" dirty="0"/>
          </a:p>
        </p:txBody>
      </p:sp>
      <p:sp>
        <p:nvSpPr>
          <p:cNvPr id="7" name="Rectangle 6"/>
          <p:cNvSpPr/>
          <p:nvPr/>
        </p:nvSpPr>
        <p:spPr>
          <a:xfrm>
            <a:off x="2209800" y="3276600"/>
            <a:ext cx="914400" cy="838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smtClean="0"/>
              <a:t>foo</a:t>
            </a:r>
            <a:r>
              <a:rPr lang="en-US" dirty="0" smtClean="0"/>
              <a:t>, 1</a:t>
            </a:r>
          </a:p>
          <a:p>
            <a:pPr algn="ctr"/>
            <a:r>
              <a:rPr lang="en-US" dirty="0" smtClean="0"/>
              <a:t>bar, 1</a:t>
            </a:r>
          </a:p>
          <a:p>
            <a:pPr algn="ctr"/>
            <a:r>
              <a:rPr lang="en-US" dirty="0" err="1" smtClean="0"/>
              <a:t>foo</a:t>
            </a:r>
            <a:r>
              <a:rPr lang="en-US" dirty="0" smtClean="0"/>
              <a:t>, 1</a:t>
            </a:r>
            <a:endParaRPr lang="en-US" dirty="0"/>
          </a:p>
        </p:txBody>
      </p:sp>
      <p:sp>
        <p:nvSpPr>
          <p:cNvPr id="9" name="Rectangle 8"/>
          <p:cNvSpPr/>
          <p:nvPr/>
        </p:nvSpPr>
        <p:spPr>
          <a:xfrm>
            <a:off x="2209800" y="4495800"/>
            <a:ext cx="9144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car, 1</a:t>
            </a:r>
          </a:p>
          <a:p>
            <a:pPr algn="ctr"/>
            <a:r>
              <a:rPr lang="en-US" dirty="0" smtClean="0"/>
              <a:t>car, 1</a:t>
            </a:r>
          </a:p>
          <a:p>
            <a:pPr algn="ctr"/>
            <a:r>
              <a:rPr lang="en-US" dirty="0" smtClean="0"/>
              <a:t>car, 1</a:t>
            </a:r>
            <a:endParaRPr lang="en-US" dirty="0"/>
          </a:p>
        </p:txBody>
      </p:sp>
      <p:cxnSp>
        <p:nvCxnSpPr>
          <p:cNvPr id="11" name="Straight Arrow Connector 10"/>
          <p:cNvCxnSpPr>
            <a:stCxn id="4" idx="3"/>
            <a:endCxn id="5" idx="1"/>
          </p:cNvCxnSpPr>
          <p:nvPr/>
        </p:nvCxnSpPr>
        <p:spPr>
          <a:xfrm flipV="1">
            <a:off x="1524000" y="2438400"/>
            <a:ext cx="685800" cy="127908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3"/>
            <a:endCxn id="7" idx="1"/>
          </p:cNvCxnSpPr>
          <p:nvPr/>
        </p:nvCxnSpPr>
        <p:spPr>
          <a:xfrm flipV="1">
            <a:off x="1524000" y="3695700"/>
            <a:ext cx="685800" cy="2178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3"/>
            <a:endCxn id="9" idx="1"/>
          </p:cNvCxnSpPr>
          <p:nvPr/>
        </p:nvCxnSpPr>
        <p:spPr>
          <a:xfrm>
            <a:off x="1524000" y="3717485"/>
            <a:ext cx="685800" cy="123551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902033" y="2438400"/>
            <a:ext cx="898567" cy="2514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foo,1</a:t>
            </a:r>
          </a:p>
          <a:p>
            <a:pPr algn="ctr"/>
            <a:r>
              <a:rPr lang="en-US" dirty="0" smtClean="0"/>
              <a:t>car,1</a:t>
            </a:r>
          </a:p>
          <a:p>
            <a:pPr algn="ctr"/>
            <a:r>
              <a:rPr lang="en-US" dirty="0" smtClean="0"/>
              <a:t>bar, 1</a:t>
            </a:r>
          </a:p>
          <a:p>
            <a:pPr algn="ctr"/>
            <a:r>
              <a:rPr lang="en-US" dirty="0" err="1" smtClean="0"/>
              <a:t>foo</a:t>
            </a:r>
            <a:r>
              <a:rPr lang="en-US" dirty="0" smtClean="0"/>
              <a:t>, 1</a:t>
            </a:r>
          </a:p>
          <a:p>
            <a:pPr algn="ctr"/>
            <a:r>
              <a:rPr lang="en-US" dirty="0" smtClean="0"/>
              <a:t>bar, 1</a:t>
            </a:r>
          </a:p>
          <a:p>
            <a:pPr algn="ctr"/>
            <a:r>
              <a:rPr lang="en-US" dirty="0" err="1" smtClean="0"/>
              <a:t>foo</a:t>
            </a:r>
            <a:r>
              <a:rPr lang="en-US" dirty="0" smtClean="0"/>
              <a:t>, 1</a:t>
            </a:r>
          </a:p>
          <a:p>
            <a:pPr algn="ctr"/>
            <a:r>
              <a:rPr lang="en-US" dirty="0" smtClean="0"/>
              <a:t>car, 1</a:t>
            </a:r>
          </a:p>
          <a:p>
            <a:pPr algn="ctr"/>
            <a:r>
              <a:rPr lang="en-US" dirty="0" smtClean="0"/>
              <a:t>car, 1</a:t>
            </a:r>
          </a:p>
          <a:p>
            <a:pPr algn="ctr"/>
            <a:r>
              <a:rPr lang="en-US" dirty="0" smtClean="0"/>
              <a:t>car, 1</a:t>
            </a:r>
          </a:p>
        </p:txBody>
      </p:sp>
      <p:sp>
        <p:nvSpPr>
          <p:cNvPr id="29" name="Rectangle 28"/>
          <p:cNvSpPr/>
          <p:nvPr/>
        </p:nvSpPr>
        <p:spPr>
          <a:xfrm>
            <a:off x="5105400" y="3200400"/>
            <a:ext cx="1828800" cy="990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bar,&lt;1,1&gt;</a:t>
            </a:r>
          </a:p>
          <a:p>
            <a:pPr algn="ctr"/>
            <a:r>
              <a:rPr lang="en-US" dirty="0" smtClean="0"/>
              <a:t>car,&lt;1,1,1,1&gt;</a:t>
            </a:r>
          </a:p>
          <a:p>
            <a:pPr algn="ctr"/>
            <a:r>
              <a:rPr lang="en-US" dirty="0" err="1" smtClean="0"/>
              <a:t>foo</a:t>
            </a:r>
            <a:r>
              <a:rPr lang="en-US" dirty="0" smtClean="0"/>
              <a:t>,&lt;1,1,1&gt;</a:t>
            </a:r>
          </a:p>
        </p:txBody>
      </p:sp>
      <p:sp>
        <p:nvSpPr>
          <p:cNvPr id="30" name="Rectangle 29"/>
          <p:cNvSpPr/>
          <p:nvPr/>
        </p:nvSpPr>
        <p:spPr>
          <a:xfrm>
            <a:off x="7315200" y="3241965"/>
            <a:ext cx="12192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bar,2</a:t>
            </a:r>
          </a:p>
          <a:p>
            <a:pPr algn="ctr"/>
            <a:r>
              <a:rPr lang="en-US" dirty="0" smtClean="0"/>
              <a:t>car,4</a:t>
            </a:r>
          </a:p>
          <a:p>
            <a:pPr algn="ctr"/>
            <a:r>
              <a:rPr lang="en-US" dirty="0" smtClean="0"/>
              <a:t>foo,3</a:t>
            </a:r>
          </a:p>
        </p:txBody>
      </p:sp>
      <p:cxnSp>
        <p:nvCxnSpPr>
          <p:cNvPr id="31" name="Straight Arrow Connector 30"/>
          <p:cNvCxnSpPr>
            <a:stCxn id="5" idx="3"/>
            <a:endCxn id="27" idx="1"/>
          </p:cNvCxnSpPr>
          <p:nvPr/>
        </p:nvCxnSpPr>
        <p:spPr>
          <a:xfrm>
            <a:off x="3124200" y="2438400"/>
            <a:ext cx="777833" cy="12573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 idx="3"/>
            <a:endCxn id="27" idx="1"/>
          </p:cNvCxnSpPr>
          <p:nvPr/>
        </p:nvCxnSpPr>
        <p:spPr>
          <a:xfrm>
            <a:off x="3124200" y="3695700"/>
            <a:ext cx="77783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9" idx="3"/>
            <a:endCxn id="27" idx="1"/>
          </p:cNvCxnSpPr>
          <p:nvPr/>
        </p:nvCxnSpPr>
        <p:spPr>
          <a:xfrm flipV="1">
            <a:off x="3124200" y="3695700"/>
            <a:ext cx="777833" cy="12573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9" idx="3"/>
            <a:endCxn id="30" idx="1"/>
          </p:cNvCxnSpPr>
          <p:nvPr/>
        </p:nvCxnSpPr>
        <p:spPr>
          <a:xfrm>
            <a:off x="6934200" y="3695700"/>
            <a:ext cx="381000" cy="346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7" idx="3"/>
            <a:endCxn id="29" idx="1"/>
          </p:cNvCxnSpPr>
          <p:nvPr/>
        </p:nvCxnSpPr>
        <p:spPr>
          <a:xfrm>
            <a:off x="4800600" y="3695700"/>
            <a:ext cx="304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5" idx="3"/>
            <a:endCxn id="27" idx="1"/>
          </p:cNvCxnSpPr>
          <p:nvPr/>
        </p:nvCxnSpPr>
        <p:spPr>
          <a:xfrm>
            <a:off x="3124200" y="2438400"/>
            <a:ext cx="777833" cy="12573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5" idx="3"/>
            <a:endCxn id="27" idx="1"/>
          </p:cNvCxnSpPr>
          <p:nvPr/>
        </p:nvCxnSpPr>
        <p:spPr>
          <a:xfrm>
            <a:off x="3124200" y="2438400"/>
            <a:ext cx="777833" cy="12573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7" idx="3"/>
            <a:endCxn id="27" idx="1"/>
          </p:cNvCxnSpPr>
          <p:nvPr/>
        </p:nvCxnSpPr>
        <p:spPr>
          <a:xfrm>
            <a:off x="3124200" y="3695700"/>
            <a:ext cx="77783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374841" y="1504890"/>
            <a:ext cx="833883" cy="400110"/>
          </a:xfrm>
          <a:prstGeom prst="rect">
            <a:avLst/>
          </a:prstGeom>
        </p:spPr>
        <p:txBody>
          <a:bodyPr wrap="none">
            <a:spAutoFit/>
          </a:bodyPr>
          <a:lstStyle/>
          <a:p>
            <a:r>
              <a:rPr lang="en-US" sz="2000" dirty="0" smtClean="0">
                <a:effectLst>
                  <a:outerShdw blurRad="38100" dist="38100" dir="2700000" algn="tl">
                    <a:srgbClr val="000000">
                      <a:alpha val="43137"/>
                    </a:srgbClr>
                  </a:outerShdw>
                </a:effectLst>
              </a:rPr>
              <a:t>Input</a:t>
            </a:r>
            <a:endParaRPr lang="en-US" sz="2000" dirty="0">
              <a:effectLst>
                <a:outerShdw blurRad="38100" dist="38100" dir="2700000" algn="tl">
                  <a:srgbClr val="000000">
                    <a:alpha val="43137"/>
                  </a:srgbClr>
                </a:outerShdw>
              </a:effectLst>
            </a:endParaRPr>
          </a:p>
        </p:txBody>
      </p:sp>
      <p:sp>
        <p:nvSpPr>
          <p:cNvPr id="78" name="Rectangle 77"/>
          <p:cNvSpPr/>
          <p:nvPr/>
        </p:nvSpPr>
        <p:spPr>
          <a:xfrm>
            <a:off x="2089313" y="1504890"/>
            <a:ext cx="1263487" cy="400110"/>
          </a:xfrm>
          <a:prstGeom prst="rect">
            <a:avLst/>
          </a:prstGeom>
        </p:spPr>
        <p:txBody>
          <a:bodyPr wrap="none">
            <a:spAutoFit/>
          </a:bodyPr>
          <a:lstStyle/>
          <a:p>
            <a:r>
              <a:rPr lang="en-US" sz="2000" dirty="0" smtClean="0">
                <a:effectLst>
                  <a:outerShdw blurRad="38100" dist="38100" dir="2700000" algn="tl">
                    <a:srgbClr val="000000">
                      <a:alpha val="43137"/>
                    </a:srgbClr>
                  </a:outerShdw>
                </a:effectLst>
              </a:rPr>
              <a:t>Mapping</a:t>
            </a:r>
            <a:endParaRPr lang="en-US" sz="2000" dirty="0">
              <a:effectLst>
                <a:outerShdw blurRad="38100" dist="38100" dir="2700000" algn="tl">
                  <a:srgbClr val="000000">
                    <a:alpha val="43137"/>
                  </a:srgbClr>
                </a:outerShdw>
              </a:effectLst>
            </a:endParaRPr>
          </a:p>
        </p:txBody>
      </p:sp>
      <p:sp>
        <p:nvSpPr>
          <p:cNvPr id="79" name="Rectangle 78"/>
          <p:cNvSpPr/>
          <p:nvPr/>
        </p:nvSpPr>
        <p:spPr>
          <a:xfrm>
            <a:off x="3733653" y="1524000"/>
            <a:ext cx="1295547" cy="400110"/>
          </a:xfrm>
          <a:prstGeom prst="rect">
            <a:avLst/>
          </a:prstGeom>
        </p:spPr>
        <p:txBody>
          <a:bodyPr wrap="none">
            <a:spAutoFit/>
          </a:bodyPr>
          <a:lstStyle/>
          <a:p>
            <a:r>
              <a:rPr lang="en-US" sz="2000" dirty="0" smtClean="0">
                <a:effectLst>
                  <a:outerShdw blurRad="38100" dist="38100" dir="2700000" algn="tl">
                    <a:srgbClr val="000000">
                      <a:alpha val="43137"/>
                    </a:srgbClr>
                  </a:outerShdw>
                </a:effectLst>
              </a:rPr>
              <a:t>Shuffling</a:t>
            </a:r>
            <a:endParaRPr lang="en-US" sz="2000" dirty="0">
              <a:effectLst>
                <a:outerShdw blurRad="38100" dist="38100" dir="2700000" algn="tl">
                  <a:srgbClr val="000000">
                    <a:alpha val="43137"/>
                  </a:srgbClr>
                </a:outerShdw>
              </a:effectLst>
            </a:endParaRPr>
          </a:p>
        </p:txBody>
      </p:sp>
      <p:sp>
        <p:nvSpPr>
          <p:cNvPr id="80" name="Rectangle 79"/>
          <p:cNvSpPr/>
          <p:nvPr/>
        </p:nvSpPr>
        <p:spPr>
          <a:xfrm>
            <a:off x="7239000" y="1488848"/>
            <a:ext cx="1334020" cy="400110"/>
          </a:xfrm>
          <a:prstGeom prst="rect">
            <a:avLst/>
          </a:prstGeom>
        </p:spPr>
        <p:txBody>
          <a:bodyPr wrap="none">
            <a:spAutoFit/>
          </a:bodyPr>
          <a:lstStyle/>
          <a:p>
            <a:r>
              <a:rPr lang="en-US" sz="2000" dirty="0" smtClean="0">
                <a:effectLst>
                  <a:outerShdw blurRad="38100" dist="38100" dir="2700000" algn="tl">
                    <a:srgbClr val="000000">
                      <a:alpha val="43137"/>
                    </a:srgbClr>
                  </a:outerShdw>
                </a:effectLst>
              </a:rPr>
              <a:t>Reducing</a:t>
            </a:r>
            <a:endParaRPr lang="en-US" sz="2000" dirty="0">
              <a:effectLst>
                <a:outerShdw blurRad="38100" dist="38100" dir="2700000" algn="tl">
                  <a:srgbClr val="000000">
                    <a:alpha val="43137"/>
                  </a:srgbClr>
                </a:outerShdw>
              </a:effectLst>
            </a:endParaRPr>
          </a:p>
        </p:txBody>
      </p:sp>
      <p:sp>
        <p:nvSpPr>
          <p:cNvPr id="91" name="Rectangle 90"/>
          <p:cNvSpPr/>
          <p:nvPr/>
        </p:nvSpPr>
        <p:spPr>
          <a:xfrm>
            <a:off x="5404270" y="1524000"/>
            <a:ext cx="1072730" cy="400110"/>
          </a:xfrm>
          <a:prstGeom prst="rect">
            <a:avLst/>
          </a:prstGeom>
        </p:spPr>
        <p:txBody>
          <a:bodyPr wrap="none">
            <a:spAutoFit/>
          </a:bodyPr>
          <a:lstStyle/>
          <a:p>
            <a:r>
              <a:rPr lang="en-US" sz="2000" dirty="0" smtClean="0">
                <a:effectLst>
                  <a:outerShdw blurRad="38100" dist="38100" dir="2700000" algn="tl">
                    <a:srgbClr val="000000">
                      <a:alpha val="43137"/>
                    </a:srgbClr>
                  </a:outerShdw>
                </a:effectLst>
              </a:rPr>
              <a:t>Sorting</a:t>
            </a:r>
            <a:endParaRPr 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83259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4000" dirty="0" smtClean="0">
                <a:solidFill>
                  <a:srgbClr val="002060"/>
                </a:solidFill>
              </a:rPr>
              <a:t>Hadoop &amp; </a:t>
            </a:r>
            <a:r>
              <a:rPr lang="en-US" sz="4000" dirty="0" err="1" smtClean="0">
                <a:solidFill>
                  <a:srgbClr val="002060"/>
                </a:solidFill>
              </a:rPr>
              <a:t>DryadLINQ</a:t>
            </a:r>
            <a:endParaRPr lang="en-US" sz="4000" dirty="0">
              <a:solidFill>
                <a:srgbClr val="002060"/>
              </a:solidFill>
            </a:endParaRPr>
          </a:p>
        </p:txBody>
      </p:sp>
      <p:sp>
        <p:nvSpPr>
          <p:cNvPr id="4" name="Content Placeholder 3"/>
          <p:cNvSpPr>
            <a:spLocks noGrp="1"/>
          </p:cNvSpPr>
          <p:nvPr>
            <p:ph sz="half" idx="1"/>
          </p:nvPr>
        </p:nvSpPr>
        <p:spPr>
          <a:xfrm>
            <a:off x="228600" y="4343400"/>
            <a:ext cx="4343400" cy="990600"/>
          </a:xfrm>
        </p:spPr>
        <p:txBody>
          <a:bodyPr>
            <a:normAutofit fontScale="55000" lnSpcReduction="20000"/>
          </a:bodyPr>
          <a:lstStyle/>
          <a:p>
            <a:pPr marL="228600" indent="-228600"/>
            <a:r>
              <a:rPr lang="en-US" sz="2500" dirty="0" smtClean="0">
                <a:solidFill>
                  <a:srgbClr val="002060"/>
                </a:solidFill>
              </a:rPr>
              <a:t>Apache Implementation of Google’s MapReduce</a:t>
            </a:r>
          </a:p>
          <a:p>
            <a:pPr marL="228600" indent="-228600"/>
            <a:r>
              <a:rPr lang="en-US" sz="2500" dirty="0" err="1" smtClean="0">
                <a:solidFill>
                  <a:srgbClr val="002060"/>
                </a:solidFill>
              </a:rPr>
              <a:t>Hadoop</a:t>
            </a:r>
            <a:r>
              <a:rPr lang="en-US" sz="2500" dirty="0" smtClean="0">
                <a:solidFill>
                  <a:srgbClr val="002060"/>
                </a:solidFill>
              </a:rPr>
              <a:t> Distributed File System (HDFS) manage data</a:t>
            </a:r>
          </a:p>
          <a:p>
            <a:pPr marL="228600" indent="-228600"/>
            <a:r>
              <a:rPr lang="en-US" sz="2500" dirty="0" smtClean="0">
                <a:solidFill>
                  <a:srgbClr val="002060"/>
                </a:solidFill>
              </a:rPr>
              <a:t>Map/Reduce tasks are scheduled based on data locality in HDFS (replicated data blocks)</a:t>
            </a:r>
          </a:p>
          <a:p>
            <a:pPr lvl="1"/>
            <a:endParaRPr lang="en-US" dirty="0" smtClean="0">
              <a:solidFill>
                <a:schemeClr val="tx2">
                  <a:lumMod val="75000"/>
                </a:schemeClr>
              </a:solidFill>
            </a:endParaRPr>
          </a:p>
          <a:p>
            <a:pPr lvl="1"/>
            <a:endParaRPr lang="en-US" dirty="0" smtClean="0">
              <a:solidFill>
                <a:schemeClr val="tx2">
                  <a:lumMod val="75000"/>
                </a:schemeClr>
              </a:solidFill>
            </a:endParaRPr>
          </a:p>
          <a:p>
            <a:pPr lvl="1"/>
            <a:endParaRPr lang="en-US" dirty="0" smtClean="0"/>
          </a:p>
          <a:p>
            <a:endParaRPr lang="en-US" dirty="0"/>
          </a:p>
        </p:txBody>
      </p:sp>
      <p:sp>
        <p:nvSpPr>
          <p:cNvPr id="5" name="Content Placeholder 4"/>
          <p:cNvSpPr>
            <a:spLocks noGrp="1"/>
          </p:cNvSpPr>
          <p:nvPr>
            <p:ph sz="half" idx="2"/>
          </p:nvPr>
        </p:nvSpPr>
        <p:spPr>
          <a:xfrm>
            <a:off x="4648200" y="4267200"/>
            <a:ext cx="4343400" cy="914400"/>
          </a:xfrm>
        </p:spPr>
        <p:txBody>
          <a:bodyPr>
            <a:noAutofit/>
          </a:bodyPr>
          <a:lstStyle/>
          <a:p>
            <a:pPr marL="174625" indent="-174625"/>
            <a:r>
              <a:rPr lang="en-US" sz="1400" dirty="0" smtClean="0">
                <a:solidFill>
                  <a:srgbClr val="002060"/>
                </a:solidFill>
              </a:rPr>
              <a:t>Dryad process the DAG executing vertices on compute clusters</a:t>
            </a:r>
          </a:p>
          <a:p>
            <a:pPr marL="174625" indent="-174625"/>
            <a:r>
              <a:rPr lang="en-US" sz="1400" dirty="0" smtClean="0">
                <a:solidFill>
                  <a:srgbClr val="002060"/>
                </a:solidFill>
              </a:rPr>
              <a:t>LINQ provides a query interface for structured data</a:t>
            </a:r>
          </a:p>
          <a:p>
            <a:pPr marL="174625" indent="-174625"/>
            <a:r>
              <a:rPr lang="en-US" sz="1400" dirty="0" smtClean="0">
                <a:solidFill>
                  <a:srgbClr val="002060"/>
                </a:solidFill>
              </a:rPr>
              <a:t>Provide Hash, Range, and Round-Robin partition patterns </a:t>
            </a:r>
          </a:p>
        </p:txBody>
      </p:sp>
      <p:grpSp>
        <p:nvGrpSpPr>
          <p:cNvPr id="3" name="Group 61"/>
          <p:cNvGrpSpPr/>
          <p:nvPr/>
        </p:nvGrpSpPr>
        <p:grpSpPr>
          <a:xfrm>
            <a:off x="304800" y="1447800"/>
            <a:ext cx="4191000" cy="2362200"/>
            <a:chOff x="152400" y="1143000"/>
            <a:chExt cx="4191000" cy="2362200"/>
          </a:xfrm>
        </p:grpSpPr>
        <p:sp>
          <p:nvSpPr>
            <p:cNvPr id="8" name="Rectangle 7"/>
            <p:cNvSpPr/>
            <p:nvPr/>
          </p:nvSpPr>
          <p:spPr>
            <a:xfrm>
              <a:off x="228600" y="1447800"/>
              <a:ext cx="1143000" cy="2057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 name="Rounded Rectangle 8"/>
            <p:cNvSpPr/>
            <p:nvPr/>
          </p:nvSpPr>
          <p:spPr>
            <a:xfrm>
              <a:off x="304800" y="1600200"/>
              <a:ext cx="9906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a:t>
              </a:r>
            </a:p>
            <a:p>
              <a:pPr algn="ctr"/>
              <a:r>
                <a:rPr lang="en-US" dirty="0" smtClean="0"/>
                <a:t>Tracker</a:t>
              </a:r>
              <a:endParaRPr lang="en-US" dirty="0"/>
            </a:p>
          </p:txBody>
        </p:sp>
        <p:sp>
          <p:nvSpPr>
            <p:cNvPr id="11" name="Rounded Rectangle 10"/>
            <p:cNvSpPr/>
            <p:nvPr/>
          </p:nvSpPr>
          <p:spPr>
            <a:xfrm>
              <a:off x="304800" y="2438400"/>
              <a:ext cx="990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Name</a:t>
              </a:r>
            </a:p>
            <a:p>
              <a:pPr algn="ctr"/>
              <a:r>
                <a:rPr lang="en-US" dirty="0" smtClean="0"/>
                <a:t>Node</a:t>
              </a:r>
              <a:endParaRPr lang="en-US" dirty="0"/>
            </a:p>
          </p:txBody>
        </p:sp>
        <p:sp>
          <p:nvSpPr>
            <p:cNvPr id="19" name="Rectangle 18"/>
            <p:cNvSpPr/>
            <p:nvPr/>
          </p:nvSpPr>
          <p:spPr>
            <a:xfrm>
              <a:off x="1676400" y="1447800"/>
              <a:ext cx="1143000" cy="2057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0" name="Rounded Rectangle 19"/>
            <p:cNvSpPr/>
            <p:nvPr/>
          </p:nvSpPr>
          <p:spPr>
            <a:xfrm>
              <a:off x="1752600" y="1600200"/>
              <a:ext cx="9906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1" name="Rounded Rectangle 20"/>
            <p:cNvSpPr/>
            <p:nvPr/>
          </p:nvSpPr>
          <p:spPr>
            <a:xfrm>
              <a:off x="1752600" y="2438400"/>
              <a:ext cx="990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2" name="Rectangle 21"/>
            <p:cNvSpPr/>
            <p:nvPr/>
          </p:nvSpPr>
          <p:spPr>
            <a:xfrm>
              <a:off x="3124200" y="1447800"/>
              <a:ext cx="1143000" cy="2057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3" name="Rounded Rectangle 22"/>
            <p:cNvSpPr/>
            <p:nvPr/>
          </p:nvSpPr>
          <p:spPr>
            <a:xfrm>
              <a:off x="3200400" y="1600200"/>
              <a:ext cx="9906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4" name="Rounded Rectangle 23"/>
            <p:cNvSpPr/>
            <p:nvPr/>
          </p:nvSpPr>
          <p:spPr>
            <a:xfrm>
              <a:off x="3200400" y="2438400"/>
              <a:ext cx="990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5" name="Rectangle 24"/>
            <p:cNvSpPr/>
            <p:nvPr/>
          </p:nvSpPr>
          <p:spPr>
            <a:xfrm>
              <a:off x="1905000" y="2590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1</a:t>
              </a:r>
              <a:endParaRPr lang="en-US" dirty="0"/>
            </a:p>
          </p:txBody>
        </p:sp>
        <p:sp>
          <p:nvSpPr>
            <p:cNvPr id="26" name="Rectangle 25"/>
            <p:cNvSpPr/>
            <p:nvPr/>
          </p:nvSpPr>
          <p:spPr>
            <a:xfrm>
              <a:off x="3352800" y="2590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2</a:t>
              </a:r>
              <a:endParaRPr lang="en-US" dirty="0"/>
            </a:p>
          </p:txBody>
        </p:sp>
        <p:sp>
          <p:nvSpPr>
            <p:cNvPr id="27" name="Rectangle 26"/>
            <p:cNvSpPr/>
            <p:nvPr/>
          </p:nvSpPr>
          <p:spPr>
            <a:xfrm>
              <a:off x="1905000" y="2971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3</a:t>
              </a:r>
              <a:endParaRPr lang="en-US" dirty="0"/>
            </a:p>
          </p:txBody>
        </p:sp>
        <p:sp>
          <p:nvSpPr>
            <p:cNvPr id="28" name="Rectangle 27"/>
            <p:cNvSpPr/>
            <p:nvPr/>
          </p:nvSpPr>
          <p:spPr>
            <a:xfrm>
              <a:off x="2362200" y="27432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2</a:t>
              </a:r>
              <a:endParaRPr lang="en-US" dirty="0"/>
            </a:p>
          </p:txBody>
        </p:sp>
        <p:sp>
          <p:nvSpPr>
            <p:cNvPr id="29" name="Rectangle 28"/>
            <p:cNvSpPr/>
            <p:nvPr/>
          </p:nvSpPr>
          <p:spPr>
            <a:xfrm>
              <a:off x="3352800" y="2971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3</a:t>
              </a:r>
              <a:endParaRPr lang="en-US" dirty="0"/>
            </a:p>
          </p:txBody>
        </p:sp>
        <p:sp>
          <p:nvSpPr>
            <p:cNvPr id="30" name="Rectangle 29"/>
            <p:cNvSpPr/>
            <p:nvPr/>
          </p:nvSpPr>
          <p:spPr>
            <a:xfrm>
              <a:off x="3810000" y="2971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4</a:t>
              </a:r>
              <a:endParaRPr lang="en-US" dirty="0"/>
            </a:p>
          </p:txBody>
        </p:sp>
        <p:sp>
          <p:nvSpPr>
            <p:cNvPr id="31" name="Rectangle 30"/>
            <p:cNvSpPr/>
            <p:nvPr/>
          </p:nvSpPr>
          <p:spPr>
            <a:xfrm>
              <a:off x="19050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M</a:t>
              </a:r>
              <a:endParaRPr lang="en-US" dirty="0"/>
            </a:p>
          </p:txBody>
        </p:sp>
        <p:sp>
          <p:nvSpPr>
            <p:cNvPr id="32" name="Rectangle 31"/>
            <p:cNvSpPr/>
            <p:nvPr/>
          </p:nvSpPr>
          <p:spPr>
            <a:xfrm>
              <a:off x="32766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M</a:t>
              </a:r>
              <a:endParaRPr lang="en-US" dirty="0"/>
            </a:p>
          </p:txBody>
        </p:sp>
        <p:sp>
          <p:nvSpPr>
            <p:cNvPr id="33" name="Rectangle 32"/>
            <p:cNvSpPr/>
            <p:nvPr/>
          </p:nvSpPr>
          <p:spPr>
            <a:xfrm>
              <a:off x="23622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M</a:t>
              </a:r>
              <a:endParaRPr lang="en-US" dirty="0"/>
            </a:p>
          </p:txBody>
        </p:sp>
        <p:sp>
          <p:nvSpPr>
            <p:cNvPr id="34" name="Rectangle 33"/>
            <p:cNvSpPr/>
            <p:nvPr/>
          </p:nvSpPr>
          <p:spPr>
            <a:xfrm>
              <a:off x="38100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M</a:t>
              </a:r>
              <a:endParaRPr lang="en-US" dirty="0"/>
            </a:p>
          </p:txBody>
        </p:sp>
        <p:sp>
          <p:nvSpPr>
            <p:cNvPr id="35" name="Rectangle 34"/>
            <p:cNvSpPr/>
            <p:nvPr/>
          </p:nvSpPr>
          <p:spPr>
            <a:xfrm>
              <a:off x="19050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t>
              </a:r>
              <a:endParaRPr lang="en-US" dirty="0"/>
            </a:p>
          </p:txBody>
        </p:sp>
        <p:sp>
          <p:nvSpPr>
            <p:cNvPr id="40" name="Rectangle 39"/>
            <p:cNvSpPr/>
            <p:nvPr/>
          </p:nvSpPr>
          <p:spPr>
            <a:xfrm>
              <a:off x="23622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t>
              </a:r>
              <a:endParaRPr lang="en-US" dirty="0"/>
            </a:p>
          </p:txBody>
        </p:sp>
        <p:sp>
          <p:nvSpPr>
            <p:cNvPr id="41" name="Rectangle 40"/>
            <p:cNvSpPr/>
            <p:nvPr/>
          </p:nvSpPr>
          <p:spPr>
            <a:xfrm>
              <a:off x="32766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t>
              </a:r>
              <a:endParaRPr lang="en-US" dirty="0"/>
            </a:p>
          </p:txBody>
        </p:sp>
        <p:sp>
          <p:nvSpPr>
            <p:cNvPr id="42" name="Rectangle 41"/>
            <p:cNvSpPr/>
            <p:nvPr/>
          </p:nvSpPr>
          <p:spPr>
            <a:xfrm>
              <a:off x="38100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t>
              </a:r>
              <a:endParaRPr lang="en-US" dirty="0"/>
            </a:p>
          </p:txBody>
        </p:sp>
        <p:cxnSp>
          <p:nvCxnSpPr>
            <p:cNvPr id="44" name="Straight Connector 43"/>
            <p:cNvCxnSpPr/>
            <p:nvPr/>
          </p:nvCxnSpPr>
          <p:spPr>
            <a:xfrm>
              <a:off x="2209800" y="18288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209800" y="20574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581400" y="18288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581400" y="20574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52400" y="2362200"/>
              <a:ext cx="4191000" cy="990600"/>
            </a:xfrm>
            <a:prstGeom prst="rect">
              <a:avLst/>
            </a:prstGeom>
            <a:noFill/>
            <a:ln w="158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295400" y="2316644"/>
              <a:ext cx="440313" cy="1112356"/>
            </a:xfrm>
            <a:prstGeom prst="rect">
              <a:avLst/>
            </a:prstGeom>
            <a:noFill/>
          </p:spPr>
          <p:txBody>
            <a:bodyPr vert="wordArtVert" wrap="none" rtlCol="0">
              <a:spAutoFit/>
            </a:bodyPr>
            <a:lstStyle/>
            <a:p>
              <a:r>
                <a:rPr lang="en-US" sz="1400" dirty="0" smtClean="0">
                  <a:solidFill>
                    <a:schemeClr val="accent2"/>
                  </a:solidFill>
                </a:rPr>
                <a:t>HDFS</a:t>
              </a:r>
              <a:endParaRPr lang="en-US" sz="1400" dirty="0">
                <a:solidFill>
                  <a:schemeClr val="accent2"/>
                </a:solidFill>
              </a:endParaRPr>
            </a:p>
          </p:txBody>
        </p:sp>
        <p:sp>
          <p:nvSpPr>
            <p:cNvPr id="59" name="TextBox 58"/>
            <p:cNvSpPr txBox="1"/>
            <p:nvPr/>
          </p:nvSpPr>
          <p:spPr>
            <a:xfrm>
              <a:off x="3561879" y="2438400"/>
              <a:ext cx="705321" cy="584775"/>
            </a:xfrm>
            <a:prstGeom prst="rect">
              <a:avLst/>
            </a:prstGeom>
            <a:noFill/>
          </p:spPr>
          <p:txBody>
            <a:bodyPr wrap="none" rtlCol="0">
              <a:spAutoFit/>
            </a:bodyPr>
            <a:lstStyle/>
            <a:p>
              <a:r>
                <a:rPr lang="en-US" sz="1600" dirty="0" smtClean="0">
                  <a:solidFill>
                    <a:schemeClr val="accent2"/>
                  </a:solidFill>
                </a:rPr>
                <a:t>Data</a:t>
              </a:r>
            </a:p>
            <a:p>
              <a:r>
                <a:rPr lang="en-US" sz="1600" dirty="0" smtClean="0">
                  <a:solidFill>
                    <a:schemeClr val="accent2"/>
                  </a:solidFill>
                </a:rPr>
                <a:t>blocks</a:t>
              </a:r>
              <a:endParaRPr lang="en-US" sz="1600" dirty="0">
                <a:solidFill>
                  <a:schemeClr val="accent2"/>
                </a:solidFill>
              </a:endParaRPr>
            </a:p>
          </p:txBody>
        </p:sp>
        <p:sp>
          <p:nvSpPr>
            <p:cNvPr id="60" name="TextBox 59"/>
            <p:cNvSpPr txBox="1"/>
            <p:nvPr/>
          </p:nvSpPr>
          <p:spPr>
            <a:xfrm>
              <a:off x="2057400" y="1143000"/>
              <a:ext cx="1994264" cy="338554"/>
            </a:xfrm>
            <a:prstGeom prst="rect">
              <a:avLst/>
            </a:prstGeom>
            <a:noFill/>
          </p:spPr>
          <p:txBody>
            <a:bodyPr wrap="none" rtlCol="0">
              <a:spAutoFit/>
            </a:bodyPr>
            <a:lstStyle/>
            <a:p>
              <a:r>
                <a:rPr lang="en-US" sz="1600" dirty="0" smtClean="0"/>
                <a:t>Data/Compute Nodes</a:t>
              </a:r>
              <a:endParaRPr lang="en-US" sz="1600" dirty="0"/>
            </a:p>
          </p:txBody>
        </p:sp>
        <p:sp>
          <p:nvSpPr>
            <p:cNvPr id="61" name="TextBox 60"/>
            <p:cNvSpPr txBox="1"/>
            <p:nvPr/>
          </p:nvSpPr>
          <p:spPr>
            <a:xfrm>
              <a:off x="152400" y="1143000"/>
              <a:ext cx="1275029" cy="338554"/>
            </a:xfrm>
            <a:prstGeom prst="rect">
              <a:avLst/>
            </a:prstGeom>
            <a:noFill/>
          </p:spPr>
          <p:txBody>
            <a:bodyPr wrap="none" rtlCol="0">
              <a:spAutoFit/>
            </a:bodyPr>
            <a:lstStyle/>
            <a:p>
              <a:r>
                <a:rPr lang="en-US" sz="1600" dirty="0" smtClean="0"/>
                <a:t>Master Node</a:t>
              </a:r>
              <a:endParaRPr lang="en-US" sz="1600" dirty="0"/>
            </a:p>
          </p:txBody>
        </p:sp>
      </p:grpSp>
      <p:sp>
        <p:nvSpPr>
          <p:cNvPr id="63" name="TextBox 62"/>
          <p:cNvSpPr txBox="1"/>
          <p:nvPr/>
        </p:nvSpPr>
        <p:spPr>
          <a:xfrm>
            <a:off x="1170563" y="971490"/>
            <a:ext cx="1877437" cy="400110"/>
          </a:xfrm>
          <a:prstGeom prst="rect">
            <a:avLst/>
          </a:prstGeom>
          <a:noFill/>
        </p:spPr>
        <p:txBody>
          <a:bodyPr wrap="none" rtlCol="0">
            <a:spAutoFit/>
          </a:bodyPr>
          <a:lstStyle/>
          <a:p>
            <a:r>
              <a:rPr lang="en-US" sz="2000" b="1" dirty="0" smtClean="0">
                <a:solidFill>
                  <a:srgbClr val="00B0F0"/>
                </a:solidFill>
              </a:rPr>
              <a:t>Apache Hadoop</a:t>
            </a:r>
            <a:endParaRPr lang="en-US" sz="2000" b="1" dirty="0">
              <a:solidFill>
                <a:srgbClr val="00B0F0"/>
              </a:solidFill>
            </a:endParaRPr>
          </a:p>
        </p:txBody>
      </p:sp>
      <p:sp>
        <p:nvSpPr>
          <p:cNvPr id="64" name="TextBox 63"/>
          <p:cNvSpPr txBox="1"/>
          <p:nvPr/>
        </p:nvSpPr>
        <p:spPr>
          <a:xfrm>
            <a:off x="5416011" y="990600"/>
            <a:ext cx="2432589" cy="400110"/>
          </a:xfrm>
          <a:prstGeom prst="rect">
            <a:avLst/>
          </a:prstGeom>
          <a:noFill/>
        </p:spPr>
        <p:txBody>
          <a:bodyPr wrap="none" rtlCol="0">
            <a:spAutoFit/>
          </a:bodyPr>
          <a:lstStyle/>
          <a:p>
            <a:r>
              <a:rPr lang="en-US" sz="2000" b="1" dirty="0" smtClean="0">
                <a:solidFill>
                  <a:srgbClr val="00B0F0"/>
                </a:solidFill>
              </a:rPr>
              <a:t>Microsoft </a:t>
            </a:r>
            <a:r>
              <a:rPr lang="en-US" sz="2000" b="1" dirty="0" err="1" smtClean="0">
                <a:solidFill>
                  <a:srgbClr val="00B0F0"/>
                </a:solidFill>
              </a:rPr>
              <a:t>DryadLINQ</a:t>
            </a:r>
            <a:endParaRPr lang="en-US" sz="2000" b="1" dirty="0">
              <a:solidFill>
                <a:srgbClr val="00B0F0"/>
              </a:solidFill>
            </a:endParaRPr>
          </a:p>
        </p:txBody>
      </p:sp>
      <p:grpSp>
        <p:nvGrpSpPr>
          <p:cNvPr id="6" name="Group 5"/>
          <p:cNvGrpSpPr/>
          <p:nvPr/>
        </p:nvGrpSpPr>
        <p:grpSpPr>
          <a:xfrm>
            <a:off x="4648200" y="1447800"/>
            <a:ext cx="4419600" cy="2667000"/>
            <a:chOff x="152400" y="762000"/>
            <a:chExt cx="6248400" cy="4876800"/>
          </a:xfrm>
        </p:grpSpPr>
        <p:sp>
          <p:nvSpPr>
            <p:cNvPr id="45" name="AutoShape 9"/>
            <p:cNvSpPr>
              <a:spLocks noChangeArrowheads="1"/>
            </p:cNvSpPr>
            <p:nvPr/>
          </p:nvSpPr>
          <p:spPr bwMode="auto">
            <a:xfrm>
              <a:off x="152400" y="762000"/>
              <a:ext cx="6248400" cy="4876800"/>
            </a:xfrm>
            <a:prstGeom prst="roundRect">
              <a:avLst>
                <a:gd name="adj" fmla="val 7556"/>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7" name="Group 15"/>
            <p:cNvGrpSpPr>
              <a:grpSpLocks/>
            </p:cNvGrpSpPr>
            <p:nvPr/>
          </p:nvGrpSpPr>
          <p:grpSpPr bwMode="auto">
            <a:xfrm>
              <a:off x="381000" y="4033999"/>
              <a:ext cx="2134107" cy="975650"/>
              <a:chOff x="1369" y="4829"/>
              <a:chExt cx="2348" cy="1131"/>
            </a:xfrm>
          </p:grpSpPr>
          <p:sp>
            <p:nvSpPr>
              <p:cNvPr id="100" name="Text Box 16"/>
              <p:cNvSpPr txBox="1">
                <a:spLocks noChangeArrowheads="1"/>
              </p:cNvSpPr>
              <p:nvPr/>
            </p:nvSpPr>
            <p:spPr bwMode="auto">
              <a:xfrm>
                <a:off x="1369" y="4829"/>
                <a:ext cx="1761" cy="1131"/>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100" b="1" dirty="0" smtClean="0">
                    <a:cs typeface="Courier New" pitchFamily="49" charset="0"/>
                  </a:rPr>
                  <a:t>Edge : </a:t>
                </a:r>
              </a:p>
              <a:p>
                <a:r>
                  <a:rPr lang="en-US" sz="1100" b="1" dirty="0" smtClean="0">
                    <a:cs typeface="Courier New" pitchFamily="49" charset="0"/>
                  </a:rPr>
                  <a:t>communication path</a:t>
                </a:r>
              </a:p>
            </p:txBody>
          </p:sp>
          <p:cxnSp>
            <p:nvCxnSpPr>
              <p:cNvPr id="101" name="AutoShape 17"/>
              <p:cNvCxnSpPr>
                <a:cxnSpLocks noChangeShapeType="1"/>
                <a:stCxn id="100" idx="3"/>
              </p:cNvCxnSpPr>
              <p:nvPr/>
            </p:nvCxnSpPr>
            <p:spPr bwMode="auto">
              <a:xfrm flipV="1">
                <a:off x="3130" y="4829"/>
                <a:ext cx="587" cy="394"/>
              </a:xfrm>
              <a:prstGeom prst="straightConnector1">
                <a:avLst/>
              </a:prstGeom>
              <a:noFill/>
              <a:ln w="9525">
                <a:solidFill>
                  <a:srgbClr val="000000"/>
                </a:solidFill>
                <a:round/>
                <a:headEnd/>
                <a:tailEnd type="triangle" w="med" len="med"/>
              </a:ln>
            </p:spPr>
          </p:cxnSp>
        </p:grpSp>
        <p:grpSp>
          <p:nvGrpSpPr>
            <p:cNvPr id="10" name="Group 15"/>
            <p:cNvGrpSpPr>
              <a:grpSpLocks/>
            </p:cNvGrpSpPr>
            <p:nvPr/>
          </p:nvGrpSpPr>
          <p:grpSpPr bwMode="auto">
            <a:xfrm>
              <a:off x="381000" y="3200398"/>
              <a:ext cx="1904199" cy="766026"/>
              <a:chOff x="1347" y="5453"/>
              <a:chExt cx="2208" cy="888"/>
            </a:xfrm>
          </p:grpSpPr>
          <p:sp>
            <p:nvSpPr>
              <p:cNvPr id="98" name="Text Box 16"/>
              <p:cNvSpPr txBox="1">
                <a:spLocks noChangeArrowheads="1"/>
              </p:cNvSpPr>
              <p:nvPr/>
            </p:nvSpPr>
            <p:spPr bwMode="auto">
              <a:xfrm>
                <a:off x="1347" y="5453"/>
                <a:ext cx="1944" cy="888"/>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100" b="1" dirty="0" smtClean="0">
                    <a:cs typeface="Courier New" pitchFamily="49" charset="0"/>
                  </a:rPr>
                  <a:t>Vertex :</a:t>
                </a:r>
              </a:p>
              <a:p>
                <a:r>
                  <a:rPr lang="en-US" sz="1100" b="1" dirty="0" smtClean="0">
                    <a:cs typeface="Courier New" pitchFamily="49" charset="0"/>
                  </a:rPr>
                  <a:t>execution task  </a:t>
                </a:r>
              </a:p>
            </p:txBody>
          </p:sp>
          <p:cxnSp>
            <p:nvCxnSpPr>
              <p:cNvPr id="99" name="AutoShape 17"/>
              <p:cNvCxnSpPr>
                <a:cxnSpLocks noChangeShapeType="1"/>
              </p:cNvCxnSpPr>
              <p:nvPr/>
            </p:nvCxnSpPr>
            <p:spPr bwMode="auto">
              <a:xfrm flipV="1">
                <a:off x="3291" y="5718"/>
                <a:ext cx="264" cy="0"/>
              </a:xfrm>
              <a:prstGeom prst="straightConnector1">
                <a:avLst/>
              </a:prstGeom>
              <a:noFill/>
              <a:ln w="9525">
                <a:solidFill>
                  <a:srgbClr val="000000"/>
                </a:solidFill>
                <a:round/>
                <a:headEnd/>
                <a:tailEnd type="triangle" w="med" len="med"/>
              </a:ln>
            </p:spPr>
          </p:cxnSp>
        </p:grpSp>
        <p:grpSp>
          <p:nvGrpSpPr>
            <p:cNvPr id="12" name="Group 145"/>
            <p:cNvGrpSpPr/>
            <p:nvPr/>
          </p:nvGrpSpPr>
          <p:grpSpPr>
            <a:xfrm>
              <a:off x="2362200" y="3352798"/>
              <a:ext cx="1559692" cy="977965"/>
              <a:chOff x="3886200" y="2325002"/>
              <a:chExt cx="2250306" cy="1460434"/>
            </a:xfrm>
          </p:grpSpPr>
          <p:sp>
            <p:nvSpPr>
              <p:cNvPr id="69" name="Oval 10"/>
              <p:cNvSpPr>
                <a:spLocks noChangeArrowheads="1"/>
              </p:cNvSpPr>
              <p:nvPr/>
            </p:nvSpPr>
            <p:spPr bwMode="auto">
              <a:xfrm>
                <a:off x="4191000" y="2743200"/>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Oval 11"/>
              <p:cNvSpPr>
                <a:spLocks noChangeArrowheads="1"/>
              </p:cNvSpPr>
              <p:nvPr/>
            </p:nvSpPr>
            <p:spPr bwMode="auto">
              <a:xfrm>
                <a:off x="4876800" y="2743200"/>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Oval 12"/>
              <p:cNvSpPr>
                <a:spLocks noChangeArrowheads="1"/>
              </p:cNvSpPr>
              <p:nvPr/>
            </p:nvSpPr>
            <p:spPr bwMode="auto">
              <a:xfrm>
                <a:off x="393126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Oval 13"/>
              <p:cNvSpPr>
                <a:spLocks noChangeArrowheads="1"/>
              </p:cNvSpPr>
              <p:nvPr/>
            </p:nvSpPr>
            <p:spPr bwMode="auto">
              <a:xfrm>
                <a:off x="5486400" y="2743200"/>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Oval 14"/>
              <p:cNvSpPr>
                <a:spLocks noChangeArrowheads="1"/>
              </p:cNvSpPr>
              <p:nvPr/>
            </p:nvSpPr>
            <p:spPr bwMode="auto">
              <a:xfrm>
                <a:off x="4539164"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Oval 18"/>
              <p:cNvSpPr>
                <a:spLocks noChangeArrowheads="1"/>
              </p:cNvSpPr>
              <p:nvPr/>
            </p:nvSpPr>
            <p:spPr bwMode="auto">
              <a:xfrm>
                <a:off x="5867049"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Oval 19"/>
              <p:cNvSpPr>
                <a:spLocks noChangeArrowheads="1"/>
              </p:cNvSpPr>
              <p:nvPr/>
            </p:nvSpPr>
            <p:spPr bwMode="auto">
              <a:xfrm>
                <a:off x="519232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76" name="AutoShape 23"/>
              <p:cNvCxnSpPr>
                <a:cxnSpLocks noChangeShapeType="1"/>
              </p:cNvCxnSpPr>
              <p:nvPr/>
            </p:nvCxnSpPr>
            <p:spPr bwMode="auto">
              <a:xfrm>
                <a:off x="4114499" y="2605238"/>
                <a:ext cx="228901" cy="137962"/>
              </a:xfrm>
              <a:prstGeom prst="straightConnector1">
                <a:avLst/>
              </a:prstGeom>
              <a:noFill/>
              <a:ln w="9525">
                <a:solidFill>
                  <a:srgbClr val="000000"/>
                </a:solidFill>
                <a:round/>
                <a:headEnd/>
                <a:tailEnd/>
              </a:ln>
            </p:spPr>
          </p:cxnSp>
          <p:cxnSp>
            <p:nvCxnSpPr>
              <p:cNvPr id="77" name="AutoShape 24"/>
              <p:cNvCxnSpPr>
                <a:cxnSpLocks noChangeShapeType="1"/>
              </p:cNvCxnSpPr>
              <p:nvPr/>
            </p:nvCxnSpPr>
            <p:spPr bwMode="auto">
              <a:xfrm rot="10800000" flipV="1">
                <a:off x="4343400" y="2605238"/>
                <a:ext cx="314326" cy="137962"/>
              </a:xfrm>
              <a:prstGeom prst="straightConnector1">
                <a:avLst/>
              </a:prstGeom>
              <a:noFill/>
              <a:ln w="9525">
                <a:solidFill>
                  <a:srgbClr val="000000"/>
                </a:solidFill>
                <a:round/>
                <a:headEnd/>
                <a:tailEnd/>
              </a:ln>
            </p:spPr>
          </p:cxnSp>
          <p:cxnSp>
            <p:nvCxnSpPr>
              <p:cNvPr id="78" name="AutoShape 28"/>
              <p:cNvCxnSpPr>
                <a:cxnSpLocks noChangeShapeType="1"/>
              </p:cNvCxnSpPr>
              <p:nvPr/>
            </p:nvCxnSpPr>
            <p:spPr bwMode="auto">
              <a:xfrm>
                <a:off x="4657725" y="2605238"/>
                <a:ext cx="371475" cy="137962"/>
              </a:xfrm>
              <a:prstGeom prst="straightConnector1">
                <a:avLst/>
              </a:prstGeom>
              <a:noFill/>
              <a:ln w="9525">
                <a:solidFill>
                  <a:srgbClr val="000000"/>
                </a:solidFill>
                <a:round/>
                <a:headEnd/>
                <a:tailEnd/>
              </a:ln>
            </p:spPr>
          </p:cxnSp>
          <p:cxnSp>
            <p:nvCxnSpPr>
              <p:cNvPr id="79" name="AutoShape 29"/>
              <p:cNvCxnSpPr>
                <a:cxnSpLocks noChangeShapeType="1"/>
              </p:cNvCxnSpPr>
              <p:nvPr/>
            </p:nvCxnSpPr>
            <p:spPr bwMode="auto">
              <a:xfrm rot="10800000" flipV="1">
                <a:off x="5029200" y="2605238"/>
                <a:ext cx="260134" cy="137962"/>
              </a:xfrm>
              <a:prstGeom prst="straightConnector1">
                <a:avLst/>
              </a:prstGeom>
              <a:noFill/>
              <a:ln w="9525">
                <a:solidFill>
                  <a:srgbClr val="000000"/>
                </a:solidFill>
                <a:round/>
                <a:headEnd/>
                <a:tailEnd/>
              </a:ln>
            </p:spPr>
          </p:cxnSp>
          <p:cxnSp>
            <p:nvCxnSpPr>
              <p:cNvPr id="80" name="AutoShape 33"/>
              <p:cNvCxnSpPr>
                <a:cxnSpLocks noChangeShapeType="1"/>
              </p:cNvCxnSpPr>
              <p:nvPr/>
            </p:nvCxnSpPr>
            <p:spPr bwMode="auto">
              <a:xfrm>
                <a:off x="5289333" y="2605238"/>
                <a:ext cx="349467" cy="137962"/>
              </a:xfrm>
              <a:prstGeom prst="straightConnector1">
                <a:avLst/>
              </a:prstGeom>
              <a:noFill/>
              <a:ln w="9525">
                <a:solidFill>
                  <a:srgbClr val="000000"/>
                </a:solidFill>
                <a:round/>
                <a:headEnd/>
                <a:tailEnd/>
              </a:ln>
            </p:spPr>
          </p:cxnSp>
          <p:cxnSp>
            <p:nvCxnSpPr>
              <p:cNvPr id="81" name="AutoShape 34"/>
              <p:cNvCxnSpPr>
                <a:cxnSpLocks noChangeShapeType="1"/>
              </p:cNvCxnSpPr>
              <p:nvPr/>
            </p:nvCxnSpPr>
            <p:spPr bwMode="auto">
              <a:xfrm rot="10800000" flipV="1">
                <a:off x="5638801" y="2605238"/>
                <a:ext cx="344655" cy="137962"/>
              </a:xfrm>
              <a:prstGeom prst="straightConnector1">
                <a:avLst/>
              </a:prstGeom>
              <a:noFill/>
              <a:ln w="9525">
                <a:solidFill>
                  <a:srgbClr val="000000"/>
                </a:solidFill>
                <a:round/>
                <a:headEnd/>
                <a:tailEnd/>
              </a:ln>
            </p:spPr>
          </p:cxnSp>
          <p:sp>
            <p:nvSpPr>
              <p:cNvPr id="82" name="Oval 10"/>
              <p:cNvSpPr>
                <a:spLocks noChangeArrowheads="1"/>
              </p:cNvSpPr>
              <p:nvPr/>
            </p:nvSpPr>
            <p:spPr bwMode="auto">
              <a:xfrm>
                <a:off x="3886200" y="3124200"/>
                <a:ext cx="269457" cy="280236"/>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Oval 11"/>
              <p:cNvSpPr>
                <a:spLocks noChangeArrowheads="1"/>
              </p:cNvSpPr>
              <p:nvPr/>
            </p:nvSpPr>
            <p:spPr bwMode="auto">
              <a:xfrm>
                <a:off x="4495800" y="3124200"/>
                <a:ext cx="269457" cy="280236"/>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Oval 13"/>
              <p:cNvSpPr>
                <a:spLocks noChangeArrowheads="1"/>
              </p:cNvSpPr>
              <p:nvPr/>
            </p:nvSpPr>
            <p:spPr bwMode="auto">
              <a:xfrm>
                <a:off x="5181600" y="3124200"/>
                <a:ext cx="269457" cy="280236"/>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Oval 10"/>
              <p:cNvSpPr>
                <a:spLocks noChangeArrowheads="1"/>
              </p:cNvSpPr>
              <p:nvPr/>
            </p:nvSpPr>
            <p:spPr bwMode="auto">
              <a:xfrm>
                <a:off x="4191000" y="3505200"/>
                <a:ext cx="269457" cy="280236"/>
              </a:xfrm>
              <a:prstGeom prst="ellipse">
                <a:avLst/>
              </a:prstGeom>
              <a:solidFill>
                <a:schemeClr val="accent4">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Oval 11"/>
              <p:cNvSpPr>
                <a:spLocks noChangeArrowheads="1"/>
              </p:cNvSpPr>
              <p:nvPr/>
            </p:nvSpPr>
            <p:spPr bwMode="auto">
              <a:xfrm>
                <a:off x="4805362" y="3505200"/>
                <a:ext cx="269457" cy="280236"/>
              </a:xfrm>
              <a:prstGeom prst="ellipse">
                <a:avLst/>
              </a:prstGeom>
              <a:solidFill>
                <a:schemeClr val="accent4">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Oval 13"/>
              <p:cNvSpPr>
                <a:spLocks noChangeArrowheads="1"/>
              </p:cNvSpPr>
              <p:nvPr/>
            </p:nvSpPr>
            <p:spPr bwMode="auto">
              <a:xfrm>
                <a:off x="5410200" y="3505200"/>
                <a:ext cx="269457" cy="280236"/>
              </a:xfrm>
              <a:prstGeom prst="ellipse">
                <a:avLst/>
              </a:prstGeom>
              <a:solidFill>
                <a:schemeClr val="accent4">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88" name="AutoShape 23"/>
              <p:cNvCxnSpPr>
                <a:cxnSpLocks noChangeShapeType="1"/>
              </p:cNvCxnSpPr>
              <p:nvPr/>
            </p:nvCxnSpPr>
            <p:spPr bwMode="auto">
              <a:xfrm flipV="1">
                <a:off x="4038600" y="3024290"/>
                <a:ext cx="271262" cy="99910"/>
              </a:xfrm>
              <a:prstGeom prst="straightConnector1">
                <a:avLst/>
              </a:prstGeom>
              <a:noFill/>
              <a:ln w="9525">
                <a:solidFill>
                  <a:srgbClr val="000000"/>
                </a:solidFill>
                <a:round/>
                <a:headEnd/>
                <a:tailEnd/>
              </a:ln>
            </p:spPr>
          </p:cxnSp>
          <p:cxnSp>
            <p:nvCxnSpPr>
              <p:cNvPr id="89" name="AutoShape 23"/>
              <p:cNvCxnSpPr>
                <a:cxnSpLocks noChangeShapeType="1"/>
              </p:cNvCxnSpPr>
              <p:nvPr/>
            </p:nvCxnSpPr>
            <p:spPr bwMode="auto">
              <a:xfrm rot="16200000" flipH="1">
                <a:off x="4436582" y="2912582"/>
                <a:ext cx="100766" cy="322473"/>
              </a:xfrm>
              <a:prstGeom prst="straightConnector1">
                <a:avLst/>
              </a:prstGeom>
              <a:noFill/>
              <a:ln w="9525">
                <a:solidFill>
                  <a:srgbClr val="000000"/>
                </a:solidFill>
                <a:round/>
                <a:headEnd/>
                <a:tailEnd/>
              </a:ln>
            </p:spPr>
          </p:cxnSp>
          <p:cxnSp>
            <p:nvCxnSpPr>
              <p:cNvPr id="90" name="AutoShape 23"/>
              <p:cNvCxnSpPr>
                <a:cxnSpLocks noChangeShapeType="1"/>
              </p:cNvCxnSpPr>
              <p:nvPr/>
            </p:nvCxnSpPr>
            <p:spPr bwMode="auto">
              <a:xfrm rot="16200000" flipH="1">
                <a:off x="5122382" y="2912582"/>
                <a:ext cx="100766" cy="322473"/>
              </a:xfrm>
              <a:prstGeom prst="straightConnector1">
                <a:avLst/>
              </a:prstGeom>
              <a:noFill/>
              <a:ln w="9525">
                <a:solidFill>
                  <a:srgbClr val="000000"/>
                </a:solidFill>
                <a:round/>
                <a:headEnd/>
                <a:tailEnd/>
              </a:ln>
            </p:spPr>
          </p:cxnSp>
          <p:cxnSp>
            <p:nvCxnSpPr>
              <p:cNvPr id="91" name="AutoShape 23"/>
              <p:cNvCxnSpPr>
                <a:cxnSpLocks noChangeShapeType="1"/>
                <a:endCxn id="70" idx="4"/>
              </p:cNvCxnSpPr>
              <p:nvPr/>
            </p:nvCxnSpPr>
            <p:spPr bwMode="auto">
              <a:xfrm flipV="1">
                <a:off x="5334000" y="3023436"/>
                <a:ext cx="287129" cy="100764"/>
              </a:xfrm>
              <a:prstGeom prst="straightConnector1">
                <a:avLst/>
              </a:prstGeom>
              <a:noFill/>
              <a:ln w="9525">
                <a:solidFill>
                  <a:srgbClr val="000000"/>
                </a:solidFill>
                <a:round/>
                <a:headEnd/>
                <a:tailEnd/>
              </a:ln>
            </p:spPr>
          </p:cxnSp>
          <p:cxnSp>
            <p:nvCxnSpPr>
              <p:cNvPr id="92" name="AutoShape 23"/>
              <p:cNvCxnSpPr>
                <a:cxnSpLocks noChangeShapeType="1"/>
                <a:endCxn id="70" idx="4"/>
              </p:cNvCxnSpPr>
              <p:nvPr/>
            </p:nvCxnSpPr>
            <p:spPr bwMode="auto">
              <a:xfrm rot="5400000" flipH="1" flipV="1">
                <a:off x="5350983" y="3235055"/>
                <a:ext cx="481764" cy="58527"/>
              </a:xfrm>
              <a:prstGeom prst="straightConnector1">
                <a:avLst/>
              </a:prstGeom>
              <a:noFill/>
              <a:ln w="9525">
                <a:solidFill>
                  <a:srgbClr val="000000"/>
                </a:solidFill>
                <a:round/>
                <a:headEnd/>
                <a:tailEnd/>
              </a:ln>
            </p:spPr>
          </p:cxnSp>
          <p:cxnSp>
            <p:nvCxnSpPr>
              <p:cNvPr id="93" name="AutoShape 23"/>
              <p:cNvCxnSpPr>
                <a:cxnSpLocks noChangeShapeType="1"/>
                <a:stCxn id="84" idx="4"/>
              </p:cNvCxnSpPr>
              <p:nvPr/>
            </p:nvCxnSpPr>
            <p:spPr bwMode="auto">
              <a:xfrm rot="16200000" flipH="1">
                <a:off x="5389082" y="3331682"/>
                <a:ext cx="100766" cy="246273"/>
              </a:xfrm>
              <a:prstGeom prst="straightConnector1">
                <a:avLst/>
              </a:prstGeom>
              <a:noFill/>
              <a:ln w="9525">
                <a:solidFill>
                  <a:srgbClr val="000000"/>
                </a:solidFill>
                <a:round/>
                <a:headEnd/>
                <a:tailEnd/>
              </a:ln>
            </p:spPr>
          </p:cxnSp>
          <p:cxnSp>
            <p:nvCxnSpPr>
              <p:cNvPr id="94" name="AutoShape 23"/>
              <p:cNvCxnSpPr>
                <a:cxnSpLocks noChangeShapeType="1"/>
                <a:endCxn id="84" idx="4"/>
              </p:cNvCxnSpPr>
              <p:nvPr/>
            </p:nvCxnSpPr>
            <p:spPr bwMode="auto">
              <a:xfrm flipV="1">
                <a:off x="4953000" y="3404436"/>
                <a:ext cx="363329" cy="100764"/>
              </a:xfrm>
              <a:prstGeom prst="straightConnector1">
                <a:avLst/>
              </a:prstGeom>
              <a:noFill/>
              <a:ln w="9525">
                <a:solidFill>
                  <a:srgbClr val="000000"/>
                </a:solidFill>
                <a:round/>
                <a:headEnd/>
                <a:tailEnd/>
              </a:ln>
            </p:spPr>
          </p:cxnSp>
          <p:cxnSp>
            <p:nvCxnSpPr>
              <p:cNvPr id="95" name="AutoShape 23"/>
              <p:cNvCxnSpPr>
                <a:cxnSpLocks noChangeShapeType="1"/>
                <a:stCxn id="83" idx="4"/>
              </p:cNvCxnSpPr>
              <p:nvPr/>
            </p:nvCxnSpPr>
            <p:spPr bwMode="auto">
              <a:xfrm rot="16200000" flipH="1">
                <a:off x="4741382" y="3293582"/>
                <a:ext cx="100766" cy="322473"/>
              </a:xfrm>
              <a:prstGeom prst="straightConnector1">
                <a:avLst/>
              </a:prstGeom>
              <a:noFill/>
              <a:ln w="9525">
                <a:solidFill>
                  <a:srgbClr val="000000"/>
                </a:solidFill>
                <a:round/>
                <a:headEnd/>
                <a:tailEnd/>
              </a:ln>
            </p:spPr>
          </p:cxnSp>
          <p:cxnSp>
            <p:nvCxnSpPr>
              <p:cNvPr id="96" name="AutoShape 23"/>
              <p:cNvCxnSpPr>
                <a:cxnSpLocks noChangeShapeType="1"/>
                <a:endCxn id="83" idx="4"/>
              </p:cNvCxnSpPr>
              <p:nvPr/>
            </p:nvCxnSpPr>
            <p:spPr bwMode="auto">
              <a:xfrm flipV="1">
                <a:off x="4343400" y="3404436"/>
                <a:ext cx="287129" cy="100764"/>
              </a:xfrm>
              <a:prstGeom prst="straightConnector1">
                <a:avLst/>
              </a:prstGeom>
              <a:noFill/>
              <a:ln w="9525">
                <a:solidFill>
                  <a:srgbClr val="000000"/>
                </a:solidFill>
                <a:round/>
                <a:headEnd/>
                <a:tailEnd/>
              </a:ln>
            </p:spPr>
          </p:cxnSp>
          <p:cxnSp>
            <p:nvCxnSpPr>
              <p:cNvPr id="97" name="AutoShape 23"/>
              <p:cNvCxnSpPr>
                <a:cxnSpLocks noChangeShapeType="1"/>
                <a:stCxn id="82" idx="4"/>
              </p:cNvCxnSpPr>
              <p:nvPr/>
            </p:nvCxnSpPr>
            <p:spPr bwMode="auto">
              <a:xfrm rot="16200000" flipH="1">
                <a:off x="4131782" y="3293582"/>
                <a:ext cx="100766" cy="322473"/>
              </a:xfrm>
              <a:prstGeom prst="straightConnector1">
                <a:avLst/>
              </a:prstGeom>
              <a:noFill/>
              <a:ln w="9525">
                <a:solidFill>
                  <a:srgbClr val="000000"/>
                </a:solidFill>
                <a:round/>
                <a:headEnd/>
                <a:tailEnd/>
              </a:ln>
            </p:spPr>
          </p:cxnSp>
        </p:grpSp>
        <p:pic>
          <p:nvPicPr>
            <p:cNvPr id="4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0" y="914400"/>
              <a:ext cx="3126550" cy="1442534"/>
            </a:xfrm>
            <a:prstGeom prst="rect">
              <a:avLst/>
            </a:prstGeom>
            <a:noFill/>
            <a:ln w="9525">
              <a:noFill/>
              <a:miter lim="800000"/>
              <a:headEnd/>
              <a:tailEnd/>
            </a:ln>
            <a:effectLst/>
          </p:spPr>
        </p:pic>
        <p:sp>
          <p:nvSpPr>
            <p:cNvPr id="50" name="TextBox 49"/>
            <p:cNvSpPr txBox="1"/>
            <p:nvPr/>
          </p:nvSpPr>
          <p:spPr>
            <a:xfrm>
              <a:off x="381000" y="1066801"/>
              <a:ext cx="2592936" cy="50651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1200" b="1" dirty="0" smtClean="0"/>
                <a:t>Standard LINQ operations</a:t>
              </a:r>
              <a:endParaRPr lang="en-US" sz="1200" b="1" dirty="0"/>
            </a:p>
          </p:txBody>
        </p:sp>
        <p:sp>
          <p:nvSpPr>
            <p:cNvPr id="51" name="TextBox 50"/>
            <p:cNvSpPr txBox="1"/>
            <p:nvPr/>
          </p:nvSpPr>
          <p:spPr>
            <a:xfrm>
              <a:off x="381000" y="1524000"/>
              <a:ext cx="2266768" cy="50651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1200" b="1" dirty="0" smtClean="0"/>
                <a:t>DryadLINQ operations</a:t>
              </a:r>
              <a:endParaRPr lang="en-US" sz="1200" b="1" dirty="0"/>
            </a:p>
          </p:txBody>
        </p:sp>
        <p:sp>
          <p:nvSpPr>
            <p:cNvPr id="52" name="TextBox 51"/>
            <p:cNvSpPr txBox="1"/>
            <p:nvPr/>
          </p:nvSpPr>
          <p:spPr>
            <a:xfrm>
              <a:off x="381001" y="2590800"/>
              <a:ext cx="5791200" cy="503894"/>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600" dirty="0" smtClean="0"/>
                <a:t>DryadLINQ Compiler</a:t>
              </a:r>
              <a:endParaRPr lang="en-US" sz="1600" dirty="0"/>
            </a:p>
          </p:txBody>
        </p:sp>
        <p:sp>
          <p:nvSpPr>
            <p:cNvPr id="55" name="Down Arrow 54"/>
            <p:cNvSpPr/>
            <p:nvPr/>
          </p:nvSpPr>
          <p:spPr>
            <a:xfrm>
              <a:off x="1295400" y="2286000"/>
              <a:ext cx="228600" cy="304800"/>
            </a:xfrm>
            <a:prstGeom prst="down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own Arrow 61"/>
            <p:cNvSpPr/>
            <p:nvPr/>
          </p:nvSpPr>
          <p:spPr>
            <a:xfrm>
              <a:off x="4572000" y="2286000"/>
              <a:ext cx="228600" cy="304800"/>
            </a:xfrm>
            <a:prstGeom prst="down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own Arrow 64"/>
            <p:cNvSpPr/>
            <p:nvPr/>
          </p:nvSpPr>
          <p:spPr>
            <a:xfrm>
              <a:off x="3048000" y="3048000"/>
              <a:ext cx="228600" cy="304800"/>
            </a:xfrm>
            <a:prstGeom prst="down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381000" y="5053584"/>
              <a:ext cx="3505200" cy="55177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smtClean="0"/>
                <a:t>Dryad Execution Engine</a:t>
              </a:r>
              <a:endParaRPr lang="en-US" dirty="0"/>
            </a:p>
          </p:txBody>
        </p:sp>
        <p:sp>
          <p:nvSpPr>
            <p:cNvPr id="67" name="Down Arrow 66"/>
            <p:cNvSpPr/>
            <p:nvPr/>
          </p:nvSpPr>
          <p:spPr>
            <a:xfrm>
              <a:off x="2895600" y="4495800"/>
              <a:ext cx="228600" cy="304800"/>
            </a:xfrm>
            <a:prstGeom prst="down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3962400" y="3124200"/>
              <a:ext cx="2209800" cy="2420003"/>
            </a:xfrm>
            <a:prstGeom prst="rect">
              <a:avLst/>
            </a:prstGeom>
            <a:noFill/>
          </p:spPr>
          <p:txBody>
            <a:bodyPr wrap="square" rtlCol="0">
              <a:spAutoFit/>
            </a:bodyPr>
            <a:lstStyle/>
            <a:p>
              <a:r>
                <a:rPr lang="en-US" sz="1600" b="1" dirty="0" smtClean="0">
                  <a:latin typeface="Cambria" pitchFamily="18" charset="0"/>
                </a:rPr>
                <a:t>Directed Acyclic Graph (</a:t>
              </a:r>
              <a:r>
                <a:rPr lang="en-US" sz="1600" b="1" dirty="0" smtClean="0">
                  <a:solidFill>
                    <a:schemeClr val="accent2"/>
                  </a:solidFill>
                  <a:latin typeface="Cambria" pitchFamily="18" charset="0"/>
                </a:rPr>
                <a:t>DAG</a:t>
              </a:r>
              <a:r>
                <a:rPr lang="en-US" sz="1600" b="1" dirty="0" smtClean="0">
                  <a:latin typeface="Cambria" pitchFamily="18" charset="0"/>
                </a:rPr>
                <a:t>) based execution flows</a:t>
              </a:r>
              <a:endParaRPr lang="en-US" sz="1600" b="1" dirty="0">
                <a:latin typeface="Cambria" pitchFamily="18" charset="0"/>
              </a:endParaRPr>
            </a:p>
          </p:txBody>
        </p:sp>
      </p:grpSp>
      <p:sp>
        <p:nvSpPr>
          <p:cNvPr id="103" name="Content Placeholder 4"/>
          <p:cNvSpPr txBox="1">
            <a:spLocks/>
          </p:cNvSpPr>
          <p:nvPr/>
        </p:nvSpPr>
        <p:spPr>
          <a:xfrm>
            <a:off x="533400" y="5867400"/>
            <a:ext cx="7848600" cy="381000"/>
          </a:xfrm>
          <a:prstGeom prst="rect">
            <a:avLst/>
          </a:prstGeom>
        </p:spPr>
        <p:txBody>
          <a:bodyPr vert="horz" lIns="91440" tIns="45720" rIns="91440" bIns="45720" rtlCol="0">
            <a:noAutofit/>
          </a:bodyPr>
          <a:lstStyle/>
          <a:p>
            <a:pPr marL="742950" marR="0" lvl="1" indent="-285750" algn="l" defTabSz="914400" rtl="0" eaLnBrk="1" fontAlgn="auto" latinLnBrk="0" hangingPunct="1">
              <a:lnSpc>
                <a:spcPct val="100000"/>
              </a:lnSpc>
              <a:spcBef>
                <a:spcPct val="20000"/>
              </a:spcBef>
              <a:spcAft>
                <a:spcPts val="0"/>
              </a:spcAft>
              <a:buClrTx/>
              <a:buSzTx/>
              <a:tabLst/>
              <a:defRPr/>
            </a:pPr>
            <a:r>
              <a:rPr kumimoji="0" lang="en-US" sz="1400" b="0" i="0" u="none" strike="noStrike" kern="1200" cap="none" spc="0" normalizeH="0" baseline="0" noProof="0" dirty="0" smtClean="0">
                <a:ln>
                  <a:noFill/>
                </a:ln>
                <a:solidFill>
                  <a:srgbClr val="002060"/>
                </a:solidFill>
                <a:effectLst/>
                <a:uLnTx/>
                <a:uFillTx/>
                <a:latin typeface="+mn-lt"/>
                <a:ea typeface="+mn-ea"/>
                <a:cs typeface="+mn-cs"/>
              </a:rPr>
              <a:t>Job creation; Resource management; Fault tolerance&amp; re-execution of failed </a:t>
            </a:r>
            <a:r>
              <a:rPr kumimoji="0" lang="en-US" sz="1400" b="0" i="0" u="none" strike="noStrike" kern="1200" cap="none" spc="0" normalizeH="0" baseline="0" noProof="0" dirty="0" err="1" smtClean="0">
                <a:ln>
                  <a:noFill/>
                </a:ln>
                <a:solidFill>
                  <a:srgbClr val="002060"/>
                </a:solidFill>
                <a:effectLst/>
                <a:uLnTx/>
                <a:uFillTx/>
                <a:latin typeface="+mn-lt"/>
                <a:ea typeface="+mn-ea"/>
                <a:cs typeface="+mn-cs"/>
              </a:rPr>
              <a:t>taskes</a:t>
            </a:r>
            <a:r>
              <a:rPr kumimoji="0" lang="en-US" sz="1400" b="0" i="0" u="none" strike="noStrike" kern="1200" cap="none" spc="0" normalizeH="0" baseline="0" noProof="0" dirty="0" smtClean="0">
                <a:ln>
                  <a:noFill/>
                </a:ln>
                <a:solidFill>
                  <a:srgbClr val="002060"/>
                </a:solidFill>
                <a:effectLst/>
                <a:uLnTx/>
                <a:uFillTx/>
                <a:latin typeface="+mn-lt"/>
                <a:ea typeface="+mn-ea"/>
                <a:cs typeface="+mn-cs"/>
              </a:rPr>
              <a:t>/vertices</a:t>
            </a:r>
            <a:endParaRPr kumimoji="0" lang="en-US" sz="1400" b="0" i="0" u="none" strike="noStrike" kern="1200" cap="none" spc="0" normalizeH="0" baseline="0" noProof="0" dirty="0">
              <a:ln>
                <a:noFill/>
              </a:ln>
              <a:solidFill>
                <a:srgbClr val="002060"/>
              </a:solidFill>
              <a:effectLst/>
              <a:uLnTx/>
              <a:uFillTx/>
              <a:latin typeface="+mn-lt"/>
              <a:ea typeface="+mn-ea"/>
              <a:cs typeface="+mn-cs"/>
            </a:endParaRPr>
          </a:p>
        </p:txBody>
      </p:sp>
      <p:sp>
        <p:nvSpPr>
          <p:cNvPr id="104" name="Left Brace 103"/>
          <p:cNvSpPr/>
          <p:nvPr/>
        </p:nvSpPr>
        <p:spPr>
          <a:xfrm rot="16200000">
            <a:off x="4324350" y="4895851"/>
            <a:ext cx="266700" cy="1447800"/>
          </a:xfrm>
          <a:prstGeom prst="leftBrace">
            <a:avLst>
              <a:gd name="adj1" fmla="val 8333"/>
              <a:gd name="adj2" fmla="val 51111"/>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102" name="Rectangle 101"/>
          <p:cNvSpPr/>
          <p:nvPr/>
        </p:nvSpPr>
        <p:spPr>
          <a:xfrm>
            <a:off x="-44355" y="6581001"/>
            <a:ext cx="9112155" cy="276999"/>
          </a:xfrm>
          <a:prstGeom prst="rect">
            <a:avLst/>
          </a:prstGeom>
        </p:spPr>
        <p:txBody>
          <a:bodyPr wrap="square">
            <a:spAutoFit/>
          </a:bodyPr>
          <a:lstStyle/>
          <a:p>
            <a:r>
              <a:rPr lang="en-US" sz="1200" dirty="0"/>
              <a:t>Judy </a:t>
            </a:r>
            <a:r>
              <a:rPr lang="en-US" sz="1200" dirty="0" err="1"/>
              <a:t>Qiu</a:t>
            </a:r>
            <a:r>
              <a:rPr lang="en-US" sz="1200" dirty="0"/>
              <a:t> </a:t>
            </a:r>
            <a:r>
              <a:rPr lang="en-US" sz="1200" dirty="0">
                <a:hlinkClick r:id="rId4"/>
              </a:rPr>
              <a:t>Cloud Technologies and </a:t>
            </a:r>
            <a:r>
              <a:rPr lang="en-US" sz="1200" dirty="0" smtClean="0">
                <a:hlinkClick r:id="rId4"/>
              </a:rPr>
              <a:t> Their </a:t>
            </a:r>
            <a:r>
              <a:rPr lang="en-US" sz="1200" dirty="0">
                <a:hlinkClick r:id="rId4"/>
              </a:rPr>
              <a:t>Applications</a:t>
            </a:r>
            <a:r>
              <a:rPr lang="en-US" sz="1200" dirty="0"/>
              <a:t> Indiana University Bloomington March 26 </a:t>
            </a:r>
            <a:r>
              <a:rPr lang="en-US" sz="1200" dirty="0" smtClean="0"/>
              <a:t>2010</a:t>
            </a:r>
            <a:endParaRPr lang="en-US" sz="1200" dirty="0"/>
          </a:p>
        </p:txBody>
      </p:sp>
    </p:spTree>
    <p:extLst>
      <p:ext uri="{BB962C8B-B14F-4D97-AF65-F5344CB8AC3E}">
        <p14:creationId xmlns:p14="http://schemas.microsoft.com/office/powerpoint/2010/main" val="767585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towards..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Computing Clouds</a:t>
            </a:r>
          </a:p>
          <a:p>
            <a:pPr lvl="1"/>
            <a:r>
              <a:rPr lang="en-US" dirty="0"/>
              <a:t>Cloud Infrastructure </a:t>
            </a:r>
            <a:r>
              <a:rPr lang="en-US" dirty="0" smtClean="0"/>
              <a:t>Services</a:t>
            </a:r>
          </a:p>
          <a:p>
            <a:pPr lvl="1"/>
            <a:r>
              <a:rPr lang="en-US" dirty="0" smtClean="0"/>
              <a:t>Cloud infrastructure software</a:t>
            </a:r>
            <a:endParaRPr lang="en-US" dirty="0"/>
          </a:p>
          <a:p>
            <a:r>
              <a:rPr lang="en-US" dirty="0"/>
              <a:t>Distributed File Systems</a:t>
            </a:r>
          </a:p>
          <a:p>
            <a:pPr lvl="1"/>
            <a:r>
              <a:rPr lang="en-US" dirty="0"/>
              <a:t>HDFS, etc..</a:t>
            </a:r>
          </a:p>
          <a:p>
            <a:r>
              <a:rPr lang="en-US" dirty="0"/>
              <a:t>Distributed Key-Value </a:t>
            </a:r>
            <a:r>
              <a:rPr lang="en-US" dirty="0" smtClean="0"/>
              <a:t>stores</a:t>
            </a:r>
          </a:p>
          <a:p>
            <a:r>
              <a:rPr lang="en-US" dirty="0" smtClean="0"/>
              <a:t>Data intensive parallel application frameworks</a:t>
            </a:r>
          </a:p>
          <a:p>
            <a:pPr lvl="1"/>
            <a:r>
              <a:rPr lang="en-US" dirty="0" err="1" smtClean="0"/>
              <a:t>MapReduce</a:t>
            </a:r>
            <a:endParaRPr lang="en-US" dirty="0" smtClean="0"/>
          </a:p>
          <a:p>
            <a:pPr lvl="1"/>
            <a:r>
              <a:rPr lang="en-US" dirty="0" smtClean="0"/>
              <a:t>High level languages</a:t>
            </a:r>
          </a:p>
          <a:p>
            <a:r>
              <a:rPr lang="en-US" dirty="0" smtClean="0"/>
              <a:t>Science in the clouds</a:t>
            </a:r>
          </a:p>
        </p:txBody>
      </p:sp>
    </p:spTree>
    <p:extLst>
      <p:ext uri="{BB962C8B-B14F-4D97-AF65-F5344CB8AC3E}">
        <p14:creationId xmlns:p14="http://schemas.microsoft.com/office/powerpoint/2010/main" val="10129769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4916348"/>
              </p:ext>
            </p:extLst>
          </p:nvPr>
        </p:nvGraphicFramePr>
        <p:xfrm>
          <a:off x="76200" y="228600"/>
          <a:ext cx="8915400" cy="6553200"/>
        </p:xfrm>
        <a:graphic>
          <a:graphicData uri="http://schemas.openxmlformats.org/drawingml/2006/table">
            <a:tbl>
              <a:tblPr firstRow="1" firstCol="1" bandRow="1">
                <a:tableStyleId>{5C22544A-7EE6-4342-B048-85BDC9FD1C3A}</a:tableStyleId>
              </a:tblPr>
              <a:tblGrid>
                <a:gridCol w="1446893"/>
                <a:gridCol w="1446893"/>
                <a:gridCol w="1373414"/>
                <a:gridCol w="2133600"/>
                <a:gridCol w="2514600"/>
              </a:tblGrid>
              <a:tr h="762000">
                <a:tc>
                  <a:txBody>
                    <a:bodyPr/>
                    <a:lstStyle/>
                    <a:p>
                      <a:pPr algn="ctr" rtl="0" fontAlgn="ctr"/>
                      <a:r>
                        <a:rPr lang="en-US" sz="1800" u="none" strike="noStrike" dirty="0">
                          <a:effectLst/>
                        </a:rPr>
                        <a:t>Feature</a:t>
                      </a:r>
                      <a:endParaRPr lang="en-US" sz="1800" b="1" i="0" u="none" strike="noStrike" dirty="0">
                        <a:solidFill>
                          <a:srgbClr val="FFFFFF"/>
                        </a:solidFill>
                        <a:effectLst/>
                        <a:latin typeface="Calibri"/>
                      </a:endParaRPr>
                    </a:p>
                  </a:txBody>
                  <a:tcPr marL="3799" marR="3799" marT="3799" marB="0" anchor="ctr"/>
                </a:tc>
                <a:tc>
                  <a:txBody>
                    <a:bodyPr/>
                    <a:lstStyle/>
                    <a:p>
                      <a:pPr algn="l" rtl="0" fontAlgn="ctr"/>
                      <a:r>
                        <a:rPr lang="en-US" sz="1800" u="none" strike="noStrike" dirty="0">
                          <a:effectLst/>
                        </a:rPr>
                        <a:t>Programming Model</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1800" u="none" strike="noStrike" dirty="0">
                          <a:effectLst/>
                        </a:rPr>
                        <a:t>Data </a:t>
                      </a:r>
                      <a:r>
                        <a:rPr lang="en-US" sz="1800" u="none" strike="noStrike" dirty="0" smtClean="0">
                          <a:effectLst/>
                        </a:rPr>
                        <a:t>Storage</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1800" u="none" strike="noStrike" dirty="0" smtClean="0">
                          <a:effectLst/>
                        </a:rPr>
                        <a:t>Communication</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1800" u="none" strike="noStrike" dirty="0" smtClean="0">
                          <a:effectLst/>
                        </a:rPr>
                        <a:t>Scheduling &amp; Load Balancing</a:t>
                      </a:r>
                      <a:endParaRPr lang="en-US" sz="1800" b="0" i="0" u="none" strike="noStrike" dirty="0">
                        <a:solidFill>
                          <a:srgbClr val="000000"/>
                        </a:solidFill>
                        <a:effectLst/>
                        <a:latin typeface="Calibri"/>
                      </a:endParaRPr>
                    </a:p>
                  </a:txBody>
                  <a:tcPr marL="3799" marR="3799" marT="3799" marB="0" anchor="ctr"/>
                </a:tc>
              </a:tr>
              <a:tr h="457200">
                <a:tc>
                  <a:txBody>
                    <a:bodyPr/>
                    <a:lstStyle/>
                    <a:p>
                      <a:pPr algn="ctr" rtl="0" fontAlgn="ctr"/>
                      <a:r>
                        <a:rPr lang="en-US" sz="1800" u="none" strike="noStrike" dirty="0" err="1">
                          <a:effectLst/>
                        </a:rPr>
                        <a:t>Hadoop</a:t>
                      </a:r>
                      <a:endParaRPr lang="en-US" sz="1800" b="1" i="0" u="none" strike="noStrike" dirty="0">
                        <a:solidFill>
                          <a:srgbClr val="FFFFFF"/>
                        </a:solidFill>
                        <a:effectLst/>
                        <a:latin typeface="Calibri"/>
                      </a:endParaRPr>
                    </a:p>
                  </a:txBody>
                  <a:tcPr marL="3799" marR="3799" marT="3799" marB="0" anchor="ctr"/>
                </a:tc>
                <a:tc>
                  <a:txBody>
                    <a:bodyPr/>
                    <a:lstStyle/>
                    <a:p>
                      <a:pPr algn="l" rtl="0" fontAlgn="ctr"/>
                      <a:r>
                        <a:rPr lang="en-US" sz="1800" u="none" strike="noStrike" dirty="0" err="1">
                          <a:effectLst/>
                        </a:rPr>
                        <a:t>MapReduce</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1800" u="none" strike="noStrike" dirty="0">
                          <a:effectLst/>
                        </a:rPr>
                        <a:t>HDFS </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1800" u="none" strike="noStrike" dirty="0" smtClean="0">
                          <a:effectLst/>
                        </a:rPr>
                        <a:t>TCP</a:t>
                      </a:r>
                      <a:r>
                        <a:rPr lang="en-US" sz="1800" u="none" strike="noStrike" baseline="0" dirty="0" smtClean="0">
                          <a:effectLst/>
                        </a:rPr>
                        <a:t> </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1800" u="none" strike="noStrike" dirty="0">
                          <a:effectLst/>
                        </a:rPr>
                        <a:t>Data </a:t>
                      </a:r>
                      <a:r>
                        <a:rPr lang="en-US" sz="1800" u="none" strike="noStrike" dirty="0" smtClean="0">
                          <a:effectLst/>
                        </a:rPr>
                        <a:t>locality,</a:t>
                      </a:r>
                      <a:endParaRPr lang="en-US" sz="1800" b="0" i="0" u="none" strike="noStrike" dirty="0">
                        <a:solidFill>
                          <a:srgbClr val="000000"/>
                        </a:solidFill>
                        <a:effectLst/>
                        <a:latin typeface="Calibri"/>
                      </a:endParaRPr>
                    </a:p>
                    <a:p>
                      <a:pPr algn="l" rtl="0" fontAlgn="ctr"/>
                      <a:r>
                        <a:rPr lang="en-US" sz="1800" u="none" strike="noStrike" dirty="0">
                          <a:effectLst/>
                        </a:rPr>
                        <a:t>Rack aware </a:t>
                      </a:r>
                      <a:r>
                        <a:rPr lang="en-US" sz="1800" dirty="0" smtClean="0"/>
                        <a:t>dynamic task scheduling through a global queue,</a:t>
                      </a:r>
                      <a:br>
                        <a:rPr lang="en-US" sz="1800" dirty="0" smtClean="0"/>
                      </a:br>
                      <a:r>
                        <a:rPr lang="en-US" sz="1800" dirty="0" smtClean="0"/>
                        <a:t>natural load balancing</a:t>
                      </a:r>
                      <a:endParaRPr lang="en-US" sz="1800" b="0" i="0" u="none" strike="noStrike" dirty="0">
                        <a:solidFill>
                          <a:srgbClr val="000000"/>
                        </a:solidFill>
                        <a:effectLst/>
                        <a:latin typeface="Calibri"/>
                      </a:endParaRPr>
                    </a:p>
                  </a:txBody>
                  <a:tcPr marL="3799" marR="3799" marT="3799" marB="0" anchor="ctr"/>
                </a:tc>
              </a:tr>
              <a:tr h="742961">
                <a:tc>
                  <a:txBody>
                    <a:bodyPr/>
                    <a:lstStyle/>
                    <a:p>
                      <a:pPr algn="ctr" rtl="0" fontAlgn="ctr"/>
                      <a:r>
                        <a:rPr lang="en-US" sz="1800" u="none" strike="noStrike" dirty="0" smtClean="0">
                          <a:effectLst/>
                        </a:rPr>
                        <a:t>Dryad</a:t>
                      </a:r>
                      <a:endParaRPr lang="en-US" sz="1800" b="1" i="0" u="none" strike="noStrike" dirty="0">
                        <a:solidFill>
                          <a:srgbClr val="FFFFFF"/>
                        </a:solidFill>
                        <a:effectLst/>
                        <a:latin typeface="Calibri"/>
                      </a:endParaRPr>
                    </a:p>
                  </a:txBody>
                  <a:tcPr marL="3799" marR="3799" marT="3799" marB="0" anchor="ctr"/>
                </a:tc>
                <a:tc>
                  <a:txBody>
                    <a:bodyPr/>
                    <a:lstStyle/>
                    <a:p>
                      <a:pPr algn="l" rtl="0" fontAlgn="ctr"/>
                      <a:r>
                        <a:rPr lang="en-US" sz="1800" u="none" strike="noStrike" dirty="0">
                          <a:effectLst/>
                        </a:rPr>
                        <a:t>DAG based execution flows</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1800" u="none" strike="noStrike" dirty="0" smtClean="0">
                          <a:effectLst/>
                        </a:rPr>
                        <a:t>Windows Shared directories</a:t>
                      </a:r>
                    </a:p>
                    <a:p>
                      <a:pPr algn="l" rtl="0" fontAlgn="ctr"/>
                      <a:r>
                        <a:rPr lang="en-US" sz="1800" b="0" i="0" u="none" strike="noStrike" dirty="0" smtClean="0">
                          <a:solidFill>
                            <a:srgbClr val="FF0000"/>
                          </a:solidFill>
                          <a:effectLst/>
                          <a:latin typeface="Calibri"/>
                        </a:rPr>
                        <a:t>(Cosmos)</a:t>
                      </a:r>
                      <a:endParaRPr lang="en-US" sz="1800" b="0" i="0" u="none" strike="noStrike" dirty="0">
                        <a:solidFill>
                          <a:srgbClr val="FF0000"/>
                        </a:solidFill>
                        <a:effectLst/>
                        <a:latin typeface="Calibri"/>
                      </a:endParaRPr>
                    </a:p>
                  </a:txBody>
                  <a:tcPr marL="3799" marR="3799" marT="3799" marB="0" anchor="ctr"/>
                </a:tc>
                <a:tc>
                  <a:txBody>
                    <a:bodyPr/>
                    <a:lstStyle/>
                    <a:p>
                      <a:pPr algn="l" rtl="0" fontAlgn="ctr"/>
                      <a:r>
                        <a:rPr lang="en-US" sz="1800" u="none" strike="noStrike" dirty="0" smtClean="0">
                          <a:effectLst/>
                        </a:rPr>
                        <a:t>Shared Files/TCP </a:t>
                      </a:r>
                      <a:r>
                        <a:rPr lang="en-US" sz="1800" u="none" strike="noStrike" dirty="0">
                          <a:effectLst/>
                        </a:rPr>
                        <a:t>pipes/ Shared memory FIFO</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1800" u="none" strike="noStrike" dirty="0">
                          <a:effectLst/>
                        </a:rPr>
                        <a:t>Data locality/ Network</a:t>
                      </a:r>
                      <a:endParaRPr lang="en-US" sz="1800" b="0" i="0" u="none" strike="noStrike" dirty="0">
                        <a:solidFill>
                          <a:srgbClr val="000000"/>
                        </a:solidFill>
                        <a:effectLst/>
                        <a:latin typeface="Calibri"/>
                      </a:endParaRPr>
                    </a:p>
                    <a:p>
                      <a:pPr algn="l" rtl="0" fontAlgn="ctr"/>
                      <a:r>
                        <a:rPr lang="en-US" sz="1800" u="none" strike="noStrike" dirty="0">
                          <a:effectLst/>
                        </a:rPr>
                        <a:t>topology based run time graph </a:t>
                      </a:r>
                      <a:r>
                        <a:rPr lang="en-US" sz="1800" u="none" strike="noStrike" dirty="0" smtClean="0">
                          <a:effectLst/>
                        </a:rPr>
                        <a:t>optimizations, Static scheduling</a:t>
                      </a:r>
                      <a:endParaRPr lang="en-US" sz="1800" b="0" i="0" u="none" strike="noStrike" dirty="0">
                        <a:solidFill>
                          <a:srgbClr val="000000"/>
                        </a:solidFill>
                        <a:effectLst/>
                        <a:latin typeface="Calibri"/>
                      </a:endParaRPr>
                    </a:p>
                  </a:txBody>
                  <a:tcPr marL="3799" marR="3799" marT="3799" marB="0" anchor="ctr"/>
                </a:tc>
              </a:tr>
              <a:tr h="937282">
                <a:tc>
                  <a:txBody>
                    <a:bodyPr/>
                    <a:lstStyle/>
                    <a:p>
                      <a:pPr algn="ctr" rtl="0" fontAlgn="ctr"/>
                      <a:r>
                        <a:rPr lang="en-US" sz="1800" u="none" strike="noStrike" dirty="0">
                          <a:effectLst/>
                        </a:rPr>
                        <a:t>Twister</a:t>
                      </a:r>
                      <a:endParaRPr lang="en-US" sz="1800" b="1" i="0" u="none" strike="noStrike" dirty="0">
                        <a:solidFill>
                          <a:srgbClr val="FFFFFF"/>
                        </a:solidFill>
                        <a:effectLst/>
                        <a:latin typeface="Calibri"/>
                      </a:endParaRPr>
                    </a:p>
                  </a:txBody>
                  <a:tcPr marL="3799" marR="3799" marT="3799" marB="0" anchor="ctr"/>
                </a:tc>
                <a:tc>
                  <a:txBody>
                    <a:bodyPr/>
                    <a:lstStyle/>
                    <a:p>
                      <a:pPr algn="l" rtl="0" fontAlgn="ctr"/>
                      <a:r>
                        <a:rPr lang="en-US" sz="1800" u="none" strike="noStrike">
                          <a:effectLst/>
                        </a:rPr>
                        <a:t>Iterative MapReduce</a:t>
                      </a:r>
                      <a:endParaRPr lang="en-US" sz="1800" b="0" i="0" u="none" strike="noStrike">
                        <a:solidFill>
                          <a:srgbClr val="000000"/>
                        </a:solidFill>
                        <a:effectLst/>
                        <a:latin typeface="Calibri"/>
                      </a:endParaRPr>
                    </a:p>
                  </a:txBody>
                  <a:tcPr marL="3799" marR="3799" marT="3799" marB="0" anchor="ctr"/>
                </a:tc>
                <a:tc>
                  <a:txBody>
                    <a:bodyPr/>
                    <a:lstStyle/>
                    <a:p>
                      <a:pPr algn="l" rtl="0" fontAlgn="ctr"/>
                      <a:r>
                        <a:rPr lang="en-US" sz="1800" u="none" strike="noStrike">
                          <a:effectLst/>
                        </a:rPr>
                        <a:t>Shared file system / Local disks</a:t>
                      </a:r>
                      <a:endParaRPr lang="en-US" sz="1800" b="0" i="0" u="none" strike="noStrike">
                        <a:solidFill>
                          <a:srgbClr val="000000"/>
                        </a:solidFill>
                        <a:effectLst/>
                        <a:latin typeface="Calibri"/>
                      </a:endParaRPr>
                    </a:p>
                  </a:txBody>
                  <a:tcPr marL="3799" marR="3799" marT="3799" marB="0" anchor="ctr"/>
                </a:tc>
                <a:tc>
                  <a:txBody>
                    <a:bodyPr/>
                    <a:lstStyle/>
                    <a:p>
                      <a:pPr algn="l" rtl="0" fontAlgn="ctr"/>
                      <a:r>
                        <a:rPr lang="en-US" sz="1800" u="none" strike="noStrike" dirty="0">
                          <a:effectLst/>
                        </a:rPr>
                        <a:t>Content Distribution </a:t>
                      </a:r>
                      <a:r>
                        <a:rPr lang="en-US" sz="1800" u="none" strike="noStrike" dirty="0" smtClean="0">
                          <a:effectLst/>
                        </a:rPr>
                        <a:t>Network/Direct TCP</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1800" u="none" strike="noStrike" dirty="0">
                          <a:effectLst/>
                        </a:rPr>
                        <a:t>Data </a:t>
                      </a:r>
                      <a:r>
                        <a:rPr lang="en-US" sz="1800" u="none" strike="noStrike" dirty="0" smtClean="0">
                          <a:effectLst/>
                        </a:rPr>
                        <a:t>locality,</a:t>
                      </a:r>
                      <a:r>
                        <a:rPr lang="en-US" sz="1800" u="none" strike="noStrike" baseline="0" dirty="0" smtClean="0">
                          <a:effectLst/>
                        </a:rPr>
                        <a:t> based static scheduling</a:t>
                      </a:r>
                      <a:endParaRPr lang="en-US" sz="1800" b="0" i="0" u="none" strike="noStrike" dirty="0">
                        <a:solidFill>
                          <a:srgbClr val="000000"/>
                        </a:solidFill>
                        <a:effectLst/>
                        <a:latin typeface="Calibri"/>
                      </a:endParaRPr>
                    </a:p>
                  </a:txBody>
                  <a:tcPr marL="3799" marR="3799" marT="3799" marB="0" anchor="ctr"/>
                </a:tc>
              </a:tr>
              <a:tr h="1234440">
                <a:tc>
                  <a:txBody>
                    <a:bodyPr/>
                    <a:lstStyle/>
                    <a:p>
                      <a:pPr algn="ctr" rtl="0" fontAlgn="ctr"/>
                      <a:r>
                        <a:rPr lang="en-US" sz="1800" b="1" i="0" u="none" strike="noStrike" dirty="0" smtClean="0">
                          <a:solidFill>
                            <a:srgbClr val="FFFFFF"/>
                          </a:solidFill>
                          <a:effectLst/>
                          <a:latin typeface="Calibri"/>
                        </a:rPr>
                        <a:t>MapReduceRole4Azure</a:t>
                      </a:r>
                      <a:endParaRPr lang="en-US" sz="1800" b="1" i="0" u="none" strike="noStrike" dirty="0">
                        <a:solidFill>
                          <a:srgbClr val="FFFFFF"/>
                        </a:solidFill>
                        <a:effectLst/>
                        <a:latin typeface="Calibri"/>
                      </a:endParaRPr>
                    </a:p>
                  </a:txBody>
                  <a:tcPr marL="3799" marR="3799" marT="3799" marB="0" anchor="ctr"/>
                </a:tc>
                <a:tc>
                  <a:txBody>
                    <a:bodyPr/>
                    <a:lstStyle/>
                    <a:p>
                      <a:pPr algn="l" rtl="0" fontAlgn="ctr"/>
                      <a:r>
                        <a:rPr lang="en-US" sz="1800" b="0" i="0" u="none" strike="noStrike" dirty="0" err="1" smtClean="0">
                          <a:solidFill>
                            <a:srgbClr val="000000"/>
                          </a:solidFill>
                          <a:effectLst/>
                          <a:latin typeface="Calibri"/>
                        </a:rPr>
                        <a:t>MapReduce</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1800" b="0" i="0" u="none" strike="noStrike" dirty="0" smtClean="0">
                          <a:solidFill>
                            <a:srgbClr val="000000"/>
                          </a:solidFill>
                          <a:effectLst/>
                          <a:latin typeface="Calibri"/>
                        </a:rPr>
                        <a:t>Azure Blob</a:t>
                      </a:r>
                      <a:r>
                        <a:rPr lang="en-US" sz="1800" b="0" i="0" u="none" strike="noStrike" baseline="0" dirty="0" smtClean="0">
                          <a:solidFill>
                            <a:srgbClr val="000000"/>
                          </a:solidFill>
                          <a:effectLst/>
                          <a:latin typeface="Calibri"/>
                        </a:rPr>
                        <a:t> Storage</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1800" b="0" i="0" u="none" strike="noStrike" dirty="0" smtClean="0">
                          <a:solidFill>
                            <a:srgbClr val="000000"/>
                          </a:solidFill>
                          <a:effectLst/>
                          <a:latin typeface="Calibri"/>
                        </a:rPr>
                        <a:t>TCP through Azure Blob</a:t>
                      </a:r>
                      <a:r>
                        <a:rPr lang="en-US" sz="1800" b="0" i="0" u="none" strike="noStrike" baseline="0" dirty="0" smtClean="0">
                          <a:solidFill>
                            <a:srgbClr val="000000"/>
                          </a:solidFill>
                          <a:effectLst/>
                          <a:latin typeface="Calibri"/>
                        </a:rPr>
                        <a:t> Storage/ </a:t>
                      </a:r>
                      <a:r>
                        <a:rPr lang="en-US" sz="1800" b="0" i="0" u="none" strike="noStrike" baseline="0" dirty="0" smtClean="0">
                          <a:solidFill>
                            <a:srgbClr val="FF0000"/>
                          </a:solidFill>
                          <a:effectLst/>
                          <a:latin typeface="Calibri"/>
                        </a:rPr>
                        <a:t>(Direct TCP)</a:t>
                      </a:r>
                      <a:endParaRPr lang="en-US" sz="1800" b="0" i="0" u="none" strike="noStrike" dirty="0">
                        <a:solidFill>
                          <a:srgbClr val="FF0000"/>
                        </a:solidFill>
                        <a:effectLst/>
                        <a:latin typeface="Calibri"/>
                      </a:endParaRPr>
                    </a:p>
                  </a:txBody>
                  <a:tcPr marL="3799" marR="3799" marT="3799"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dirty="0" smtClean="0"/>
                        <a:t>Dynamic scheduling through a global queue, Good</a:t>
                      </a:r>
                      <a:r>
                        <a:rPr lang="en-US" sz="1800" baseline="0" dirty="0" smtClean="0"/>
                        <a:t> </a:t>
                      </a:r>
                      <a:r>
                        <a:rPr lang="en-US" sz="1800" dirty="0" smtClean="0"/>
                        <a:t>natural load balancing</a:t>
                      </a:r>
                      <a:endParaRPr lang="en-US" sz="1800" dirty="0" smtClean="0">
                        <a:latin typeface="+mn-lt"/>
                        <a:ea typeface="Times New Roman"/>
                      </a:endParaRPr>
                    </a:p>
                  </a:txBody>
                  <a:tcPr marL="3799" marR="3799" marT="3799" marB="0" anchor="ctr"/>
                </a:tc>
              </a:tr>
              <a:tr h="1143000">
                <a:tc>
                  <a:txBody>
                    <a:bodyPr/>
                    <a:lstStyle/>
                    <a:p>
                      <a:pPr algn="ctr" rtl="0" fontAlgn="ctr"/>
                      <a:r>
                        <a:rPr lang="en-US" sz="1800" u="none" strike="noStrike" dirty="0" smtClean="0">
                          <a:effectLst/>
                        </a:rPr>
                        <a:t>MPI</a:t>
                      </a:r>
                      <a:endParaRPr lang="en-US" sz="1800" b="1" i="0" u="none" strike="noStrike" dirty="0">
                        <a:solidFill>
                          <a:srgbClr val="FFFFFF"/>
                        </a:solidFill>
                        <a:effectLst/>
                        <a:latin typeface="Calibri"/>
                      </a:endParaRPr>
                    </a:p>
                  </a:txBody>
                  <a:tcPr marL="3799" marR="3799" marT="3799" marB="0" anchor="ctr"/>
                </a:tc>
                <a:tc>
                  <a:txBody>
                    <a:bodyPr/>
                    <a:lstStyle/>
                    <a:p>
                      <a:pPr algn="l" rtl="0" fontAlgn="ctr"/>
                      <a:r>
                        <a:rPr lang="en-US" sz="1800" u="none" strike="noStrike">
                          <a:effectLst/>
                        </a:rPr>
                        <a:t>Variety of topologies</a:t>
                      </a:r>
                      <a:endParaRPr lang="en-US" sz="1800" b="0" i="0" u="none" strike="noStrike">
                        <a:solidFill>
                          <a:srgbClr val="000000"/>
                        </a:solidFill>
                        <a:effectLst/>
                        <a:latin typeface="Calibri"/>
                      </a:endParaRPr>
                    </a:p>
                  </a:txBody>
                  <a:tcPr marL="3799" marR="3799" marT="3799" marB="0" anchor="ctr"/>
                </a:tc>
                <a:tc>
                  <a:txBody>
                    <a:bodyPr/>
                    <a:lstStyle/>
                    <a:p>
                      <a:pPr algn="l" rtl="0" fontAlgn="ctr"/>
                      <a:r>
                        <a:rPr lang="en-US" sz="1800" u="none" strike="noStrike">
                          <a:effectLst/>
                        </a:rPr>
                        <a:t>Shared file systems</a:t>
                      </a:r>
                      <a:endParaRPr lang="en-US" sz="1800" b="0" i="0" u="none" strike="noStrike">
                        <a:solidFill>
                          <a:srgbClr val="000000"/>
                        </a:solidFill>
                        <a:effectLst/>
                        <a:latin typeface="Calibri"/>
                      </a:endParaRPr>
                    </a:p>
                  </a:txBody>
                  <a:tcPr marL="3799" marR="3799" marT="3799" marB="0" anchor="ctr"/>
                </a:tc>
                <a:tc>
                  <a:txBody>
                    <a:bodyPr/>
                    <a:lstStyle/>
                    <a:p>
                      <a:pPr algn="l" rtl="0" fontAlgn="ctr"/>
                      <a:r>
                        <a:rPr lang="en-US" sz="1800" u="none" strike="noStrike">
                          <a:effectLst/>
                        </a:rPr>
                        <a:t>Low latency communication channels </a:t>
                      </a:r>
                      <a:endParaRPr lang="en-US" sz="1800" b="0" i="0" u="none" strike="noStrike">
                        <a:solidFill>
                          <a:srgbClr val="000000"/>
                        </a:solidFill>
                        <a:effectLst/>
                        <a:latin typeface="Calibri"/>
                      </a:endParaRPr>
                    </a:p>
                  </a:txBody>
                  <a:tcPr marL="3799" marR="3799" marT="3799" marB="0" anchor="ctr"/>
                </a:tc>
                <a:tc>
                  <a:txBody>
                    <a:bodyPr/>
                    <a:lstStyle/>
                    <a:p>
                      <a:pPr algn="l" rtl="0" fontAlgn="ctr"/>
                      <a:r>
                        <a:rPr lang="en-US" sz="1800" u="none" strike="noStrike" dirty="0">
                          <a:effectLst/>
                        </a:rPr>
                        <a:t>Available processing </a:t>
                      </a:r>
                      <a:r>
                        <a:rPr lang="en-US" sz="1800" u="none" strike="noStrike" dirty="0" smtClean="0">
                          <a:effectLst/>
                        </a:rPr>
                        <a:t>capabilities/ User controlled</a:t>
                      </a:r>
                      <a:endParaRPr lang="en-US" sz="1800" b="0" i="0" u="none" strike="noStrike" dirty="0">
                        <a:solidFill>
                          <a:srgbClr val="000000"/>
                        </a:solidFill>
                        <a:effectLst/>
                        <a:latin typeface="Calibri"/>
                      </a:endParaRPr>
                    </a:p>
                  </a:txBody>
                  <a:tcPr marL="3799" marR="3799" marT="3799" marB="0" anchor="ctr"/>
                </a:tc>
              </a:tr>
            </a:tbl>
          </a:graphicData>
        </a:graphic>
      </p:graphicFrame>
    </p:spTree>
    <p:extLst>
      <p:ext uri="{BB962C8B-B14F-4D97-AF65-F5344CB8AC3E}">
        <p14:creationId xmlns:p14="http://schemas.microsoft.com/office/powerpoint/2010/main" val="25245414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3029023478"/>
              </p:ext>
            </p:extLst>
          </p:nvPr>
        </p:nvGraphicFramePr>
        <p:xfrm>
          <a:off x="76201" y="172590"/>
          <a:ext cx="8915401" cy="5923410"/>
        </p:xfrm>
        <a:graphic>
          <a:graphicData uri="http://schemas.openxmlformats.org/drawingml/2006/table">
            <a:tbl>
              <a:tblPr firstRow="1" firstCol="1" bandRow="1">
                <a:tableStyleId>{5C22544A-7EE6-4342-B048-85BDC9FD1C3A}</a:tableStyleId>
              </a:tblPr>
              <a:tblGrid>
                <a:gridCol w="1181100"/>
                <a:gridCol w="1420585"/>
                <a:gridCol w="1894114"/>
                <a:gridCol w="2130878"/>
                <a:gridCol w="2288724"/>
              </a:tblGrid>
              <a:tr h="527856">
                <a:tc>
                  <a:txBody>
                    <a:bodyPr/>
                    <a:lstStyle/>
                    <a:p>
                      <a:pPr algn="ctr" rtl="0" fontAlgn="ctr"/>
                      <a:r>
                        <a:rPr lang="en-US" sz="1800" u="none" strike="noStrike" dirty="0">
                          <a:effectLst/>
                        </a:rPr>
                        <a:t>Feature</a:t>
                      </a:r>
                      <a:endParaRPr lang="en-US" sz="1800" b="1" i="0" u="none" strike="noStrike" dirty="0">
                        <a:solidFill>
                          <a:srgbClr val="FFFFFF"/>
                        </a:solidFill>
                        <a:effectLst/>
                        <a:latin typeface="Calibri"/>
                      </a:endParaRPr>
                    </a:p>
                  </a:txBody>
                  <a:tcPr marL="3799" marR="3799" marT="3799" marB="0" anchor="ctr"/>
                </a:tc>
                <a:tc>
                  <a:txBody>
                    <a:bodyPr/>
                    <a:lstStyle/>
                    <a:p>
                      <a:pPr algn="l" rtl="0" fontAlgn="ctr"/>
                      <a:r>
                        <a:rPr lang="en-US" sz="1800" u="none" strike="noStrike" dirty="0">
                          <a:effectLst/>
                        </a:rPr>
                        <a:t>Failure Handling</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1800" u="none" strike="noStrike" dirty="0">
                          <a:effectLst/>
                        </a:rPr>
                        <a:t>Monitoring</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1800" u="none" strike="noStrike" dirty="0">
                          <a:effectLst/>
                        </a:rPr>
                        <a:t>Language Support</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endParaRPr lang="en-US" sz="1800" b="0" i="0" u="none" strike="noStrike" dirty="0">
                        <a:solidFill>
                          <a:srgbClr val="000000"/>
                        </a:solidFill>
                        <a:effectLst/>
                        <a:latin typeface="Calibri"/>
                      </a:endParaRPr>
                    </a:p>
                  </a:txBody>
                  <a:tcPr marL="3799" marR="3799" marT="3799" marB="0" anchor="ctr"/>
                </a:tc>
              </a:tr>
              <a:tr h="1177480">
                <a:tc>
                  <a:txBody>
                    <a:bodyPr/>
                    <a:lstStyle/>
                    <a:p>
                      <a:pPr algn="ctr" rtl="0" fontAlgn="ctr"/>
                      <a:r>
                        <a:rPr lang="en-US" sz="1800" u="none" strike="noStrike" dirty="0" err="1">
                          <a:effectLst/>
                        </a:rPr>
                        <a:t>Hadoop</a:t>
                      </a:r>
                      <a:endParaRPr lang="en-US" sz="1800" b="1" i="0" u="none" strike="noStrike" dirty="0">
                        <a:solidFill>
                          <a:srgbClr val="FFFFFF"/>
                        </a:solidFill>
                        <a:effectLst/>
                        <a:latin typeface="Calibri"/>
                      </a:endParaRPr>
                    </a:p>
                  </a:txBody>
                  <a:tcPr marL="3799" marR="3799" marT="3799" marB="0" anchor="ctr"/>
                </a:tc>
                <a:tc>
                  <a:txBody>
                    <a:bodyPr/>
                    <a:lstStyle/>
                    <a:p>
                      <a:pPr algn="l" rtl="0" fontAlgn="ctr"/>
                      <a:r>
                        <a:rPr lang="en-US" sz="1800" u="none" strike="noStrike" dirty="0" smtClean="0">
                          <a:effectLst/>
                        </a:rPr>
                        <a:t>Re-execution </a:t>
                      </a:r>
                      <a:r>
                        <a:rPr lang="en-US" sz="1800" u="none" strike="noStrike" dirty="0">
                          <a:effectLst/>
                        </a:rPr>
                        <a:t>of map and reduce </a:t>
                      </a:r>
                      <a:r>
                        <a:rPr lang="en-US" sz="1800" u="none" strike="noStrike" dirty="0" smtClean="0">
                          <a:effectLst/>
                        </a:rPr>
                        <a:t>tasks</a:t>
                      </a:r>
                      <a:r>
                        <a:rPr lang="en-US" sz="1400" u="none" strike="noStrike" dirty="0">
                          <a:effectLst/>
                        </a:rPr>
                        <a:t> </a:t>
                      </a:r>
                      <a:endParaRPr lang="en-US" sz="1400" b="0" i="0" u="none" strike="noStrike" dirty="0">
                        <a:solidFill>
                          <a:srgbClr val="000000"/>
                        </a:solidFill>
                        <a:effectLst/>
                        <a:latin typeface="Calibri"/>
                      </a:endParaRPr>
                    </a:p>
                  </a:txBody>
                  <a:tcPr marL="3799" marR="3799" marT="3799" marB="0" anchor="ctr"/>
                </a:tc>
                <a:tc>
                  <a:txBody>
                    <a:bodyPr/>
                    <a:lstStyle/>
                    <a:p>
                      <a:pPr algn="l" rtl="0" fontAlgn="ctr"/>
                      <a:r>
                        <a:rPr lang="en-US" sz="2000" u="none" strike="noStrike" dirty="0" smtClean="0">
                          <a:effectLst/>
                        </a:rPr>
                        <a:t>Web based Monitoring UI,</a:t>
                      </a:r>
                      <a:r>
                        <a:rPr lang="en-US" sz="2000" u="none" strike="noStrike" baseline="0" dirty="0" smtClean="0">
                          <a:effectLst/>
                        </a:rPr>
                        <a:t> API</a:t>
                      </a:r>
                      <a:endParaRPr lang="en-US" sz="2000" b="0" i="0" u="none" strike="noStrike" dirty="0">
                        <a:solidFill>
                          <a:srgbClr val="000000"/>
                        </a:solidFill>
                        <a:effectLst/>
                        <a:latin typeface="Calibri"/>
                      </a:endParaRPr>
                    </a:p>
                  </a:txBody>
                  <a:tcPr marL="3799" marR="3799" marT="3799" marB="0" anchor="ctr"/>
                </a:tc>
                <a:tc>
                  <a:txBody>
                    <a:bodyPr/>
                    <a:lstStyle/>
                    <a:p>
                      <a:pPr algn="l" rtl="0" fontAlgn="ctr"/>
                      <a:r>
                        <a:rPr lang="en-US" sz="2000" u="none" strike="noStrike" dirty="0" smtClean="0">
                          <a:effectLst/>
                        </a:rPr>
                        <a:t>Java,  </a:t>
                      </a:r>
                      <a:r>
                        <a:rPr lang="en-US" sz="2000" u="none" strike="noStrike" dirty="0" err="1" smtClean="0">
                          <a:effectLst/>
                        </a:rPr>
                        <a:t>Executables</a:t>
                      </a:r>
                      <a:r>
                        <a:rPr lang="en-US" sz="2000" u="none" strike="noStrike" dirty="0" smtClean="0">
                          <a:effectLst/>
                        </a:rPr>
                        <a:t> are </a:t>
                      </a:r>
                      <a:r>
                        <a:rPr lang="en-US" sz="2000" u="none" strike="noStrike" dirty="0">
                          <a:effectLst/>
                        </a:rPr>
                        <a:t>supported via </a:t>
                      </a:r>
                      <a:r>
                        <a:rPr lang="en-US" sz="2000" u="none" strike="noStrike" dirty="0" err="1">
                          <a:effectLst/>
                        </a:rPr>
                        <a:t>Hadoop</a:t>
                      </a:r>
                      <a:r>
                        <a:rPr lang="en-US" sz="2000" u="none" strike="noStrike" dirty="0">
                          <a:effectLst/>
                        </a:rPr>
                        <a:t> </a:t>
                      </a:r>
                      <a:r>
                        <a:rPr lang="en-US" sz="2000" u="none" strike="noStrike" dirty="0" smtClean="0">
                          <a:effectLst/>
                        </a:rPr>
                        <a:t>Streaming, </a:t>
                      </a:r>
                      <a:r>
                        <a:rPr lang="en-US" sz="2000" u="none" strike="noStrike" dirty="0" err="1" smtClean="0">
                          <a:effectLst/>
                        </a:rPr>
                        <a:t>PigLatin</a:t>
                      </a:r>
                      <a:endParaRPr lang="en-US" sz="2000" b="0" i="0" u="none" strike="noStrike" dirty="0">
                        <a:solidFill>
                          <a:srgbClr val="000000"/>
                        </a:solidFill>
                        <a:effectLst/>
                        <a:latin typeface="Calibri"/>
                      </a:endParaRPr>
                    </a:p>
                  </a:txBody>
                  <a:tcPr marL="3799" marR="3799" marT="3799"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2000" dirty="0" smtClean="0"/>
                        <a:t>Linux cluster, Amazon Elastic </a:t>
                      </a:r>
                      <a:r>
                        <a:rPr lang="en-US" sz="2000" dirty="0" err="1" smtClean="0"/>
                        <a:t>MapReduce</a:t>
                      </a:r>
                      <a:r>
                        <a:rPr lang="en-US" sz="2000" dirty="0" smtClean="0"/>
                        <a:t>, Future Grid</a:t>
                      </a:r>
                      <a:endParaRPr lang="en-US" sz="2000" dirty="0" smtClean="0">
                        <a:latin typeface="+mn-lt"/>
                        <a:ea typeface="Times New Roman"/>
                      </a:endParaRPr>
                    </a:p>
                  </a:txBody>
                  <a:tcPr marL="3799" marR="3799" marT="3799" marB="0" anchor="ctr"/>
                </a:tc>
              </a:tr>
              <a:tr h="1021281">
                <a:tc>
                  <a:txBody>
                    <a:bodyPr/>
                    <a:lstStyle/>
                    <a:p>
                      <a:pPr algn="ctr" rtl="0" fontAlgn="ctr"/>
                      <a:r>
                        <a:rPr lang="en-US" sz="1800" u="none" strike="noStrike" dirty="0" smtClean="0">
                          <a:effectLst/>
                        </a:rPr>
                        <a:t>Dryad</a:t>
                      </a:r>
                      <a:endParaRPr lang="en-US" sz="1800" b="1" i="0" u="none" strike="noStrike" dirty="0">
                        <a:solidFill>
                          <a:srgbClr val="FFFFFF"/>
                        </a:solidFill>
                        <a:effectLst/>
                        <a:latin typeface="Calibri"/>
                      </a:endParaRPr>
                    </a:p>
                  </a:txBody>
                  <a:tcPr marL="3799" marR="3799" marT="3799" marB="0" anchor="ctr"/>
                </a:tc>
                <a:tc>
                  <a:txBody>
                    <a:bodyPr/>
                    <a:lstStyle/>
                    <a:p>
                      <a:pPr algn="l" rtl="0" fontAlgn="ctr"/>
                      <a:r>
                        <a:rPr lang="en-US" sz="1800" u="none" strike="noStrike" dirty="0">
                          <a:effectLst/>
                        </a:rPr>
                        <a:t>Re-execution of vertices</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2000" u="none" strike="noStrike" dirty="0">
                          <a:solidFill>
                            <a:srgbClr val="C00000"/>
                          </a:solidFill>
                          <a:effectLst/>
                        </a:rPr>
                        <a:t>Monitoring support for execution graphs</a:t>
                      </a:r>
                      <a:endParaRPr lang="en-US" sz="2000" b="0" i="0" u="none" strike="noStrike" dirty="0">
                        <a:solidFill>
                          <a:srgbClr val="C00000"/>
                        </a:solidFill>
                        <a:effectLst/>
                        <a:latin typeface="Calibri"/>
                      </a:endParaRPr>
                    </a:p>
                  </a:txBody>
                  <a:tcPr marL="3799" marR="3799" marT="3799" marB="0" anchor="ctr"/>
                </a:tc>
                <a:tc>
                  <a:txBody>
                    <a:bodyPr/>
                    <a:lstStyle/>
                    <a:p>
                      <a:pPr algn="l" rtl="0" fontAlgn="ctr"/>
                      <a:r>
                        <a:rPr lang="en-US" sz="2000" u="none" strike="noStrike" dirty="0" smtClean="0">
                          <a:effectLst/>
                        </a:rPr>
                        <a:t>C# + LINQ (through</a:t>
                      </a:r>
                      <a:r>
                        <a:rPr lang="en-US" sz="2000" u="none" strike="noStrike" baseline="0" dirty="0" smtClean="0">
                          <a:effectLst/>
                        </a:rPr>
                        <a:t> </a:t>
                      </a:r>
                      <a:r>
                        <a:rPr lang="en-US" sz="2000" u="none" strike="noStrike" dirty="0" err="1" smtClean="0">
                          <a:effectLst/>
                        </a:rPr>
                        <a:t>DryadLINQ</a:t>
                      </a:r>
                      <a:r>
                        <a:rPr lang="en-US" sz="2000" u="none" strike="noStrike" dirty="0" smtClean="0">
                          <a:effectLst/>
                        </a:rPr>
                        <a:t>)</a:t>
                      </a:r>
                      <a:endParaRPr lang="en-US" sz="2000" b="0" i="0" u="none" strike="noStrike" dirty="0">
                        <a:solidFill>
                          <a:srgbClr val="000000"/>
                        </a:solidFill>
                        <a:effectLst/>
                        <a:latin typeface="Calibri"/>
                      </a:endParaRPr>
                    </a:p>
                  </a:txBody>
                  <a:tcPr marL="3799" marR="3799" marT="3799"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2000" dirty="0" smtClean="0"/>
                        <a:t>Windows HPCS cluster</a:t>
                      </a:r>
                      <a:endParaRPr lang="en-US" sz="2000" dirty="0" smtClean="0">
                        <a:latin typeface="+mn-lt"/>
                        <a:ea typeface="Times New Roman"/>
                      </a:endParaRPr>
                    </a:p>
                  </a:txBody>
                  <a:tcPr marL="3799" marR="3799" marT="3799" marB="0" anchor="ctr"/>
                </a:tc>
              </a:tr>
              <a:tr h="914400">
                <a:tc>
                  <a:txBody>
                    <a:bodyPr/>
                    <a:lstStyle/>
                    <a:p>
                      <a:pPr algn="ctr" rtl="0" fontAlgn="ctr"/>
                      <a:r>
                        <a:rPr lang="en-US" sz="1800" u="none" strike="noStrike" dirty="0">
                          <a:effectLst/>
                        </a:rPr>
                        <a:t>Twister</a:t>
                      </a:r>
                      <a:endParaRPr lang="en-US" sz="1800" b="1" i="0" u="none" strike="noStrike" dirty="0">
                        <a:solidFill>
                          <a:srgbClr val="FFFFFF"/>
                        </a:solidFill>
                        <a:effectLst/>
                        <a:latin typeface="Calibri"/>
                      </a:endParaRPr>
                    </a:p>
                  </a:txBody>
                  <a:tcPr marL="3799" marR="3799" marT="3799" marB="0" anchor="ctr"/>
                </a:tc>
                <a:tc>
                  <a:txBody>
                    <a:bodyPr/>
                    <a:lstStyle/>
                    <a:p>
                      <a:pPr algn="l" rtl="0" fontAlgn="ctr"/>
                      <a:r>
                        <a:rPr lang="en-US" sz="1800" u="none" strike="noStrike" dirty="0" smtClean="0">
                          <a:effectLst/>
                        </a:rPr>
                        <a:t>Re-execution of iterations</a:t>
                      </a:r>
                      <a:endParaRPr lang="en-US" sz="1800" b="0" i="0" u="none" strike="noStrike" dirty="0">
                        <a:solidFill>
                          <a:srgbClr val="000000"/>
                        </a:solidFill>
                        <a:effectLst/>
                        <a:latin typeface="Calibri"/>
                      </a:endParaRPr>
                    </a:p>
                    <a:p>
                      <a:pPr algn="l" fontAlgn="t"/>
                      <a:r>
                        <a:rPr lang="en-US" sz="1400" u="none" strike="noStrike" dirty="0">
                          <a:effectLst/>
                        </a:rPr>
                        <a:t> </a:t>
                      </a:r>
                      <a:endParaRPr lang="en-US" sz="1400" b="0" i="0" u="none" strike="noStrike" dirty="0">
                        <a:solidFill>
                          <a:srgbClr val="000000"/>
                        </a:solidFill>
                        <a:effectLst/>
                        <a:latin typeface="Calibri"/>
                      </a:endParaRPr>
                    </a:p>
                    <a:p>
                      <a:pPr algn="l" fontAlgn="t"/>
                      <a:r>
                        <a:rPr lang="en-US" sz="1400" u="none" strike="noStrike" dirty="0">
                          <a:effectLst/>
                        </a:rPr>
                        <a:t> </a:t>
                      </a:r>
                      <a:endParaRPr lang="en-US" sz="1400" b="0" i="0" u="none" strike="noStrike" dirty="0">
                        <a:solidFill>
                          <a:srgbClr val="000000"/>
                        </a:solidFill>
                        <a:effectLst/>
                        <a:latin typeface="Calibri"/>
                      </a:endParaRPr>
                    </a:p>
                  </a:txBody>
                  <a:tcPr marL="3799" marR="3799" marT="3799" marB="0" anchor="ctr"/>
                </a:tc>
                <a:tc>
                  <a:txBody>
                    <a:bodyPr/>
                    <a:lstStyle/>
                    <a:p>
                      <a:pPr algn="l" rtl="0" fontAlgn="ctr"/>
                      <a:r>
                        <a:rPr lang="en-US" sz="2000" u="none" strike="noStrike" dirty="0" smtClean="0">
                          <a:effectLst/>
                        </a:rPr>
                        <a:t>API to </a:t>
                      </a:r>
                      <a:r>
                        <a:rPr lang="en-US" sz="2000" u="none" strike="noStrike" dirty="0">
                          <a:effectLst/>
                        </a:rPr>
                        <a:t>monitor the progress of jobs</a:t>
                      </a:r>
                      <a:endParaRPr lang="en-US" sz="2000" b="0" i="0" u="none" strike="noStrike" dirty="0">
                        <a:solidFill>
                          <a:srgbClr val="000000"/>
                        </a:solidFill>
                        <a:effectLst/>
                        <a:latin typeface="Calibri"/>
                      </a:endParaRPr>
                    </a:p>
                  </a:txBody>
                  <a:tcPr marL="3799" marR="3799" marT="3799" marB="0" anchor="ctr"/>
                </a:tc>
                <a:tc>
                  <a:txBody>
                    <a:bodyPr/>
                    <a:lstStyle/>
                    <a:p>
                      <a:pPr algn="l" rtl="0" fontAlgn="ctr"/>
                      <a:r>
                        <a:rPr lang="en-US" sz="2000" u="none" strike="noStrike" dirty="0" smtClean="0">
                          <a:effectLst/>
                        </a:rPr>
                        <a:t>Java,</a:t>
                      </a:r>
                      <a:endParaRPr lang="en-US" sz="2000" b="0" i="0" u="none" strike="noStrike" dirty="0">
                        <a:solidFill>
                          <a:srgbClr val="000000"/>
                        </a:solidFill>
                        <a:effectLst/>
                        <a:latin typeface="Calibri"/>
                      </a:endParaRPr>
                    </a:p>
                    <a:p>
                      <a:pPr algn="l" rtl="0" fontAlgn="ctr"/>
                      <a:r>
                        <a:rPr lang="en-US" sz="2000" u="none" strike="noStrike" dirty="0" smtClean="0">
                          <a:effectLst/>
                        </a:rPr>
                        <a:t>Executable via </a:t>
                      </a:r>
                      <a:r>
                        <a:rPr lang="en-US" sz="2000" u="none" strike="noStrike" dirty="0">
                          <a:effectLst/>
                        </a:rPr>
                        <a:t>Java wrappers</a:t>
                      </a:r>
                      <a:endParaRPr lang="en-US" sz="2000" b="0" i="0" u="none" strike="noStrike" dirty="0">
                        <a:solidFill>
                          <a:srgbClr val="000000"/>
                        </a:solidFill>
                        <a:effectLst/>
                        <a:latin typeface="Calibri"/>
                      </a:endParaRPr>
                    </a:p>
                  </a:txBody>
                  <a:tcPr marL="3799" marR="3799" marT="3799" marB="0" anchor="ctr"/>
                </a:tc>
                <a:tc>
                  <a:txBody>
                    <a:bodyPr/>
                    <a:lstStyle/>
                    <a:p>
                      <a:r>
                        <a:rPr lang="en-US" sz="1800" kern="1200" dirty="0" smtClean="0">
                          <a:solidFill>
                            <a:schemeClr val="dk1"/>
                          </a:solidFill>
                          <a:effectLst/>
                          <a:latin typeface="+mn-lt"/>
                          <a:ea typeface="+mn-ea"/>
                          <a:cs typeface="+mn-cs"/>
                        </a:rPr>
                        <a:t>Linux Cluster</a:t>
                      </a:r>
                      <a:r>
                        <a:rPr lang="en-US" sz="2000" b="0" i="0" u="none" strike="noStrike" kern="1200" dirty="0" smtClean="0">
                          <a:solidFill>
                            <a:srgbClr val="000000"/>
                          </a:solidFill>
                          <a:effectLst/>
                          <a:latin typeface="Calibri"/>
                          <a:ea typeface="+mn-ea"/>
                          <a:cs typeface="+mn-cs"/>
                        </a:rPr>
                        <a:t>,</a:t>
                      </a:r>
                    </a:p>
                    <a:p>
                      <a:r>
                        <a:rPr lang="en-US" sz="2000" b="0" i="0" u="none" strike="noStrike" kern="1200" dirty="0" err="1" smtClean="0">
                          <a:solidFill>
                            <a:srgbClr val="000000"/>
                          </a:solidFill>
                          <a:effectLst/>
                          <a:latin typeface="Calibri"/>
                          <a:ea typeface="+mn-ea"/>
                          <a:cs typeface="+mn-cs"/>
                        </a:rPr>
                        <a:t>FutureGrid</a:t>
                      </a:r>
                      <a:endParaRPr lang="en-US" sz="1800" kern="1200" dirty="0" smtClean="0">
                        <a:solidFill>
                          <a:schemeClr val="dk1"/>
                        </a:solidFill>
                        <a:effectLst/>
                        <a:latin typeface="+mn-lt"/>
                        <a:ea typeface="+mn-ea"/>
                        <a:cs typeface="+mn-cs"/>
                      </a:endParaRPr>
                    </a:p>
                  </a:txBody>
                  <a:tcPr marL="3799" marR="3799" marT="3799" marB="0" anchor="ctr"/>
                </a:tc>
              </a:tr>
              <a:tr h="1002041">
                <a:tc>
                  <a:txBody>
                    <a:bodyPr/>
                    <a:lstStyle/>
                    <a:p>
                      <a:pPr algn="ctr" rtl="0" fontAlgn="ctr"/>
                      <a:r>
                        <a:rPr lang="en-US" sz="1800" b="1" i="0" u="none" strike="noStrike" dirty="0" smtClean="0">
                          <a:solidFill>
                            <a:srgbClr val="FFFFFF"/>
                          </a:solidFill>
                          <a:effectLst/>
                          <a:latin typeface="Calibri"/>
                        </a:rPr>
                        <a:t>MapReduceRoles4Azure</a:t>
                      </a:r>
                      <a:endParaRPr lang="en-US" sz="1800" b="1" i="0" u="none" strike="noStrike" dirty="0">
                        <a:solidFill>
                          <a:srgbClr val="FFFFFF"/>
                        </a:solidFill>
                        <a:effectLst/>
                        <a:latin typeface="Calibri"/>
                      </a:endParaRPr>
                    </a:p>
                  </a:txBody>
                  <a:tcPr marL="3799" marR="3799" marT="3799" marB="0" anchor="ctr"/>
                </a:tc>
                <a:tc>
                  <a:txBody>
                    <a:bodyPr/>
                    <a:lstStyle/>
                    <a:p>
                      <a:pPr algn="l" rtl="0" fontAlgn="ctr"/>
                      <a:r>
                        <a:rPr lang="en-US" sz="1800" u="none" strike="noStrike" smtClean="0">
                          <a:effectLst/>
                        </a:rPr>
                        <a:t>Re-execution of map and reduce tasks</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2000" b="0" i="0" u="none" strike="noStrike" dirty="0" smtClean="0">
                          <a:solidFill>
                            <a:srgbClr val="000000"/>
                          </a:solidFill>
                          <a:effectLst/>
                          <a:latin typeface="Calibri"/>
                        </a:rPr>
                        <a:t>API, Web based monitoring</a:t>
                      </a:r>
                      <a:r>
                        <a:rPr lang="en-US" sz="2000" b="0" i="0" u="none" strike="noStrike" baseline="0" dirty="0" smtClean="0">
                          <a:solidFill>
                            <a:srgbClr val="000000"/>
                          </a:solidFill>
                          <a:effectLst/>
                          <a:latin typeface="Calibri"/>
                        </a:rPr>
                        <a:t> UI</a:t>
                      </a:r>
                      <a:endParaRPr lang="en-US" sz="2000" b="0" i="0" u="none" strike="noStrike" dirty="0">
                        <a:solidFill>
                          <a:srgbClr val="000000"/>
                        </a:solidFill>
                        <a:effectLst/>
                        <a:latin typeface="Calibri"/>
                      </a:endParaRPr>
                    </a:p>
                  </a:txBody>
                  <a:tcPr marL="3799" marR="3799" marT="3799" marB="0" anchor="ctr"/>
                </a:tc>
                <a:tc>
                  <a:txBody>
                    <a:bodyPr/>
                    <a:lstStyle/>
                    <a:p>
                      <a:pPr algn="l" rtl="0" fontAlgn="ctr"/>
                      <a:r>
                        <a:rPr lang="en-US" sz="2000" u="none" strike="noStrike" dirty="0" smtClean="0">
                          <a:effectLst/>
                        </a:rPr>
                        <a:t>C#</a:t>
                      </a:r>
                    </a:p>
                  </a:txBody>
                  <a:tcPr marL="3799" marR="3799" marT="3799" marB="0" anchor="ctr"/>
                </a:tc>
                <a:tc>
                  <a:txBody>
                    <a:bodyPr/>
                    <a:lstStyle/>
                    <a:p>
                      <a:pPr algn="l" rtl="0" fontAlgn="ctr"/>
                      <a:r>
                        <a:rPr lang="en-US" sz="1800" kern="1200" dirty="0" smtClean="0">
                          <a:solidFill>
                            <a:schemeClr val="dk1"/>
                          </a:solidFill>
                          <a:effectLst/>
                          <a:latin typeface="+mn-lt"/>
                          <a:ea typeface="+mn-ea"/>
                          <a:cs typeface="+mn-cs"/>
                        </a:rPr>
                        <a:t>Window Azure Compute, Windows Azure Local Development Fabric</a:t>
                      </a:r>
                      <a:endParaRPr lang="en-US" sz="2000" u="none" strike="noStrike" dirty="0" smtClean="0">
                        <a:effectLst/>
                      </a:endParaRPr>
                    </a:p>
                  </a:txBody>
                  <a:tcPr marL="3799" marR="3799" marT="3799" marB="0" anchor="ctr"/>
                </a:tc>
              </a:tr>
              <a:tr h="1046453">
                <a:tc>
                  <a:txBody>
                    <a:bodyPr/>
                    <a:lstStyle/>
                    <a:p>
                      <a:pPr algn="ctr" rtl="0" fontAlgn="ctr"/>
                      <a:r>
                        <a:rPr lang="en-US" sz="1800" u="none" strike="noStrike" dirty="0" smtClean="0">
                          <a:effectLst/>
                        </a:rPr>
                        <a:t>MPI</a:t>
                      </a:r>
                      <a:endParaRPr lang="en-US" sz="1800" b="1" i="0" u="none" strike="noStrike" dirty="0">
                        <a:solidFill>
                          <a:srgbClr val="FFFFFF"/>
                        </a:solidFill>
                        <a:effectLst/>
                        <a:latin typeface="Calibri"/>
                      </a:endParaRPr>
                    </a:p>
                  </a:txBody>
                  <a:tcPr marL="3799" marR="3799" marT="3799" marB="0" anchor="ctr"/>
                </a:tc>
                <a:tc>
                  <a:txBody>
                    <a:bodyPr/>
                    <a:lstStyle/>
                    <a:p>
                      <a:pPr algn="l" rtl="0" fontAlgn="ctr"/>
                      <a:r>
                        <a:rPr lang="en-US" sz="1800" u="none" strike="noStrike" dirty="0">
                          <a:effectLst/>
                        </a:rPr>
                        <a:t>Program level</a:t>
                      </a:r>
                      <a:endParaRPr lang="en-US" sz="1800" b="0" i="0" u="none" strike="noStrike" dirty="0">
                        <a:solidFill>
                          <a:srgbClr val="000000"/>
                        </a:solidFill>
                        <a:effectLst/>
                        <a:latin typeface="Calibri"/>
                      </a:endParaRPr>
                    </a:p>
                    <a:p>
                      <a:pPr algn="l" rtl="0" fontAlgn="ctr"/>
                      <a:r>
                        <a:rPr lang="en-US" sz="1800" u="none" strike="noStrike" dirty="0">
                          <a:effectLst/>
                        </a:rPr>
                        <a:t>Check </a:t>
                      </a:r>
                      <a:r>
                        <a:rPr lang="en-US" sz="1800" u="none" strike="noStrike" dirty="0" smtClean="0">
                          <a:effectLst/>
                        </a:rPr>
                        <a:t>pointing</a:t>
                      </a:r>
                      <a:endParaRPr lang="en-US" sz="1800" b="0" i="0" u="none" strike="noStrike" dirty="0">
                        <a:solidFill>
                          <a:srgbClr val="000000"/>
                        </a:solidFill>
                        <a:effectLst/>
                        <a:latin typeface="Calibri"/>
                      </a:endParaRPr>
                    </a:p>
                  </a:txBody>
                  <a:tcPr marL="3799" marR="3799" marT="3799" marB="0" anchor="ctr"/>
                </a:tc>
                <a:tc>
                  <a:txBody>
                    <a:bodyPr/>
                    <a:lstStyle/>
                    <a:p>
                      <a:pPr algn="l" rtl="0" fontAlgn="ctr"/>
                      <a:r>
                        <a:rPr lang="en-US" sz="2000" u="none" strike="noStrike">
                          <a:effectLst/>
                        </a:rPr>
                        <a:t>Minimal support for task level monitoring</a:t>
                      </a:r>
                      <a:endParaRPr lang="en-US" sz="2000" b="0" i="0" u="none" strike="noStrike">
                        <a:solidFill>
                          <a:srgbClr val="000000"/>
                        </a:solidFill>
                        <a:effectLst/>
                        <a:latin typeface="Calibri"/>
                      </a:endParaRPr>
                    </a:p>
                  </a:txBody>
                  <a:tcPr marL="3799" marR="3799" marT="3799" marB="0" anchor="ctr"/>
                </a:tc>
                <a:tc>
                  <a:txBody>
                    <a:bodyPr/>
                    <a:lstStyle/>
                    <a:p>
                      <a:pPr algn="l" rtl="0" fontAlgn="ctr"/>
                      <a:r>
                        <a:rPr lang="en-US" sz="2000" u="none" strike="noStrike" dirty="0">
                          <a:effectLst/>
                        </a:rPr>
                        <a:t>C, C++, Fortran, Java, C</a:t>
                      </a:r>
                      <a:r>
                        <a:rPr lang="en-US" sz="2000" u="none" strike="noStrike" dirty="0" smtClean="0">
                          <a:effectLst/>
                        </a:rPr>
                        <a:t>#</a:t>
                      </a:r>
                    </a:p>
                  </a:txBody>
                  <a:tcPr marL="3799" marR="3799" marT="3799" marB="0" anchor="ctr"/>
                </a:tc>
                <a:tc>
                  <a:txBody>
                    <a:bodyPr/>
                    <a:lstStyle/>
                    <a:p>
                      <a:pPr algn="l" rtl="0" fontAlgn="ctr"/>
                      <a:r>
                        <a:rPr lang="en-US" sz="2000" u="none" strike="noStrike" dirty="0" smtClean="0">
                          <a:effectLst/>
                        </a:rPr>
                        <a:t>Linux/Windows cluster</a:t>
                      </a:r>
                    </a:p>
                  </a:txBody>
                  <a:tcPr marL="3799" marR="3799" marT="3799" marB="0" anchor="ctr"/>
                </a:tc>
              </a:tr>
            </a:tbl>
          </a:graphicData>
        </a:graphic>
      </p:graphicFrame>
      <p:sp>
        <p:nvSpPr>
          <p:cNvPr id="6" name="Rectangle 5"/>
          <p:cNvSpPr/>
          <p:nvPr/>
        </p:nvSpPr>
        <p:spPr>
          <a:xfrm>
            <a:off x="-44355" y="6400800"/>
            <a:ext cx="9112155" cy="461665"/>
          </a:xfrm>
          <a:prstGeom prst="rect">
            <a:avLst/>
          </a:prstGeom>
        </p:spPr>
        <p:txBody>
          <a:bodyPr wrap="square">
            <a:spAutoFit/>
          </a:bodyPr>
          <a:lstStyle/>
          <a:p>
            <a:r>
              <a:rPr lang="en-US" sz="1200" dirty="0" smtClean="0"/>
              <a:t>Adapted from Judy </a:t>
            </a:r>
            <a:r>
              <a:rPr lang="en-US" sz="1200" dirty="0" err="1"/>
              <a:t>Qiu</a:t>
            </a:r>
            <a:r>
              <a:rPr lang="en-US" sz="1200" dirty="0"/>
              <a:t>, </a:t>
            </a:r>
            <a:r>
              <a:rPr lang="en-US" sz="1200" dirty="0" err="1"/>
              <a:t>Jaliya</a:t>
            </a:r>
            <a:r>
              <a:rPr lang="en-US" sz="1200" dirty="0"/>
              <a:t> </a:t>
            </a:r>
            <a:r>
              <a:rPr lang="en-US" sz="1200" dirty="0" err="1"/>
              <a:t>Ekanayake</a:t>
            </a:r>
            <a:r>
              <a:rPr lang="en-US" sz="1200" dirty="0"/>
              <a:t>, </a:t>
            </a:r>
            <a:r>
              <a:rPr lang="en-US" sz="1200" dirty="0" err="1"/>
              <a:t>Thilina</a:t>
            </a:r>
            <a:r>
              <a:rPr lang="en-US" sz="1200" dirty="0"/>
              <a:t> </a:t>
            </a:r>
            <a:r>
              <a:rPr lang="en-US" sz="1200" dirty="0" err="1"/>
              <a:t>Gunarathne</a:t>
            </a:r>
            <a:r>
              <a:rPr lang="en-US" sz="1200" dirty="0" smtClean="0"/>
              <a:t>, et al,</a:t>
            </a:r>
            <a:r>
              <a:rPr lang="en-US" sz="1200" dirty="0"/>
              <a:t> Data Intensive Computing for Bioinformatics </a:t>
            </a:r>
            <a:r>
              <a:rPr lang="en-US" sz="1200" dirty="0" smtClean="0"/>
              <a:t>, to be published as a book chapter.</a:t>
            </a:r>
            <a:endParaRPr lang="en-US" sz="1200" dirty="0"/>
          </a:p>
        </p:txBody>
      </p:sp>
    </p:spTree>
    <p:extLst>
      <p:ext uri="{BB962C8B-B14F-4D97-AF65-F5344CB8AC3E}">
        <p14:creationId xmlns:p14="http://schemas.microsoft.com/office/powerpoint/2010/main" val="613182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6248400" cy="990600"/>
          </a:xfrm>
        </p:spPr>
        <p:txBody>
          <a:bodyPr>
            <a:normAutofit/>
          </a:bodyPr>
          <a:lstStyle/>
          <a:p>
            <a:r>
              <a:rPr lang="en-US" sz="3200" dirty="0" smtClean="0"/>
              <a:t>Inhomogeneous Data Performance</a:t>
            </a:r>
            <a:endParaRPr lang="en-US" sz="2000" dirty="0"/>
          </a:p>
        </p:txBody>
      </p:sp>
      <p:graphicFrame>
        <p:nvGraphicFramePr>
          <p:cNvPr id="6" name="Chart 5"/>
          <p:cNvGraphicFramePr/>
          <p:nvPr/>
        </p:nvGraphicFramePr>
        <p:xfrm>
          <a:off x="1066800" y="1219199"/>
          <a:ext cx="6705600" cy="453526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914400" y="5638801"/>
            <a:ext cx="7543800" cy="892552"/>
          </a:xfrm>
          <a:prstGeom prst="rect">
            <a:avLst/>
          </a:prstGeom>
        </p:spPr>
        <p:txBody>
          <a:bodyPr wrap="square">
            <a:spAutoFit/>
          </a:bodyPr>
          <a:lstStyle/>
          <a:p>
            <a:r>
              <a:rPr lang="en-US" b="1" dirty="0" smtClean="0"/>
              <a:t>Inhomogeneity of data does not have a significant effect when the sequence lengths are randomly distributed</a:t>
            </a:r>
          </a:p>
          <a:p>
            <a:r>
              <a:rPr lang="en-US" sz="1600" dirty="0" smtClean="0"/>
              <a:t>Dryad with Windows HPCS compared to </a:t>
            </a:r>
            <a:r>
              <a:rPr lang="en-US" sz="1600" dirty="0" err="1" smtClean="0"/>
              <a:t>Hadoop</a:t>
            </a:r>
            <a:r>
              <a:rPr lang="en-US" sz="1600" dirty="0" smtClean="0"/>
              <a:t> with Linux RHEL on </a:t>
            </a:r>
            <a:r>
              <a:rPr lang="en-US" sz="1600" dirty="0" err="1" smtClean="0"/>
              <a:t>Idataplex</a:t>
            </a:r>
            <a:r>
              <a:rPr lang="en-US" sz="1600" dirty="0" smtClean="0"/>
              <a:t> (32 nodes)</a:t>
            </a:r>
            <a:endParaRPr lang="en-US" sz="2000" b="1" dirty="0"/>
          </a:p>
        </p:txBody>
      </p:sp>
    </p:spTree>
    <p:extLst>
      <p:ext uri="{BB962C8B-B14F-4D97-AF65-F5344CB8AC3E}">
        <p14:creationId xmlns:p14="http://schemas.microsoft.com/office/powerpoint/2010/main" val="30092758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a:t>Inhomogeneous Data Performance</a:t>
            </a:r>
            <a:endParaRPr lang="en-US" sz="2000" dirty="0"/>
          </a:p>
        </p:txBody>
      </p:sp>
      <p:graphicFrame>
        <p:nvGraphicFramePr>
          <p:cNvPr id="7" name="Chart 6"/>
          <p:cNvGraphicFramePr/>
          <p:nvPr/>
        </p:nvGraphicFramePr>
        <p:xfrm>
          <a:off x="762000" y="990600"/>
          <a:ext cx="7467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143000" y="5462826"/>
            <a:ext cx="7620000" cy="861774"/>
          </a:xfrm>
          <a:prstGeom prst="rect">
            <a:avLst/>
          </a:prstGeom>
        </p:spPr>
        <p:txBody>
          <a:bodyPr wrap="square">
            <a:spAutoFit/>
          </a:bodyPr>
          <a:lstStyle/>
          <a:p>
            <a:r>
              <a:rPr lang="en-US" b="1" dirty="0" smtClean="0"/>
              <a:t>This shows the natural load balancing of Hadoop MR dynamic task assignment using a global pipe line in contrast to the  </a:t>
            </a:r>
            <a:r>
              <a:rPr lang="en-US" b="1" dirty="0" err="1" smtClean="0"/>
              <a:t>DryadLinq</a:t>
            </a:r>
            <a:r>
              <a:rPr lang="en-US" b="1" dirty="0" smtClean="0"/>
              <a:t> static assignment</a:t>
            </a:r>
          </a:p>
          <a:p>
            <a:r>
              <a:rPr lang="en-US" sz="1400" dirty="0" smtClean="0"/>
              <a:t>Dryad with Windows HPCS compared to </a:t>
            </a:r>
            <a:r>
              <a:rPr lang="en-US" sz="1400" dirty="0" err="1" smtClean="0"/>
              <a:t>Hadoop</a:t>
            </a:r>
            <a:r>
              <a:rPr lang="en-US" sz="1400" dirty="0" smtClean="0"/>
              <a:t> with Linux RHEL on </a:t>
            </a:r>
            <a:r>
              <a:rPr lang="en-US" sz="1400" dirty="0" err="1" smtClean="0"/>
              <a:t>Idataplex</a:t>
            </a:r>
            <a:r>
              <a:rPr lang="en-US" sz="1400" dirty="0" smtClean="0"/>
              <a:t> (32 nodes)</a:t>
            </a:r>
          </a:p>
        </p:txBody>
      </p:sp>
    </p:spTree>
    <p:extLst>
      <p:ext uri="{BB962C8B-B14F-4D97-AF65-F5344CB8AC3E}">
        <p14:creationId xmlns:p14="http://schemas.microsoft.com/office/powerpoint/2010/main" val="23275631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MapReduceRoles4Azure</a:t>
            </a:r>
            <a:endParaRPr lang="en-US" dirty="0"/>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83" y="1600200"/>
            <a:ext cx="801621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6839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Sequence Assembly Performance</a:t>
            </a:r>
            <a:endParaRPr lang="en-US" dirty="0"/>
          </a:p>
        </p:txBody>
      </p:sp>
      <p:pic>
        <p:nvPicPr>
          <p:cNvPr id="3074" name="Picture 7" descr="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4483" y="1371600"/>
            <a:ext cx="4372429" cy="210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8" descr="7.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706092"/>
            <a:ext cx="4843079" cy="2466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3" descr="8.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46913" y="2124075"/>
            <a:ext cx="5572294"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8.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562600" y="2209800"/>
            <a:ext cx="1453619" cy="97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9730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Abstractions</a:t>
            </a:r>
            <a:endParaRPr lang="en-US" dirty="0"/>
          </a:p>
        </p:txBody>
      </p:sp>
      <p:sp>
        <p:nvSpPr>
          <p:cNvPr id="3" name="Content Placeholder 2"/>
          <p:cNvSpPr>
            <a:spLocks noGrp="1"/>
          </p:cNvSpPr>
          <p:nvPr>
            <p:ph idx="1"/>
          </p:nvPr>
        </p:nvSpPr>
        <p:spPr/>
        <p:txBody>
          <a:bodyPr/>
          <a:lstStyle/>
          <a:p>
            <a:r>
              <a:rPr lang="en-US" dirty="0" smtClean="0"/>
              <a:t>Other abstractions..</a:t>
            </a:r>
          </a:p>
          <a:p>
            <a:pPr lvl="1"/>
            <a:r>
              <a:rPr lang="en-US" dirty="0" smtClean="0"/>
              <a:t>All-pairs</a:t>
            </a:r>
          </a:p>
          <a:p>
            <a:pPr lvl="1"/>
            <a:r>
              <a:rPr lang="en-US" dirty="0" smtClean="0"/>
              <a:t>DAG</a:t>
            </a:r>
          </a:p>
          <a:p>
            <a:pPr lvl="1"/>
            <a:r>
              <a:rPr lang="en-US" dirty="0" err="1" smtClean="0"/>
              <a:t>Wavefront</a:t>
            </a:r>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943350"/>
            <a:ext cx="92202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87234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Applications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3876454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Categories</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Synchronous</a:t>
            </a:r>
          </a:p>
          <a:p>
            <a:pPr marL="914400" lvl="1" indent="-514350"/>
            <a:r>
              <a:rPr lang="en-US" dirty="0" smtClean="0"/>
              <a:t>Easiest to parallelize. </a:t>
            </a:r>
            <a:r>
              <a:rPr lang="en-US" dirty="0" err="1" smtClean="0"/>
              <a:t>Eg</a:t>
            </a:r>
            <a:r>
              <a:rPr lang="en-US" dirty="0" smtClean="0"/>
              <a:t>: SIMD</a:t>
            </a:r>
          </a:p>
          <a:p>
            <a:pPr marL="514350" indent="-514350">
              <a:buFont typeface="+mj-lt"/>
              <a:buAutoNum type="arabicPeriod"/>
            </a:pPr>
            <a:r>
              <a:rPr lang="en-US" dirty="0" smtClean="0"/>
              <a:t>Asynchronous</a:t>
            </a:r>
          </a:p>
          <a:p>
            <a:pPr marL="914400" lvl="1" indent="-514350"/>
            <a:r>
              <a:rPr lang="en-US" dirty="0" smtClean="0"/>
              <a:t>Evolve dynamically in time and different evolution algorithms.</a:t>
            </a:r>
          </a:p>
          <a:p>
            <a:pPr marL="514350" indent="-514350">
              <a:buFont typeface="+mj-lt"/>
              <a:buAutoNum type="arabicPeriod"/>
            </a:pPr>
            <a:r>
              <a:rPr lang="en-US" dirty="0"/>
              <a:t>Loosely </a:t>
            </a:r>
            <a:r>
              <a:rPr lang="en-US" dirty="0" smtClean="0"/>
              <a:t>Synchronous</a:t>
            </a:r>
          </a:p>
          <a:p>
            <a:pPr marL="914400" lvl="1" indent="-514350"/>
            <a:r>
              <a:rPr lang="en-US" dirty="0" smtClean="0"/>
              <a:t>Middle ground.  Dynamically evolving members, synchronized now and then. </a:t>
            </a:r>
            <a:r>
              <a:rPr lang="en-US" dirty="0" err="1" smtClean="0"/>
              <a:t>Eg</a:t>
            </a:r>
            <a:r>
              <a:rPr lang="en-US" dirty="0" smtClean="0"/>
              <a:t>: </a:t>
            </a:r>
            <a:r>
              <a:rPr lang="en-US" dirty="0" err="1" smtClean="0"/>
              <a:t>IterativeMapReduce</a:t>
            </a:r>
            <a:endParaRPr lang="en-US" dirty="0" smtClean="0"/>
          </a:p>
          <a:p>
            <a:pPr marL="514350" indent="-514350">
              <a:buFont typeface="+mj-lt"/>
              <a:buAutoNum type="arabicPeriod"/>
            </a:pPr>
            <a:r>
              <a:rPr lang="en-US" dirty="0" smtClean="0"/>
              <a:t>Pleasingly Parallel</a:t>
            </a:r>
          </a:p>
          <a:p>
            <a:pPr marL="514350" indent="-514350">
              <a:buFont typeface="+mj-lt"/>
              <a:buAutoNum type="arabicPeriod"/>
            </a:pPr>
            <a:r>
              <a:rPr lang="en-US" dirty="0" smtClean="0"/>
              <a:t>Meta problems</a:t>
            </a:r>
          </a:p>
          <a:p>
            <a:pPr marL="514350" indent="-514350">
              <a:buFont typeface="+mj-lt"/>
              <a:buAutoNum type="arabicPeriod"/>
            </a:pPr>
            <a:endParaRPr lang="en-US" dirty="0"/>
          </a:p>
        </p:txBody>
      </p:sp>
      <p:sp>
        <p:nvSpPr>
          <p:cNvPr id="5" name="TextBox 4"/>
          <p:cNvSpPr txBox="1"/>
          <p:nvPr/>
        </p:nvSpPr>
        <p:spPr>
          <a:xfrm>
            <a:off x="-9149" y="6581001"/>
            <a:ext cx="6638549" cy="276999"/>
          </a:xfrm>
          <a:prstGeom prst="rect">
            <a:avLst/>
          </a:prstGeom>
          <a:noFill/>
        </p:spPr>
        <p:txBody>
          <a:bodyPr wrap="none" rtlCol="0">
            <a:spAutoFit/>
          </a:bodyPr>
          <a:lstStyle/>
          <a:p>
            <a:r>
              <a:rPr lang="en-US" sz="1200" dirty="0" smtClean="0"/>
              <a:t>GC Fox, et al. Parallel Computing Works. </a:t>
            </a:r>
            <a:r>
              <a:rPr lang="en-US" sz="1200" dirty="0">
                <a:hlinkClick r:id="rId3"/>
              </a:rPr>
              <a:t>http://www.netlib.org/utk/lsi/pcwLSI/text/node25.html#props</a:t>
            </a:r>
            <a:endParaRPr lang="en-US" sz="1200" dirty="0"/>
          </a:p>
        </p:txBody>
      </p:sp>
    </p:spTree>
    <p:extLst>
      <p:ext uri="{BB962C8B-B14F-4D97-AF65-F5344CB8AC3E}">
        <p14:creationId xmlns:p14="http://schemas.microsoft.com/office/powerpoint/2010/main" val="37701168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idx="1"/>
          </p:nvPr>
        </p:nvSpPr>
        <p:spPr>
          <a:xfrm>
            <a:off x="457200" y="1600201"/>
            <a:ext cx="4572000" cy="2243632"/>
          </a:xfrm>
        </p:spPr>
        <p:txBody>
          <a:bodyPr>
            <a:normAutofit fontScale="55000" lnSpcReduction="20000"/>
          </a:bodyPr>
          <a:lstStyle/>
          <a:p>
            <a:r>
              <a:rPr lang="en-US" dirty="0" err="1" smtClean="0"/>
              <a:t>BioInformatics</a:t>
            </a:r>
            <a:endParaRPr lang="en-US" dirty="0" smtClean="0"/>
          </a:p>
          <a:p>
            <a:pPr lvl="1"/>
            <a:r>
              <a:rPr lang="en-US" dirty="0" smtClean="0"/>
              <a:t>Sequence Alignment</a:t>
            </a:r>
          </a:p>
          <a:p>
            <a:pPr lvl="2"/>
            <a:r>
              <a:rPr lang="en-US" b="1" dirty="0" err="1" smtClean="0"/>
              <a:t>SmithWaterman</a:t>
            </a:r>
            <a:r>
              <a:rPr lang="en-US" b="1" dirty="0" smtClean="0"/>
              <a:t>-GOTOH All-pairs alignment</a:t>
            </a:r>
          </a:p>
          <a:p>
            <a:pPr lvl="1"/>
            <a:r>
              <a:rPr lang="en-US" dirty="0"/>
              <a:t>Sequence Assembly</a:t>
            </a:r>
          </a:p>
          <a:p>
            <a:pPr lvl="2"/>
            <a:r>
              <a:rPr lang="en-US" dirty="0"/>
              <a:t>Cap3</a:t>
            </a:r>
          </a:p>
          <a:p>
            <a:pPr lvl="2"/>
            <a:r>
              <a:rPr lang="en-US" dirty="0" err="1"/>
              <a:t>CloudBurst</a:t>
            </a:r>
            <a:r>
              <a:rPr lang="en-US" dirty="0"/>
              <a:t> </a:t>
            </a:r>
            <a:endParaRPr lang="en-US" dirty="0" smtClean="0"/>
          </a:p>
          <a:p>
            <a:r>
              <a:rPr lang="en-US" dirty="0"/>
              <a:t>Data mining</a:t>
            </a:r>
          </a:p>
          <a:p>
            <a:pPr lvl="1"/>
            <a:r>
              <a:rPr lang="en-US" dirty="0"/>
              <a:t>MDS, GTM &amp; Interpolations</a:t>
            </a:r>
          </a:p>
          <a:p>
            <a:endParaRPr lang="en-US" dirty="0"/>
          </a:p>
          <a:p>
            <a:pPr lvl="2"/>
            <a:endParaRPr lang="en-US" dirty="0" smtClean="0"/>
          </a:p>
          <a:p>
            <a:endParaRPr lang="en-US" dirty="0"/>
          </a:p>
        </p:txBody>
      </p:sp>
      <p:pic>
        <p:nvPicPr>
          <p:cNvPr id="14340"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0200" y="3913095"/>
            <a:ext cx="3175839" cy="2944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336" name="Object 14335"/>
          <p:cNvGraphicFramePr>
            <a:graphicFrameLocks noChangeAspect="1"/>
          </p:cNvGraphicFramePr>
          <p:nvPr>
            <p:extLst>
              <p:ext uri="{D42A27DB-BD31-4B8C-83A1-F6EECF244321}">
                <p14:modId xmlns:p14="http://schemas.microsoft.com/office/powerpoint/2010/main" val="1884360238"/>
              </p:ext>
            </p:extLst>
          </p:nvPr>
        </p:nvGraphicFramePr>
        <p:xfrm>
          <a:off x="5067300" y="1143000"/>
          <a:ext cx="3619500" cy="2740777"/>
        </p:xfrm>
        <a:graphic>
          <a:graphicData uri="http://schemas.openxmlformats.org/presentationml/2006/ole">
            <mc:AlternateContent xmlns:mc="http://schemas.openxmlformats.org/markup-compatibility/2006">
              <mc:Choice xmlns:v="urn:schemas-microsoft-com:vml" Requires="v">
                <p:oleObj spid="_x0000_s14581" name="Document" r:id="rId4" imgW="6097016" imgH="3887806" progId="Word.Document.12">
                  <p:embed/>
                </p:oleObj>
              </mc:Choice>
              <mc:Fallback>
                <p:oleObj name="Document" r:id="rId4" imgW="6097016" imgH="3887806" progId="Word.Document.1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7300" y="1143000"/>
                        <a:ext cx="3619500" cy="2740777"/>
                      </a:xfrm>
                      <a:prstGeom prst="rect">
                        <a:avLst/>
                      </a:prstGeom>
                      <a:noFill/>
                      <a:ln>
                        <a:noFill/>
                      </a:ln>
                    </p:spPr>
                  </p:pic>
                </p:oleObj>
              </mc:Fallback>
            </mc:AlternateContent>
          </a:graphicData>
        </a:graphic>
      </p:graphicFrame>
      <p:pic>
        <p:nvPicPr>
          <p:cNvPr id="14376" name="Picture 40"/>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52400" y="3843833"/>
            <a:ext cx="4724400" cy="3014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966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Clouds &amp; Cloud Services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7888233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Represent </a:t>
            </a:r>
            <a:r>
              <a:rPr lang="en-US" dirty="0"/>
              <a:t>and </a:t>
            </a:r>
            <a:r>
              <a:rPr lang="en-US" dirty="0" smtClean="0"/>
              <a:t>manage </a:t>
            </a:r>
            <a:r>
              <a:rPr lang="en-US" dirty="0"/>
              <a:t>complex </a:t>
            </a:r>
            <a:r>
              <a:rPr lang="en-US" dirty="0" smtClean="0"/>
              <a:t>distributed scientific computations</a:t>
            </a:r>
          </a:p>
          <a:p>
            <a:pPr lvl="1"/>
            <a:r>
              <a:rPr lang="en-US" dirty="0" smtClean="0"/>
              <a:t>Composition and representation</a:t>
            </a:r>
          </a:p>
          <a:p>
            <a:pPr lvl="1"/>
            <a:r>
              <a:rPr lang="en-US" dirty="0" smtClean="0"/>
              <a:t>Mapping to resources (data as well as compute)</a:t>
            </a:r>
          </a:p>
          <a:p>
            <a:pPr lvl="1"/>
            <a:r>
              <a:rPr lang="en-US" dirty="0" smtClean="0"/>
              <a:t>Execution and provenance capturing</a:t>
            </a:r>
          </a:p>
          <a:p>
            <a:r>
              <a:rPr lang="en-US" dirty="0" smtClean="0"/>
              <a:t>Type of workflows</a:t>
            </a:r>
          </a:p>
          <a:p>
            <a:pPr lvl="1"/>
            <a:r>
              <a:rPr lang="en-US" dirty="0" smtClean="0"/>
              <a:t>Sequence of tasks, DAGs, cyclic graphs, hierarchical workflows  (workflows of workflows)</a:t>
            </a:r>
          </a:p>
          <a:p>
            <a:pPr lvl="1"/>
            <a:r>
              <a:rPr lang="en-US" dirty="0"/>
              <a:t>Data Flows </a:t>
            </a:r>
            <a:r>
              <a:rPr lang="en-US" dirty="0" err="1"/>
              <a:t>vs</a:t>
            </a:r>
            <a:r>
              <a:rPr lang="en-US" dirty="0"/>
              <a:t> Control </a:t>
            </a:r>
            <a:r>
              <a:rPr lang="en-US" dirty="0" smtClean="0"/>
              <a:t>flows</a:t>
            </a:r>
          </a:p>
          <a:p>
            <a:pPr lvl="1"/>
            <a:r>
              <a:rPr lang="en-US" dirty="0" smtClean="0"/>
              <a:t>Interactive workflows</a:t>
            </a:r>
          </a:p>
          <a:p>
            <a:pPr marL="457200" lvl="1" indent="0">
              <a:buNone/>
            </a:pPr>
            <a:endParaRPr lang="en-US" dirty="0" smtClean="0"/>
          </a:p>
        </p:txBody>
      </p:sp>
    </p:spTree>
    <p:extLst>
      <p:ext uri="{BB962C8B-B14F-4D97-AF65-F5344CB8AC3E}">
        <p14:creationId xmlns:p14="http://schemas.microsoft.com/office/powerpoint/2010/main" val="16646060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LEAD – Linked Environments for Dynamic Discovery</a:t>
            </a:r>
            <a:endParaRPr lang="en-US" dirty="0"/>
          </a:p>
        </p:txBody>
      </p:sp>
      <p:sp>
        <p:nvSpPr>
          <p:cNvPr id="3" name="Content Placeholder 2"/>
          <p:cNvSpPr>
            <a:spLocks noGrp="1"/>
          </p:cNvSpPr>
          <p:nvPr>
            <p:ph idx="1"/>
          </p:nvPr>
        </p:nvSpPr>
        <p:spPr>
          <a:xfrm>
            <a:off x="457200" y="1600201"/>
            <a:ext cx="3896649" cy="2894072"/>
          </a:xfrm>
        </p:spPr>
        <p:txBody>
          <a:bodyPr/>
          <a:lstStyle/>
          <a:p>
            <a:r>
              <a:rPr lang="en-US" dirty="0" smtClean="0"/>
              <a:t>Based on WS-BPEL and SOA infrastructure</a:t>
            </a:r>
            <a:endParaRPr lang="en-US" dirty="0"/>
          </a:p>
        </p:txBody>
      </p:sp>
      <p:pic>
        <p:nvPicPr>
          <p:cNvPr id="1945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4740" y="4265672"/>
            <a:ext cx="4769163" cy="236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353849" y="1371600"/>
            <a:ext cx="4713951"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29351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Pegasus and </a:t>
            </a:r>
            <a:r>
              <a:rPr lang="en-US" dirty="0" err="1" smtClean="0"/>
              <a:t>DAGMan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Pegasus</a:t>
            </a:r>
          </a:p>
          <a:p>
            <a:pPr lvl="1"/>
            <a:r>
              <a:rPr lang="en-US" dirty="0" smtClean="0"/>
              <a:t>Resource, data discovery</a:t>
            </a:r>
          </a:p>
          <a:p>
            <a:pPr lvl="1"/>
            <a:r>
              <a:rPr lang="en-US" dirty="0" smtClean="0"/>
              <a:t>Mapping computation to resources</a:t>
            </a:r>
          </a:p>
          <a:p>
            <a:pPr lvl="1"/>
            <a:r>
              <a:rPr lang="en-US" dirty="0" smtClean="0"/>
              <a:t>Orchestrate data transfers</a:t>
            </a:r>
          </a:p>
          <a:p>
            <a:pPr lvl="1"/>
            <a:r>
              <a:rPr lang="en-US" dirty="0" smtClean="0"/>
              <a:t>Publish results</a:t>
            </a:r>
          </a:p>
          <a:p>
            <a:pPr lvl="1"/>
            <a:r>
              <a:rPr lang="en-US" dirty="0" smtClean="0"/>
              <a:t>Graph optimizations</a:t>
            </a:r>
          </a:p>
          <a:p>
            <a:r>
              <a:rPr lang="en-US" dirty="0" smtClean="0"/>
              <a:t>DAGMAN</a:t>
            </a:r>
          </a:p>
          <a:p>
            <a:pPr lvl="1"/>
            <a:r>
              <a:rPr lang="en-US" dirty="0" smtClean="0"/>
              <a:t>Submits tasks to execution resources</a:t>
            </a:r>
          </a:p>
          <a:p>
            <a:pPr lvl="1"/>
            <a:r>
              <a:rPr lang="en-US" dirty="0" smtClean="0"/>
              <a:t>Monitor the execution</a:t>
            </a:r>
          </a:p>
          <a:p>
            <a:pPr lvl="1"/>
            <a:r>
              <a:rPr lang="en-US" dirty="0" smtClean="0"/>
              <a:t>Retries in case of failure</a:t>
            </a:r>
          </a:p>
          <a:p>
            <a:pPr lvl="1"/>
            <a:r>
              <a:rPr lang="en-US" dirty="0" smtClean="0"/>
              <a:t>Maintain dependencies</a:t>
            </a:r>
          </a:p>
          <a:p>
            <a:pPr marL="0" indent="0">
              <a:buNone/>
            </a:pPr>
            <a:endParaRPr lang="en-US" dirty="0"/>
          </a:p>
        </p:txBody>
      </p:sp>
    </p:spTree>
    <p:extLst>
      <p:ext uri="{BB962C8B-B14F-4D97-AF65-F5344CB8AC3E}">
        <p14:creationId xmlns:p14="http://schemas.microsoft.com/office/powerpoint/2010/main" val="6459867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a:bodyPr>
          <a:lstStyle/>
          <a:p>
            <a:r>
              <a:rPr lang="en-US" dirty="0" smtClean="0"/>
              <a:t>Scientific analysis is moving more and more towards Clouds and related technologies</a:t>
            </a:r>
          </a:p>
          <a:p>
            <a:r>
              <a:rPr lang="en-US" dirty="0" smtClean="0"/>
              <a:t>Lot of cutting-edge technologies out in the industry which we can use to facilitate data intensive computing.</a:t>
            </a:r>
            <a:endParaRPr lang="en-US" dirty="0"/>
          </a:p>
          <a:p>
            <a:endParaRPr lang="en-US" dirty="0" smtClean="0"/>
          </a:p>
          <a:p>
            <a:r>
              <a:rPr lang="en-US" b="1" dirty="0" smtClean="0"/>
              <a:t>Motivation</a:t>
            </a:r>
          </a:p>
          <a:p>
            <a:pPr lvl="1"/>
            <a:r>
              <a:rPr lang="en-US" b="1" dirty="0" smtClean="0"/>
              <a:t>Developing easy-to-use efficient software frameworks to facilitate data intensive computing</a:t>
            </a:r>
            <a:endParaRPr lang="en-US" b="1" dirty="0"/>
          </a:p>
        </p:txBody>
      </p:sp>
    </p:spTree>
    <p:extLst>
      <p:ext uri="{BB962C8B-B14F-4D97-AF65-F5344CB8AC3E}">
        <p14:creationId xmlns:p14="http://schemas.microsoft.com/office/powerpoint/2010/main" val="14034225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Thank You !!!</a:t>
            </a:r>
            <a:endParaRPr lang="en-US" dirty="0"/>
          </a:p>
        </p:txBody>
      </p:sp>
    </p:spTree>
    <p:extLst>
      <p:ext uri="{BB962C8B-B14F-4D97-AF65-F5344CB8AC3E}">
        <p14:creationId xmlns:p14="http://schemas.microsoft.com/office/powerpoint/2010/main" val="31376727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Backup </a:t>
            </a:r>
            <a:r>
              <a:rPr lang="en-US" dirty="0" err="1" smtClean="0"/>
              <a:t>SlIDES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238515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Web services – Apache Axis2, </a:t>
            </a:r>
            <a:r>
              <a:rPr lang="en-US" dirty="0" err="1" smtClean="0"/>
              <a:t>Kandula</a:t>
            </a:r>
            <a:r>
              <a:rPr lang="en-US" dirty="0" smtClean="0"/>
              <a:t>, Axiom</a:t>
            </a:r>
          </a:p>
          <a:p>
            <a:r>
              <a:rPr lang="en-US" dirty="0" smtClean="0"/>
              <a:t>Workflows – </a:t>
            </a:r>
            <a:r>
              <a:rPr lang="en-US" dirty="0" err="1" smtClean="0"/>
              <a:t>BPELMora</a:t>
            </a:r>
            <a:r>
              <a:rPr lang="en-US" dirty="0" smtClean="0"/>
              <a:t>, WSO2 </a:t>
            </a:r>
            <a:r>
              <a:rPr lang="en-US" dirty="0" err="1" smtClean="0"/>
              <a:t>Mashup</a:t>
            </a:r>
            <a:r>
              <a:rPr lang="en-US" dirty="0" smtClean="0"/>
              <a:t> Server</a:t>
            </a:r>
          </a:p>
          <a:p>
            <a:r>
              <a:rPr lang="en-US" dirty="0" smtClean="0"/>
              <a:t>Large scale E-Science workflows</a:t>
            </a:r>
          </a:p>
          <a:p>
            <a:pPr lvl="1"/>
            <a:r>
              <a:rPr lang="en-US" dirty="0" smtClean="0"/>
              <a:t>LEAD &amp; LEAD in ODE</a:t>
            </a:r>
          </a:p>
          <a:p>
            <a:r>
              <a:rPr lang="en-US" dirty="0" err="1" smtClean="0"/>
              <a:t>MapReduce</a:t>
            </a:r>
            <a:endParaRPr lang="en-US" dirty="0" smtClean="0"/>
          </a:p>
          <a:p>
            <a:pPr lvl="1"/>
            <a:r>
              <a:rPr lang="en-US" dirty="0" smtClean="0"/>
              <a:t>Implemented Applications</a:t>
            </a:r>
          </a:p>
          <a:p>
            <a:pPr lvl="1"/>
            <a:r>
              <a:rPr lang="en-US" dirty="0" smtClean="0"/>
              <a:t>Benchmark </a:t>
            </a:r>
            <a:r>
              <a:rPr lang="en-US" dirty="0" err="1" smtClean="0"/>
              <a:t>DryadLINQ</a:t>
            </a:r>
            <a:r>
              <a:rPr lang="en-US" dirty="0" smtClean="0"/>
              <a:t>, </a:t>
            </a:r>
            <a:r>
              <a:rPr lang="en-US" dirty="0" err="1" smtClean="0"/>
              <a:t>Hadoop</a:t>
            </a:r>
            <a:r>
              <a:rPr lang="en-US" dirty="0" smtClean="0"/>
              <a:t>, Twister.</a:t>
            </a:r>
          </a:p>
          <a:p>
            <a:pPr lvl="1"/>
            <a:r>
              <a:rPr lang="en-US" dirty="0" smtClean="0"/>
              <a:t>Inhomogeneous studies.</a:t>
            </a:r>
          </a:p>
          <a:p>
            <a:r>
              <a:rPr lang="en-US" dirty="0" err="1" smtClean="0"/>
              <a:t>MapReduceRoles</a:t>
            </a:r>
            <a:r>
              <a:rPr lang="en-US" dirty="0" smtClean="0"/>
              <a:t>  4 Azure</a:t>
            </a:r>
          </a:p>
          <a:p>
            <a:r>
              <a:rPr lang="en-US" dirty="0" smtClean="0"/>
              <a:t>MSR internship</a:t>
            </a:r>
          </a:p>
          <a:p>
            <a:pPr lvl="1"/>
            <a:r>
              <a:rPr lang="en-US" dirty="0" smtClean="0"/>
              <a:t>Disk drive failure prediction</a:t>
            </a:r>
          </a:p>
          <a:p>
            <a:pPr lvl="1"/>
            <a:r>
              <a:rPr lang="en-US" dirty="0" smtClean="0"/>
              <a:t>Data center cooling</a:t>
            </a:r>
          </a:p>
          <a:p>
            <a:r>
              <a:rPr lang="en-US" dirty="0" smtClean="0"/>
              <a:t>IBM </a:t>
            </a:r>
            <a:r>
              <a:rPr lang="en-US" dirty="0" smtClean="0"/>
              <a:t>internship</a:t>
            </a:r>
          </a:p>
          <a:p>
            <a:pPr lvl="1"/>
            <a:r>
              <a:rPr lang="en-US" dirty="0" smtClean="0"/>
              <a:t>UI integrated workflows</a:t>
            </a:r>
            <a:endParaRPr lang="en-US" dirty="0"/>
          </a:p>
        </p:txBody>
      </p:sp>
    </p:spTree>
    <p:extLst>
      <p:ext uri="{BB962C8B-B14F-4D97-AF65-F5344CB8AC3E}">
        <p14:creationId xmlns:p14="http://schemas.microsoft.com/office/powerpoint/2010/main" val="19838814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High-level parallel data processing languages</a:t>
            </a:r>
          </a:p>
        </p:txBody>
      </p:sp>
      <p:sp>
        <p:nvSpPr>
          <p:cNvPr id="3" name="Content Placeholder 2"/>
          <p:cNvSpPr>
            <a:spLocks noGrp="1"/>
          </p:cNvSpPr>
          <p:nvPr>
            <p:ph idx="1"/>
          </p:nvPr>
        </p:nvSpPr>
        <p:spPr/>
        <p:txBody>
          <a:bodyPr/>
          <a:lstStyle/>
          <a:p>
            <a:r>
              <a:rPr lang="en-US" dirty="0" smtClean="0"/>
              <a:t>More transparent program structure</a:t>
            </a:r>
          </a:p>
          <a:p>
            <a:r>
              <a:rPr lang="en-US" dirty="0" smtClean="0"/>
              <a:t>Easier development and maintenance</a:t>
            </a:r>
          </a:p>
          <a:p>
            <a:r>
              <a:rPr lang="en-US" dirty="0" smtClean="0"/>
              <a:t>Automatic optimization opportunities</a:t>
            </a:r>
            <a:endParaRPr lang="en-U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1525" y="3276600"/>
            <a:ext cx="7534275" cy="317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4224" y="6581001"/>
            <a:ext cx="8883424" cy="276999"/>
          </a:xfrm>
          <a:prstGeom prst="rect">
            <a:avLst/>
          </a:prstGeom>
        </p:spPr>
        <p:txBody>
          <a:bodyPr wrap="square">
            <a:spAutoFit/>
          </a:bodyPr>
          <a:lstStyle/>
          <a:p>
            <a:r>
              <a:rPr lang="en-US" sz="1200" dirty="0"/>
              <a:t>http://www.systems.ethz.ch/education/past-courses/hs08/map-reduce/slides/pig.pdf</a:t>
            </a:r>
          </a:p>
        </p:txBody>
      </p:sp>
    </p:spTree>
    <p:extLst>
      <p:ext uri="{BB962C8B-B14F-4D97-AF65-F5344CB8AC3E}">
        <p14:creationId xmlns:p14="http://schemas.microsoft.com/office/powerpoint/2010/main" val="3297110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7745945"/>
              </p:ext>
            </p:extLst>
          </p:nvPr>
        </p:nvGraphicFramePr>
        <p:xfrm>
          <a:off x="304799" y="1219200"/>
          <a:ext cx="8610601" cy="4735495"/>
        </p:xfrm>
        <a:graphic>
          <a:graphicData uri="http://schemas.openxmlformats.org/drawingml/2006/table">
            <a:tbl>
              <a:tblPr firstRow="1" bandRow="1">
                <a:tableStyleId>{5C22544A-7EE6-4342-B048-85BDC9FD1C3A}</a:tableStyleId>
              </a:tblPr>
              <a:tblGrid>
                <a:gridCol w="2723761"/>
                <a:gridCol w="2000640"/>
                <a:gridCol w="1905000"/>
                <a:gridCol w="1981200"/>
              </a:tblGrid>
              <a:tr h="533443">
                <a:tc>
                  <a:txBody>
                    <a:bodyPr/>
                    <a:lstStyle/>
                    <a:p>
                      <a:pPr algn="ctr"/>
                      <a:r>
                        <a:rPr lang="en-US" sz="1800" b="1" dirty="0" smtClean="0"/>
                        <a:t>Language  </a:t>
                      </a:r>
                      <a:endParaRPr lang="en-US" sz="1800" b="1" dirty="0"/>
                    </a:p>
                  </a:txBody>
                  <a:tcPr marT="45724" marB="45724" anchor="ctr"/>
                </a:tc>
                <a:tc>
                  <a:txBody>
                    <a:bodyPr/>
                    <a:lstStyle/>
                    <a:p>
                      <a:pPr algn="ctr"/>
                      <a:r>
                        <a:rPr lang="en-US" sz="1800" b="1" dirty="0" err="1" smtClean="0"/>
                        <a:t>Sawzall</a:t>
                      </a:r>
                      <a:endParaRPr lang="en-US" sz="1800" b="1" dirty="0"/>
                    </a:p>
                  </a:txBody>
                  <a:tcPr marT="45724" marB="45724" anchor="ctr"/>
                </a:tc>
                <a:tc>
                  <a:txBody>
                    <a:bodyPr/>
                    <a:lstStyle/>
                    <a:p>
                      <a:pPr algn="ctr"/>
                      <a:r>
                        <a:rPr lang="en-US" sz="1800" b="1" dirty="0" smtClean="0"/>
                        <a:t>Pig Latin</a:t>
                      </a:r>
                      <a:endParaRPr lang="en-US" sz="1800" b="1" dirty="0"/>
                    </a:p>
                  </a:txBody>
                  <a:tcPr marT="45724" marB="45724" anchor="ctr"/>
                </a:tc>
                <a:tc>
                  <a:txBody>
                    <a:bodyPr/>
                    <a:lstStyle/>
                    <a:p>
                      <a:pPr algn="ctr"/>
                      <a:r>
                        <a:rPr lang="en-US" sz="1800" b="1" dirty="0" err="1" smtClean="0"/>
                        <a:t>DryadLINQ</a:t>
                      </a:r>
                      <a:endParaRPr lang="en-US" sz="1800" b="1" dirty="0"/>
                    </a:p>
                  </a:txBody>
                  <a:tcPr marT="45724" marB="45724" anchor="ctr"/>
                </a:tc>
              </a:tr>
              <a:tr h="692034">
                <a:tc>
                  <a:txBody>
                    <a:bodyPr/>
                    <a:lstStyle/>
                    <a:p>
                      <a:pPr algn="ctr"/>
                      <a:r>
                        <a:rPr lang="en-US" sz="1800" b="1" dirty="0" smtClean="0"/>
                        <a:t>Programming</a:t>
                      </a:r>
                      <a:endParaRPr lang="en-US" sz="1800" b="1" dirty="0"/>
                    </a:p>
                  </a:txBody>
                  <a:tcPr marT="45724" marB="45724" anchor="ctr"/>
                </a:tc>
                <a:tc>
                  <a:txBody>
                    <a:bodyPr/>
                    <a:lstStyle/>
                    <a:p>
                      <a:pPr algn="ctr"/>
                      <a:r>
                        <a:rPr lang="en-US" sz="1800" dirty="0" smtClean="0"/>
                        <a:t>Imperative</a:t>
                      </a:r>
                      <a:endParaRPr lang="en-US" sz="1800" dirty="0"/>
                    </a:p>
                  </a:txBody>
                  <a:tcPr marT="45724" marB="45724" anchor="ctr"/>
                </a:tc>
                <a:tc>
                  <a:txBody>
                    <a:bodyPr/>
                    <a:lstStyle/>
                    <a:p>
                      <a:pPr algn="ctr"/>
                      <a:r>
                        <a:rPr lang="en-US" sz="1800" dirty="0" smtClean="0"/>
                        <a:t>Imperative</a:t>
                      </a:r>
                      <a:endParaRPr lang="en-US" sz="1800" dirty="0"/>
                    </a:p>
                  </a:txBody>
                  <a:tcPr marT="45724" marB="45724" anchor="ctr"/>
                </a:tc>
                <a:tc>
                  <a:txBody>
                    <a:bodyPr/>
                    <a:lstStyle/>
                    <a:p>
                      <a:pPr algn="ctr"/>
                      <a:r>
                        <a:rPr lang="en-US" sz="1800" dirty="0" smtClean="0"/>
                        <a:t>Imperative &amp; Declarative Hybrid</a:t>
                      </a:r>
                      <a:endParaRPr lang="en-US" sz="1800" dirty="0"/>
                    </a:p>
                  </a:txBody>
                  <a:tcPr marT="45724" marB="45724" anchor="ctr"/>
                </a:tc>
              </a:tr>
              <a:tr h="400940">
                <a:tc>
                  <a:txBody>
                    <a:bodyPr/>
                    <a:lstStyle/>
                    <a:p>
                      <a:pPr algn="ctr"/>
                      <a:r>
                        <a:rPr lang="en-US" sz="1800" b="1" dirty="0" smtClean="0"/>
                        <a:t>Resemblance to SQL</a:t>
                      </a:r>
                      <a:endParaRPr lang="en-US" sz="1800" b="1" dirty="0"/>
                    </a:p>
                  </a:txBody>
                  <a:tcPr marT="45724" marB="45724" anchor="ctr"/>
                </a:tc>
                <a:tc>
                  <a:txBody>
                    <a:bodyPr/>
                    <a:lstStyle/>
                    <a:p>
                      <a:pPr algn="ctr"/>
                      <a:r>
                        <a:rPr lang="en-US" sz="1800" dirty="0" smtClean="0"/>
                        <a:t>Least</a:t>
                      </a:r>
                      <a:endParaRPr lang="en-US" sz="1800" dirty="0"/>
                    </a:p>
                  </a:txBody>
                  <a:tcPr marT="45724" marB="45724" anchor="ctr"/>
                </a:tc>
                <a:tc>
                  <a:txBody>
                    <a:bodyPr/>
                    <a:lstStyle/>
                    <a:p>
                      <a:pPr algn="ctr"/>
                      <a:r>
                        <a:rPr lang="en-US" sz="1800" dirty="0" smtClean="0"/>
                        <a:t>Moderate</a:t>
                      </a:r>
                      <a:endParaRPr lang="en-US" sz="1800" dirty="0"/>
                    </a:p>
                  </a:txBody>
                  <a:tcPr marT="45724" marB="45724" anchor="ctr"/>
                </a:tc>
                <a:tc>
                  <a:txBody>
                    <a:bodyPr/>
                    <a:lstStyle/>
                    <a:p>
                      <a:pPr algn="ctr"/>
                      <a:r>
                        <a:rPr lang="en-US" sz="1800" dirty="0" smtClean="0"/>
                        <a:t>Most</a:t>
                      </a:r>
                      <a:endParaRPr lang="en-US" sz="1800" dirty="0"/>
                    </a:p>
                  </a:txBody>
                  <a:tcPr marT="45724" marB="45724" anchor="ctr"/>
                </a:tc>
              </a:tr>
              <a:tr h="640131">
                <a:tc>
                  <a:txBody>
                    <a:bodyPr/>
                    <a:lstStyle/>
                    <a:p>
                      <a:pPr algn="ctr"/>
                      <a:r>
                        <a:rPr lang="en-US" sz="1800" b="1" dirty="0" smtClean="0"/>
                        <a:t>Execution Engine</a:t>
                      </a:r>
                      <a:endParaRPr lang="en-US" sz="1800" b="1" dirty="0"/>
                    </a:p>
                  </a:txBody>
                  <a:tcPr marT="45724" marB="45724" anchor="ctr"/>
                </a:tc>
                <a:tc>
                  <a:txBody>
                    <a:bodyPr/>
                    <a:lstStyle/>
                    <a:p>
                      <a:pPr algn="ctr"/>
                      <a:r>
                        <a:rPr lang="en-US" sz="1800" dirty="0" smtClean="0"/>
                        <a:t>Google MapReduce</a:t>
                      </a:r>
                      <a:endParaRPr lang="en-US" sz="1800" dirty="0"/>
                    </a:p>
                  </a:txBody>
                  <a:tcPr marT="45724" marB="45724" anchor="ctr"/>
                </a:tc>
                <a:tc>
                  <a:txBody>
                    <a:bodyPr/>
                    <a:lstStyle/>
                    <a:p>
                      <a:pPr algn="ctr"/>
                      <a:r>
                        <a:rPr lang="en-US" sz="1800" dirty="0" smtClean="0"/>
                        <a:t>Apache </a:t>
                      </a:r>
                      <a:r>
                        <a:rPr lang="en-US" sz="1800" dirty="0" err="1" smtClean="0"/>
                        <a:t>Hadoop</a:t>
                      </a:r>
                      <a:endParaRPr lang="en-US" sz="1800" dirty="0"/>
                    </a:p>
                  </a:txBody>
                  <a:tcPr marT="45724" marB="45724" anchor="ctr"/>
                </a:tc>
                <a:tc>
                  <a:txBody>
                    <a:bodyPr/>
                    <a:lstStyle/>
                    <a:p>
                      <a:pPr algn="ctr"/>
                      <a:r>
                        <a:rPr lang="en-US" sz="1800" dirty="0" smtClean="0"/>
                        <a:t>Microsoft Dryad</a:t>
                      </a:r>
                      <a:endParaRPr lang="en-US" sz="1800" dirty="0"/>
                    </a:p>
                  </a:txBody>
                  <a:tcPr marT="45724" marB="45724" anchor="ctr"/>
                </a:tc>
              </a:tr>
              <a:tr h="752450">
                <a:tc>
                  <a:txBody>
                    <a:bodyPr/>
                    <a:lstStyle/>
                    <a:p>
                      <a:pPr algn="ctr"/>
                      <a:r>
                        <a:rPr lang="en-US" sz="1800" b="1" dirty="0" smtClean="0"/>
                        <a:t>Implementation</a:t>
                      </a:r>
                      <a:endParaRPr lang="en-US" sz="1800" b="1" dirty="0"/>
                    </a:p>
                  </a:txBody>
                  <a:tcPr marT="45724" marB="45724" anchor="ctr"/>
                </a:tc>
                <a:tc>
                  <a:txBody>
                    <a:bodyPr/>
                    <a:lstStyle/>
                    <a:p>
                      <a:pPr algn="ctr"/>
                      <a:r>
                        <a:rPr lang="en-US" sz="1800" dirty="0" smtClean="0"/>
                        <a:t>Open Source</a:t>
                      </a:r>
                      <a:r>
                        <a:rPr lang="en-US" sz="1800" baseline="0" dirty="0" smtClean="0"/>
                        <a:t> </a:t>
                      </a:r>
                      <a:r>
                        <a:rPr lang="en-US" sz="1800" baseline="0" dirty="0" smtClean="0">
                          <a:solidFill>
                            <a:srgbClr val="C00000"/>
                          </a:solidFill>
                        </a:rPr>
                        <a:t>(</a:t>
                      </a:r>
                      <a:r>
                        <a:rPr lang="en-US" sz="1800" baseline="0" dirty="0" err="1" smtClean="0">
                          <a:solidFill>
                            <a:srgbClr val="C00000"/>
                          </a:solidFill>
                        </a:rPr>
                        <a:t>MapReduce</a:t>
                      </a:r>
                      <a:r>
                        <a:rPr lang="en-US" sz="1800" baseline="0" dirty="0" smtClean="0">
                          <a:solidFill>
                            <a:srgbClr val="C00000"/>
                          </a:solidFill>
                        </a:rPr>
                        <a:t> internal)</a:t>
                      </a:r>
                      <a:endParaRPr lang="en-US" sz="1800" dirty="0">
                        <a:solidFill>
                          <a:srgbClr val="C00000"/>
                        </a:solidFill>
                      </a:endParaRPr>
                    </a:p>
                  </a:txBody>
                  <a:tcPr marT="45724" marB="45724" anchor="ctr"/>
                </a:tc>
                <a:tc>
                  <a:txBody>
                    <a:bodyPr/>
                    <a:lstStyle/>
                    <a:p>
                      <a:pPr algn="ctr"/>
                      <a:r>
                        <a:rPr lang="en-US" sz="1800" dirty="0" smtClean="0"/>
                        <a:t>Open Source Apache-License</a:t>
                      </a:r>
                      <a:endParaRPr lang="en-US" sz="1800" dirty="0"/>
                    </a:p>
                  </a:txBody>
                  <a:tcPr marT="45724" marB="45724" anchor="ctr"/>
                </a:tc>
                <a:tc>
                  <a:txBody>
                    <a:bodyPr/>
                    <a:lstStyle/>
                    <a:p>
                      <a:pPr algn="ctr"/>
                      <a:r>
                        <a:rPr lang="en-US" sz="1800" dirty="0" smtClean="0"/>
                        <a:t>Internal, inside Microsoft</a:t>
                      </a:r>
                      <a:endParaRPr lang="en-US" sz="1800" dirty="0"/>
                    </a:p>
                  </a:txBody>
                  <a:tcPr marT="45724" marB="45724" anchor="ctr"/>
                </a:tc>
              </a:tr>
              <a:tr h="463415">
                <a:tc>
                  <a:txBody>
                    <a:bodyPr/>
                    <a:lstStyle/>
                    <a:p>
                      <a:pPr algn="ctr"/>
                      <a:r>
                        <a:rPr lang="en-US" sz="1800" b="1" dirty="0" smtClean="0"/>
                        <a:t>Model</a:t>
                      </a:r>
                      <a:endParaRPr lang="en-US" sz="1800" b="1" dirty="0"/>
                    </a:p>
                  </a:txBody>
                  <a:tcPr marT="45724" marB="45724" anchor="ctr"/>
                </a:tc>
                <a:tc>
                  <a:txBody>
                    <a:bodyPr/>
                    <a:lstStyle/>
                    <a:p>
                      <a:pPr algn="ctr"/>
                      <a:r>
                        <a:rPr lang="en-US" sz="1800" dirty="0" smtClean="0"/>
                        <a:t>Operate</a:t>
                      </a:r>
                      <a:r>
                        <a:rPr lang="en-US" sz="1800" baseline="0" dirty="0" smtClean="0"/>
                        <a:t> per record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Protocol Buffer</a:t>
                      </a:r>
                    </a:p>
                  </a:txBody>
                  <a:tcPr marT="45724" marB="45724" anchor="ctr"/>
                </a:tc>
                <a:tc>
                  <a:txBody>
                    <a:bodyPr/>
                    <a:lstStyle/>
                    <a:p>
                      <a:pPr algn="ctr"/>
                      <a:r>
                        <a:rPr lang="en-US" sz="1800" dirty="0" smtClean="0"/>
                        <a:t>Sequence</a:t>
                      </a:r>
                      <a:r>
                        <a:rPr lang="en-US" sz="1800" baseline="0" dirty="0" smtClean="0"/>
                        <a:t> of MR</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Atom, Tuple, Bag, Map</a:t>
                      </a:r>
                    </a:p>
                  </a:txBody>
                  <a:tcPr marT="45724" marB="45724" anchor="ctr"/>
                </a:tc>
                <a:tc>
                  <a:txBody>
                    <a:bodyPr/>
                    <a:lstStyle/>
                    <a:p>
                      <a:pPr algn="ctr"/>
                      <a:r>
                        <a:rPr lang="en-US" sz="1800" dirty="0" smtClean="0"/>
                        <a:t>DAGs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smtClean="0"/>
                        <a:t>.net</a:t>
                      </a:r>
                      <a:r>
                        <a:rPr lang="en-US" sz="1800" baseline="0" dirty="0" smtClean="0"/>
                        <a:t> data types</a:t>
                      </a:r>
                      <a:endParaRPr lang="en-US" sz="1800" dirty="0" smtClean="0"/>
                    </a:p>
                  </a:txBody>
                  <a:tcPr marT="45724" marB="45724" anchor="ctr"/>
                </a:tc>
              </a:tr>
              <a:tr h="640131">
                <a:tc>
                  <a:txBody>
                    <a:bodyPr/>
                    <a:lstStyle/>
                    <a:p>
                      <a:pPr algn="ctr"/>
                      <a:r>
                        <a:rPr lang="en-US" sz="1800" b="1" dirty="0" smtClean="0"/>
                        <a:t>Usage</a:t>
                      </a:r>
                      <a:endParaRPr lang="en-US" sz="1800" b="1" dirty="0"/>
                    </a:p>
                  </a:txBody>
                  <a:tcPr marT="45724" marB="45724" anchor="ctr"/>
                </a:tc>
                <a:tc>
                  <a:txBody>
                    <a:bodyPr/>
                    <a:lstStyle/>
                    <a:p>
                      <a:pPr algn="ctr"/>
                      <a:r>
                        <a:rPr lang="en-US" sz="1800" dirty="0" smtClean="0"/>
                        <a:t>Log Analysis</a:t>
                      </a:r>
                      <a:endParaRPr lang="en-US" sz="1800" dirty="0"/>
                    </a:p>
                  </a:txBody>
                  <a:tcPr marT="45724" marB="45724" anchor="ctr"/>
                </a:tc>
                <a:tc>
                  <a:txBody>
                    <a:bodyPr/>
                    <a:lstStyle/>
                    <a:p>
                      <a:pPr algn="ctr"/>
                      <a:r>
                        <a:rPr lang="en-US" sz="1800" dirty="0" smtClean="0"/>
                        <a:t>+ Machine</a:t>
                      </a:r>
                      <a:r>
                        <a:rPr lang="en-US" sz="1800" baseline="0" dirty="0" smtClean="0"/>
                        <a:t> Learning</a:t>
                      </a:r>
                      <a:endParaRPr lang="en-US" sz="1800" dirty="0"/>
                    </a:p>
                  </a:txBody>
                  <a:tcPr marT="45724" marB="45724" anchor="ctr"/>
                </a:tc>
                <a:tc>
                  <a:txBody>
                    <a:bodyPr/>
                    <a:lstStyle/>
                    <a:p>
                      <a:pPr algn="ctr"/>
                      <a:r>
                        <a:rPr lang="en-US" sz="1800" dirty="0" smtClean="0"/>
                        <a:t>+ Iterative</a:t>
                      </a:r>
                      <a:r>
                        <a:rPr lang="en-US" sz="1800" baseline="0" dirty="0" smtClean="0"/>
                        <a:t> </a:t>
                      </a:r>
                      <a:r>
                        <a:rPr lang="en-US" sz="1800" dirty="0" smtClean="0"/>
                        <a:t>computations</a:t>
                      </a:r>
                      <a:endParaRPr lang="en-US" sz="1800" dirty="0"/>
                    </a:p>
                  </a:txBody>
                  <a:tcPr marT="45724" marB="45724" anchor="ctr"/>
                </a:tc>
              </a:tr>
            </a:tbl>
          </a:graphicData>
        </a:graphic>
      </p:graphicFrame>
      <p:sp>
        <p:nvSpPr>
          <p:cNvPr id="5" name="Rectangle 4"/>
          <p:cNvSpPr/>
          <p:nvPr/>
        </p:nvSpPr>
        <p:spPr>
          <a:xfrm>
            <a:off x="-4550" y="6629400"/>
            <a:ext cx="7167349" cy="276999"/>
          </a:xfrm>
          <a:prstGeom prst="rect">
            <a:avLst/>
          </a:prstGeom>
        </p:spPr>
        <p:txBody>
          <a:bodyPr wrap="square">
            <a:spAutoFit/>
          </a:bodyPr>
          <a:lstStyle/>
          <a:p>
            <a:r>
              <a:rPr lang="en-US" sz="1200" dirty="0"/>
              <a:t>http://www.cs.uiuc.edu/class/sp09/cs525/CC1.ppt</a:t>
            </a:r>
          </a:p>
        </p:txBody>
      </p:sp>
    </p:spTree>
    <p:extLst>
      <p:ext uri="{BB962C8B-B14F-4D97-AF65-F5344CB8AC3E}">
        <p14:creationId xmlns:p14="http://schemas.microsoft.com/office/powerpoint/2010/main" val="15622635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AI</a:t>
            </a:r>
            <a:endParaRPr lang="en-US" dirty="0"/>
          </a:p>
        </p:txBody>
      </p:sp>
      <p:sp>
        <p:nvSpPr>
          <p:cNvPr id="3" name="Content Placeholder 2"/>
          <p:cNvSpPr>
            <a:spLocks noGrp="1"/>
          </p:cNvSpPr>
          <p:nvPr>
            <p:ph idx="1"/>
          </p:nvPr>
        </p:nvSpPr>
        <p:spPr/>
        <p:txBody>
          <a:bodyPr/>
          <a:lstStyle/>
          <a:p>
            <a:r>
              <a:rPr lang="en-US" dirty="0" smtClean="0"/>
              <a:t>To implement and execute AI algorithms</a:t>
            </a:r>
          </a:p>
          <a:p>
            <a:r>
              <a:rPr lang="en-US" dirty="0" smtClean="0"/>
              <a:t>To help automating frameworks in decision making..</a:t>
            </a:r>
          </a:p>
          <a:p>
            <a:endParaRPr lang="en-US" dirty="0"/>
          </a:p>
        </p:txBody>
      </p:sp>
    </p:spTree>
    <p:extLst>
      <p:ext uri="{BB962C8B-B14F-4D97-AF65-F5344CB8AC3E}">
        <p14:creationId xmlns:p14="http://schemas.microsoft.com/office/powerpoint/2010/main" val="1239527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Goals</a:t>
            </a:r>
          </a:p>
          <a:p>
            <a:pPr lvl="1"/>
            <a:r>
              <a:rPr lang="en-US" dirty="0" smtClean="0"/>
              <a:t>Server consolidation</a:t>
            </a:r>
          </a:p>
          <a:p>
            <a:pPr lvl="1"/>
            <a:r>
              <a:rPr lang="en-US" dirty="0" smtClean="0"/>
              <a:t>Co-located hosting &amp; on demand provisioning</a:t>
            </a:r>
          </a:p>
          <a:p>
            <a:pPr lvl="1"/>
            <a:r>
              <a:rPr lang="en-US" dirty="0" smtClean="0"/>
              <a:t>Secure platforms  (</a:t>
            </a:r>
            <a:r>
              <a:rPr lang="en-US" dirty="0" err="1" smtClean="0"/>
              <a:t>eg</a:t>
            </a:r>
            <a:r>
              <a:rPr lang="en-US" dirty="0" smtClean="0"/>
              <a:t>: sandboxing)</a:t>
            </a:r>
          </a:p>
          <a:p>
            <a:pPr lvl="1"/>
            <a:r>
              <a:rPr lang="en-US" dirty="0" smtClean="0"/>
              <a:t>Application mobility &amp; server migration</a:t>
            </a:r>
          </a:p>
          <a:p>
            <a:pPr lvl="1"/>
            <a:r>
              <a:rPr lang="en-US" dirty="0" smtClean="0"/>
              <a:t>Multiple execution environments</a:t>
            </a:r>
          </a:p>
          <a:p>
            <a:pPr lvl="1"/>
            <a:r>
              <a:rPr lang="en-US" dirty="0" smtClean="0"/>
              <a:t>Saved images and Appliances, </a:t>
            </a:r>
            <a:r>
              <a:rPr lang="en-US" dirty="0" err="1" smtClean="0"/>
              <a:t>etc</a:t>
            </a:r>
            <a:endParaRPr lang="en-US" dirty="0" smtClean="0"/>
          </a:p>
          <a:p>
            <a:r>
              <a:rPr lang="en-US" dirty="0" smtClean="0"/>
              <a:t>Different virtualization techniques</a:t>
            </a:r>
          </a:p>
          <a:p>
            <a:pPr lvl="1"/>
            <a:r>
              <a:rPr lang="en-US" dirty="0" smtClean="0"/>
              <a:t>User mode Linux</a:t>
            </a:r>
          </a:p>
          <a:p>
            <a:pPr lvl="1"/>
            <a:r>
              <a:rPr lang="en-US" dirty="0"/>
              <a:t>Pure virtualization (</a:t>
            </a:r>
            <a:r>
              <a:rPr lang="en-US" dirty="0" err="1"/>
              <a:t>eg:Vmware</a:t>
            </a:r>
            <a:r>
              <a:rPr lang="en-US" dirty="0"/>
              <a:t>)</a:t>
            </a:r>
          </a:p>
          <a:p>
            <a:pPr lvl="2"/>
            <a:r>
              <a:rPr lang="en-US" dirty="0"/>
              <a:t>Hard till processor came up with virtualization extensions (hardware assisted virtualization</a:t>
            </a:r>
            <a:r>
              <a:rPr lang="en-US" dirty="0" smtClean="0"/>
              <a:t>)</a:t>
            </a:r>
          </a:p>
          <a:p>
            <a:pPr lvl="1"/>
            <a:r>
              <a:rPr lang="en-US" dirty="0" smtClean="0"/>
              <a:t>Para virtualization (</a:t>
            </a:r>
            <a:r>
              <a:rPr lang="en-US" dirty="0" err="1" smtClean="0"/>
              <a:t>eg</a:t>
            </a:r>
            <a:r>
              <a:rPr lang="en-US" dirty="0" smtClean="0"/>
              <a:t>: </a:t>
            </a:r>
            <a:r>
              <a:rPr lang="en-US" dirty="0" err="1" smtClean="0"/>
              <a:t>Xen</a:t>
            </a:r>
            <a:r>
              <a:rPr lang="en-US" dirty="0" smtClean="0"/>
              <a:t>)</a:t>
            </a:r>
          </a:p>
          <a:p>
            <a:pPr lvl="2"/>
            <a:r>
              <a:rPr lang="en-US" dirty="0"/>
              <a:t>M</a:t>
            </a:r>
            <a:r>
              <a:rPr lang="en-US" dirty="0" smtClean="0"/>
              <a:t>odified guest OS’s</a:t>
            </a:r>
          </a:p>
          <a:p>
            <a:pPr lvl="1"/>
            <a:r>
              <a:rPr lang="en-US" dirty="0" smtClean="0"/>
              <a:t>Programming language virtual machines</a:t>
            </a:r>
          </a:p>
        </p:txBody>
      </p:sp>
    </p:spTree>
    <p:extLst>
      <p:ext uri="{BB962C8B-B14F-4D97-AF65-F5344CB8AC3E}">
        <p14:creationId xmlns:p14="http://schemas.microsoft.com/office/powerpoint/2010/main" val="35884608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Cloud Computing Definition</a:t>
            </a:r>
            <a:endParaRPr lang="en-US" dirty="0"/>
          </a:p>
        </p:txBody>
      </p:sp>
      <p:sp>
        <p:nvSpPr>
          <p:cNvPr id="5" name="Content Placeholder 4"/>
          <p:cNvSpPr>
            <a:spLocks noGrp="1"/>
          </p:cNvSpPr>
          <p:nvPr>
            <p:ph idx="1"/>
          </p:nvPr>
        </p:nvSpPr>
        <p:spPr/>
        <p:txBody>
          <a:bodyPr/>
          <a:lstStyle/>
          <a:p>
            <a:r>
              <a:rPr lang="en-US" dirty="0" smtClean="0"/>
              <a:t>Definition of </a:t>
            </a:r>
            <a:r>
              <a:rPr lang="en-US" dirty="0"/>
              <a:t>cloud computing from Cloud Computing and Grid Computing 360-Degree </a:t>
            </a:r>
            <a:r>
              <a:rPr lang="en-US" dirty="0" smtClean="0"/>
              <a:t>compared:</a:t>
            </a:r>
          </a:p>
          <a:p>
            <a:pPr lvl="1"/>
            <a:r>
              <a:rPr lang="en-US" dirty="0"/>
              <a:t>A large-scale distributed computing paradigm that is driven by economies of scale, in which a pool of abstracted, virtualized, dynamically-scalable, managed computing power, storage, platforms, and services are delivered on demand to external customers over the Internet.</a:t>
            </a:r>
          </a:p>
        </p:txBody>
      </p:sp>
    </p:spTree>
    <p:extLst>
      <p:ext uri="{BB962C8B-B14F-4D97-AF65-F5344CB8AC3E}">
        <p14:creationId xmlns:p14="http://schemas.microsoft.com/office/powerpoint/2010/main" val="40506379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r>
              <a:rPr lang="en-US" dirty="0" smtClean="0"/>
              <a:t> </a:t>
            </a:r>
            <a:r>
              <a:rPr lang="en-US" dirty="0" err="1" smtClean="0"/>
              <a:t>vs</a:t>
            </a:r>
            <a:r>
              <a:rPr lang="en-US" dirty="0" smtClean="0"/>
              <a:t> RDBMS</a:t>
            </a:r>
            <a:endParaRPr lang="en-US" dirty="0"/>
          </a:p>
        </p:txBody>
      </p:sp>
      <p:pic>
        <p:nvPicPr>
          <p:cNvPr id="717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90600" y="2209800"/>
            <a:ext cx="654489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0" y="6629400"/>
            <a:ext cx="2895793" cy="276999"/>
          </a:xfrm>
          <a:prstGeom prst="rect">
            <a:avLst/>
          </a:prstGeom>
        </p:spPr>
        <p:txBody>
          <a:bodyPr wrap="none">
            <a:spAutoFit/>
          </a:bodyPr>
          <a:lstStyle/>
          <a:p>
            <a:r>
              <a:rPr lang="en-US" sz="1200" dirty="0">
                <a:hlinkClick r:id="rId3"/>
              </a:rPr>
              <a:t>http://fabless.livejournal.com/255308.html</a:t>
            </a:r>
            <a:endParaRPr lang="en-US" sz="1200" dirty="0"/>
          </a:p>
        </p:txBody>
      </p:sp>
    </p:spTree>
    <p:extLst>
      <p:ext uri="{BB962C8B-B14F-4D97-AF65-F5344CB8AC3E}">
        <p14:creationId xmlns:p14="http://schemas.microsoft.com/office/powerpoint/2010/main" val="21527512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ACID </a:t>
            </a:r>
            <a:r>
              <a:rPr lang="en-US" dirty="0" err="1" smtClean="0"/>
              <a:t>vs</a:t>
            </a:r>
            <a:r>
              <a:rPr lang="en-US" dirty="0" smtClean="0"/>
              <a:t> BASE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7885148"/>
              </p:ext>
            </p:extLst>
          </p:nvPr>
        </p:nvGraphicFramePr>
        <p:xfrm>
          <a:off x="990600" y="1828800"/>
          <a:ext cx="8229600" cy="3749040"/>
        </p:xfrm>
        <a:graphic>
          <a:graphicData uri="http://schemas.openxmlformats.org/drawingml/2006/table">
            <a:tbl>
              <a:tblPr/>
              <a:tblGrid>
                <a:gridCol w="4114800"/>
                <a:gridCol w="4114800"/>
              </a:tblGrid>
              <a:tr h="0">
                <a:tc>
                  <a:txBody>
                    <a:bodyPr/>
                    <a:lstStyle/>
                    <a:p>
                      <a:r>
                        <a:rPr lang="en-US" sz="2000" b="1" dirty="0"/>
                        <a:t>ACID</a:t>
                      </a:r>
                      <a:br>
                        <a:rPr lang="en-US" sz="2000" b="1" dirty="0"/>
                      </a:br>
                      <a:r>
                        <a:rPr lang="en-US" sz="2000" dirty="0"/>
                        <a:t> Strong consistency</a:t>
                      </a:r>
                      <a:br>
                        <a:rPr lang="en-US" sz="2000" dirty="0"/>
                      </a:br>
                      <a:r>
                        <a:rPr lang="en-US" sz="2000" dirty="0"/>
                        <a:t> Isolation</a:t>
                      </a:r>
                      <a:br>
                        <a:rPr lang="en-US" sz="2000" dirty="0"/>
                      </a:br>
                      <a:r>
                        <a:rPr lang="en-US" sz="2000" dirty="0"/>
                        <a:t> Focus on “commit”</a:t>
                      </a:r>
                      <a:br>
                        <a:rPr lang="en-US" sz="2000" dirty="0"/>
                      </a:br>
                      <a:r>
                        <a:rPr lang="en-US" sz="2000" dirty="0"/>
                        <a:t> Nested transactions</a:t>
                      </a:r>
                      <a:br>
                        <a:rPr lang="en-US" sz="2000" dirty="0"/>
                      </a:br>
                      <a:r>
                        <a:rPr lang="en-US" sz="2000" dirty="0"/>
                        <a:t> Availability?</a:t>
                      </a:r>
                      <a:br>
                        <a:rPr lang="en-US" sz="2000" dirty="0"/>
                      </a:br>
                      <a:r>
                        <a:rPr lang="en-US" sz="2000" dirty="0"/>
                        <a:t> Conservative</a:t>
                      </a:r>
                      <a:br>
                        <a:rPr lang="en-US" sz="2000" dirty="0"/>
                      </a:br>
                      <a:r>
                        <a:rPr lang="en-US" sz="2000" dirty="0"/>
                        <a:t>(pessimistic)</a:t>
                      </a:r>
                      <a:br>
                        <a:rPr lang="en-US" sz="2000" dirty="0"/>
                      </a:br>
                      <a:r>
                        <a:rPr lang="en-US" sz="2000" dirty="0"/>
                        <a:t> Difficult evolution</a:t>
                      </a:r>
                      <a:br>
                        <a:rPr lang="en-US" sz="2000" dirty="0"/>
                      </a:br>
                      <a:r>
                        <a:rPr lang="en-US" sz="2000" dirty="0"/>
                        <a:t>(e.g. schema)</a:t>
                      </a:r>
                      <a:br>
                        <a:rPr lang="en-US" sz="2000" dirty="0"/>
                      </a:br>
                      <a:r>
                        <a:rPr lang="en-US" sz="2000" dirty="0"/>
                        <a:t/>
                      </a:r>
                      <a:br>
                        <a:rPr lang="en-US" sz="2000" dirty="0"/>
                      </a:br>
                      <a:endParaRPr lang="en-US" sz="2000" dirty="0"/>
                    </a:p>
                  </a:txBody>
                  <a:tcPr>
                    <a:lnL>
                      <a:noFill/>
                    </a:lnL>
                    <a:lnR>
                      <a:noFill/>
                    </a:lnR>
                    <a:lnT>
                      <a:noFill/>
                    </a:lnT>
                    <a:lnB>
                      <a:noFill/>
                    </a:lnB>
                  </a:tcPr>
                </a:tc>
                <a:tc>
                  <a:txBody>
                    <a:bodyPr/>
                    <a:lstStyle/>
                    <a:p>
                      <a:r>
                        <a:rPr lang="en-US" sz="2000" b="1" i="0" dirty="0">
                          <a:solidFill>
                            <a:srgbClr val="000000"/>
                          </a:solidFill>
                          <a:effectLst/>
                          <a:latin typeface="+mn-lt"/>
                        </a:rPr>
                        <a:t>BASE</a:t>
                      </a:r>
                      <a:r>
                        <a:rPr lang="en-US" sz="2000" b="0" i="0" dirty="0">
                          <a:solidFill>
                            <a:srgbClr val="000000"/>
                          </a:solidFill>
                          <a:effectLst/>
                          <a:latin typeface="+mn-lt"/>
                        </a:rPr>
                        <a:t/>
                      </a:r>
                      <a:br>
                        <a:rPr lang="en-US" sz="2000" b="0" i="0" dirty="0">
                          <a:solidFill>
                            <a:srgbClr val="000000"/>
                          </a:solidFill>
                          <a:effectLst/>
                          <a:latin typeface="+mn-lt"/>
                        </a:rPr>
                      </a:br>
                      <a:r>
                        <a:rPr lang="en-US" sz="2000" b="0" i="0" dirty="0">
                          <a:solidFill>
                            <a:srgbClr val="000000"/>
                          </a:solidFill>
                          <a:effectLst/>
                          <a:latin typeface="+mn-lt"/>
                        </a:rPr>
                        <a:t> Weak consistency</a:t>
                      </a:r>
                      <a:br>
                        <a:rPr lang="en-US" sz="2000" b="0" i="0" dirty="0">
                          <a:solidFill>
                            <a:srgbClr val="000000"/>
                          </a:solidFill>
                          <a:effectLst/>
                          <a:latin typeface="+mn-lt"/>
                        </a:rPr>
                      </a:br>
                      <a:r>
                        <a:rPr lang="en-US" sz="2000" b="0" i="0" dirty="0">
                          <a:solidFill>
                            <a:srgbClr val="000000"/>
                          </a:solidFill>
                          <a:effectLst/>
                          <a:latin typeface="+mn-lt"/>
                        </a:rPr>
                        <a:t>– stale data OK</a:t>
                      </a:r>
                      <a:br>
                        <a:rPr lang="en-US" sz="2000" b="0" i="0" dirty="0">
                          <a:solidFill>
                            <a:srgbClr val="000000"/>
                          </a:solidFill>
                          <a:effectLst/>
                          <a:latin typeface="+mn-lt"/>
                        </a:rPr>
                      </a:br>
                      <a:r>
                        <a:rPr lang="en-US" sz="2000" b="0" i="0" dirty="0">
                          <a:solidFill>
                            <a:srgbClr val="000000"/>
                          </a:solidFill>
                          <a:effectLst/>
                          <a:latin typeface="+mn-lt"/>
                        </a:rPr>
                        <a:t> Availability first</a:t>
                      </a:r>
                      <a:br>
                        <a:rPr lang="en-US" sz="2000" b="0" i="0" dirty="0">
                          <a:solidFill>
                            <a:srgbClr val="000000"/>
                          </a:solidFill>
                          <a:effectLst/>
                          <a:latin typeface="+mn-lt"/>
                        </a:rPr>
                      </a:br>
                      <a:r>
                        <a:rPr lang="en-US" sz="2000" b="0" i="0" dirty="0">
                          <a:solidFill>
                            <a:srgbClr val="000000"/>
                          </a:solidFill>
                          <a:effectLst/>
                          <a:latin typeface="+mn-lt"/>
                        </a:rPr>
                        <a:t> Best effort</a:t>
                      </a:r>
                      <a:br>
                        <a:rPr lang="en-US" sz="2000" b="0" i="0" dirty="0">
                          <a:solidFill>
                            <a:srgbClr val="000000"/>
                          </a:solidFill>
                          <a:effectLst/>
                          <a:latin typeface="+mn-lt"/>
                        </a:rPr>
                      </a:br>
                      <a:r>
                        <a:rPr lang="en-US" sz="2000" b="0" i="0" dirty="0">
                          <a:solidFill>
                            <a:srgbClr val="000000"/>
                          </a:solidFill>
                          <a:effectLst/>
                          <a:latin typeface="+mn-lt"/>
                        </a:rPr>
                        <a:t> Approximate answers OK</a:t>
                      </a:r>
                      <a:br>
                        <a:rPr lang="en-US" sz="2000" b="0" i="0" dirty="0">
                          <a:solidFill>
                            <a:srgbClr val="000000"/>
                          </a:solidFill>
                          <a:effectLst/>
                          <a:latin typeface="+mn-lt"/>
                        </a:rPr>
                      </a:br>
                      <a:r>
                        <a:rPr lang="en-US" sz="2000" b="0" i="0" dirty="0">
                          <a:solidFill>
                            <a:srgbClr val="000000"/>
                          </a:solidFill>
                          <a:effectLst/>
                          <a:latin typeface="+mn-lt"/>
                        </a:rPr>
                        <a:t> Aggressive (optimistic)</a:t>
                      </a:r>
                      <a:br>
                        <a:rPr lang="en-US" sz="2000" b="0" i="0" dirty="0">
                          <a:solidFill>
                            <a:srgbClr val="000000"/>
                          </a:solidFill>
                          <a:effectLst/>
                          <a:latin typeface="+mn-lt"/>
                        </a:rPr>
                      </a:br>
                      <a:r>
                        <a:rPr lang="en-US" sz="2000" b="0" i="0" dirty="0">
                          <a:solidFill>
                            <a:srgbClr val="000000"/>
                          </a:solidFill>
                          <a:effectLst/>
                          <a:latin typeface="+mn-lt"/>
                        </a:rPr>
                        <a:t> Simpler!</a:t>
                      </a:r>
                      <a:br>
                        <a:rPr lang="en-US" sz="2000" b="0" i="0" dirty="0">
                          <a:solidFill>
                            <a:srgbClr val="000000"/>
                          </a:solidFill>
                          <a:effectLst/>
                          <a:latin typeface="+mn-lt"/>
                        </a:rPr>
                      </a:br>
                      <a:r>
                        <a:rPr lang="en-US" sz="2000" b="0" i="0" dirty="0">
                          <a:solidFill>
                            <a:srgbClr val="000000"/>
                          </a:solidFill>
                          <a:effectLst/>
                          <a:latin typeface="+mn-lt"/>
                        </a:rPr>
                        <a:t> Faster</a:t>
                      </a:r>
                      <a:br>
                        <a:rPr lang="en-US" sz="2000" b="0" i="0" dirty="0">
                          <a:solidFill>
                            <a:srgbClr val="000000"/>
                          </a:solidFill>
                          <a:effectLst/>
                          <a:latin typeface="+mn-lt"/>
                        </a:rPr>
                      </a:br>
                      <a:r>
                        <a:rPr lang="en-US" sz="2000" b="0" i="0" dirty="0">
                          <a:solidFill>
                            <a:srgbClr val="000000"/>
                          </a:solidFill>
                          <a:effectLst/>
                          <a:latin typeface="+mn-lt"/>
                        </a:rPr>
                        <a:t> Easier evolution</a:t>
                      </a:r>
                      <a:endParaRPr lang="en-US" sz="2000" dirty="0">
                        <a:latin typeface="+mn-lt"/>
                      </a:endParaRPr>
                    </a:p>
                  </a:txBody>
                  <a:tcPr>
                    <a:lnL>
                      <a:noFill/>
                    </a:lnL>
                    <a:lnR>
                      <a:noFill/>
                    </a:lnR>
                    <a:lnT>
                      <a:noFill/>
                    </a:lnT>
                    <a:lnB>
                      <a:noFill/>
                    </a:lnB>
                  </a:tcPr>
                </a:tc>
              </a:tr>
            </a:tbl>
          </a:graphicData>
        </a:graphic>
      </p:graphicFrame>
    </p:spTree>
    <p:extLst>
      <p:ext uri="{BB962C8B-B14F-4D97-AF65-F5344CB8AC3E}">
        <p14:creationId xmlns:p14="http://schemas.microsoft.com/office/powerpoint/2010/main" val="1853526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Table </a:t>
            </a:r>
            <a:r>
              <a:rPr lang="en-US" dirty="0" err="1" smtClean="0"/>
              <a:t>cnt</a:t>
            </a:r>
            <a:r>
              <a:rPr lang="en-US" dirty="0" smtClean="0"/>
              <a:t>.</a:t>
            </a:r>
            <a:endParaRPr lang="en-US" dirty="0"/>
          </a:p>
        </p:txBody>
      </p:sp>
      <p:pic>
        <p:nvPicPr>
          <p:cNvPr id="122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905000"/>
            <a:ext cx="4419600" cy="2781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1849979"/>
            <a:ext cx="4324350" cy="2874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7456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Computing</a:t>
            </a:r>
            <a:endParaRPr lang="en-US" dirty="0"/>
          </a:p>
        </p:txBody>
      </p:sp>
      <p:sp>
        <p:nvSpPr>
          <p:cNvPr id="3" name="Content Placeholder 2"/>
          <p:cNvSpPr>
            <a:spLocks noGrp="1"/>
          </p:cNvSpPr>
          <p:nvPr>
            <p:ph idx="1"/>
          </p:nvPr>
        </p:nvSpPr>
        <p:spPr/>
        <p:txBody>
          <a:bodyPr>
            <a:normAutofit lnSpcReduction="10000"/>
          </a:bodyPr>
          <a:lstStyle/>
          <a:p>
            <a:r>
              <a:rPr lang="en-US" dirty="0" smtClean="0"/>
              <a:t>On demand computational services over web</a:t>
            </a:r>
          </a:p>
          <a:p>
            <a:pPr lvl="1"/>
            <a:r>
              <a:rPr lang="en-US" dirty="0" smtClean="0"/>
              <a:t>Spiky compute needs of the scientists</a:t>
            </a:r>
          </a:p>
          <a:p>
            <a:r>
              <a:rPr lang="en-US" dirty="0" smtClean="0"/>
              <a:t>Horizontal scaling with no additional cost</a:t>
            </a:r>
          </a:p>
          <a:p>
            <a:pPr lvl="1"/>
            <a:r>
              <a:rPr lang="en-US" dirty="0" smtClean="0"/>
              <a:t>Increased throughput</a:t>
            </a:r>
          </a:p>
          <a:p>
            <a:r>
              <a:rPr lang="en-US" dirty="0"/>
              <a:t>Public Clouds</a:t>
            </a:r>
          </a:p>
          <a:p>
            <a:pPr lvl="1"/>
            <a:r>
              <a:rPr lang="en-US" dirty="0"/>
              <a:t>Amazon </a:t>
            </a:r>
            <a:r>
              <a:rPr lang="en-US" dirty="0" smtClean="0"/>
              <a:t>Web Services, </a:t>
            </a:r>
            <a:r>
              <a:rPr lang="en-US" dirty="0"/>
              <a:t>Windows Azure, Google </a:t>
            </a:r>
            <a:r>
              <a:rPr lang="en-US" dirty="0" err="1" smtClean="0"/>
              <a:t>AppEngine</a:t>
            </a:r>
            <a:r>
              <a:rPr lang="en-US" dirty="0" smtClean="0"/>
              <a:t>, …</a:t>
            </a:r>
          </a:p>
          <a:p>
            <a:r>
              <a:rPr lang="en-US" dirty="0" smtClean="0"/>
              <a:t>Private Cloud Infrastructure Software</a:t>
            </a:r>
          </a:p>
          <a:p>
            <a:pPr lvl="1"/>
            <a:r>
              <a:rPr lang="en-US" dirty="0" smtClean="0"/>
              <a:t>Eucalyptus, Nimbus, </a:t>
            </a:r>
            <a:r>
              <a:rPr lang="en-US" dirty="0" err="1" smtClean="0"/>
              <a:t>OpenNebula</a:t>
            </a:r>
            <a:endParaRPr lang="en-US" dirty="0" smtClean="0"/>
          </a:p>
        </p:txBody>
      </p:sp>
    </p:spTree>
    <p:extLst>
      <p:ext uri="{BB962C8B-B14F-4D97-AF65-F5344CB8AC3E}">
        <p14:creationId xmlns:p14="http://schemas.microsoft.com/office/powerpoint/2010/main" val="1130067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Cloud Infrastructure </a:t>
            </a:r>
            <a:r>
              <a:rPr lang="en-US" dirty="0" smtClean="0"/>
              <a:t>Software Stacks</a:t>
            </a:r>
            <a:endParaRPr lang="en-US" dirty="0"/>
          </a:p>
        </p:txBody>
      </p:sp>
      <p:sp>
        <p:nvSpPr>
          <p:cNvPr id="3" name="Content Placeholder 2"/>
          <p:cNvSpPr>
            <a:spLocks noGrp="1"/>
          </p:cNvSpPr>
          <p:nvPr>
            <p:ph idx="1"/>
          </p:nvPr>
        </p:nvSpPr>
        <p:spPr>
          <a:xfrm>
            <a:off x="457200" y="1600200"/>
            <a:ext cx="4114800" cy="4525963"/>
          </a:xfrm>
        </p:spPr>
        <p:txBody>
          <a:bodyPr>
            <a:normAutofit fontScale="85000" lnSpcReduction="10000"/>
          </a:bodyPr>
          <a:lstStyle/>
          <a:p>
            <a:r>
              <a:rPr lang="en-US" dirty="0"/>
              <a:t>Manage provisioning of virtual machines for a cloud providing infrastructure as a service </a:t>
            </a:r>
            <a:endParaRPr lang="en-US" dirty="0" smtClean="0"/>
          </a:p>
          <a:p>
            <a:r>
              <a:rPr lang="en-US" dirty="0" smtClean="0"/>
              <a:t>Coordinates many components</a:t>
            </a:r>
          </a:p>
          <a:p>
            <a:pPr marL="971550" lvl="1" indent="-514350">
              <a:buFont typeface="+mj-lt"/>
              <a:buAutoNum type="arabicPeriod"/>
            </a:pPr>
            <a:r>
              <a:rPr lang="en-US" dirty="0" smtClean="0"/>
              <a:t>Hardware and OS</a:t>
            </a:r>
          </a:p>
          <a:p>
            <a:pPr marL="971550" lvl="1" indent="-514350">
              <a:buFont typeface="+mj-lt"/>
              <a:buAutoNum type="arabicPeriod"/>
            </a:pPr>
            <a:r>
              <a:rPr lang="en-US" dirty="0" smtClean="0"/>
              <a:t>Network, DNS, DHCP</a:t>
            </a:r>
          </a:p>
          <a:p>
            <a:pPr marL="971550" lvl="1" indent="-514350">
              <a:buFont typeface="+mj-lt"/>
              <a:buAutoNum type="arabicPeriod"/>
            </a:pPr>
            <a:r>
              <a:rPr lang="en-US" dirty="0" smtClean="0"/>
              <a:t>VMM Hypervisor</a:t>
            </a:r>
          </a:p>
          <a:p>
            <a:pPr marL="971550" lvl="1" indent="-514350">
              <a:buFont typeface="+mj-lt"/>
              <a:buAutoNum type="arabicPeriod"/>
            </a:pPr>
            <a:r>
              <a:rPr lang="en-US" dirty="0" smtClean="0"/>
              <a:t>VM Image archives</a:t>
            </a:r>
          </a:p>
          <a:p>
            <a:pPr marL="971550" lvl="1" indent="-514350">
              <a:buFont typeface="+mj-lt"/>
              <a:buAutoNum type="arabicPeriod"/>
            </a:pPr>
            <a:r>
              <a:rPr lang="en-US" dirty="0" smtClean="0"/>
              <a:t>User front end, etc..</a:t>
            </a:r>
          </a:p>
          <a:p>
            <a:pPr lvl="1"/>
            <a:endParaRPr lang="en-US" dirty="0"/>
          </a:p>
        </p:txBody>
      </p:sp>
      <p:pic>
        <p:nvPicPr>
          <p:cNvPr id="1638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1" y="1676401"/>
            <a:ext cx="4571999" cy="396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6629400"/>
            <a:ext cx="8679427" cy="276999"/>
          </a:xfrm>
          <a:prstGeom prst="rect">
            <a:avLst/>
          </a:prstGeom>
        </p:spPr>
        <p:txBody>
          <a:bodyPr wrap="none">
            <a:spAutoFit/>
          </a:bodyPr>
          <a:lstStyle/>
          <a:p>
            <a:r>
              <a:rPr lang="en-US" sz="1200" dirty="0"/>
              <a:t>Peter </a:t>
            </a:r>
            <a:r>
              <a:rPr lang="en-US" sz="1200" dirty="0" err="1"/>
              <a:t>Sempolinski</a:t>
            </a:r>
            <a:r>
              <a:rPr lang="en-US" sz="1200" dirty="0"/>
              <a:t> and Douglas </a:t>
            </a:r>
            <a:r>
              <a:rPr lang="en-US" sz="1200" dirty="0" err="1" smtClean="0"/>
              <a:t>Thain</a:t>
            </a:r>
            <a:r>
              <a:rPr lang="en-US" sz="1200" dirty="0"/>
              <a:t>, A Comparison and Critique of Eucalyptus, </a:t>
            </a:r>
            <a:r>
              <a:rPr lang="en-US" sz="1200" dirty="0" err="1"/>
              <a:t>OpenNebula</a:t>
            </a:r>
            <a:r>
              <a:rPr lang="en-US" sz="1200" dirty="0"/>
              <a:t> and </a:t>
            </a:r>
            <a:r>
              <a:rPr lang="en-US" sz="1200" dirty="0" smtClean="0"/>
              <a:t>Nimbus,  </a:t>
            </a:r>
            <a:r>
              <a:rPr lang="en-US" sz="1200" dirty="0" err="1" smtClean="0"/>
              <a:t>CloudCom</a:t>
            </a:r>
            <a:r>
              <a:rPr lang="en-US" sz="1200" dirty="0" smtClean="0"/>
              <a:t> 2010, Indianapolis.</a:t>
            </a:r>
            <a:endParaRPr lang="en-US" sz="1200" dirty="0"/>
          </a:p>
        </p:txBody>
      </p:sp>
    </p:spTree>
    <p:extLst>
      <p:ext uri="{BB962C8B-B14F-4D97-AF65-F5344CB8AC3E}">
        <p14:creationId xmlns:p14="http://schemas.microsoft.com/office/powerpoint/2010/main" val="3210499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676400"/>
            <a:ext cx="9239250"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Cloud Infrastructure Software</a:t>
            </a:r>
            <a:endParaRPr lang="en-US" dirty="0"/>
          </a:p>
        </p:txBody>
      </p:sp>
      <p:pic>
        <p:nvPicPr>
          <p:cNvPr id="17410"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1993710"/>
            <a:ext cx="9239250" cy="1482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150" y="3419475"/>
            <a:ext cx="942975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6629400"/>
            <a:ext cx="8679427" cy="276999"/>
          </a:xfrm>
          <a:prstGeom prst="rect">
            <a:avLst/>
          </a:prstGeom>
        </p:spPr>
        <p:txBody>
          <a:bodyPr wrap="none">
            <a:spAutoFit/>
          </a:bodyPr>
          <a:lstStyle/>
          <a:p>
            <a:r>
              <a:rPr lang="en-US" sz="1200" dirty="0"/>
              <a:t>Peter </a:t>
            </a:r>
            <a:r>
              <a:rPr lang="en-US" sz="1200" dirty="0" err="1"/>
              <a:t>Sempolinski</a:t>
            </a:r>
            <a:r>
              <a:rPr lang="en-US" sz="1200" dirty="0"/>
              <a:t> and Douglas </a:t>
            </a:r>
            <a:r>
              <a:rPr lang="en-US" sz="1200" dirty="0" err="1" smtClean="0"/>
              <a:t>Thain</a:t>
            </a:r>
            <a:r>
              <a:rPr lang="en-US" sz="1200" dirty="0"/>
              <a:t>, A Comparison and Critique of Eucalyptus, </a:t>
            </a:r>
            <a:r>
              <a:rPr lang="en-US" sz="1200" dirty="0" err="1"/>
              <a:t>OpenNebula</a:t>
            </a:r>
            <a:r>
              <a:rPr lang="en-US" sz="1200" dirty="0"/>
              <a:t> and </a:t>
            </a:r>
            <a:r>
              <a:rPr lang="en-US" sz="1200" dirty="0" smtClean="0"/>
              <a:t>Nimbus,  </a:t>
            </a:r>
            <a:r>
              <a:rPr lang="en-US" sz="1200" dirty="0" err="1" smtClean="0"/>
              <a:t>CloudCom</a:t>
            </a:r>
            <a:r>
              <a:rPr lang="en-US" sz="1200" dirty="0" smtClean="0"/>
              <a:t> 2010, Indianapolis.</a:t>
            </a:r>
            <a:endParaRPr lang="en-US" sz="1200" dirty="0"/>
          </a:p>
        </p:txBody>
      </p:sp>
    </p:spTree>
    <p:extLst>
      <p:ext uri="{BB962C8B-B14F-4D97-AF65-F5344CB8AC3E}">
        <p14:creationId xmlns:p14="http://schemas.microsoft.com/office/powerpoint/2010/main" val="3328395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Clouds &amp; Services</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dirty="0" smtClean="0"/>
              <a:t>Types of clouds</a:t>
            </a:r>
          </a:p>
          <a:p>
            <a:pPr lvl="1"/>
            <a:r>
              <a:rPr lang="en-US" dirty="0" smtClean="0"/>
              <a:t>Infrastructure </a:t>
            </a:r>
            <a:r>
              <a:rPr lang="en-US" dirty="0"/>
              <a:t>as a </a:t>
            </a:r>
            <a:r>
              <a:rPr lang="en-US" dirty="0" smtClean="0"/>
              <a:t>Service (</a:t>
            </a:r>
            <a:r>
              <a:rPr lang="en-US" dirty="0" err="1" smtClean="0"/>
              <a:t>IaaS</a:t>
            </a:r>
            <a:r>
              <a:rPr lang="en-US" dirty="0" smtClean="0"/>
              <a:t>)</a:t>
            </a:r>
            <a:endParaRPr lang="en-US" dirty="0"/>
          </a:p>
          <a:p>
            <a:pPr lvl="2"/>
            <a:r>
              <a:rPr lang="en-US" dirty="0" err="1"/>
              <a:t>Eg</a:t>
            </a:r>
            <a:r>
              <a:rPr lang="en-US" dirty="0"/>
              <a:t>: Amazon EC2</a:t>
            </a:r>
          </a:p>
          <a:p>
            <a:pPr lvl="1"/>
            <a:r>
              <a:rPr lang="en-US" dirty="0"/>
              <a:t>Platform as a </a:t>
            </a:r>
            <a:r>
              <a:rPr lang="en-US" dirty="0" smtClean="0"/>
              <a:t>Service (</a:t>
            </a:r>
            <a:r>
              <a:rPr lang="en-US" dirty="0" err="1" smtClean="0"/>
              <a:t>PaaS</a:t>
            </a:r>
            <a:r>
              <a:rPr lang="en-US" dirty="0" smtClean="0"/>
              <a:t>)</a:t>
            </a:r>
            <a:endParaRPr lang="en-US" dirty="0"/>
          </a:p>
          <a:p>
            <a:pPr lvl="2"/>
            <a:r>
              <a:rPr lang="en-US" dirty="0" err="1"/>
              <a:t>Eg</a:t>
            </a:r>
            <a:r>
              <a:rPr lang="en-US" dirty="0"/>
              <a:t>: Microsoft Azure, Google App Engine</a:t>
            </a:r>
          </a:p>
          <a:p>
            <a:pPr lvl="1"/>
            <a:r>
              <a:rPr lang="en-US" dirty="0"/>
              <a:t>Software as a </a:t>
            </a:r>
            <a:r>
              <a:rPr lang="en-US" dirty="0" smtClean="0"/>
              <a:t>Service (</a:t>
            </a:r>
            <a:r>
              <a:rPr lang="en-US" dirty="0" err="1" smtClean="0"/>
              <a:t>SaaS</a:t>
            </a:r>
            <a:r>
              <a:rPr lang="en-US" dirty="0" smtClean="0"/>
              <a:t>)</a:t>
            </a:r>
            <a:endParaRPr lang="en-US" dirty="0"/>
          </a:p>
          <a:p>
            <a:pPr lvl="2"/>
            <a:r>
              <a:rPr lang="en-US" dirty="0" err="1"/>
              <a:t>Eg</a:t>
            </a:r>
            <a:r>
              <a:rPr lang="en-US" dirty="0"/>
              <a:t>: </a:t>
            </a:r>
            <a:r>
              <a:rPr lang="en-US" dirty="0" err="1" smtClean="0"/>
              <a:t>Salesforce</a:t>
            </a:r>
            <a:endParaRPr lang="en-US" dirty="0" smtClean="0"/>
          </a:p>
          <a:p>
            <a:pPr lvl="2"/>
            <a:endParaRPr lang="en-US" dirty="0"/>
          </a:p>
          <a:p>
            <a:pPr lvl="2"/>
            <a:endParaRPr lang="en-US" dirty="0" smtClean="0"/>
          </a:p>
        </p:txBody>
      </p:sp>
      <p:grpSp>
        <p:nvGrpSpPr>
          <p:cNvPr id="12" name="Group 11"/>
          <p:cNvGrpSpPr/>
          <p:nvPr/>
        </p:nvGrpSpPr>
        <p:grpSpPr>
          <a:xfrm>
            <a:off x="865589" y="5433536"/>
            <a:ext cx="7708069" cy="586264"/>
            <a:chOff x="865589" y="3974068"/>
            <a:chExt cx="7708069" cy="586264"/>
          </a:xfrm>
        </p:grpSpPr>
        <p:cxnSp>
          <p:nvCxnSpPr>
            <p:cNvPr id="6" name="Straight Arrow Connector 5"/>
            <p:cNvCxnSpPr/>
            <p:nvPr/>
          </p:nvCxnSpPr>
          <p:spPr>
            <a:xfrm>
              <a:off x="1447800" y="4191000"/>
              <a:ext cx="6400800"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322003" y="4191000"/>
              <a:ext cx="1397498" cy="369332"/>
            </a:xfrm>
            <a:prstGeom prst="rect">
              <a:avLst/>
            </a:prstGeom>
            <a:noFill/>
          </p:spPr>
          <p:txBody>
            <a:bodyPr wrap="none" rtlCol="0">
              <a:spAutoFit/>
            </a:bodyPr>
            <a:lstStyle/>
            <a:p>
              <a:r>
                <a:rPr lang="en-US" dirty="0" smtClean="0"/>
                <a:t>Autonomous</a:t>
              </a:r>
              <a:endParaRPr lang="en-US" dirty="0"/>
            </a:p>
          </p:txBody>
        </p:sp>
        <p:sp>
          <p:nvSpPr>
            <p:cNvPr id="8" name="TextBox 7"/>
            <p:cNvSpPr txBox="1"/>
            <p:nvPr/>
          </p:nvSpPr>
          <p:spPr>
            <a:xfrm>
              <a:off x="1600200" y="4191000"/>
              <a:ext cx="2469459" cy="369332"/>
            </a:xfrm>
            <a:prstGeom prst="rect">
              <a:avLst/>
            </a:prstGeom>
            <a:noFill/>
          </p:spPr>
          <p:txBody>
            <a:bodyPr wrap="none" rtlCol="0">
              <a:spAutoFit/>
            </a:bodyPr>
            <a:lstStyle/>
            <a:p>
              <a:r>
                <a:rPr lang="en-US" dirty="0" smtClean="0"/>
                <a:t>More Control/ Flexibility</a:t>
              </a:r>
              <a:endParaRPr lang="en-US" dirty="0"/>
            </a:p>
          </p:txBody>
        </p:sp>
        <p:sp>
          <p:nvSpPr>
            <p:cNvPr id="9" name="TextBox 8"/>
            <p:cNvSpPr txBox="1"/>
            <p:nvPr/>
          </p:nvSpPr>
          <p:spPr>
            <a:xfrm>
              <a:off x="865589" y="4006334"/>
              <a:ext cx="628698" cy="400110"/>
            </a:xfrm>
            <a:prstGeom prst="rect">
              <a:avLst/>
            </a:prstGeom>
            <a:noFill/>
          </p:spPr>
          <p:txBody>
            <a:bodyPr wrap="none" rtlCol="0">
              <a:spAutoFit/>
            </a:bodyPr>
            <a:lstStyle/>
            <a:p>
              <a:r>
                <a:rPr lang="en-US" sz="2000" b="1" dirty="0" err="1"/>
                <a:t>I</a:t>
              </a:r>
              <a:r>
                <a:rPr lang="en-US" sz="2000" b="1" dirty="0" err="1" smtClean="0"/>
                <a:t>aaS</a:t>
              </a:r>
              <a:endParaRPr lang="en-US" sz="2000" b="1" dirty="0"/>
            </a:p>
          </p:txBody>
        </p:sp>
        <p:sp>
          <p:nvSpPr>
            <p:cNvPr id="10" name="TextBox 9"/>
            <p:cNvSpPr txBox="1"/>
            <p:nvPr/>
          </p:nvSpPr>
          <p:spPr>
            <a:xfrm>
              <a:off x="7882635" y="4006334"/>
              <a:ext cx="691023" cy="400110"/>
            </a:xfrm>
            <a:prstGeom prst="rect">
              <a:avLst/>
            </a:prstGeom>
            <a:noFill/>
          </p:spPr>
          <p:txBody>
            <a:bodyPr wrap="none" rtlCol="0">
              <a:spAutoFit/>
            </a:bodyPr>
            <a:lstStyle/>
            <a:p>
              <a:r>
                <a:rPr lang="en-US" sz="2000" b="1" dirty="0" err="1"/>
                <a:t>P</a:t>
              </a:r>
              <a:r>
                <a:rPr lang="en-US" sz="2000" b="1" dirty="0" err="1" smtClean="0"/>
                <a:t>aaS</a:t>
              </a:r>
              <a:endParaRPr lang="en-US" sz="2000" b="1" dirty="0"/>
            </a:p>
          </p:txBody>
        </p:sp>
        <p:sp>
          <p:nvSpPr>
            <p:cNvPr id="11" name="TextBox 10"/>
            <p:cNvSpPr txBox="1"/>
            <p:nvPr/>
          </p:nvSpPr>
          <p:spPr>
            <a:xfrm>
              <a:off x="4800600" y="3974068"/>
              <a:ext cx="184731" cy="400110"/>
            </a:xfrm>
            <a:prstGeom prst="rect">
              <a:avLst/>
            </a:prstGeom>
            <a:noFill/>
          </p:spPr>
          <p:txBody>
            <a:bodyPr wrap="none" rtlCol="0">
              <a:spAutoFit/>
            </a:bodyPr>
            <a:lstStyle/>
            <a:p>
              <a:endParaRPr lang="en-US" sz="2000" b="1" dirty="0"/>
            </a:p>
          </p:txBody>
        </p:sp>
      </p:grpSp>
    </p:spTree>
    <p:extLst>
      <p:ext uri="{BB962C8B-B14F-4D97-AF65-F5344CB8AC3E}">
        <p14:creationId xmlns:p14="http://schemas.microsoft.com/office/powerpoint/2010/main" val="4291158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13354</TotalTime>
  <Words>3290</Words>
  <Application>Microsoft Office PowerPoint</Application>
  <PresentationFormat>On-screen Show (4:3)</PresentationFormat>
  <Paragraphs>698</Paragraphs>
  <Slides>53</Slides>
  <Notes>28</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Office Theme</vt:lpstr>
      <vt:lpstr>Document</vt:lpstr>
      <vt:lpstr>Overview of Cloud Technologies and Parallel Programming Frameworks for Scientific Applications</vt:lpstr>
      <vt:lpstr>Trends</vt:lpstr>
      <vt:lpstr>Moving towards..</vt:lpstr>
      <vt:lpstr>Clouds &amp; Cloud Services</vt:lpstr>
      <vt:lpstr>Virtualization</vt:lpstr>
      <vt:lpstr>Cloud Computing</vt:lpstr>
      <vt:lpstr>Cloud Infrastructure Software Stacks</vt:lpstr>
      <vt:lpstr>Cloud Infrastructure Software</vt:lpstr>
      <vt:lpstr>Public Clouds &amp; Services</vt:lpstr>
      <vt:lpstr>Sustained performance of clouds</vt:lpstr>
      <vt:lpstr>Virtualization Overhead for All Pairs Sequence Alignment</vt:lpstr>
      <vt:lpstr>Cloud Infrastructure Services</vt:lpstr>
      <vt:lpstr>Amazon Web Services</vt:lpstr>
      <vt:lpstr>Classic cloud architecture</vt:lpstr>
      <vt:lpstr>Sequence Assembly in the Clouds</vt:lpstr>
      <vt:lpstr>Distributed Data storage</vt:lpstr>
      <vt:lpstr>Cloud Data Stores (NO-SQL)</vt:lpstr>
      <vt:lpstr> Google BigTable</vt:lpstr>
      <vt:lpstr>Amazon Dynamo</vt:lpstr>
      <vt:lpstr>NO-Sql data stores</vt:lpstr>
      <vt:lpstr>GFS</vt:lpstr>
      <vt:lpstr>Sector</vt:lpstr>
      <vt:lpstr>PowerPoint Presentation</vt:lpstr>
      <vt:lpstr>Data intensive Parallel processing frameworks</vt:lpstr>
      <vt:lpstr>MapReduce</vt:lpstr>
      <vt:lpstr>Execution Overview</vt:lpstr>
      <vt:lpstr>Word Count</vt:lpstr>
      <vt:lpstr>Word Count</vt:lpstr>
      <vt:lpstr>Hadoop &amp; DryadLINQ</vt:lpstr>
      <vt:lpstr>PowerPoint Presentation</vt:lpstr>
      <vt:lpstr>PowerPoint Presentation</vt:lpstr>
      <vt:lpstr>Inhomogeneous Data Performance</vt:lpstr>
      <vt:lpstr>Inhomogeneous Data Performance</vt:lpstr>
      <vt:lpstr>MapReduceRoles4Azure</vt:lpstr>
      <vt:lpstr>Sequence Assembly Performance</vt:lpstr>
      <vt:lpstr>Other Abstractions</vt:lpstr>
      <vt:lpstr>Applications</vt:lpstr>
      <vt:lpstr>Application Categories</vt:lpstr>
      <vt:lpstr>Applications</vt:lpstr>
      <vt:lpstr>Workflows</vt:lpstr>
      <vt:lpstr>LEAD – Linked Environments for Dynamic Discovery</vt:lpstr>
      <vt:lpstr>Pegasus and DAGMan</vt:lpstr>
      <vt:lpstr>Conclusion</vt:lpstr>
      <vt:lpstr>PowerPoint Presentation</vt:lpstr>
      <vt:lpstr>Backup SlIDES</vt:lpstr>
      <vt:lpstr>Background</vt:lpstr>
      <vt:lpstr>High-level parallel data processing languages</vt:lpstr>
      <vt:lpstr>Comparison</vt:lpstr>
      <vt:lpstr>For AI</vt:lpstr>
      <vt:lpstr>Cloud Computing Definition</vt:lpstr>
      <vt:lpstr>MapReduce vs RDBMS</vt:lpstr>
      <vt:lpstr>ACID vs BASE</vt:lpstr>
      <vt:lpstr>Big Table cnt.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thilina</dc:creator>
  <cp:lastModifiedBy>thilina</cp:lastModifiedBy>
  <cp:revision>401</cp:revision>
  <dcterms:created xsi:type="dcterms:W3CDTF">2011-01-01T20:42:54Z</dcterms:created>
  <dcterms:modified xsi:type="dcterms:W3CDTF">2011-01-12T15:32:39Z</dcterms:modified>
</cp:coreProperties>
</file>