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2" r:id="rId9"/>
    <p:sldId id="263" r:id="rId10"/>
    <p:sldId id="273" r:id="rId11"/>
    <p:sldId id="264" r:id="rId12"/>
    <p:sldId id="270" r:id="rId13"/>
    <p:sldId id="271" r:id="rId14"/>
    <p:sldId id="265" r:id="rId15"/>
    <p:sldId id="266" r:id="rId16"/>
    <p:sldId id="267" r:id="rId17"/>
    <p:sldId id="275" r:id="rId18"/>
    <p:sldId id="268" r:id="rId19"/>
    <p:sldId id="272" r:id="rId20"/>
    <p:sldId id="269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660"/>
  </p:normalViewPr>
  <p:slideViewPr>
    <p:cSldViewPr>
      <p:cViewPr varScale="1">
        <p:scale>
          <a:sx n="103" d="100"/>
          <a:sy n="103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1B1-BD5F-41FB-99F3-57A474B49454}" type="datetimeFigureOut">
              <a:rPr lang="zh-CN" altLang="en-US" smtClean="0"/>
              <a:pPr/>
              <a:t>2010-11-29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2F36-E07E-4693-9221-00BC74D4D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1B1-BD5F-41FB-99F3-57A474B49454}" type="datetimeFigureOut">
              <a:rPr lang="zh-CN" altLang="en-US" smtClean="0"/>
              <a:pPr/>
              <a:t>2010-11-29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2F36-E07E-4693-9221-00BC74D4D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1B1-BD5F-41FB-99F3-57A474B49454}" type="datetimeFigureOut">
              <a:rPr lang="zh-CN" altLang="en-US" smtClean="0"/>
              <a:pPr/>
              <a:t>2010-11-29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2F36-E07E-4693-9221-00BC74D4D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1B1-BD5F-41FB-99F3-57A474B49454}" type="datetimeFigureOut">
              <a:rPr lang="zh-CN" altLang="en-US" smtClean="0"/>
              <a:pPr/>
              <a:t>2010-11-29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2F36-E07E-4693-9221-00BC74D4D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1B1-BD5F-41FB-99F3-57A474B49454}" type="datetimeFigureOut">
              <a:rPr lang="zh-CN" altLang="en-US" smtClean="0"/>
              <a:pPr/>
              <a:t>2010-11-29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2F36-E07E-4693-9221-00BC74D4D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1B1-BD5F-41FB-99F3-57A474B49454}" type="datetimeFigureOut">
              <a:rPr lang="zh-CN" altLang="en-US" smtClean="0"/>
              <a:pPr/>
              <a:t>2010-11-29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2F36-E07E-4693-9221-00BC74D4D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1B1-BD5F-41FB-99F3-57A474B49454}" type="datetimeFigureOut">
              <a:rPr lang="zh-CN" altLang="en-US" smtClean="0"/>
              <a:pPr/>
              <a:t>2010-11-29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2F36-E07E-4693-9221-00BC74D4D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1B1-BD5F-41FB-99F3-57A474B49454}" type="datetimeFigureOut">
              <a:rPr lang="zh-CN" altLang="en-US" smtClean="0"/>
              <a:pPr/>
              <a:t>2010-11-29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2F36-E07E-4693-9221-00BC74D4D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1B1-BD5F-41FB-99F3-57A474B49454}" type="datetimeFigureOut">
              <a:rPr lang="zh-CN" altLang="en-US" smtClean="0"/>
              <a:pPr/>
              <a:t>2010-11-29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2F36-E07E-4693-9221-00BC74D4D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1B1-BD5F-41FB-99F3-57A474B49454}" type="datetimeFigureOut">
              <a:rPr lang="zh-CN" altLang="en-US" smtClean="0"/>
              <a:pPr/>
              <a:t>2010-11-29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2F36-E07E-4693-9221-00BC74D4D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1B1-BD5F-41FB-99F3-57A474B49454}" type="datetimeFigureOut">
              <a:rPr lang="zh-CN" altLang="en-US" smtClean="0"/>
              <a:pPr/>
              <a:t>2010-11-29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2F36-E07E-4693-9221-00BC74D4D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B21B1-BD5F-41FB-99F3-57A474B49454}" type="datetimeFigureOut">
              <a:rPr lang="zh-CN" altLang="en-US" smtClean="0"/>
              <a:pPr/>
              <a:t>2010-11-29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42F36-E07E-4693-9221-00BC74D4D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uma@indiana.edu" TargetMode="External"/><Relationship Id="rId2" Type="http://schemas.openxmlformats.org/officeDocument/2006/relationships/hyperlink" Target="mailto:gao4@indiana.edu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gcf@indiana.edu" TargetMode="External"/><Relationship Id="rId5" Type="http://schemas.openxmlformats.org/officeDocument/2006/relationships/hyperlink" Target="mailto:jomlowe@iupui.edu" TargetMode="External"/><Relationship Id="rId4" Type="http://schemas.openxmlformats.org/officeDocument/2006/relationships/hyperlink" Target="mailto:mpierce@cs.indiana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673374"/>
            <a:ext cx="7772400" cy="175562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VBS-</a:t>
            </a:r>
            <a:r>
              <a:rPr lang="en-US" altLang="zh-CN" dirty="0" err="1" smtClean="0"/>
              <a:t>Lustre</a:t>
            </a:r>
            <a:r>
              <a:rPr lang="en-US" altLang="zh-CN" dirty="0" smtClean="0"/>
              <a:t>: A Distributed Block Storage System for Cloud Infrastructure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dirty="0" err="1" smtClean="0"/>
              <a:t>Xiaoming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Gao</a:t>
            </a:r>
            <a:r>
              <a:rPr lang="en-US" altLang="zh-CN" dirty="0" smtClean="0"/>
              <a:t>, </a:t>
            </a:r>
            <a:r>
              <a:rPr lang="en-US" altLang="zh-CN" dirty="0" smtClean="0">
                <a:hlinkClick r:id="rId2"/>
              </a:rPr>
              <a:t>gao4@indiana.edu</a:t>
            </a:r>
            <a:endParaRPr lang="en-US" altLang="zh-CN" dirty="0" smtClean="0"/>
          </a:p>
          <a:p>
            <a:r>
              <a:rPr lang="en-US" altLang="zh-CN" dirty="0" smtClean="0"/>
              <a:t>Yu Ma, </a:t>
            </a:r>
            <a:r>
              <a:rPr lang="en-US" altLang="zh-CN" dirty="0" smtClean="0">
                <a:hlinkClick r:id="rId3"/>
              </a:rPr>
              <a:t>yuma@indiana.edu</a:t>
            </a:r>
            <a:endParaRPr lang="en-US" altLang="zh-CN" dirty="0" smtClean="0"/>
          </a:p>
          <a:p>
            <a:r>
              <a:rPr lang="en-US" altLang="zh-CN" dirty="0" smtClean="0"/>
              <a:t>Marlon Pierce, </a:t>
            </a:r>
            <a:r>
              <a:rPr lang="en-US" altLang="zh-CN" dirty="0" smtClean="0">
                <a:hlinkClick r:id="rId4"/>
              </a:rPr>
              <a:t>mpierce@cs.indiana.edu</a:t>
            </a:r>
            <a:endParaRPr lang="en-US" altLang="zh-CN" dirty="0" smtClean="0"/>
          </a:p>
          <a:p>
            <a:r>
              <a:rPr lang="en-US" altLang="zh-CN" dirty="0" smtClean="0"/>
              <a:t>Mike Lowe, </a:t>
            </a:r>
            <a:r>
              <a:rPr lang="en-US" altLang="zh-CN" dirty="0" smtClean="0">
                <a:hlinkClick r:id="rId5"/>
              </a:rPr>
              <a:t>jomlowe@iupui.edu</a:t>
            </a:r>
            <a:endParaRPr lang="en-US" altLang="zh-CN" dirty="0" smtClean="0"/>
          </a:p>
          <a:p>
            <a:r>
              <a:rPr lang="en-US" altLang="zh-CN" dirty="0" smtClean="0"/>
              <a:t>Geoffrey Fox, </a:t>
            </a:r>
            <a:r>
              <a:rPr lang="en-US" altLang="zh-CN" dirty="0" smtClean="0">
                <a:hlinkClick r:id="rId6"/>
              </a:rPr>
              <a:t>gcf@indiana.edu</a:t>
            </a:r>
            <a:r>
              <a:rPr lang="en-US" altLang="zh-CN" dirty="0" smtClean="0"/>
              <a:t> 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and access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Web service accesses protected with HTTPS channels</a:t>
            </a:r>
          </a:p>
          <a:p>
            <a:endParaRPr lang="en-US" dirty="0" smtClean="0"/>
          </a:p>
          <a:p>
            <a:r>
              <a:rPr lang="en-US" dirty="0" smtClean="0"/>
              <a:t>Public key user authentication: users only allowed to access their own volumes</a:t>
            </a:r>
          </a:p>
          <a:p>
            <a:endParaRPr lang="en-US" dirty="0" smtClean="0"/>
          </a:p>
          <a:p>
            <a:r>
              <a:rPr lang="en-US" dirty="0" smtClean="0"/>
              <a:t>New accounts created by adding new users’ certificates to services’ trusted certificate store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Read-only volume sharing</a:t>
            </a:r>
            <a:endParaRPr lang="zh-CN" altLang="en-US" dirty="0"/>
          </a:p>
        </p:txBody>
      </p:sp>
      <p:sp>
        <p:nvSpPr>
          <p:cNvPr id="4" name="Can 3"/>
          <p:cNvSpPr/>
          <p:nvPr/>
        </p:nvSpPr>
        <p:spPr bwMode="auto">
          <a:xfrm>
            <a:off x="6876256" y="2204864"/>
            <a:ext cx="1440160" cy="1368152"/>
          </a:xfrm>
          <a:prstGeom prst="can">
            <a:avLst/>
          </a:prstGeom>
          <a:solidFill>
            <a:srgbClr val="32B26A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en-US" altLang="zh-CN" sz="2000" dirty="0" smtClean="0"/>
              <a:t>Common data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4959640"/>
            <a:ext cx="100811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VM 1</a:t>
            </a:r>
            <a:endParaRPr lang="zh-CN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851920" y="4941168"/>
            <a:ext cx="100811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VM 2</a:t>
            </a:r>
            <a:endParaRPr lang="zh-CN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5301316" y="4941168"/>
            <a:ext cx="9361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VM 3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48264" y="515719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p:cxnSp>
        <p:nvCxnSpPr>
          <p:cNvPr id="10" name="Straight Arrow Connector 9"/>
          <p:cNvCxnSpPr>
            <a:stCxn id="4" idx="3"/>
            <a:endCxn id="5" idx="0"/>
          </p:cNvCxnSpPr>
          <p:nvPr/>
        </p:nvCxnSpPr>
        <p:spPr>
          <a:xfrm rot="5400000">
            <a:off x="4562764" y="1926068"/>
            <a:ext cx="1386624" cy="468052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  <a:endCxn id="6" idx="0"/>
          </p:cNvCxnSpPr>
          <p:nvPr/>
        </p:nvCxnSpPr>
        <p:spPr>
          <a:xfrm rot="5400000">
            <a:off x="5292080" y="2636912"/>
            <a:ext cx="1368152" cy="324036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3"/>
            <a:endCxn id="7" idx="0"/>
          </p:cNvCxnSpPr>
          <p:nvPr/>
        </p:nvCxnSpPr>
        <p:spPr>
          <a:xfrm rot="5400000">
            <a:off x="5998776" y="3343608"/>
            <a:ext cx="1368152" cy="1826968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 bwMode="auto">
          <a:xfrm>
            <a:off x="2320643" y="2419904"/>
            <a:ext cx="1193908" cy="10081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CN" dirty="0" smtClean="0">
                <a:solidFill>
                  <a:prstClr val="black"/>
                </a:solidFill>
              </a:rPr>
              <a:t>results</a:t>
            </a:r>
            <a:endParaRPr lang="zh-CN" altLang="en-US" dirty="0" smtClean="0">
              <a:solidFill>
                <a:prstClr val="black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3" name="Can 22"/>
          <p:cNvSpPr/>
          <p:nvPr/>
        </p:nvSpPr>
        <p:spPr bwMode="auto">
          <a:xfrm>
            <a:off x="3741780" y="2408989"/>
            <a:ext cx="1197817" cy="10081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CN" dirty="0" smtClean="0">
                <a:solidFill>
                  <a:prstClr val="black"/>
                </a:solidFill>
              </a:rPr>
              <a:t>results</a:t>
            </a:r>
            <a:endParaRPr lang="zh-CN" altLang="en-US" dirty="0" smtClean="0">
              <a:solidFill>
                <a:prstClr val="black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4" name="Can 23"/>
          <p:cNvSpPr/>
          <p:nvPr/>
        </p:nvSpPr>
        <p:spPr bwMode="auto">
          <a:xfrm>
            <a:off x="5153023" y="2392196"/>
            <a:ext cx="1192944" cy="10081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CN" dirty="0" smtClean="0">
                <a:solidFill>
                  <a:prstClr val="black"/>
                </a:solidFill>
              </a:rPr>
              <a:t>results</a:t>
            </a:r>
            <a:endParaRPr lang="zh-CN" altLang="en-US" dirty="0" smtClean="0">
              <a:solidFill>
                <a:prstClr val="black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5" idx="0"/>
          </p:cNvCxnSpPr>
          <p:nvPr/>
        </p:nvCxnSpPr>
        <p:spPr>
          <a:xfrm rot="5400000">
            <a:off x="2150895" y="4192938"/>
            <a:ext cx="1531624" cy="1781"/>
          </a:xfrm>
          <a:prstGeom prst="straightConnector1">
            <a:avLst/>
          </a:prstGeom>
          <a:ln w="158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3" idx="3"/>
            <a:endCxn id="6" idx="0"/>
          </p:cNvCxnSpPr>
          <p:nvPr/>
        </p:nvCxnSpPr>
        <p:spPr>
          <a:xfrm rot="16200000" flipH="1">
            <a:off x="3586299" y="4171490"/>
            <a:ext cx="1524067" cy="15287"/>
          </a:xfrm>
          <a:prstGeom prst="straightConnector1">
            <a:avLst/>
          </a:prstGeom>
          <a:ln w="158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4" idx="3"/>
            <a:endCxn id="7" idx="0"/>
          </p:cNvCxnSpPr>
          <p:nvPr/>
        </p:nvCxnSpPr>
        <p:spPr>
          <a:xfrm rot="16200000" flipH="1">
            <a:off x="4989001" y="4160801"/>
            <a:ext cx="1540860" cy="19873"/>
          </a:xfrm>
          <a:prstGeom prst="straightConnector1">
            <a:avLst/>
          </a:prstGeom>
          <a:ln w="158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34656" y="4960624"/>
            <a:ext cx="100811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VM 0</a:t>
            </a:r>
            <a:endParaRPr lang="zh-CN" altLang="en-US" dirty="0"/>
          </a:p>
        </p:txBody>
      </p:sp>
      <p:sp>
        <p:nvSpPr>
          <p:cNvPr id="18" name="Can 17"/>
          <p:cNvSpPr/>
          <p:nvPr/>
        </p:nvSpPr>
        <p:spPr bwMode="auto">
          <a:xfrm>
            <a:off x="842698" y="2420888"/>
            <a:ext cx="1224136" cy="10081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en-US" altLang="zh-CN" dirty="0" smtClean="0"/>
              <a:t>results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cxnSp>
        <p:nvCxnSpPr>
          <p:cNvPr id="19" name="Straight Arrow Connector 18"/>
          <p:cNvCxnSpPr>
            <a:stCxn id="18" idx="3"/>
            <a:endCxn id="17" idx="0"/>
          </p:cNvCxnSpPr>
          <p:nvPr/>
        </p:nvCxnSpPr>
        <p:spPr>
          <a:xfrm rot="5400000">
            <a:off x="680927" y="4186785"/>
            <a:ext cx="1531624" cy="16054"/>
          </a:xfrm>
          <a:prstGeom prst="straightConnector1">
            <a:avLst/>
          </a:prstGeom>
          <a:ln w="158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" idx="3"/>
            <a:endCxn id="17" idx="0"/>
          </p:cNvCxnSpPr>
          <p:nvPr/>
        </p:nvCxnSpPr>
        <p:spPr>
          <a:xfrm rot="5400000">
            <a:off x="3823720" y="1188008"/>
            <a:ext cx="1387608" cy="6157624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27584" y="1412776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Definition: attaching one volume to multiple VM instances in read-only mode at the same time.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Experience with </a:t>
            </a:r>
            <a:r>
              <a:rPr lang="en-US" altLang="zh-CN" dirty="0" err="1" smtClean="0"/>
              <a:t>FloodGrid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792088"/>
          </a:xfrm>
        </p:spPr>
        <p:txBody>
          <a:bodyPr>
            <a:normAutofit/>
          </a:bodyPr>
          <a:lstStyle/>
          <a:p>
            <a:r>
              <a:rPr lang="en-US" altLang="zh-CN" sz="2000" dirty="0" err="1" smtClean="0"/>
              <a:t>FloodGrid</a:t>
            </a:r>
            <a:r>
              <a:rPr lang="en-US" altLang="zh-CN" sz="2000" dirty="0" smtClean="0"/>
              <a:t>: an integrated platform for inundation modeling, property loss estimation, and visual presentation.</a:t>
            </a:r>
            <a:endParaRPr lang="zh-CN" altLang="en-US" sz="2000" dirty="0"/>
          </a:p>
        </p:txBody>
      </p:sp>
      <p:pic>
        <p:nvPicPr>
          <p:cNvPr id="5" name="Picture 2" descr="D:\Working\FloodGrid\NoraData\Nora20080205172906NW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3833520" cy="2664296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573016"/>
            <a:ext cx="18191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34785" t="19745" r="7239" b="23839"/>
          <a:stretch>
            <a:fillRect/>
          </a:stretch>
        </p:blipFill>
        <p:spPr bwMode="auto">
          <a:xfrm>
            <a:off x="6084168" y="3573016"/>
            <a:ext cx="280831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395536" y="2204864"/>
            <a:ext cx="1800200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Flood Monitoring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4772" y="2780928"/>
            <a:ext cx="1800200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Flood Scenarios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99792" y="2420888"/>
            <a:ext cx="1800200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Flood Simulation Service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60032" y="2420888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Flood Damage Estimation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20272" y="2420888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Flood Damage Visualization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8" idx="3"/>
            <a:endCxn id="10" idx="1"/>
          </p:cNvCxnSpPr>
          <p:nvPr/>
        </p:nvCxnSpPr>
        <p:spPr>
          <a:xfrm>
            <a:off x="2195736" y="2420888"/>
            <a:ext cx="504056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3"/>
            <a:endCxn id="10" idx="1"/>
          </p:cNvCxnSpPr>
          <p:nvPr/>
        </p:nvCxnSpPr>
        <p:spPr>
          <a:xfrm flipV="1">
            <a:off x="2204972" y="2672916"/>
            <a:ext cx="494820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  <a:endCxn id="11" idx="1"/>
          </p:cNvCxnSpPr>
          <p:nvPr/>
        </p:nvCxnSpPr>
        <p:spPr>
          <a:xfrm>
            <a:off x="4499992" y="2672916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  <a:endCxn id="12" idx="1"/>
          </p:cNvCxnSpPr>
          <p:nvPr/>
        </p:nvCxnSpPr>
        <p:spPr>
          <a:xfrm>
            <a:off x="6660232" y="2672916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Experience with </a:t>
            </a:r>
            <a:r>
              <a:rPr lang="en-US" altLang="zh-CN" dirty="0" err="1" smtClean="0"/>
              <a:t>FloodGrid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805264"/>
            <a:ext cx="8496944" cy="936104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Analysis for 10 flood scenarios takes 205 minutes; in comparison, it takes 739 minutes if only 1 VM is used.</a:t>
            </a:r>
            <a:endParaRPr lang="zh-CN" altLang="en-US" sz="2400" dirty="0"/>
          </a:p>
        </p:txBody>
      </p:sp>
      <p:sp>
        <p:nvSpPr>
          <p:cNvPr id="4" name="Can 3"/>
          <p:cNvSpPr/>
          <p:nvPr/>
        </p:nvSpPr>
        <p:spPr bwMode="auto">
          <a:xfrm>
            <a:off x="7092280" y="1582564"/>
            <a:ext cx="1440160" cy="1665476"/>
          </a:xfrm>
          <a:prstGeom prst="can">
            <a:avLst/>
          </a:prstGeom>
          <a:solidFill>
            <a:srgbClr val="32B26A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en-US" altLang="zh-CN" sz="2000" dirty="0" smtClean="0">
                <a:latin typeface="+mj-lt"/>
              </a:rPr>
              <a:t>Simulation program</a:t>
            </a:r>
            <a:r>
              <a:rPr lang="en-US" altLang="zh-CN" sz="2000" dirty="0" smtClean="0">
                <a:latin typeface="+mj-lt"/>
                <a:cs typeface="Lucida Sans Unicode" pitchFamily="34" charset="0"/>
              </a:rPr>
              <a:t>,</a:t>
            </a:r>
          </a:p>
          <a:p>
            <a:pPr marL="0" marR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en-US" altLang="zh-CN" sz="2000" dirty="0" smtClean="0">
                <a:latin typeface="+mj-lt"/>
                <a:cs typeface="Lucida Sans Unicode" pitchFamily="34" charset="0"/>
              </a:rPr>
              <a:t>Flood scenarios</a:t>
            </a:r>
            <a:endParaRPr lang="en-US" altLang="zh-CN" sz="2000" dirty="0" smtClean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5776" y="4533908"/>
            <a:ext cx="122413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Simulation service</a:t>
            </a:r>
            <a:endParaRPr lang="zh-CN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995936" y="4515436"/>
            <a:ext cx="122413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Simulation service</a:t>
            </a:r>
            <a:endParaRPr lang="zh-CN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5445332" y="4515436"/>
            <a:ext cx="12149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Simulation service</a:t>
            </a:r>
            <a:endParaRPr lang="zh-CN" altLang="en-US" dirty="0"/>
          </a:p>
        </p:txBody>
      </p:sp>
      <p:cxnSp>
        <p:nvCxnSpPr>
          <p:cNvPr id="9" name="Straight Arrow Connector 8"/>
          <p:cNvCxnSpPr>
            <a:stCxn id="4" idx="3"/>
            <a:endCxn id="5" idx="0"/>
          </p:cNvCxnSpPr>
          <p:nvPr/>
        </p:nvCxnSpPr>
        <p:spPr>
          <a:xfrm rot="5400000">
            <a:off x="4847168" y="1568716"/>
            <a:ext cx="1285868" cy="4644516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3"/>
            <a:endCxn id="6" idx="0"/>
          </p:cNvCxnSpPr>
          <p:nvPr/>
        </p:nvCxnSpPr>
        <p:spPr>
          <a:xfrm rot="5400000">
            <a:off x="5576484" y="2279560"/>
            <a:ext cx="1267396" cy="3204356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3"/>
            <a:endCxn id="7" idx="0"/>
          </p:cNvCxnSpPr>
          <p:nvPr/>
        </p:nvCxnSpPr>
        <p:spPr>
          <a:xfrm rot="5400000">
            <a:off x="6298873" y="3001949"/>
            <a:ext cx="1267396" cy="1759578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n 11"/>
          <p:cNvSpPr/>
          <p:nvPr/>
        </p:nvSpPr>
        <p:spPr bwMode="auto">
          <a:xfrm>
            <a:off x="2555776" y="1932328"/>
            <a:ext cx="1193908" cy="10081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CN" dirty="0" smtClean="0">
                <a:solidFill>
                  <a:prstClr val="black"/>
                </a:solidFill>
              </a:rPr>
              <a:t>results</a:t>
            </a:r>
            <a:endParaRPr lang="zh-CN" altLang="en-US" dirty="0" smtClean="0">
              <a:solidFill>
                <a:prstClr val="black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3" name="Can 12"/>
          <p:cNvSpPr/>
          <p:nvPr/>
        </p:nvSpPr>
        <p:spPr bwMode="auto">
          <a:xfrm>
            <a:off x="3995936" y="1921413"/>
            <a:ext cx="1197817" cy="10081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CN" dirty="0" smtClean="0">
                <a:solidFill>
                  <a:prstClr val="black"/>
                </a:solidFill>
              </a:rPr>
              <a:t>results</a:t>
            </a:r>
            <a:endParaRPr lang="zh-CN" altLang="en-US" dirty="0" smtClean="0">
              <a:solidFill>
                <a:prstClr val="black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4" name="Can 13"/>
          <p:cNvSpPr/>
          <p:nvPr/>
        </p:nvSpPr>
        <p:spPr bwMode="auto">
          <a:xfrm>
            <a:off x="5436096" y="1904620"/>
            <a:ext cx="1192944" cy="10081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CN" dirty="0" smtClean="0">
                <a:solidFill>
                  <a:prstClr val="black"/>
                </a:solidFill>
              </a:rPr>
              <a:t>results</a:t>
            </a:r>
            <a:endParaRPr lang="zh-CN" altLang="en-US" dirty="0" smtClean="0">
              <a:solidFill>
                <a:prstClr val="black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cxnSp>
        <p:nvCxnSpPr>
          <p:cNvPr id="15" name="Straight Arrow Connector 14"/>
          <p:cNvCxnSpPr>
            <a:stCxn id="12" idx="3"/>
            <a:endCxn id="5" idx="0"/>
          </p:cNvCxnSpPr>
          <p:nvPr/>
        </p:nvCxnSpPr>
        <p:spPr>
          <a:xfrm rot="16200000" flipH="1">
            <a:off x="2363553" y="3729617"/>
            <a:ext cx="1593468" cy="15114"/>
          </a:xfrm>
          <a:prstGeom prst="straightConnector1">
            <a:avLst/>
          </a:prstGeom>
          <a:ln w="158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3"/>
            <a:endCxn id="6" idx="0"/>
          </p:cNvCxnSpPr>
          <p:nvPr/>
        </p:nvCxnSpPr>
        <p:spPr>
          <a:xfrm rot="16200000" flipH="1">
            <a:off x="3808469" y="3715900"/>
            <a:ext cx="1585911" cy="13159"/>
          </a:xfrm>
          <a:prstGeom prst="straightConnector1">
            <a:avLst/>
          </a:prstGeom>
          <a:ln w="158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3"/>
            <a:endCxn id="7" idx="0"/>
          </p:cNvCxnSpPr>
          <p:nvPr/>
        </p:nvCxnSpPr>
        <p:spPr>
          <a:xfrm rot="16200000" flipH="1">
            <a:off x="5241323" y="3703977"/>
            <a:ext cx="1602704" cy="20214"/>
          </a:xfrm>
          <a:prstGeom prst="straightConnector1">
            <a:avLst/>
          </a:prstGeom>
          <a:ln w="158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152560" y="4534892"/>
            <a:ext cx="118719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Simulation service</a:t>
            </a:r>
            <a:endParaRPr lang="zh-CN" altLang="en-US" dirty="0"/>
          </a:p>
        </p:txBody>
      </p:sp>
      <p:sp>
        <p:nvSpPr>
          <p:cNvPr id="19" name="Can 18"/>
          <p:cNvSpPr/>
          <p:nvPr/>
        </p:nvSpPr>
        <p:spPr bwMode="auto">
          <a:xfrm>
            <a:off x="1108260" y="1933312"/>
            <a:ext cx="1224136" cy="100811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en-US" altLang="zh-CN" dirty="0" smtClean="0"/>
              <a:t>results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cxnSp>
        <p:nvCxnSpPr>
          <p:cNvPr id="20" name="Straight Arrow Connector 19"/>
          <p:cNvCxnSpPr>
            <a:stCxn id="19" idx="3"/>
            <a:endCxn id="18" idx="0"/>
          </p:cNvCxnSpPr>
          <p:nvPr/>
        </p:nvCxnSpPr>
        <p:spPr>
          <a:xfrm rot="16200000" flipH="1">
            <a:off x="936508" y="3725244"/>
            <a:ext cx="1593468" cy="25828"/>
          </a:xfrm>
          <a:prstGeom prst="straightConnector1">
            <a:avLst/>
          </a:prstGeom>
          <a:ln w="158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3"/>
            <a:endCxn id="18" idx="0"/>
          </p:cNvCxnSpPr>
          <p:nvPr/>
        </p:nvCxnSpPr>
        <p:spPr>
          <a:xfrm rot="5400000">
            <a:off x="4135832" y="858364"/>
            <a:ext cx="1286852" cy="6066204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368584" y="53896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VM1</a:t>
            </a:r>
            <a:endParaRPr lang="zh-CN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843808" y="53989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VM2</a:t>
            </a:r>
            <a:endParaRPr lang="zh-CN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355976" y="53989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VM3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724128" y="53989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VM4</a:t>
            </a:r>
            <a:endParaRPr lang="zh-CN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131840" y="15105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Private volumes</a:t>
            </a:r>
            <a:endParaRPr lang="zh-CN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020272" y="12687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Shared volume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Preliminary performance tests</a:t>
            </a:r>
            <a:endParaRPr lang="zh-CN" alt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156792" y="3582541"/>
            <a:ext cx="2057400" cy="115189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lvl="0" algn="ctr"/>
            <a:endParaRPr lang="zh-CN" alt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899592" y="1124744"/>
            <a:ext cx="7272808" cy="208823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en-US" altLang="zh-CN" dirty="0" smtClean="0">
                <a:cs typeface="Lucida Sans Unicode" pitchFamily="34" charset="0"/>
              </a:rPr>
              <a:t>VBS-</a:t>
            </a:r>
            <a:r>
              <a:rPr lang="en-US" altLang="zh-CN" dirty="0" err="1" smtClean="0">
                <a:cs typeface="Lucida Sans Unicode" pitchFamily="34" charset="0"/>
              </a:rPr>
              <a:t>Lustre</a:t>
            </a:r>
            <a:r>
              <a:rPr lang="en-US" altLang="zh-CN" dirty="0" smtClean="0">
                <a:cs typeface="Lucida Sans Unicode" pitchFamily="34" charset="0"/>
              </a:rPr>
              <a:t> servers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Lucida Sans Unicode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204392" y="1687016"/>
            <a:ext cx="914400" cy="990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492896" y="1534616"/>
            <a:ext cx="1143000" cy="139032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851920" y="1534616"/>
            <a:ext cx="1143000" cy="139032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8605" y="261653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MDS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99792" y="2882885"/>
            <a:ext cx="757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OSS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63753" y="288288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OSS 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04248" y="2882885"/>
            <a:ext cx="825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OSS 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87616" y="206801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 bwMode="auto">
          <a:xfrm>
            <a:off x="5724128" y="3573016"/>
            <a:ext cx="2057400" cy="118047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lvl="0" algn="ctr"/>
            <a:endParaRPr lang="zh-CN" alt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1874987" y="3697982"/>
            <a:ext cx="609600" cy="388382"/>
          </a:xfrm>
          <a:prstGeom prst="can">
            <a:avLst/>
          </a:prstGeom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Vol</a:t>
            </a:r>
            <a:r>
              <a:rPr lang="en-US" sz="1600" dirty="0" smtClean="0"/>
              <a:t> 1</a:t>
            </a:r>
            <a:endParaRPr lang="en-US" sz="1600" dirty="0"/>
          </a:p>
        </p:txBody>
      </p:sp>
      <p:sp>
        <p:nvSpPr>
          <p:cNvPr id="16" name="Can 15"/>
          <p:cNvSpPr/>
          <p:nvPr/>
        </p:nvSpPr>
        <p:spPr>
          <a:xfrm>
            <a:off x="6410016" y="3717032"/>
            <a:ext cx="609600" cy="388382"/>
          </a:xfrm>
          <a:prstGeom prst="can">
            <a:avLst/>
          </a:prstGeom>
          <a:solidFill>
            <a:srgbClr val="FFFF00"/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Vol</a:t>
            </a:r>
            <a:r>
              <a:rPr lang="en-US" sz="1600" dirty="0" smtClean="0">
                <a:solidFill>
                  <a:schemeClr val="tx1"/>
                </a:solidFill>
              </a:rPr>
              <a:t> 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37606" y="4340488"/>
            <a:ext cx="1103362" cy="321940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VM 1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6112459" y="4374396"/>
            <a:ext cx="1224136" cy="288032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VM 2</a:t>
            </a:r>
            <a:endParaRPr lang="en-US" sz="1600" dirty="0"/>
          </a:p>
        </p:txBody>
      </p:sp>
      <p:cxnSp>
        <p:nvCxnSpPr>
          <p:cNvPr id="19" name="Straight Arrow Connector 18"/>
          <p:cNvCxnSpPr>
            <a:stCxn id="17" idx="0"/>
            <a:endCxn id="15" idx="3"/>
          </p:cNvCxnSpPr>
          <p:nvPr/>
        </p:nvCxnSpPr>
        <p:spPr>
          <a:xfrm rot="16200000" flipV="1">
            <a:off x="2057475" y="4208676"/>
            <a:ext cx="254124" cy="9500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0"/>
            <a:endCxn id="16" idx="3"/>
          </p:cNvCxnSpPr>
          <p:nvPr/>
        </p:nvCxnSpPr>
        <p:spPr>
          <a:xfrm rot="16200000" flipV="1">
            <a:off x="6585181" y="4235049"/>
            <a:ext cx="268982" cy="9711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51906" y="4681478"/>
            <a:ext cx="85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VMM1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315050" y="468147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VMM 2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2627784" y="1628800"/>
            <a:ext cx="864096" cy="1152128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37892" y="2420887"/>
            <a:ext cx="648072" cy="244599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5" name="Can 24"/>
          <p:cNvSpPr/>
          <p:nvPr/>
        </p:nvSpPr>
        <p:spPr>
          <a:xfrm>
            <a:off x="3992463" y="1638325"/>
            <a:ext cx="864096" cy="1152128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5220072" y="1556792"/>
            <a:ext cx="1143000" cy="136815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27" name="Can 26"/>
          <p:cNvSpPr/>
          <p:nvPr/>
        </p:nvSpPr>
        <p:spPr>
          <a:xfrm>
            <a:off x="5354960" y="1628800"/>
            <a:ext cx="864096" cy="1214611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65068" y="2426221"/>
            <a:ext cx="648072" cy="263649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7064896" y="206801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 bwMode="auto">
          <a:xfrm>
            <a:off x="6597352" y="1556792"/>
            <a:ext cx="1143000" cy="136815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31" name="Can 30"/>
          <p:cNvSpPr/>
          <p:nvPr/>
        </p:nvSpPr>
        <p:spPr>
          <a:xfrm>
            <a:off x="6732240" y="1650976"/>
            <a:ext cx="864096" cy="1201960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842348" y="2445270"/>
            <a:ext cx="648072" cy="263649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33" name="Straight Arrow Connector 32"/>
          <p:cNvCxnSpPr>
            <a:stCxn id="15" idx="1"/>
            <a:endCxn id="24" idx="2"/>
          </p:cNvCxnSpPr>
          <p:nvPr/>
        </p:nvCxnSpPr>
        <p:spPr>
          <a:xfrm rot="5400000" flipH="1" flipV="1">
            <a:off x="2104609" y="2740664"/>
            <a:ext cx="1032496" cy="882141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5" idx="1"/>
            <a:endCxn id="46" idx="1"/>
          </p:cNvCxnSpPr>
          <p:nvPr/>
        </p:nvCxnSpPr>
        <p:spPr>
          <a:xfrm rot="5400000" flipH="1" flipV="1">
            <a:off x="2563423" y="2164886"/>
            <a:ext cx="1149461" cy="1916732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426571" y="288288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OSS 3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16" idx="1"/>
            <a:endCxn id="28" idx="3"/>
          </p:cNvCxnSpPr>
          <p:nvPr/>
        </p:nvCxnSpPr>
        <p:spPr>
          <a:xfrm rot="16200000" flipV="1">
            <a:off x="5834485" y="2836701"/>
            <a:ext cx="1158986" cy="601676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6" idx="1"/>
            <a:endCxn id="32" idx="1"/>
          </p:cNvCxnSpPr>
          <p:nvPr/>
        </p:nvCxnSpPr>
        <p:spPr>
          <a:xfrm rot="5400000" flipH="1" flipV="1">
            <a:off x="6208614" y="3083298"/>
            <a:ext cx="1139937" cy="127532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 flipH="1">
            <a:off x="2627784" y="2132856"/>
            <a:ext cx="8640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709317" y="2094756"/>
            <a:ext cx="757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OST 1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 rot="10800000" flipH="1">
            <a:off x="3995936" y="2142614"/>
            <a:ext cx="8640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077469" y="2104514"/>
            <a:ext cx="757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OST 2</a:t>
            </a:r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>
          <a:xfrm rot="10800000" flipH="1">
            <a:off x="5364088" y="2152139"/>
            <a:ext cx="8640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436097" y="2108706"/>
            <a:ext cx="767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OST 3</a:t>
            </a:r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 rot="10800000" flipH="1">
            <a:off x="6732241" y="2161431"/>
            <a:ext cx="8640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813774" y="2123331"/>
            <a:ext cx="757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OST 4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096519" y="2426221"/>
            <a:ext cx="648072" cy="244599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2627784" y="475708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eorgia" pitchFamily="18" charset="0"/>
              </a:rPr>
              <a:t>VBS-</a:t>
            </a:r>
            <a:r>
              <a:rPr lang="en-US" sz="2000" dirty="0" err="1" smtClean="0">
                <a:latin typeface="Georgia" pitchFamily="18" charset="0"/>
              </a:rPr>
              <a:t>Lustre</a:t>
            </a:r>
            <a:r>
              <a:rPr lang="en-US" sz="2000" dirty="0" smtClean="0">
                <a:latin typeface="Georgia" pitchFamily="18" charset="0"/>
              </a:rPr>
              <a:t> test configuration</a:t>
            </a:r>
            <a:endParaRPr lang="en-US" sz="2000" dirty="0">
              <a:latin typeface="Georgia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9592" y="5192032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MDS: 4 * Intel Xeon 2.8G CPU, 512MB, and 2 * 147GB 10K RPM.</a:t>
            </a:r>
          </a:p>
          <a:p>
            <a:r>
              <a:rPr lang="en-US" altLang="zh-CN" dirty="0" smtClean="0"/>
              <a:t>OSS and VMM: 2 * AMD </a:t>
            </a:r>
            <a:r>
              <a:rPr lang="en-US" altLang="zh-CN" dirty="0" err="1" smtClean="0"/>
              <a:t>Opteron</a:t>
            </a:r>
            <a:r>
              <a:rPr lang="en-US" altLang="zh-CN" dirty="0" smtClean="0"/>
              <a:t> 2.52G CPU, 2GB, and 1 * 73GB 10K RPM.</a:t>
            </a:r>
          </a:p>
          <a:p>
            <a:r>
              <a:rPr lang="en-US" altLang="zh-CN" dirty="0" smtClean="0"/>
              <a:t>VM: 1 * AMD </a:t>
            </a:r>
            <a:r>
              <a:rPr lang="en-US" altLang="zh-CN" dirty="0" err="1" smtClean="0"/>
              <a:t>Opteron</a:t>
            </a:r>
            <a:r>
              <a:rPr lang="en-US" altLang="zh-CN" dirty="0" smtClean="0"/>
              <a:t> 2.52G CPU, 256MB, and a 4GB disk image.</a:t>
            </a:r>
          </a:p>
          <a:p>
            <a:r>
              <a:rPr lang="en-US" altLang="zh-CN" dirty="0" smtClean="0"/>
              <a:t>Volume size: 5GB.</a:t>
            </a:r>
          </a:p>
          <a:p>
            <a:r>
              <a:rPr lang="en-US" altLang="zh-CN" dirty="0" smtClean="0"/>
              <a:t>All nodes connected to a 1Gb Ethernet LAN.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Preliminary performance tests</a:t>
            </a:r>
            <a:endParaRPr lang="zh-CN" alt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827584" y="2492896"/>
            <a:ext cx="2057400" cy="129591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lvl="0" algn="ctr"/>
            <a:endParaRPr lang="zh-CN" alt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826968" y="2492896"/>
            <a:ext cx="2057400" cy="132448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lvl="0" algn="ctr"/>
            <a:endParaRPr lang="zh-CN" alt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1545779" y="2608337"/>
            <a:ext cx="609600" cy="460390"/>
          </a:xfrm>
          <a:prstGeom prst="can">
            <a:avLst/>
          </a:prstGeom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Vol</a:t>
            </a:r>
            <a:r>
              <a:rPr lang="en-US" sz="1600" dirty="0" smtClean="0"/>
              <a:t> 1</a:t>
            </a:r>
            <a:endParaRPr lang="en-US" sz="1600" dirty="0"/>
          </a:p>
        </p:txBody>
      </p:sp>
      <p:sp>
        <p:nvSpPr>
          <p:cNvPr id="7" name="Can 6"/>
          <p:cNvSpPr/>
          <p:nvPr/>
        </p:nvSpPr>
        <p:spPr>
          <a:xfrm>
            <a:off x="6512856" y="2636912"/>
            <a:ext cx="609600" cy="460390"/>
          </a:xfrm>
          <a:prstGeom prst="can">
            <a:avLst/>
          </a:prstGeom>
          <a:solidFill>
            <a:srgbClr val="FFFF00"/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Vol</a:t>
            </a:r>
            <a:r>
              <a:rPr lang="en-US" sz="1600" dirty="0" smtClean="0">
                <a:solidFill>
                  <a:schemeClr val="tx1"/>
                </a:solidFill>
              </a:rPr>
              <a:t> 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08398" y="3333750"/>
            <a:ext cx="1080120" cy="383049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VM 1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6215299" y="3362325"/>
            <a:ext cx="1224136" cy="383049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VM 2</a:t>
            </a:r>
            <a:endParaRPr lang="en-US" sz="1600" dirty="0"/>
          </a:p>
        </p:txBody>
      </p:sp>
      <p:cxnSp>
        <p:nvCxnSpPr>
          <p:cNvPr id="10" name="Straight Arrow Connector 9"/>
          <p:cNvCxnSpPr>
            <a:stCxn id="8" idx="0"/>
            <a:endCxn id="6" idx="3"/>
          </p:cNvCxnSpPr>
          <p:nvPr/>
        </p:nvCxnSpPr>
        <p:spPr>
          <a:xfrm rot="5400000" flipH="1" flipV="1">
            <a:off x="1717007" y="3200179"/>
            <a:ext cx="265023" cy="2121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0"/>
            <a:endCxn id="7" idx="3"/>
          </p:cNvCxnSpPr>
          <p:nvPr/>
        </p:nvCxnSpPr>
        <p:spPr>
          <a:xfrm rot="16200000" flipV="1">
            <a:off x="6690001" y="3224958"/>
            <a:ext cx="265023" cy="9711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18506" y="3716799"/>
            <a:ext cx="85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VMM1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27415" y="374537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VMM 2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 bwMode="auto">
          <a:xfrm>
            <a:off x="3131840" y="1340768"/>
            <a:ext cx="2376264" cy="122413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5" name="Can 14"/>
          <p:cNvSpPr/>
          <p:nvPr/>
        </p:nvSpPr>
        <p:spPr>
          <a:xfrm>
            <a:off x="3563888" y="1484784"/>
            <a:ext cx="1512168" cy="945628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97796" y="24887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Volume Server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563888" y="1896642"/>
            <a:ext cx="1512168" cy="144015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3563888" y="2050182"/>
            <a:ext cx="1512168" cy="144015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19" name="Straight Arrow Connector 18"/>
          <p:cNvCxnSpPr>
            <a:stCxn id="6" idx="1"/>
            <a:endCxn id="17" idx="1"/>
          </p:cNvCxnSpPr>
          <p:nvPr/>
        </p:nvCxnSpPr>
        <p:spPr>
          <a:xfrm rot="5400000" flipH="1" flipV="1">
            <a:off x="2387390" y="1431840"/>
            <a:ext cx="639687" cy="1713309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1"/>
            <a:endCxn id="18" idx="3"/>
          </p:cNvCxnSpPr>
          <p:nvPr/>
        </p:nvCxnSpPr>
        <p:spPr>
          <a:xfrm rot="16200000" flipV="1">
            <a:off x="5689495" y="1508751"/>
            <a:ext cx="514722" cy="1741600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 bwMode="auto">
          <a:xfrm>
            <a:off x="1691680" y="4436517"/>
            <a:ext cx="2376264" cy="136815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lvl="0" algn="ctr"/>
            <a:endParaRPr lang="zh-CN" alt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4788024" y="4436516"/>
            <a:ext cx="2376264" cy="136815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lvl="0" algn="ctr"/>
            <a:endParaRPr lang="zh-CN" alt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7704" y="5353570"/>
            <a:ext cx="1080120" cy="360040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VM 1</a:t>
            </a:r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5724128" y="5353570"/>
            <a:ext cx="1224136" cy="360040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VM 2</a:t>
            </a:r>
            <a:endParaRPr lang="en-US" sz="1600" dirty="0"/>
          </a:p>
        </p:txBody>
      </p:sp>
      <p:cxnSp>
        <p:nvCxnSpPr>
          <p:cNvPr id="25" name="Straight Arrow Connector 24"/>
          <p:cNvCxnSpPr>
            <a:stCxn id="23" idx="0"/>
            <a:endCxn id="30" idx="1"/>
          </p:cNvCxnSpPr>
          <p:nvPr/>
        </p:nvCxnSpPr>
        <p:spPr>
          <a:xfrm rot="5400000" flipH="1" flipV="1">
            <a:off x="2472281" y="4887935"/>
            <a:ext cx="441119" cy="490153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4" idx="0"/>
            <a:endCxn id="32" idx="3"/>
          </p:cNvCxnSpPr>
          <p:nvPr/>
        </p:nvCxnSpPr>
        <p:spPr>
          <a:xfrm rot="16200000" flipV="1">
            <a:off x="5925615" y="4942988"/>
            <a:ext cx="441119" cy="380045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339752" y="5724498"/>
            <a:ext cx="85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VMM1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707335" y="572732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VMM 2</a:t>
            </a:r>
            <a:endParaRPr lang="en-US" dirty="0"/>
          </a:p>
        </p:txBody>
      </p:sp>
      <p:sp>
        <p:nvSpPr>
          <p:cNvPr id="29" name="Can 28"/>
          <p:cNvSpPr/>
          <p:nvPr/>
        </p:nvSpPr>
        <p:spPr>
          <a:xfrm>
            <a:off x="2937917" y="4580532"/>
            <a:ext cx="864096" cy="638547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37917" y="4859040"/>
            <a:ext cx="864096" cy="106821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1" name="Can 30"/>
          <p:cNvSpPr/>
          <p:nvPr/>
        </p:nvSpPr>
        <p:spPr>
          <a:xfrm>
            <a:off x="5092055" y="4580532"/>
            <a:ext cx="864096" cy="638547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92055" y="4859040"/>
            <a:ext cx="864096" cy="106821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2987824" y="3746060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eorgia" pitchFamily="18" charset="0"/>
              </a:rPr>
              <a:t>VBS test configuration</a:t>
            </a:r>
            <a:endParaRPr lang="en-US" sz="2000" dirty="0">
              <a:latin typeface="Georgi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7784" y="5991196"/>
            <a:ext cx="3880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eorgia" pitchFamily="18" charset="0"/>
              </a:rPr>
              <a:t>Local volume test configuration</a:t>
            </a:r>
            <a:endParaRPr lang="en-US" sz="2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Preliminary performance test</a:t>
            </a:r>
            <a:endParaRPr lang="zh-CN" alt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58326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67744" y="5445224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I/O throughput tests done with Bonnie++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Preliminary performance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r>
              <a:rPr lang="en-US" dirty="0" smtClean="0"/>
              <a:t>VBS-</a:t>
            </a:r>
            <a:r>
              <a:rPr lang="en-US" dirty="0" err="1" smtClean="0"/>
              <a:t>Lustre</a:t>
            </a:r>
            <a:r>
              <a:rPr lang="en-US" dirty="0" smtClean="0"/>
              <a:t> metadata performance (files/s)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5576" y="2420888"/>
          <a:ext cx="7344816" cy="3437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204"/>
                <a:gridCol w="1836204"/>
                <a:gridCol w="1836204"/>
                <a:gridCol w="1836204"/>
              </a:tblGrid>
              <a:tr h="6336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Test type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Sequential create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Random create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Random delete</a:t>
                      </a:r>
                      <a:endParaRPr lang="en-US" sz="2000" dirty="0"/>
                    </a:p>
                  </a:txBody>
                  <a:tcPr/>
                </a:tc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single-volume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6629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6654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23211</a:t>
                      </a:r>
                      <a:endParaRPr lang="en-US" sz="2000" dirty="0"/>
                    </a:p>
                  </a:txBody>
                  <a:tcPr/>
                </a:tc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two-volume VM1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6724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23312</a:t>
                      </a:r>
                      <a:endParaRPr lang="en-US" sz="2000" dirty="0"/>
                    </a:p>
                  </a:txBody>
                  <a:tcPr/>
                </a:tc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two-volume VM2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6565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6771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23274</a:t>
                      </a:r>
                      <a:endParaRPr lang="en-US" sz="2000" dirty="0"/>
                    </a:p>
                  </a:txBody>
                  <a:tcPr/>
                </a:tc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two-volume Aggregate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13075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13495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46586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 work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CN" sz="2400" dirty="0" smtClean="0"/>
              <a:t>Larger scale tests using data capacitor</a:t>
            </a:r>
          </a:p>
          <a:p>
            <a:pPr algn="just"/>
            <a:endParaRPr lang="en-US" altLang="zh-CN" sz="2400" dirty="0" smtClean="0"/>
          </a:p>
          <a:p>
            <a:pPr algn="just"/>
            <a:r>
              <a:rPr lang="en-US" altLang="zh-CN" sz="2400" dirty="0" smtClean="0"/>
              <a:t>More efficient volume and snapshot creation</a:t>
            </a:r>
          </a:p>
          <a:p>
            <a:pPr algn="just"/>
            <a:endParaRPr lang="en-US" altLang="zh-CN" sz="2400" dirty="0" smtClean="0"/>
          </a:p>
          <a:p>
            <a:pPr algn="just"/>
            <a:r>
              <a:rPr lang="en-US" altLang="zh-CN" sz="2400" dirty="0" smtClean="0"/>
              <a:t>Accommodate commodity hardware: using </a:t>
            </a:r>
            <a:r>
              <a:rPr lang="en-US" altLang="zh-CN" sz="2400" dirty="0" smtClean="0"/>
              <a:t>Distributed Replicated Block Device </a:t>
            </a:r>
            <a:r>
              <a:rPr lang="en-US" altLang="zh-CN" sz="2400" dirty="0" smtClean="0"/>
              <a:t>(DRBD)</a:t>
            </a:r>
            <a:r>
              <a:rPr lang="en-US" altLang="zh-CN" sz="2400" dirty="0" smtClean="0"/>
              <a:t> </a:t>
            </a:r>
            <a:r>
              <a:rPr lang="en-US" altLang="zh-CN" sz="2400" dirty="0" smtClean="0"/>
              <a:t>and </a:t>
            </a:r>
            <a:r>
              <a:rPr lang="en-US" altLang="zh-CN" sz="2400" dirty="0" err="1" smtClean="0"/>
              <a:t>Hadoop</a:t>
            </a:r>
            <a:r>
              <a:rPr lang="en-US" altLang="zh-CN" sz="2400" dirty="0" smtClean="0"/>
              <a:t> Distributed File System (HDFS)?</a:t>
            </a:r>
            <a:endParaRPr lang="en-US" altLang="zh-CN" sz="2400" dirty="0" smtClean="0"/>
          </a:p>
          <a:p>
            <a:pPr algn="just"/>
            <a:endParaRPr lang="en-US" altLang="zh-CN" sz="2400" dirty="0" smtClean="0"/>
          </a:p>
          <a:p>
            <a:pPr algn="just"/>
            <a:r>
              <a:rPr lang="en-US" altLang="zh-CN" sz="2400" dirty="0" smtClean="0"/>
              <a:t>Address issues with </a:t>
            </a:r>
            <a:r>
              <a:rPr lang="en-US" altLang="zh-CN" sz="2400" dirty="0" err="1" smtClean="0"/>
              <a:t>Lustre</a:t>
            </a:r>
            <a:r>
              <a:rPr lang="en-US" altLang="zh-CN" sz="2400" dirty="0" smtClean="0"/>
              <a:t>, such as metadata maintenance and small file access.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altLang="zh-CN" dirty="0" smtClean="0"/>
              <a:t>[1] X. </a:t>
            </a:r>
            <a:r>
              <a:rPr lang="en-US" altLang="zh-CN" dirty="0" err="1" smtClean="0"/>
              <a:t>Gao</a:t>
            </a:r>
            <a:r>
              <a:rPr lang="en-US" altLang="zh-CN" dirty="0" smtClean="0"/>
              <a:t>, M. Lowe, Y. Ma, M. Pierce, "Supporting Cloud Computing with the Virtual Block Store System", </a:t>
            </a:r>
            <a:r>
              <a:rPr lang="en-US" altLang="zh-CN" i="1" dirty="0" smtClean="0"/>
              <a:t>Proceedings of e-Science 2009</a:t>
            </a:r>
            <a:r>
              <a:rPr lang="en-US" altLang="zh-CN" dirty="0" smtClean="0"/>
              <a:t>, Oxford, UK, Dec. 2009.</a:t>
            </a:r>
          </a:p>
          <a:p>
            <a:pPr>
              <a:buNone/>
            </a:pPr>
            <a:r>
              <a:rPr lang="en-US" altLang="zh-CN" dirty="0" smtClean="0"/>
              <a:t>[2] Amazon EBS, http://aws.amazon.com/ebs/</a:t>
            </a:r>
          </a:p>
          <a:p>
            <a:pPr>
              <a:buNone/>
            </a:pPr>
            <a:r>
              <a:rPr lang="en-US" altLang="zh-CN" dirty="0" smtClean="0"/>
              <a:t>[3] </a:t>
            </a:r>
            <a:r>
              <a:rPr lang="en-US" altLang="zh-CN" dirty="0" err="1" smtClean="0"/>
              <a:t>Lustre</a:t>
            </a:r>
            <a:r>
              <a:rPr lang="en-US" altLang="zh-CN" dirty="0" smtClean="0"/>
              <a:t> file system white paper, Oct. 2008.</a:t>
            </a:r>
          </a:p>
          <a:p>
            <a:pPr>
              <a:buNone/>
            </a:pPr>
            <a:r>
              <a:rPr lang="en-US" altLang="zh-CN" dirty="0" smtClean="0"/>
              <a:t>[4] Yang, R., "Flood Grid" </a:t>
            </a:r>
            <a:r>
              <a:rPr lang="en-US" altLang="zh-CN" i="1" dirty="0" smtClean="0"/>
              <a:t>The 2009 International Symposium on Collaborative Technologies and Systems (CTS 2009) </a:t>
            </a:r>
            <a:r>
              <a:rPr lang="en-US" altLang="zh-CN" dirty="0" smtClean="0"/>
              <a:t>, Baltimore, MD, 05/2009.</a:t>
            </a:r>
          </a:p>
          <a:p>
            <a:pPr>
              <a:buNone/>
            </a:pPr>
            <a:r>
              <a:rPr lang="en-US" altLang="zh-CN" dirty="0" smtClean="0"/>
              <a:t>[5] bonnie++ http://www.coker.com.au/bonnie++/.</a:t>
            </a:r>
          </a:p>
          <a:p>
            <a:pPr>
              <a:buNone/>
            </a:pPr>
            <a:r>
              <a:rPr lang="en-US" altLang="zh-CN" dirty="0" smtClean="0"/>
              <a:t>[6] LVM, http://tldp.org/HOWTO/LVM-HOWTO/.</a:t>
            </a:r>
          </a:p>
          <a:p>
            <a:pPr>
              <a:buNone/>
            </a:pPr>
            <a:r>
              <a:rPr lang="en-US" altLang="zh-CN" dirty="0" smtClean="0"/>
              <a:t>[7] The </a:t>
            </a:r>
            <a:r>
              <a:rPr lang="en-US" altLang="zh-CN" dirty="0" err="1" smtClean="0"/>
              <a:t>iSCSI</a:t>
            </a:r>
            <a:r>
              <a:rPr lang="en-US" altLang="zh-CN" dirty="0" smtClean="0"/>
              <a:t> protocol, http://tools.ietf.org/html/rfc3720.</a:t>
            </a:r>
          </a:p>
          <a:p>
            <a:pPr>
              <a:buNone/>
            </a:pPr>
            <a:r>
              <a:rPr lang="en-US" altLang="zh-CN" dirty="0" smtClean="0"/>
              <a:t>[8] The VBD technology of </a:t>
            </a:r>
            <a:r>
              <a:rPr lang="en-US" altLang="zh-CN" dirty="0" err="1" smtClean="0"/>
              <a:t>Xen</a:t>
            </a:r>
            <a:r>
              <a:rPr lang="en-US" altLang="zh-CN" dirty="0" smtClean="0"/>
              <a:t>, http://www.xen.org/.</a:t>
            </a:r>
          </a:p>
          <a:p>
            <a:pPr>
              <a:buNone/>
            </a:pPr>
            <a:r>
              <a:rPr lang="en-US" altLang="zh-CN" dirty="0" smtClean="0"/>
              <a:t>[9] Eucalyptus, http://open.eucalyptus.com/.</a:t>
            </a:r>
          </a:p>
          <a:p>
            <a:pPr>
              <a:buNone/>
            </a:pPr>
            <a:r>
              <a:rPr lang="en-US" altLang="zh-CN" dirty="0" smtClean="0"/>
              <a:t>[10] DRBD, http://www.drbd.org/.</a:t>
            </a:r>
          </a:p>
          <a:p>
            <a:pPr>
              <a:buNone/>
            </a:pPr>
            <a:r>
              <a:rPr lang="en-US" altLang="zh-CN" dirty="0" smtClean="0"/>
              <a:t>[11] The </a:t>
            </a:r>
            <a:r>
              <a:rPr lang="en-US" altLang="zh-CN" dirty="0" err="1" smtClean="0"/>
              <a:t>Hadoop</a:t>
            </a:r>
            <a:r>
              <a:rPr lang="en-US" altLang="zh-CN" dirty="0" smtClean="0"/>
              <a:t> Distributed File System, http://hadoop.apache.org/hdfs/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Introduction to VBS and VBS-</a:t>
            </a:r>
            <a:r>
              <a:rPr lang="en-US" altLang="zh-CN" dirty="0" err="1" smtClean="0"/>
              <a:t>Lustre</a:t>
            </a:r>
            <a:endParaRPr lang="en-US" altLang="zh-CN" dirty="0" smtClean="0"/>
          </a:p>
          <a:p>
            <a:r>
              <a:rPr lang="en-US" altLang="zh-CN" dirty="0" smtClean="0"/>
              <a:t>The </a:t>
            </a:r>
            <a:r>
              <a:rPr lang="en-US" altLang="zh-CN" dirty="0" err="1" smtClean="0"/>
              <a:t>Lustre</a:t>
            </a:r>
            <a:r>
              <a:rPr lang="en-US" altLang="zh-CN" dirty="0" smtClean="0"/>
              <a:t> file system</a:t>
            </a:r>
          </a:p>
          <a:p>
            <a:r>
              <a:rPr lang="en-US" altLang="zh-CN" dirty="0" smtClean="0"/>
              <a:t>VBS-</a:t>
            </a:r>
            <a:r>
              <a:rPr lang="en-US" altLang="zh-CN" dirty="0" err="1" smtClean="0"/>
              <a:t>Lustre</a:t>
            </a:r>
            <a:r>
              <a:rPr lang="en-US" altLang="zh-CN" dirty="0" smtClean="0"/>
              <a:t> architecture</a:t>
            </a:r>
          </a:p>
          <a:p>
            <a:r>
              <a:rPr lang="en-US" altLang="zh-CN" dirty="0" smtClean="0"/>
              <a:t>Workflows</a:t>
            </a:r>
          </a:p>
          <a:p>
            <a:r>
              <a:rPr lang="en-US" altLang="zh-CN" dirty="0" smtClean="0"/>
              <a:t>Security and access control</a:t>
            </a:r>
          </a:p>
          <a:p>
            <a:r>
              <a:rPr lang="en-US" altLang="zh-CN" dirty="0" smtClean="0"/>
              <a:t>Read-only volume sharing</a:t>
            </a:r>
          </a:p>
          <a:p>
            <a:r>
              <a:rPr lang="en-US" altLang="zh-CN" dirty="0" smtClean="0"/>
              <a:t>Preliminary performance test</a:t>
            </a:r>
          </a:p>
          <a:p>
            <a:r>
              <a:rPr lang="en-US" altLang="zh-CN" dirty="0" smtClean="0"/>
              <a:t>Future work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94421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Questions?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 - VBS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96751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The Virtual Block Store (VBS) system is a block storage system that provide persistent virtual volumes to </a:t>
            </a:r>
            <a:r>
              <a:rPr lang="en-US" altLang="zh-CN" sz="2000" dirty="0" smtClean="0"/>
              <a:t>virtual machines</a:t>
            </a:r>
            <a:r>
              <a:rPr lang="en-US" altLang="zh-CN" sz="2000" dirty="0" smtClean="0"/>
              <a:t> </a:t>
            </a:r>
            <a:r>
              <a:rPr lang="en-US" altLang="zh-CN" sz="2000" dirty="0" smtClean="0"/>
              <a:t>in clouds.</a:t>
            </a:r>
          </a:p>
          <a:p>
            <a:r>
              <a:rPr lang="en-US" altLang="zh-CN" sz="2000" dirty="0" smtClean="0"/>
              <a:t>Similar functionality to Amazon Elastic Block Store (EBS): volume/snapshot creation and deletion, volume attachment and detachment</a:t>
            </a:r>
            <a:endParaRPr lang="zh-CN" altLang="en-US" sz="2000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4887416" y="3131732"/>
            <a:ext cx="3429000" cy="208823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altLang="zh-CN" sz="2000" dirty="0" smtClean="0">
                <a:solidFill>
                  <a:srgbClr val="000000"/>
                </a:solidFill>
              </a:rPr>
              <a:t>Cloud environment</a:t>
            </a:r>
            <a:endParaRPr lang="zh-CN" alt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772616" y="3122207"/>
            <a:ext cx="3200400" cy="2088232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Lucida Sans Unicode" pitchFamily="34" charset="0"/>
              </a:rPr>
              <a:t>VBS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Lucida Sans Unicode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268416" y="3914295"/>
            <a:ext cx="990600" cy="720080"/>
          </a:xfrm>
          <a:prstGeom prst="roundRect">
            <a:avLst/>
          </a:prstGeom>
          <a:solidFill>
            <a:srgbClr val="32B26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en-US" altLang="zh-CN" sz="1600" dirty="0" smtClean="0"/>
              <a:t>VM 2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518448" y="3410239"/>
            <a:ext cx="990600" cy="720080"/>
          </a:xfrm>
          <a:prstGeom prst="roundRect">
            <a:avLst/>
          </a:prstGeom>
          <a:solidFill>
            <a:srgbClr val="32B26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en-US" altLang="zh-CN" sz="1600" dirty="0" smtClean="0"/>
              <a:t>VM 1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8" name="Can 7"/>
          <p:cNvSpPr/>
          <p:nvPr/>
        </p:nvSpPr>
        <p:spPr bwMode="auto">
          <a:xfrm>
            <a:off x="3062064" y="3410239"/>
            <a:ext cx="609600" cy="623664"/>
          </a:xfrm>
          <a:prstGeom prst="can">
            <a:avLst/>
          </a:prstGeom>
          <a:solidFill>
            <a:srgbClr val="32B26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en-US" altLang="zh-CN" sz="1600" dirty="0" smtClean="0">
                <a:solidFill>
                  <a:schemeClr val="tx1"/>
                </a:solidFill>
              </a:rPr>
              <a:t>LV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Lucida Sans Unicode" pitchFamily="34" charset="0"/>
              </a:rPr>
              <a:t>1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9" name="Can 8"/>
          <p:cNvSpPr/>
          <p:nvPr/>
        </p:nvSpPr>
        <p:spPr bwMode="auto">
          <a:xfrm>
            <a:off x="2982416" y="4274335"/>
            <a:ext cx="609600" cy="614536"/>
          </a:xfrm>
          <a:prstGeom prst="can">
            <a:avLst/>
          </a:prstGeom>
          <a:solidFill>
            <a:srgbClr val="32B26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en-US" altLang="zh-CN" sz="1600" dirty="0" smtClean="0">
                <a:solidFill>
                  <a:schemeClr val="tx1"/>
                </a:solidFill>
              </a:rPr>
              <a:t>LV2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0" name="Text Box 202"/>
          <p:cNvSpPr txBox="1">
            <a:spLocks noChangeArrowheads="1"/>
          </p:cNvSpPr>
          <p:nvPr/>
        </p:nvSpPr>
        <p:spPr bwMode="auto">
          <a:xfrm>
            <a:off x="1915616" y="4507871"/>
            <a:ext cx="533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33400">
              <a:spcBef>
                <a:spcPct val="50000"/>
              </a:spcBef>
            </a:pPr>
            <a:r>
              <a:rPr lang="en-US" altLang="zh-CN" sz="1600" dirty="0" smtClean="0">
                <a:solidFill>
                  <a:schemeClr val="tx1"/>
                </a:solidFill>
                <a:ea typeface="宋体" charset="-122"/>
              </a:rPr>
              <a:t>….</a:t>
            </a:r>
            <a:endParaRPr lang="en-US" altLang="zh-CN" sz="1600" dirty="0">
              <a:solidFill>
                <a:schemeClr val="tx1"/>
              </a:solidFill>
              <a:ea typeface="宋体" charset="-122"/>
            </a:endParaRPr>
          </a:p>
        </p:txBody>
      </p:sp>
      <p:cxnSp>
        <p:nvCxnSpPr>
          <p:cNvPr id="11" name="Straight Arrow Connector 10"/>
          <p:cNvCxnSpPr>
            <a:stCxn id="8" idx="4"/>
            <a:endCxn id="7" idx="1"/>
          </p:cNvCxnSpPr>
          <p:nvPr/>
        </p:nvCxnSpPr>
        <p:spPr bwMode="auto">
          <a:xfrm>
            <a:off x="3671664" y="3722071"/>
            <a:ext cx="2846784" cy="4820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dash"/>
            <a:round/>
            <a:headEnd type="arrow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4"/>
            <a:endCxn id="6" idx="1"/>
          </p:cNvCxnSpPr>
          <p:nvPr/>
        </p:nvCxnSpPr>
        <p:spPr bwMode="auto">
          <a:xfrm flipV="1">
            <a:off x="3592016" y="4274335"/>
            <a:ext cx="1676400" cy="30726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dash"/>
            <a:round/>
            <a:headEnd type="arrow"/>
            <a:tailEnd type="arrow"/>
          </a:ln>
          <a:effectLst/>
        </p:spPr>
      </p:cxnSp>
      <p:sp>
        <p:nvSpPr>
          <p:cNvPr id="13" name="Text Box 202"/>
          <p:cNvSpPr txBox="1">
            <a:spLocks noChangeArrowheads="1"/>
          </p:cNvSpPr>
          <p:nvPr/>
        </p:nvSpPr>
        <p:spPr bwMode="auto">
          <a:xfrm>
            <a:off x="4049216" y="3469646"/>
            <a:ext cx="1828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33400">
              <a:spcBef>
                <a:spcPct val="50000"/>
              </a:spcBef>
            </a:pPr>
            <a:r>
              <a:rPr lang="en-US" altLang="zh-CN" sz="1600" dirty="0" smtClean="0">
                <a:solidFill>
                  <a:schemeClr val="tx1"/>
                </a:solidFill>
                <a:ea typeface="宋体" charset="-122"/>
              </a:rPr>
              <a:t>Attachment</a:t>
            </a:r>
            <a:endParaRPr lang="en-US" altLang="zh-CN" sz="1600" dirty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14" name="Text Box 202"/>
          <p:cNvSpPr txBox="1">
            <a:spLocks noChangeArrowheads="1"/>
          </p:cNvSpPr>
          <p:nvPr/>
        </p:nvSpPr>
        <p:spPr bwMode="auto">
          <a:xfrm>
            <a:off x="3973016" y="4364996"/>
            <a:ext cx="1828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33400">
              <a:spcBef>
                <a:spcPct val="50000"/>
              </a:spcBef>
            </a:pPr>
            <a:r>
              <a:rPr lang="en-US" altLang="zh-CN" sz="1600" dirty="0" smtClean="0">
                <a:solidFill>
                  <a:schemeClr val="tx1"/>
                </a:solidFill>
                <a:ea typeface="宋体" charset="-122"/>
              </a:rPr>
              <a:t>Attachment</a:t>
            </a:r>
            <a:endParaRPr lang="en-US" altLang="zh-CN" sz="1600" dirty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15" name="Text Box 202"/>
          <p:cNvSpPr txBox="1">
            <a:spLocks noChangeArrowheads="1"/>
          </p:cNvSpPr>
          <p:nvPr/>
        </p:nvSpPr>
        <p:spPr bwMode="auto">
          <a:xfrm>
            <a:off x="7554416" y="3898271"/>
            <a:ext cx="533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33400">
              <a:spcBef>
                <a:spcPct val="50000"/>
              </a:spcBef>
            </a:pPr>
            <a:r>
              <a:rPr lang="en-US" altLang="zh-CN" sz="1600" dirty="0" smtClean="0">
                <a:solidFill>
                  <a:schemeClr val="tx1"/>
                </a:solidFill>
                <a:ea typeface="宋体" charset="-122"/>
              </a:rPr>
              <a:t>….</a:t>
            </a:r>
            <a:endParaRPr lang="en-US" altLang="zh-CN" sz="1600" dirty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16" name="Flowchart: Document 15"/>
          <p:cNvSpPr/>
          <p:nvPr/>
        </p:nvSpPr>
        <p:spPr bwMode="auto">
          <a:xfrm>
            <a:off x="925016" y="3393446"/>
            <a:ext cx="1143000" cy="1354088"/>
          </a:xfrm>
          <a:prstGeom prst="flowChartDocument">
            <a:avLst/>
          </a:prstGeom>
          <a:solidFill>
            <a:srgbClr val="32B26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Lucida Sans Unicode" pitchFamily="34" charset="0"/>
              </a:rPr>
              <a:t>Snapshot s</a:t>
            </a:r>
          </a:p>
          <a:p>
            <a: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lang="en-US" altLang="zh-CN" sz="1400" dirty="0" smtClean="0">
              <a:solidFill>
                <a:schemeClr val="tx1"/>
              </a:solidFill>
            </a:endParaRPr>
          </a:p>
          <a:p>
            <a: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en-US" altLang="zh-CN" sz="1400" dirty="0" smtClean="0">
                <a:solidFill>
                  <a:schemeClr val="tx1"/>
                </a:solidFill>
              </a:rPr>
              <a:t>/</a:t>
            </a:r>
            <a:r>
              <a:rPr lang="en-US" altLang="zh-CN" sz="1400" dirty="0" err="1" smtClean="0">
                <a:solidFill>
                  <a:schemeClr val="tx1"/>
                </a:solidFill>
              </a:rPr>
              <a:t>lost+found</a:t>
            </a:r>
            <a:endParaRPr lang="en-US" altLang="zh-CN" sz="1400" dirty="0" smtClean="0">
              <a:solidFill>
                <a:schemeClr val="tx1"/>
              </a:solidFill>
            </a:endParaRPr>
          </a:p>
          <a:p>
            <a: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Lucida Sans Unicode" pitchFamily="34" charset="0"/>
              </a:rPr>
              <a:t>/etc</a:t>
            </a:r>
          </a:p>
          <a:p>
            <a: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en-US" altLang="zh-CN" sz="1400" dirty="0" smtClean="0">
                <a:solidFill>
                  <a:schemeClr val="tx1"/>
                </a:solidFill>
              </a:rPr>
              <a:t>/</a:t>
            </a:r>
            <a:r>
              <a:rPr lang="en-US" altLang="zh-CN" sz="1400" dirty="0" err="1" smtClean="0">
                <a:solidFill>
                  <a:schemeClr val="tx1"/>
                </a:solidFill>
              </a:rPr>
              <a:t>usr</a:t>
            </a:r>
            <a:endParaRPr lang="en-US" altLang="zh-CN" sz="1400" dirty="0" smtClean="0">
              <a:solidFill>
                <a:schemeClr val="tx1"/>
              </a:solidFill>
            </a:endParaRPr>
          </a:p>
          <a:p>
            <a: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Lucida Sans Unicode" pitchFamily="34" charset="0"/>
              </a:rPr>
              <a:t>…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078335" y="3645313"/>
            <a:ext cx="990600" cy="152400"/>
          </a:xfrm>
          <a:prstGeom prst="rightArrow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ight Arrow 17"/>
          <p:cNvSpPr/>
          <p:nvPr/>
        </p:nvSpPr>
        <p:spPr>
          <a:xfrm>
            <a:off x="1981944" y="4153561"/>
            <a:ext cx="1127745" cy="149349"/>
          </a:xfrm>
          <a:prstGeom prst="rightArrow">
            <a:avLst/>
          </a:prstGeom>
          <a:ln>
            <a:prstDash val="dash"/>
          </a:ln>
          <a:scene3d>
            <a:camera prst="orthographicFront">
              <a:rot lat="0" lon="0" rev="19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755576" y="5373216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LV: logical volume</a:t>
            </a:r>
          </a:p>
          <a:p>
            <a:r>
              <a:rPr lang="en-US" altLang="zh-CN" sz="2000" dirty="0" smtClean="0"/>
              <a:t>VM: virtual machine</a:t>
            </a:r>
          </a:p>
          <a:p>
            <a:r>
              <a:rPr lang="en-US" altLang="zh-CN" sz="2000" dirty="0" smtClean="0"/>
              <a:t>Snapshot: a static “copy” of a logical volume at a specific time point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 – VBS architecture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013176"/>
            <a:ext cx="8229600" cy="115212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400" dirty="0" smtClean="0"/>
              <a:t>Single point of failure on volume server</a:t>
            </a:r>
          </a:p>
          <a:p>
            <a:r>
              <a:rPr lang="en-US" altLang="zh-CN" sz="2400" dirty="0" smtClean="0"/>
              <a:t>Not scalable</a:t>
            </a:r>
          </a:p>
          <a:p>
            <a:r>
              <a:rPr lang="en-US" altLang="zh-CN" sz="2400" dirty="0" smtClean="0"/>
              <a:t>Solution: VBS-</a:t>
            </a:r>
            <a:r>
              <a:rPr lang="en-US" altLang="zh-CN" sz="2400" dirty="0" err="1" smtClean="0"/>
              <a:t>Lustre</a:t>
            </a:r>
            <a:endParaRPr lang="zh-CN" alt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5292080" y="3140968"/>
            <a:ext cx="3645024" cy="1584176"/>
          </a:xfrm>
          <a:prstGeom prst="rect">
            <a:avLst/>
          </a:prstGeom>
          <a:noFill/>
          <a:ln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LVM: Logical Volume Manager</a:t>
            </a:r>
          </a:p>
          <a:p>
            <a:r>
              <a:rPr lang="en-US" altLang="zh-CN" sz="2000" dirty="0" err="1" smtClean="0">
                <a:solidFill>
                  <a:schemeClr val="tx1"/>
                </a:solidFill>
              </a:rPr>
              <a:t>iSCSI</a:t>
            </a:r>
            <a:r>
              <a:rPr lang="en-US" altLang="zh-CN" sz="2000" dirty="0" smtClean="0">
                <a:solidFill>
                  <a:schemeClr val="tx1"/>
                </a:solidFill>
              </a:rPr>
              <a:t>: internet SCSI protocol</a:t>
            </a:r>
          </a:p>
          <a:p>
            <a:r>
              <a:rPr lang="en-US" altLang="zh-CN" sz="2000" dirty="0" smtClean="0">
                <a:solidFill>
                  <a:schemeClr val="tx1"/>
                </a:solidFill>
              </a:rPr>
              <a:t>VBD: Virtual Block Device</a:t>
            </a:r>
          </a:p>
          <a:p>
            <a:r>
              <a:rPr lang="en-US" altLang="zh-CN" sz="2000" dirty="0" smtClean="0">
                <a:solidFill>
                  <a:schemeClr val="tx1"/>
                </a:solidFill>
              </a:rPr>
              <a:t>VM: Virtual Machine</a:t>
            </a:r>
          </a:p>
          <a:p>
            <a:r>
              <a:rPr lang="en-US" altLang="zh-CN" sz="2000" dirty="0" smtClean="0">
                <a:solidFill>
                  <a:schemeClr val="tx1"/>
                </a:solidFill>
              </a:rPr>
              <a:t>VMM: Virtual Machine Manager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683568" y="3275925"/>
            <a:ext cx="1440160" cy="129591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lvl="0" algn="ctr"/>
            <a:endParaRPr lang="zh-CN" alt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3203848" y="3284984"/>
            <a:ext cx="1368152" cy="129614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lvl="0" algn="ctr"/>
            <a:endParaRPr lang="zh-CN" alt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45" name="Can 44"/>
          <p:cNvSpPr/>
          <p:nvPr/>
        </p:nvSpPr>
        <p:spPr>
          <a:xfrm>
            <a:off x="1082080" y="3429000"/>
            <a:ext cx="609600" cy="460390"/>
          </a:xfrm>
          <a:prstGeom prst="can">
            <a:avLst/>
          </a:prstGeom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Vol</a:t>
            </a:r>
            <a:r>
              <a:rPr lang="en-US" sz="1600" dirty="0" smtClean="0"/>
              <a:t> 1</a:t>
            </a:r>
            <a:endParaRPr lang="en-US" sz="1600" dirty="0"/>
          </a:p>
        </p:txBody>
      </p:sp>
      <p:sp>
        <p:nvSpPr>
          <p:cNvPr id="46" name="Can 45"/>
          <p:cNvSpPr/>
          <p:nvPr/>
        </p:nvSpPr>
        <p:spPr>
          <a:xfrm>
            <a:off x="3605064" y="3372950"/>
            <a:ext cx="609600" cy="460390"/>
          </a:xfrm>
          <a:prstGeom prst="can">
            <a:avLst/>
          </a:prstGeom>
          <a:solidFill>
            <a:srgbClr val="FFFF00"/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Vol</a:t>
            </a:r>
            <a:r>
              <a:rPr lang="en-US" sz="1600" dirty="0" smtClean="0">
                <a:solidFill>
                  <a:schemeClr val="tx1"/>
                </a:solidFill>
              </a:rPr>
              <a:t> 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83422" y="4149080"/>
            <a:ext cx="815330" cy="383049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VM 1</a:t>
            </a:r>
            <a:endParaRPr lang="en-US" sz="1600" dirty="0"/>
          </a:p>
        </p:txBody>
      </p:sp>
      <p:sp>
        <p:nvSpPr>
          <p:cNvPr id="48" name="Rectangle 47"/>
          <p:cNvSpPr/>
          <p:nvPr/>
        </p:nvSpPr>
        <p:spPr>
          <a:xfrm>
            <a:off x="3464172" y="4126015"/>
            <a:ext cx="905272" cy="383049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VM 2</a:t>
            </a:r>
            <a:endParaRPr lang="en-US" sz="1600" dirty="0"/>
          </a:p>
        </p:txBody>
      </p:sp>
      <p:cxnSp>
        <p:nvCxnSpPr>
          <p:cNvPr id="49" name="Straight Arrow Connector 48"/>
          <p:cNvCxnSpPr>
            <a:stCxn id="47" idx="0"/>
            <a:endCxn id="45" idx="3"/>
          </p:cNvCxnSpPr>
          <p:nvPr/>
        </p:nvCxnSpPr>
        <p:spPr>
          <a:xfrm rot="16200000" flipV="1">
            <a:off x="1259139" y="4017131"/>
            <a:ext cx="259690" cy="4207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8" idx="0"/>
            <a:endCxn id="46" idx="3"/>
          </p:cNvCxnSpPr>
          <p:nvPr/>
        </p:nvCxnSpPr>
        <p:spPr>
          <a:xfrm rot="16200000" flipV="1">
            <a:off x="3766999" y="3976206"/>
            <a:ext cx="292675" cy="6944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86458" y="4499828"/>
            <a:ext cx="85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VMM1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547095" y="44998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VMM 2</a:t>
            </a:r>
            <a:endParaRPr lang="en-US" dirty="0"/>
          </a:p>
        </p:txBody>
      </p:sp>
      <p:sp>
        <p:nvSpPr>
          <p:cNvPr id="53" name="Rounded Rectangle 52"/>
          <p:cNvSpPr/>
          <p:nvPr/>
        </p:nvSpPr>
        <p:spPr bwMode="auto">
          <a:xfrm>
            <a:off x="2699792" y="1412776"/>
            <a:ext cx="2376264" cy="122413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4" name="Can 53"/>
          <p:cNvSpPr/>
          <p:nvPr/>
        </p:nvSpPr>
        <p:spPr>
          <a:xfrm>
            <a:off x="3131840" y="1700808"/>
            <a:ext cx="1512168" cy="801612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165748" y="25607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Volume Server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3131840" y="2033302"/>
            <a:ext cx="1512168" cy="144015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7" name="Rectangle 56"/>
          <p:cNvSpPr/>
          <p:nvPr/>
        </p:nvSpPr>
        <p:spPr>
          <a:xfrm>
            <a:off x="3131840" y="2186842"/>
            <a:ext cx="1512168" cy="144015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58" name="Straight Arrow Connector 57"/>
          <p:cNvCxnSpPr>
            <a:stCxn id="45" idx="1"/>
            <a:endCxn id="56" idx="1"/>
          </p:cNvCxnSpPr>
          <p:nvPr/>
        </p:nvCxnSpPr>
        <p:spPr>
          <a:xfrm rot="5400000" flipH="1" flipV="1">
            <a:off x="1597515" y="1894675"/>
            <a:ext cx="1323690" cy="1744960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6" idx="1"/>
            <a:endCxn id="57" idx="2"/>
          </p:cNvCxnSpPr>
          <p:nvPr/>
        </p:nvCxnSpPr>
        <p:spPr>
          <a:xfrm rot="16200000" flipV="1">
            <a:off x="3377848" y="2840934"/>
            <a:ext cx="1042093" cy="21940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563888" y="14127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LVM</a:t>
            </a:r>
            <a:endParaRPr lang="zh-CN" alt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716016" y="371703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1556900" y="26257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iSCSI</a:t>
            </a:r>
            <a:endParaRPr lang="zh-CN" alt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3608188" y="29434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iSCSI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385176" y="38332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VBD</a:t>
            </a:r>
            <a:endParaRPr lang="zh-CN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905456" y="37982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VBD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Lustre</a:t>
            </a:r>
            <a:r>
              <a:rPr lang="en-US" altLang="zh-CN" dirty="0" smtClean="0"/>
              <a:t> file system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820688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Developed by Oracle and Sun</a:t>
            </a:r>
          </a:p>
          <a:p>
            <a:r>
              <a:rPr lang="en-US" altLang="zh-CN" sz="2000" dirty="0" smtClean="0"/>
              <a:t>Scale to </a:t>
            </a:r>
            <a:r>
              <a:rPr lang="en-US" altLang="zh-CN" sz="2000" dirty="0" err="1" smtClean="0"/>
              <a:t>petabytes</a:t>
            </a:r>
            <a:r>
              <a:rPr lang="en-US" altLang="zh-CN" sz="2000" dirty="0" smtClean="0"/>
              <a:t> of storage and hundreds of gigabytes of I/O throughput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04864"/>
            <a:ext cx="554461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67744" y="630932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(Picture from the </a:t>
            </a:r>
            <a:r>
              <a:rPr lang="en-US" altLang="zh-CN" dirty="0" err="1" smtClean="0"/>
              <a:t>Lustre</a:t>
            </a:r>
            <a:r>
              <a:rPr lang="en-US" altLang="zh-CN" dirty="0" smtClean="0"/>
              <a:t> white paper 2008)</a:t>
            </a:r>
            <a:endParaRPr lang="zh-CN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2411760" y="3284984"/>
            <a:ext cx="792088" cy="252028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5076056" y="3068960"/>
            <a:ext cx="21602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5076056" y="3501008"/>
            <a:ext cx="21602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Elbow Connector 9"/>
          <p:cNvCxnSpPr>
            <a:stCxn id="7" idx="1"/>
          </p:cNvCxnSpPr>
          <p:nvPr/>
        </p:nvCxnSpPr>
        <p:spPr>
          <a:xfrm rot="10800000" flipV="1">
            <a:off x="2987824" y="3140968"/>
            <a:ext cx="2088232" cy="432048"/>
          </a:xfrm>
          <a:prstGeom prst="bentConnector3">
            <a:avLst>
              <a:gd name="adj1" fmla="val 50000"/>
            </a:avLst>
          </a:prstGeom>
          <a:ln w="158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1"/>
          </p:cNvCxnSpPr>
          <p:nvPr/>
        </p:nvCxnSpPr>
        <p:spPr>
          <a:xfrm rot="10800000">
            <a:off x="2987824" y="3573016"/>
            <a:ext cx="2088232" cy="1588"/>
          </a:xfrm>
          <a:prstGeom prst="straightConnector1">
            <a:avLst/>
          </a:prstGeom>
          <a:ln w="158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VBS-</a:t>
            </a:r>
            <a:r>
              <a:rPr lang="en-US" altLang="zh-CN" dirty="0" err="1" smtClean="0"/>
              <a:t>Lustre</a:t>
            </a:r>
            <a:r>
              <a:rPr lang="en-US" altLang="zh-CN" dirty="0" smtClean="0"/>
              <a:t> architecture</a:t>
            </a:r>
            <a:endParaRPr lang="zh-CN" alt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043608" y="4725144"/>
            <a:ext cx="7560840" cy="129614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 smtClean="0">
                <a:solidFill>
                  <a:schemeClr val="tx1"/>
                </a:solidFill>
              </a:rPr>
              <a:t>Lustre</a:t>
            </a:r>
            <a:r>
              <a:rPr lang="en-US" altLang="zh-CN" sz="2800" dirty="0" smtClean="0">
                <a:solidFill>
                  <a:schemeClr val="tx1"/>
                </a:solidFill>
              </a:rPr>
              <a:t> File System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3608" y="1844824"/>
            <a:ext cx="7488832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</a:rPr>
              <a:t>VBS-</a:t>
            </a:r>
            <a:r>
              <a:rPr lang="en-US" altLang="zh-CN" sz="2800" dirty="0" err="1" smtClean="0">
                <a:solidFill>
                  <a:schemeClr val="tx1"/>
                </a:solidFill>
              </a:rPr>
              <a:t>Lustre</a:t>
            </a:r>
            <a:r>
              <a:rPr lang="en-US" altLang="zh-CN" sz="2800" dirty="0" smtClean="0">
                <a:solidFill>
                  <a:schemeClr val="tx1"/>
                </a:solidFill>
              </a:rPr>
              <a:t> Web Services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43608" y="3284984"/>
            <a:ext cx="7488832" cy="129614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</a:rPr>
              <a:t>Virtual Machine Manager (VMM) Nodes</a:t>
            </a:r>
            <a:r>
              <a:rPr lang="zh-CN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</a:rPr>
              <a:t>as </a:t>
            </a:r>
            <a:r>
              <a:rPr lang="en-US" altLang="zh-CN" sz="2800" dirty="0" err="1" smtClean="0">
                <a:solidFill>
                  <a:schemeClr val="tx1"/>
                </a:solidFill>
              </a:rPr>
              <a:t>Lustre</a:t>
            </a:r>
            <a:r>
              <a:rPr lang="en-US" altLang="zh-CN" sz="2800" dirty="0" smtClean="0">
                <a:solidFill>
                  <a:schemeClr val="tx1"/>
                </a:solidFill>
              </a:rPr>
              <a:t> Clients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VBS-</a:t>
            </a:r>
            <a:r>
              <a:rPr lang="en-US" altLang="zh-CN" dirty="0" err="1" smtClean="0"/>
              <a:t>Lustre</a:t>
            </a:r>
            <a:r>
              <a:rPr lang="en-US" altLang="zh-CN" dirty="0" smtClean="0"/>
              <a:t> architecture</a:t>
            </a:r>
            <a:endParaRPr lang="zh-CN" alt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306016" y="3062326"/>
            <a:ext cx="2113856" cy="152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lvl="0" algn="ctr"/>
            <a:endParaRPr lang="zh-CN" alt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83568" y="4988810"/>
            <a:ext cx="7272808" cy="1800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en-US" altLang="zh-CN" dirty="0" err="1" smtClean="0">
                <a:cs typeface="Lucida Sans Unicode" pitchFamily="34" charset="0"/>
              </a:rPr>
              <a:t>Lustre</a:t>
            </a:r>
            <a:r>
              <a:rPr lang="en-US" altLang="zh-CN" dirty="0" smtClean="0">
                <a:cs typeface="Lucida Sans Unicode" pitchFamily="34" charset="0"/>
              </a:rPr>
              <a:t> servers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Lucida Sans Unicode" pitchFamily="34" charset="0"/>
            </a:endParaRPr>
          </a:p>
        </p:txBody>
      </p:sp>
      <p:sp>
        <p:nvSpPr>
          <p:cNvPr id="6" name="Text Box 202"/>
          <p:cNvSpPr txBox="1">
            <a:spLocks noChangeArrowheads="1"/>
          </p:cNvSpPr>
          <p:nvPr/>
        </p:nvSpPr>
        <p:spPr bwMode="auto">
          <a:xfrm>
            <a:off x="7236296" y="3583497"/>
            <a:ext cx="533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33400">
              <a:spcBef>
                <a:spcPct val="50000"/>
              </a:spcBef>
            </a:pPr>
            <a:r>
              <a:rPr lang="en-US" altLang="zh-CN" sz="1600" dirty="0" smtClean="0">
                <a:solidFill>
                  <a:schemeClr val="tx1"/>
                </a:solidFill>
                <a:ea typeface="宋体" charset="-122"/>
              </a:rPr>
              <a:t>……</a:t>
            </a:r>
            <a:endParaRPr lang="en-US" altLang="zh-CN" sz="1600" dirty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988368" y="5522210"/>
            <a:ext cx="914400" cy="990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512368" y="5369810"/>
            <a:ext cx="1143000" cy="1143000"/>
          </a:xfrm>
          <a:prstGeom prst="roundRect">
            <a:avLst/>
          </a:prstGeom>
          <a:solidFill>
            <a:srgbClr val="32B26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883968" y="5369810"/>
            <a:ext cx="1143000" cy="1143000"/>
          </a:xfrm>
          <a:prstGeom prst="roundRect">
            <a:avLst/>
          </a:prstGeom>
          <a:solidFill>
            <a:srgbClr val="32B26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941368" y="5369810"/>
            <a:ext cx="1143000" cy="1143000"/>
          </a:xfrm>
          <a:prstGeom prst="roundRect">
            <a:avLst/>
          </a:prstGeom>
          <a:solidFill>
            <a:srgbClr val="32B26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2581" y="645172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MDS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40969" y="643661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81846" y="6436610"/>
            <a:ext cx="654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15311" y="643661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55568" y="590321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642102" y="5447270"/>
            <a:ext cx="883543" cy="457200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File 1</a:t>
            </a:r>
          </a:p>
          <a:p>
            <a:pPr algn="ctr"/>
            <a:r>
              <a:rPr lang="en-US" sz="1600" dirty="0" err="1" smtClean="0"/>
              <a:t>Obj</a:t>
            </a:r>
            <a:r>
              <a:rPr lang="en-US" sz="1600" dirty="0" smtClean="0"/>
              <a:t> 1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4013700" y="5454197"/>
            <a:ext cx="883543" cy="457200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File 1</a:t>
            </a:r>
          </a:p>
          <a:p>
            <a:pPr algn="ctr"/>
            <a:r>
              <a:rPr lang="en-US" sz="1600" dirty="0" err="1" smtClean="0"/>
              <a:t>Obj</a:t>
            </a:r>
            <a:r>
              <a:rPr lang="en-US" sz="1600" dirty="0" smtClean="0"/>
              <a:t> 2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6078656" y="5446640"/>
            <a:ext cx="883543" cy="457200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File 1</a:t>
            </a:r>
          </a:p>
          <a:p>
            <a:pPr algn="ctr"/>
            <a:r>
              <a:rPr lang="en-US" sz="1600" dirty="0" err="1" smtClean="0"/>
              <a:t>Obj</a:t>
            </a:r>
            <a:r>
              <a:rPr lang="en-US" sz="1600" dirty="0" smtClean="0"/>
              <a:t> n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4021257" y="5979410"/>
            <a:ext cx="883543" cy="457200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File 2</a:t>
            </a: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Obj</a:t>
            </a:r>
            <a:r>
              <a:rPr lang="en-US" sz="1600" dirty="0" smtClean="0">
                <a:solidFill>
                  <a:schemeClr val="tx1"/>
                </a:solidFill>
              </a:rPr>
              <a:t> 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71100" y="5971853"/>
            <a:ext cx="883543" cy="457200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File 2</a:t>
            </a: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Obj</a:t>
            </a:r>
            <a:r>
              <a:rPr lang="en-US" sz="1600" dirty="0" smtClean="0">
                <a:solidFill>
                  <a:schemeClr val="tx1"/>
                </a:solidFill>
              </a:rPr>
              <a:t> 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4716016" y="3079441"/>
            <a:ext cx="2057400" cy="152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lvl="0" algn="ctr"/>
            <a:endParaRPr lang="zh-CN" alt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049285" y="3138129"/>
            <a:ext cx="1219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Volume Delegate</a:t>
            </a:r>
            <a:endParaRPr lang="zh-CN" altLang="en-US" sz="1400" dirty="0"/>
          </a:p>
        </p:txBody>
      </p:sp>
      <p:sp>
        <p:nvSpPr>
          <p:cNvPr id="23" name="Oval 22"/>
          <p:cNvSpPr/>
          <p:nvPr/>
        </p:nvSpPr>
        <p:spPr>
          <a:xfrm>
            <a:off x="2153545" y="4021438"/>
            <a:ext cx="1219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VMM Delegate</a:t>
            </a:r>
            <a:endParaRPr lang="zh-CN" altLang="en-US" sz="1400" dirty="0"/>
          </a:p>
        </p:txBody>
      </p:sp>
      <p:sp>
        <p:nvSpPr>
          <p:cNvPr id="24" name="Oval 23"/>
          <p:cNvSpPr/>
          <p:nvPr/>
        </p:nvSpPr>
        <p:spPr>
          <a:xfrm>
            <a:off x="4746875" y="4053667"/>
            <a:ext cx="1219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VMM Delegate</a:t>
            </a:r>
            <a:endParaRPr lang="zh-CN" altLang="en-US" sz="1400" dirty="0"/>
          </a:p>
        </p:txBody>
      </p:sp>
      <p:sp>
        <p:nvSpPr>
          <p:cNvPr id="26" name="Oval 25"/>
          <p:cNvSpPr/>
          <p:nvPr/>
        </p:nvSpPr>
        <p:spPr>
          <a:xfrm>
            <a:off x="4831024" y="3163495"/>
            <a:ext cx="1219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Volume Delegate</a:t>
            </a:r>
            <a:endParaRPr lang="zh-CN" altLang="en-US" sz="1400" dirty="0"/>
          </a:p>
        </p:txBody>
      </p:sp>
      <p:sp>
        <p:nvSpPr>
          <p:cNvPr id="27" name="Can 26"/>
          <p:cNvSpPr/>
          <p:nvPr/>
        </p:nvSpPr>
        <p:spPr>
          <a:xfrm>
            <a:off x="1403648" y="3914193"/>
            <a:ext cx="609600" cy="533400"/>
          </a:xfrm>
          <a:prstGeom prst="can">
            <a:avLst/>
          </a:prstGeom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Vol</a:t>
            </a:r>
            <a:r>
              <a:rPr lang="en-US" sz="1600" dirty="0" smtClean="0"/>
              <a:t> 1</a:t>
            </a:r>
            <a:endParaRPr lang="en-US" sz="1600" dirty="0"/>
          </a:p>
        </p:txBody>
      </p:sp>
      <p:sp>
        <p:nvSpPr>
          <p:cNvPr id="28" name="Can 27"/>
          <p:cNvSpPr/>
          <p:nvPr/>
        </p:nvSpPr>
        <p:spPr>
          <a:xfrm>
            <a:off x="6084168" y="3926025"/>
            <a:ext cx="609600" cy="533400"/>
          </a:xfrm>
          <a:prstGeom prst="can">
            <a:avLst/>
          </a:prstGeom>
          <a:solidFill>
            <a:srgbClr val="FFFF00"/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Vol</a:t>
            </a:r>
            <a:r>
              <a:rPr lang="en-US" sz="1600" dirty="0" smtClean="0">
                <a:solidFill>
                  <a:schemeClr val="tx1"/>
                </a:solidFill>
              </a:rPr>
              <a:t> 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03648" y="3223457"/>
            <a:ext cx="609600" cy="381000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VM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6084168" y="3214329"/>
            <a:ext cx="609600" cy="381000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VM</a:t>
            </a:r>
            <a:endParaRPr lang="en-US" sz="1600" dirty="0"/>
          </a:p>
        </p:txBody>
      </p:sp>
      <p:cxnSp>
        <p:nvCxnSpPr>
          <p:cNvPr id="31" name="Straight Arrow Connector 30"/>
          <p:cNvCxnSpPr>
            <a:stCxn id="29" idx="2"/>
            <a:endCxn id="27" idx="1"/>
          </p:cNvCxnSpPr>
          <p:nvPr/>
        </p:nvCxnSpPr>
        <p:spPr>
          <a:xfrm rot="5400000">
            <a:off x="1553580" y="3759325"/>
            <a:ext cx="309736" cy="1588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0" idx="2"/>
            <a:endCxn id="28" idx="1"/>
          </p:cNvCxnSpPr>
          <p:nvPr/>
        </p:nvCxnSpPr>
        <p:spPr>
          <a:xfrm rot="5400000">
            <a:off x="6223620" y="3760677"/>
            <a:ext cx="330696" cy="1588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691680" y="3595329"/>
            <a:ext cx="571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VBD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5904993" y="3595329"/>
            <a:ext cx="571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VBD</a:t>
            </a:r>
            <a:endParaRPr lang="en-US" sz="1600" dirty="0"/>
          </a:p>
        </p:txBody>
      </p:sp>
      <p:cxnSp>
        <p:nvCxnSpPr>
          <p:cNvPr id="35" name="Straight Arrow Connector 34"/>
          <p:cNvCxnSpPr>
            <a:stCxn id="27" idx="3"/>
            <a:endCxn id="16" idx="1"/>
          </p:cNvCxnSpPr>
          <p:nvPr/>
        </p:nvCxnSpPr>
        <p:spPr>
          <a:xfrm rot="16200000" flipH="1">
            <a:off x="1561137" y="4594904"/>
            <a:ext cx="1228277" cy="933654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3"/>
            <a:endCxn id="17" idx="1"/>
          </p:cNvCxnSpPr>
          <p:nvPr/>
        </p:nvCxnSpPr>
        <p:spPr>
          <a:xfrm rot="16200000" flipH="1">
            <a:off x="2243472" y="3912569"/>
            <a:ext cx="1235204" cy="2305252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3"/>
            <a:endCxn id="18" idx="1"/>
          </p:cNvCxnSpPr>
          <p:nvPr/>
        </p:nvCxnSpPr>
        <p:spPr>
          <a:xfrm rot="16200000" flipH="1">
            <a:off x="3279729" y="2876312"/>
            <a:ext cx="1227647" cy="4370208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3"/>
            <a:endCxn id="19" idx="3"/>
          </p:cNvCxnSpPr>
          <p:nvPr/>
        </p:nvCxnSpPr>
        <p:spPr>
          <a:xfrm rot="5400000">
            <a:off x="4772592" y="4591633"/>
            <a:ext cx="1748585" cy="1484168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8" idx="3"/>
            <a:endCxn id="20" idx="1"/>
          </p:cNvCxnSpPr>
          <p:nvPr/>
        </p:nvCxnSpPr>
        <p:spPr>
          <a:xfrm rot="5400000">
            <a:off x="5359520" y="5171005"/>
            <a:ext cx="1741028" cy="317868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382216" y="4552919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VMM </a:t>
            </a:r>
            <a:r>
              <a:rPr lang="en-US" sz="1600" dirty="0" err="1" smtClean="0"/>
              <a:t>Lustre</a:t>
            </a:r>
            <a:r>
              <a:rPr lang="en-US" sz="1600" dirty="0" smtClean="0"/>
              <a:t> Client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4899904" y="4573624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VMM </a:t>
            </a:r>
            <a:r>
              <a:rPr lang="en-US" sz="1600" dirty="0" err="1" smtClean="0"/>
              <a:t>Lustre</a:t>
            </a:r>
            <a:r>
              <a:rPr lang="en-US" sz="1600" dirty="0" smtClean="0"/>
              <a:t> Client</a:t>
            </a:r>
            <a:endParaRPr lang="en-US" sz="1600" dirty="0"/>
          </a:p>
        </p:txBody>
      </p:sp>
      <p:sp>
        <p:nvSpPr>
          <p:cNvPr id="43" name="Oval 42"/>
          <p:cNvSpPr/>
          <p:nvPr/>
        </p:nvSpPr>
        <p:spPr>
          <a:xfrm>
            <a:off x="3347864" y="2060848"/>
            <a:ext cx="1295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err="1" smtClean="0"/>
              <a:t>VBSLustre</a:t>
            </a:r>
            <a:endParaRPr lang="en-US" altLang="zh-CN" sz="1400" dirty="0" smtClean="0"/>
          </a:p>
          <a:p>
            <a:pPr algn="ctr"/>
            <a:r>
              <a:rPr lang="en-US" altLang="zh-CN" sz="1400" dirty="0" smtClean="0"/>
              <a:t>Service</a:t>
            </a:r>
            <a:endParaRPr lang="zh-CN" altLang="en-US" sz="1400" dirty="0"/>
          </a:p>
        </p:txBody>
      </p:sp>
      <p:sp>
        <p:nvSpPr>
          <p:cNvPr id="44" name="Oval 43"/>
          <p:cNvSpPr/>
          <p:nvPr/>
        </p:nvSpPr>
        <p:spPr>
          <a:xfrm>
            <a:off x="3462063" y="1196752"/>
            <a:ext cx="10668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Client</a:t>
            </a:r>
            <a:endParaRPr lang="zh-CN" altLang="en-US" sz="1400" dirty="0"/>
          </a:p>
        </p:txBody>
      </p:sp>
      <p:cxnSp>
        <p:nvCxnSpPr>
          <p:cNvPr id="45" name="Straight Arrow Connector 44"/>
          <p:cNvCxnSpPr>
            <a:stCxn id="44" idx="4"/>
            <a:endCxn id="43" idx="0"/>
          </p:cNvCxnSpPr>
          <p:nvPr/>
        </p:nvCxnSpPr>
        <p:spPr>
          <a:xfrm rot="16200000" flipH="1">
            <a:off x="3792065" y="1857349"/>
            <a:ext cx="406896" cy="101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3" idx="4"/>
            <a:endCxn id="23" idx="0"/>
          </p:cNvCxnSpPr>
          <p:nvPr/>
        </p:nvCxnSpPr>
        <p:spPr>
          <a:xfrm rot="5400000">
            <a:off x="2627660" y="2653534"/>
            <a:ext cx="1503390" cy="1232419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3" idx="4"/>
            <a:endCxn id="22" idx="0"/>
          </p:cNvCxnSpPr>
          <p:nvPr/>
        </p:nvCxnSpPr>
        <p:spPr>
          <a:xfrm rot="5400000">
            <a:off x="3017185" y="2159749"/>
            <a:ext cx="620081" cy="1336679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3" idx="4"/>
            <a:endCxn id="24" idx="0"/>
          </p:cNvCxnSpPr>
          <p:nvPr/>
        </p:nvCxnSpPr>
        <p:spPr>
          <a:xfrm rot="16200000" flipH="1">
            <a:off x="3908210" y="2605401"/>
            <a:ext cx="1535619" cy="1360911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228184" y="1283050"/>
            <a:ext cx="533403" cy="1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755253" y="1124744"/>
            <a:ext cx="1797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: Data transmission</a:t>
            </a:r>
            <a:endParaRPr lang="en-US" sz="1600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6235738" y="1598931"/>
            <a:ext cx="533400" cy="1588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716869" y="1412776"/>
            <a:ext cx="1644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: Invocation</a:t>
            </a:r>
            <a:endParaRPr lang="en-US" sz="1600" dirty="0"/>
          </a:p>
        </p:txBody>
      </p:sp>
      <p:sp>
        <p:nvSpPr>
          <p:cNvPr id="54" name="Can 53"/>
          <p:cNvSpPr/>
          <p:nvPr/>
        </p:nvSpPr>
        <p:spPr>
          <a:xfrm>
            <a:off x="1043608" y="1700808"/>
            <a:ext cx="1295400" cy="990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Volume Metadata Database</a:t>
            </a:r>
            <a:endParaRPr lang="en-US" sz="1600" dirty="0"/>
          </a:p>
        </p:txBody>
      </p:sp>
      <p:cxnSp>
        <p:nvCxnSpPr>
          <p:cNvPr id="55" name="Straight Arrow Connector 54"/>
          <p:cNvCxnSpPr>
            <a:stCxn id="54" idx="4"/>
            <a:endCxn id="43" idx="2"/>
          </p:cNvCxnSpPr>
          <p:nvPr/>
        </p:nvCxnSpPr>
        <p:spPr>
          <a:xfrm>
            <a:off x="2339008" y="2196108"/>
            <a:ext cx="1008856" cy="9334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3" idx="4"/>
            <a:endCxn id="26" idx="0"/>
          </p:cNvCxnSpPr>
          <p:nvPr/>
        </p:nvCxnSpPr>
        <p:spPr>
          <a:xfrm rot="16200000" flipH="1">
            <a:off x="4395371" y="2118241"/>
            <a:ext cx="645447" cy="144506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6166115" y="1723121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VM: Virtual Machine</a:t>
            </a:r>
          </a:p>
          <a:p>
            <a:r>
              <a:rPr lang="en-US" altLang="zh-CN" sz="1600" dirty="0" smtClean="0"/>
              <a:t>VMM: Virtual Machine Manager</a:t>
            </a:r>
          </a:p>
          <a:p>
            <a:r>
              <a:rPr lang="en-US" altLang="zh-CN" sz="1600" dirty="0" smtClean="0"/>
              <a:t>VBD: Virtual Block Device</a:t>
            </a:r>
          </a:p>
          <a:p>
            <a:r>
              <a:rPr lang="en-US" altLang="zh-CN" sz="1600" dirty="0" smtClean="0"/>
              <a:t>MDS: Metadata Server</a:t>
            </a:r>
          </a:p>
          <a:p>
            <a:r>
              <a:rPr lang="en-US" altLang="zh-CN" sz="1600" dirty="0" smtClean="0"/>
              <a:t>OSS: Object Storage Server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Workflows – create and describe volume</a:t>
            </a:r>
            <a:endParaRPr lang="zh-CN" altLang="en-US" sz="4000" dirty="0"/>
          </a:p>
        </p:txBody>
      </p:sp>
      <p:sp>
        <p:nvSpPr>
          <p:cNvPr id="24" name="Oval 23"/>
          <p:cNvSpPr/>
          <p:nvPr/>
        </p:nvSpPr>
        <p:spPr>
          <a:xfrm>
            <a:off x="4133800" y="1560784"/>
            <a:ext cx="1676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</a:t>
            </a:r>
            <a:r>
              <a:rPr lang="en-US" altLang="zh-CN" dirty="0" err="1" smtClean="0"/>
              <a:t>VBSLustre</a:t>
            </a:r>
            <a:r>
              <a:rPr lang="en-US" altLang="zh-CN" dirty="0" smtClean="0"/>
              <a:t> Service</a:t>
            </a:r>
            <a:endParaRPr lang="zh-CN" altLang="en-US" dirty="0"/>
          </a:p>
        </p:txBody>
      </p:sp>
      <p:cxnSp>
        <p:nvCxnSpPr>
          <p:cNvPr id="25" name="Straight Arrow Connector 24"/>
          <p:cNvCxnSpPr>
            <a:stCxn id="24" idx="4"/>
          </p:cNvCxnSpPr>
          <p:nvPr/>
        </p:nvCxnSpPr>
        <p:spPr>
          <a:xfrm rot="16200000" flipH="1">
            <a:off x="2886744" y="4408040"/>
            <a:ext cx="4202560" cy="32048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363892" y="1556792"/>
            <a:ext cx="1676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Volume Delegate</a:t>
            </a:r>
            <a:endParaRPr lang="zh-CN" altLang="en-US" dirty="0"/>
          </a:p>
        </p:txBody>
      </p:sp>
      <p:cxnSp>
        <p:nvCxnSpPr>
          <p:cNvPr id="27" name="Straight Arrow Connector 26"/>
          <p:cNvCxnSpPr>
            <a:stCxn id="26" idx="4"/>
          </p:cNvCxnSpPr>
          <p:nvPr/>
        </p:nvCxnSpPr>
        <p:spPr>
          <a:xfrm rot="5400000">
            <a:off x="95638" y="4418890"/>
            <a:ext cx="4206552" cy="6356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2247866" y="3717032"/>
            <a:ext cx="2704256" cy="5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99792" y="3429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Create_volume</a:t>
            </a:r>
            <a:endParaRPr lang="zh-CN" altLang="en-US" dirty="0"/>
          </a:p>
        </p:txBody>
      </p:sp>
      <p:sp>
        <p:nvSpPr>
          <p:cNvPr id="30" name="Curved Right Arrow 29"/>
          <p:cNvSpPr/>
          <p:nvPr/>
        </p:nvSpPr>
        <p:spPr>
          <a:xfrm>
            <a:off x="4716016" y="2564904"/>
            <a:ext cx="196627" cy="360040"/>
          </a:xfrm>
          <a:prstGeom prst="curv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496000" y="1560784"/>
            <a:ext cx="1676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Client</a:t>
            </a:r>
            <a:endParaRPr lang="zh-CN" altLang="en-US" dirty="0"/>
          </a:p>
        </p:txBody>
      </p:sp>
      <p:cxnSp>
        <p:nvCxnSpPr>
          <p:cNvPr id="33" name="Straight Arrow Connector 32"/>
          <p:cNvCxnSpPr>
            <a:stCxn id="32" idx="4"/>
          </p:cNvCxnSpPr>
          <p:nvPr/>
        </p:nvCxnSpPr>
        <p:spPr>
          <a:xfrm rot="16200000" flipH="1">
            <a:off x="5255976" y="4401008"/>
            <a:ext cx="4202560" cy="46112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4972000" y="2465096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353000" y="2174809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Create-volume</a:t>
            </a:r>
            <a:endParaRPr lang="zh-CN" alt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rot="10800000">
            <a:off x="4959424" y="3501009"/>
            <a:ext cx="236220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103440" y="317791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chemeClr val="accent3">
                    <a:lumMod val="75000"/>
                  </a:schemeClr>
                </a:solidFill>
              </a:rPr>
              <a:t>Volume Information</a:t>
            </a:r>
            <a:endParaRPr lang="zh-CN" altLang="en-US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8" name="Curved Right Arrow 37"/>
          <p:cNvSpPr/>
          <p:nvPr/>
        </p:nvSpPr>
        <p:spPr>
          <a:xfrm>
            <a:off x="4716016" y="2996952"/>
            <a:ext cx="209535" cy="469850"/>
          </a:xfrm>
          <a:prstGeom prst="curv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80928" y="2996952"/>
            <a:ext cx="2151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Update metadata</a:t>
            </a:r>
            <a:endParaRPr lang="zh-CN" altLang="en-US" dirty="0"/>
          </a:p>
        </p:txBody>
      </p:sp>
      <p:sp>
        <p:nvSpPr>
          <p:cNvPr id="40" name="Curved Right Arrow 39"/>
          <p:cNvSpPr/>
          <p:nvPr/>
        </p:nvSpPr>
        <p:spPr>
          <a:xfrm>
            <a:off x="1917578" y="3789040"/>
            <a:ext cx="206150" cy="662024"/>
          </a:xfrm>
          <a:prstGeom prst="curv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1150" y="38842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“</a:t>
            </a:r>
            <a:r>
              <a:rPr lang="en-US" altLang="zh-CN" dirty="0" err="1" smtClean="0"/>
              <a:t>dd</a:t>
            </a:r>
            <a:r>
              <a:rPr lang="en-US" altLang="zh-CN" dirty="0" smtClean="0"/>
              <a:t>” or “cp”</a:t>
            </a:r>
            <a:endParaRPr lang="zh-CN" alt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 rot="10800000">
            <a:off x="2195736" y="4437112"/>
            <a:ext cx="2808312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411760" y="413978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Update_volume_status</a:t>
            </a:r>
            <a:endParaRPr lang="zh-CN" altLang="en-US" dirty="0"/>
          </a:p>
        </p:txBody>
      </p:sp>
      <p:sp>
        <p:nvSpPr>
          <p:cNvPr id="44" name="Curved Right Arrow 43"/>
          <p:cNvSpPr/>
          <p:nvPr/>
        </p:nvSpPr>
        <p:spPr>
          <a:xfrm>
            <a:off x="4705300" y="4557352"/>
            <a:ext cx="254124" cy="469776"/>
          </a:xfrm>
          <a:prstGeom prst="curv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14734" y="4614254"/>
            <a:ext cx="188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Update metadata</a:t>
            </a:r>
            <a:endParaRPr lang="zh-CN" alt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 rot="10800000">
            <a:off x="4972000" y="5243153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124400" y="494582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Describe-volumes</a:t>
            </a:r>
            <a:endParaRPr lang="zh-CN" alt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095372" y="543593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chemeClr val="accent3">
                    <a:lumMod val="75000"/>
                  </a:schemeClr>
                </a:solidFill>
              </a:rPr>
              <a:t>Volume Information</a:t>
            </a:r>
            <a:endParaRPr lang="zh-CN" altLang="en-US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9" name="Curved Right Arrow 48"/>
          <p:cNvSpPr/>
          <p:nvPr/>
        </p:nvSpPr>
        <p:spPr>
          <a:xfrm>
            <a:off x="4705300" y="5315160"/>
            <a:ext cx="254124" cy="432048"/>
          </a:xfrm>
          <a:prstGeom prst="curv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871192" y="5315160"/>
            <a:ext cx="203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Query Metadata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rot="10800000">
            <a:off x="4972000" y="5747209"/>
            <a:ext cx="236220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483768" y="24928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available space</a:t>
            </a:r>
            <a:endParaRPr lang="en-US" dirty="0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2267744" y="3789040"/>
            <a:ext cx="26642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5" grpId="0"/>
      <p:bldP spid="37" grpId="0"/>
      <p:bldP spid="38" grpId="0" animBg="1"/>
      <p:bldP spid="39" grpId="0"/>
      <p:bldP spid="40" grpId="0" animBg="1"/>
      <p:bldP spid="41" grpId="0"/>
      <p:bldP spid="43" grpId="0"/>
      <p:bldP spid="44" grpId="0" animBg="1"/>
      <p:bldP spid="45" grpId="0"/>
      <p:bldP spid="47" grpId="0"/>
      <p:bldP spid="48" grpId="0"/>
      <p:bldP spid="49" grpId="0" animBg="1"/>
      <p:bldP spid="50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Workflows – attach volume</a:t>
            </a:r>
            <a:endParaRPr lang="zh-CN" altLang="en-US" dirty="0"/>
          </a:p>
        </p:txBody>
      </p:sp>
      <p:sp>
        <p:nvSpPr>
          <p:cNvPr id="4" name="Oval 3"/>
          <p:cNvSpPr/>
          <p:nvPr/>
        </p:nvSpPr>
        <p:spPr>
          <a:xfrm>
            <a:off x="4005380" y="1628800"/>
            <a:ext cx="1676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</a:t>
            </a:r>
            <a:r>
              <a:rPr lang="en-US" altLang="zh-CN" dirty="0" err="1" smtClean="0"/>
              <a:t>VBSLustre</a:t>
            </a:r>
            <a:r>
              <a:rPr lang="en-US" altLang="zh-CN" dirty="0" smtClean="0"/>
              <a:t> Service</a:t>
            </a:r>
            <a:endParaRPr lang="zh-CN" altLang="en-US" dirty="0"/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 rot="16200000" flipH="1">
            <a:off x="3578618" y="3655762"/>
            <a:ext cx="2546376" cy="16452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643180" y="1628800"/>
            <a:ext cx="1676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VMM Delegate</a:t>
            </a:r>
            <a:endParaRPr lang="zh-CN" altLang="en-US" dirty="0"/>
          </a:p>
        </p:txBody>
      </p:sp>
      <p:cxnSp>
        <p:nvCxnSpPr>
          <p:cNvPr id="7" name="Straight Arrow Connector 6"/>
          <p:cNvCxnSpPr>
            <a:stCxn id="6" idx="4"/>
          </p:cNvCxnSpPr>
          <p:nvPr/>
        </p:nvCxnSpPr>
        <p:spPr>
          <a:xfrm rot="16200000" flipH="1">
            <a:off x="1173382" y="3698798"/>
            <a:ext cx="2618384" cy="2388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2481380" y="3166254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78926" y="285938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Attach_volume</a:t>
            </a:r>
            <a:endParaRPr lang="zh-CN" altLang="en-US" dirty="0"/>
          </a:p>
        </p:txBody>
      </p:sp>
      <p:sp>
        <p:nvSpPr>
          <p:cNvPr id="10" name="Curved Right Arrow 9"/>
          <p:cNvSpPr/>
          <p:nvPr/>
        </p:nvSpPr>
        <p:spPr>
          <a:xfrm>
            <a:off x="2215133" y="3142690"/>
            <a:ext cx="196627" cy="360040"/>
          </a:xfrm>
          <a:prstGeom prst="curv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2481380" y="3514602"/>
            <a:ext cx="236220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367580" y="1628800"/>
            <a:ext cx="1676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Client</a:t>
            </a:r>
            <a:endParaRPr lang="zh-CN" altLang="en-US" dirty="0"/>
          </a:p>
        </p:txBody>
      </p:sp>
      <p:cxnSp>
        <p:nvCxnSpPr>
          <p:cNvPr id="13" name="Straight Arrow Connector 12"/>
          <p:cNvCxnSpPr>
            <a:stCxn id="12" idx="4"/>
          </p:cNvCxnSpPr>
          <p:nvPr/>
        </p:nvCxnSpPr>
        <p:spPr>
          <a:xfrm rot="16200000" flipH="1">
            <a:off x="5947850" y="3648730"/>
            <a:ext cx="2546376" cy="30516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4843580" y="2533112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24580" y="224282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Attach-volume</a:t>
            </a:r>
            <a:endParaRPr lang="zh-CN" alt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4860032" y="4138200"/>
            <a:ext cx="236220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60032" y="377974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chemeClr val="accent3">
                    <a:lumMod val="75000"/>
                  </a:schemeClr>
                </a:solidFill>
              </a:rPr>
              <a:t>Attachment Information</a:t>
            </a:r>
            <a:endParaRPr lang="zh-CN" altLang="en-US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1878" y="3113662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“</a:t>
            </a:r>
            <a:r>
              <a:rPr lang="en-US" altLang="zh-CN" dirty="0" err="1" smtClean="0"/>
              <a:t>xm</a:t>
            </a:r>
            <a:r>
              <a:rPr lang="en-US" altLang="zh-CN" dirty="0" smtClean="0"/>
              <a:t> block-attach”</a:t>
            </a:r>
            <a:endParaRPr lang="zh-CN" altLang="en-US" dirty="0"/>
          </a:p>
        </p:txBody>
      </p:sp>
      <p:sp>
        <p:nvSpPr>
          <p:cNvPr id="19" name="Curved Right Arrow 18"/>
          <p:cNvSpPr/>
          <p:nvPr/>
        </p:nvSpPr>
        <p:spPr>
          <a:xfrm>
            <a:off x="4543534" y="2589378"/>
            <a:ext cx="244490" cy="475590"/>
          </a:xfrm>
          <a:prstGeom prst="curv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01952" y="2560912"/>
            <a:ext cx="191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Check metadata</a:t>
            </a:r>
          </a:p>
        </p:txBody>
      </p:sp>
      <p:sp>
        <p:nvSpPr>
          <p:cNvPr id="21" name="Curved Right Arrow 20"/>
          <p:cNvSpPr/>
          <p:nvPr/>
        </p:nvSpPr>
        <p:spPr>
          <a:xfrm>
            <a:off x="4572000" y="3592190"/>
            <a:ext cx="244490" cy="475590"/>
          </a:xfrm>
          <a:prstGeom prst="curv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71800" y="3626440"/>
            <a:ext cx="191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Update metadata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5" grpId="0"/>
      <p:bldP spid="17" grpId="0"/>
      <p:bldP spid="18" grpId="0"/>
      <p:bldP spid="19" grpId="0" animBg="1"/>
      <p:bldP spid="20" grpId="0"/>
      <p:bldP spid="21" grpId="0" animBg="1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963</Words>
  <Application>Microsoft Office PowerPoint</Application>
  <PresentationFormat>On-screen Show (4:3)</PresentationFormat>
  <Paragraphs>260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VBS-Lustre: A Distributed Block Storage System for Cloud Infrastructure</vt:lpstr>
      <vt:lpstr>Outline</vt:lpstr>
      <vt:lpstr>Introduction - VBS</vt:lpstr>
      <vt:lpstr>Introduction – VBS architecture</vt:lpstr>
      <vt:lpstr>Lustre file system</vt:lpstr>
      <vt:lpstr>VBS-Lustre architecture</vt:lpstr>
      <vt:lpstr>VBS-Lustre architecture</vt:lpstr>
      <vt:lpstr>Workflows – create and describe volume</vt:lpstr>
      <vt:lpstr>Workflows – attach volume</vt:lpstr>
      <vt:lpstr>Security and access control</vt:lpstr>
      <vt:lpstr>Read-only volume sharing</vt:lpstr>
      <vt:lpstr>Experience with FloodGrid</vt:lpstr>
      <vt:lpstr>Experience with FloodGrid</vt:lpstr>
      <vt:lpstr>Preliminary performance tests</vt:lpstr>
      <vt:lpstr>Preliminary performance tests</vt:lpstr>
      <vt:lpstr>Preliminary performance test</vt:lpstr>
      <vt:lpstr>Preliminary performance test</vt:lpstr>
      <vt:lpstr>Future work</vt:lpstr>
      <vt:lpstr>References</vt:lpstr>
      <vt:lpstr>Questions?</vt:lpstr>
    </vt:vector>
  </TitlesOfParts>
  <Company>IUB-CGL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Xiaoming Gao</dc:creator>
  <cp:lastModifiedBy>Xiaoming Gao</cp:lastModifiedBy>
  <cp:revision>115</cp:revision>
  <dcterms:created xsi:type="dcterms:W3CDTF">2010-11-13T04:28:32Z</dcterms:created>
  <dcterms:modified xsi:type="dcterms:W3CDTF">2010-11-30T05:33:47Z</dcterms:modified>
</cp:coreProperties>
</file>