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Default Extension="pdf" ContentType="application/pdf"/>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handoutMasterIdLst>
    <p:handoutMasterId r:id="rId33"/>
  </p:handoutMasterIdLst>
  <p:sldIdLst>
    <p:sldId id="257" r:id="rId2"/>
    <p:sldId id="272" r:id="rId3"/>
    <p:sldId id="264" r:id="rId4"/>
    <p:sldId id="274" r:id="rId5"/>
    <p:sldId id="294" r:id="rId6"/>
    <p:sldId id="295" r:id="rId7"/>
    <p:sldId id="259" r:id="rId8"/>
    <p:sldId id="261" r:id="rId9"/>
    <p:sldId id="265" r:id="rId10"/>
    <p:sldId id="282" r:id="rId11"/>
    <p:sldId id="260" r:id="rId12"/>
    <p:sldId id="268" r:id="rId13"/>
    <p:sldId id="275" r:id="rId14"/>
    <p:sldId id="258" r:id="rId15"/>
    <p:sldId id="296" r:id="rId16"/>
    <p:sldId id="283" r:id="rId17"/>
    <p:sldId id="284" r:id="rId18"/>
    <p:sldId id="285" r:id="rId19"/>
    <p:sldId id="286" r:id="rId20"/>
    <p:sldId id="293" r:id="rId21"/>
    <p:sldId id="292" r:id="rId22"/>
    <p:sldId id="287" r:id="rId23"/>
    <p:sldId id="288" r:id="rId24"/>
    <p:sldId id="289" r:id="rId25"/>
    <p:sldId id="277" r:id="rId26"/>
    <p:sldId id="278" r:id="rId27"/>
    <p:sldId id="279" r:id="rId28"/>
    <p:sldId id="290" r:id="rId29"/>
    <p:sldId id="276" r:id="rId30"/>
    <p:sldId id="297"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4" d="100"/>
          <a:sy n="64" d="100"/>
        </p:scale>
        <p:origin x="-65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21C5C6-216F-404F-8A75-935988A36556}" type="doc">
      <dgm:prSet loTypeId="urn:microsoft.com/office/officeart/2005/8/layout/hProcess11" loCatId="process" qsTypeId="urn:microsoft.com/office/officeart/2005/8/quickstyle/simple4" qsCatId="simple" csTypeId="urn:microsoft.com/office/officeart/2005/8/colors/accent1_2" csCatId="accent1" phldr="1"/>
      <dgm:spPr/>
    </dgm:pt>
    <dgm:pt modelId="{211CF4B0-F093-9041-9A2C-1FF61FD50FDD}">
      <dgm:prSet phldrT="[Text]"/>
      <dgm:spPr/>
      <dgm:t>
        <a:bodyPr/>
        <a:lstStyle/>
        <a:p>
          <a:r>
            <a:rPr lang="en-US" dirty="0" smtClean="0"/>
            <a:t>Oct. 2009</a:t>
          </a:r>
          <a:br>
            <a:rPr lang="en-US" dirty="0" smtClean="0"/>
          </a:br>
          <a:r>
            <a:rPr lang="en-US" dirty="0" smtClean="0"/>
            <a:t>Project Start</a:t>
          </a:r>
          <a:endParaRPr lang="en-US" dirty="0"/>
        </a:p>
      </dgm:t>
    </dgm:pt>
    <dgm:pt modelId="{184F287F-4A17-DA41-B16A-4C5966E231B8}" type="parTrans" cxnId="{AA4F533E-E6A7-CA40-97E7-A10FECE20D2C}">
      <dgm:prSet/>
      <dgm:spPr/>
      <dgm:t>
        <a:bodyPr/>
        <a:lstStyle/>
        <a:p>
          <a:endParaRPr lang="en-US"/>
        </a:p>
      </dgm:t>
    </dgm:pt>
    <dgm:pt modelId="{0CAFD9C8-0735-9F44-883B-1FA9BC85FBE9}" type="sibTrans" cxnId="{AA4F533E-E6A7-CA40-97E7-A10FECE20D2C}">
      <dgm:prSet/>
      <dgm:spPr/>
      <dgm:t>
        <a:bodyPr/>
        <a:lstStyle/>
        <a:p>
          <a:endParaRPr lang="en-US"/>
        </a:p>
      </dgm:t>
    </dgm:pt>
    <dgm:pt modelId="{663233CC-9B53-714A-9B7F-4E1FCD1975C1}">
      <dgm:prSet phldrT="[Text]"/>
      <dgm:spPr/>
      <dgm:t>
        <a:bodyPr/>
        <a:lstStyle/>
        <a:p>
          <a:r>
            <a:rPr lang="en-US" dirty="0" smtClean="0"/>
            <a:t>Nov. 2009</a:t>
          </a:r>
          <a:br>
            <a:rPr lang="en-US" dirty="0" smtClean="0"/>
          </a:br>
          <a:r>
            <a:rPr lang="en-US" dirty="0" smtClean="0"/>
            <a:t>SC Demo</a:t>
          </a:r>
          <a:endParaRPr lang="en-US" dirty="0"/>
        </a:p>
      </dgm:t>
    </dgm:pt>
    <dgm:pt modelId="{8B4EA020-7726-F44B-B88B-EF4765C18A7D}" type="parTrans" cxnId="{4C127291-42C1-7243-8240-3566FF976E60}">
      <dgm:prSet/>
      <dgm:spPr/>
      <dgm:t>
        <a:bodyPr/>
        <a:lstStyle/>
        <a:p>
          <a:endParaRPr lang="en-US"/>
        </a:p>
      </dgm:t>
    </dgm:pt>
    <dgm:pt modelId="{0F595FAC-BFB0-2042-A6DD-6E8EC58AD04C}" type="sibTrans" cxnId="{4C127291-42C1-7243-8240-3566FF976E60}">
      <dgm:prSet/>
      <dgm:spPr/>
      <dgm:t>
        <a:bodyPr/>
        <a:lstStyle/>
        <a:p>
          <a:endParaRPr lang="en-US"/>
        </a:p>
      </dgm:t>
    </dgm:pt>
    <dgm:pt modelId="{18DF04D2-E58D-DC4D-8DF6-274D51749CB0}">
      <dgm:prSet phldrT="[Text]"/>
      <dgm:spPr/>
      <dgm:t>
        <a:bodyPr/>
        <a:lstStyle/>
        <a:p>
          <a:r>
            <a:rPr lang="en-US" dirty="0" smtClean="0"/>
            <a:t>Mar. 2010</a:t>
          </a:r>
          <a:br>
            <a:rPr lang="en-US" dirty="0" smtClean="0"/>
          </a:br>
          <a:r>
            <a:rPr lang="en-US" dirty="0" smtClean="0"/>
            <a:t>Network Completed</a:t>
          </a:r>
          <a:endParaRPr lang="en-US" dirty="0"/>
        </a:p>
      </dgm:t>
    </dgm:pt>
    <dgm:pt modelId="{68C537FF-8828-1F49-82F2-8CC61FC7F148}" type="parTrans" cxnId="{B7936792-E618-374B-B109-6601272E2A56}">
      <dgm:prSet/>
      <dgm:spPr/>
      <dgm:t>
        <a:bodyPr/>
        <a:lstStyle/>
        <a:p>
          <a:endParaRPr lang="en-US"/>
        </a:p>
      </dgm:t>
    </dgm:pt>
    <dgm:pt modelId="{0FE4BC4E-4A79-3741-B6FC-34C2CF4EBC43}" type="sibTrans" cxnId="{B7936792-E618-374B-B109-6601272E2A56}">
      <dgm:prSet/>
      <dgm:spPr/>
      <dgm:t>
        <a:bodyPr/>
        <a:lstStyle/>
        <a:p>
          <a:endParaRPr lang="en-US"/>
        </a:p>
      </dgm:t>
    </dgm:pt>
    <dgm:pt modelId="{05C0BE2D-1DD6-C142-B60A-435424E06D87}">
      <dgm:prSet phldrT="[Text]"/>
      <dgm:spPr/>
      <dgm:t>
        <a:bodyPr/>
        <a:lstStyle/>
        <a:p>
          <a:r>
            <a:rPr lang="en-US" dirty="0" smtClean="0"/>
            <a:t>May 2010</a:t>
          </a:r>
          <a:br>
            <a:rPr lang="en-US" dirty="0" smtClean="0"/>
          </a:br>
          <a:r>
            <a:rPr lang="en-US" dirty="0" smtClean="0"/>
            <a:t>Hardware available to early users</a:t>
          </a:r>
          <a:endParaRPr lang="en-US" dirty="0"/>
        </a:p>
      </dgm:t>
    </dgm:pt>
    <dgm:pt modelId="{14C71802-BCEA-E14C-BA73-984BA56710BC}" type="parTrans" cxnId="{94FCBF8C-6BE2-6C4F-9618-42B814F67848}">
      <dgm:prSet/>
      <dgm:spPr/>
      <dgm:t>
        <a:bodyPr/>
        <a:lstStyle/>
        <a:p>
          <a:endParaRPr lang="en-US"/>
        </a:p>
      </dgm:t>
    </dgm:pt>
    <dgm:pt modelId="{F10A74DE-3F2C-F540-BCDD-D2FC526DEBC1}" type="sibTrans" cxnId="{94FCBF8C-6BE2-6C4F-9618-42B814F67848}">
      <dgm:prSet/>
      <dgm:spPr/>
      <dgm:t>
        <a:bodyPr/>
        <a:lstStyle/>
        <a:p>
          <a:endParaRPr lang="en-US"/>
        </a:p>
      </dgm:t>
    </dgm:pt>
    <dgm:pt modelId="{F9D34336-AE30-4B46-A7D9-F1CE304593B8}">
      <dgm:prSet phldrT="[Text]"/>
      <dgm:spPr/>
      <dgm:t>
        <a:bodyPr/>
        <a:lstStyle/>
        <a:p>
          <a:r>
            <a:rPr lang="en-US" dirty="0" smtClean="0"/>
            <a:t>Sept. 2010</a:t>
          </a:r>
          <a:br>
            <a:rPr lang="en-US" dirty="0" smtClean="0"/>
          </a:br>
          <a:r>
            <a:rPr lang="en-US" dirty="0" smtClean="0"/>
            <a:t>Hardware available to general users</a:t>
          </a:r>
          <a:endParaRPr lang="en-US" dirty="0"/>
        </a:p>
      </dgm:t>
    </dgm:pt>
    <dgm:pt modelId="{6D8ECD25-DF97-FC4B-B554-190E02283DEA}" type="parTrans" cxnId="{9C4190B5-ECCF-EB4B-B61C-6D6142CCFA3F}">
      <dgm:prSet/>
      <dgm:spPr/>
      <dgm:t>
        <a:bodyPr/>
        <a:lstStyle/>
        <a:p>
          <a:endParaRPr lang="en-US"/>
        </a:p>
      </dgm:t>
    </dgm:pt>
    <dgm:pt modelId="{563B0FC4-018B-474F-B4F3-6215C97CD484}" type="sibTrans" cxnId="{9C4190B5-ECCF-EB4B-B61C-6D6142CCFA3F}">
      <dgm:prSet/>
      <dgm:spPr/>
      <dgm:t>
        <a:bodyPr/>
        <a:lstStyle/>
        <a:p>
          <a:endParaRPr lang="en-US"/>
        </a:p>
      </dgm:t>
    </dgm:pt>
    <dgm:pt modelId="{6BFDB12E-0616-AC41-BFCC-E34BDCCEB4F7}">
      <dgm:prSet phldrT="[Text]"/>
      <dgm:spPr/>
      <dgm:t>
        <a:bodyPr/>
        <a:lstStyle/>
        <a:p>
          <a:r>
            <a:rPr lang="en-US" dirty="0" smtClean="0"/>
            <a:t>Oct.2011</a:t>
          </a:r>
          <a:br>
            <a:rPr lang="en-US" dirty="0" smtClean="0"/>
          </a:br>
          <a:r>
            <a:rPr lang="en-US" dirty="0" smtClean="0"/>
            <a:t>Integration into </a:t>
          </a:r>
          <a:r>
            <a:rPr lang="en-US" dirty="0" err="1" smtClean="0"/>
            <a:t>TeraGrid</a:t>
          </a:r>
          <a:endParaRPr lang="en-US" dirty="0"/>
        </a:p>
      </dgm:t>
    </dgm:pt>
    <dgm:pt modelId="{15D32147-F419-A746-8922-BC827DD3C421}" type="parTrans" cxnId="{15166336-D75D-BC48-AE38-1E1F39DAF04D}">
      <dgm:prSet/>
      <dgm:spPr/>
      <dgm:t>
        <a:bodyPr/>
        <a:lstStyle/>
        <a:p>
          <a:endParaRPr lang="en-US"/>
        </a:p>
      </dgm:t>
    </dgm:pt>
    <dgm:pt modelId="{F5861F7F-3173-DD4F-98DB-2AECAB31C14B}" type="sibTrans" cxnId="{15166336-D75D-BC48-AE38-1E1F39DAF04D}">
      <dgm:prSet/>
      <dgm:spPr/>
      <dgm:t>
        <a:bodyPr/>
        <a:lstStyle/>
        <a:p>
          <a:endParaRPr lang="en-US"/>
        </a:p>
      </dgm:t>
    </dgm:pt>
    <dgm:pt modelId="{DFA68921-C613-1A46-B064-11F24B920F48}">
      <dgm:prSet phldrT="[Text]"/>
      <dgm:spPr/>
      <dgm:t>
        <a:bodyPr/>
        <a:lstStyle/>
        <a:p>
          <a:r>
            <a:rPr lang="en-US" dirty="0" smtClean="0"/>
            <a:t>Oct. 2013</a:t>
          </a:r>
          <a:br>
            <a:rPr lang="en-US" dirty="0" smtClean="0"/>
          </a:br>
          <a:r>
            <a:rPr lang="en-US" dirty="0" smtClean="0"/>
            <a:t>Project end</a:t>
          </a:r>
          <a:endParaRPr lang="en-US" dirty="0"/>
        </a:p>
      </dgm:t>
    </dgm:pt>
    <dgm:pt modelId="{5409C21C-AA11-EB47-AD11-F9E91C9B2A01}" type="parTrans" cxnId="{BCB6B2CA-E977-5B41-8515-D0CFCA953586}">
      <dgm:prSet/>
      <dgm:spPr/>
      <dgm:t>
        <a:bodyPr/>
        <a:lstStyle/>
        <a:p>
          <a:endParaRPr lang="en-US"/>
        </a:p>
      </dgm:t>
    </dgm:pt>
    <dgm:pt modelId="{CF391666-0BFE-4640-9A94-59DA12987C45}" type="sibTrans" cxnId="{BCB6B2CA-E977-5B41-8515-D0CFCA953586}">
      <dgm:prSet/>
      <dgm:spPr/>
      <dgm:t>
        <a:bodyPr/>
        <a:lstStyle/>
        <a:p>
          <a:endParaRPr lang="en-US"/>
        </a:p>
      </dgm:t>
    </dgm:pt>
    <dgm:pt modelId="{B7232E8D-BA48-474E-8A10-F4A4502A3E6D}" type="pres">
      <dgm:prSet presAssocID="{A321C5C6-216F-404F-8A75-935988A36556}" presName="Name0" presStyleCnt="0">
        <dgm:presLayoutVars>
          <dgm:dir/>
          <dgm:resizeHandles val="exact"/>
        </dgm:presLayoutVars>
      </dgm:prSet>
      <dgm:spPr/>
    </dgm:pt>
    <dgm:pt modelId="{3D4EE99A-689D-B24E-B9A7-BE70B3492B66}" type="pres">
      <dgm:prSet presAssocID="{A321C5C6-216F-404F-8A75-935988A36556}" presName="arrow" presStyleLbl="bgShp" presStyleIdx="0" presStyleCnt="1"/>
      <dgm:spPr/>
    </dgm:pt>
    <dgm:pt modelId="{67F796D4-262B-3F41-848C-8AA3C6602438}" type="pres">
      <dgm:prSet presAssocID="{A321C5C6-216F-404F-8A75-935988A36556}" presName="points" presStyleCnt="0"/>
      <dgm:spPr/>
    </dgm:pt>
    <dgm:pt modelId="{CD66175E-9EA8-6346-B242-B0F29E477545}" type="pres">
      <dgm:prSet presAssocID="{211CF4B0-F093-9041-9A2C-1FF61FD50FDD}" presName="compositeA" presStyleCnt="0"/>
      <dgm:spPr/>
    </dgm:pt>
    <dgm:pt modelId="{FD88F243-8223-0A4E-A5B0-F6AF3308D264}" type="pres">
      <dgm:prSet presAssocID="{211CF4B0-F093-9041-9A2C-1FF61FD50FDD}" presName="textA" presStyleLbl="revTx" presStyleIdx="0" presStyleCnt="7">
        <dgm:presLayoutVars>
          <dgm:bulletEnabled val="1"/>
        </dgm:presLayoutVars>
      </dgm:prSet>
      <dgm:spPr/>
      <dgm:t>
        <a:bodyPr/>
        <a:lstStyle/>
        <a:p>
          <a:endParaRPr lang="en-US"/>
        </a:p>
      </dgm:t>
    </dgm:pt>
    <dgm:pt modelId="{F2E6C065-D7D7-FA4F-8903-462926167E1D}" type="pres">
      <dgm:prSet presAssocID="{211CF4B0-F093-9041-9A2C-1FF61FD50FDD}" presName="circleA" presStyleLbl="node1" presStyleIdx="0" presStyleCnt="7"/>
      <dgm:spPr/>
    </dgm:pt>
    <dgm:pt modelId="{AB6766DD-C0F1-2440-86C3-2259344F823B}" type="pres">
      <dgm:prSet presAssocID="{211CF4B0-F093-9041-9A2C-1FF61FD50FDD}" presName="spaceA" presStyleCnt="0"/>
      <dgm:spPr/>
    </dgm:pt>
    <dgm:pt modelId="{F0D9CEC9-66EC-254E-B8D0-34319BDE9FCA}" type="pres">
      <dgm:prSet presAssocID="{0CAFD9C8-0735-9F44-883B-1FA9BC85FBE9}" presName="space" presStyleCnt="0"/>
      <dgm:spPr/>
    </dgm:pt>
    <dgm:pt modelId="{D83F15CE-5802-A24A-922D-BF7B84AA6977}" type="pres">
      <dgm:prSet presAssocID="{663233CC-9B53-714A-9B7F-4E1FCD1975C1}" presName="compositeB" presStyleCnt="0"/>
      <dgm:spPr/>
    </dgm:pt>
    <dgm:pt modelId="{42DFB46B-4241-EF4D-8063-E77C1F7D4102}" type="pres">
      <dgm:prSet presAssocID="{663233CC-9B53-714A-9B7F-4E1FCD1975C1}" presName="textB" presStyleLbl="revTx" presStyleIdx="1" presStyleCnt="7">
        <dgm:presLayoutVars>
          <dgm:bulletEnabled val="1"/>
        </dgm:presLayoutVars>
      </dgm:prSet>
      <dgm:spPr/>
      <dgm:t>
        <a:bodyPr/>
        <a:lstStyle/>
        <a:p>
          <a:endParaRPr lang="en-US"/>
        </a:p>
      </dgm:t>
    </dgm:pt>
    <dgm:pt modelId="{45455450-6F7B-DC41-BFA3-2D3ADE1A9E8B}" type="pres">
      <dgm:prSet presAssocID="{663233CC-9B53-714A-9B7F-4E1FCD1975C1}" presName="circleB" presStyleLbl="node1" presStyleIdx="1" presStyleCnt="7"/>
      <dgm:spPr/>
    </dgm:pt>
    <dgm:pt modelId="{4AE20571-EAC1-F246-A627-8F082D15E49D}" type="pres">
      <dgm:prSet presAssocID="{663233CC-9B53-714A-9B7F-4E1FCD1975C1}" presName="spaceB" presStyleCnt="0"/>
      <dgm:spPr/>
    </dgm:pt>
    <dgm:pt modelId="{C9B765C7-7573-DD4F-B897-5BCBE327D389}" type="pres">
      <dgm:prSet presAssocID="{0F595FAC-BFB0-2042-A6DD-6E8EC58AD04C}" presName="space" presStyleCnt="0"/>
      <dgm:spPr/>
    </dgm:pt>
    <dgm:pt modelId="{81B36E16-F4DB-B446-B718-2F6FCF78BDA1}" type="pres">
      <dgm:prSet presAssocID="{18DF04D2-E58D-DC4D-8DF6-274D51749CB0}" presName="compositeA" presStyleCnt="0"/>
      <dgm:spPr/>
    </dgm:pt>
    <dgm:pt modelId="{946E7B25-02E3-7241-9AC8-F7060ADE2190}" type="pres">
      <dgm:prSet presAssocID="{18DF04D2-E58D-DC4D-8DF6-274D51749CB0}" presName="textA" presStyleLbl="revTx" presStyleIdx="2" presStyleCnt="7">
        <dgm:presLayoutVars>
          <dgm:bulletEnabled val="1"/>
        </dgm:presLayoutVars>
      </dgm:prSet>
      <dgm:spPr/>
      <dgm:t>
        <a:bodyPr/>
        <a:lstStyle/>
        <a:p>
          <a:endParaRPr lang="en-US"/>
        </a:p>
      </dgm:t>
    </dgm:pt>
    <dgm:pt modelId="{FD7E12D2-206A-5F42-ABC6-EEF031B9B1D1}" type="pres">
      <dgm:prSet presAssocID="{18DF04D2-E58D-DC4D-8DF6-274D51749CB0}" presName="circleA" presStyleLbl="node1" presStyleIdx="2" presStyleCnt="7"/>
      <dgm:spPr/>
    </dgm:pt>
    <dgm:pt modelId="{C2F8D073-335C-074E-A6BB-99B4D821A8F4}" type="pres">
      <dgm:prSet presAssocID="{18DF04D2-E58D-DC4D-8DF6-274D51749CB0}" presName="spaceA" presStyleCnt="0"/>
      <dgm:spPr/>
    </dgm:pt>
    <dgm:pt modelId="{8BFA9CC5-514E-3E43-8072-264311D9582C}" type="pres">
      <dgm:prSet presAssocID="{0FE4BC4E-4A79-3741-B6FC-34C2CF4EBC43}" presName="space" presStyleCnt="0"/>
      <dgm:spPr/>
    </dgm:pt>
    <dgm:pt modelId="{C05E39D6-7A8C-7049-B2AC-A9964DD3BA06}" type="pres">
      <dgm:prSet presAssocID="{05C0BE2D-1DD6-C142-B60A-435424E06D87}" presName="compositeB" presStyleCnt="0"/>
      <dgm:spPr/>
    </dgm:pt>
    <dgm:pt modelId="{CE4ED8BB-7D87-A143-9E98-DD70F705F975}" type="pres">
      <dgm:prSet presAssocID="{05C0BE2D-1DD6-C142-B60A-435424E06D87}" presName="textB" presStyleLbl="revTx" presStyleIdx="3" presStyleCnt="7">
        <dgm:presLayoutVars>
          <dgm:bulletEnabled val="1"/>
        </dgm:presLayoutVars>
      </dgm:prSet>
      <dgm:spPr/>
      <dgm:t>
        <a:bodyPr/>
        <a:lstStyle/>
        <a:p>
          <a:endParaRPr lang="en-US"/>
        </a:p>
      </dgm:t>
    </dgm:pt>
    <dgm:pt modelId="{03556811-7DB7-1A44-A4EE-AC09E10CF295}" type="pres">
      <dgm:prSet presAssocID="{05C0BE2D-1DD6-C142-B60A-435424E06D87}" presName="circleB" presStyleLbl="node1" presStyleIdx="3" presStyleCnt="7"/>
      <dgm:spPr/>
    </dgm:pt>
    <dgm:pt modelId="{86CC085C-9202-3E4E-94B7-AA1F69940F78}" type="pres">
      <dgm:prSet presAssocID="{05C0BE2D-1DD6-C142-B60A-435424E06D87}" presName="spaceB" presStyleCnt="0"/>
      <dgm:spPr/>
    </dgm:pt>
    <dgm:pt modelId="{5422E9A0-D989-764B-B0B2-41EB9BF305EA}" type="pres">
      <dgm:prSet presAssocID="{F10A74DE-3F2C-F540-BCDD-D2FC526DEBC1}" presName="space" presStyleCnt="0"/>
      <dgm:spPr/>
    </dgm:pt>
    <dgm:pt modelId="{F1B745FE-EA27-2640-8CA1-B51ED60BCD70}" type="pres">
      <dgm:prSet presAssocID="{F9D34336-AE30-4B46-A7D9-F1CE304593B8}" presName="compositeA" presStyleCnt="0"/>
      <dgm:spPr/>
    </dgm:pt>
    <dgm:pt modelId="{74FDC502-C067-CB48-88C6-B5D0AB38F758}" type="pres">
      <dgm:prSet presAssocID="{F9D34336-AE30-4B46-A7D9-F1CE304593B8}" presName="textA" presStyleLbl="revTx" presStyleIdx="4" presStyleCnt="7">
        <dgm:presLayoutVars>
          <dgm:bulletEnabled val="1"/>
        </dgm:presLayoutVars>
      </dgm:prSet>
      <dgm:spPr/>
      <dgm:t>
        <a:bodyPr/>
        <a:lstStyle/>
        <a:p>
          <a:endParaRPr lang="en-US"/>
        </a:p>
      </dgm:t>
    </dgm:pt>
    <dgm:pt modelId="{16DAF8D5-FF7F-AA4F-AB69-919631869EE3}" type="pres">
      <dgm:prSet presAssocID="{F9D34336-AE30-4B46-A7D9-F1CE304593B8}" presName="circleA" presStyleLbl="node1" presStyleIdx="4" presStyleCnt="7"/>
      <dgm:spPr/>
    </dgm:pt>
    <dgm:pt modelId="{EA41AB83-751A-9049-8FDF-05B7FB763818}" type="pres">
      <dgm:prSet presAssocID="{F9D34336-AE30-4B46-A7D9-F1CE304593B8}" presName="spaceA" presStyleCnt="0"/>
      <dgm:spPr/>
    </dgm:pt>
    <dgm:pt modelId="{12EAB17C-C889-8E47-AE1C-304EBB8BE5DB}" type="pres">
      <dgm:prSet presAssocID="{563B0FC4-018B-474F-B4F3-6215C97CD484}" presName="space" presStyleCnt="0"/>
      <dgm:spPr/>
    </dgm:pt>
    <dgm:pt modelId="{0F337E70-6727-E144-A6AF-7C3840F78792}" type="pres">
      <dgm:prSet presAssocID="{6BFDB12E-0616-AC41-BFCC-E34BDCCEB4F7}" presName="compositeB" presStyleCnt="0"/>
      <dgm:spPr/>
    </dgm:pt>
    <dgm:pt modelId="{39A2AE8B-1AE7-6D4B-8A53-9A66C1E3AE23}" type="pres">
      <dgm:prSet presAssocID="{6BFDB12E-0616-AC41-BFCC-E34BDCCEB4F7}" presName="textB" presStyleLbl="revTx" presStyleIdx="5" presStyleCnt="7">
        <dgm:presLayoutVars>
          <dgm:bulletEnabled val="1"/>
        </dgm:presLayoutVars>
      </dgm:prSet>
      <dgm:spPr/>
      <dgm:t>
        <a:bodyPr/>
        <a:lstStyle/>
        <a:p>
          <a:endParaRPr lang="en-US"/>
        </a:p>
      </dgm:t>
    </dgm:pt>
    <dgm:pt modelId="{40F10302-8F7B-7540-8027-B0A8ADC45F74}" type="pres">
      <dgm:prSet presAssocID="{6BFDB12E-0616-AC41-BFCC-E34BDCCEB4F7}" presName="circleB" presStyleLbl="node1" presStyleIdx="5" presStyleCnt="7"/>
      <dgm:spPr/>
    </dgm:pt>
    <dgm:pt modelId="{906E80F4-B187-3543-BA7C-0C5BB61CDF94}" type="pres">
      <dgm:prSet presAssocID="{6BFDB12E-0616-AC41-BFCC-E34BDCCEB4F7}" presName="spaceB" presStyleCnt="0"/>
      <dgm:spPr/>
    </dgm:pt>
    <dgm:pt modelId="{C7EBAAF1-A639-FC4D-A0BE-57CCC7F79794}" type="pres">
      <dgm:prSet presAssocID="{F5861F7F-3173-DD4F-98DB-2AECAB31C14B}" presName="space" presStyleCnt="0"/>
      <dgm:spPr/>
    </dgm:pt>
    <dgm:pt modelId="{FBF3334C-0CCE-FF49-8E4E-947469547CAD}" type="pres">
      <dgm:prSet presAssocID="{DFA68921-C613-1A46-B064-11F24B920F48}" presName="compositeA" presStyleCnt="0"/>
      <dgm:spPr/>
    </dgm:pt>
    <dgm:pt modelId="{06D9D834-D3A2-B04E-98B2-39533C965A97}" type="pres">
      <dgm:prSet presAssocID="{DFA68921-C613-1A46-B064-11F24B920F48}" presName="textA" presStyleLbl="revTx" presStyleIdx="6" presStyleCnt="7">
        <dgm:presLayoutVars>
          <dgm:bulletEnabled val="1"/>
        </dgm:presLayoutVars>
      </dgm:prSet>
      <dgm:spPr/>
      <dgm:t>
        <a:bodyPr/>
        <a:lstStyle/>
        <a:p>
          <a:endParaRPr lang="en-US"/>
        </a:p>
      </dgm:t>
    </dgm:pt>
    <dgm:pt modelId="{44872CB1-89A4-EA41-9A7C-EC3AE90F401E}" type="pres">
      <dgm:prSet presAssocID="{DFA68921-C613-1A46-B064-11F24B920F48}" presName="circleA" presStyleLbl="node1" presStyleIdx="6" presStyleCnt="7"/>
      <dgm:spPr/>
    </dgm:pt>
    <dgm:pt modelId="{C8F34433-7562-0047-A8FC-0947EA4180EE}" type="pres">
      <dgm:prSet presAssocID="{DFA68921-C613-1A46-B064-11F24B920F48}" presName="spaceA" presStyleCnt="0"/>
      <dgm:spPr/>
    </dgm:pt>
  </dgm:ptLst>
  <dgm:cxnLst>
    <dgm:cxn modelId="{15166336-D75D-BC48-AE38-1E1F39DAF04D}" srcId="{A321C5C6-216F-404F-8A75-935988A36556}" destId="{6BFDB12E-0616-AC41-BFCC-E34BDCCEB4F7}" srcOrd="5" destOrd="0" parTransId="{15D32147-F419-A746-8922-BC827DD3C421}" sibTransId="{F5861F7F-3173-DD4F-98DB-2AECAB31C14B}"/>
    <dgm:cxn modelId="{9C4190B5-ECCF-EB4B-B61C-6D6142CCFA3F}" srcId="{A321C5C6-216F-404F-8A75-935988A36556}" destId="{F9D34336-AE30-4B46-A7D9-F1CE304593B8}" srcOrd="4" destOrd="0" parTransId="{6D8ECD25-DF97-FC4B-B554-190E02283DEA}" sibTransId="{563B0FC4-018B-474F-B4F3-6215C97CD484}"/>
    <dgm:cxn modelId="{BCB6B2CA-E977-5B41-8515-D0CFCA953586}" srcId="{A321C5C6-216F-404F-8A75-935988A36556}" destId="{DFA68921-C613-1A46-B064-11F24B920F48}" srcOrd="6" destOrd="0" parTransId="{5409C21C-AA11-EB47-AD11-F9E91C9B2A01}" sibTransId="{CF391666-0BFE-4640-9A94-59DA12987C45}"/>
    <dgm:cxn modelId="{4C127291-42C1-7243-8240-3566FF976E60}" srcId="{A321C5C6-216F-404F-8A75-935988A36556}" destId="{663233CC-9B53-714A-9B7F-4E1FCD1975C1}" srcOrd="1" destOrd="0" parTransId="{8B4EA020-7726-F44B-B88B-EF4765C18A7D}" sibTransId="{0F595FAC-BFB0-2042-A6DD-6E8EC58AD04C}"/>
    <dgm:cxn modelId="{B6819583-B03D-D043-AA52-1C50E283FAA6}" type="presOf" srcId="{F9D34336-AE30-4B46-A7D9-F1CE304593B8}" destId="{74FDC502-C067-CB48-88C6-B5D0AB38F758}" srcOrd="0" destOrd="0" presId="urn:microsoft.com/office/officeart/2005/8/layout/hProcess11"/>
    <dgm:cxn modelId="{94FCBF8C-6BE2-6C4F-9618-42B814F67848}" srcId="{A321C5C6-216F-404F-8A75-935988A36556}" destId="{05C0BE2D-1DD6-C142-B60A-435424E06D87}" srcOrd="3" destOrd="0" parTransId="{14C71802-BCEA-E14C-BA73-984BA56710BC}" sibTransId="{F10A74DE-3F2C-F540-BCDD-D2FC526DEBC1}"/>
    <dgm:cxn modelId="{B7936792-E618-374B-B109-6601272E2A56}" srcId="{A321C5C6-216F-404F-8A75-935988A36556}" destId="{18DF04D2-E58D-DC4D-8DF6-274D51749CB0}" srcOrd="2" destOrd="0" parTransId="{68C537FF-8828-1F49-82F2-8CC61FC7F148}" sibTransId="{0FE4BC4E-4A79-3741-B6FC-34C2CF4EBC43}"/>
    <dgm:cxn modelId="{B6BBA448-87EB-8E4B-B257-196DEADBCAFC}" type="presOf" srcId="{DFA68921-C613-1A46-B064-11F24B920F48}" destId="{06D9D834-D3A2-B04E-98B2-39533C965A97}" srcOrd="0" destOrd="0" presId="urn:microsoft.com/office/officeart/2005/8/layout/hProcess11"/>
    <dgm:cxn modelId="{C614C52D-0419-8D47-86D7-29B4D1794C28}" type="presOf" srcId="{6BFDB12E-0616-AC41-BFCC-E34BDCCEB4F7}" destId="{39A2AE8B-1AE7-6D4B-8A53-9A66C1E3AE23}" srcOrd="0" destOrd="0" presId="urn:microsoft.com/office/officeart/2005/8/layout/hProcess11"/>
    <dgm:cxn modelId="{3D84A1E7-87D6-D249-81E5-164576FEC52A}" type="presOf" srcId="{18DF04D2-E58D-DC4D-8DF6-274D51749CB0}" destId="{946E7B25-02E3-7241-9AC8-F7060ADE2190}" srcOrd="0" destOrd="0" presId="urn:microsoft.com/office/officeart/2005/8/layout/hProcess11"/>
    <dgm:cxn modelId="{AA4F533E-E6A7-CA40-97E7-A10FECE20D2C}" srcId="{A321C5C6-216F-404F-8A75-935988A36556}" destId="{211CF4B0-F093-9041-9A2C-1FF61FD50FDD}" srcOrd="0" destOrd="0" parTransId="{184F287F-4A17-DA41-B16A-4C5966E231B8}" sibTransId="{0CAFD9C8-0735-9F44-883B-1FA9BC85FBE9}"/>
    <dgm:cxn modelId="{7FDCEFA5-78DE-034A-985E-8EF2014635AF}" type="presOf" srcId="{A321C5C6-216F-404F-8A75-935988A36556}" destId="{B7232E8D-BA48-474E-8A10-F4A4502A3E6D}" srcOrd="0" destOrd="0" presId="urn:microsoft.com/office/officeart/2005/8/layout/hProcess11"/>
    <dgm:cxn modelId="{7A7017C5-0DF6-844C-9D36-D315C79A6ED5}" type="presOf" srcId="{663233CC-9B53-714A-9B7F-4E1FCD1975C1}" destId="{42DFB46B-4241-EF4D-8063-E77C1F7D4102}" srcOrd="0" destOrd="0" presId="urn:microsoft.com/office/officeart/2005/8/layout/hProcess11"/>
    <dgm:cxn modelId="{B8A346E7-A701-6F44-AD31-2CC5A4A40CDD}" type="presOf" srcId="{05C0BE2D-1DD6-C142-B60A-435424E06D87}" destId="{CE4ED8BB-7D87-A143-9E98-DD70F705F975}" srcOrd="0" destOrd="0" presId="urn:microsoft.com/office/officeart/2005/8/layout/hProcess11"/>
    <dgm:cxn modelId="{F6F3D84F-0CBB-904C-BB14-A8A2B31EC567}" type="presOf" srcId="{211CF4B0-F093-9041-9A2C-1FF61FD50FDD}" destId="{FD88F243-8223-0A4E-A5B0-F6AF3308D264}" srcOrd="0" destOrd="0" presId="urn:microsoft.com/office/officeart/2005/8/layout/hProcess11"/>
    <dgm:cxn modelId="{85AD0204-E92A-614B-95EC-E348A7653135}" type="presParOf" srcId="{B7232E8D-BA48-474E-8A10-F4A4502A3E6D}" destId="{3D4EE99A-689D-B24E-B9A7-BE70B3492B66}" srcOrd="0" destOrd="0" presId="urn:microsoft.com/office/officeart/2005/8/layout/hProcess11"/>
    <dgm:cxn modelId="{A78FCC9E-CAC7-7C46-9EB9-D7DE09000E71}" type="presParOf" srcId="{B7232E8D-BA48-474E-8A10-F4A4502A3E6D}" destId="{67F796D4-262B-3F41-848C-8AA3C6602438}" srcOrd="1" destOrd="0" presId="urn:microsoft.com/office/officeart/2005/8/layout/hProcess11"/>
    <dgm:cxn modelId="{37FB0E37-57C1-AE41-9E25-52C6B219D6CB}" type="presParOf" srcId="{67F796D4-262B-3F41-848C-8AA3C6602438}" destId="{CD66175E-9EA8-6346-B242-B0F29E477545}" srcOrd="0" destOrd="0" presId="urn:microsoft.com/office/officeart/2005/8/layout/hProcess11"/>
    <dgm:cxn modelId="{8ECED4D3-9066-B044-A731-A5F70C14EE51}" type="presParOf" srcId="{CD66175E-9EA8-6346-B242-B0F29E477545}" destId="{FD88F243-8223-0A4E-A5B0-F6AF3308D264}" srcOrd="0" destOrd="0" presId="urn:microsoft.com/office/officeart/2005/8/layout/hProcess11"/>
    <dgm:cxn modelId="{3184446B-D7C8-8342-AC48-24C8F06CFCED}" type="presParOf" srcId="{CD66175E-9EA8-6346-B242-B0F29E477545}" destId="{F2E6C065-D7D7-FA4F-8903-462926167E1D}" srcOrd="1" destOrd="0" presId="urn:microsoft.com/office/officeart/2005/8/layout/hProcess11"/>
    <dgm:cxn modelId="{14A73A77-3973-314D-B848-79FDFD7653EC}" type="presParOf" srcId="{CD66175E-9EA8-6346-B242-B0F29E477545}" destId="{AB6766DD-C0F1-2440-86C3-2259344F823B}" srcOrd="2" destOrd="0" presId="urn:microsoft.com/office/officeart/2005/8/layout/hProcess11"/>
    <dgm:cxn modelId="{A6867125-FBFD-1243-B437-1B00064F4B74}" type="presParOf" srcId="{67F796D4-262B-3F41-848C-8AA3C6602438}" destId="{F0D9CEC9-66EC-254E-B8D0-34319BDE9FCA}" srcOrd="1" destOrd="0" presId="urn:microsoft.com/office/officeart/2005/8/layout/hProcess11"/>
    <dgm:cxn modelId="{1FE8F314-C6CE-5045-AEB0-55E877CC82CE}" type="presParOf" srcId="{67F796D4-262B-3F41-848C-8AA3C6602438}" destId="{D83F15CE-5802-A24A-922D-BF7B84AA6977}" srcOrd="2" destOrd="0" presId="urn:microsoft.com/office/officeart/2005/8/layout/hProcess11"/>
    <dgm:cxn modelId="{53AC3B55-5D4B-724B-9B06-C2B73822CCB7}" type="presParOf" srcId="{D83F15CE-5802-A24A-922D-BF7B84AA6977}" destId="{42DFB46B-4241-EF4D-8063-E77C1F7D4102}" srcOrd="0" destOrd="0" presId="urn:microsoft.com/office/officeart/2005/8/layout/hProcess11"/>
    <dgm:cxn modelId="{B278FAB9-F074-114C-A3D5-B48C01594028}" type="presParOf" srcId="{D83F15CE-5802-A24A-922D-BF7B84AA6977}" destId="{45455450-6F7B-DC41-BFA3-2D3ADE1A9E8B}" srcOrd="1" destOrd="0" presId="urn:microsoft.com/office/officeart/2005/8/layout/hProcess11"/>
    <dgm:cxn modelId="{10629DF8-16D8-5942-ABBE-8BC069428E22}" type="presParOf" srcId="{D83F15CE-5802-A24A-922D-BF7B84AA6977}" destId="{4AE20571-EAC1-F246-A627-8F082D15E49D}" srcOrd="2" destOrd="0" presId="urn:microsoft.com/office/officeart/2005/8/layout/hProcess11"/>
    <dgm:cxn modelId="{94D8D599-4636-9D4F-B708-AE140C892E29}" type="presParOf" srcId="{67F796D4-262B-3F41-848C-8AA3C6602438}" destId="{C9B765C7-7573-DD4F-B897-5BCBE327D389}" srcOrd="3" destOrd="0" presId="urn:microsoft.com/office/officeart/2005/8/layout/hProcess11"/>
    <dgm:cxn modelId="{59E7733B-7BFB-9D40-A1AC-2A96CB28CBCA}" type="presParOf" srcId="{67F796D4-262B-3F41-848C-8AA3C6602438}" destId="{81B36E16-F4DB-B446-B718-2F6FCF78BDA1}" srcOrd="4" destOrd="0" presId="urn:microsoft.com/office/officeart/2005/8/layout/hProcess11"/>
    <dgm:cxn modelId="{96F5D8FD-7EC6-CB49-9672-873ADE56F58A}" type="presParOf" srcId="{81B36E16-F4DB-B446-B718-2F6FCF78BDA1}" destId="{946E7B25-02E3-7241-9AC8-F7060ADE2190}" srcOrd="0" destOrd="0" presId="urn:microsoft.com/office/officeart/2005/8/layout/hProcess11"/>
    <dgm:cxn modelId="{173462D9-760F-C94C-BA61-467E2E9C643E}" type="presParOf" srcId="{81B36E16-F4DB-B446-B718-2F6FCF78BDA1}" destId="{FD7E12D2-206A-5F42-ABC6-EEF031B9B1D1}" srcOrd="1" destOrd="0" presId="urn:microsoft.com/office/officeart/2005/8/layout/hProcess11"/>
    <dgm:cxn modelId="{62366C35-19C4-BF4B-8A40-28B83310B75D}" type="presParOf" srcId="{81B36E16-F4DB-B446-B718-2F6FCF78BDA1}" destId="{C2F8D073-335C-074E-A6BB-99B4D821A8F4}" srcOrd="2" destOrd="0" presId="urn:microsoft.com/office/officeart/2005/8/layout/hProcess11"/>
    <dgm:cxn modelId="{2E3B0897-4695-E049-90FD-378470EE40B1}" type="presParOf" srcId="{67F796D4-262B-3F41-848C-8AA3C6602438}" destId="{8BFA9CC5-514E-3E43-8072-264311D9582C}" srcOrd="5" destOrd="0" presId="urn:microsoft.com/office/officeart/2005/8/layout/hProcess11"/>
    <dgm:cxn modelId="{D75A8060-DF98-BA42-9CC8-85D18D3D4548}" type="presParOf" srcId="{67F796D4-262B-3F41-848C-8AA3C6602438}" destId="{C05E39D6-7A8C-7049-B2AC-A9964DD3BA06}" srcOrd="6" destOrd="0" presId="urn:microsoft.com/office/officeart/2005/8/layout/hProcess11"/>
    <dgm:cxn modelId="{D276DE65-94B5-6C4E-904D-70146102BCC1}" type="presParOf" srcId="{C05E39D6-7A8C-7049-B2AC-A9964DD3BA06}" destId="{CE4ED8BB-7D87-A143-9E98-DD70F705F975}" srcOrd="0" destOrd="0" presId="urn:microsoft.com/office/officeart/2005/8/layout/hProcess11"/>
    <dgm:cxn modelId="{2C354B21-606D-E241-BF29-3756FF3A277A}" type="presParOf" srcId="{C05E39D6-7A8C-7049-B2AC-A9964DD3BA06}" destId="{03556811-7DB7-1A44-A4EE-AC09E10CF295}" srcOrd="1" destOrd="0" presId="urn:microsoft.com/office/officeart/2005/8/layout/hProcess11"/>
    <dgm:cxn modelId="{ABD5DDEA-BCFA-8342-B613-A50C590698BA}" type="presParOf" srcId="{C05E39D6-7A8C-7049-B2AC-A9964DD3BA06}" destId="{86CC085C-9202-3E4E-94B7-AA1F69940F78}" srcOrd="2" destOrd="0" presId="urn:microsoft.com/office/officeart/2005/8/layout/hProcess11"/>
    <dgm:cxn modelId="{8F17DABF-C000-E44E-8BA6-9F58FB911BFA}" type="presParOf" srcId="{67F796D4-262B-3F41-848C-8AA3C6602438}" destId="{5422E9A0-D989-764B-B0B2-41EB9BF305EA}" srcOrd="7" destOrd="0" presId="urn:microsoft.com/office/officeart/2005/8/layout/hProcess11"/>
    <dgm:cxn modelId="{DDBCCC67-C42C-9D48-A2A1-6B448493F225}" type="presParOf" srcId="{67F796D4-262B-3F41-848C-8AA3C6602438}" destId="{F1B745FE-EA27-2640-8CA1-B51ED60BCD70}" srcOrd="8" destOrd="0" presId="urn:microsoft.com/office/officeart/2005/8/layout/hProcess11"/>
    <dgm:cxn modelId="{7CEABDCD-9F22-D44A-904B-653B4799A2AA}" type="presParOf" srcId="{F1B745FE-EA27-2640-8CA1-B51ED60BCD70}" destId="{74FDC502-C067-CB48-88C6-B5D0AB38F758}" srcOrd="0" destOrd="0" presId="urn:microsoft.com/office/officeart/2005/8/layout/hProcess11"/>
    <dgm:cxn modelId="{D954E100-4A70-3947-BE9E-C155C832AEB6}" type="presParOf" srcId="{F1B745FE-EA27-2640-8CA1-B51ED60BCD70}" destId="{16DAF8D5-FF7F-AA4F-AB69-919631869EE3}" srcOrd="1" destOrd="0" presId="urn:microsoft.com/office/officeart/2005/8/layout/hProcess11"/>
    <dgm:cxn modelId="{B219F508-CF03-B543-AF38-8F70CA02B54B}" type="presParOf" srcId="{F1B745FE-EA27-2640-8CA1-B51ED60BCD70}" destId="{EA41AB83-751A-9049-8FDF-05B7FB763818}" srcOrd="2" destOrd="0" presId="urn:microsoft.com/office/officeart/2005/8/layout/hProcess11"/>
    <dgm:cxn modelId="{5E2D2651-05F1-CB40-AECA-C184DBC55C78}" type="presParOf" srcId="{67F796D4-262B-3F41-848C-8AA3C6602438}" destId="{12EAB17C-C889-8E47-AE1C-304EBB8BE5DB}" srcOrd="9" destOrd="0" presId="urn:microsoft.com/office/officeart/2005/8/layout/hProcess11"/>
    <dgm:cxn modelId="{5B306680-ACC6-FB43-B84D-82ED6C5ED193}" type="presParOf" srcId="{67F796D4-262B-3F41-848C-8AA3C6602438}" destId="{0F337E70-6727-E144-A6AF-7C3840F78792}" srcOrd="10" destOrd="0" presId="urn:microsoft.com/office/officeart/2005/8/layout/hProcess11"/>
    <dgm:cxn modelId="{C6501E7A-F2E4-F945-8D0F-C29DA9820D0C}" type="presParOf" srcId="{0F337E70-6727-E144-A6AF-7C3840F78792}" destId="{39A2AE8B-1AE7-6D4B-8A53-9A66C1E3AE23}" srcOrd="0" destOrd="0" presId="urn:microsoft.com/office/officeart/2005/8/layout/hProcess11"/>
    <dgm:cxn modelId="{6F990490-FC74-EA44-9ED1-8EEBFD5D900C}" type="presParOf" srcId="{0F337E70-6727-E144-A6AF-7C3840F78792}" destId="{40F10302-8F7B-7540-8027-B0A8ADC45F74}" srcOrd="1" destOrd="0" presId="urn:microsoft.com/office/officeart/2005/8/layout/hProcess11"/>
    <dgm:cxn modelId="{104A648F-C6AB-9A4E-A0C6-12FB596852EF}" type="presParOf" srcId="{0F337E70-6727-E144-A6AF-7C3840F78792}" destId="{906E80F4-B187-3543-BA7C-0C5BB61CDF94}" srcOrd="2" destOrd="0" presId="urn:microsoft.com/office/officeart/2005/8/layout/hProcess11"/>
    <dgm:cxn modelId="{22FCF6E8-BB98-ED44-A5BB-E33EB69AE26D}" type="presParOf" srcId="{67F796D4-262B-3F41-848C-8AA3C6602438}" destId="{C7EBAAF1-A639-FC4D-A0BE-57CCC7F79794}" srcOrd="11" destOrd="0" presId="urn:microsoft.com/office/officeart/2005/8/layout/hProcess11"/>
    <dgm:cxn modelId="{1135A361-4B6E-1240-9EB9-7261EFA13B2D}" type="presParOf" srcId="{67F796D4-262B-3F41-848C-8AA3C6602438}" destId="{FBF3334C-0CCE-FF49-8E4E-947469547CAD}" srcOrd="12" destOrd="0" presId="urn:microsoft.com/office/officeart/2005/8/layout/hProcess11"/>
    <dgm:cxn modelId="{407E6097-4913-9847-B13B-9A63F1E0419C}" type="presParOf" srcId="{FBF3334C-0CCE-FF49-8E4E-947469547CAD}" destId="{06D9D834-D3A2-B04E-98B2-39533C965A97}" srcOrd="0" destOrd="0" presId="urn:microsoft.com/office/officeart/2005/8/layout/hProcess11"/>
    <dgm:cxn modelId="{989ABA5A-CB43-974B-87D6-95C8547FB993}" type="presParOf" srcId="{FBF3334C-0CCE-FF49-8E4E-947469547CAD}" destId="{44872CB1-89A4-EA41-9A7C-EC3AE90F401E}" srcOrd="1" destOrd="0" presId="urn:microsoft.com/office/officeart/2005/8/layout/hProcess11"/>
    <dgm:cxn modelId="{FCF022AA-BF5F-9840-9162-5DA3E385508F}" type="presParOf" srcId="{FBF3334C-0CCE-FF49-8E4E-947469547CAD}" destId="{C8F34433-7562-0047-A8FC-0947EA4180EE}" srcOrd="2" destOrd="0" presId="urn:microsoft.com/office/officeart/2005/8/layout/hProcess1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F2C4538-ED27-704B-A378-C965592F1839}" type="datetimeFigureOut">
              <a:rPr lang="en-US" smtClean="0"/>
              <a:pPr/>
              <a:t>6/20/2010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63214FA-BEFB-CA44-920E-46FC0528B4F1}"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BAEB75-9001-4280-838C-992AA717D1E7}" type="datetimeFigureOut">
              <a:rPr lang="en-US" smtClean="0"/>
              <a:pPr/>
              <a:t>6/20/2010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A9A85A-D972-4217-AD24-12F19178816F}"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324EB5F-A47C-F64F-B8EF-79CE957917F9}" type="slidenum">
              <a:rPr lang="en-US"/>
              <a:pPr/>
              <a:t>19</a:t>
            </a:fld>
            <a:endParaRPr lang="en-US"/>
          </a:p>
        </p:txBody>
      </p:sp>
      <p:sp>
        <p:nvSpPr>
          <p:cNvPr id="6145" name="Text Box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p:spPr>
      </p:sp>
      <p:sp>
        <p:nvSpPr>
          <p:cNvPr id="6146" name="Text Box 2"/>
          <p:cNvSpPr txBox="1">
            <a:spLocks noGrp="1" noChangeArrowheads="1"/>
          </p:cNvSpPr>
          <p:nvPr>
            <p:ph type="body" idx="1"/>
          </p:nvPr>
        </p:nvSpPr>
        <p:spPr bwMode="auto">
          <a:xfrm>
            <a:off x="686360" y="4342535"/>
            <a:ext cx="5486681" cy="4114511"/>
          </a:xfrm>
          <a:prstGeom prst="rect">
            <a:avLst/>
          </a:prstGeom>
          <a:noFill/>
          <a:ln>
            <a:round/>
            <a:headEnd/>
            <a:tailEnd/>
          </a:ln>
        </p:spPr>
        <p:txBody>
          <a:bodyPr wrap="none" anchor="ctr">
            <a:prstTxWarp prst="textNoShape">
              <a:avLst/>
            </a:prstTxWarp>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F3FFBF0-5B59-A941-80B4-A270196D1D08}" type="slidenum">
              <a:rPr lang="en-US"/>
              <a:pPr/>
              <a:t>23</a:t>
            </a:fld>
            <a:endParaRPr lang="en-US"/>
          </a:p>
        </p:txBody>
      </p:sp>
      <p:sp>
        <p:nvSpPr>
          <p:cNvPr id="8193" name="Text Box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p:spPr>
      </p:sp>
      <p:sp>
        <p:nvSpPr>
          <p:cNvPr id="8194" name="Text Box 2"/>
          <p:cNvSpPr txBox="1">
            <a:spLocks noGrp="1" noChangeArrowheads="1"/>
          </p:cNvSpPr>
          <p:nvPr>
            <p:ph type="body" idx="1"/>
          </p:nvPr>
        </p:nvSpPr>
        <p:spPr bwMode="auto">
          <a:xfrm>
            <a:off x="686360" y="4342535"/>
            <a:ext cx="5486681" cy="4032250"/>
          </a:xfrm>
          <a:prstGeom prst="rect">
            <a:avLst/>
          </a:prstGeom>
          <a:noFill/>
          <a:ln>
            <a:round/>
            <a:headEnd/>
            <a:tailEnd/>
          </a:ln>
        </p:spPr>
        <p:txBody>
          <a:bodyPr wrap="none" anchor="ctr">
            <a:prstTxWarp prst="textNoShape">
              <a:avLst/>
            </a:prstTxWarp>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pPr/>
              <a:t>30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25F28FD-B1A2-3544-96C3-5C0DB57E33CA}" type="datetime1">
              <a:rPr lang="en-US" smtClean="0"/>
              <a:pPr/>
              <a:t>6/20/2010</a:t>
            </a:fld>
            <a:endParaRPr lang="en-US"/>
          </a:p>
        </p:txBody>
      </p:sp>
      <p:sp>
        <p:nvSpPr>
          <p:cNvPr id="5" name="Footer Placeholder 4"/>
          <p:cNvSpPr>
            <a:spLocks noGrp="1"/>
          </p:cNvSpPr>
          <p:nvPr>
            <p:ph type="ftr" sz="quarter" idx="11"/>
          </p:nvPr>
        </p:nvSpPr>
        <p:spPr/>
        <p:txBody>
          <a:bodyPr/>
          <a:lstStyle/>
          <a:p>
            <a:r>
              <a:rPr lang="en-US" smtClean="0"/>
              <a:t>http://futuregrid.org</a:t>
            </a:r>
            <a:endParaRPr lang="en-US"/>
          </a:p>
        </p:txBody>
      </p:sp>
      <p:sp>
        <p:nvSpPr>
          <p:cNvPr id="6" name="Slide Number Placeholder 5"/>
          <p:cNvSpPr>
            <a:spLocks noGrp="1"/>
          </p:cNvSpPr>
          <p:nvPr>
            <p:ph type="sldNum" sz="quarter" idx="12"/>
          </p:nvPr>
        </p:nvSpPr>
        <p:spPr/>
        <p:txBody>
          <a:bodyPr/>
          <a:lstStyle/>
          <a:p>
            <a:fld id="{3990A9DD-81D6-F043-A7F1-9B91BC7564A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BA2829-1710-9C4D-A53A-451A948FBFEF}" type="datetime1">
              <a:rPr lang="en-US" smtClean="0"/>
              <a:pPr/>
              <a:t>6/20/2010</a:t>
            </a:fld>
            <a:endParaRPr lang="en-US"/>
          </a:p>
        </p:txBody>
      </p:sp>
      <p:sp>
        <p:nvSpPr>
          <p:cNvPr id="5" name="Footer Placeholder 4"/>
          <p:cNvSpPr>
            <a:spLocks noGrp="1"/>
          </p:cNvSpPr>
          <p:nvPr>
            <p:ph type="ftr" sz="quarter" idx="11"/>
          </p:nvPr>
        </p:nvSpPr>
        <p:spPr/>
        <p:txBody>
          <a:bodyPr/>
          <a:lstStyle/>
          <a:p>
            <a:r>
              <a:rPr lang="en-US" smtClean="0"/>
              <a:t>http://futuregrid.org</a:t>
            </a:r>
            <a:endParaRPr lang="en-US"/>
          </a:p>
        </p:txBody>
      </p:sp>
      <p:sp>
        <p:nvSpPr>
          <p:cNvPr id="6" name="Slide Number Placeholder 5"/>
          <p:cNvSpPr>
            <a:spLocks noGrp="1"/>
          </p:cNvSpPr>
          <p:nvPr>
            <p:ph type="sldNum" sz="quarter" idx="12"/>
          </p:nvPr>
        </p:nvSpPr>
        <p:spPr/>
        <p:txBody>
          <a:bodyPr/>
          <a:lstStyle/>
          <a:p>
            <a:fld id="{3990A9DD-81D6-F043-A7F1-9B91BC7564A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138FCB-816D-CB48-A448-C9959BA8338D}" type="datetime1">
              <a:rPr lang="en-US" smtClean="0"/>
              <a:pPr/>
              <a:t>6/20/2010</a:t>
            </a:fld>
            <a:endParaRPr lang="en-US"/>
          </a:p>
        </p:txBody>
      </p:sp>
      <p:sp>
        <p:nvSpPr>
          <p:cNvPr id="5" name="Footer Placeholder 4"/>
          <p:cNvSpPr>
            <a:spLocks noGrp="1"/>
          </p:cNvSpPr>
          <p:nvPr>
            <p:ph type="ftr" sz="quarter" idx="11"/>
          </p:nvPr>
        </p:nvSpPr>
        <p:spPr/>
        <p:txBody>
          <a:bodyPr/>
          <a:lstStyle/>
          <a:p>
            <a:r>
              <a:rPr lang="en-US" smtClean="0"/>
              <a:t>http://futuregrid.org</a:t>
            </a:r>
            <a:endParaRPr lang="en-US" dirty="0"/>
          </a:p>
        </p:txBody>
      </p:sp>
      <p:sp>
        <p:nvSpPr>
          <p:cNvPr id="6" name="Slide Number Placeholder 5"/>
          <p:cNvSpPr>
            <a:spLocks noGrp="1"/>
          </p:cNvSpPr>
          <p:nvPr>
            <p:ph type="sldNum" sz="quarter" idx="12"/>
          </p:nvPr>
        </p:nvSpPr>
        <p:spPr/>
        <p:txBody>
          <a:bodyPr/>
          <a:lstStyle/>
          <a:p>
            <a:fld id="{3990A9DD-81D6-F043-A7F1-9B91BC7564A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6425"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4963"/>
            <a:ext cx="8226425" cy="4524375"/>
          </a:xfrm>
        </p:spPr>
        <p:txBody>
          <a:bodyPr/>
          <a:lstStyle/>
          <a:p>
            <a:endParaRPr lang="en-US"/>
          </a:p>
        </p:txBody>
      </p:sp>
      <p:sp>
        <p:nvSpPr>
          <p:cNvPr id="4" name="Date Placeholder 3"/>
          <p:cNvSpPr>
            <a:spLocks noGrp="1"/>
          </p:cNvSpPr>
          <p:nvPr>
            <p:ph type="dt" idx="10"/>
          </p:nvPr>
        </p:nvSpPr>
        <p:spPr>
          <a:xfrm>
            <a:off x="457200" y="6246813"/>
            <a:ext cx="2125663" cy="473075"/>
          </a:xfrm>
        </p:spPr>
        <p:txBody>
          <a:bodyPr/>
          <a:lstStyle>
            <a:lvl1pPr>
              <a:defRPr/>
            </a:lvl1pPr>
          </a:lstStyle>
          <a:p>
            <a:fld id="{4B06AE82-870D-8043-8C0D-FF11F15B0613}" type="datetime1">
              <a:rPr lang="en-US" smtClean="0"/>
              <a:pPr/>
              <a:t>6/20/2010</a:t>
            </a:fld>
            <a:endParaRPr lang="en-GB"/>
          </a:p>
        </p:txBody>
      </p:sp>
      <p:sp>
        <p:nvSpPr>
          <p:cNvPr id="5" name="Footer Placeholder 4"/>
          <p:cNvSpPr>
            <a:spLocks noGrp="1"/>
          </p:cNvSpPr>
          <p:nvPr>
            <p:ph type="ftr" idx="11"/>
          </p:nvPr>
        </p:nvSpPr>
        <p:spPr>
          <a:xfrm>
            <a:off x="3127375" y="6246813"/>
            <a:ext cx="2895600" cy="473075"/>
          </a:xfrm>
        </p:spPr>
        <p:txBody>
          <a:bodyPr/>
          <a:lstStyle>
            <a:lvl1pPr>
              <a:defRPr/>
            </a:lvl1pPr>
          </a:lstStyle>
          <a:p>
            <a:r>
              <a:rPr lang="en-US" smtClean="0"/>
              <a:t>http://futuregrid.org</a:t>
            </a:r>
            <a:endParaRPr lang="en-GB"/>
          </a:p>
        </p:txBody>
      </p:sp>
      <p:sp>
        <p:nvSpPr>
          <p:cNvPr id="6" name="Slide Number Placeholder 5"/>
          <p:cNvSpPr>
            <a:spLocks noGrp="1"/>
          </p:cNvSpPr>
          <p:nvPr>
            <p:ph type="sldNum" idx="12"/>
          </p:nvPr>
        </p:nvSpPr>
        <p:spPr>
          <a:xfrm>
            <a:off x="7016750" y="6384925"/>
            <a:ext cx="2127250" cy="473075"/>
          </a:xfrm>
          <a:solidFill>
            <a:srgbClr val="DEE7F8"/>
          </a:solidFill>
        </p:spPr>
        <p:txBody>
          <a:bodyPr/>
          <a:lstStyle>
            <a:lvl1pPr>
              <a:defRPr/>
            </a:lvl1pPr>
          </a:lstStyle>
          <a:p>
            <a:fld id="{487E03E8-23EC-4C7C-B218-7D94F2E08843}"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78BE59-5A38-8146-AE34-988153563B77}" type="datetime1">
              <a:rPr lang="en-US" smtClean="0"/>
              <a:pPr/>
              <a:t>6/20/2010</a:t>
            </a:fld>
            <a:endParaRPr lang="en-US"/>
          </a:p>
        </p:txBody>
      </p:sp>
      <p:sp>
        <p:nvSpPr>
          <p:cNvPr id="5" name="Footer Placeholder 4"/>
          <p:cNvSpPr>
            <a:spLocks noGrp="1"/>
          </p:cNvSpPr>
          <p:nvPr>
            <p:ph type="ftr" sz="quarter" idx="11"/>
          </p:nvPr>
        </p:nvSpPr>
        <p:spPr/>
        <p:txBody>
          <a:bodyPr/>
          <a:lstStyle/>
          <a:p>
            <a:r>
              <a:rPr lang="en-US" smtClean="0"/>
              <a:t>http://futuregrid.org</a:t>
            </a:r>
            <a:endParaRPr lang="en-US"/>
          </a:p>
        </p:txBody>
      </p:sp>
      <p:sp>
        <p:nvSpPr>
          <p:cNvPr id="6" name="Slide Number Placeholder 5"/>
          <p:cNvSpPr>
            <a:spLocks noGrp="1"/>
          </p:cNvSpPr>
          <p:nvPr>
            <p:ph type="sldNum" sz="quarter" idx="12"/>
          </p:nvPr>
        </p:nvSpPr>
        <p:spPr/>
        <p:txBody>
          <a:bodyPr/>
          <a:lstStyle/>
          <a:p>
            <a:fld id="{3990A9DD-81D6-F043-A7F1-9B91BC7564A7}" type="slidenum">
              <a:rPr lang="en-US" smtClean="0"/>
              <a:pPr/>
              <a:t>‹#›</a:t>
            </a:fld>
            <a:endParaRPr lang="en-US"/>
          </a:p>
        </p:txBody>
      </p:sp>
      <p:pic>
        <p:nvPicPr>
          <p:cNvPr id="10" name="Picture 9" descr="NSF_Logo.png"/>
          <p:cNvPicPr>
            <a:picLocks noChangeAspect="1"/>
          </p:cNvPicPr>
          <p:nvPr userDrawn="1"/>
        </p:nvPicPr>
        <p:blipFill>
          <a:blip r:embed="rId2"/>
          <a:stretch>
            <a:fillRect/>
          </a:stretch>
        </p:blipFill>
        <p:spPr>
          <a:xfrm>
            <a:off x="8276788" y="1"/>
            <a:ext cx="820024" cy="82002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A327EC-31DF-DF43-9C03-016CB316ED39}" type="datetime1">
              <a:rPr lang="en-US" smtClean="0"/>
              <a:pPr/>
              <a:t>6/20/2010</a:t>
            </a:fld>
            <a:endParaRPr lang="en-US"/>
          </a:p>
        </p:txBody>
      </p:sp>
      <p:sp>
        <p:nvSpPr>
          <p:cNvPr id="5" name="Footer Placeholder 4"/>
          <p:cNvSpPr>
            <a:spLocks noGrp="1"/>
          </p:cNvSpPr>
          <p:nvPr>
            <p:ph type="ftr" sz="quarter" idx="11"/>
          </p:nvPr>
        </p:nvSpPr>
        <p:spPr/>
        <p:txBody>
          <a:bodyPr/>
          <a:lstStyle/>
          <a:p>
            <a:r>
              <a:rPr lang="en-US" smtClean="0"/>
              <a:t>http://futuregrid.org</a:t>
            </a:r>
            <a:endParaRPr lang="en-US"/>
          </a:p>
        </p:txBody>
      </p:sp>
      <p:sp>
        <p:nvSpPr>
          <p:cNvPr id="6" name="Slide Number Placeholder 5"/>
          <p:cNvSpPr>
            <a:spLocks noGrp="1"/>
          </p:cNvSpPr>
          <p:nvPr>
            <p:ph type="sldNum" sz="quarter" idx="12"/>
          </p:nvPr>
        </p:nvSpPr>
        <p:spPr/>
        <p:txBody>
          <a:bodyPr/>
          <a:lstStyle/>
          <a:p>
            <a:fld id="{3990A9DD-81D6-F043-A7F1-9B91BC7564A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1C47C8-2B78-D249-B2FB-22CFBE667C3F}" type="datetime1">
              <a:rPr lang="en-US" smtClean="0"/>
              <a:pPr/>
              <a:t>6/20/2010</a:t>
            </a:fld>
            <a:endParaRPr lang="en-US"/>
          </a:p>
        </p:txBody>
      </p:sp>
      <p:sp>
        <p:nvSpPr>
          <p:cNvPr id="6" name="Footer Placeholder 5"/>
          <p:cNvSpPr>
            <a:spLocks noGrp="1"/>
          </p:cNvSpPr>
          <p:nvPr>
            <p:ph type="ftr" sz="quarter" idx="11"/>
          </p:nvPr>
        </p:nvSpPr>
        <p:spPr/>
        <p:txBody>
          <a:bodyPr/>
          <a:lstStyle/>
          <a:p>
            <a:r>
              <a:rPr lang="en-US" smtClean="0"/>
              <a:t>http://futuregrid.org</a:t>
            </a:r>
            <a:endParaRPr lang="en-US"/>
          </a:p>
        </p:txBody>
      </p:sp>
      <p:sp>
        <p:nvSpPr>
          <p:cNvPr id="7" name="Slide Number Placeholder 6"/>
          <p:cNvSpPr>
            <a:spLocks noGrp="1"/>
          </p:cNvSpPr>
          <p:nvPr>
            <p:ph type="sldNum" sz="quarter" idx="12"/>
          </p:nvPr>
        </p:nvSpPr>
        <p:spPr/>
        <p:txBody>
          <a:bodyPr/>
          <a:lstStyle/>
          <a:p>
            <a:fld id="{3990A9DD-81D6-F043-A7F1-9B91BC7564A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F04B52C-00CE-DB4A-A77A-0BE261A6D59F}" type="datetime1">
              <a:rPr lang="en-US" smtClean="0"/>
              <a:pPr/>
              <a:t>6/20/2010</a:t>
            </a:fld>
            <a:endParaRPr lang="en-US"/>
          </a:p>
        </p:txBody>
      </p:sp>
      <p:sp>
        <p:nvSpPr>
          <p:cNvPr id="8" name="Footer Placeholder 7"/>
          <p:cNvSpPr>
            <a:spLocks noGrp="1"/>
          </p:cNvSpPr>
          <p:nvPr>
            <p:ph type="ftr" sz="quarter" idx="11"/>
          </p:nvPr>
        </p:nvSpPr>
        <p:spPr/>
        <p:txBody>
          <a:bodyPr/>
          <a:lstStyle/>
          <a:p>
            <a:r>
              <a:rPr lang="en-US" smtClean="0"/>
              <a:t>http://futuregrid.org</a:t>
            </a:r>
            <a:endParaRPr lang="en-US"/>
          </a:p>
        </p:txBody>
      </p:sp>
      <p:sp>
        <p:nvSpPr>
          <p:cNvPr id="9" name="Slide Number Placeholder 8"/>
          <p:cNvSpPr>
            <a:spLocks noGrp="1"/>
          </p:cNvSpPr>
          <p:nvPr>
            <p:ph type="sldNum" sz="quarter" idx="12"/>
          </p:nvPr>
        </p:nvSpPr>
        <p:spPr/>
        <p:txBody>
          <a:bodyPr/>
          <a:lstStyle/>
          <a:p>
            <a:fld id="{3990A9DD-81D6-F043-A7F1-9B91BC7564A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714E05-4FA0-8846-97EB-819A3C62F9B0}" type="datetime1">
              <a:rPr lang="en-US" smtClean="0"/>
              <a:pPr/>
              <a:t>6/20/2010</a:t>
            </a:fld>
            <a:endParaRPr lang="en-US"/>
          </a:p>
        </p:txBody>
      </p:sp>
      <p:sp>
        <p:nvSpPr>
          <p:cNvPr id="4" name="Footer Placeholder 3"/>
          <p:cNvSpPr>
            <a:spLocks noGrp="1"/>
          </p:cNvSpPr>
          <p:nvPr>
            <p:ph type="ftr" sz="quarter" idx="11"/>
          </p:nvPr>
        </p:nvSpPr>
        <p:spPr/>
        <p:txBody>
          <a:bodyPr/>
          <a:lstStyle/>
          <a:p>
            <a:r>
              <a:rPr lang="en-US" smtClean="0"/>
              <a:t>http://futuregrid.org</a:t>
            </a:r>
            <a:endParaRPr lang="en-US"/>
          </a:p>
        </p:txBody>
      </p:sp>
      <p:sp>
        <p:nvSpPr>
          <p:cNvPr id="5" name="Slide Number Placeholder 4"/>
          <p:cNvSpPr>
            <a:spLocks noGrp="1"/>
          </p:cNvSpPr>
          <p:nvPr>
            <p:ph type="sldNum" sz="quarter" idx="12"/>
          </p:nvPr>
        </p:nvSpPr>
        <p:spPr/>
        <p:txBody>
          <a:bodyPr/>
          <a:lstStyle/>
          <a:p>
            <a:fld id="{3990A9DD-81D6-F043-A7F1-9B91BC7564A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84DF90-84E5-F941-A23D-535E7BD54E94}" type="datetime1">
              <a:rPr lang="en-US" smtClean="0"/>
              <a:pPr/>
              <a:t>6/20/2010</a:t>
            </a:fld>
            <a:endParaRPr lang="en-US"/>
          </a:p>
        </p:txBody>
      </p:sp>
      <p:sp>
        <p:nvSpPr>
          <p:cNvPr id="3" name="Footer Placeholder 2"/>
          <p:cNvSpPr>
            <a:spLocks noGrp="1"/>
          </p:cNvSpPr>
          <p:nvPr>
            <p:ph type="ftr" sz="quarter" idx="11"/>
          </p:nvPr>
        </p:nvSpPr>
        <p:spPr/>
        <p:txBody>
          <a:bodyPr/>
          <a:lstStyle/>
          <a:p>
            <a:r>
              <a:rPr lang="en-US" smtClean="0"/>
              <a:t>http://futuregrid.org</a:t>
            </a:r>
            <a:endParaRPr lang="en-US"/>
          </a:p>
        </p:txBody>
      </p:sp>
      <p:sp>
        <p:nvSpPr>
          <p:cNvPr id="4" name="Slide Number Placeholder 3"/>
          <p:cNvSpPr>
            <a:spLocks noGrp="1"/>
          </p:cNvSpPr>
          <p:nvPr>
            <p:ph type="sldNum" sz="quarter" idx="12"/>
          </p:nvPr>
        </p:nvSpPr>
        <p:spPr/>
        <p:txBody>
          <a:bodyPr/>
          <a:lstStyle/>
          <a:p>
            <a:fld id="{3990A9DD-81D6-F043-A7F1-9B91BC7564A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BB396B-9FC2-2E4D-95F9-0065B4CF7A1C}" type="datetime1">
              <a:rPr lang="en-US" smtClean="0"/>
              <a:pPr/>
              <a:t>6/20/2010</a:t>
            </a:fld>
            <a:endParaRPr lang="en-US"/>
          </a:p>
        </p:txBody>
      </p:sp>
      <p:sp>
        <p:nvSpPr>
          <p:cNvPr id="6" name="Footer Placeholder 5"/>
          <p:cNvSpPr>
            <a:spLocks noGrp="1"/>
          </p:cNvSpPr>
          <p:nvPr>
            <p:ph type="ftr" sz="quarter" idx="11"/>
          </p:nvPr>
        </p:nvSpPr>
        <p:spPr/>
        <p:txBody>
          <a:bodyPr/>
          <a:lstStyle/>
          <a:p>
            <a:r>
              <a:rPr lang="en-US" smtClean="0"/>
              <a:t>http://futuregrid.org</a:t>
            </a:r>
            <a:endParaRPr lang="en-US"/>
          </a:p>
        </p:txBody>
      </p:sp>
      <p:sp>
        <p:nvSpPr>
          <p:cNvPr id="7" name="Slide Number Placeholder 6"/>
          <p:cNvSpPr>
            <a:spLocks noGrp="1"/>
          </p:cNvSpPr>
          <p:nvPr>
            <p:ph type="sldNum" sz="quarter" idx="12"/>
          </p:nvPr>
        </p:nvSpPr>
        <p:spPr/>
        <p:txBody>
          <a:bodyPr/>
          <a:lstStyle/>
          <a:p>
            <a:fld id="{3990A9DD-81D6-F043-A7F1-9B91BC7564A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74F646-A7C9-874C-9613-C094261649F9}" type="datetime1">
              <a:rPr lang="en-US" smtClean="0"/>
              <a:pPr/>
              <a:t>6/20/2010</a:t>
            </a:fld>
            <a:endParaRPr lang="en-US"/>
          </a:p>
        </p:txBody>
      </p:sp>
      <p:sp>
        <p:nvSpPr>
          <p:cNvPr id="6" name="Footer Placeholder 5"/>
          <p:cNvSpPr>
            <a:spLocks noGrp="1"/>
          </p:cNvSpPr>
          <p:nvPr>
            <p:ph type="ftr" sz="quarter" idx="11"/>
          </p:nvPr>
        </p:nvSpPr>
        <p:spPr/>
        <p:txBody>
          <a:bodyPr/>
          <a:lstStyle/>
          <a:p>
            <a:r>
              <a:rPr lang="en-US" smtClean="0"/>
              <a:t>http://futuregrid.org</a:t>
            </a:r>
            <a:endParaRPr lang="en-US"/>
          </a:p>
        </p:txBody>
      </p:sp>
      <p:sp>
        <p:nvSpPr>
          <p:cNvPr id="7" name="Slide Number Placeholder 6"/>
          <p:cNvSpPr>
            <a:spLocks noGrp="1"/>
          </p:cNvSpPr>
          <p:nvPr>
            <p:ph type="sldNum" sz="quarter" idx="12"/>
          </p:nvPr>
        </p:nvSpPr>
        <p:spPr/>
        <p:txBody>
          <a:bodyPr/>
          <a:lstStyle/>
          <a:p>
            <a:fld id="{3990A9DD-81D6-F043-A7F1-9B91BC7564A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144000" cy="1143000"/>
          </a:xfrm>
          <a:prstGeom prst="rect">
            <a:avLst/>
          </a:prstGeom>
          <a:noFill/>
          <a:effectLst>
            <a:outerShdw blurRad="50800" dist="38100" dir="2700000">
              <a:srgbClr val="000000">
                <a:alpha val="43000"/>
              </a:srgbClr>
            </a:outerShdw>
          </a:effectLst>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342572"/>
            <a:ext cx="8229600" cy="478359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15E152-DD85-BC46-A682-000DBDCE88DC}" type="datetime1">
              <a:rPr lang="en-US" smtClean="0"/>
              <a:pPr/>
              <a:t>6/20/2010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http://futuregrid.org</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90A9DD-81D6-F043-A7F1-9B91BC7564A7}" type="slidenum">
              <a:rPr lang="en-US" smtClean="0"/>
              <a:pPr/>
              <a:t>‹#›</a:t>
            </a:fld>
            <a:endParaRPr lang="en-US"/>
          </a:p>
        </p:txBody>
      </p:sp>
      <p:pic>
        <p:nvPicPr>
          <p:cNvPr id="10" name="Picture 9" descr="NSF_Logo.png"/>
          <p:cNvPicPr>
            <a:picLocks noChangeAspect="1"/>
          </p:cNvPicPr>
          <p:nvPr userDrawn="1"/>
        </p:nvPicPr>
        <p:blipFill>
          <a:blip r:embed="rId14"/>
          <a:stretch>
            <a:fillRect/>
          </a:stretch>
        </p:blipFill>
        <p:spPr>
          <a:xfrm>
            <a:off x="8286549" y="1"/>
            <a:ext cx="800501" cy="800501"/>
          </a:xfrm>
          <a:prstGeom prst="rect">
            <a:avLst/>
          </a:prstGeom>
        </p:spPr>
      </p:pic>
      <p:pic>
        <p:nvPicPr>
          <p:cNvPr id="11" name="Picture 10" descr="pixture_reloaded_logo.png"/>
          <p:cNvPicPr>
            <a:picLocks noChangeAspect="1"/>
          </p:cNvPicPr>
          <p:nvPr userDrawn="1"/>
        </p:nvPicPr>
        <p:blipFill>
          <a:blip r:embed="rId15"/>
          <a:stretch>
            <a:fillRect/>
          </a:stretch>
        </p:blipFill>
        <p:spPr>
          <a:xfrm>
            <a:off x="0" y="1"/>
            <a:ext cx="1177661" cy="80050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457200" rtl="0" eaLnBrk="1" latinLnBrk="0" hangingPunct="1">
        <a:spcBef>
          <a:spcPct val="0"/>
        </a:spcBef>
        <a:buNone/>
        <a:defRPr sz="4400" kern="1200">
          <a:solidFill>
            <a:schemeClr val="tx1"/>
          </a:solidFill>
          <a:effectLst>
            <a:outerShdw blurRad="50800" dist="38100" dir="2700000" algn="tl" rotWithShape="0">
              <a:srgbClr val="000000">
                <a:alpha val="43000"/>
              </a:srgbClr>
            </a:outerShdw>
          </a:effectLst>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futuregrid.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futuregrid.org"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pd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1.pd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13.pdf"/><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15.pdf"/><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hyperlink" Target="mailto:laszewski@gmail.com"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futuregrid.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d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91682"/>
            <a:ext cx="7772400" cy="1470025"/>
          </a:xfrm>
        </p:spPr>
        <p:txBody>
          <a:bodyPr>
            <a:normAutofit/>
          </a:bodyPr>
          <a:lstStyle/>
          <a:p>
            <a:r>
              <a:rPr lang="en-US" dirty="0" smtClean="0"/>
              <a:t>Future Grid </a:t>
            </a:r>
            <a:br>
              <a:rPr lang="en-US" dirty="0" smtClean="0"/>
            </a:br>
            <a:r>
              <a:rPr lang="en-US" dirty="0" smtClean="0"/>
              <a:t>Introduction</a:t>
            </a:r>
            <a:endParaRPr lang="en-US" dirty="0"/>
          </a:p>
        </p:txBody>
      </p:sp>
      <p:sp>
        <p:nvSpPr>
          <p:cNvPr id="3" name="Content Placeholder 2"/>
          <p:cNvSpPr>
            <a:spLocks noGrp="1"/>
          </p:cNvSpPr>
          <p:nvPr>
            <p:ph type="subTitle" idx="1"/>
          </p:nvPr>
        </p:nvSpPr>
        <p:spPr>
          <a:xfrm>
            <a:off x="1371600" y="3144416"/>
            <a:ext cx="6400800" cy="3405673"/>
          </a:xfrm>
        </p:spPr>
        <p:txBody>
          <a:bodyPr>
            <a:normAutofit fontScale="55000" lnSpcReduction="20000"/>
          </a:bodyPr>
          <a:lstStyle/>
          <a:p>
            <a:pPr lvl="0" defTabSz="914400">
              <a:defRPr/>
            </a:pPr>
            <a:r>
              <a:rPr lang="en-US" sz="3600" smtClean="0">
                <a:latin typeface="Times New Roman" pitchFamily="18" charset="0"/>
                <a:cs typeface="Times New Roman" pitchFamily="18" charset="0"/>
              </a:rPr>
              <a:t>April 5 2010</a:t>
            </a:r>
            <a:endParaRPr lang="en-US" sz="3600" dirty="0" smtClean="0">
              <a:latin typeface="Times New Roman" pitchFamily="18" charset="0"/>
              <a:cs typeface="Times New Roman" pitchFamily="18" charset="0"/>
              <a:hlinkClick r:id="rId3"/>
            </a:endParaRPr>
          </a:p>
          <a:p>
            <a:pPr lvl="0" defTabSz="914400">
              <a:defRPr/>
            </a:pPr>
            <a:r>
              <a:rPr lang="en-US" sz="3600" dirty="0" smtClean="0">
                <a:latin typeface="Times New Roman" pitchFamily="18" charset="0"/>
                <a:cs typeface="Times New Roman" pitchFamily="18" charset="0"/>
                <a:hlinkClick r:id="rId4"/>
              </a:rPr>
              <a:t>www.futuregrid.org</a:t>
            </a:r>
            <a:endParaRPr lang="en-US" sz="3600" dirty="0" smtClean="0">
              <a:latin typeface="Times New Roman" pitchFamily="18" charset="0"/>
              <a:cs typeface="Times New Roman" pitchFamily="18" charset="0"/>
            </a:endParaRPr>
          </a:p>
          <a:p>
            <a:pPr lvl="0" defTabSz="914400">
              <a:defRPr/>
            </a:pPr>
            <a:r>
              <a:rPr lang="en-US" sz="3600" dirty="0" smtClean="0">
                <a:latin typeface="Times New Roman" pitchFamily="18" charset="0"/>
                <a:cs typeface="Times New Roman" pitchFamily="18" charset="0"/>
              </a:rPr>
              <a:t>MAGIC Meeting</a:t>
            </a:r>
          </a:p>
          <a:p>
            <a:pPr lvl="0" defTabSz="914400">
              <a:defRPr/>
            </a:pPr>
            <a:endParaRPr lang="en-US" sz="3600" dirty="0" smtClean="0">
              <a:latin typeface="Times New Roman" pitchFamily="18" charset="0"/>
              <a:cs typeface="Times New Roman" pitchFamily="18" charset="0"/>
            </a:endParaRPr>
          </a:p>
          <a:p>
            <a:pPr lvl="0" defTabSz="914400">
              <a:defRPr/>
            </a:pPr>
            <a:r>
              <a:rPr lang="en-US" sz="3600" dirty="0" err="1" smtClean="0">
                <a:latin typeface="Times New Roman" pitchFamily="18" charset="0"/>
                <a:cs typeface="Times New Roman" pitchFamily="18" charset="0"/>
              </a:rPr>
              <a:t>Gregor</a:t>
            </a:r>
            <a:r>
              <a:rPr lang="en-US" sz="3600" dirty="0" smtClean="0">
                <a:latin typeface="Times New Roman" pitchFamily="18" charset="0"/>
                <a:cs typeface="Times New Roman" pitchFamily="18" charset="0"/>
              </a:rPr>
              <a:t> von </a:t>
            </a:r>
            <a:r>
              <a:rPr lang="en-US" sz="3600" dirty="0" err="1" smtClean="0">
                <a:latin typeface="Times New Roman" pitchFamily="18" charset="0"/>
                <a:cs typeface="Times New Roman" pitchFamily="18" charset="0"/>
              </a:rPr>
              <a:t>Laszewski</a:t>
            </a:r>
            <a:endParaRPr lang="en-US" sz="3600" dirty="0" smtClean="0">
              <a:latin typeface="Times New Roman" pitchFamily="18" charset="0"/>
              <a:cs typeface="Times New Roman" pitchFamily="18" charset="0"/>
            </a:endParaRPr>
          </a:p>
          <a:p>
            <a:pPr lvl="0" defTabSz="914400">
              <a:defRPr/>
            </a:pPr>
            <a:r>
              <a:rPr lang="en-US" sz="3600" dirty="0" err="1" smtClean="0">
                <a:latin typeface="Times New Roman" pitchFamily="18" charset="0"/>
                <a:cs typeface="Times New Roman" pitchFamily="18" charset="0"/>
              </a:rPr>
              <a:t>laszewski@gmail.com</a:t>
            </a:r>
            <a:endParaRPr lang="en-US" sz="3600" dirty="0" smtClean="0">
              <a:latin typeface="Times New Roman" pitchFamily="18" charset="0"/>
              <a:cs typeface="Times New Roman" pitchFamily="18" charset="0"/>
            </a:endParaRPr>
          </a:p>
          <a:p>
            <a:pPr lvl="0" defTabSz="914400">
              <a:defRPr/>
            </a:pPr>
            <a:endParaRPr lang="en-US" sz="3600" dirty="0" smtClean="0"/>
          </a:p>
          <a:p>
            <a:pPr lvl="0"/>
            <a:r>
              <a:rPr lang="en-US" dirty="0" smtClean="0">
                <a:latin typeface="Times New Roman" pitchFamily="18" charset="0"/>
                <a:cs typeface="Times New Roman" pitchFamily="18" charset="0"/>
              </a:rPr>
              <a:t>Community Grids Laboratory, </a:t>
            </a:r>
          </a:p>
          <a:p>
            <a:pPr lvl="0"/>
            <a:r>
              <a:rPr lang="en-US" dirty="0" smtClean="0">
                <a:latin typeface="Times New Roman" pitchFamily="18" charset="0"/>
                <a:cs typeface="Times New Roman" pitchFamily="18" charset="0"/>
              </a:rPr>
              <a:t>Digital Science Center</a:t>
            </a:r>
          </a:p>
          <a:p>
            <a:pPr lvl="0"/>
            <a:r>
              <a:rPr lang="en-US" dirty="0" smtClean="0">
                <a:latin typeface="Times New Roman" pitchFamily="18" charset="0"/>
                <a:cs typeface="Times New Roman" pitchFamily="18" charset="0"/>
              </a:rPr>
              <a:t>Pervasive Technology Institute</a:t>
            </a:r>
          </a:p>
          <a:p>
            <a:pPr lvl="0"/>
            <a:r>
              <a:rPr lang="en-US" dirty="0" smtClean="0">
                <a:latin typeface="Times New Roman" pitchFamily="18" charset="0"/>
                <a:cs typeface="Times New Roman" pitchFamily="18" charset="0"/>
              </a:rPr>
              <a:t>Indiana University</a:t>
            </a:r>
            <a:endParaRPr lang="en-US" sz="3600" dirty="0" smtClean="0"/>
          </a:p>
        </p:txBody>
      </p:sp>
      <p:sp>
        <p:nvSpPr>
          <p:cNvPr id="4" name="Slide Number Placeholder 3"/>
          <p:cNvSpPr>
            <a:spLocks noGrp="1"/>
          </p:cNvSpPr>
          <p:nvPr>
            <p:ph type="sldNum" sz="quarter" idx="12"/>
          </p:nvPr>
        </p:nvSpPr>
        <p:spPr/>
        <p:txBody>
          <a:bodyPr/>
          <a:lstStyle/>
          <a:p>
            <a:fld id="{3990A9DD-81D6-F043-A7F1-9B91BC7564A7}"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Grid Users</a:t>
            </a:r>
            <a:endParaRPr lang="en-US" dirty="0"/>
          </a:p>
        </p:txBody>
      </p:sp>
      <p:sp>
        <p:nvSpPr>
          <p:cNvPr id="3" name="Content Placeholder 2"/>
          <p:cNvSpPr>
            <a:spLocks noGrp="1"/>
          </p:cNvSpPr>
          <p:nvPr>
            <p:ph sz="half" idx="1"/>
          </p:nvPr>
        </p:nvSpPr>
        <p:spPr/>
        <p:txBody>
          <a:bodyPr/>
          <a:lstStyle/>
          <a:p>
            <a:r>
              <a:rPr lang="en-US" dirty="0" smtClean="0"/>
              <a:t>Application/Scientific users</a:t>
            </a:r>
          </a:p>
          <a:p>
            <a:r>
              <a:rPr lang="en-US" dirty="0" smtClean="0"/>
              <a:t>System administrators</a:t>
            </a:r>
          </a:p>
          <a:p>
            <a:r>
              <a:rPr lang="en-US" dirty="0" smtClean="0"/>
              <a:t>Software developers</a:t>
            </a:r>
          </a:p>
          <a:p>
            <a:r>
              <a:rPr lang="en-US" dirty="0" err="1" smtClean="0"/>
              <a:t>Testbed</a:t>
            </a:r>
            <a:r>
              <a:rPr lang="en-US" dirty="0" smtClean="0"/>
              <a:t> users</a:t>
            </a:r>
          </a:p>
          <a:p>
            <a:r>
              <a:rPr lang="en-US" dirty="0" smtClean="0"/>
              <a:t>Performance modelers</a:t>
            </a:r>
          </a:p>
          <a:p>
            <a:r>
              <a:rPr lang="en-US" dirty="0" smtClean="0"/>
              <a:t>Educators</a:t>
            </a:r>
          </a:p>
          <a:p>
            <a:r>
              <a:rPr lang="en-US" dirty="0" smtClean="0"/>
              <a:t>Students</a:t>
            </a:r>
          </a:p>
          <a:p>
            <a:pPr>
              <a:buNone/>
            </a:pPr>
            <a:endParaRPr lang="en-US" dirty="0" smtClean="0"/>
          </a:p>
          <a:p>
            <a:endParaRPr lang="en-US" dirty="0" smtClean="0"/>
          </a:p>
          <a:p>
            <a:endParaRPr lang="en-US" dirty="0" smtClean="0"/>
          </a:p>
          <a:p>
            <a:endParaRPr lang="en-US" dirty="0"/>
          </a:p>
        </p:txBody>
      </p:sp>
      <p:sp>
        <p:nvSpPr>
          <p:cNvPr id="9" name="Content Placeholder 8"/>
          <p:cNvSpPr>
            <a:spLocks noGrp="1"/>
          </p:cNvSpPr>
          <p:nvPr>
            <p:ph sz="half" idx="2"/>
          </p:nvPr>
        </p:nvSpPr>
        <p:spPr/>
        <p:txBody>
          <a:bodyPr/>
          <a:lstStyle/>
          <a:p>
            <a:pPr>
              <a:buNone/>
            </a:pPr>
            <a:endParaRPr lang="en-US" dirty="0" smtClean="0"/>
          </a:p>
          <a:p>
            <a:r>
              <a:rPr lang="en-US" dirty="0" smtClean="0"/>
              <a:t>  Supported by    </a:t>
            </a:r>
          </a:p>
          <a:p>
            <a:r>
              <a:rPr lang="en-US" dirty="0" smtClean="0"/>
              <a:t>     </a:t>
            </a:r>
            <a:r>
              <a:rPr lang="en-US" dirty="0" err="1" smtClean="0"/>
              <a:t>FutureGrid</a:t>
            </a:r>
            <a:endParaRPr lang="en-US" dirty="0" smtClean="0"/>
          </a:p>
          <a:p>
            <a:r>
              <a:rPr lang="en-US" dirty="0" smtClean="0"/>
              <a:t>     Infrastructure</a:t>
            </a:r>
            <a:br>
              <a:rPr lang="en-US" dirty="0" smtClean="0"/>
            </a:br>
            <a:r>
              <a:rPr lang="en-US" dirty="0" smtClean="0"/>
              <a:t>          &amp;</a:t>
            </a:r>
            <a:br>
              <a:rPr lang="en-US" dirty="0" smtClean="0"/>
            </a:br>
            <a:r>
              <a:rPr lang="en-US" dirty="0" smtClean="0"/>
              <a:t>     Software </a:t>
            </a:r>
            <a:br>
              <a:rPr lang="en-US" dirty="0" smtClean="0"/>
            </a:br>
            <a:r>
              <a:rPr lang="en-US" dirty="0" smtClean="0"/>
              <a:t>     offerings</a:t>
            </a:r>
          </a:p>
          <a:p>
            <a:endParaRPr lang="en-US" dirty="0" smtClean="0"/>
          </a:p>
          <a:p>
            <a:endParaRPr lang="en-US" dirty="0"/>
          </a:p>
        </p:txBody>
      </p:sp>
      <p:sp>
        <p:nvSpPr>
          <p:cNvPr id="6" name="Slide Number Placeholder 5"/>
          <p:cNvSpPr>
            <a:spLocks noGrp="1"/>
          </p:cNvSpPr>
          <p:nvPr>
            <p:ph type="sldNum" sz="quarter" idx="12"/>
          </p:nvPr>
        </p:nvSpPr>
        <p:spPr/>
        <p:txBody>
          <a:bodyPr/>
          <a:lstStyle/>
          <a:p>
            <a:fld id="{3990A9DD-81D6-F043-A7F1-9B91BC7564A7}" type="slidenum">
              <a:rPr lang="en-US" smtClean="0"/>
              <a:pPr/>
              <a:t>10</a:t>
            </a:fld>
            <a:endParaRPr lang="en-US"/>
          </a:p>
        </p:txBody>
      </p:sp>
      <p:sp>
        <p:nvSpPr>
          <p:cNvPr id="7" name="Right Arrow 6"/>
          <p:cNvSpPr/>
          <p:nvPr/>
        </p:nvSpPr>
        <p:spPr>
          <a:xfrm>
            <a:off x="4281989" y="2181536"/>
            <a:ext cx="797785" cy="260481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Management Structure</a:t>
            </a:r>
            <a:endParaRPr lang="en-US" dirty="0"/>
          </a:p>
        </p:txBody>
      </p:sp>
      <p:pic>
        <p:nvPicPr>
          <p:cNvPr id="19" name="Picture 18" descr="org-chart.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0" y="1143001"/>
            <a:ext cx="9144000" cy="5810250"/>
          </a:xfrm>
          <a:prstGeom prst="rect">
            <a:avLst/>
          </a:prstGeom>
        </p:spPr>
      </p:pic>
      <p:sp>
        <p:nvSpPr>
          <p:cNvPr id="4" name="Slide Number Placeholder 3"/>
          <p:cNvSpPr>
            <a:spLocks noGrp="1"/>
          </p:cNvSpPr>
          <p:nvPr>
            <p:ph type="sldNum" sz="quarter" idx="12"/>
          </p:nvPr>
        </p:nvSpPr>
        <p:spPr/>
        <p:txBody>
          <a:bodyPr/>
          <a:lstStyle/>
          <a:p>
            <a:fld id="{3990A9DD-81D6-F043-A7F1-9B91BC7564A7}"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FutureGrid Working Groups</a:t>
            </a:r>
            <a:endParaRPr lang="en-US" dirty="0"/>
          </a:p>
        </p:txBody>
      </p:sp>
      <p:sp>
        <p:nvSpPr>
          <p:cNvPr id="3" name="Content Placeholder 2"/>
          <p:cNvSpPr>
            <a:spLocks noGrp="1"/>
          </p:cNvSpPr>
          <p:nvPr>
            <p:ph idx="1"/>
          </p:nvPr>
        </p:nvSpPr>
        <p:spPr>
          <a:xfrm>
            <a:off x="0" y="970384"/>
            <a:ext cx="9144000" cy="5887615"/>
          </a:xfrm>
        </p:spPr>
        <p:txBody>
          <a:bodyPr>
            <a:normAutofit fontScale="62500" lnSpcReduction="20000"/>
          </a:bodyPr>
          <a:lstStyle/>
          <a:p>
            <a:r>
              <a:rPr lang="en-US" b="1" dirty="0" smtClean="0"/>
              <a:t>Systems Administration and Network Management Committee</a:t>
            </a:r>
            <a:r>
              <a:rPr lang="en-US" dirty="0" smtClean="0"/>
              <a:t>: This committee will be responsible for all matters related to systems administration, network management, and security. David Hancock of IU will be the inaugural chair of this committee.</a:t>
            </a:r>
          </a:p>
          <a:p>
            <a:r>
              <a:rPr lang="en-US" b="1" dirty="0" smtClean="0"/>
              <a:t>Software Adaptation, Implementation, Hardening, and Maintenance Committee</a:t>
            </a:r>
            <a:r>
              <a:rPr lang="en-US" dirty="0" smtClean="0"/>
              <a:t>: This committee will be responsible for all aspects of software creation and management. It should interface with TAIS in TeraGrid. </a:t>
            </a:r>
            <a:r>
              <a:rPr lang="en-US" dirty="0" err="1" smtClean="0"/>
              <a:t>Gregor</a:t>
            </a:r>
            <a:r>
              <a:rPr lang="en-US" dirty="0" smtClean="0"/>
              <a:t> von </a:t>
            </a:r>
            <a:r>
              <a:rPr lang="en-US" dirty="0" err="1" smtClean="0"/>
              <a:t>Laszewski</a:t>
            </a:r>
            <a:r>
              <a:rPr lang="en-US" dirty="0" smtClean="0"/>
              <a:t> from IU will chair this committee.</a:t>
            </a:r>
          </a:p>
          <a:p>
            <a:r>
              <a:rPr lang="en-US" b="1" dirty="0" smtClean="0"/>
              <a:t>Performance Analysis Committee</a:t>
            </a:r>
            <a:r>
              <a:rPr lang="en-US" dirty="0" smtClean="0"/>
              <a:t>: This committee will be responsible for coordination of performance analysis activities. </a:t>
            </a:r>
            <a:r>
              <a:rPr lang="en-US" dirty="0" err="1" smtClean="0"/>
              <a:t>Shava</a:t>
            </a:r>
            <a:r>
              <a:rPr lang="en-US" dirty="0" smtClean="0"/>
              <a:t> </a:t>
            </a:r>
            <a:r>
              <a:rPr lang="en-US" dirty="0" err="1" smtClean="0"/>
              <a:t>Smallen</a:t>
            </a:r>
            <a:r>
              <a:rPr lang="en-US" dirty="0" smtClean="0"/>
              <a:t> of UCSD will be the inaugural chair of this committee.</a:t>
            </a:r>
          </a:p>
          <a:p>
            <a:r>
              <a:rPr lang="en-US" b="1" dirty="0" smtClean="0"/>
              <a:t>Training, Education, and Outreach Services Committee</a:t>
            </a:r>
            <a:r>
              <a:rPr lang="en-US" dirty="0" smtClean="0"/>
              <a:t>: This committee will coordinate Training, Education, and Outreach Service activities and will be chaired by </a:t>
            </a:r>
            <a:r>
              <a:rPr lang="en-US" dirty="0" err="1" smtClean="0"/>
              <a:t>Renato</a:t>
            </a:r>
            <a:r>
              <a:rPr lang="en-US" dirty="0" smtClean="0"/>
              <a:t> </a:t>
            </a:r>
            <a:r>
              <a:rPr lang="en-US" dirty="0" err="1" smtClean="0"/>
              <a:t>Figueiredo</a:t>
            </a:r>
            <a:r>
              <a:rPr lang="en-US" dirty="0" smtClean="0"/>
              <a:t>.</a:t>
            </a:r>
          </a:p>
          <a:p>
            <a:r>
              <a:rPr lang="en-US" b="1" dirty="0" smtClean="0"/>
              <a:t>User Support Committee:</a:t>
            </a:r>
            <a:r>
              <a:rPr lang="en-US" dirty="0" smtClean="0"/>
              <a:t> This committee will coordinate the management of online help information, telephone support, and advanced user support. Jonathan </a:t>
            </a:r>
            <a:r>
              <a:rPr lang="en-US" dirty="0" err="1" smtClean="0"/>
              <a:t>Bolte</a:t>
            </a:r>
            <a:r>
              <a:rPr lang="en-US" dirty="0" smtClean="0"/>
              <a:t> of IU will chair this committee.</a:t>
            </a:r>
          </a:p>
          <a:p>
            <a:r>
              <a:rPr lang="en-US" b="1" dirty="0" smtClean="0"/>
              <a:t>Operations and Change Management Committee</a:t>
            </a:r>
            <a:r>
              <a:rPr lang="en-US" dirty="0" smtClean="0"/>
              <a:t> (including CCB): This committee will be responsible for operational management of FutureGrid, and is the one committee that will always include at least one member from every participating institution, including those participating without funding. This is led by Craig Stewart</a:t>
            </a:r>
            <a:endParaRPr lang="en-US" dirty="0"/>
          </a:p>
        </p:txBody>
      </p:sp>
      <p:sp>
        <p:nvSpPr>
          <p:cNvPr id="4" name="Slide Number Placeholder 3"/>
          <p:cNvSpPr>
            <a:spLocks noGrp="1"/>
          </p:cNvSpPr>
          <p:nvPr>
            <p:ph type="sldNum" sz="quarter" idx="12"/>
          </p:nvPr>
        </p:nvSpPr>
        <p:spPr/>
        <p:txBody>
          <a:bodyPr/>
          <a:lstStyle/>
          <a:p>
            <a:fld id="{3990A9DD-81D6-F043-A7F1-9B91BC7564A7}"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FutureGrid</a:t>
            </a:r>
            <a:r>
              <a:rPr lang="en-US" dirty="0" smtClean="0"/>
              <a:t> Architecture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Open Architecture allows </a:t>
            </a:r>
            <a:r>
              <a:rPr lang="en-US" dirty="0" smtClean="0">
                <a:solidFill>
                  <a:srgbClr val="FF0000"/>
                </a:solidFill>
              </a:rPr>
              <a:t>to configure </a:t>
            </a:r>
            <a:r>
              <a:rPr lang="en-US" dirty="0" smtClean="0"/>
              <a:t>resources based on images</a:t>
            </a:r>
          </a:p>
          <a:p>
            <a:r>
              <a:rPr lang="en-US" dirty="0" smtClean="0"/>
              <a:t>Managed images allows </a:t>
            </a:r>
            <a:r>
              <a:rPr lang="en-US" dirty="0" smtClean="0">
                <a:solidFill>
                  <a:srgbClr val="FF0000"/>
                </a:solidFill>
              </a:rPr>
              <a:t>to create </a:t>
            </a:r>
            <a:r>
              <a:rPr lang="en-US" dirty="0" smtClean="0"/>
              <a:t>similar experiment environments</a:t>
            </a:r>
          </a:p>
          <a:p>
            <a:r>
              <a:rPr lang="en-US" dirty="0" smtClean="0"/>
              <a:t>Experiment management allows </a:t>
            </a:r>
            <a:r>
              <a:rPr lang="en-US" dirty="0" smtClean="0">
                <a:solidFill>
                  <a:srgbClr val="FF0000"/>
                </a:solidFill>
              </a:rPr>
              <a:t>reproducible activities</a:t>
            </a:r>
          </a:p>
          <a:p>
            <a:r>
              <a:rPr lang="en-US" dirty="0" smtClean="0"/>
              <a:t>Through our modular design we allow </a:t>
            </a:r>
            <a:r>
              <a:rPr lang="en-US" dirty="0" smtClean="0">
                <a:solidFill>
                  <a:srgbClr val="FF0000"/>
                </a:solidFill>
              </a:rPr>
              <a:t>different clouds and images </a:t>
            </a:r>
            <a:r>
              <a:rPr lang="en-US" dirty="0" smtClean="0"/>
              <a:t>to be “rained” upon hardware.</a:t>
            </a:r>
          </a:p>
          <a:p>
            <a:r>
              <a:rPr lang="en-US" dirty="0" smtClean="0"/>
              <a:t>Note will be </a:t>
            </a:r>
            <a:r>
              <a:rPr lang="en-US" dirty="0" smtClean="0">
                <a:solidFill>
                  <a:srgbClr val="FF0000"/>
                </a:solidFill>
              </a:rPr>
              <a:t>supported 24x7 </a:t>
            </a:r>
            <a:r>
              <a:rPr lang="en-US" dirty="0" smtClean="0"/>
              <a:t>at “</a:t>
            </a:r>
            <a:r>
              <a:rPr lang="en-US" dirty="0" err="1" smtClean="0"/>
              <a:t>TeraGrid</a:t>
            </a:r>
            <a:r>
              <a:rPr lang="en-US" dirty="0" smtClean="0"/>
              <a:t> Production Quality” </a:t>
            </a:r>
          </a:p>
          <a:p>
            <a:r>
              <a:rPr lang="en-US" dirty="0" smtClean="0"/>
              <a:t>Will  support deployment of </a:t>
            </a:r>
            <a:r>
              <a:rPr lang="en-US" dirty="0" smtClean="0">
                <a:solidFill>
                  <a:srgbClr val="FF0000"/>
                </a:solidFill>
              </a:rPr>
              <a:t>“important” middleware </a:t>
            </a:r>
            <a:r>
              <a:rPr lang="en-US" dirty="0" smtClean="0"/>
              <a:t>including TeraGrid stack, Condor, BOINC, </a:t>
            </a:r>
            <a:r>
              <a:rPr lang="en-US" dirty="0" err="1" smtClean="0"/>
              <a:t>gLite</a:t>
            </a:r>
            <a:r>
              <a:rPr lang="en-US" dirty="0" smtClean="0"/>
              <a:t>, Unicore, Genesis </a:t>
            </a:r>
            <a:r>
              <a:rPr lang="en-US" dirty="0" smtClean="0"/>
              <a:t>II, MapReduce, </a:t>
            </a:r>
            <a:r>
              <a:rPr lang="en-US" dirty="0" err="1" smtClean="0"/>
              <a:t>Bigtable</a:t>
            </a:r>
            <a:r>
              <a:rPr lang="en-US" smtClean="0"/>
              <a:t> …..</a:t>
            </a:r>
            <a:endParaRPr lang="en-US" dirty="0" smtClean="0"/>
          </a:p>
          <a:p>
            <a:endParaRPr lang="en-US" dirty="0"/>
          </a:p>
        </p:txBody>
      </p:sp>
      <p:sp>
        <p:nvSpPr>
          <p:cNvPr id="4" name="Slide Number Placeholder 3"/>
          <p:cNvSpPr>
            <a:spLocks noGrp="1"/>
          </p:cNvSpPr>
          <p:nvPr>
            <p:ph type="sldNum" sz="quarter" idx="12"/>
          </p:nvPr>
        </p:nvSpPr>
        <p:spPr/>
        <p:txBody>
          <a:bodyPr/>
          <a:lstStyle/>
          <a:p>
            <a:fld id="{3990A9DD-81D6-F043-A7F1-9B91BC7564A7}"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FutureGrid Architecture</a:t>
            </a:r>
            <a:endParaRPr lang="en-US" dirty="0"/>
          </a:p>
        </p:txBody>
      </p:sp>
      <p:graphicFrame>
        <p:nvGraphicFramePr>
          <p:cNvPr id="1026" name="Object 2"/>
          <p:cNvGraphicFramePr>
            <a:graphicFrameLocks noChangeAspect="1"/>
          </p:cNvGraphicFramePr>
          <p:nvPr/>
        </p:nvGraphicFramePr>
        <p:xfrm>
          <a:off x="0" y="891218"/>
          <a:ext cx="9144000" cy="5930270"/>
        </p:xfrm>
        <a:graphic>
          <a:graphicData uri="http://schemas.openxmlformats.org/presentationml/2006/ole">
            <p:oleObj spid="_x0000_s1026" name="Acrobat Document" r:id="rId4" imgW="7851600" imgH="5079960" progId="AcroExch.Document.7">
              <p:embed/>
            </p:oleObj>
          </a:graphicData>
        </a:graphic>
      </p:graphicFrame>
      <p:sp>
        <p:nvSpPr>
          <p:cNvPr id="4" name="Slide Number Placeholder 3"/>
          <p:cNvSpPr>
            <a:spLocks noGrp="1"/>
          </p:cNvSpPr>
          <p:nvPr>
            <p:ph type="sldNum" sz="quarter" idx="12"/>
          </p:nvPr>
        </p:nvSpPr>
        <p:spPr/>
        <p:txBody>
          <a:bodyPr/>
          <a:lstStyle/>
          <a:p>
            <a:fld id="{3990A9DD-81D6-F043-A7F1-9B91BC7564A7}"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 Phases</a:t>
            </a:r>
            <a:endParaRPr lang="en-US" dirty="0"/>
          </a:p>
        </p:txBody>
      </p:sp>
      <p:sp>
        <p:nvSpPr>
          <p:cNvPr id="3" name="Content Placeholder 2"/>
          <p:cNvSpPr>
            <a:spLocks noGrp="1"/>
          </p:cNvSpPr>
          <p:nvPr>
            <p:ph idx="1"/>
          </p:nvPr>
        </p:nvSpPr>
        <p:spPr/>
        <p:txBody>
          <a:bodyPr/>
          <a:lstStyle/>
          <a:p>
            <a:r>
              <a:rPr lang="en-US" dirty="0" smtClean="0"/>
              <a:t>Phase 0: Get Hardware to run</a:t>
            </a:r>
          </a:p>
          <a:p>
            <a:r>
              <a:rPr lang="en-US" dirty="0" smtClean="0"/>
              <a:t>Phase I: Get early users to use the system</a:t>
            </a:r>
          </a:p>
          <a:p>
            <a:r>
              <a:rPr lang="en-US" dirty="0" smtClean="0"/>
              <a:t>Phase II: Implement Dynamic Provisioning</a:t>
            </a:r>
          </a:p>
          <a:p>
            <a:r>
              <a:rPr lang="en-US" dirty="0" smtClean="0"/>
              <a:t>Phase III: Integrate with </a:t>
            </a:r>
            <a:r>
              <a:rPr lang="en-US" dirty="0" err="1" smtClean="0"/>
              <a:t>TeraGgrid</a:t>
            </a:r>
            <a:endParaRPr lang="en-US" dirty="0"/>
          </a:p>
        </p:txBody>
      </p:sp>
      <p:sp>
        <p:nvSpPr>
          <p:cNvPr id="4" name="Slide Number Placeholder 3"/>
          <p:cNvSpPr>
            <a:spLocks noGrp="1"/>
          </p:cNvSpPr>
          <p:nvPr>
            <p:ph type="sldNum" sz="quarter" idx="12"/>
          </p:nvPr>
        </p:nvSpPr>
        <p:spPr/>
        <p:txBody>
          <a:bodyPr/>
          <a:lstStyle/>
          <a:p>
            <a:fld id="{3990A9DD-81D6-F043-A7F1-9B91BC7564A7}"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Software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Extensions to existing software</a:t>
            </a:r>
          </a:p>
          <a:p>
            <a:r>
              <a:rPr lang="en-US" dirty="0" smtClean="0"/>
              <a:t>Existing open-source software</a:t>
            </a:r>
          </a:p>
          <a:p>
            <a:r>
              <a:rPr lang="en-US" dirty="0" smtClean="0"/>
              <a:t>Open-source, integrated suite of software to </a:t>
            </a:r>
          </a:p>
          <a:p>
            <a:pPr lvl="1"/>
            <a:r>
              <a:rPr lang="en-US" dirty="0" smtClean="0"/>
              <a:t>instantiate and execute grid and cloud experiments. </a:t>
            </a:r>
          </a:p>
          <a:p>
            <a:pPr lvl="1"/>
            <a:r>
              <a:rPr lang="en-US" dirty="0" smtClean="0"/>
              <a:t>perform an experiment</a:t>
            </a:r>
          </a:p>
          <a:p>
            <a:pPr lvl="1"/>
            <a:r>
              <a:rPr lang="en-US" dirty="0" smtClean="0"/>
              <a:t>collect the results</a:t>
            </a:r>
          </a:p>
          <a:p>
            <a:pPr lvl="1"/>
            <a:r>
              <a:rPr lang="en-US" dirty="0" smtClean="0"/>
              <a:t>tools for instantiating a test environment, </a:t>
            </a:r>
          </a:p>
          <a:p>
            <a:pPr lvl="2"/>
            <a:r>
              <a:rPr lang="en-US" dirty="0" smtClean="0"/>
              <a:t>Torque, MOAB, </a:t>
            </a:r>
            <a:r>
              <a:rPr lang="en-US" dirty="0" err="1" smtClean="0"/>
              <a:t>xCAT</a:t>
            </a:r>
            <a:r>
              <a:rPr lang="en-US" dirty="0" smtClean="0"/>
              <a:t>, </a:t>
            </a:r>
            <a:r>
              <a:rPr lang="en-US" dirty="0" err="1" smtClean="0"/>
              <a:t>bcfg</a:t>
            </a:r>
            <a:r>
              <a:rPr lang="en-US" dirty="0" smtClean="0"/>
              <a:t>, and Pegasus, Inca, </a:t>
            </a:r>
            <a:r>
              <a:rPr lang="en-US" dirty="0" err="1" smtClean="0"/>
              <a:t>ViNE</a:t>
            </a:r>
            <a:r>
              <a:rPr lang="en-US" dirty="0" smtClean="0"/>
              <a:t>, a number of other tools from our partners and the open source community</a:t>
            </a:r>
          </a:p>
          <a:p>
            <a:pPr lvl="2"/>
            <a:r>
              <a:rPr lang="en-US" dirty="0" smtClean="0"/>
              <a:t>Portal to interact</a:t>
            </a:r>
          </a:p>
          <a:p>
            <a:pPr lvl="1"/>
            <a:r>
              <a:rPr lang="en-US" dirty="0" smtClean="0"/>
              <a:t>Benchmarking</a:t>
            </a:r>
            <a:endParaRPr lang="en-US" dirty="0"/>
          </a:p>
        </p:txBody>
      </p:sp>
      <p:sp>
        <p:nvSpPr>
          <p:cNvPr id="6" name="Slide Number Placeholder 5"/>
          <p:cNvSpPr>
            <a:spLocks noGrp="1"/>
          </p:cNvSpPr>
          <p:nvPr>
            <p:ph type="sldNum" sz="quarter" idx="12"/>
          </p:nvPr>
        </p:nvSpPr>
        <p:spPr/>
        <p:txBody>
          <a:bodyPr/>
          <a:lstStyle/>
          <a:p>
            <a:fld id="{3990A9DD-81D6-F043-A7F1-9B91BC7564A7}"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FG Stratosphere</a:t>
            </a:r>
            <a:endParaRPr lang="en-US" dirty="0"/>
          </a:p>
        </p:txBody>
      </p:sp>
      <p:sp>
        <p:nvSpPr>
          <p:cNvPr id="7" name="Content Placeholder 6"/>
          <p:cNvSpPr>
            <a:spLocks noGrp="1"/>
          </p:cNvSpPr>
          <p:nvPr>
            <p:ph sz="half" idx="1"/>
          </p:nvPr>
        </p:nvSpPr>
        <p:spPr/>
        <p:txBody>
          <a:bodyPr>
            <a:normAutofit lnSpcReduction="10000"/>
          </a:bodyPr>
          <a:lstStyle/>
          <a:p>
            <a:r>
              <a:rPr lang="en-US" dirty="0" smtClean="0"/>
              <a:t>Objective</a:t>
            </a:r>
          </a:p>
          <a:p>
            <a:pPr lvl="1"/>
            <a:r>
              <a:rPr lang="en-US" dirty="0" smtClean="0"/>
              <a:t>Higher than a particular cloud</a:t>
            </a:r>
          </a:p>
          <a:p>
            <a:pPr lvl="1"/>
            <a:r>
              <a:rPr lang="en-US" dirty="0" smtClean="0"/>
              <a:t>Provides all mechanisms to provision a cloud on a given FG hardware</a:t>
            </a:r>
          </a:p>
          <a:p>
            <a:pPr lvl="1"/>
            <a:r>
              <a:rPr lang="en-US" dirty="0" smtClean="0"/>
              <a:t>Allows the management of reproducible experiments</a:t>
            </a:r>
          </a:p>
          <a:p>
            <a:pPr lvl="1"/>
            <a:r>
              <a:rPr lang="en-US" dirty="0" smtClean="0"/>
              <a:t>Allows monitoring of the environment and the results</a:t>
            </a:r>
          </a:p>
        </p:txBody>
      </p:sp>
      <p:sp>
        <p:nvSpPr>
          <p:cNvPr id="8" name="Content Placeholder 7"/>
          <p:cNvSpPr>
            <a:spLocks noGrp="1"/>
          </p:cNvSpPr>
          <p:nvPr>
            <p:ph sz="half" idx="2"/>
          </p:nvPr>
        </p:nvSpPr>
        <p:spPr/>
        <p:txBody>
          <a:bodyPr>
            <a:normAutofit lnSpcReduction="10000"/>
          </a:bodyPr>
          <a:lstStyle/>
          <a:p>
            <a:r>
              <a:rPr lang="en-US" dirty="0" smtClean="0"/>
              <a:t>Risks</a:t>
            </a:r>
          </a:p>
          <a:p>
            <a:pPr lvl="1"/>
            <a:r>
              <a:rPr lang="en-US" dirty="0" smtClean="0"/>
              <a:t>Lots of software</a:t>
            </a:r>
          </a:p>
          <a:p>
            <a:pPr lvl="1"/>
            <a:r>
              <a:rPr lang="en-US" dirty="0" smtClean="0"/>
              <a:t>Possible multiple path to do the same thing</a:t>
            </a:r>
          </a:p>
          <a:p>
            <a:pPr lvl="1"/>
            <a:endParaRPr lang="en-US" dirty="0" smtClean="0"/>
          </a:p>
          <a:p>
            <a:r>
              <a:rPr lang="en-US" dirty="0" smtClean="0"/>
              <a:t>Good news</a:t>
            </a:r>
          </a:p>
          <a:p>
            <a:pPr lvl="1"/>
            <a:r>
              <a:rPr lang="en-US" dirty="0" smtClean="0"/>
              <a:t>We know about different solutions and have identified a very good plan with risk mitigation plans</a:t>
            </a:r>
          </a:p>
        </p:txBody>
      </p:sp>
      <p:sp>
        <p:nvSpPr>
          <p:cNvPr id="6" name="Slide Number Placeholder 5"/>
          <p:cNvSpPr>
            <a:spLocks noGrp="1"/>
          </p:cNvSpPr>
          <p:nvPr>
            <p:ph type="sldNum" sz="quarter" idx="12"/>
          </p:nvPr>
        </p:nvSpPr>
        <p:spPr/>
        <p:txBody>
          <a:bodyPr/>
          <a:lstStyle/>
          <a:p>
            <a:fld id="{3990A9DD-81D6-F043-A7F1-9B91BC7564A7}"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Rain </a:t>
            </a:r>
            <a:br>
              <a:rPr lang="en-US" dirty="0" smtClean="0"/>
            </a:br>
            <a:r>
              <a:rPr lang="en-US" u="sng" dirty="0" smtClean="0"/>
              <a:t>R</a:t>
            </a:r>
            <a:r>
              <a:rPr lang="en-US" dirty="0" smtClean="0"/>
              <a:t>untime </a:t>
            </a:r>
            <a:r>
              <a:rPr lang="en-US" u="sng" dirty="0" smtClean="0"/>
              <a:t>Adaptable</a:t>
            </a:r>
            <a:r>
              <a:rPr lang="en-US" dirty="0" smtClean="0"/>
              <a:t> </a:t>
            </a:r>
            <a:r>
              <a:rPr lang="en-US" u="sng" dirty="0" err="1" smtClean="0"/>
              <a:t>I</a:t>
            </a:r>
            <a:r>
              <a:rPr lang="en-US" dirty="0" err="1" smtClean="0"/>
              <a:t>nsertio</a:t>
            </a:r>
            <a:r>
              <a:rPr lang="en-US" u="sng" dirty="0" err="1" smtClean="0"/>
              <a:t>N</a:t>
            </a:r>
            <a:r>
              <a:rPr lang="en-US" dirty="0" smtClean="0"/>
              <a:t> Service </a:t>
            </a:r>
            <a:endParaRPr lang="en-US" dirty="0"/>
          </a:p>
        </p:txBody>
      </p:sp>
      <p:sp>
        <p:nvSpPr>
          <p:cNvPr id="3" name="Content Placeholder 2"/>
          <p:cNvSpPr>
            <a:spLocks noGrp="1"/>
          </p:cNvSpPr>
          <p:nvPr>
            <p:ph sz="half" idx="1"/>
          </p:nvPr>
        </p:nvSpPr>
        <p:spPr/>
        <p:txBody>
          <a:bodyPr/>
          <a:lstStyle/>
          <a:p>
            <a:r>
              <a:rPr lang="en-US" dirty="0" smtClean="0"/>
              <a:t>Objective</a:t>
            </a:r>
          </a:p>
          <a:p>
            <a:pPr lvl="1"/>
            <a:r>
              <a:rPr lang="en-US" dirty="0" smtClean="0"/>
              <a:t>Provide dynamic provisioning</a:t>
            </a:r>
          </a:p>
          <a:p>
            <a:pPr lvl="1"/>
            <a:r>
              <a:rPr lang="en-US" dirty="0" smtClean="0"/>
              <a:t>Running outside virtualization</a:t>
            </a:r>
          </a:p>
          <a:p>
            <a:pPr lvl="1"/>
            <a:r>
              <a:rPr lang="en-US" dirty="0" smtClean="0"/>
              <a:t>Cloud neutral</a:t>
            </a:r>
          </a:p>
          <a:p>
            <a:pPr lvl="2"/>
            <a:r>
              <a:rPr lang="en-US" dirty="0" smtClean="0"/>
              <a:t>Nimbus, Eucalyptus, …</a:t>
            </a:r>
          </a:p>
          <a:p>
            <a:pPr lvl="1"/>
            <a:r>
              <a:rPr lang="en-US" dirty="0" smtClean="0"/>
              <a:t>Future oriented</a:t>
            </a:r>
          </a:p>
          <a:p>
            <a:pPr lvl="2"/>
            <a:r>
              <a:rPr lang="en-US" dirty="0" smtClean="0"/>
              <a:t>Dryad</a:t>
            </a:r>
          </a:p>
          <a:p>
            <a:pPr lvl="2"/>
            <a:r>
              <a:rPr lang="en-US" dirty="0" smtClean="0"/>
              <a:t>…</a:t>
            </a:r>
          </a:p>
          <a:p>
            <a:pPr lvl="1"/>
            <a:endParaRPr lang="en-US" dirty="0"/>
          </a:p>
        </p:txBody>
      </p:sp>
      <p:sp>
        <p:nvSpPr>
          <p:cNvPr id="4" name="Content Placeholder 3"/>
          <p:cNvSpPr>
            <a:spLocks noGrp="1"/>
          </p:cNvSpPr>
          <p:nvPr>
            <p:ph sz="half" idx="2"/>
          </p:nvPr>
        </p:nvSpPr>
        <p:spPr/>
        <p:txBody>
          <a:bodyPr/>
          <a:lstStyle/>
          <a:p>
            <a:r>
              <a:rPr lang="en-US" dirty="0" smtClean="0"/>
              <a:t>Risks</a:t>
            </a:r>
          </a:p>
          <a:p>
            <a:pPr lvl="1"/>
            <a:r>
              <a:rPr lang="en-US" dirty="0" smtClean="0"/>
              <a:t>Some frameworks (e.g. MS) are more complex to provision</a:t>
            </a:r>
            <a:endParaRPr lang="en-US" dirty="0"/>
          </a:p>
        </p:txBody>
      </p:sp>
      <p:sp>
        <p:nvSpPr>
          <p:cNvPr id="7" name="Slide Number Placeholder 6"/>
          <p:cNvSpPr>
            <a:spLocks noGrp="1"/>
          </p:cNvSpPr>
          <p:nvPr>
            <p:ph type="sldNum" sz="quarter" idx="12"/>
          </p:nvPr>
        </p:nvSpPr>
        <p:spPr/>
        <p:txBody>
          <a:bodyPr/>
          <a:lstStyle/>
          <a:p>
            <a:fld id="{3990A9DD-81D6-F043-A7F1-9B91BC7564A7}"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456481" y="273629"/>
            <a:ext cx="8228160" cy="1144921"/>
          </a:xfrm>
          <a:ln/>
        </p:spPr>
        <p:txBody>
          <a:bodyPr tIns="35202"/>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t>Dynamic </a:t>
            </a:r>
            <a:r>
              <a:rPr lang="en-US" dirty="0"/>
              <a:t>Provisioning </a:t>
            </a:r>
          </a:p>
        </p:txBody>
      </p:sp>
      <p:sp>
        <p:nvSpPr>
          <p:cNvPr id="3074" name="Rectangle 2"/>
          <p:cNvSpPr>
            <a:spLocks noGrp="1" noChangeArrowheads="1"/>
          </p:cNvSpPr>
          <p:nvPr>
            <p:ph type="body" idx="1"/>
          </p:nvPr>
        </p:nvSpPr>
        <p:spPr>
          <a:xfrm>
            <a:off x="456481" y="1604329"/>
            <a:ext cx="8228160" cy="4442401"/>
          </a:xfrm>
          <a:ln/>
        </p:spPr>
        <p:txBody>
          <a:bodyPr>
            <a:normAutofit fontScale="85000" lnSpcReduction="20000"/>
          </a:bodyPr>
          <a:lstStyle/>
          <a:p>
            <a:pPr marL="391686" indent="-293764">
              <a:buSzPct val="45000"/>
              <a:buFont typeface="Wingdings" pitchFamily="26"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Change underlying system to support current user demands</a:t>
            </a:r>
          </a:p>
          <a:p>
            <a:pPr marL="791736" lvl="1" indent="-293764">
              <a:buSzPct val="45000"/>
              <a:buFont typeface="Wingdings" pitchFamily="26"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Linux, Windows,</a:t>
            </a:r>
            <a:r>
              <a:rPr lang="en-US" dirty="0" smtClean="0"/>
              <a:t> </a:t>
            </a:r>
            <a:r>
              <a:rPr lang="en-US" dirty="0" err="1"/>
              <a:t>X</a:t>
            </a:r>
            <a:r>
              <a:rPr lang="en-US" dirty="0" err="1" smtClean="0"/>
              <a:t>en</a:t>
            </a:r>
            <a:r>
              <a:rPr lang="en-US" dirty="0"/>
              <a:t>,</a:t>
            </a:r>
            <a:r>
              <a:rPr lang="en-US" dirty="0" smtClean="0"/>
              <a:t> Nimbus</a:t>
            </a:r>
            <a:r>
              <a:rPr lang="en-US" dirty="0"/>
              <a:t>,</a:t>
            </a:r>
            <a:r>
              <a:rPr lang="en-US" dirty="0" smtClean="0"/>
              <a:t> Eucalyptus, </a:t>
            </a:r>
            <a:r>
              <a:rPr lang="en-US" dirty="0" err="1" smtClean="0"/>
              <a:t>Hadoop</a:t>
            </a:r>
            <a:r>
              <a:rPr lang="en-US" dirty="0" smtClean="0"/>
              <a:t>, Dryad</a:t>
            </a:r>
          </a:p>
          <a:p>
            <a:pPr marL="791736" lvl="1" indent="-293764">
              <a:buSzPct val="45000"/>
              <a:buFont typeface="Wingdings" pitchFamily="26"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t>Switching between Linux and Windows possible!</a:t>
            </a:r>
          </a:p>
          <a:p>
            <a:pPr marL="391686" indent="-293764">
              <a:buSzPct val="45000"/>
              <a:buFont typeface="Wingdings" pitchFamily="26"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Stateless images</a:t>
            </a:r>
          </a:p>
          <a:p>
            <a:pPr marL="783372" lvl="1" indent="-293764">
              <a:buSzPct val="45000"/>
              <a:buFont typeface="Wingdings" pitchFamily="26"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Shorter boot times</a:t>
            </a:r>
          </a:p>
          <a:p>
            <a:pPr marL="783372" lvl="1" indent="-293764">
              <a:buSzPct val="45000"/>
              <a:buFont typeface="Wingdings" pitchFamily="26"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Easier to maintain</a:t>
            </a:r>
          </a:p>
          <a:p>
            <a:pPr marL="391686" indent="-293764">
              <a:buSzPct val="45000"/>
              <a:buFont typeface="Wingdings" pitchFamily="26"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err="1"/>
              <a:t>Stateful</a:t>
            </a:r>
            <a:r>
              <a:rPr lang="en-US" dirty="0"/>
              <a:t> installs</a:t>
            </a:r>
          </a:p>
          <a:p>
            <a:pPr marL="783372" lvl="1" indent="-293764">
              <a:buSzPct val="45000"/>
              <a:buFont typeface="Wingdings" pitchFamily="26"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Windows</a:t>
            </a:r>
          </a:p>
          <a:p>
            <a:pPr marL="391686" indent="-293764">
              <a:buSzPct val="45000"/>
              <a:buFont typeface="Wingdings" pitchFamily="26"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Use</a:t>
            </a:r>
            <a:r>
              <a:rPr lang="en-US" dirty="0" smtClean="0"/>
              <a:t> </a:t>
            </a:r>
            <a:r>
              <a:rPr lang="en-US" dirty="0"/>
              <a:t>M</a:t>
            </a:r>
            <a:r>
              <a:rPr lang="en-US" dirty="0" smtClean="0"/>
              <a:t>oab </a:t>
            </a:r>
            <a:r>
              <a:rPr lang="en-US" dirty="0"/>
              <a:t>to trigger changes and </a:t>
            </a:r>
            <a:r>
              <a:rPr lang="en-US" dirty="0" err="1"/>
              <a:t>xCAT</a:t>
            </a:r>
            <a:r>
              <a:rPr lang="en-US" dirty="0"/>
              <a:t> to manage installs</a:t>
            </a:r>
          </a:p>
        </p:txBody>
      </p:sp>
      <p:sp>
        <p:nvSpPr>
          <p:cNvPr id="5" name="Slide Number Placeholder 4"/>
          <p:cNvSpPr>
            <a:spLocks noGrp="1"/>
          </p:cNvSpPr>
          <p:nvPr>
            <p:ph type="sldNum" sz="quarter" idx="12"/>
          </p:nvPr>
        </p:nvSpPr>
        <p:spPr/>
        <p:txBody>
          <a:bodyPr/>
          <a:lstStyle/>
          <a:p>
            <a:fld id="{3990A9DD-81D6-F043-A7F1-9B91BC7564A7}" type="slidenum">
              <a:rPr lang="en-US" smtClean="0"/>
              <a:pPr/>
              <a:t>19</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143000"/>
          </a:xfrm>
        </p:spPr>
        <p:txBody>
          <a:bodyPr/>
          <a:lstStyle/>
          <a:p>
            <a:r>
              <a:rPr lang="en-US" dirty="0" err="1" smtClean="0"/>
              <a:t>FutureGrid</a:t>
            </a:r>
            <a:r>
              <a:rPr lang="en-US" dirty="0" smtClean="0"/>
              <a:t> Goals</a:t>
            </a:r>
            <a:endParaRPr lang="en-US" dirty="0"/>
          </a:p>
        </p:txBody>
      </p:sp>
      <p:sp>
        <p:nvSpPr>
          <p:cNvPr id="3" name="Content Placeholder 2"/>
          <p:cNvSpPr>
            <a:spLocks noGrp="1"/>
          </p:cNvSpPr>
          <p:nvPr>
            <p:ph idx="1"/>
          </p:nvPr>
        </p:nvSpPr>
        <p:spPr>
          <a:xfrm>
            <a:off x="0" y="1342572"/>
            <a:ext cx="9022702" cy="5244840"/>
          </a:xfrm>
        </p:spPr>
        <p:txBody>
          <a:bodyPr>
            <a:normAutofit fontScale="77500" lnSpcReduction="20000"/>
          </a:bodyPr>
          <a:lstStyle/>
          <a:p>
            <a:endParaRPr lang="en-US" dirty="0" smtClean="0"/>
          </a:p>
          <a:p>
            <a:r>
              <a:rPr lang="en-US" dirty="0" smtClean="0">
                <a:solidFill>
                  <a:srgbClr val="FF0000"/>
                </a:solidFill>
              </a:rPr>
              <a:t>Support the research </a:t>
            </a:r>
            <a:r>
              <a:rPr lang="en-US" dirty="0" smtClean="0"/>
              <a:t>on the future of distributed, grid, and cloud computing. </a:t>
            </a:r>
          </a:p>
          <a:p>
            <a:r>
              <a:rPr lang="en-US" dirty="0" smtClean="0"/>
              <a:t>Build a robustly managed simulation environment or </a:t>
            </a:r>
            <a:r>
              <a:rPr lang="en-US" dirty="0" err="1" smtClean="0"/>
              <a:t>testbed</a:t>
            </a:r>
            <a:r>
              <a:rPr lang="en-US" dirty="0" smtClean="0"/>
              <a:t> to support the development and early use in science of new technologies at all levels of the software stack: from </a:t>
            </a:r>
            <a:r>
              <a:rPr lang="en-US" dirty="0" smtClean="0">
                <a:solidFill>
                  <a:srgbClr val="FF0000"/>
                </a:solidFill>
              </a:rPr>
              <a:t>networking to middleware to scientific applications</a:t>
            </a:r>
            <a:r>
              <a:rPr lang="en-US" dirty="0" smtClean="0"/>
              <a:t>. </a:t>
            </a:r>
          </a:p>
          <a:p>
            <a:r>
              <a:rPr lang="en-US" dirty="0" smtClean="0"/>
              <a:t>Mimic </a:t>
            </a:r>
            <a:r>
              <a:rPr lang="en-US" dirty="0" err="1" smtClean="0"/>
              <a:t>TeraGrid</a:t>
            </a:r>
            <a:r>
              <a:rPr lang="en-US" dirty="0" smtClean="0"/>
              <a:t> and/or general parallel and distributed systems – </a:t>
            </a:r>
            <a:r>
              <a:rPr lang="en-US" dirty="0" err="1" smtClean="0">
                <a:solidFill>
                  <a:srgbClr val="FF0000"/>
                </a:solidFill>
              </a:rPr>
              <a:t>FutureGrid</a:t>
            </a:r>
            <a:r>
              <a:rPr lang="en-US" dirty="0" smtClean="0">
                <a:solidFill>
                  <a:srgbClr val="FF0000"/>
                </a:solidFill>
              </a:rPr>
              <a:t> is part of </a:t>
            </a:r>
            <a:r>
              <a:rPr lang="en-US" dirty="0" err="1" smtClean="0">
                <a:solidFill>
                  <a:srgbClr val="FF0000"/>
                </a:solidFill>
              </a:rPr>
              <a:t>TeraGrid</a:t>
            </a:r>
            <a:r>
              <a:rPr lang="en-US" dirty="0" smtClean="0"/>
              <a:t> and one of two</a:t>
            </a:r>
            <a:r>
              <a:rPr lang="en-US" dirty="0" smtClean="0">
                <a:solidFill>
                  <a:srgbClr val="FF0000"/>
                </a:solidFill>
              </a:rPr>
              <a:t> experimental </a:t>
            </a:r>
            <a:r>
              <a:rPr lang="en-US" dirty="0" err="1" smtClean="0"/>
              <a:t>TeraGrid</a:t>
            </a:r>
            <a:r>
              <a:rPr lang="en-US" dirty="0" smtClean="0"/>
              <a:t> systems (the other is based on </a:t>
            </a:r>
            <a:r>
              <a:rPr lang="en-US" dirty="0" smtClean="0">
                <a:solidFill>
                  <a:srgbClr val="FF0000"/>
                </a:solidFill>
              </a:rPr>
              <a:t>GPU</a:t>
            </a:r>
            <a:r>
              <a:rPr lang="en-US" dirty="0" smtClean="0"/>
              <a:t>)</a:t>
            </a:r>
          </a:p>
          <a:p>
            <a:r>
              <a:rPr lang="en-US" dirty="0" smtClean="0"/>
              <a:t>Enable major advances in science and engineering through collaborative development of science applications and related software using FG</a:t>
            </a:r>
          </a:p>
          <a:p>
            <a:r>
              <a:rPr lang="en-US" dirty="0" err="1" smtClean="0"/>
              <a:t>FutureGrid</a:t>
            </a:r>
            <a:r>
              <a:rPr lang="en-US" dirty="0" smtClean="0"/>
              <a:t> is a (small 5600 core)</a:t>
            </a:r>
            <a:r>
              <a:rPr lang="en-US" dirty="0" smtClean="0">
                <a:solidFill>
                  <a:srgbClr val="FF0000"/>
                </a:solidFill>
              </a:rPr>
              <a:t> Science Cloud </a:t>
            </a:r>
            <a:r>
              <a:rPr lang="en-US" dirty="0" smtClean="0"/>
              <a:t>but it is more accurately a </a:t>
            </a:r>
            <a:r>
              <a:rPr lang="en-US" dirty="0" smtClean="0">
                <a:solidFill>
                  <a:srgbClr val="FF0000"/>
                </a:solidFill>
              </a:rPr>
              <a:t>virtual machine based simulation environment</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3990A9DD-81D6-F043-A7F1-9B91BC7564A7}"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Provisioning</a:t>
            </a:r>
            <a:endParaRPr lang="en-US" dirty="0"/>
          </a:p>
        </p:txBody>
      </p:sp>
      <p:sp>
        <p:nvSpPr>
          <p:cNvPr id="3" name="Content Placeholder 2"/>
          <p:cNvSpPr>
            <a:spLocks noGrp="1"/>
          </p:cNvSpPr>
          <p:nvPr>
            <p:ph idx="1"/>
          </p:nvPr>
        </p:nvSpPr>
        <p:spPr/>
        <p:txBody>
          <a:bodyPr/>
          <a:lstStyle/>
          <a:p>
            <a:endParaRPr lang="en-US"/>
          </a:p>
        </p:txBody>
      </p:sp>
      <p:sp>
        <p:nvSpPr>
          <p:cNvPr id="6" name="Slide Number Placeholder 5"/>
          <p:cNvSpPr>
            <a:spLocks noGrp="1"/>
          </p:cNvSpPr>
          <p:nvPr>
            <p:ph type="sldNum" sz="quarter" idx="12"/>
          </p:nvPr>
        </p:nvSpPr>
        <p:spPr/>
        <p:txBody>
          <a:bodyPr/>
          <a:lstStyle/>
          <a:p>
            <a:fld id="{3990A9DD-81D6-F043-A7F1-9B91BC7564A7}" type="slidenum">
              <a:rPr lang="en-US" smtClean="0"/>
              <a:pPr/>
              <a:t>20</a:t>
            </a:fld>
            <a:endParaRPr lang="en-US"/>
          </a:p>
        </p:txBody>
      </p:sp>
      <p:pic>
        <p:nvPicPr>
          <p:cNvPr id="43010" name="Picture 2" descr="C:\Users\Geoffrey Fox\Desktop\dynamic-provisoning.png"/>
          <p:cNvPicPr>
            <a:picLocks noChangeAspect="1" noChangeArrowheads="1"/>
          </p:cNvPicPr>
          <p:nvPr/>
        </p:nvPicPr>
        <p:blipFill>
          <a:blip r:embed="rId3"/>
          <a:srcRect/>
          <a:stretch>
            <a:fillRect/>
          </a:stretch>
        </p:blipFill>
        <p:spPr bwMode="auto">
          <a:xfrm>
            <a:off x="757712" y="77788"/>
            <a:ext cx="7516813" cy="6780212"/>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provisioning Examples</a:t>
            </a:r>
            <a:endParaRPr lang="en-US" dirty="0"/>
          </a:p>
        </p:txBody>
      </p:sp>
      <p:sp>
        <p:nvSpPr>
          <p:cNvPr id="3" name="Content Placeholder 2"/>
          <p:cNvSpPr>
            <a:spLocks noGrp="1"/>
          </p:cNvSpPr>
          <p:nvPr>
            <p:ph idx="1"/>
          </p:nvPr>
        </p:nvSpPr>
        <p:spPr/>
        <p:txBody>
          <a:bodyPr/>
          <a:lstStyle/>
          <a:p>
            <a:r>
              <a:rPr lang="en-US" dirty="0" smtClean="0"/>
              <a:t>Give me a virtual cluster with 30 nodes</a:t>
            </a:r>
          </a:p>
          <a:p>
            <a:r>
              <a:rPr lang="en-US" dirty="0" smtClean="0"/>
              <a:t>Give me a Eucalyptus environment with 10 nodes</a:t>
            </a:r>
          </a:p>
          <a:p>
            <a:r>
              <a:rPr lang="en-US" dirty="0" smtClean="0"/>
              <a:t>Give me a </a:t>
            </a:r>
            <a:r>
              <a:rPr lang="en-US" dirty="0" err="1" smtClean="0"/>
              <a:t>hadoop</a:t>
            </a:r>
            <a:r>
              <a:rPr lang="en-US" dirty="0" smtClean="0"/>
              <a:t> environment with </a:t>
            </a:r>
            <a:r>
              <a:rPr lang="en-US" dirty="0" err="1" smtClean="0"/>
              <a:t>x</a:t>
            </a:r>
            <a:r>
              <a:rPr lang="en-US" dirty="0" smtClean="0"/>
              <a:t> nodes</a:t>
            </a:r>
          </a:p>
          <a:p>
            <a:endParaRPr lang="en-US" dirty="0" smtClean="0"/>
          </a:p>
          <a:p>
            <a:r>
              <a:rPr lang="en-US" dirty="0" smtClean="0"/>
              <a:t>Run my application on </a:t>
            </a:r>
            <a:r>
              <a:rPr lang="en-US" dirty="0" err="1" smtClean="0"/>
              <a:t>hadoop</a:t>
            </a:r>
            <a:r>
              <a:rPr lang="en-US" dirty="0" smtClean="0"/>
              <a:t>, dryad, … and compare the performance</a:t>
            </a:r>
            <a:endParaRPr lang="en-US" dirty="0"/>
          </a:p>
        </p:txBody>
      </p:sp>
      <p:sp>
        <p:nvSpPr>
          <p:cNvPr id="4" name="Slide Number Placeholder 3"/>
          <p:cNvSpPr>
            <a:spLocks noGrp="1"/>
          </p:cNvSpPr>
          <p:nvPr>
            <p:ph type="sldNum" sz="quarter" idx="12"/>
          </p:nvPr>
        </p:nvSpPr>
        <p:spPr/>
        <p:txBody>
          <a:bodyPr/>
          <a:lstStyle/>
          <a:p>
            <a:fld id="{3990A9DD-81D6-F043-A7F1-9B91BC7564A7}"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Command line</a:t>
            </a:r>
            <a:endParaRPr lang="en-US" dirty="0"/>
          </a:p>
        </p:txBody>
      </p:sp>
      <p:sp>
        <p:nvSpPr>
          <p:cNvPr id="3" name="Content Placeholder 2"/>
          <p:cNvSpPr>
            <a:spLocks noGrp="1"/>
          </p:cNvSpPr>
          <p:nvPr>
            <p:ph sz="half" idx="1"/>
          </p:nvPr>
        </p:nvSpPr>
        <p:spPr/>
        <p:txBody>
          <a:bodyPr>
            <a:normAutofit lnSpcReduction="10000"/>
          </a:bodyPr>
          <a:lstStyle/>
          <a:p>
            <a:r>
              <a:rPr lang="en-US" dirty="0" err="1" smtClean="0"/>
              <a:t>fg</a:t>
            </a:r>
            <a:r>
              <a:rPr lang="en-US" dirty="0" smtClean="0"/>
              <a:t>-deploy-image</a:t>
            </a:r>
          </a:p>
          <a:p>
            <a:pPr lvl="1"/>
            <a:r>
              <a:rPr lang="en-US" dirty="0" smtClean="0"/>
              <a:t>host name</a:t>
            </a:r>
          </a:p>
          <a:p>
            <a:pPr lvl="1"/>
            <a:r>
              <a:rPr lang="en-US" dirty="0" smtClean="0"/>
              <a:t>image name</a:t>
            </a:r>
          </a:p>
          <a:p>
            <a:pPr lvl="1"/>
            <a:r>
              <a:rPr lang="en-US" dirty="0" smtClean="0"/>
              <a:t>start time</a:t>
            </a:r>
          </a:p>
          <a:p>
            <a:pPr lvl="1"/>
            <a:r>
              <a:rPr lang="en-US" dirty="0" smtClean="0"/>
              <a:t>end time</a:t>
            </a:r>
          </a:p>
          <a:p>
            <a:pPr lvl="1"/>
            <a:r>
              <a:rPr lang="en-US" dirty="0" smtClean="0"/>
              <a:t>label name</a:t>
            </a:r>
          </a:p>
          <a:p>
            <a:r>
              <a:rPr lang="en-US" dirty="0" err="1" smtClean="0"/>
              <a:t>fg</a:t>
            </a:r>
            <a:r>
              <a:rPr lang="en-US" dirty="0" smtClean="0"/>
              <a:t>-add</a:t>
            </a:r>
          </a:p>
          <a:p>
            <a:pPr lvl="1"/>
            <a:r>
              <a:rPr lang="en-US" dirty="0" smtClean="0"/>
              <a:t>label name</a:t>
            </a:r>
          </a:p>
          <a:p>
            <a:pPr lvl="1"/>
            <a:r>
              <a:rPr lang="en-US" dirty="0" smtClean="0"/>
              <a:t>framework </a:t>
            </a:r>
            <a:r>
              <a:rPr lang="en-US" dirty="0" err="1" smtClean="0"/>
              <a:t>hadoop</a:t>
            </a:r>
            <a:endParaRPr lang="en-US" dirty="0" smtClean="0"/>
          </a:p>
          <a:p>
            <a:pPr lvl="1"/>
            <a:r>
              <a:rPr lang="en-US" dirty="0" smtClean="0"/>
              <a:t>version 1.0</a:t>
            </a:r>
          </a:p>
          <a:p>
            <a:endParaRPr lang="en-US" dirty="0" smtClean="0"/>
          </a:p>
          <a:p>
            <a:pPr>
              <a:buNone/>
            </a:pPr>
            <a:endParaRPr lang="en-US" dirty="0"/>
          </a:p>
        </p:txBody>
      </p:sp>
      <p:sp>
        <p:nvSpPr>
          <p:cNvPr id="7" name="Content Placeholder 6"/>
          <p:cNvSpPr>
            <a:spLocks noGrp="1"/>
          </p:cNvSpPr>
          <p:nvPr>
            <p:ph sz="half" idx="2"/>
          </p:nvPr>
        </p:nvSpPr>
        <p:spPr/>
        <p:txBody>
          <a:bodyPr>
            <a:normAutofit lnSpcReduction="10000"/>
          </a:bodyPr>
          <a:lstStyle/>
          <a:p>
            <a:r>
              <a:rPr lang="en-US" dirty="0" smtClean="0"/>
              <a:t>Deploys an image on a host</a:t>
            </a:r>
          </a:p>
          <a:p>
            <a:endParaRPr lang="en-US" dirty="0" smtClean="0"/>
          </a:p>
          <a:p>
            <a:endParaRPr lang="en-US" dirty="0" smtClean="0"/>
          </a:p>
          <a:p>
            <a:endParaRPr lang="en-US" dirty="0" smtClean="0"/>
          </a:p>
          <a:p>
            <a:endParaRPr lang="en-US" dirty="0" smtClean="0"/>
          </a:p>
          <a:p>
            <a:r>
              <a:rPr lang="en-US" dirty="0" smtClean="0"/>
              <a:t>Adds a feature to a deployed image</a:t>
            </a:r>
          </a:p>
          <a:p>
            <a:endParaRPr lang="en-US" dirty="0"/>
          </a:p>
        </p:txBody>
      </p:sp>
      <p:sp>
        <p:nvSpPr>
          <p:cNvPr id="6" name="Slide Number Placeholder 5"/>
          <p:cNvSpPr>
            <a:spLocks noGrp="1"/>
          </p:cNvSpPr>
          <p:nvPr>
            <p:ph type="sldNum" sz="quarter" idx="12"/>
          </p:nvPr>
        </p:nvSpPr>
        <p:spPr/>
        <p:txBody>
          <a:bodyPr/>
          <a:lstStyle/>
          <a:p>
            <a:fld id="{3990A9DD-81D6-F043-A7F1-9B91BC7564A7}"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456481" y="273629"/>
            <a:ext cx="8228160" cy="1144921"/>
          </a:xfrm>
          <a:ln/>
        </p:spPr>
        <p:txBody>
          <a:bodyPr tIns="35202"/>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err="1"/>
              <a:t>xCAT</a:t>
            </a:r>
            <a:r>
              <a:rPr lang="en-US" dirty="0"/>
              <a:t> and Moab</a:t>
            </a:r>
          </a:p>
        </p:txBody>
      </p:sp>
      <p:sp>
        <p:nvSpPr>
          <p:cNvPr id="5122" name="Rectangle 2"/>
          <p:cNvSpPr>
            <a:spLocks noGrp="1" noChangeArrowheads="1"/>
          </p:cNvSpPr>
          <p:nvPr>
            <p:ph type="body" idx="1"/>
          </p:nvPr>
        </p:nvSpPr>
        <p:spPr>
          <a:xfrm>
            <a:off x="414720" y="1218369"/>
            <a:ext cx="8228160" cy="4848518"/>
          </a:xfrm>
          <a:ln/>
        </p:spPr>
        <p:txBody>
          <a:bodyPr>
            <a:normAutofit fontScale="92500" lnSpcReduction="10000"/>
          </a:bodyPr>
          <a:lstStyle/>
          <a:p>
            <a:pPr marL="391686" indent="-293764">
              <a:buSzPct val="45000"/>
              <a:buFont typeface="Wingdings" pitchFamily="26"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err="1"/>
              <a:t>xCAT</a:t>
            </a:r>
            <a:r>
              <a:rPr lang="en-US" dirty="0"/>
              <a:t> </a:t>
            </a:r>
          </a:p>
          <a:p>
            <a:pPr marL="783372" lvl="1" indent="-293764">
              <a:buSzPct val="45000"/>
              <a:buFont typeface="Wingdings" pitchFamily="26"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uses installation infrastructure to perform installs</a:t>
            </a:r>
          </a:p>
          <a:p>
            <a:pPr marL="783372" lvl="1" indent="-293764">
              <a:buSzPct val="45000"/>
              <a:buFont typeface="Wingdings" pitchFamily="26"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creates stateless Linux images</a:t>
            </a:r>
          </a:p>
          <a:p>
            <a:pPr marL="783372" lvl="1" indent="-293764">
              <a:buSzPct val="45000"/>
              <a:buFont typeface="Wingdings" pitchFamily="26"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changes the boot configuration of the nodes</a:t>
            </a:r>
          </a:p>
          <a:p>
            <a:pPr marL="783372" lvl="1" indent="-293764">
              <a:buSzPct val="45000"/>
              <a:buFont typeface="Wingdings" pitchFamily="26"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remote power control and console (IPMI)</a:t>
            </a:r>
          </a:p>
          <a:p>
            <a:pPr marL="391686" indent="-293764">
              <a:buSzPct val="45000"/>
              <a:buFont typeface="Wingdings" pitchFamily="26"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Moab </a:t>
            </a:r>
          </a:p>
          <a:p>
            <a:pPr marL="783372" lvl="1" indent="-293764">
              <a:buSzPct val="45000"/>
              <a:buFont typeface="Wingdings" pitchFamily="26"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meta-schedules over resource managers 		</a:t>
            </a:r>
          </a:p>
          <a:p>
            <a:pPr marL="1175057" lvl="2" indent="-260644">
              <a:buSzPct val="75000"/>
              <a:buFont typeface="Symbol" pitchFamily="26"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TORQUE and Windows HPC</a:t>
            </a:r>
          </a:p>
          <a:p>
            <a:pPr marL="783372" lvl="1" indent="-293764">
              <a:buSzPct val="45000"/>
              <a:buFont typeface="Wingdings" pitchFamily="26"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control nodes through </a:t>
            </a:r>
            <a:r>
              <a:rPr lang="en-US" dirty="0" err="1"/>
              <a:t>xCAT</a:t>
            </a:r>
            <a:endParaRPr lang="en-US" dirty="0"/>
          </a:p>
          <a:p>
            <a:pPr marL="1175057" lvl="2" indent="-260644">
              <a:buSzPct val="75000"/>
              <a:buFont typeface="Symbol" pitchFamily="26"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changing the OS</a:t>
            </a:r>
          </a:p>
          <a:p>
            <a:pPr marL="1175057" lvl="2" indent="-260644">
              <a:buSzPct val="75000"/>
              <a:buFont typeface="Symbol" pitchFamily="26"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remote power control</a:t>
            </a:r>
          </a:p>
        </p:txBody>
      </p:sp>
      <p:sp>
        <p:nvSpPr>
          <p:cNvPr id="5" name="Slide Number Placeholder 4"/>
          <p:cNvSpPr>
            <a:spLocks noGrp="1"/>
          </p:cNvSpPr>
          <p:nvPr>
            <p:ph type="sldNum" sz="quarter" idx="12"/>
          </p:nvPr>
        </p:nvSpPr>
        <p:spPr/>
        <p:txBody>
          <a:bodyPr/>
          <a:lstStyle/>
          <a:p>
            <a:fld id="{3990A9DD-81D6-F043-A7F1-9B91BC7564A7}" type="slidenum">
              <a:rPr lang="en-US" smtClean="0"/>
              <a:pPr/>
              <a:t>23</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 Manager</a:t>
            </a:r>
            <a:endParaRPr lang="en-US" dirty="0"/>
          </a:p>
        </p:txBody>
      </p:sp>
      <p:sp>
        <p:nvSpPr>
          <p:cNvPr id="3" name="Content Placeholder 2"/>
          <p:cNvSpPr>
            <a:spLocks noGrp="1"/>
          </p:cNvSpPr>
          <p:nvPr>
            <p:ph sz="half" idx="1"/>
          </p:nvPr>
        </p:nvSpPr>
        <p:spPr/>
        <p:txBody>
          <a:bodyPr/>
          <a:lstStyle/>
          <a:p>
            <a:r>
              <a:rPr lang="en-US" dirty="0" smtClean="0"/>
              <a:t>Objective</a:t>
            </a:r>
          </a:p>
          <a:p>
            <a:pPr lvl="1"/>
            <a:r>
              <a:rPr lang="en-US" dirty="0" smtClean="0"/>
              <a:t>Manage the provisioning for reproducible experiments</a:t>
            </a:r>
          </a:p>
          <a:p>
            <a:pPr lvl="1"/>
            <a:r>
              <a:rPr lang="en-US" dirty="0" smtClean="0"/>
              <a:t>Coordinate workflow of experiments</a:t>
            </a:r>
          </a:p>
          <a:p>
            <a:pPr lvl="1"/>
            <a:r>
              <a:rPr lang="en-US" dirty="0" smtClean="0"/>
              <a:t>Share workflow and experiment images</a:t>
            </a:r>
          </a:p>
          <a:p>
            <a:pPr lvl="1"/>
            <a:r>
              <a:rPr lang="en-US" dirty="0" smtClean="0"/>
              <a:t>Minimize space through reuse</a:t>
            </a:r>
            <a:endParaRPr lang="en-US" dirty="0"/>
          </a:p>
        </p:txBody>
      </p:sp>
      <p:sp>
        <p:nvSpPr>
          <p:cNvPr id="4" name="Content Placeholder 3"/>
          <p:cNvSpPr>
            <a:spLocks noGrp="1"/>
          </p:cNvSpPr>
          <p:nvPr>
            <p:ph sz="half" idx="2"/>
          </p:nvPr>
        </p:nvSpPr>
        <p:spPr/>
        <p:txBody>
          <a:bodyPr/>
          <a:lstStyle/>
          <a:p>
            <a:r>
              <a:rPr lang="en-US" dirty="0" smtClean="0"/>
              <a:t>Risk</a:t>
            </a:r>
          </a:p>
          <a:p>
            <a:pPr lvl="1"/>
            <a:r>
              <a:rPr lang="en-US" dirty="0" smtClean="0"/>
              <a:t>Images are large</a:t>
            </a:r>
          </a:p>
          <a:p>
            <a:pPr lvl="1"/>
            <a:r>
              <a:rPr lang="en-US" dirty="0" smtClean="0"/>
              <a:t>Users have different requirements and need different images </a:t>
            </a:r>
          </a:p>
          <a:p>
            <a:pPr lvl="1"/>
            <a:endParaRPr lang="en-US" dirty="0" smtClean="0"/>
          </a:p>
          <a:p>
            <a:pPr lvl="1"/>
            <a:endParaRPr lang="en-US" dirty="0"/>
          </a:p>
        </p:txBody>
      </p:sp>
      <p:sp>
        <p:nvSpPr>
          <p:cNvPr id="7" name="Slide Number Placeholder 6"/>
          <p:cNvSpPr>
            <a:spLocks noGrp="1"/>
          </p:cNvSpPr>
          <p:nvPr>
            <p:ph type="sldNum" sz="quarter" idx="12"/>
          </p:nvPr>
        </p:nvSpPr>
        <p:spPr/>
        <p:txBody>
          <a:bodyPr/>
          <a:lstStyle/>
          <a:p>
            <a:fld id="{3990A9DD-81D6-F043-A7F1-9B91BC7564A7}"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Portal</a:t>
            </a:r>
            <a:endParaRPr lang="en-US" dirty="0"/>
          </a:p>
        </p:txBody>
      </p:sp>
      <p:pic>
        <p:nvPicPr>
          <p:cNvPr id="4" name="Content Placeholder 3" descr="portal-overview.pdf"/>
          <p:cNvPicPr>
            <a:picLocks noGrp="1" noChangeAspect="1"/>
          </p:cNvPicPr>
          <p:nvPr>
            <p:ph idx="1"/>
          </p:nvPr>
        </p:nvPicPr>
        <mc:AlternateContent xmlns:mc="http://schemas.openxmlformats.org/markup-compatibility/2006">
          <mc:Choice xmlns:ma="http://schemas.microsoft.com/office/mac/drawingml/2008/main" xmlns:mv="urn:schemas-microsoft-com:mac:vml" xmlns="" Requires="ma">
            <p:blipFill>
              <a:blip r:embed="rId3"/>
              <a:srcRect l="-39839" r="-39839"/>
              <a:stretch>
                <a:fillRect/>
              </a:stretch>
            </p:blipFill>
          </mc:Choice>
          <mc:Fallback>
            <p:blipFill>
              <a:blip r:embed="rId4"/>
              <a:srcRect l="-39839" r="-39839"/>
              <a:stretch>
                <a:fillRect/>
              </a:stretch>
            </p:blipFill>
          </mc:Fallback>
        </mc:AlternateContent>
        <p:spPr>
          <a:xfrm>
            <a:off x="628469" y="862905"/>
            <a:ext cx="9488637" cy="6502502"/>
          </a:xfrm>
        </p:spPr>
      </p:pic>
      <p:sp>
        <p:nvSpPr>
          <p:cNvPr id="5" name="Slide Number Placeholder 4"/>
          <p:cNvSpPr>
            <a:spLocks noGrp="1"/>
          </p:cNvSpPr>
          <p:nvPr>
            <p:ph type="sldNum" sz="quarter" idx="12"/>
          </p:nvPr>
        </p:nvSpPr>
        <p:spPr/>
        <p:txBody>
          <a:bodyPr/>
          <a:lstStyle/>
          <a:p>
            <a:fld id="{3990A9DD-81D6-F043-A7F1-9B91BC7564A7}" type="slidenum">
              <a:rPr lang="en-US" smtClean="0"/>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FG Information Portal</a:t>
            </a:r>
            <a:endParaRPr lang="en-US" dirty="0"/>
          </a:p>
        </p:txBody>
      </p:sp>
      <p:pic>
        <p:nvPicPr>
          <p:cNvPr id="4" name="Content Placeholder 3" descr="portal-kb.pdf"/>
          <p:cNvPicPr>
            <a:picLocks noGrp="1" noChangeAspect="1"/>
          </p:cNvPicPr>
          <p:nvPr>
            <p:ph idx="1"/>
          </p:nvPr>
        </p:nvPicPr>
        <mc:AlternateContent xmlns:mc="http://schemas.openxmlformats.org/markup-compatibility/2006">
          <mc:Choice xmlns:ma="http://schemas.microsoft.com/office/mac/drawingml/2008/main" xmlns:mv="urn:schemas-microsoft-com:mac:vml" xmlns="" Requires="ma">
            <p:blipFill>
              <a:blip r:embed="rId3"/>
              <a:srcRect l="-25741" r="-25741"/>
              <a:stretch>
                <a:fillRect/>
              </a:stretch>
            </p:blipFill>
          </mc:Choice>
          <mc:Fallback>
            <p:blipFill>
              <a:blip r:embed="rId4"/>
              <a:srcRect l="-25741" r="-25741"/>
              <a:stretch>
                <a:fillRect/>
              </a:stretch>
            </p:blipFill>
          </mc:Fallback>
        </mc:AlternateContent>
        <p:spPr/>
      </p:pic>
      <p:sp>
        <p:nvSpPr>
          <p:cNvPr id="5" name="Slide Number Placeholder 4"/>
          <p:cNvSpPr>
            <a:spLocks noGrp="1"/>
          </p:cNvSpPr>
          <p:nvPr>
            <p:ph type="sldNum" sz="quarter" idx="12"/>
          </p:nvPr>
        </p:nvSpPr>
        <p:spPr/>
        <p:txBody>
          <a:bodyPr/>
          <a:lstStyle/>
          <a:p>
            <a:fld id="{3990A9DD-81D6-F043-A7F1-9B91BC7564A7}"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FG Administration Portal</a:t>
            </a:r>
            <a:endParaRPr lang="en-US" dirty="0"/>
          </a:p>
        </p:txBody>
      </p:sp>
      <p:pic>
        <p:nvPicPr>
          <p:cNvPr id="4" name="Content Placeholder 3" descr="portal-admin.pdf"/>
          <p:cNvPicPr>
            <a:picLocks noGrp="1" noChangeAspect="1"/>
          </p:cNvPicPr>
          <p:nvPr>
            <p:ph idx="1"/>
          </p:nvPr>
        </p:nvPicPr>
        <mc:AlternateContent xmlns:mc="http://schemas.openxmlformats.org/markup-compatibility/2006">
          <mc:Choice xmlns:ma="http://schemas.microsoft.com/office/mac/drawingml/2008/main" xmlns:mv="urn:schemas-microsoft-com:mac:vml" xmlns="" Requires="ma">
            <p:blipFill>
              <a:blip r:embed="rId3"/>
              <a:srcRect l="-8376" r="-8376"/>
              <a:stretch>
                <a:fillRect/>
              </a:stretch>
            </p:blipFill>
          </mc:Choice>
          <mc:Fallback>
            <p:blipFill>
              <a:blip r:embed="rId4"/>
              <a:srcRect l="-8376" r="-8376"/>
              <a:stretch>
                <a:fillRect/>
              </a:stretch>
            </p:blipFill>
          </mc:Fallback>
        </mc:AlternateContent>
        <p:spPr/>
      </p:pic>
      <p:sp>
        <p:nvSpPr>
          <p:cNvPr id="5" name="Slide Number Placeholder 4"/>
          <p:cNvSpPr>
            <a:spLocks noGrp="1"/>
          </p:cNvSpPr>
          <p:nvPr>
            <p:ph type="sldNum" sz="quarter" idx="12"/>
          </p:nvPr>
        </p:nvSpPr>
        <p:spPr/>
        <p:txBody>
          <a:bodyPr/>
          <a:lstStyle/>
          <a:p>
            <a:fld id="{3990A9DD-81D6-F043-A7F1-9B91BC7564A7}" type="slidenum">
              <a:rPr lang="en-US" smtClean="0"/>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dirty="0" smtClean="0"/>
              <a:t>Integration within TeraGrid / TeraGrid XD</a:t>
            </a:r>
            <a:endParaRPr lang="en-US" dirty="0"/>
          </a:p>
        </p:txBody>
      </p:sp>
      <p:sp>
        <p:nvSpPr>
          <p:cNvPr id="3" name="Content Placeholder 2"/>
          <p:cNvSpPr>
            <a:spLocks noGrp="1"/>
          </p:cNvSpPr>
          <p:nvPr>
            <p:ph sz="half" idx="1"/>
          </p:nvPr>
        </p:nvSpPr>
        <p:spPr>
          <a:xfrm>
            <a:off x="457199" y="1600200"/>
            <a:ext cx="8306617" cy="4525963"/>
          </a:xfrm>
        </p:spPr>
        <p:txBody>
          <a:bodyPr/>
          <a:lstStyle/>
          <a:p>
            <a:r>
              <a:rPr lang="en-US" dirty="0" smtClean="0"/>
              <a:t>Sure it’s part of TeraGrid</a:t>
            </a:r>
          </a:p>
          <a:p>
            <a:r>
              <a:rPr lang="en-US" dirty="0" smtClean="0"/>
              <a:t>Allocation: separate from TG processes for two years</a:t>
            </a:r>
          </a:p>
          <a:p>
            <a:r>
              <a:rPr lang="en-US" dirty="0" smtClean="0"/>
              <a:t>It is a very exciting project, it will teak effort</a:t>
            </a:r>
          </a:p>
          <a:p>
            <a:pPr lvl="1"/>
            <a:r>
              <a:rPr lang="en-US" dirty="0" smtClean="0"/>
              <a:t>TG may change, good that we can wait</a:t>
            </a:r>
          </a:p>
          <a:p>
            <a:r>
              <a:rPr lang="en-US" dirty="0" smtClean="0"/>
              <a:t>We are looking for early adopters!</a:t>
            </a:r>
          </a:p>
          <a:p>
            <a:endParaRPr lang="en-US" dirty="0"/>
          </a:p>
        </p:txBody>
      </p:sp>
      <p:sp>
        <p:nvSpPr>
          <p:cNvPr id="4" name="Slide Number Placeholder 3"/>
          <p:cNvSpPr>
            <a:spLocks noGrp="1"/>
          </p:cNvSpPr>
          <p:nvPr>
            <p:ph type="sldNum" sz="quarter" idx="12"/>
          </p:nvPr>
        </p:nvSpPr>
        <p:spPr/>
        <p:txBody>
          <a:bodyPr/>
          <a:lstStyle/>
          <a:p>
            <a:fld id="{3990A9DD-81D6-F043-A7F1-9B91BC7564A7}"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Milestones</a:t>
            </a:r>
            <a:endParaRPr lang="en-US" dirty="0"/>
          </a:p>
        </p:txBody>
      </p:sp>
      <p:sp>
        <p:nvSpPr>
          <p:cNvPr id="4" name="Slide Number Placeholder 3"/>
          <p:cNvSpPr>
            <a:spLocks noGrp="1"/>
          </p:cNvSpPr>
          <p:nvPr>
            <p:ph type="sldNum" sz="quarter" idx="12"/>
          </p:nvPr>
        </p:nvSpPr>
        <p:spPr/>
        <p:txBody>
          <a:bodyPr/>
          <a:lstStyle/>
          <a:p>
            <a:fld id="{3990A9DD-81D6-F043-A7F1-9B91BC7564A7}" type="slidenum">
              <a:rPr lang="en-US" smtClean="0"/>
              <a:pPr/>
              <a:t>29</a:t>
            </a:fld>
            <a:endParaRPr lang="en-US"/>
          </a:p>
        </p:txBody>
      </p:sp>
      <p:graphicFrame>
        <p:nvGraphicFramePr>
          <p:cNvPr id="5" name="Diagram 4"/>
          <p:cNvGraphicFramePr/>
          <p:nvPr/>
        </p:nvGraphicFramePr>
        <p:xfrm>
          <a:off x="0" y="1143001"/>
          <a:ext cx="9144000" cy="48118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Documents and Settings\Geoffrey Fox\Desktop\FutureGrid_01.tiff"/>
          <p:cNvPicPr>
            <a:picLocks noChangeAspect="1" noChangeArrowheads="1"/>
          </p:cNvPicPr>
          <p:nvPr/>
        </p:nvPicPr>
        <p:blipFill>
          <a:blip r:embed="rId3"/>
          <a:srcRect/>
          <a:stretch>
            <a:fillRect/>
          </a:stretch>
        </p:blipFill>
        <p:spPr bwMode="auto">
          <a:xfrm>
            <a:off x="0" y="11668"/>
            <a:ext cx="9158076" cy="6477000"/>
          </a:xfrm>
          <a:prstGeom prst="rect">
            <a:avLst/>
          </a:prstGeom>
          <a:noFill/>
        </p:spPr>
      </p:pic>
      <p:sp>
        <p:nvSpPr>
          <p:cNvPr id="9" name="TextBox 8"/>
          <p:cNvSpPr txBox="1"/>
          <p:nvPr/>
        </p:nvSpPr>
        <p:spPr>
          <a:xfrm>
            <a:off x="609600" y="6488668"/>
            <a:ext cx="7681975" cy="369332"/>
          </a:xfrm>
          <a:prstGeom prst="rect">
            <a:avLst/>
          </a:prstGeom>
          <a:noFill/>
        </p:spPr>
        <p:txBody>
          <a:bodyPr wrap="none" rtlCol="0">
            <a:spAutoFit/>
          </a:bodyPr>
          <a:lstStyle/>
          <a:p>
            <a:r>
              <a:rPr lang="en-US" b="1" dirty="0" smtClean="0"/>
              <a:t>Add Network Fault Generator and other systems running FutureGrid Hardware</a:t>
            </a:r>
            <a:endParaRPr lang="en-US" b="1" dirty="0"/>
          </a:p>
        </p:txBody>
      </p:sp>
      <p:sp>
        <p:nvSpPr>
          <p:cNvPr id="4" name="Slide Number Placeholder 3"/>
          <p:cNvSpPr>
            <a:spLocks noGrp="1"/>
          </p:cNvSpPr>
          <p:nvPr>
            <p:ph type="sldNum" idx="12"/>
          </p:nvPr>
        </p:nvSpPr>
        <p:spPr/>
        <p:txBody>
          <a:bodyPr/>
          <a:lstStyle/>
          <a:p>
            <a:fld id="{487E03E8-23EC-4C7C-B218-7D94F2E08843}" type="slidenum">
              <a:rPr lang="en-GB" smtClean="0"/>
              <a:pPr/>
              <a:t>3</a:t>
            </a:fld>
            <a:endParaRPr lang="en-GB"/>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r>
              <a:rPr lang="en-US" dirty="0" smtClean="0"/>
              <a:t>Please contact </a:t>
            </a:r>
            <a:r>
              <a:rPr lang="en-US" dirty="0" err="1" smtClean="0"/>
              <a:t>Gregor</a:t>
            </a:r>
            <a:r>
              <a:rPr lang="en-US" dirty="0" smtClean="0"/>
              <a:t> via mail</a:t>
            </a:r>
          </a:p>
          <a:p>
            <a:pPr lvl="1"/>
            <a:r>
              <a:rPr lang="en-US" dirty="0" smtClean="0">
                <a:hlinkClick r:id="rId3"/>
              </a:rPr>
              <a:t>laszewski@gmail.com</a:t>
            </a:r>
            <a:endParaRPr lang="en-US" dirty="0" smtClean="0"/>
          </a:p>
          <a:p>
            <a:pPr lvl="1"/>
            <a:endParaRPr lang="en-US" dirty="0" smtClean="0"/>
          </a:p>
          <a:p>
            <a:r>
              <a:rPr lang="en-US" dirty="0" smtClean="0"/>
              <a:t>We will update our web page soon</a:t>
            </a:r>
          </a:p>
          <a:p>
            <a:pPr lvl="1"/>
            <a:r>
              <a:rPr lang="en-US" dirty="0" smtClean="0">
                <a:hlinkClick r:id="rId4"/>
              </a:rPr>
              <a:t>http://futuregrid.org</a:t>
            </a:r>
            <a:endParaRPr lang="en-US" smtClean="0"/>
          </a:p>
          <a:p>
            <a:pPr lvl="1">
              <a:buNone/>
            </a:pPr>
            <a:endParaRPr lang="en-US" dirty="0"/>
          </a:p>
        </p:txBody>
      </p:sp>
      <p:sp>
        <p:nvSpPr>
          <p:cNvPr id="4" name="Slide Number Placeholder 3"/>
          <p:cNvSpPr>
            <a:spLocks noGrp="1"/>
          </p:cNvSpPr>
          <p:nvPr>
            <p:ph type="sldNum" sz="quarter" idx="12"/>
          </p:nvPr>
        </p:nvSpPr>
        <p:spPr/>
        <p:txBody>
          <a:bodyPr/>
          <a:lstStyle/>
          <a:p>
            <a:fld id="{3990A9DD-81D6-F043-A7F1-9B91BC7564A7}" type="slidenum">
              <a:rPr lang="en-US" smtClean="0"/>
              <a:pPr/>
              <a:t>30</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302"/>
            <a:ext cx="8226425" cy="892727"/>
          </a:xfrm>
        </p:spPr>
        <p:txBody>
          <a:bodyPr/>
          <a:lstStyle/>
          <a:p>
            <a:r>
              <a:rPr lang="en-US" dirty="0" smtClean="0"/>
              <a:t>FutureGrid Hardware</a:t>
            </a:r>
            <a:endParaRPr lang="en-US" dirty="0"/>
          </a:p>
        </p:txBody>
      </p:sp>
      <p:pic>
        <p:nvPicPr>
          <p:cNvPr id="6145" name="Picture 1"/>
          <p:cNvPicPr>
            <a:picLocks noChangeAspect="1" noChangeArrowheads="1"/>
          </p:cNvPicPr>
          <p:nvPr/>
        </p:nvPicPr>
        <p:blipFill>
          <a:blip r:embed="rId3"/>
          <a:srcRect/>
          <a:stretch>
            <a:fillRect/>
          </a:stretch>
        </p:blipFill>
        <p:spPr bwMode="auto">
          <a:xfrm>
            <a:off x="0" y="1295302"/>
            <a:ext cx="9032033" cy="4214306"/>
          </a:xfrm>
          <a:prstGeom prst="rect">
            <a:avLst/>
          </a:prstGeom>
          <a:noFill/>
          <a:ln w="9525">
            <a:noFill/>
            <a:miter lim="800000"/>
            <a:headEnd/>
            <a:tailEnd/>
          </a:ln>
          <a:effectLst/>
        </p:spPr>
      </p:pic>
      <p:sp>
        <p:nvSpPr>
          <p:cNvPr id="4" name="TextBox 3"/>
          <p:cNvSpPr txBox="1"/>
          <p:nvPr/>
        </p:nvSpPr>
        <p:spPr>
          <a:xfrm>
            <a:off x="285416" y="5253468"/>
            <a:ext cx="8746617" cy="1754327"/>
          </a:xfrm>
          <a:prstGeom prst="rect">
            <a:avLst/>
          </a:prstGeom>
          <a:noFill/>
        </p:spPr>
        <p:txBody>
          <a:bodyPr wrap="square" rtlCol="0">
            <a:spAutoFit/>
          </a:bodyPr>
          <a:lstStyle/>
          <a:p>
            <a:pPr>
              <a:buFont typeface="Arial"/>
              <a:buChar char="•"/>
            </a:pPr>
            <a:r>
              <a:rPr lang="en-US" dirty="0" err="1" smtClean="0"/>
              <a:t>FutureGrid</a:t>
            </a:r>
            <a:r>
              <a:rPr lang="en-US" dirty="0" smtClean="0"/>
              <a:t> has </a:t>
            </a:r>
            <a:r>
              <a:rPr lang="en-US" dirty="0" smtClean="0">
                <a:solidFill>
                  <a:srgbClr val="FF0000"/>
                </a:solidFill>
              </a:rPr>
              <a:t>dedicated network </a:t>
            </a:r>
            <a:r>
              <a:rPr lang="en-US" dirty="0" smtClean="0"/>
              <a:t>(except to TACC) and a </a:t>
            </a:r>
            <a:r>
              <a:rPr lang="en-US" dirty="0" smtClean="0">
                <a:solidFill>
                  <a:srgbClr val="FF0000"/>
                </a:solidFill>
              </a:rPr>
              <a:t>network fault and delay generator</a:t>
            </a:r>
          </a:p>
          <a:p>
            <a:pPr>
              <a:buFont typeface="Arial"/>
              <a:buChar char="•"/>
            </a:pPr>
            <a:r>
              <a:rPr lang="en-US" dirty="0" smtClean="0"/>
              <a:t>Can isolate experiments on request; IU runs Network for NLR/Internet2</a:t>
            </a:r>
          </a:p>
          <a:p>
            <a:pPr>
              <a:buFont typeface="Arial"/>
              <a:buChar char="•"/>
            </a:pPr>
            <a:r>
              <a:rPr lang="en-US" dirty="0" smtClean="0"/>
              <a:t>(Many) </a:t>
            </a:r>
            <a:r>
              <a:rPr lang="en-US" dirty="0" smtClean="0">
                <a:solidFill>
                  <a:srgbClr val="FF0000"/>
                </a:solidFill>
              </a:rPr>
              <a:t>additional partner machines </a:t>
            </a:r>
            <a:r>
              <a:rPr lang="en-US" dirty="0" smtClean="0"/>
              <a:t>will run </a:t>
            </a:r>
            <a:r>
              <a:rPr lang="en-US" dirty="0" err="1" smtClean="0"/>
              <a:t>FutureGrid</a:t>
            </a:r>
            <a:r>
              <a:rPr lang="en-US" dirty="0" smtClean="0"/>
              <a:t> software and be supported (but allocated in specialized ways)</a:t>
            </a:r>
          </a:p>
          <a:p>
            <a:endParaRPr lang="en-US" dirty="0"/>
          </a:p>
        </p:txBody>
      </p:sp>
      <p:sp>
        <p:nvSpPr>
          <p:cNvPr id="5" name="Slide Number Placeholder 4"/>
          <p:cNvSpPr>
            <a:spLocks noGrp="1"/>
          </p:cNvSpPr>
          <p:nvPr>
            <p:ph type="sldNum" idx="12"/>
          </p:nvPr>
        </p:nvSpPr>
        <p:spPr/>
        <p:txBody>
          <a:bodyPr/>
          <a:lstStyle/>
          <a:p>
            <a:fld id="{487E03E8-23EC-4C7C-B218-7D94F2E08843}" type="slidenum">
              <a:rPr lang="en-GB" smtClean="0"/>
              <a:pPr/>
              <a:t>4</a:t>
            </a:fld>
            <a:endParaRPr lang="en-GB"/>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dirty="0" smtClean="0"/>
              <a:t>Storage Hardware</a:t>
            </a:r>
            <a:endParaRPr lang="en-US" dirty="0"/>
          </a:p>
        </p:txBody>
      </p:sp>
      <p:graphicFrame>
        <p:nvGraphicFramePr>
          <p:cNvPr id="6" name="Content Placeholder 5"/>
          <p:cNvGraphicFramePr>
            <a:graphicFrameLocks noGrp="1"/>
          </p:cNvGraphicFramePr>
          <p:nvPr>
            <p:ph idx="1"/>
          </p:nvPr>
        </p:nvGraphicFramePr>
        <p:xfrm>
          <a:off x="914400" y="1343025"/>
          <a:ext cx="7625998" cy="2123440"/>
        </p:xfrm>
        <a:graphic>
          <a:graphicData uri="http://schemas.openxmlformats.org/drawingml/2006/table">
            <a:tbl>
              <a:tblPr firstRow="1" bandRow="1">
                <a:tableStyleId>{5C22544A-7EE6-4342-B048-85BDC9FD1C3A}</a:tableStyleId>
              </a:tblPr>
              <a:tblGrid>
                <a:gridCol w="1859875"/>
                <a:gridCol w="1656279"/>
                <a:gridCol w="1645920"/>
                <a:gridCol w="818004"/>
                <a:gridCol w="1645920"/>
              </a:tblGrid>
              <a:tr h="370840">
                <a:tc>
                  <a:txBody>
                    <a:bodyPr/>
                    <a:lstStyle/>
                    <a:p>
                      <a:r>
                        <a:rPr lang="en-US" dirty="0" smtClean="0"/>
                        <a:t>System</a:t>
                      </a:r>
                      <a:r>
                        <a:rPr lang="en-US" baseline="0" dirty="0" smtClean="0"/>
                        <a:t> Type</a:t>
                      </a:r>
                      <a:endParaRPr lang="en-US" dirty="0"/>
                    </a:p>
                  </a:txBody>
                  <a:tcPr/>
                </a:tc>
                <a:tc>
                  <a:txBody>
                    <a:bodyPr/>
                    <a:lstStyle/>
                    <a:p>
                      <a:r>
                        <a:rPr lang="en-US" dirty="0" smtClean="0"/>
                        <a:t>Capacity (TB)</a:t>
                      </a:r>
                      <a:endParaRPr lang="en-US" dirty="0"/>
                    </a:p>
                  </a:txBody>
                  <a:tcPr/>
                </a:tc>
                <a:tc>
                  <a:txBody>
                    <a:bodyPr/>
                    <a:lstStyle/>
                    <a:p>
                      <a:r>
                        <a:rPr lang="en-US" dirty="0" smtClean="0"/>
                        <a:t>File System</a:t>
                      </a:r>
                      <a:endParaRPr lang="en-US" dirty="0"/>
                    </a:p>
                  </a:txBody>
                  <a:tcPr/>
                </a:tc>
                <a:tc>
                  <a:txBody>
                    <a:bodyPr/>
                    <a:lstStyle/>
                    <a:p>
                      <a:r>
                        <a:rPr lang="en-US" dirty="0" smtClean="0"/>
                        <a:t>Site</a:t>
                      </a:r>
                      <a:endParaRPr lang="en-US" dirty="0"/>
                    </a:p>
                  </a:txBody>
                  <a:tcPr/>
                </a:tc>
                <a:tc>
                  <a:txBody>
                    <a:bodyPr/>
                    <a:lstStyle/>
                    <a:p>
                      <a:r>
                        <a:rPr lang="en-US" dirty="0" smtClean="0"/>
                        <a:t>Status</a:t>
                      </a:r>
                      <a:endParaRPr lang="en-US" dirty="0"/>
                    </a:p>
                  </a:txBody>
                  <a:tcPr/>
                </a:tc>
              </a:tr>
              <a:tr h="370840">
                <a:tc>
                  <a:txBody>
                    <a:bodyPr/>
                    <a:lstStyle/>
                    <a:p>
                      <a:r>
                        <a:rPr lang="en-US" dirty="0" smtClean="0"/>
                        <a:t>DDN 9550</a:t>
                      </a:r>
                    </a:p>
                    <a:p>
                      <a:r>
                        <a:rPr lang="en-US" dirty="0" smtClean="0"/>
                        <a:t>(Data Capacitor)</a:t>
                      </a:r>
                      <a:endParaRPr lang="en-US" dirty="0"/>
                    </a:p>
                  </a:txBody>
                  <a:tcPr/>
                </a:tc>
                <a:tc>
                  <a:txBody>
                    <a:bodyPr/>
                    <a:lstStyle/>
                    <a:p>
                      <a:r>
                        <a:rPr lang="en-US" dirty="0" smtClean="0"/>
                        <a:t>339 </a:t>
                      </a:r>
                      <a:endParaRPr lang="en-US" dirty="0"/>
                    </a:p>
                  </a:txBody>
                  <a:tcPr/>
                </a:tc>
                <a:tc>
                  <a:txBody>
                    <a:bodyPr/>
                    <a:lstStyle/>
                    <a:p>
                      <a:r>
                        <a:rPr lang="en-US" dirty="0" err="1" smtClean="0"/>
                        <a:t>Lustre</a:t>
                      </a:r>
                      <a:endParaRPr lang="en-US" dirty="0"/>
                    </a:p>
                  </a:txBody>
                  <a:tcPr/>
                </a:tc>
                <a:tc>
                  <a:txBody>
                    <a:bodyPr/>
                    <a:lstStyle/>
                    <a:p>
                      <a:r>
                        <a:rPr lang="en-US" dirty="0" smtClean="0"/>
                        <a:t>IU</a:t>
                      </a:r>
                      <a:endParaRPr lang="en-US" dirty="0"/>
                    </a:p>
                  </a:txBody>
                  <a:tcPr/>
                </a:tc>
                <a:tc>
                  <a:txBody>
                    <a:bodyPr/>
                    <a:lstStyle/>
                    <a:p>
                      <a:r>
                        <a:rPr lang="en-US" dirty="0" smtClean="0"/>
                        <a:t>Existing</a:t>
                      </a:r>
                      <a:r>
                        <a:rPr lang="en-US" baseline="0" dirty="0" smtClean="0"/>
                        <a:t> System</a:t>
                      </a:r>
                      <a:endParaRPr lang="en-US" dirty="0"/>
                    </a:p>
                  </a:txBody>
                  <a:tcPr/>
                </a:tc>
              </a:tr>
              <a:tr h="370840">
                <a:tc>
                  <a:txBody>
                    <a:bodyPr/>
                    <a:lstStyle/>
                    <a:p>
                      <a:r>
                        <a:rPr lang="en-US" dirty="0" smtClean="0"/>
                        <a:t>DDN 6620</a:t>
                      </a:r>
                      <a:endParaRPr lang="en-US" dirty="0"/>
                    </a:p>
                  </a:txBody>
                  <a:tcPr/>
                </a:tc>
                <a:tc>
                  <a:txBody>
                    <a:bodyPr/>
                    <a:lstStyle/>
                    <a:p>
                      <a:r>
                        <a:rPr lang="en-US" dirty="0" smtClean="0"/>
                        <a:t>120</a:t>
                      </a:r>
                      <a:endParaRPr lang="en-US" dirty="0"/>
                    </a:p>
                  </a:txBody>
                  <a:tcPr/>
                </a:tc>
                <a:tc>
                  <a:txBody>
                    <a:bodyPr/>
                    <a:lstStyle/>
                    <a:p>
                      <a:r>
                        <a:rPr lang="en-US" dirty="0" smtClean="0"/>
                        <a:t>GPFS</a:t>
                      </a:r>
                      <a:endParaRPr lang="en-US" dirty="0"/>
                    </a:p>
                  </a:txBody>
                  <a:tcPr/>
                </a:tc>
                <a:tc>
                  <a:txBody>
                    <a:bodyPr/>
                    <a:lstStyle/>
                    <a:p>
                      <a:r>
                        <a:rPr lang="en-US" dirty="0" smtClean="0"/>
                        <a:t>UC</a:t>
                      </a:r>
                      <a:endParaRPr lang="en-US" dirty="0"/>
                    </a:p>
                  </a:txBody>
                  <a:tcPr/>
                </a:tc>
                <a:tc>
                  <a:txBody>
                    <a:bodyPr/>
                    <a:lstStyle/>
                    <a:p>
                      <a:r>
                        <a:rPr lang="en-US" dirty="0" smtClean="0"/>
                        <a:t>New System</a:t>
                      </a:r>
                      <a:endParaRPr lang="en-US" dirty="0"/>
                    </a:p>
                  </a:txBody>
                  <a:tcPr/>
                </a:tc>
              </a:tr>
              <a:tr h="370840">
                <a:tc>
                  <a:txBody>
                    <a:bodyPr/>
                    <a:lstStyle/>
                    <a:p>
                      <a:r>
                        <a:rPr lang="en-US" dirty="0" err="1" smtClean="0"/>
                        <a:t>SunFire</a:t>
                      </a:r>
                      <a:r>
                        <a:rPr lang="en-US" baseline="0" dirty="0" smtClean="0"/>
                        <a:t> x4170</a:t>
                      </a:r>
                      <a:endParaRPr lang="en-US" dirty="0"/>
                    </a:p>
                  </a:txBody>
                  <a:tcPr/>
                </a:tc>
                <a:tc>
                  <a:txBody>
                    <a:bodyPr/>
                    <a:lstStyle/>
                    <a:p>
                      <a:r>
                        <a:rPr lang="en-US" dirty="0" smtClean="0"/>
                        <a:t>72</a:t>
                      </a:r>
                      <a:endParaRPr lang="en-US" dirty="0"/>
                    </a:p>
                  </a:txBody>
                  <a:tcPr/>
                </a:tc>
                <a:tc>
                  <a:txBody>
                    <a:bodyPr/>
                    <a:lstStyle/>
                    <a:p>
                      <a:r>
                        <a:rPr lang="en-US" dirty="0" err="1" smtClean="0"/>
                        <a:t>Lustre</a:t>
                      </a:r>
                      <a:r>
                        <a:rPr lang="en-US" dirty="0" smtClean="0"/>
                        <a:t>/PVFS</a:t>
                      </a:r>
                      <a:endParaRPr lang="en-US" dirty="0"/>
                    </a:p>
                  </a:txBody>
                  <a:tcPr/>
                </a:tc>
                <a:tc>
                  <a:txBody>
                    <a:bodyPr/>
                    <a:lstStyle/>
                    <a:p>
                      <a:r>
                        <a:rPr lang="en-US" dirty="0" smtClean="0"/>
                        <a:t>SDSC</a:t>
                      </a:r>
                      <a:endParaRPr lang="en-US" dirty="0"/>
                    </a:p>
                  </a:txBody>
                  <a:tcPr/>
                </a:tc>
                <a:tc>
                  <a:txBody>
                    <a:bodyPr/>
                    <a:lstStyle/>
                    <a:p>
                      <a:r>
                        <a:rPr lang="en-US" dirty="0" smtClean="0"/>
                        <a:t>New System</a:t>
                      </a:r>
                      <a:endParaRPr lang="en-US" dirty="0"/>
                    </a:p>
                  </a:txBody>
                  <a:tcPr/>
                </a:tc>
              </a:tr>
              <a:tr h="370840">
                <a:tc>
                  <a:txBody>
                    <a:bodyPr/>
                    <a:lstStyle/>
                    <a:p>
                      <a:r>
                        <a:rPr lang="en-US" dirty="0" smtClean="0"/>
                        <a:t>Dell MD3000</a:t>
                      </a:r>
                      <a:endParaRPr lang="en-US" dirty="0"/>
                    </a:p>
                  </a:txBody>
                  <a:tcPr/>
                </a:tc>
                <a:tc>
                  <a:txBody>
                    <a:bodyPr/>
                    <a:lstStyle/>
                    <a:p>
                      <a:r>
                        <a:rPr lang="en-US" dirty="0" smtClean="0"/>
                        <a:t>30</a:t>
                      </a:r>
                      <a:endParaRPr lang="en-US" dirty="0"/>
                    </a:p>
                  </a:txBody>
                  <a:tcPr/>
                </a:tc>
                <a:tc>
                  <a:txBody>
                    <a:bodyPr/>
                    <a:lstStyle/>
                    <a:p>
                      <a:r>
                        <a:rPr lang="en-US" dirty="0" smtClean="0"/>
                        <a:t>NFS</a:t>
                      </a:r>
                      <a:endParaRPr lang="en-US" dirty="0"/>
                    </a:p>
                  </a:txBody>
                  <a:tcPr/>
                </a:tc>
                <a:tc>
                  <a:txBody>
                    <a:bodyPr/>
                    <a:lstStyle/>
                    <a:p>
                      <a:r>
                        <a:rPr lang="en-US" dirty="0" smtClean="0"/>
                        <a:t>TACC</a:t>
                      </a:r>
                      <a:endParaRPr lang="en-US" dirty="0"/>
                    </a:p>
                  </a:txBody>
                  <a:tcPr/>
                </a:tc>
                <a:tc>
                  <a:txBody>
                    <a:bodyPr/>
                    <a:lstStyle/>
                    <a:p>
                      <a:r>
                        <a:rPr lang="en-US" dirty="0" smtClean="0"/>
                        <a:t>New System</a:t>
                      </a:r>
                      <a:endParaRPr lang="en-US" dirty="0"/>
                    </a:p>
                  </a:txBody>
                  <a:tcPr/>
                </a:tc>
              </a:tr>
            </a:tbl>
          </a:graphicData>
        </a:graphic>
      </p:graphicFrame>
      <p:sp>
        <p:nvSpPr>
          <p:cNvPr id="4" name="Slide Number Placeholder 3"/>
          <p:cNvSpPr>
            <a:spLocks noGrp="1"/>
          </p:cNvSpPr>
          <p:nvPr>
            <p:ph type="sldNum" sz="quarter" idx="12"/>
          </p:nvPr>
        </p:nvSpPr>
        <p:spPr/>
        <p:txBody>
          <a:bodyPr/>
          <a:lstStyle/>
          <a:p>
            <a:fld id="{3990A9DD-81D6-F043-A7F1-9B91BC7564A7}"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0258" y="-103375"/>
            <a:ext cx="6393786" cy="1143000"/>
          </a:xfrm>
        </p:spPr>
        <p:txBody>
          <a:bodyPr/>
          <a:lstStyle/>
          <a:p>
            <a:r>
              <a:rPr lang="en-US" dirty="0" smtClean="0"/>
              <a:t>Logical Diagram</a:t>
            </a:r>
            <a:endParaRPr lang="en-US" dirty="0"/>
          </a:p>
        </p:txBody>
      </p:sp>
      <p:pic>
        <p:nvPicPr>
          <p:cNvPr id="4" name="Picture 3" descr="FG logical v2.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125311" y="1019468"/>
            <a:ext cx="9720337" cy="6017833"/>
          </a:xfrm>
          <a:prstGeom prst="rect">
            <a:avLst/>
          </a:prstGeom>
        </p:spPr>
      </p:pic>
      <p:sp>
        <p:nvSpPr>
          <p:cNvPr id="5" name="Slide Number Placeholder 4"/>
          <p:cNvSpPr>
            <a:spLocks noGrp="1"/>
          </p:cNvSpPr>
          <p:nvPr>
            <p:ph type="sldNum" sz="quarter" idx="12"/>
          </p:nvPr>
        </p:nvSpPr>
        <p:spPr/>
        <p:txBody>
          <a:bodyPr/>
          <a:lstStyle/>
          <a:p>
            <a:fld id="{3990A9DD-81D6-F043-A7F1-9B91BC7564A7}"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FutureGrid Partners</a:t>
            </a:r>
            <a:endParaRPr lang="en-US" dirty="0"/>
          </a:p>
        </p:txBody>
      </p:sp>
      <p:sp>
        <p:nvSpPr>
          <p:cNvPr id="5" name="Content Placeholder 4"/>
          <p:cNvSpPr>
            <a:spLocks noGrp="1"/>
          </p:cNvSpPr>
          <p:nvPr>
            <p:ph idx="1"/>
          </p:nvPr>
        </p:nvSpPr>
        <p:spPr>
          <a:xfrm>
            <a:off x="130629" y="905069"/>
            <a:ext cx="9013371" cy="5952931"/>
          </a:xfrm>
        </p:spPr>
        <p:txBody>
          <a:bodyPr>
            <a:normAutofit fontScale="77500" lnSpcReduction="20000"/>
          </a:bodyPr>
          <a:lstStyle/>
          <a:p>
            <a:r>
              <a:rPr lang="en-US" dirty="0" smtClean="0">
                <a:solidFill>
                  <a:srgbClr val="00B0F0"/>
                </a:solidFill>
              </a:rPr>
              <a:t>Indiana University </a:t>
            </a:r>
            <a:r>
              <a:rPr lang="en-US" dirty="0" smtClean="0"/>
              <a:t>(Architecture, core software, Support)</a:t>
            </a:r>
          </a:p>
          <a:p>
            <a:r>
              <a:rPr lang="en-US" dirty="0" smtClean="0">
                <a:solidFill>
                  <a:srgbClr val="00B0F0"/>
                </a:solidFill>
              </a:rPr>
              <a:t>Purdue University </a:t>
            </a:r>
            <a:r>
              <a:rPr lang="en-US" dirty="0" smtClean="0"/>
              <a:t>(HTC Hardware)</a:t>
            </a:r>
          </a:p>
          <a:p>
            <a:r>
              <a:rPr lang="en-US" dirty="0" smtClean="0">
                <a:solidFill>
                  <a:srgbClr val="00B0F0"/>
                </a:solidFill>
              </a:rPr>
              <a:t>San Diego Supercomputer Center </a:t>
            </a:r>
            <a:r>
              <a:rPr lang="en-US" dirty="0" smtClean="0"/>
              <a:t>at University of California San Diego (INCA, Monitoring)</a:t>
            </a:r>
          </a:p>
          <a:p>
            <a:r>
              <a:rPr lang="en-US" dirty="0" smtClean="0">
                <a:solidFill>
                  <a:srgbClr val="00B0F0"/>
                </a:solidFill>
              </a:rPr>
              <a:t>University of Chicago</a:t>
            </a:r>
            <a:r>
              <a:rPr lang="en-US" dirty="0" smtClean="0"/>
              <a:t>/Argonne National Labs (Nimbus)</a:t>
            </a:r>
          </a:p>
          <a:p>
            <a:r>
              <a:rPr lang="en-US" dirty="0" smtClean="0">
                <a:solidFill>
                  <a:srgbClr val="00B0F0"/>
                </a:solidFill>
              </a:rPr>
              <a:t>University of Florida </a:t>
            </a:r>
            <a:r>
              <a:rPr lang="en-US" dirty="0" smtClean="0"/>
              <a:t>(</a:t>
            </a:r>
            <a:r>
              <a:rPr lang="en-US" dirty="0" err="1" smtClean="0"/>
              <a:t>ViNE</a:t>
            </a:r>
            <a:r>
              <a:rPr lang="en-US" dirty="0" smtClean="0"/>
              <a:t>, Education and Outreach)</a:t>
            </a:r>
          </a:p>
          <a:p>
            <a:r>
              <a:rPr lang="en-US" dirty="0" smtClean="0"/>
              <a:t>University of Southern California Information Sciences (Pegasus to manage experiments) </a:t>
            </a:r>
          </a:p>
          <a:p>
            <a:r>
              <a:rPr lang="en-US" dirty="0" smtClean="0"/>
              <a:t>University of Tennessee Knoxville (Benchmarking)</a:t>
            </a:r>
          </a:p>
          <a:p>
            <a:r>
              <a:rPr lang="en-US" dirty="0" smtClean="0">
                <a:solidFill>
                  <a:srgbClr val="00B0F0"/>
                </a:solidFill>
              </a:rPr>
              <a:t>University of Texas at Austin</a:t>
            </a:r>
            <a:r>
              <a:rPr lang="en-US" dirty="0" smtClean="0"/>
              <a:t>/Texas Advanced Computing Center (Portal)</a:t>
            </a:r>
          </a:p>
          <a:p>
            <a:r>
              <a:rPr lang="en-US" dirty="0" smtClean="0"/>
              <a:t>University of Virginia (OGF, Advisory Board and allocation)</a:t>
            </a:r>
          </a:p>
          <a:p>
            <a:r>
              <a:rPr lang="en-US" dirty="0" smtClean="0"/>
              <a:t>Center for Information Services and GWT-TUD from </a:t>
            </a:r>
            <a:r>
              <a:rPr lang="en-US" dirty="0" err="1" smtClean="0"/>
              <a:t>Technische</a:t>
            </a:r>
            <a:r>
              <a:rPr lang="en-US" dirty="0" smtClean="0"/>
              <a:t> </a:t>
            </a:r>
            <a:r>
              <a:rPr lang="en-US" dirty="0" err="1" smtClean="0"/>
              <a:t>Universtität</a:t>
            </a:r>
            <a:r>
              <a:rPr lang="en-US" dirty="0" smtClean="0"/>
              <a:t> Dresden. (VAMPIR)</a:t>
            </a:r>
            <a:br>
              <a:rPr lang="en-US" dirty="0" smtClean="0"/>
            </a:br>
            <a:endParaRPr lang="en-US" dirty="0" smtClean="0"/>
          </a:p>
          <a:p>
            <a:r>
              <a:rPr lang="en-US" dirty="0" smtClean="0">
                <a:solidFill>
                  <a:srgbClr val="00B0F0"/>
                </a:solidFill>
              </a:rPr>
              <a:t>Blue institutions </a:t>
            </a:r>
            <a:r>
              <a:rPr lang="en-US" dirty="0" smtClean="0"/>
              <a:t>have </a:t>
            </a:r>
            <a:r>
              <a:rPr lang="en-US" dirty="0" err="1" smtClean="0"/>
              <a:t>FutureGrid</a:t>
            </a:r>
            <a:r>
              <a:rPr lang="en-US" dirty="0" smtClean="0"/>
              <a:t> hardware</a:t>
            </a:r>
            <a:endParaRPr lang="en-US" dirty="0"/>
          </a:p>
        </p:txBody>
      </p:sp>
      <p:sp>
        <p:nvSpPr>
          <p:cNvPr id="4" name="Slide Number Placeholder 3"/>
          <p:cNvSpPr>
            <a:spLocks noGrp="1"/>
          </p:cNvSpPr>
          <p:nvPr>
            <p:ph type="sldNum" sz="quarter" idx="12"/>
          </p:nvPr>
        </p:nvSpPr>
        <p:spPr/>
        <p:txBody>
          <a:bodyPr/>
          <a:lstStyle/>
          <a:p>
            <a:fld id="{3990A9DD-81D6-F043-A7F1-9B91BC7564A7}" type="slidenum">
              <a:rPr lang="en-US" smtClean="0"/>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Other Important Collaborators</a:t>
            </a:r>
            <a:endParaRPr lang="en-US" dirty="0"/>
          </a:p>
        </p:txBody>
      </p:sp>
      <p:sp>
        <p:nvSpPr>
          <p:cNvPr id="3" name="Content Placeholder 2"/>
          <p:cNvSpPr>
            <a:spLocks noGrp="1"/>
          </p:cNvSpPr>
          <p:nvPr>
            <p:ph idx="1"/>
          </p:nvPr>
        </p:nvSpPr>
        <p:spPr>
          <a:xfrm>
            <a:off x="0" y="1342571"/>
            <a:ext cx="9144000" cy="5375470"/>
          </a:xfrm>
        </p:spPr>
        <p:txBody>
          <a:bodyPr>
            <a:normAutofit fontScale="85000" lnSpcReduction="20000"/>
          </a:bodyPr>
          <a:lstStyle/>
          <a:p>
            <a:r>
              <a:rPr lang="en-US" dirty="0" smtClean="0"/>
              <a:t>NSF</a:t>
            </a:r>
          </a:p>
          <a:p>
            <a:r>
              <a:rPr lang="en-US" dirty="0" smtClean="0"/>
              <a:t>Early users from an application and computer science perspective and from both research and education</a:t>
            </a:r>
          </a:p>
          <a:p>
            <a:r>
              <a:rPr lang="en-US" dirty="0" smtClean="0"/>
              <a:t>Grid5000/Aladin and D-Grid in Europe</a:t>
            </a:r>
          </a:p>
          <a:p>
            <a:r>
              <a:rPr lang="en-US" dirty="0" smtClean="0"/>
              <a:t>Commercial partners such as</a:t>
            </a:r>
          </a:p>
          <a:p>
            <a:pPr lvl="1"/>
            <a:r>
              <a:rPr lang="en-US" dirty="0" smtClean="0"/>
              <a:t>Eucalyptus ….</a:t>
            </a:r>
          </a:p>
          <a:p>
            <a:pPr lvl="1"/>
            <a:r>
              <a:rPr lang="en-US" dirty="0" smtClean="0"/>
              <a:t>Microsoft (Dryad + Azure) – Note current Azure external to </a:t>
            </a:r>
            <a:r>
              <a:rPr lang="en-US" dirty="0" err="1" smtClean="0"/>
              <a:t>FutureGrid</a:t>
            </a:r>
            <a:r>
              <a:rPr lang="en-US" dirty="0" smtClean="0"/>
              <a:t> as are GPU systems</a:t>
            </a:r>
          </a:p>
          <a:p>
            <a:pPr lvl="1"/>
            <a:r>
              <a:rPr lang="en-US" dirty="0" smtClean="0"/>
              <a:t>Application partners</a:t>
            </a:r>
          </a:p>
          <a:p>
            <a:r>
              <a:rPr lang="en-US" dirty="0" err="1" smtClean="0"/>
              <a:t>TeraGrid</a:t>
            </a:r>
            <a:r>
              <a:rPr lang="en-US" dirty="0" smtClean="0"/>
              <a:t> </a:t>
            </a:r>
          </a:p>
          <a:p>
            <a:r>
              <a:rPr lang="en-US" dirty="0" smtClean="0"/>
              <a:t>Open Grid Forum</a:t>
            </a:r>
          </a:p>
          <a:p>
            <a:r>
              <a:rPr lang="en-US" dirty="0" smtClean="0">
                <a:solidFill>
                  <a:srgbClr val="FF0000"/>
                </a:solidFill>
              </a:rPr>
              <a:t>Open Nebula, Open Cirrus </a:t>
            </a:r>
            <a:r>
              <a:rPr lang="en-US" dirty="0" err="1" smtClean="0">
                <a:solidFill>
                  <a:srgbClr val="FF0000"/>
                </a:solidFill>
              </a:rPr>
              <a:t>Testbed</a:t>
            </a:r>
            <a:r>
              <a:rPr lang="en-US" dirty="0" smtClean="0">
                <a:solidFill>
                  <a:srgbClr val="FF0000"/>
                </a:solidFill>
              </a:rPr>
              <a:t>, Open Cloud Consortium, Cloud Computing Interoperability Forum. IBM-Google-NSF Cloud, UIUC Cloud</a:t>
            </a:r>
            <a:endParaRPr lang="en-US" dirty="0" smtClean="0"/>
          </a:p>
        </p:txBody>
      </p:sp>
      <p:sp>
        <p:nvSpPr>
          <p:cNvPr id="4" name="Slide Number Placeholder 3"/>
          <p:cNvSpPr>
            <a:spLocks noGrp="1"/>
          </p:cNvSpPr>
          <p:nvPr>
            <p:ph type="sldNum" sz="quarter" idx="12"/>
          </p:nvPr>
        </p:nvSpPr>
        <p:spPr/>
        <p:txBody>
          <a:bodyPr/>
          <a:lstStyle/>
          <a:p>
            <a:fld id="{3990A9DD-81D6-F043-A7F1-9B91BC7564A7}"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FutureGrid Usage Scenarios</a:t>
            </a:r>
            <a:endParaRPr lang="en-US" dirty="0"/>
          </a:p>
        </p:txBody>
      </p:sp>
      <p:sp>
        <p:nvSpPr>
          <p:cNvPr id="3" name="Content Placeholder 2"/>
          <p:cNvSpPr>
            <a:spLocks noGrp="1"/>
          </p:cNvSpPr>
          <p:nvPr>
            <p:ph idx="1"/>
          </p:nvPr>
        </p:nvSpPr>
        <p:spPr>
          <a:xfrm>
            <a:off x="0" y="1143001"/>
            <a:ext cx="9144000" cy="5714999"/>
          </a:xfrm>
        </p:spPr>
        <p:txBody>
          <a:bodyPr>
            <a:normAutofit fontScale="77500" lnSpcReduction="20000"/>
          </a:bodyPr>
          <a:lstStyle/>
          <a:p>
            <a:pPr lvl="0"/>
            <a:r>
              <a:rPr lang="en-US" dirty="0" smtClean="0"/>
              <a:t>Developers of </a:t>
            </a:r>
            <a:r>
              <a:rPr lang="en-US" dirty="0" smtClean="0">
                <a:solidFill>
                  <a:srgbClr val="FF0000"/>
                </a:solidFill>
              </a:rPr>
              <a:t>end-user applications </a:t>
            </a:r>
            <a:r>
              <a:rPr lang="en-US" dirty="0" smtClean="0"/>
              <a:t>who want to develop new applications in cloud or grid environments, including analogs of commercial cloud environments such as Amazon or Google.</a:t>
            </a:r>
          </a:p>
          <a:p>
            <a:pPr lvl="1"/>
            <a:r>
              <a:rPr lang="en-US" dirty="0" smtClean="0"/>
              <a:t>Is a Science Cloud for me?</a:t>
            </a:r>
          </a:p>
          <a:p>
            <a:pPr lvl="0"/>
            <a:r>
              <a:rPr lang="en-US" dirty="0" smtClean="0"/>
              <a:t>Developers of end-user applications who want to experiment with multiple hardware environments. </a:t>
            </a:r>
          </a:p>
          <a:p>
            <a:pPr lvl="0"/>
            <a:r>
              <a:rPr lang="en-US" dirty="0" smtClean="0"/>
              <a:t>Grid/Cloud </a:t>
            </a:r>
            <a:r>
              <a:rPr lang="en-US" dirty="0" smtClean="0">
                <a:solidFill>
                  <a:srgbClr val="FF0000"/>
                </a:solidFill>
              </a:rPr>
              <a:t>middleware developers </a:t>
            </a:r>
            <a:r>
              <a:rPr lang="en-US" dirty="0" smtClean="0"/>
              <a:t>who want to evaluate new versions of middleware or new systems. </a:t>
            </a:r>
          </a:p>
          <a:p>
            <a:pPr lvl="0"/>
            <a:r>
              <a:rPr lang="en-US" dirty="0" smtClean="0">
                <a:solidFill>
                  <a:srgbClr val="FF0000"/>
                </a:solidFill>
              </a:rPr>
              <a:t>Networking researchers </a:t>
            </a:r>
            <a:r>
              <a:rPr lang="en-US" dirty="0" smtClean="0"/>
              <a:t>who want to test and compare different networking solutions in support of grid and cloud applications and middleware. (Some types of networking research will likely best be done via through the GENI program.)</a:t>
            </a:r>
          </a:p>
          <a:p>
            <a:pPr lvl="0"/>
            <a:r>
              <a:rPr lang="en-US" dirty="0" smtClean="0">
                <a:solidFill>
                  <a:srgbClr val="FF0000"/>
                </a:solidFill>
              </a:rPr>
              <a:t>Education</a:t>
            </a:r>
            <a:r>
              <a:rPr lang="en-US" dirty="0" smtClean="0"/>
              <a:t> as well as research</a:t>
            </a:r>
          </a:p>
          <a:p>
            <a:pPr lvl="0"/>
            <a:r>
              <a:rPr lang="en-US" dirty="0" smtClean="0"/>
              <a:t>Interest in performance requires </a:t>
            </a:r>
            <a:r>
              <a:rPr lang="en-US" dirty="0" smtClean="0">
                <a:solidFill>
                  <a:srgbClr val="FF0000"/>
                </a:solidFill>
              </a:rPr>
              <a:t>close to OS support</a:t>
            </a:r>
          </a:p>
        </p:txBody>
      </p:sp>
      <p:sp>
        <p:nvSpPr>
          <p:cNvPr id="4" name="Slide Number Placeholder 3"/>
          <p:cNvSpPr>
            <a:spLocks noGrp="1"/>
          </p:cNvSpPr>
          <p:nvPr>
            <p:ph type="sldNum" sz="quarter" idx="12"/>
          </p:nvPr>
        </p:nvSpPr>
        <p:spPr/>
        <p:txBody>
          <a:bodyPr/>
          <a:lstStyle/>
          <a:p>
            <a:fld id="{3990A9DD-81D6-F043-A7F1-9B91BC7564A7}" type="slidenum">
              <a:rPr lang="en-US" smtClean="0"/>
              <a:pPr/>
              <a:t>9</a:t>
            </a:fld>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1618</TotalTime>
  <Words>1415</Words>
  <Application>Microsoft Office PowerPoint</Application>
  <PresentationFormat>On-screen Show (4:3)</PresentationFormat>
  <Paragraphs>290</Paragraphs>
  <Slides>30</Slides>
  <Notes>30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2" baseType="lpstr">
      <vt:lpstr>Office Theme</vt:lpstr>
      <vt:lpstr>Acrobat Document</vt:lpstr>
      <vt:lpstr>Future Grid  Introduction</vt:lpstr>
      <vt:lpstr>FutureGrid Goals</vt:lpstr>
      <vt:lpstr>Slide 3</vt:lpstr>
      <vt:lpstr>FutureGrid Hardware</vt:lpstr>
      <vt:lpstr>Storage Hardware</vt:lpstr>
      <vt:lpstr>Logical Diagram</vt:lpstr>
      <vt:lpstr>FutureGrid Partners</vt:lpstr>
      <vt:lpstr> Other Important Collaborators</vt:lpstr>
      <vt:lpstr>FutureGrid Usage Scenarios</vt:lpstr>
      <vt:lpstr>Future Grid Users</vt:lpstr>
      <vt:lpstr>Management Structure</vt:lpstr>
      <vt:lpstr>FutureGrid Working Groups</vt:lpstr>
      <vt:lpstr>FutureGrid Architecture</vt:lpstr>
      <vt:lpstr>FutureGrid Architecture</vt:lpstr>
      <vt:lpstr>Development Phases</vt:lpstr>
      <vt:lpstr>Objectives: Software</vt:lpstr>
      <vt:lpstr>FG Stratosphere</vt:lpstr>
      <vt:lpstr>Rain  Runtime Adaptable InsertioN Service </vt:lpstr>
      <vt:lpstr>Dynamic Provisioning </vt:lpstr>
      <vt:lpstr>Dynamic Provisioning</vt:lpstr>
      <vt:lpstr>Dynamic provisioning Examples</vt:lpstr>
      <vt:lpstr>Command line</vt:lpstr>
      <vt:lpstr>xCAT and Moab</vt:lpstr>
      <vt:lpstr>Experiment Manager</vt:lpstr>
      <vt:lpstr>User Portal</vt:lpstr>
      <vt:lpstr>FG Information Portal</vt:lpstr>
      <vt:lpstr>FG Administration Portal</vt:lpstr>
      <vt:lpstr>  Integration within TeraGrid / TeraGrid XD</vt:lpstr>
      <vt:lpstr>Milestones</vt:lpstr>
      <vt:lpstr>Questions</vt:lpstr>
    </vt:vector>
  </TitlesOfParts>
  <Company>RIT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Gregor von Laszewski</dc:creator>
  <cp:lastModifiedBy>Geoffrey Fox</cp:lastModifiedBy>
  <cp:revision>38</cp:revision>
  <dcterms:created xsi:type="dcterms:W3CDTF">2010-04-06T19:23:55Z</dcterms:created>
  <dcterms:modified xsi:type="dcterms:W3CDTF">2010-06-20T23:31:35Z</dcterms:modified>
</cp:coreProperties>
</file>