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diagrams/colors1.xml" ContentType="application/vnd.openxmlformats-officedocument.drawingml.diagramColors+xml"/>
  <Override PartName="/ppt/slides/slide30.xml" ContentType="application/vnd.openxmlformats-officedocument.presentationml.slide+xml"/>
  <Override PartName="/docProps/app.xml" ContentType="application/vnd.openxmlformats-officedocument.extended-properties+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layout1.xml" ContentType="application/vnd.openxmlformats-officedocument.drawingml.diagramLayout+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2.xml" ContentType="application/vnd.openxmlformats-officedocument.drawingml.char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diagrams/data1.xml" ContentType="application/vnd.openxmlformats-officedocument.drawingml.diagramData+xml"/>
  <Default Extension="xlsx" ContentType="application/vnd.openxmlformats-officedocument.spreadsheetml.sheet"/>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diagrams/quickStyle1.xml" ContentType="application/vnd.openxmlformats-officedocument.drawingml.diagramStyle+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41"/>
  </p:notesMasterIdLst>
  <p:handoutMasterIdLst>
    <p:handoutMasterId r:id="rId42"/>
  </p:handoutMasterIdLst>
  <p:sldIdLst>
    <p:sldId id="256" r:id="rId2"/>
    <p:sldId id="294" r:id="rId3"/>
    <p:sldId id="296" r:id="rId4"/>
    <p:sldId id="295" r:id="rId5"/>
    <p:sldId id="257" r:id="rId6"/>
    <p:sldId id="258" r:id="rId7"/>
    <p:sldId id="293" r:id="rId8"/>
    <p:sldId id="273" r:id="rId9"/>
    <p:sldId id="259" r:id="rId10"/>
    <p:sldId id="297" r:id="rId11"/>
    <p:sldId id="298" r:id="rId12"/>
    <p:sldId id="299" r:id="rId13"/>
    <p:sldId id="260" r:id="rId14"/>
    <p:sldId id="261" r:id="rId15"/>
    <p:sldId id="262" r:id="rId16"/>
    <p:sldId id="263" r:id="rId17"/>
    <p:sldId id="265" r:id="rId18"/>
    <p:sldId id="275" r:id="rId19"/>
    <p:sldId id="276" r:id="rId20"/>
    <p:sldId id="277" r:id="rId21"/>
    <p:sldId id="278" r:id="rId22"/>
    <p:sldId id="269" r:id="rId23"/>
    <p:sldId id="264" r:id="rId24"/>
    <p:sldId id="272" r:id="rId25"/>
    <p:sldId id="279" r:id="rId26"/>
    <p:sldId id="280" r:id="rId27"/>
    <p:sldId id="281" r:id="rId28"/>
    <p:sldId id="283" r:id="rId29"/>
    <p:sldId id="284" r:id="rId30"/>
    <p:sldId id="282" r:id="rId31"/>
    <p:sldId id="285" r:id="rId32"/>
    <p:sldId id="286" r:id="rId33"/>
    <p:sldId id="287" r:id="rId34"/>
    <p:sldId id="288" r:id="rId35"/>
    <p:sldId id="289" r:id="rId36"/>
    <p:sldId id="290" r:id="rId37"/>
    <p:sldId id="291" r:id="rId38"/>
    <p:sldId id="292" r:id="rId39"/>
    <p:sldId id="27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499" autoAdjust="0"/>
    <p:restoredTop sz="94652" autoAdjust="0"/>
  </p:normalViewPr>
  <p:slideViewPr>
    <p:cSldViewPr snapToGrid="0" snapToObjects="1">
      <p:cViewPr varScale="1">
        <p:scale>
          <a:sx n="103" d="100"/>
          <a:sy n="103" d="100"/>
        </p:scale>
        <p:origin x="-28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handoutMaster" Target="handoutMasters/handout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esProps" Target="pres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izhe:SVN:googlecode:cyberaide:papers:09-greenit-ispan1:result:temperatur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izhe:SVN:googlecode:cyberaide:papers:09-greenit-ipccc:result:temperature-backfilling.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tx>
            <c:strRef>
              <c:f>'[temperature.xls]Sheet1'!$B$1</c:f>
              <c:strCache>
                <c:ptCount val="1"/>
                <c:pt idx="0">
                  <c:v>FCFS</c:v>
                </c:pt>
              </c:strCache>
            </c:strRef>
          </c:tx>
          <c:spPr>
            <a:ln w="25400">
              <a:solidFill>
                <a:srgbClr val="666699"/>
              </a:solidFill>
              <a:prstDash val="solid"/>
            </a:ln>
          </c:spPr>
          <c:marker>
            <c:symbol val="none"/>
          </c:marker>
          <c:val>
            <c:numRef>
              <c:f>'[temperature.xls]Sheet1'!$B$2:$B$718</c:f>
              <c:numCache>
                <c:formatCode>General</c:formatCode>
                <c:ptCount val="717"/>
                <c:pt idx="0">
                  <c:v>102.1093155893536</c:v>
                </c:pt>
                <c:pt idx="1">
                  <c:v>102.3336501901141</c:v>
                </c:pt>
                <c:pt idx="2">
                  <c:v>102.328897338403</c:v>
                </c:pt>
                <c:pt idx="3">
                  <c:v>101.9144486692015</c:v>
                </c:pt>
                <c:pt idx="4">
                  <c:v>102.4173003802281</c:v>
                </c:pt>
                <c:pt idx="5">
                  <c:v>102.4534220532319</c:v>
                </c:pt>
                <c:pt idx="6">
                  <c:v>101.9477186311787</c:v>
                </c:pt>
                <c:pt idx="7">
                  <c:v>102.1844106463878</c:v>
                </c:pt>
                <c:pt idx="8">
                  <c:v>102.5750950570342</c:v>
                </c:pt>
                <c:pt idx="9">
                  <c:v>102.2965779467681</c:v>
                </c:pt>
                <c:pt idx="10">
                  <c:v>102.1644486692015</c:v>
                </c:pt>
                <c:pt idx="11">
                  <c:v>101.7851711026616</c:v>
                </c:pt>
                <c:pt idx="12">
                  <c:v>101.689163498099</c:v>
                </c:pt>
                <c:pt idx="13">
                  <c:v>101.5114068441065</c:v>
                </c:pt>
                <c:pt idx="14">
                  <c:v>101.3811787072243</c:v>
                </c:pt>
                <c:pt idx="15">
                  <c:v>100.8479087452472</c:v>
                </c:pt>
                <c:pt idx="16">
                  <c:v>100.745247148289</c:v>
                </c:pt>
                <c:pt idx="17">
                  <c:v>100.9372623574145</c:v>
                </c:pt>
                <c:pt idx="18">
                  <c:v>101.1692015209126</c:v>
                </c:pt>
                <c:pt idx="19">
                  <c:v>101.5969581749049</c:v>
                </c:pt>
                <c:pt idx="20">
                  <c:v>101.4819391634981</c:v>
                </c:pt>
                <c:pt idx="21">
                  <c:v>101.6920152091255</c:v>
                </c:pt>
                <c:pt idx="22">
                  <c:v>101.5066539923954</c:v>
                </c:pt>
                <c:pt idx="23">
                  <c:v>101.5865019011407</c:v>
                </c:pt>
                <c:pt idx="24">
                  <c:v>102.3944866920152</c:v>
                </c:pt>
                <c:pt idx="25">
                  <c:v>101.9809885931559</c:v>
                </c:pt>
                <c:pt idx="26">
                  <c:v>102.2414448669201</c:v>
                </c:pt>
                <c:pt idx="27">
                  <c:v>102.5285171102662</c:v>
                </c:pt>
                <c:pt idx="28">
                  <c:v>102.1454372623574</c:v>
                </c:pt>
                <c:pt idx="29">
                  <c:v>102.425855513308</c:v>
                </c:pt>
                <c:pt idx="30">
                  <c:v>102.689163498099</c:v>
                </c:pt>
                <c:pt idx="31">
                  <c:v>102.2461977186312</c:v>
                </c:pt>
                <c:pt idx="32">
                  <c:v>102.6625475285171</c:v>
                </c:pt>
                <c:pt idx="33">
                  <c:v>102.1825095057034</c:v>
                </c:pt>
                <c:pt idx="34">
                  <c:v>102.388783269962</c:v>
                </c:pt>
                <c:pt idx="35">
                  <c:v>102.4173003802281</c:v>
                </c:pt>
                <c:pt idx="36">
                  <c:v>102.3184410646388</c:v>
                </c:pt>
                <c:pt idx="37">
                  <c:v>102.254752851711</c:v>
                </c:pt>
                <c:pt idx="38">
                  <c:v>102.3412547528517</c:v>
                </c:pt>
                <c:pt idx="39">
                  <c:v>102.5475285171103</c:v>
                </c:pt>
                <c:pt idx="40">
                  <c:v>102.8735741444867</c:v>
                </c:pt>
                <c:pt idx="41">
                  <c:v>101.5494296577947</c:v>
                </c:pt>
                <c:pt idx="42">
                  <c:v>100.9876425855513</c:v>
                </c:pt>
                <c:pt idx="43">
                  <c:v>100.5085551330799</c:v>
                </c:pt>
                <c:pt idx="44">
                  <c:v>100.291825095057</c:v>
                </c:pt>
                <c:pt idx="45">
                  <c:v>100.2024714828897</c:v>
                </c:pt>
                <c:pt idx="46">
                  <c:v>100.5532319391635</c:v>
                </c:pt>
                <c:pt idx="47">
                  <c:v>100.5</c:v>
                </c:pt>
                <c:pt idx="48">
                  <c:v>99.73003802281356</c:v>
                </c:pt>
                <c:pt idx="49">
                  <c:v>100.7186311787072</c:v>
                </c:pt>
                <c:pt idx="50">
                  <c:v>101.3849809885932</c:v>
                </c:pt>
                <c:pt idx="51">
                  <c:v>101.5446768060836</c:v>
                </c:pt>
                <c:pt idx="52">
                  <c:v>100.6292775665399</c:v>
                </c:pt>
                <c:pt idx="53">
                  <c:v>100.1444866920152</c:v>
                </c:pt>
                <c:pt idx="54">
                  <c:v>99.75950570342205</c:v>
                </c:pt>
                <c:pt idx="55">
                  <c:v>99.03517110266128</c:v>
                </c:pt>
                <c:pt idx="56">
                  <c:v>97.69296577946768</c:v>
                </c:pt>
                <c:pt idx="57">
                  <c:v>97.72813688212906</c:v>
                </c:pt>
                <c:pt idx="58">
                  <c:v>96.97813688212906</c:v>
                </c:pt>
                <c:pt idx="59">
                  <c:v>96.34220532319391</c:v>
                </c:pt>
                <c:pt idx="60">
                  <c:v>96.25285171102644</c:v>
                </c:pt>
                <c:pt idx="61">
                  <c:v>96.81558935361217</c:v>
                </c:pt>
                <c:pt idx="62">
                  <c:v>96.78897338403041</c:v>
                </c:pt>
                <c:pt idx="63">
                  <c:v>96.88783269961978</c:v>
                </c:pt>
                <c:pt idx="64">
                  <c:v>97.15114068441064</c:v>
                </c:pt>
                <c:pt idx="65">
                  <c:v>97.36216730038021</c:v>
                </c:pt>
                <c:pt idx="66">
                  <c:v>97.13212927756651</c:v>
                </c:pt>
                <c:pt idx="67">
                  <c:v>96.8925855513308</c:v>
                </c:pt>
                <c:pt idx="68">
                  <c:v>96.25760456273766</c:v>
                </c:pt>
                <c:pt idx="69">
                  <c:v>95.70722433460076</c:v>
                </c:pt>
                <c:pt idx="70">
                  <c:v>95.5769961977185</c:v>
                </c:pt>
                <c:pt idx="71">
                  <c:v>96.70627376425856</c:v>
                </c:pt>
                <c:pt idx="72">
                  <c:v>96.73098859315577</c:v>
                </c:pt>
                <c:pt idx="73">
                  <c:v>96.74429657794676</c:v>
                </c:pt>
                <c:pt idx="74">
                  <c:v>96.56368821292763</c:v>
                </c:pt>
                <c:pt idx="75">
                  <c:v>96.57604562737643</c:v>
                </c:pt>
                <c:pt idx="76">
                  <c:v>96.58269961977185</c:v>
                </c:pt>
                <c:pt idx="77">
                  <c:v>96.91730038022816</c:v>
                </c:pt>
                <c:pt idx="78">
                  <c:v>95.81083650190114</c:v>
                </c:pt>
                <c:pt idx="79">
                  <c:v>94.96673003802275</c:v>
                </c:pt>
                <c:pt idx="80">
                  <c:v>94.87452471482888</c:v>
                </c:pt>
                <c:pt idx="81">
                  <c:v>95.12642585551328</c:v>
                </c:pt>
                <c:pt idx="82">
                  <c:v>95.37262357414448</c:v>
                </c:pt>
                <c:pt idx="83">
                  <c:v>96.1882129277565</c:v>
                </c:pt>
                <c:pt idx="84">
                  <c:v>97.48384030418251</c:v>
                </c:pt>
                <c:pt idx="85">
                  <c:v>97.46863117870723</c:v>
                </c:pt>
                <c:pt idx="86">
                  <c:v>97.6996197718631</c:v>
                </c:pt>
                <c:pt idx="87">
                  <c:v>101.1444866920152</c:v>
                </c:pt>
                <c:pt idx="88">
                  <c:v>99.08460076045627</c:v>
                </c:pt>
                <c:pt idx="89">
                  <c:v>99.87452471482888</c:v>
                </c:pt>
                <c:pt idx="90">
                  <c:v>98.83460076045627</c:v>
                </c:pt>
                <c:pt idx="91">
                  <c:v>97.49239543726235</c:v>
                </c:pt>
                <c:pt idx="92">
                  <c:v>100.2861216730038</c:v>
                </c:pt>
                <c:pt idx="93">
                  <c:v>100.3925855513308</c:v>
                </c:pt>
                <c:pt idx="94">
                  <c:v>99.54562737642573</c:v>
                </c:pt>
                <c:pt idx="95">
                  <c:v>100.0865019011407</c:v>
                </c:pt>
                <c:pt idx="96">
                  <c:v>100.0817490494297</c:v>
                </c:pt>
                <c:pt idx="97">
                  <c:v>100.3279467680608</c:v>
                </c:pt>
                <c:pt idx="98">
                  <c:v>100.772813688213</c:v>
                </c:pt>
                <c:pt idx="99">
                  <c:v>100.9733840304182</c:v>
                </c:pt>
                <c:pt idx="100">
                  <c:v>101.2072243346008</c:v>
                </c:pt>
                <c:pt idx="101">
                  <c:v>101.2709125475285</c:v>
                </c:pt>
                <c:pt idx="102">
                  <c:v>101.2480988593156</c:v>
                </c:pt>
                <c:pt idx="103">
                  <c:v>100.9591254752852</c:v>
                </c:pt>
                <c:pt idx="104">
                  <c:v>101.2480988593156</c:v>
                </c:pt>
                <c:pt idx="105">
                  <c:v>101.472433460076</c:v>
                </c:pt>
                <c:pt idx="106">
                  <c:v>101.2604562737643</c:v>
                </c:pt>
                <c:pt idx="107">
                  <c:v>100.5152091254753</c:v>
                </c:pt>
                <c:pt idx="108">
                  <c:v>100.7699619771863</c:v>
                </c:pt>
                <c:pt idx="109">
                  <c:v>101.0636882129278</c:v>
                </c:pt>
                <c:pt idx="110">
                  <c:v>100.8963878326996</c:v>
                </c:pt>
                <c:pt idx="111">
                  <c:v>100.3773764258555</c:v>
                </c:pt>
                <c:pt idx="112">
                  <c:v>100.0522813688213</c:v>
                </c:pt>
                <c:pt idx="113">
                  <c:v>99.74809885931558</c:v>
                </c:pt>
                <c:pt idx="114">
                  <c:v>99.86501901140672</c:v>
                </c:pt>
                <c:pt idx="115">
                  <c:v>99.65304182509487</c:v>
                </c:pt>
                <c:pt idx="116">
                  <c:v>99.59505703422045</c:v>
                </c:pt>
                <c:pt idx="117">
                  <c:v>99.66254752851711</c:v>
                </c:pt>
                <c:pt idx="118">
                  <c:v>98.78231939163486</c:v>
                </c:pt>
                <c:pt idx="119">
                  <c:v>98.9448669201521</c:v>
                </c:pt>
                <c:pt idx="120">
                  <c:v>97.99334600760443</c:v>
                </c:pt>
                <c:pt idx="121">
                  <c:v>97.52091254752838</c:v>
                </c:pt>
                <c:pt idx="122">
                  <c:v>96.85836501901127</c:v>
                </c:pt>
                <c:pt idx="123">
                  <c:v>95.42680608365018</c:v>
                </c:pt>
                <c:pt idx="124">
                  <c:v>94.7319391634981</c:v>
                </c:pt>
                <c:pt idx="125">
                  <c:v>93.5361216730038</c:v>
                </c:pt>
                <c:pt idx="126">
                  <c:v>94.09505703422045</c:v>
                </c:pt>
                <c:pt idx="127">
                  <c:v>93.73574144486685</c:v>
                </c:pt>
                <c:pt idx="128">
                  <c:v>93.47718631178707</c:v>
                </c:pt>
                <c:pt idx="129">
                  <c:v>93.05038022813685</c:v>
                </c:pt>
                <c:pt idx="130">
                  <c:v>94.27946768060836</c:v>
                </c:pt>
                <c:pt idx="131">
                  <c:v>93.787072243346</c:v>
                </c:pt>
                <c:pt idx="132">
                  <c:v>93.85836501901127</c:v>
                </c:pt>
                <c:pt idx="133">
                  <c:v>94.4610266159696</c:v>
                </c:pt>
                <c:pt idx="134">
                  <c:v>95.07319391634981</c:v>
                </c:pt>
                <c:pt idx="135">
                  <c:v>94.34505703422045</c:v>
                </c:pt>
                <c:pt idx="136">
                  <c:v>97.7319391634981</c:v>
                </c:pt>
                <c:pt idx="137">
                  <c:v>98.22908745247126</c:v>
                </c:pt>
                <c:pt idx="138">
                  <c:v>98.0893536121673</c:v>
                </c:pt>
                <c:pt idx="139">
                  <c:v>99.32414448669202</c:v>
                </c:pt>
                <c:pt idx="140">
                  <c:v>98.29942965779467</c:v>
                </c:pt>
                <c:pt idx="141">
                  <c:v>98.21292775665387</c:v>
                </c:pt>
                <c:pt idx="142">
                  <c:v>98.3574144486692</c:v>
                </c:pt>
                <c:pt idx="143">
                  <c:v>98.50475285171098</c:v>
                </c:pt>
                <c:pt idx="144">
                  <c:v>97.81178707224335</c:v>
                </c:pt>
                <c:pt idx="145">
                  <c:v>98.56653992395437</c:v>
                </c:pt>
                <c:pt idx="146">
                  <c:v>97.37357414448644</c:v>
                </c:pt>
                <c:pt idx="147">
                  <c:v>96.92395437262344</c:v>
                </c:pt>
                <c:pt idx="148">
                  <c:v>100.6235741444867</c:v>
                </c:pt>
                <c:pt idx="149">
                  <c:v>100.4857414448669</c:v>
                </c:pt>
                <c:pt idx="150">
                  <c:v>98.77376425855508</c:v>
                </c:pt>
                <c:pt idx="151">
                  <c:v>98.92300380228124</c:v>
                </c:pt>
                <c:pt idx="152">
                  <c:v>98.20437262357405</c:v>
                </c:pt>
                <c:pt idx="153">
                  <c:v>98.28136882129277</c:v>
                </c:pt>
                <c:pt idx="154">
                  <c:v>98.71577946768058</c:v>
                </c:pt>
                <c:pt idx="155">
                  <c:v>100.2946768060836</c:v>
                </c:pt>
                <c:pt idx="156">
                  <c:v>101.2785171102662</c:v>
                </c:pt>
                <c:pt idx="157">
                  <c:v>101.2642585551331</c:v>
                </c:pt>
                <c:pt idx="158">
                  <c:v>101.8640684410646</c:v>
                </c:pt>
                <c:pt idx="159">
                  <c:v>101.3070342205323</c:v>
                </c:pt>
                <c:pt idx="160">
                  <c:v>101.1549429657795</c:v>
                </c:pt>
                <c:pt idx="161">
                  <c:v>100.2585551330799</c:v>
                </c:pt>
                <c:pt idx="162">
                  <c:v>100.0494296577947</c:v>
                </c:pt>
                <c:pt idx="163">
                  <c:v>99.81178707224335</c:v>
                </c:pt>
                <c:pt idx="164">
                  <c:v>99.42205323193915</c:v>
                </c:pt>
                <c:pt idx="165">
                  <c:v>98.91825095057033</c:v>
                </c:pt>
                <c:pt idx="166">
                  <c:v>98.5142585551331</c:v>
                </c:pt>
                <c:pt idx="167">
                  <c:v>101.8203422053232</c:v>
                </c:pt>
                <c:pt idx="168">
                  <c:v>102.2623574144487</c:v>
                </c:pt>
                <c:pt idx="169">
                  <c:v>103.9819391634981</c:v>
                </c:pt>
                <c:pt idx="170">
                  <c:v>101.5541825095057</c:v>
                </c:pt>
                <c:pt idx="171">
                  <c:v>100.6473384030418</c:v>
                </c:pt>
                <c:pt idx="172">
                  <c:v>98.56844106463878</c:v>
                </c:pt>
                <c:pt idx="173">
                  <c:v>98.23954372623573</c:v>
                </c:pt>
                <c:pt idx="174">
                  <c:v>98.2319391634981</c:v>
                </c:pt>
                <c:pt idx="175">
                  <c:v>98.38117870722415</c:v>
                </c:pt>
                <c:pt idx="176">
                  <c:v>97.73479087452449</c:v>
                </c:pt>
                <c:pt idx="177">
                  <c:v>98.17110266159695</c:v>
                </c:pt>
                <c:pt idx="178">
                  <c:v>96.78231939163486</c:v>
                </c:pt>
                <c:pt idx="179">
                  <c:v>97.23003802281356</c:v>
                </c:pt>
                <c:pt idx="180">
                  <c:v>99.47718631178707</c:v>
                </c:pt>
                <c:pt idx="181">
                  <c:v>98.70722433460076</c:v>
                </c:pt>
                <c:pt idx="182">
                  <c:v>100.078897338403</c:v>
                </c:pt>
                <c:pt idx="183">
                  <c:v>101.027566539924</c:v>
                </c:pt>
                <c:pt idx="184">
                  <c:v>101.4296577946768</c:v>
                </c:pt>
                <c:pt idx="185">
                  <c:v>100.8802281368821</c:v>
                </c:pt>
                <c:pt idx="186">
                  <c:v>99.98669201520913</c:v>
                </c:pt>
                <c:pt idx="187">
                  <c:v>99.22243346007604</c:v>
                </c:pt>
                <c:pt idx="188">
                  <c:v>99.0979087452472</c:v>
                </c:pt>
                <c:pt idx="189">
                  <c:v>99.60171102661585</c:v>
                </c:pt>
                <c:pt idx="190">
                  <c:v>100.0389733840304</c:v>
                </c:pt>
                <c:pt idx="191">
                  <c:v>100.1787072243346</c:v>
                </c:pt>
                <c:pt idx="192">
                  <c:v>100.3621673003802</c:v>
                </c:pt>
                <c:pt idx="193">
                  <c:v>100.6730038022814</c:v>
                </c:pt>
                <c:pt idx="194">
                  <c:v>100.7585551330799</c:v>
                </c:pt>
                <c:pt idx="195">
                  <c:v>100.8944866920152</c:v>
                </c:pt>
                <c:pt idx="196">
                  <c:v>99.38783269961978</c:v>
                </c:pt>
                <c:pt idx="197">
                  <c:v>98.52091254752838</c:v>
                </c:pt>
                <c:pt idx="198">
                  <c:v>97.65209125475263</c:v>
                </c:pt>
                <c:pt idx="199">
                  <c:v>97.81273764258533</c:v>
                </c:pt>
                <c:pt idx="200">
                  <c:v>97.15399239543713</c:v>
                </c:pt>
                <c:pt idx="201">
                  <c:v>97.18155893536121</c:v>
                </c:pt>
                <c:pt idx="202">
                  <c:v>96.69866920152091</c:v>
                </c:pt>
                <c:pt idx="203">
                  <c:v>96.88498098859315</c:v>
                </c:pt>
                <c:pt idx="204">
                  <c:v>97.70437262357402</c:v>
                </c:pt>
                <c:pt idx="205">
                  <c:v>99.09695817490481</c:v>
                </c:pt>
                <c:pt idx="206">
                  <c:v>99.65684410646358</c:v>
                </c:pt>
                <c:pt idx="207">
                  <c:v>99.43346007604563</c:v>
                </c:pt>
                <c:pt idx="208">
                  <c:v>99.75190114068427</c:v>
                </c:pt>
                <c:pt idx="209">
                  <c:v>99.73003802281356</c:v>
                </c:pt>
                <c:pt idx="210">
                  <c:v>100.8792775665399</c:v>
                </c:pt>
                <c:pt idx="211">
                  <c:v>101.0988593155894</c:v>
                </c:pt>
                <c:pt idx="212">
                  <c:v>101.4838403041825</c:v>
                </c:pt>
                <c:pt idx="213">
                  <c:v>101.4781368821293</c:v>
                </c:pt>
                <c:pt idx="214">
                  <c:v>101.0484790874525</c:v>
                </c:pt>
                <c:pt idx="215">
                  <c:v>98.6482889733839</c:v>
                </c:pt>
                <c:pt idx="216">
                  <c:v>97.6425855513308</c:v>
                </c:pt>
                <c:pt idx="217">
                  <c:v>98.24809885931558</c:v>
                </c:pt>
                <c:pt idx="218">
                  <c:v>96.6606463878327</c:v>
                </c:pt>
                <c:pt idx="219">
                  <c:v>95.61406844106464</c:v>
                </c:pt>
                <c:pt idx="220">
                  <c:v>96.63783269961978</c:v>
                </c:pt>
                <c:pt idx="221">
                  <c:v>96.95342205323188</c:v>
                </c:pt>
                <c:pt idx="222">
                  <c:v>93.27756653992395</c:v>
                </c:pt>
                <c:pt idx="223">
                  <c:v>92.717680608365</c:v>
                </c:pt>
                <c:pt idx="224">
                  <c:v>92.40304182509505</c:v>
                </c:pt>
                <c:pt idx="225">
                  <c:v>93.287072243346</c:v>
                </c:pt>
                <c:pt idx="226">
                  <c:v>93.46197718631178</c:v>
                </c:pt>
                <c:pt idx="227">
                  <c:v>92.4486692015209</c:v>
                </c:pt>
                <c:pt idx="228">
                  <c:v>92.58650190114067</c:v>
                </c:pt>
                <c:pt idx="229">
                  <c:v>92.04562737642573</c:v>
                </c:pt>
                <c:pt idx="230">
                  <c:v>92.24049429657794</c:v>
                </c:pt>
                <c:pt idx="231">
                  <c:v>91.67300380228112</c:v>
                </c:pt>
                <c:pt idx="232">
                  <c:v>92.49809885931558</c:v>
                </c:pt>
                <c:pt idx="233">
                  <c:v>91.92870722433447</c:v>
                </c:pt>
                <c:pt idx="234">
                  <c:v>91.80798479087453</c:v>
                </c:pt>
                <c:pt idx="235">
                  <c:v>96.21863117870723</c:v>
                </c:pt>
                <c:pt idx="236">
                  <c:v>91.63783269961978</c:v>
                </c:pt>
                <c:pt idx="237">
                  <c:v>94.42300380228124</c:v>
                </c:pt>
                <c:pt idx="238">
                  <c:v>96.74144486692014</c:v>
                </c:pt>
                <c:pt idx="239">
                  <c:v>96.0712927756654</c:v>
                </c:pt>
                <c:pt idx="240">
                  <c:v>97.25</c:v>
                </c:pt>
                <c:pt idx="241">
                  <c:v>97.49144486692014</c:v>
                </c:pt>
                <c:pt idx="242">
                  <c:v>97.54847908745248</c:v>
                </c:pt>
                <c:pt idx="243">
                  <c:v>98.22528517110265</c:v>
                </c:pt>
                <c:pt idx="244">
                  <c:v>98.18726235741433</c:v>
                </c:pt>
                <c:pt idx="245">
                  <c:v>97.56749049429657</c:v>
                </c:pt>
                <c:pt idx="246">
                  <c:v>97.71007604562737</c:v>
                </c:pt>
                <c:pt idx="247">
                  <c:v>97.59885931558917</c:v>
                </c:pt>
                <c:pt idx="248">
                  <c:v>96.96387832699604</c:v>
                </c:pt>
                <c:pt idx="249">
                  <c:v>96.46007604562737</c:v>
                </c:pt>
                <c:pt idx="250">
                  <c:v>96.36121673003802</c:v>
                </c:pt>
                <c:pt idx="251">
                  <c:v>94.98954372623573</c:v>
                </c:pt>
                <c:pt idx="252">
                  <c:v>93.9819391634981</c:v>
                </c:pt>
                <c:pt idx="253">
                  <c:v>93.37262357414448</c:v>
                </c:pt>
                <c:pt idx="254">
                  <c:v>92.42300380228124</c:v>
                </c:pt>
                <c:pt idx="255">
                  <c:v>92.31653992395437</c:v>
                </c:pt>
                <c:pt idx="256">
                  <c:v>92.86216730038021</c:v>
                </c:pt>
                <c:pt idx="257">
                  <c:v>92.81273764258533</c:v>
                </c:pt>
                <c:pt idx="258">
                  <c:v>92.53802281368796</c:v>
                </c:pt>
                <c:pt idx="259">
                  <c:v>96.73764258555133</c:v>
                </c:pt>
                <c:pt idx="260">
                  <c:v>97.57794676806084</c:v>
                </c:pt>
                <c:pt idx="261">
                  <c:v>96.40209125475285</c:v>
                </c:pt>
                <c:pt idx="262">
                  <c:v>96.1425855513308</c:v>
                </c:pt>
                <c:pt idx="263">
                  <c:v>97.60171102661585</c:v>
                </c:pt>
                <c:pt idx="264">
                  <c:v>97.67585551330782</c:v>
                </c:pt>
                <c:pt idx="265">
                  <c:v>97.9106463878327</c:v>
                </c:pt>
                <c:pt idx="266">
                  <c:v>96.51140684410646</c:v>
                </c:pt>
                <c:pt idx="267">
                  <c:v>97.30228136882117</c:v>
                </c:pt>
                <c:pt idx="268">
                  <c:v>96.42300380228124</c:v>
                </c:pt>
                <c:pt idx="269">
                  <c:v>96.3032319391635</c:v>
                </c:pt>
                <c:pt idx="270">
                  <c:v>92.95722433460076</c:v>
                </c:pt>
                <c:pt idx="271">
                  <c:v>90.4296577946768</c:v>
                </c:pt>
                <c:pt idx="272">
                  <c:v>92.01140684410646</c:v>
                </c:pt>
                <c:pt idx="273">
                  <c:v>93.17015209125454</c:v>
                </c:pt>
                <c:pt idx="274">
                  <c:v>96.27661596958175</c:v>
                </c:pt>
                <c:pt idx="275">
                  <c:v>95.90494296577946</c:v>
                </c:pt>
                <c:pt idx="276">
                  <c:v>97.07889733840277</c:v>
                </c:pt>
                <c:pt idx="277">
                  <c:v>101.101711026616</c:v>
                </c:pt>
                <c:pt idx="278">
                  <c:v>101.504752851711</c:v>
                </c:pt>
                <c:pt idx="279">
                  <c:v>101.4173003802281</c:v>
                </c:pt>
                <c:pt idx="280">
                  <c:v>101.1939163498099</c:v>
                </c:pt>
                <c:pt idx="281">
                  <c:v>101.0389733840304</c:v>
                </c:pt>
                <c:pt idx="282">
                  <c:v>100.8640684410646</c:v>
                </c:pt>
                <c:pt idx="283">
                  <c:v>101.1977186311787</c:v>
                </c:pt>
                <c:pt idx="284">
                  <c:v>101.2319391634981</c:v>
                </c:pt>
                <c:pt idx="285">
                  <c:v>100.9847908745247</c:v>
                </c:pt>
                <c:pt idx="286">
                  <c:v>100.9695817490494</c:v>
                </c:pt>
                <c:pt idx="287">
                  <c:v>100.8184410646388</c:v>
                </c:pt>
                <c:pt idx="288">
                  <c:v>100.8745247148289</c:v>
                </c:pt>
                <c:pt idx="289">
                  <c:v>101.5114068441065</c:v>
                </c:pt>
                <c:pt idx="290">
                  <c:v>101.078897338403</c:v>
                </c:pt>
                <c:pt idx="291">
                  <c:v>99.63593155893523</c:v>
                </c:pt>
                <c:pt idx="292">
                  <c:v>99.48479087452449</c:v>
                </c:pt>
                <c:pt idx="293">
                  <c:v>99.37737642585545</c:v>
                </c:pt>
                <c:pt idx="294">
                  <c:v>99.54277566539923</c:v>
                </c:pt>
                <c:pt idx="295">
                  <c:v>100.439163498099</c:v>
                </c:pt>
                <c:pt idx="296">
                  <c:v>100.9068441064639</c:v>
                </c:pt>
                <c:pt idx="297">
                  <c:v>100.698669201521</c:v>
                </c:pt>
                <c:pt idx="298">
                  <c:v>101.0313688212928</c:v>
                </c:pt>
                <c:pt idx="299">
                  <c:v>100.8669201520913</c:v>
                </c:pt>
                <c:pt idx="300">
                  <c:v>100.8555133079848</c:v>
                </c:pt>
                <c:pt idx="301">
                  <c:v>100.7718631178707</c:v>
                </c:pt>
                <c:pt idx="302">
                  <c:v>100.680608365019</c:v>
                </c:pt>
                <c:pt idx="303">
                  <c:v>100.6692015209126</c:v>
                </c:pt>
                <c:pt idx="304">
                  <c:v>100.4106463878327</c:v>
                </c:pt>
                <c:pt idx="305">
                  <c:v>100.2148288973384</c:v>
                </c:pt>
                <c:pt idx="306">
                  <c:v>99.73479087452449</c:v>
                </c:pt>
                <c:pt idx="307">
                  <c:v>99.9420152091255</c:v>
                </c:pt>
                <c:pt idx="308">
                  <c:v>99.40209125475285</c:v>
                </c:pt>
                <c:pt idx="309">
                  <c:v>98.18060836501901</c:v>
                </c:pt>
                <c:pt idx="310">
                  <c:v>98.06558935361217</c:v>
                </c:pt>
                <c:pt idx="311">
                  <c:v>97.89543726235738</c:v>
                </c:pt>
                <c:pt idx="312">
                  <c:v>97.92015209125475</c:v>
                </c:pt>
                <c:pt idx="313">
                  <c:v>98.24144486692014</c:v>
                </c:pt>
                <c:pt idx="314">
                  <c:v>98.32414448669202</c:v>
                </c:pt>
                <c:pt idx="315">
                  <c:v>99.3982889733839</c:v>
                </c:pt>
                <c:pt idx="316">
                  <c:v>99.81558935361217</c:v>
                </c:pt>
                <c:pt idx="317">
                  <c:v>99.75285171102644</c:v>
                </c:pt>
                <c:pt idx="318">
                  <c:v>100.032319391635</c:v>
                </c:pt>
                <c:pt idx="319">
                  <c:v>100.2024714828897</c:v>
                </c:pt>
                <c:pt idx="320">
                  <c:v>100.2538022813688</c:v>
                </c:pt>
                <c:pt idx="321">
                  <c:v>100.3583650190114</c:v>
                </c:pt>
                <c:pt idx="322">
                  <c:v>99.72148288973381</c:v>
                </c:pt>
                <c:pt idx="323">
                  <c:v>99.78897338403041</c:v>
                </c:pt>
                <c:pt idx="324">
                  <c:v>100.9610266159696</c:v>
                </c:pt>
                <c:pt idx="325">
                  <c:v>99.02471482889734</c:v>
                </c:pt>
                <c:pt idx="326">
                  <c:v>98.1416349809886</c:v>
                </c:pt>
                <c:pt idx="327">
                  <c:v>98.3479087452472</c:v>
                </c:pt>
                <c:pt idx="328">
                  <c:v>98.30703422053231</c:v>
                </c:pt>
                <c:pt idx="329">
                  <c:v>99.2842205323194</c:v>
                </c:pt>
                <c:pt idx="330">
                  <c:v>99.28897338403041</c:v>
                </c:pt>
                <c:pt idx="331">
                  <c:v>98.9648288973384</c:v>
                </c:pt>
                <c:pt idx="332">
                  <c:v>97.99144486692014</c:v>
                </c:pt>
                <c:pt idx="333">
                  <c:v>97.56368821292763</c:v>
                </c:pt>
                <c:pt idx="334">
                  <c:v>98.5142585551331</c:v>
                </c:pt>
                <c:pt idx="335">
                  <c:v>98.26140684410646</c:v>
                </c:pt>
                <c:pt idx="336">
                  <c:v>99.24429657794676</c:v>
                </c:pt>
                <c:pt idx="337">
                  <c:v>99.18346007604561</c:v>
                </c:pt>
                <c:pt idx="338">
                  <c:v>98.32984790874525</c:v>
                </c:pt>
                <c:pt idx="339">
                  <c:v>98.6444866920152</c:v>
                </c:pt>
                <c:pt idx="340">
                  <c:v>98.5893536121673</c:v>
                </c:pt>
                <c:pt idx="341">
                  <c:v>98.65304182509487</c:v>
                </c:pt>
                <c:pt idx="342">
                  <c:v>98.73859315589354</c:v>
                </c:pt>
                <c:pt idx="343">
                  <c:v>99.3212927756654</c:v>
                </c:pt>
                <c:pt idx="344">
                  <c:v>98.84980988593156</c:v>
                </c:pt>
                <c:pt idx="345">
                  <c:v>99.28517110266128</c:v>
                </c:pt>
                <c:pt idx="346">
                  <c:v>98.66444866920151</c:v>
                </c:pt>
                <c:pt idx="347">
                  <c:v>98.81558935361217</c:v>
                </c:pt>
                <c:pt idx="348">
                  <c:v>99.4410646387833</c:v>
                </c:pt>
                <c:pt idx="349">
                  <c:v>98.62927756653967</c:v>
                </c:pt>
                <c:pt idx="350">
                  <c:v>97.9106463878327</c:v>
                </c:pt>
                <c:pt idx="351">
                  <c:v>98.2652091254753</c:v>
                </c:pt>
                <c:pt idx="352">
                  <c:v>98.32604562737643</c:v>
                </c:pt>
                <c:pt idx="353">
                  <c:v>98.9344106463879</c:v>
                </c:pt>
                <c:pt idx="354">
                  <c:v>98.84600760456274</c:v>
                </c:pt>
                <c:pt idx="355">
                  <c:v>98.7091254752852</c:v>
                </c:pt>
                <c:pt idx="356">
                  <c:v>98.72338403041815</c:v>
                </c:pt>
                <c:pt idx="357">
                  <c:v>98.46958174904942</c:v>
                </c:pt>
                <c:pt idx="358">
                  <c:v>97.99334600760443</c:v>
                </c:pt>
                <c:pt idx="359">
                  <c:v>97.92775665399238</c:v>
                </c:pt>
                <c:pt idx="360">
                  <c:v>98.27471482889734</c:v>
                </c:pt>
                <c:pt idx="361">
                  <c:v>98.6444866920152</c:v>
                </c:pt>
                <c:pt idx="362">
                  <c:v>98.73859315589354</c:v>
                </c:pt>
                <c:pt idx="363">
                  <c:v>98.7832699619772</c:v>
                </c:pt>
                <c:pt idx="364">
                  <c:v>98.61406844106464</c:v>
                </c:pt>
                <c:pt idx="365">
                  <c:v>98.83079847908745</c:v>
                </c:pt>
                <c:pt idx="366">
                  <c:v>99.07889733840277</c:v>
                </c:pt>
                <c:pt idx="367">
                  <c:v>98.9344106463879</c:v>
                </c:pt>
                <c:pt idx="368">
                  <c:v>99.2566539923955</c:v>
                </c:pt>
                <c:pt idx="369">
                  <c:v>98.40399239543725</c:v>
                </c:pt>
                <c:pt idx="370">
                  <c:v>98.40304182509505</c:v>
                </c:pt>
                <c:pt idx="371">
                  <c:v>98.4591254752852</c:v>
                </c:pt>
                <c:pt idx="372">
                  <c:v>98.33174904942965</c:v>
                </c:pt>
                <c:pt idx="373">
                  <c:v>98.84125475285171</c:v>
                </c:pt>
                <c:pt idx="374">
                  <c:v>98.72053231939145</c:v>
                </c:pt>
                <c:pt idx="375">
                  <c:v>100.4743346007605</c:v>
                </c:pt>
                <c:pt idx="376">
                  <c:v>98.65494296577947</c:v>
                </c:pt>
                <c:pt idx="377">
                  <c:v>97.98479087452449</c:v>
                </c:pt>
                <c:pt idx="378">
                  <c:v>98.0551330798479</c:v>
                </c:pt>
                <c:pt idx="379">
                  <c:v>97.67775665399238</c:v>
                </c:pt>
                <c:pt idx="380">
                  <c:v>98.48288973384031</c:v>
                </c:pt>
                <c:pt idx="381">
                  <c:v>98.21387832699604</c:v>
                </c:pt>
                <c:pt idx="382">
                  <c:v>97.73288973384031</c:v>
                </c:pt>
                <c:pt idx="383">
                  <c:v>98.13878326996198</c:v>
                </c:pt>
                <c:pt idx="384">
                  <c:v>98.36692015209113</c:v>
                </c:pt>
                <c:pt idx="385">
                  <c:v>99.45627376425856</c:v>
                </c:pt>
                <c:pt idx="386">
                  <c:v>99.51806083650168</c:v>
                </c:pt>
                <c:pt idx="387">
                  <c:v>100.7652091254753</c:v>
                </c:pt>
                <c:pt idx="388">
                  <c:v>97.63022813688195</c:v>
                </c:pt>
                <c:pt idx="389">
                  <c:v>96.88022813688195</c:v>
                </c:pt>
                <c:pt idx="390">
                  <c:v>95.37167300380228</c:v>
                </c:pt>
                <c:pt idx="391">
                  <c:v>94.90494296577946</c:v>
                </c:pt>
                <c:pt idx="392">
                  <c:v>92.54847908745248</c:v>
                </c:pt>
                <c:pt idx="393">
                  <c:v>92.74619771863118</c:v>
                </c:pt>
                <c:pt idx="394">
                  <c:v>98.85931558935361</c:v>
                </c:pt>
                <c:pt idx="395">
                  <c:v>98.08745247148288</c:v>
                </c:pt>
                <c:pt idx="396">
                  <c:v>96.79942965779467</c:v>
                </c:pt>
                <c:pt idx="397">
                  <c:v>98.18346007604561</c:v>
                </c:pt>
                <c:pt idx="398">
                  <c:v>101.5750950570342</c:v>
                </c:pt>
                <c:pt idx="399">
                  <c:v>102.4230038022814</c:v>
                </c:pt>
                <c:pt idx="400">
                  <c:v>101.1872623574145</c:v>
                </c:pt>
                <c:pt idx="401">
                  <c:v>99.45152091254752</c:v>
                </c:pt>
                <c:pt idx="402">
                  <c:v>99.24049429657794</c:v>
                </c:pt>
                <c:pt idx="403">
                  <c:v>99.9439163498099</c:v>
                </c:pt>
                <c:pt idx="404">
                  <c:v>100.3526615969582</c:v>
                </c:pt>
                <c:pt idx="405">
                  <c:v>97.97528517110265</c:v>
                </c:pt>
                <c:pt idx="406">
                  <c:v>98.05228136882117</c:v>
                </c:pt>
                <c:pt idx="407">
                  <c:v>100.1359315589354</c:v>
                </c:pt>
                <c:pt idx="408">
                  <c:v>100.7414448669201</c:v>
                </c:pt>
                <c:pt idx="409">
                  <c:v>95.97813688212906</c:v>
                </c:pt>
                <c:pt idx="410">
                  <c:v>94.06083650190114</c:v>
                </c:pt>
                <c:pt idx="411">
                  <c:v>94.35171102661585</c:v>
                </c:pt>
                <c:pt idx="412">
                  <c:v>95.57034220532307</c:v>
                </c:pt>
                <c:pt idx="413">
                  <c:v>94.53802281368796</c:v>
                </c:pt>
                <c:pt idx="414">
                  <c:v>94.4477186311787</c:v>
                </c:pt>
                <c:pt idx="415">
                  <c:v>93.96007604562737</c:v>
                </c:pt>
                <c:pt idx="416">
                  <c:v>94.60836501901127</c:v>
                </c:pt>
                <c:pt idx="417">
                  <c:v>94.66825095057034</c:v>
                </c:pt>
                <c:pt idx="418">
                  <c:v>94.53041825095058</c:v>
                </c:pt>
                <c:pt idx="419">
                  <c:v>93.45437262357405</c:v>
                </c:pt>
                <c:pt idx="420">
                  <c:v>96.91634980988593</c:v>
                </c:pt>
                <c:pt idx="421">
                  <c:v>100.5304182509506</c:v>
                </c:pt>
                <c:pt idx="422">
                  <c:v>99.4315589353612</c:v>
                </c:pt>
                <c:pt idx="423">
                  <c:v>98.62642585551328</c:v>
                </c:pt>
                <c:pt idx="424">
                  <c:v>97.48479087452449</c:v>
                </c:pt>
                <c:pt idx="425">
                  <c:v>97.18346007604561</c:v>
                </c:pt>
                <c:pt idx="426">
                  <c:v>96.36882129277565</c:v>
                </c:pt>
                <c:pt idx="427">
                  <c:v>98.65779467680608</c:v>
                </c:pt>
                <c:pt idx="428">
                  <c:v>98.91349809885931</c:v>
                </c:pt>
                <c:pt idx="429">
                  <c:v>99.48098859315577</c:v>
                </c:pt>
                <c:pt idx="430">
                  <c:v>99.43821292775665</c:v>
                </c:pt>
                <c:pt idx="431">
                  <c:v>98.30133079847896</c:v>
                </c:pt>
                <c:pt idx="432">
                  <c:v>97.58650190114067</c:v>
                </c:pt>
                <c:pt idx="433">
                  <c:v>97.45817490494296</c:v>
                </c:pt>
                <c:pt idx="434">
                  <c:v>97.2110266159696</c:v>
                </c:pt>
                <c:pt idx="435">
                  <c:v>97.2319391634981</c:v>
                </c:pt>
                <c:pt idx="436">
                  <c:v>97.35836501901127</c:v>
                </c:pt>
                <c:pt idx="437">
                  <c:v>97.537072243346</c:v>
                </c:pt>
                <c:pt idx="438">
                  <c:v>98.27566539923954</c:v>
                </c:pt>
                <c:pt idx="439">
                  <c:v>97.96863117870723</c:v>
                </c:pt>
                <c:pt idx="440">
                  <c:v>97.4448669201521</c:v>
                </c:pt>
                <c:pt idx="441">
                  <c:v>98.04657794676807</c:v>
                </c:pt>
                <c:pt idx="442">
                  <c:v>96.70817490494296</c:v>
                </c:pt>
                <c:pt idx="443">
                  <c:v>96.18536121672969</c:v>
                </c:pt>
                <c:pt idx="444">
                  <c:v>96.09885931558917</c:v>
                </c:pt>
                <c:pt idx="445">
                  <c:v>96.11977186311788</c:v>
                </c:pt>
                <c:pt idx="446">
                  <c:v>95.96387832699604</c:v>
                </c:pt>
                <c:pt idx="447">
                  <c:v>97.2899239543726</c:v>
                </c:pt>
                <c:pt idx="448">
                  <c:v>98.38783269961978</c:v>
                </c:pt>
                <c:pt idx="449">
                  <c:v>96.47813688212906</c:v>
                </c:pt>
                <c:pt idx="450">
                  <c:v>96.5532319391635</c:v>
                </c:pt>
                <c:pt idx="451">
                  <c:v>100.1948669201521</c:v>
                </c:pt>
                <c:pt idx="452">
                  <c:v>97.0190114068441</c:v>
                </c:pt>
                <c:pt idx="453">
                  <c:v>95.01045627376425</c:v>
                </c:pt>
                <c:pt idx="454">
                  <c:v>94.6606463878327</c:v>
                </c:pt>
                <c:pt idx="455">
                  <c:v>94.84600760456274</c:v>
                </c:pt>
                <c:pt idx="456">
                  <c:v>94.99429657794676</c:v>
                </c:pt>
                <c:pt idx="457">
                  <c:v>94.94581749049428</c:v>
                </c:pt>
                <c:pt idx="458">
                  <c:v>93.77756653992395</c:v>
                </c:pt>
                <c:pt idx="459">
                  <c:v>93.69201520912547</c:v>
                </c:pt>
                <c:pt idx="460">
                  <c:v>92.97053231939145</c:v>
                </c:pt>
                <c:pt idx="461">
                  <c:v>92.79467680608352</c:v>
                </c:pt>
                <c:pt idx="462">
                  <c:v>93.71292775665387</c:v>
                </c:pt>
                <c:pt idx="463">
                  <c:v>92.59030418250937</c:v>
                </c:pt>
                <c:pt idx="464">
                  <c:v>93.05988593155878</c:v>
                </c:pt>
                <c:pt idx="465">
                  <c:v>96.15114068441064</c:v>
                </c:pt>
                <c:pt idx="466">
                  <c:v>96.67680608364996</c:v>
                </c:pt>
                <c:pt idx="467">
                  <c:v>98.07319391634981</c:v>
                </c:pt>
                <c:pt idx="468">
                  <c:v>96.87737642585545</c:v>
                </c:pt>
                <c:pt idx="469">
                  <c:v>97.99809885931558</c:v>
                </c:pt>
                <c:pt idx="470">
                  <c:v>98.4610266159696</c:v>
                </c:pt>
                <c:pt idx="471">
                  <c:v>98.9486692015209</c:v>
                </c:pt>
                <c:pt idx="472">
                  <c:v>98.68536121672969</c:v>
                </c:pt>
                <c:pt idx="473">
                  <c:v>97.11026615969581</c:v>
                </c:pt>
                <c:pt idx="474">
                  <c:v>96.89543726235738</c:v>
                </c:pt>
                <c:pt idx="475">
                  <c:v>96.25190114068427</c:v>
                </c:pt>
                <c:pt idx="476">
                  <c:v>96.85456273764258</c:v>
                </c:pt>
                <c:pt idx="477">
                  <c:v>96.57414448669202</c:v>
                </c:pt>
                <c:pt idx="478">
                  <c:v>96.23574144486685</c:v>
                </c:pt>
                <c:pt idx="479">
                  <c:v>98.90684410646369</c:v>
                </c:pt>
                <c:pt idx="480">
                  <c:v>99.13212927756651</c:v>
                </c:pt>
                <c:pt idx="481">
                  <c:v>99.32224334600761</c:v>
                </c:pt>
                <c:pt idx="482">
                  <c:v>99.2642585551331</c:v>
                </c:pt>
                <c:pt idx="483">
                  <c:v>99.38117870722415</c:v>
                </c:pt>
                <c:pt idx="484">
                  <c:v>98.7319391634981</c:v>
                </c:pt>
                <c:pt idx="485">
                  <c:v>98.2585551330797</c:v>
                </c:pt>
                <c:pt idx="486">
                  <c:v>98.37832699619759</c:v>
                </c:pt>
                <c:pt idx="487">
                  <c:v>98.58840304182508</c:v>
                </c:pt>
                <c:pt idx="488">
                  <c:v>97.6996197718631</c:v>
                </c:pt>
                <c:pt idx="489">
                  <c:v>99.49429657794676</c:v>
                </c:pt>
                <c:pt idx="490">
                  <c:v>99.4315589353612</c:v>
                </c:pt>
                <c:pt idx="491">
                  <c:v>99.76806083650168</c:v>
                </c:pt>
                <c:pt idx="492">
                  <c:v>99.91634980988593</c:v>
                </c:pt>
                <c:pt idx="493">
                  <c:v>99.61216730038021</c:v>
                </c:pt>
                <c:pt idx="494">
                  <c:v>101.0028517110266</c:v>
                </c:pt>
                <c:pt idx="495">
                  <c:v>98.16539923954365</c:v>
                </c:pt>
                <c:pt idx="496">
                  <c:v>97.787072243346</c:v>
                </c:pt>
                <c:pt idx="497">
                  <c:v>97.43536121672985</c:v>
                </c:pt>
                <c:pt idx="498">
                  <c:v>97.78897338403041</c:v>
                </c:pt>
                <c:pt idx="499">
                  <c:v>96.8973384030417</c:v>
                </c:pt>
                <c:pt idx="500">
                  <c:v>96.78136882129277</c:v>
                </c:pt>
                <c:pt idx="501">
                  <c:v>97.33460076045627</c:v>
                </c:pt>
                <c:pt idx="502">
                  <c:v>96.9467680608365</c:v>
                </c:pt>
                <c:pt idx="503">
                  <c:v>96.89923954372624</c:v>
                </c:pt>
                <c:pt idx="504">
                  <c:v>96.27661596958175</c:v>
                </c:pt>
                <c:pt idx="505">
                  <c:v>95.80703422053231</c:v>
                </c:pt>
                <c:pt idx="506">
                  <c:v>95.42870722433447</c:v>
                </c:pt>
                <c:pt idx="507">
                  <c:v>95.20057034220531</c:v>
                </c:pt>
                <c:pt idx="508">
                  <c:v>95.30893536121673</c:v>
                </c:pt>
                <c:pt idx="509">
                  <c:v>95.38212927756651</c:v>
                </c:pt>
                <c:pt idx="510">
                  <c:v>95.63117870722415</c:v>
                </c:pt>
                <c:pt idx="511">
                  <c:v>95.63307984790875</c:v>
                </c:pt>
                <c:pt idx="512">
                  <c:v>94.79847908745248</c:v>
                </c:pt>
                <c:pt idx="513">
                  <c:v>95.6473384030417</c:v>
                </c:pt>
                <c:pt idx="514">
                  <c:v>96.24429657794676</c:v>
                </c:pt>
                <c:pt idx="515">
                  <c:v>97.4115969581749</c:v>
                </c:pt>
                <c:pt idx="516">
                  <c:v>98.87167300380228</c:v>
                </c:pt>
                <c:pt idx="517">
                  <c:v>98.6948669201521</c:v>
                </c:pt>
                <c:pt idx="518">
                  <c:v>98.55798479087453</c:v>
                </c:pt>
                <c:pt idx="519">
                  <c:v>96.38878326996198</c:v>
                </c:pt>
                <c:pt idx="520">
                  <c:v>95.87262357414448</c:v>
                </c:pt>
                <c:pt idx="521">
                  <c:v>95.04847908745248</c:v>
                </c:pt>
                <c:pt idx="522">
                  <c:v>94.92870722433447</c:v>
                </c:pt>
                <c:pt idx="523">
                  <c:v>95.23479087452449</c:v>
                </c:pt>
                <c:pt idx="524">
                  <c:v>94.78517110266128</c:v>
                </c:pt>
                <c:pt idx="525">
                  <c:v>94.72148288973381</c:v>
                </c:pt>
                <c:pt idx="526">
                  <c:v>95.60931558935361</c:v>
                </c:pt>
                <c:pt idx="527">
                  <c:v>95.42015209125475</c:v>
                </c:pt>
                <c:pt idx="528">
                  <c:v>95.85361216730038</c:v>
                </c:pt>
                <c:pt idx="529">
                  <c:v>96.12452471482888</c:v>
                </c:pt>
                <c:pt idx="530">
                  <c:v>94.75380228136882</c:v>
                </c:pt>
                <c:pt idx="531">
                  <c:v>94.76235741444854</c:v>
                </c:pt>
                <c:pt idx="532">
                  <c:v>94.74429657794676</c:v>
                </c:pt>
                <c:pt idx="533">
                  <c:v>94.20342205323188</c:v>
                </c:pt>
                <c:pt idx="534">
                  <c:v>95.1882129277565</c:v>
                </c:pt>
                <c:pt idx="535">
                  <c:v>95.86216730038021</c:v>
                </c:pt>
                <c:pt idx="536">
                  <c:v>95.83840304182508</c:v>
                </c:pt>
                <c:pt idx="537">
                  <c:v>95.06939163498095</c:v>
                </c:pt>
                <c:pt idx="538">
                  <c:v>94.9610266159696</c:v>
                </c:pt>
                <c:pt idx="539">
                  <c:v>96.25190114068427</c:v>
                </c:pt>
                <c:pt idx="540">
                  <c:v>98.56939163498095</c:v>
                </c:pt>
                <c:pt idx="541">
                  <c:v>98.4315589353612</c:v>
                </c:pt>
                <c:pt idx="542">
                  <c:v>98.63783269961978</c:v>
                </c:pt>
                <c:pt idx="543">
                  <c:v>98.50950570342205</c:v>
                </c:pt>
                <c:pt idx="544">
                  <c:v>98.3441064638784</c:v>
                </c:pt>
                <c:pt idx="545">
                  <c:v>98.05418250950571</c:v>
                </c:pt>
                <c:pt idx="546">
                  <c:v>97.71387832699604</c:v>
                </c:pt>
                <c:pt idx="547">
                  <c:v>97.42015209125475</c:v>
                </c:pt>
                <c:pt idx="548">
                  <c:v>97.36692015209113</c:v>
                </c:pt>
                <c:pt idx="549">
                  <c:v>98.00190114068427</c:v>
                </c:pt>
                <c:pt idx="550">
                  <c:v>97.8479087452472</c:v>
                </c:pt>
                <c:pt idx="551">
                  <c:v>96.17395437262331</c:v>
                </c:pt>
                <c:pt idx="552">
                  <c:v>96.12262357414448</c:v>
                </c:pt>
                <c:pt idx="553">
                  <c:v>97.59695817490481</c:v>
                </c:pt>
                <c:pt idx="554">
                  <c:v>98.25950570342205</c:v>
                </c:pt>
                <c:pt idx="555">
                  <c:v>98.23764258555133</c:v>
                </c:pt>
                <c:pt idx="556">
                  <c:v>97.9115969581749</c:v>
                </c:pt>
                <c:pt idx="557">
                  <c:v>95.38403041825082</c:v>
                </c:pt>
                <c:pt idx="558">
                  <c:v>95.4610266159696</c:v>
                </c:pt>
                <c:pt idx="559">
                  <c:v>94.8925855513308</c:v>
                </c:pt>
                <c:pt idx="560">
                  <c:v>95.9819391634981</c:v>
                </c:pt>
                <c:pt idx="561">
                  <c:v>94.57794676806084</c:v>
                </c:pt>
                <c:pt idx="562">
                  <c:v>96.77376425855508</c:v>
                </c:pt>
                <c:pt idx="563">
                  <c:v>97.72908745247126</c:v>
                </c:pt>
                <c:pt idx="564">
                  <c:v>97.70722433460076</c:v>
                </c:pt>
                <c:pt idx="565">
                  <c:v>97.74239543726235</c:v>
                </c:pt>
                <c:pt idx="566">
                  <c:v>97.86311787072241</c:v>
                </c:pt>
                <c:pt idx="567">
                  <c:v>97.537072243346</c:v>
                </c:pt>
                <c:pt idx="568">
                  <c:v>97.5161596958175</c:v>
                </c:pt>
                <c:pt idx="569">
                  <c:v>96.57509505703399</c:v>
                </c:pt>
                <c:pt idx="570">
                  <c:v>96.31083650190114</c:v>
                </c:pt>
                <c:pt idx="571">
                  <c:v>95.89923954372624</c:v>
                </c:pt>
                <c:pt idx="572">
                  <c:v>96.00190114068427</c:v>
                </c:pt>
                <c:pt idx="573">
                  <c:v>95.85931558935361</c:v>
                </c:pt>
                <c:pt idx="574">
                  <c:v>95.74049429657794</c:v>
                </c:pt>
                <c:pt idx="575">
                  <c:v>95.9106463878327</c:v>
                </c:pt>
                <c:pt idx="576">
                  <c:v>95.8982889733839</c:v>
                </c:pt>
                <c:pt idx="577">
                  <c:v>95.8944866920152</c:v>
                </c:pt>
                <c:pt idx="578">
                  <c:v>96.79467680608352</c:v>
                </c:pt>
                <c:pt idx="579">
                  <c:v>97.88593155893523</c:v>
                </c:pt>
                <c:pt idx="580">
                  <c:v>98.52471482889734</c:v>
                </c:pt>
                <c:pt idx="581">
                  <c:v>97.86596958174906</c:v>
                </c:pt>
                <c:pt idx="582">
                  <c:v>97.1425855513308</c:v>
                </c:pt>
                <c:pt idx="583">
                  <c:v>97.84125475285171</c:v>
                </c:pt>
                <c:pt idx="584">
                  <c:v>101.9781368821293</c:v>
                </c:pt>
                <c:pt idx="585">
                  <c:v>100.5076045627376</c:v>
                </c:pt>
                <c:pt idx="586">
                  <c:v>100.3412547528517</c:v>
                </c:pt>
                <c:pt idx="587">
                  <c:v>100.9001901140684</c:v>
                </c:pt>
                <c:pt idx="588">
                  <c:v>100.4933460076046</c:v>
                </c:pt>
                <c:pt idx="589">
                  <c:v>100.787072243346</c:v>
                </c:pt>
                <c:pt idx="590">
                  <c:v>100.9448669201521</c:v>
                </c:pt>
                <c:pt idx="591">
                  <c:v>100.5152091254753</c:v>
                </c:pt>
                <c:pt idx="592">
                  <c:v>99.80703422053231</c:v>
                </c:pt>
                <c:pt idx="593">
                  <c:v>100.4011406844106</c:v>
                </c:pt>
                <c:pt idx="594">
                  <c:v>100.4781368821293</c:v>
                </c:pt>
                <c:pt idx="595">
                  <c:v>100.8032319391635</c:v>
                </c:pt>
                <c:pt idx="596">
                  <c:v>100.8127376425855</c:v>
                </c:pt>
                <c:pt idx="597">
                  <c:v>100.7680608365019</c:v>
                </c:pt>
                <c:pt idx="598">
                  <c:v>101.3336501901141</c:v>
                </c:pt>
                <c:pt idx="599">
                  <c:v>101.3868821292776</c:v>
                </c:pt>
                <c:pt idx="600">
                  <c:v>101.3906844106464</c:v>
                </c:pt>
                <c:pt idx="601">
                  <c:v>101.4001901140684</c:v>
                </c:pt>
                <c:pt idx="602">
                  <c:v>100.7148288973384</c:v>
                </c:pt>
                <c:pt idx="603">
                  <c:v>101.1045627376426</c:v>
                </c:pt>
                <c:pt idx="604">
                  <c:v>100.6539923954373</c:v>
                </c:pt>
                <c:pt idx="605">
                  <c:v>100.6653992395437</c:v>
                </c:pt>
                <c:pt idx="606">
                  <c:v>100.7015209125475</c:v>
                </c:pt>
                <c:pt idx="607">
                  <c:v>100.7747148288973</c:v>
                </c:pt>
                <c:pt idx="608">
                  <c:v>100.81463878327</c:v>
                </c:pt>
                <c:pt idx="609">
                  <c:v>99.50475285171098</c:v>
                </c:pt>
                <c:pt idx="610">
                  <c:v>100.2205323193916</c:v>
                </c:pt>
                <c:pt idx="611">
                  <c:v>100.9173003802281</c:v>
                </c:pt>
                <c:pt idx="612">
                  <c:v>101.9049429657795</c:v>
                </c:pt>
                <c:pt idx="613">
                  <c:v>102.7433460076046</c:v>
                </c:pt>
                <c:pt idx="614">
                  <c:v>101.967680608365</c:v>
                </c:pt>
                <c:pt idx="615">
                  <c:v>102.1882129277567</c:v>
                </c:pt>
                <c:pt idx="616">
                  <c:v>101.9220532319392</c:v>
                </c:pt>
                <c:pt idx="617">
                  <c:v>101.7538022813688</c:v>
                </c:pt>
                <c:pt idx="618">
                  <c:v>101.6910646387833</c:v>
                </c:pt>
                <c:pt idx="619">
                  <c:v>101.7927756653992</c:v>
                </c:pt>
                <c:pt idx="620">
                  <c:v>101.9410646387833</c:v>
                </c:pt>
                <c:pt idx="621">
                  <c:v>101.8602661596958</c:v>
                </c:pt>
                <c:pt idx="622">
                  <c:v>101.898288973384</c:v>
                </c:pt>
                <c:pt idx="623">
                  <c:v>101.5969581749049</c:v>
                </c:pt>
                <c:pt idx="624">
                  <c:v>102.1055133079848</c:v>
                </c:pt>
                <c:pt idx="625">
                  <c:v>102.0009505703422</c:v>
                </c:pt>
                <c:pt idx="626">
                  <c:v>102.2927756653992</c:v>
                </c:pt>
                <c:pt idx="627">
                  <c:v>102.2566539923954</c:v>
                </c:pt>
                <c:pt idx="628">
                  <c:v>102.0712927756654</c:v>
                </c:pt>
                <c:pt idx="629">
                  <c:v>102.291825095057</c:v>
                </c:pt>
                <c:pt idx="630">
                  <c:v>102.7585551330799</c:v>
                </c:pt>
                <c:pt idx="631">
                  <c:v>101.7709125475285</c:v>
                </c:pt>
                <c:pt idx="632">
                  <c:v>101.7366920152091</c:v>
                </c:pt>
                <c:pt idx="633">
                  <c:v>101.0922053231939</c:v>
                </c:pt>
                <c:pt idx="634">
                  <c:v>100.0874524714829</c:v>
                </c:pt>
                <c:pt idx="635">
                  <c:v>99.9106463878327</c:v>
                </c:pt>
                <c:pt idx="636">
                  <c:v>99.92870722433447</c:v>
                </c:pt>
                <c:pt idx="637">
                  <c:v>100.0057034220532</c:v>
                </c:pt>
                <c:pt idx="638">
                  <c:v>99.4391634980989</c:v>
                </c:pt>
                <c:pt idx="639">
                  <c:v>101.6140684410646</c:v>
                </c:pt>
                <c:pt idx="640">
                  <c:v>101.8764258555133</c:v>
                </c:pt>
                <c:pt idx="641">
                  <c:v>101.9885931558935</c:v>
                </c:pt>
                <c:pt idx="642">
                  <c:v>100.9182509505703</c:v>
                </c:pt>
                <c:pt idx="643">
                  <c:v>100.6920152091255</c:v>
                </c:pt>
                <c:pt idx="644">
                  <c:v>100.6140684410646</c:v>
                </c:pt>
                <c:pt idx="645">
                  <c:v>100.8469581749049</c:v>
                </c:pt>
                <c:pt idx="646">
                  <c:v>101.0941064638783</c:v>
                </c:pt>
                <c:pt idx="647">
                  <c:v>101.0769961977186</c:v>
                </c:pt>
                <c:pt idx="648">
                  <c:v>101.1901140684411</c:v>
                </c:pt>
                <c:pt idx="649">
                  <c:v>100.5142585551331</c:v>
                </c:pt>
                <c:pt idx="650">
                  <c:v>100.9315589353612</c:v>
                </c:pt>
                <c:pt idx="651">
                  <c:v>100.698669201521</c:v>
                </c:pt>
                <c:pt idx="652">
                  <c:v>100.3830798479087</c:v>
                </c:pt>
                <c:pt idx="653">
                  <c:v>99.5057034220531</c:v>
                </c:pt>
                <c:pt idx="654">
                  <c:v>98.22623574144487</c:v>
                </c:pt>
                <c:pt idx="655">
                  <c:v>97.15399239543713</c:v>
                </c:pt>
                <c:pt idx="656">
                  <c:v>98.3393536121673</c:v>
                </c:pt>
                <c:pt idx="657">
                  <c:v>98.93726235741445</c:v>
                </c:pt>
                <c:pt idx="658">
                  <c:v>98.52566539923954</c:v>
                </c:pt>
                <c:pt idx="659">
                  <c:v>97.79277566539923</c:v>
                </c:pt>
                <c:pt idx="660">
                  <c:v>96.63212927756651</c:v>
                </c:pt>
                <c:pt idx="661">
                  <c:v>94.42680608365018</c:v>
                </c:pt>
                <c:pt idx="662">
                  <c:v>101.2766159695818</c:v>
                </c:pt>
                <c:pt idx="663">
                  <c:v>101.2595057034221</c:v>
                </c:pt>
                <c:pt idx="664">
                  <c:v>100.9249049429658</c:v>
                </c:pt>
                <c:pt idx="665">
                  <c:v>100.3764258555133</c:v>
                </c:pt>
                <c:pt idx="666">
                  <c:v>98.60076045627375</c:v>
                </c:pt>
                <c:pt idx="667">
                  <c:v>98.0979087452472</c:v>
                </c:pt>
                <c:pt idx="668">
                  <c:v>98.93726235741445</c:v>
                </c:pt>
                <c:pt idx="669">
                  <c:v>98.60076045627375</c:v>
                </c:pt>
                <c:pt idx="670">
                  <c:v>98.87547528517111</c:v>
                </c:pt>
                <c:pt idx="671">
                  <c:v>98.29942965779467</c:v>
                </c:pt>
                <c:pt idx="672">
                  <c:v>100.5836501901141</c:v>
                </c:pt>
                <c:pt idx="673">
                  <c:v>101.1549429657795</c:v>
                </c:pt>
                <c:pt idx="674">
                  <c:v>101.3317490494297</c:v>
                </c:pt>
                <c:pt idx="675">
                  <c:v>101.0190114068441</c:v>
                </c:pt>
                <c:pt idx="676">
                  <c:v>100.3269961977186</c:v>
                </c:pt>
                <c:pt idx="677">
                  <c:v>99.91730038022816</c:v>
                </c:pt>
                <c:pt idx="678">
                  <c:v>100.9914448669201</c:v>
                </c:pt>
                <c:pt idx="679">
                  <c:v>102.2338403041825</c:v>
                </c:pt>
                <c:pt idx="680">
                  <c:v>102.1530418250951</c:v>
                </c:pt>
                <c:pt idx="681">
                  <c:v>101.2937262357414</c:v>
                </c:pt>
                <c:pt idx="682">
                  <c:v>100.6321292775665</c:v>
                </c:pt>
                <c:pt idx="683">
                  <c:v>99.71007604562737</c:v>
                </c:pt>
                <c:pt idx="684">
                  <c:v>99.5941064638784</c:v>
                </c:pt>
                <c:pt idx="685">
                  <c:v>99.63403041825082</c:v>
                </c:pt>
                <c:pt idx="686">
                  <c:v>99.19676806083648</c:v>
                </c:pt>
                <c:pt idx="687">
                  <c:v>99.63593155893523</c:v>
                </c:pt>
                <c:pt idx="688">
                  <c:v>100.0057034220532</c:v>
                </c:pt>
                <c:pt idx="689">
                  <c:v>99.9971482889734</c:v>
                </c:pt>
                <c:pt idx="690">
                  <c:v>100.0351711026616</c:v>
                </c:pt>
                <c:pt idx="691">
                  <c:v>99.79372623574144</c:v>
                </c:pt>
                <c:pt idx="692">
                  <c:v>100.6834600760456</c:v>
                </c:pt>
                <c:pt idx="693">
                  <c:v>100.648288973384</c:v>
                </c:pt>
                <c:pt idx="694">
                  <c:v>100.5028517110266</c:v>
                </c:pt>
                <c:pt idx="695">
                  <c:v>98.7585551330797</c:v>
                </c:pt>
                <c:pt idx="696">
                  <c:v>98.2319391634981</c:v>
                </c:pt>
                <c:pt idx="697">
                  <c:v>96.87167300380228</c:v>
                </c:pt>
                <c:pt idx="698">
                  <c:v>95.3925855513308</c:v>
                </c:pt>
                <c:pt idx="699">
                  <c:v>93.55798479087453</c:v>
                </c:pt>
                <c:pt idx="700">
                  <c:v>92.27661596958175</c:v>
                </c:pt>
                <c:pt idx="701">
                  <c:v>91.6425855513308</c:v>
                </c:pt>
                <c:pt idx="702">
                  <c:v>91.23954372623573</c:v>
                </c:pt>
                <c:pt idx="703">
                  <c:v>91.1416349809886</c:v>
                </c:pt>
                <c:pt idx="704">
                  <c:v>90.95437262357405</c:v>
                </c:pt>
                <c:pt idx="705">
                  <c:v>90.79657794676807</c:v>
                </c:pt>
                <c:pt idx="706">
                  <c:v>90.06463878326995</c:v>
                </c:pt>
                <c:pt idx="707">
                  <c:v>89.03231939163486</c:v>
                </c:pt>
                <c:pt idx="708">
                  <c:v>88.55038022813685</c:v>
                </c:pt>
                <c:pt idx="709">
                  <c:v>88.27946768060836</c:v>
                </c:pt>
                <c:pt idx="710">
                  <c:v>88.31749049429657</c:v>
                </c:pt>
                <c:pt idx="711">
                  <c:v>88.1159695817491</c:v>
                </c:pt>
                <c:pt idx="712">
                  <c:v>88.20342205323188</c:v>
                </c:pt>
                <c:pt idx="713">
                  <c:v>88.29657794676807</c:v>
                </c:pt>
                <c:pt idx="714">
                  <c:v>88.22338403041825</c:v>
                </c:pt>
                <c:pt idx="715">
                  <c:v>87.68346007604561</c:v>
                </c:pt>
                <c:pt idx="716">
                  <c:v>87.59600760456274</c:v>
                </c:pt>
              </c:numCache>
            </c:numRef>
          </c:val>
        </c:ser>
        <c:ser>
          <c:idx val="1"/>
          <c:order val="1"/>
          <c:tx>
            <c:strRef>
              <c:f>'[temperature.xls]Sheet1'!$C$1</c:f>
              <c:strCache>
                <c:ptCount val="1"/>
                <c:pt idx="0">
                  <c:v>TASA</c:v>
                </c:pt>
              </c:strCache>
            </c:strRef>
          </c:tx>
          <c:spPr>
            <a:ln w="25400">
              <a:solidFill>
                <a:srgbClr val="993366"/>
              </a:solidFill>
              <a:prstDash val="solid"/>
            </a:ln>
          </c:spPr>
          <c:marker>
            <c:symbol val="none"/>
          </c:marker>
          <c:val>
            <c:numRef>
              <c:f>'[temperature.xls]Sheet1'!$C$2:$C$718</c:f>
              <c:numCache>
                <c:formatCode>General</c:formatCode>
                <c:ptCount val="717"/>
                <c:pt idx="0">
                  <c:v>102.1093155893536</c:v>
                </c:pt>
                <c:pt idx="1">
                  <c:v>102.1093155893536</c:v>
                </c:pt>
                <c:pt idx="2">
                  <c:v>102.1093155893536</c:v>
                </c:pt>
                <c:pt idx="3">
                  <c:v>102.1093155893536</c:v>
                </c:pt>
                <c:pt idx="4">
                  <c:v>102.1093155893536</c:v>
                </c:pt>
                <c:pt idx="5">
                  <c:v>102.1093155893536</c:v>
                </c:pt>
                <c:pt idx="6">
                  <c:v>102.1093155893536</c:v>
                </c:pt>
                <c:pt idx="7">
                  <c:v>102.1093155893536</c:v>
                </c:pt>
                <c:pt idx="8">
                  <c:v>102.1093155893536</c:v>
                </c:pt>
                <c:pt idx="9">
                  <c:v>102.1093155893536</c:v>
                </c:pt>
                <c:pt idx="10">
                  <c:v>102.1093155893536</c:v>
                </c:pt>
                <c:pt idx="11">
                  <c:v>102.1093155893536</c:v>
                </c:pt>
                <c:pt idx="12">
                  <c:v>102.1093155893536</c:v>
                </c:pt>
                <c:pt idx="13">
                  <c:v>102.1133581210013</c:v>
                </c:pt>
                <c:pt idx="14">
                  <c:v>102.1634422192777</c:v>
                </c:pt>
                <c:pt idx="15">
                  <c:v>102.2006632939831</c:v>
                </c:pt>
                <c:pt idx="16">
                  <c:v>102.3000448841425</c:v>
                </c:pt>
                <c:pt idx="17">
                  <c:v>102.3797103592393</c:v>
                </c:pt>
                <c:pt idx="18">
                  <c:v>102.4226301520013</c:v>
                </c:pt>
                <c:pt idx="19">
                  <c:v>102.488520173934</c:v>
                </c:pt>
                <c:pt idx="20">
                  <c:v>102.5549864321498</c:v>
                </c:pt>
                <c:pt idx="21">
                  <c:v>102.6046809918753</c:v>
                </c:pt>
                <c:pt idx="22">
                  <c:v>102.6508988114981</c:v>
                </c:pt>
                <c:pt idx="23">
                  <c:v>102.7521488714189</c:v>
                </c:pt>
                <c:pt idx="24">
                  <c:v>102.8826871354897</c:v>
                </c:pt>
                <c:pt idx="25">
                  <c:v>103.0289389419258</c:v>
                </c:pt>
                <c:pt idx="26">
                  <c:v>103.1927492767549</c:v>
                </c:pt>
                <c:pt idx="27">
                  <c:v>103.347933050204</c:v>
                </c:pt>
                <c:pt idx="28">
                  <c:v>103.4284499044043</c:v>
                </c:pt>
                <c:pt idx="29">
                  <c:v>103.511396732706</c:v>
                </c:pt>
                <c:pt idx="30">
                  <c:v>103.5785490914352</c:v>
                </c:pt>
                <c:pt idx="31">
                  <c:v>103.6470845417301</c:v>
                </c:pt>
                <c:pt idx="32">
                  <c:v>103.7013762758564</c:v>
                </c:pt>
                <c:pt idx="33">
                  <c:v>103.7464701647064</c:v>
                </c:pt>
                <c:pt idx="34">
                  <c:v>103.8235451946185</c:v>
                </c:pt>
                <c:pt idx="35">
                  <c:v>103.9147780431507</c:v>
                </c:pt>
                <c:pt idx="36">
                  <c:v>103.9546549456666</c:v>
                </c:pt>
                <c:pt idx="37">
                  <c:v>103.9935022509095</c:v>
                </c:pt>
                <c:pt idx="38">
                  <c:v>104.0409555950075</c:v>
                </c:pt>
                <c:pt idx="39">
                  <c:v>104.0831376948895</c:v>
                </c:pt>
                <c:pt idx="40">
                  <c:v>104.1275297883606</c:v>
                </c:pt>
                <c:pt idx="41">
                  <c:v>104.154161187701</c:v>
                </c:pt>
                <c:pt idx="42">
                  <c:v>104.1697802196106</c:v>
                </c:pt>
                <c:pt idx="43">
                  <c:v>104.1735232327761</c:v>
                </c:pt>
                <c:pt idx="44">
                  <c:v>104.0885237390732</c:v>
                </c:pt>
                <c:pt idx="45">
                  <c:v>104.0558192561997</c:v>
                </c:pt>
                <c:pt idx="46">
                  <c:v>103.8801288535752</c:v>
                </c:pt>
                <c:pt idx="47">
                  <c:v>103.6091400025802</c:v>
                </c:pt>
                <c:pt idx="48">
                  <c:v>103.1986761471711</c:v>
                </c:pt>
                <c:pt idx="49">
                  <c:v>102.5825785907766</c:v>
                </c:pt>
                <c:pt idx="50">
                  <c:v>101.7522229263816</c:v>
                </c:pt>
                <c:pt idx="51">
                  <c:v>100.7274782448593</c:v>
                </c:pt>
                <c:pt idx="52">
                  <c:v>99.73163625175593</c:v>
                </c:pt>
                <c:pt idx="53">
                  <c:v>98.68502836949796</c:v>
                </c:pt>
                <c:pt idx="54">
                  <c:v>97.53786113913275</c:v>
                </c:pt>
                <c:pt idx="55">
                  <c:v>96.35545288637215</c:v>
                </c:pt>
                <c:pt idx="56">
                  <c:v>95.39452091750835</c:v>
                </c:pt>
                <c:pt idx="57">
                  <c:v>94.434230841432</c:v>
                </c:pt>
                <c:pt idx="58">
                  <c:v>93.57981000202079</c:v>
                </c:pt>
                <c:pt idx="59">
                  <c:v>92.94597992465491</c:v>
                </c:pt>
                <c:pt idx="60">
                  <c:v>92.37181756832688</c:v>
                </c:pt>
                <c:pt idx="61">
                  <c:v>91.8682576642671</c:v>
                </c:pt>
                <c:pt idx="62">
                  <c:v>91.38582627944805</c:v>
                </c:pt>
                <c:pt idx="63">
                  <c:v>90.8368095836163</c:v>
                </c:pt>
                <c:pt idx="64">
                  <c:v>90.34531420392884</c:v>
                </c:pt>
                <c:pt idx="65">
                  <c:v>89.89485833043062</c:v>
                </c:pt>
                <c:pt idx="66">
                  <c:v>89.48175712217945</c:v>
                </c:pt>
                <c:pt idx="67">
                  <c:v>89.11973742626741</c:v>
                </c:pt>
                <c:pt idx="68">
                  <c:v>88.81949868756618</c:v>
                </c:pt>
                <c:pt idx="69">
                  <c:v>88.55880205264853</c:v>
                </c:pt>
                <c:pt idx="70">
                  <c:v>88.29049585928918</c:v>
                </c:pt>
                <c:pt idx="71">
                  <c:v>88.02994723740385</c:v>
                </c:pt>
                <c:pt idx="72">
                  <c:v>87.74838632026233</c:v>
                </c:pt>
                <c:pt idx="73">
                  <c:v>87.44271819013518</c:v>
                </c:pt>
                <c:pt idx="74">
                  <c:v>87.12201898472263</c:v>
                </c:pt>
                <c:pt idx="75">
                  <c:v>86.80749000305551</c:v>
                </c:pt>
                <c:pt idx="76">
                  <c:v>86.49918624805056</c:v>
                </c:pt>
                <c:pt idx="77">
                  <c:v>86.19028799674467</c:v>
                </c:pt>
                <c:pt idx="78">
                  <c:v>85.89314532637726</c:v>
                </c:pt>
                <c:pt idx="79">
                  <c:v>85.61023305183151</c:v>
                </c:pt>
                <c:pt idx="80">
                  <c:v>85.40402777092256</c:v>
                </c:pt>
                <c:pt idx="81">
                  <c:v>85.22242283902339</c:v>
                </c:pt>
                <c:pt idx="82">
                  <c:v>85.04343230168013</c:v>
                </c:pt>
                <c:pt idx="83">
                  <c:v>84.87125735102069</c:v>
                </c:pt>
                <c:pt idx="84">
                  <c:v>84.67318086578238</c:v>
                </c:pt>
                <c:pt idx="85">
                  <c:v>84.47604518351157</c:v>
                </c:pt>
                <c:pt idx="86">
                  <c:v>84.27976789389832</c:v>
                </c:pt>
                <c:pt idx="87">
                  <c:v>84.08488841257616</c:v>
                </c:pt>
                <c:pt idx="88">
                  <c:v>83.89170739858947</c:v>
                </c:pt>
                <c:pt idx="89">
                  <c:v>83.69970355663887</c:v>
                </c:pt>
                <c:pt idx="90">
                  <c:v>83.50892471577706</c:v>
                </c:pt>
                <c:pt idx="91">
                  <c:v>83.32961473405795</c:v>
                </c:pt>
                <c:pt idx="92">
                  <c:v>83.15756409500367</c:v>
                </c:pt>
                <c:pt idx="93">
                  <c:v>82.987193145841</c:v>
                </c:pt>
                <c:pt idx="94">
                  <c:v>82.8212993403677</c:v>
                </c:pt>
                <c:pt idx="95">
                  <c:v>82.78651690147216</c:v>
                </c:pt>
                <c:pt idx="96">
                  <c:v>82.88272151457573</c:v>
                </c:pt>
                <c:pt idx="97">
                  <c:v>83.1150824937355</c:v>
                </c:pt>
                <c:pt idx="98">
                  <c:v>83.36681521767275</c:v>
                </c:pt>
                <c:pt idx="99">
                  <c:v>83.31183940842145</c:v>
                </c:pt>
                <c:pt idx="100">
                  <c:v>83.10806366692357</c:v>
                </c:pt>
                <c:pt idx="101">
                  <c:v>83.19332237224575</c:v>
                </c:pt>
                <c:pt idx="102">
                  <c:v>83.26883156240108</c:v>
                </c:pt>
                <c:pt idx="103">
                  <c:v>83.37492471599848</c:v>
                </c:pt>
                <c:pt idx="104">
                  <c:v>83.59093929953098</c:v>
                </c:pt>
                <c:pt idx="105">
                  <c:v>83.75983159682335</c:v>
                </c:pt>
                <c:pt idx="106">
                  <c:v>83.9806637308137</c:v>
                </c:pt>
                <c:pt idx="107">
                  <c:v>84.54853116758663</c:v>
                </c:pt>
                <c:pt idx="108">
                  <c:v>85.07757879623063</c:v>
                </c:pt>
                <c:pt idx="109">
                  <c:v>85.53152010018344</c:v>
                </c:pt>
                <c:pt idx="110">
                  <c:v>85.85921254452943</c:v>
                </c:pt>
                <c:pt idx="111">
                  <c:v>85.59213066750534</c:v>
                </c:pt>
                <c:pt idx="112">
                  <c:v>85.48295238293725</c:v>
                </c:pt>
                <c:pt idx="113">
                  <c:v>85.40594784114451</c:v>
                </c:pt>
                <c:pt idx="114">
                  <c:v>85.52485117958327</c:v>
                </c:pt>
                <c:pt idx="115">
                  <c:v>85.512991462357</c:v>
                </c:pt>
                <c:pt idx="116">
                  <c:v>85.4471974103815</c:v>
                </c:pt>
                <c:pt idx="117">
                  <c:v>85.280929189172</c:v>
                </c:pt>
                <c:pt idx="118">
                  <c:v>85.00007855709313</c:v>
                </c:pt>
                <c:pt idx="119">
                  <c:v>84.61675889308046</c:v>
                </c:pt>
                <c:pt idx="120">
                  <c:v>84.28371289255172</c:v>
                </c:pt>
                <c:pt idx="121">
                  <c:v>84.03736645326931</c:v>
                </c:pt>
                <c:pt idx="122">
                  <c:v>83.77608654218589</c:v>
                </c:pt>
                <c:pt idx="123">
                  <c:v>83.51985245993421</c:v>
                </c:pt>
                <c:pt idx="124">
                  <c:v>83.36732253173803</c:v>
                </c:pt>
                <c:pt idx="125">
                  <c:v>83.15717578336344</c:v>
                </c:pt>
                <c:pt idx="126">
                  <c:v>82.94975473150635</c:v>
                </c:pt>
                <c:pt idx="127">
                  <c:v>82.76756651323883</c:v>
                </c:pt>
                <c:pt idx="128">
                  <c:v>82.64989540602932</c:v>
                </c:pt>
                <c:pt idx="129">
                  <c:v>82.60889359043728</c:v>
                </c:pt>
                <c:pt idx="130">
                  <c:v>82.68073808081402</c:v>
                </c:pt>
                <c:pt idx="131">
                  <c:v>82.82656459639468</c:v>
                </c:pt>
                <c:pt idx="132">
                  <c:v>82.93041584690224</c:v>
                </c:pt>
                <c:pt idx="133">
                  <c:v>83.03313036971526</c:v>
                </c:pt>
                <c:pt idx="134">
                  <c:v>83.15484365585478</c:v>
                </c:pt>
                <c:pt idx="135">
                  <c:v>83.2997099523004</c:v>
                </c:pt>
                <c:pt idx="136">
                  <c:v>83.45318965826366</c:v>
                </c:pt>
                <c:pt idx="137">
                  <c:v>83.58992923079103</c:v>
                </c:pt>
                <c:pt idx="138">
                  <c:v>83.7478554346552</c:v>
                </c:pt>
                <c:pt idx="139">
                  <c:v>83.9072214033492</c:v>
                </c:pt>
                <c:pt idx="140">
                  <c:v>84.07283153475677</c:v>
                </c:pt>
                <c:pt idx="141">
                  <c:v>84.26743997606295</c:v>
                </c:pt>
                <c:pt idx="142">
                  <c:v>84.30219998851276</c:v>
                </c:pt>
                <c:pt idx="143">
                  <c:v>84.26897797103179</c:v>
                </c:pt>
                <c:pt idx="144">
                  <c:v>84.33164118347435</c:v>
                </c:pt>
                <c:pt idx="145">
                  <c:v>84.38955576652668</c:v>
                </c:pt>
                <c:pt idx="146">
                  <c:v>84.447085694969</c:v>
                </c:pt>
                <c:pt idx="147">
                  <c:v>84.50520668942061</c:v>
                </c:pt>
                <c:pt idx="148">
                  <c:v>84.57033789528121</c:v>
                </c:pt>
                <c:pt idx="149">
                  <c:v>84.73527456421663</c:v>
                </c:pt>
                <c:pt idx="150">
                  <c:v>84.94625141384481</c:v>
                </c:pt>
                <c:pt idx="151">
                  <c:v>85.11540603619527</c:v>
                </c:pt>
                <c:pt idx="152">
                  <c:v>85.29585154858208</c:v>
                </c:pt>
                <c:pt idx="153">
                  <c:v>85.51758704387368</c:v>
                </c:pt>
                <c:pt idx="154">
                  <c:v>85.832649651864</c:v>
                </c:pt>
                <c:pt idx="155">
                  <c:v>86.07617501534175</c:v>
                </c:pt>
                <c:pt idx="156">
                  <c:v>86.31609667610305</c:v>
                </c:pt>
                <c:pt idx="157">
                  <c:v>86.55052930996495</c:v>
                </c:pt>
                <c:pt idx="158">
                  <c:v>86.76375792851677</c:v>
                </c:pt>
                <c:pt idx="159">
                  <c:v>86.92458524367503</c:v>
                </c:pt>
                <c:pt idx="160">
                  <c:v>87.07560263259964</c:v>
                </c:pt>
                <c:pt idx="161">
                  <c:v>87.20971356033923</c:v>
                </c:pt>
                <c:pt idx="162">
                  <c:v>87.33172803243926</c:v>
                </c:pt>
                <c:pt idx="163">
                  <c:v>87.41848785981345</c:v>
                </c:pt>
                <c:pt idx="164">
                  <c:v>87.48041152960561</c:v>
                </c:pt>
                <c:pt idx="165">
                  <c:v>87.52072646319583</c:v>
                </c:pt>
                <c:pt idx="166">
                  <c:v>87.57704119063406</c:v>
                </c:pt>
                <c:pt idx="167">
                  <c:v>87.73424601247308</c:v>
                </c:pt>
                <c:pt idx="168">
                  <c:v>87.88904432553925</c:v>
                </c:pt>
                <c:pt idx="169">
                  <c:v>87.95009672069303</c:v>
                </c:pt>
                <c:pt idx="170">
                  <c:v>88.01753993355435</c:v>
                </c:pt>
                <c:pt idx="171">
                  <c:v>88.07204329670897</c:v>
                </c:pt>
                <c:pt idx="172">
                  <c:v>88.16951406261678</c:v>
                </c:pt>
                <c:pt idx="173">
                  <c:v>88.21221813219391</c:v>
                </c:pt>
                <c:pt idx="174">
                  <c:v>88.22944073152964</c:v>
                </c:pt>
                <c:pt idx="175">
                  <c:v>88.2582512663322</c:v>
                </c:pt>
                <c:pt idx="176">
                  <c:v>88.27958441462025</c:v>
                </c:pt>
                <c:pt idx="177">
                  <c:v>88.2992637743525</c:v>
                </c:pt>
                <c:pt idx="178">
                  <c:v>88.34706010022843</c:v>
                </c:pt>
                <c:pt idx="179">
                  <c:v>88.37122041729128</c:v>
                </c:pt>
                <c:pt idx="180">
                  <c:v>88.32619140487601</c:v>
                </c:pt>
                <c:pt idx="181">
                  <c:v>88.464609997358</c:v>
                </c:pt>
                <c:pt idx="182">
                  <c:v>88.51372452446516</c:v>
                </c:pt>
                <c:pt idx="183">
                  <c:v>88.55522252449018</c:v>
                </c:pt>
                <c:pt idx="184">
                  <c:v>88.8310542055643</c:v>
                </c:pt>
                <c:pt idx="185">
                  <c:v>89.33323505386275</c:v>
                </c:pt>
                <c:pt idx="186">
                  <c:v>90.79473720750394</c:v>
                </c:pt>
                <c:pt idx="187">
                  <c:v>90.5872195260502</c:v>
                </c:pt>
                <c:pt idx="188">
                  <c:v>90.28470431033128</c:v>
                </c:pt>
                <c:pt idx="189">
                  <c:v>89.90870708398845</c:v>
                </c:pt>
                <c:pt idx="190">
                  <c:v>89.45565963905856</c:v>
                </c:pt>
                <c:pt idx="191">
                  <c:v>88.95289850440027</c:v>
                </c:pt>
                <c:pt idx="192">
                  <c:v>88.39184542086353</c:v>
                </c:pt>
                <c:pt idx="193">
                  <c:v>87.85173970679131</c:v>
                </c:pt>
                <c:pt idx="194">
                  <c:v>87.47411573667431</c:v>
                </c:pt>
                <c:pt idx="195">
                  <c:v>86.9986406446575</c:v>
                </c:pt>
                <c:pt idx="196">
                  <c:v>86.55914242802251</c:v>
                </c:pt>
                <c:pt idx="197">
                  <c:v>86.16652053613311</c:v>
                </c:pt>
                <c:pt idx="198">
                  <c:v>85.91777125965585</c:v>
                </c:pt>
                <c:pt idx="199">
                  <c:v>85.67401056839281</c:v>
                </c:pt>
                <c:pt idx="200">
                  <c:v>85.43391637296884</c:v>
                </c:pt>
                <c:pt idx="201">
                  <c:v>85.18925729364975</c:v>
                </c:pt>
                <c:pt idx="202">
                  <c:v>85.02025019104114</c:v>
                </c:pt>
                <c:pt idx="203">
                  <c:v>84.93269207844627</c:v>
                </c:pt>
                <c:pt idx="204">
                  <c:v>84.84570986686427</c:v>
                </c:pt>
                <c:pt idx="205">
                  <c:v>84.75216579177488</c:v>
                </c:pt>
                <c:pt idx="206">
                  <c:v>84.64560289399313</c:v>
                </c:pt>
                <c:pt idx="207">
                  <c:v>84.48622848206312</c:v>
                </c:pt>
                <c:pt idx="208">
                  <c:v>84.2899269010733</c:v>
                </c:pt>
                <c:pt idx="209">
                  <c:v>84.17368052031991</c:v>
                </c:pt>
                <c:pt idx="210">
                  <c:v>84.04163311764131</c:v>
                </c:pt>
                <c:pt idx="211">
                  <c:v>83.9002193378152</c:v>
                </c:pt>
                <c:pt idx="212">
                  <c:v>83.7513644187357</c:v>
                </c:pt>
                <c:pt idx="213">
                  <c:v>83.59138093044855</c:v>
                </c:pt>
                <c:pt idx="214">
                  <c:v>83.4231546226726</c:v>
                </c:pt>
                <c:pt idx="215">
                  <c:v>83.26650300747378</c:v>
                </c:pt>
                <c:pt idx="216">
                  <c:v>83.11446512810143</c:v>
                </c:pt>
                <c:pt idx="217">
                  <c:v>83.01365741042351</c:v>
                </c:pt>
                <c:pt idx="218">
                  <c:v>82.7495559899726</c:v>
                </c:pt>
                <c:pt idx="219">
                  <c:v>82.4904322717456</c:v>
                </c:pt>
                <c:pt idx="220">
                  <c:v>82.24700011417938</c:v>
                </c:pt>
                <c:pt idx="221">
                  <c:v>82.02663795165626</c:v>
                </c:pt>
                <c:pt idx="222">
                  <c:v>81.76961285857085</c:v>
                </c:pt>
                <c:pt idx="223">
                  <c:v>81.51143619462825</c:v>
                </c:pt>
                <c:pt idx="224">
                  <c:v>81.4319104995778</c:v>
                </c:pt>
                <c:pt idx="225">
                  <c:v>81.29627634167977</c:v>
                </c:pt>
                <c:pt idx="226">
                  <c:v>81.19970340323691</c:v>
                </c:pt>
                <c:pt idx="227">
                  <c:v>81.10177558583588</c:v>
                </c:pt>
                <c:pt idx="228">
                  <c:v>81.00098715189088</c:v>
                </c:pt>
                <c:pt idx="229">
                  <c:v>80.97427136739131</c:v>
                </c:pt>
                <c:pt idx="230">
                  <c:v>81.00895172541577</c:v>
                </c:pt>
                <c:pt idx="231">
                  <c:v>81.04803300775909</c:v>
                </c:pt>
                <c:pt idx="232">
                  <c:v>81.0922212420774</c:v>
                </c:pt>
                <c:pt idx="233">
                  <c:v>81.09800684255576</c:v>
                </c:pt>
                <c:pt idx="234">
                  <c:v>81.12349913913667</c:v>
                </c:pt>
                <c:pt idx="235">
                  <c:v>81.1513701820361</c:v>
                </c:pt>
                <c:pt idx="236">
                  <c:v>81.17826417515062</c:v>
                </c:pt>
                <c:pt idx="237">
                  <c:v>81.20295929096512</c:v>
                </c:pt>
                <c:pt idx="238">
                  <c:v>81.22766535298155</c:v>
                </c:pt>
                <c:pt idx="239">
                  <c:v>81.2500595293868</c:v>
                </c:pt>
                <c:pt idx="240">
                  <c:v>81.412182965904</c:v>
                </c:pt>
                <c:pt idx="241">
                  <c:v>81.57713695824726</c:v>
                </c:pt>
                <c:pt idx="242">
                  <c:v>81.67954723140026</c:v>
                </c:pt>
                <c:pt idx="243">
                  <c:v>81.74028849249621</c:v>
                </c:pt>
                <c:pt idx="244">
                  <c:v>81.80102975359211</c:v>
                </c:pt>
                <c:pt idx="245">
                  <c:v>81.85414567178295</c:v>
                </c:pt>
                <c:pt idx="246">
                  <c:v>81.90523224713307</c:v>
                </c:pt>
                <c:pt idx="247">
                  <c:v>81.79720883135742</c:v>
                </c:pt>
                <c:pt idx="248">
                  <c:v>81.60842028263608</c:v>
                </c:pt>
                <c:pt idx="249">
                  <c:v>81.53840249761365</c:v>
                </c:pt>
                <c:pt idx="250">
                  <c:v>81.93616712224984</c:v>
                </c:pt>
                <c:pt idx="251">
                  <c:v>82.00652103178808</c:v>
                </c:pt>
                <c:pt idx="252">
                  <c:v>82.05567115504279</c:v>
                </c:pt>
                <c:pt idx="253">
                  <c:v>81.9444853904139</c:v>
                </c:pt>
                <c:pt idx="254">
                  <c:v>81.8101918821957</c:v>
                </c:pt>
                <c:pt idx="255">
                  <c:v>81.64829585929544</c:v>
                </c:pt>
                <c:pt idx="256">
                  <c:v>81.4744307002972</c:v>
                </c:pt>
                <c:pt idx="257">
                  <c:v>81.29766183438752</c:v>
                </c:pt>
                <c:pt idx="258">
                  <c:v>81.14383150127747</c:v>
                </c:pt>
                <c:pt idx="259">
                  <c:v>81.01618854566657</c:v>
                </c:pt>
                <c:pt idx="260">
                  <c:v>80.89742412266145</c:v>
                </c:pt>
                <c:pt idx="261">
                  <c:v>80.79333720573335</c:v>
                </c:pt>
                <c:pt idx="262">
                  <c:v>80.71240145309355</c:v>
                </c:pt>
                <c:pt idx="263">
                  <c:v>80.73110988638151</c:v>
                </c:pt>
                <c:pt idx="264">
                  <c:v>80.7632744943776</c:v>
                </c:pt>
                <c:pt idx="265">
                  <c:v>80.79975639193694</c:v>
                </c:pt>
                <c:pt idx="266">
                  <c:v>80.85176612105064</c:v>
                </c:pt>
                <c:pt idx="267">
                  <c:v>80.8918259381302</c:v>
                </c:pt>
                <c:pt idx="268">
                  <c:v>80.9358738451183</c:v>
                </c:pt>
                <c:pt idx="269">
                  <c:v>80.88304122359735</c:v>
                </c:pt>
                <c:pt idx="270">
                  <c:v>80.8921317329557</c:v>
                </c:pt>
                <c:pt idx="271">
                  <c:v>80.8986644798283</c:v>
                </c:pt>
                <c:pt idx="272">
                  <c:v>80.9032120941731</c:v>
                </c:pt>
                <c:pt idx="273">
                  <c:v>80.97711003481836</c:v>
                </c:pt>
                <c:pt idx="274">
                  <c:v>81.17359717817664</c:v>
                </c:pt>
                <c:pt idx="275">
                  <c:v>81.32269690464651</c:v>
                </c:pt>
                <c:pt idx="276">
                  <c:v>81.37608671224316</c:v>
                </c:pt>
                <c:pt idx="277">
                  <c:v>81.35028539334661</c:v>
                </c:pt>
                <c:pt idx="278">
                  <c:v>81.29268981421246</c:v>
                </c:pt>
                <c:pt idx="279">
                  <c:v>81.16667117543784</c:v>
                </c:pt>
                <c:pt idx="280">
                  <c:v>81.11394114611127</c:v>
                </c:pt>
                <c:pt idx="281">
                  <c:v>81.0744595801369</c:v>
                </c:pt>
                <c:pt idx="282">
                  <c:v>81.11175921261555</c:v>
                </c:pt>
                <c:pt idx="283">
                  <c:v>81.19581575808024</c:v>
                </c:pt>
                <c:pt idx="284">
                  <c:v>81.30483327682684</c:v>
                </c:pt>
                <c:pt idx="285">
                  <c:v>81.4138507955734</c:v>
                </c:pt>
                <c:pt idx="286">
                  <c:v>81.52286831431972</c:v>
                </c:pt>
                <c:pt idx="287">
                  <c:v>81.62946648376555</c:v>
                </c:pt>
                <c:pt idx="288">
                  <c:v>81.71992901325473</c:v>
                </c:pt>
                <c:pt idx="289">
                  <c:v>81.83776687265463</c:v>
                </c:pt>
                <c:pt idx="290">
                  <c:v>82.20234392223614</c:v>
                </c:pt>
                <c:pt idx="291">
                  <c:v>82.5625634953843</c:v>
                </c:pt>
                <c:pt idx="292">
                  <c:v>82.88385842765723</c:v>
                </c:pt>
                <c:pt idx="293">
                  <c:v>83.12614269781365</c:v>
                </c:pt>
                <c:pt idx="294">
                  <c:v>83.19223545093011</c:v>
                </c:pt>
                <c:pt idx="295">
                  <c:v>83.25758810839999</c:v>
                </c:pt>
                <c:pt idx="296">
                  <c:v>83.3229407658702</c:v>
                </c:pt>
                <c:pt idx="297">
                  <c:v>83.3882934233405</c:v>
                </c:pt>
                <c:pt idx="298">
                  <c:v>83.4532496405051</c:v>
                </c:pt>
                <c:pt idx="299">
                  <c:v>83.51812846494136</c:v>
                </c:pt>
                <c:pt idx="300">
                  <c:v>83.5830072893772</c:v>
                </c:pt>
                <c:pt idx="301">
                  <c:v>83.64848383658178</c:v>
                </c:pt>
                <c:pt idx="302">
                  <c:v>83.7146619057775</c:v>
                </c:pt>
                <c:pt idx="303">
                  <c:v>83.81454859763835</c:v>
                </c:pt>
                <c:pt idx="304">
                  <c:v>83.9152753585452</c:v>
                </c:pt>
                <c:pt idx="305">
                  <c:v>84.03154674756611</c:v>
                </c:pt>
                <c:pt idx="306">
                  <c:v>84.16859173149447</c:v>
                </c:pt>
                <c:pt idx="307">
                  <c:v>84.39111822620343</c:v>
                </c:pt>
                <c:pt idx="308">
                  <c:v>84.62134268649999</c:v>
                </c:pt>
                <c:pt idx="309">
                  <c:v>84.82705808713045</c:v>
                </c:pt>
                <c:pt idx="310">
                  <c:v>85.02546002556031</c:v>
                </c:pt>
                <c:pt idx="311">
                  <c:v>85.22079269922783</c:v>
                </c:pt>
                <c:pt idx="312">
                  <c:v>85.41612537289506</c:v>
                </c:pt>
                <c:pt idx="313">
                  <c:v>85.61117559329548</c:v>
                </c:pt>
                <c:pt idx="314">
                  <c:v>85.80522238249313</c:v>
                </c:pt>
                <c:pt idx="315">
                  <c:v>85.9928333803075</c:v>
                </c:pt>
                <c:pt idx="316">
                  <c:v>86.18112505692467</c:v>
                </c:pt>
                <c:pt idx="317">
                  <c:v>86.37635083623617</c:v>
                </c:pt>
                <c:pt idx="318">
                  <c:v>86.63332710954018</c:v>
                </c:pt>
                <c:pt idx="319">
                  <c:v>86.81303724509195</c:v>
                </c:pt>
                <c:pt idx="320">
                  <c:v>86.95788461349358</c:v>
                </c:pt>
                <c:pt idx="321">
                  <c:v>87.13828411196937</c:v>
                </c:pt>
                <c:pt idx="322">
                  <c:v>87.24531201527158</c:v>
                </c:pt>
                <c:pt idx="323">
                  <c:v>87.29737937535998</c:v>
                </c:pt>
                <c:pt idx="324">
                  <c:v>87.33026026774612</c:v>
                </c:pt>
                <c:pt idx="325">
                  <c:v>87.3425063011571</c:v>
                </c:pt>
                <c:pt idx="326">
                  <c:v>87.35265171051861</c:v>
                </c:pt>
                <c:pt idx="327">
                  <c:v>87.38591582036808</c:v>
                </c:pt>
                <c:pt idx="328">
                  <c:v>87.4312274602262</c:v>
                </c:pt>
                <c:pt idx="329">
                  <c:v>87.47455004363438</c:v>
                </c:pt>
                <c:pt idx="330">
                  <c:v>87.51875733025472</c:v>
                </c:pt>
                <c:pt idx="331">
                  <c:v>87.52598810553137</c:v>
                </c:pt>
                <c:pt idx="332">
                  <c:v>87.52013339701254</c:v>
                </c:pt>
                <c:pt idx="333">
                  <c:v>87.4879839838978</c:v>
                </c:pt>
                <c:pt idx="334">
                  <c:v>87.43438778540644</c:v>
                </c:pt>
                <c:pt idx="335">
                  <c:v>87.37416382272112</c:v>
                </c:pt>
                <c:pt idx="336">
                  <c:v>87.42316551786815</c:v>
                </c:pt>
                <c:pt idx="337">
                  <c:v>87.52182092380998</c:v>
                </c:pt>
                <c:pt idx="338">
                  <c:v>87.5619487389622</c:v>
                </c:pt>
                <c:pt idx="339">
                  <c:v>87.5212743176167</c:v>
                </c:pt>
                <c:pt idx="340">
                  <c:v>87.28978219178603</c:v>
                </c:pt>
                <c:pt idx="341">
                  <c:v>87.05737218848078</c:v>
                </c:pt>
                <c:pt idx="342">
                  <c:v>86.83173473935615</c:v>
                </c:pt>
                <c:pt idx="343">
                  <c:v>86.5245290568925</c:v>
                </c:pt>
                <c:pt idx="344">
                  <c:v>86.22290635960633</c:v>
                </c:pt>
                <c:pt idx="345">
                  <c:v>85.9662925091374</c:v>
                </c:pt>
                <c:pt idx="346">
                  <c:v>85.58741839195761</c:v>
                </c:pt>
                <c:pt idx="347">
                  <c:v>85.23516739487504</c:v>
                </c:pt>
                <c:pt idx="348">
                  <c:v>84.98799634918091</c:v>
                </c:pt>
                <c:pt idx="349">
                  <c:v>84.78719475498733</c:v>
                </c:pt>
                <c:pt idx="350">
                  <c:v>84.58726071145688</c:v>
                </c:pt>
                <c:pt idx="351">
                  <c:v>84.3875290218182</c:v>
                </c:pt>
                <c:pt idx="352">
                  <c:v>84.21871126429844</c:v>
                </c:pt>
                <c:pt idx="353">
                  <c:v>84.07856900812945</c:v>
                </c:pt>
                <c:pt idx="354">
                  <c:v>83.93830672441365</c:v>
                </c:pt>
                <c:pt idx="355">
                  <c:v>83.8010247658422</c:v>
                </c:pt>
                <c:pt idx="356">
                  <c:v>83.68256973928111</c:v>
                </c:pt>
                <c:pt idx="357">
                  <c:v>83.56411471272038</c:v>
                </c:pt>
                <c:pt idx="358">
                  <c:v>83.38155935297988</c:v>
                </c:pt>
                <c:pt idx="359">
                  <c:v>83.18845929999624</c:v>
                </c:pt>
                <c:pt idx="360">
                  <c:v>82.99531678060431</c:v>
                </c:pt>
                <c:pt idx="361">
                  <c:v>82.80389509499668</c:v>
                </c:pt>
                <c:pt idx="362">
                  <c:v>82.6155792624206</c:v>
                </c:pt>
                <c:pt idx="363">
                  <c:v>82.43186215480968</c:v>
                </c:pt>
                <c:pt idx="364">
                  <c:v>82.24872881988659</c:v>
                </c:pt>
                <c:pt idx="365">
                  <c:v>82.06812407435911</c:v>
                </c:pt>
                <c:pt idx="366">
                  <c:v>81.89661519369868</c:v>
                </c:pt>
                <c:pt idx="367">
                  <c:v>81.7638223688174</c:v>
                </c:pt>
                <c:pt idx="368">
                  <c:v>81.65338945543805</c:v>
                </c:pt>
                <c:pt idx="369">
                  <c:v>81.5417150393152</c:v>
                </c:pt>
                <c:pt idx="370">
                  <c:v>81.4312956916372</c:v>
                </c:pt>
                <c:pt idx="371">
                  <c:v>81.32087634395874</c:v>
                </c:pt>
                <c:pt idx="372">
                  <c:v>81.2241626721753</c:v>
                </c:pt>
                <c:pt idx="373">
                  <c:v>81.13732647822213</c:v>
                </c:pt>
                <c:pt idx="374">
                  <c:v>81.05199702424151</c:v>
                </c:pt>
                <c:pt idx="375">
                  <c:v>80.9666072613091</c:v>
                </c:pt>
                <c:pt idx="376">
                  <c:v>80.88221954331177</c:v>
                </c:pt>
                <c:pt idx="377">
                  <c:v>80.80220110901188</c:v>
                </c:pt>
                <c:pt idx="378">
                  <c:v>80.73700608787096</c:v>
                </c:pt>
                <c:pt idx="379">
                  <c:v>80.67638975136538</c:v>
                </c:pt>
                <c:pt idx="380">
                  <c:v>80.61853996771341</c:v>
                </c:pt>
                <c:pt idx="381">
                  <c:v>80.55815353024283</c:v>
                </c:pt>
                <c:pt idx="382">
                  <c:v>80.49694511997766</c:v>
                </c:pt>
                <c:pt idx="383">
                  <c:v>80.431159165579</c:v>
                </c:pt>
                <c:pt idx="384">
                  <c:v>80.347613723602</c:v>
                </c:pt>
                <c:pt idx="385">
                  <c:v>80.27630147962437</c:v>
                </c:pt>
                <c:pt idx="386">
                  <c:v>80.21460294288581</c:v>
                </c:pt>
                <c:pt idx="387">
                  <c:v>80.17959598150165</c:v>
                </c:pt>
                <c:pt idx="388">
                  <c:v>80.15968148267028</c:v>
                </c:pt>
                <c:pt idx="389">
                  <c:v>80.14334033838615</c:v>
                </c:pt>
                <c:pt idx="390">
                  <c:v>80.12376685427657</c:v>
                </c:pt>
                <c:pt idx="391">
                  <c:v>80.09731898169975</c:v>
                </c:pt>
                <c:pt idx="392">
                  <c:v>80.00534845552644</c:v>
                </c:pt>
                <c:pt idx="393">
                  <c:v>79.90247625337645</c:v>
                </c:pt>
                <c:pt idx="394">
                  <c:v>79.78990371906266</c:v>
                </c:pt>
                <c:pt idx="395">
                  <c:v>79.66846293091308</c:v>
                </c:pt>
                <c:pt idx="396">
                  <c:v>79.54428880983137</c:v>
                </c:pt>
                <c:pt idx="397">
                  <c:v>79.41304899646677</c:v>
                </c:pt>
                <c:pt idx="398">
                  <c:v>79.3102996201767</c:v>
                </c:pt>
                <c:pt idx="399">
                  <c:v>79.23137398773823</c:v>
                </c:pt>
                <c:pt idx="400">
                  <c:v>79.16754368366616</c:v>
                </c:pt>
                <c:pt idx="401">
                  <c:v>79.22768185573248</c:v>
                </c:pt>
                <c:pt idx="402">
                  <c:v>79.33775967470776</c:v>
                </c:pt>
                <c:pt idx="403">
                  <c:v>79.47177131751643</c:v>
                </c:pt>
                <c:pt idx="404">
                  <c:v>79.68583382601543</c:v>
                </c:pt>
                <c:pt idx="405">
                  <c:v>79.9006544066101</c:v>
                </c:pt>
                <c:pt idx="406">
                  <c:v>80.1422634738127</c:v>
                </c:pt>
                <c:pt idx="407">
                  <c:v>80.46806052366961</c:v>
                </c:pt>
                <c:pt idx="408">
                  <c:v>80.79385757352665</c:v>
                </c:pt>
                <c:pt idx="409">
                  <c:v>81.16966320062648</c:v>
                </c:pt>
                <c:pt idx="410">
                  <c:v>81.56231016671595</c:v>
                </c:pt>
                <c:pt idx="411">
                  <c:v>81.50208448080375</c:v>
                </c:pt>
                <c:pt idx="412">
                  <c:v>81.2322661291152</c:v>
                </c:pt>
                <c:pt idx="413">
                  <c:v>81.00452193989987</c:v>
                </c:pt>
                <c:pt idx="414">
                  <c:v>80.83963923484981</c:v>
                </c:pt>
                <c:pt idx="415">
                  <c:v>80.75341295393451</c:v>
                </c:pt>
                <c:pt idx="416">
                  <c:v>80.69686248505485</c:v>
                </c:pt>
                <c:pt idx="417">
                  <c:v>80.57096593893304</c:v>
                </c:pt>
                <c:pt idx="418">
                  <c:v>80.48200051450932</c:v>
                </c:pt>
                <c:pt idx="419">
                  <c:v>80.4440759640768</c:v>
                </c:pt>
                <c:pt idx="420">
                  <c:v>80.49859100139654</c:v>
                </c:pt>
                <c:pt idx="421">
                  <c:v>80.53724911867131</c:v>
                </c:pt>
                <c:pt idx="422">
                  <c:v>80.57063890467275</c:v>
                </c:pt>
                <c:pt idx="423">
                  <c:v>80.59857530735056</c:v>
                </c:pt>
                <c:pt idx="424">
                  <c:v>80.62651171002791</c:v>
                </c:pt>
                <c:pt idx="425">
                  <c:v>80.65451824588084</c:v>
                </c:pt>
                <c:pt idx="426">
                  <c:v>80.68271989509017</c:v>
                </c:pt>
                <c:pt idx="427">
                  <c:v>80.71117253187757</c:v>
                </c:pt>
                <c:pt idx="428">
                  <c:v>80.73991661223311</c:v>
                </c:pt>
                <c:pt idx="429">
                  <c:v>80.7706904538597</c:v>
                </c:pt>
                <c:pt idx="430">
                  <c:v>80.80208132332636</c:v>
                </c:pt>
                <c:pt idx="431">
                  <c:v>80.81614655448446</c:v>
                </c:pt>
                <c:pt idx="432">
                  <c:v>80.72408510558469</c:v>
                </c:pt>
                <c:pt idx="433">
                  <c:v>80.8121012330537</c:v>
                </c:pt>
                <c:pt idx="434">
                  <c:v>81.0742624756792</c:v>
                </c:pt>
                <c:pt idx="435">
                  <c:v>81.3502354310173</c:v>
                </c:pt>
                <c:pt idx="436">
                  <c:v>81.84027286044554</c:v>
                </c:pt>
                <c:pt idx="437">
                  <c:v>82.16667950385001</c:v>
                </c:pt>
                <c:pt idx="438">
                  <c:v>82.40865562650907</c:v>
                </c:pt>
                <c:pt idx="439">
                  <c:v>82.6312537596038</c:v>
                </c:pt>
                <c:pt idx="440">
                  <c:v>82.87249737842406</c:v>
                </c:pt>
                <c:pt idx="441">
                  <c:v>82.97885256175145</c:v>
                </c:pt>
                <c:pt idx="442">
                  <c:v>82.81879360984092</c:v>
                </c:pt>
                <c:pt idx="443">
                  <c:v>82.5782899642121</c:v>
                </c:pt>
                <c:pt idx="444">
                  <c:v>82.311495979705</c:v>
                </c:pt>
                <c:pt idx="445">
                  <c:v>82.05163575571587</c:v>
                </c:pt>
                <c:pt idx="446">
                  <c:v>81.90473235919137</c:v>
                </c:pt>
                <c:pt idx="447">
                  <c:v>81.85192382221944</c:v>
                </c:pt>
                <c:pt idx="448">
                  <c:v>81.7991152852468</c:v>
                </c:pt>
                <c:pt idx="449">
                  <c:v>81.7463067482757</c:v>
                </c:pt>
                <c:pt idx="450">
                  <c:v>81.70370821257846</c:v>
                </c:pt>
                <c:pt idx="451">
                  <c:v>81.66152586947502</c:v>
                </c:pt>
                <c:pt idx="452">
                  <c:v>81.61934352637165</c:v>
                </c:pt>
                <c:pt idx="453">
                  <c:v>81.57716118326875</c:v>
                </c:pt>
                <c:pt idx="454">
                  <c:v>81.24974496378268</c:v>
                </c:pt>
                <c:pt idx="455">
                  <c:v>80.81873673064369</c:v>
                </c:pt>
                <c:pt idx="456">
                  <c:v>80.79437469677827</c:v>
                </c:pt>
                <c:pt idx="457">
                  <c:v>81.23859074480812</c:v>
                </c:pt>
                <c:pt idx="458">
                  <c:v>81.2916856639701</c:v>
                </c:pt>
                <c:pt idx="459">
                  <c:v>81.22516694768908</c:v>
                </c:pt>
                <c:pt idx="460">
                  <c:v>81.14367460068583</c:v>
                </c:pt>
                <c:pt idx="461">
                  <c:v>81.06295782760452</c:v>
                </c:pt>
                <c:pt idx="462">
                  <c:v>80.98224105452258</c:v>
                </c:pt>
                <c:pt idx="463">
                  <c:v>80.899938123648</c:v>
                </c:pt>
                <c:pt idx="464">
                  <c:v>80.84324656770673</c:v>
                </c:pt>
                <c:pt idx="465">
                  <c:v>80.79214442041536</c:v>
                </c:pt>
                <c:pt idx="466">
                  <c:v>80.72794207460618</c:v>
                </c:pt>
                <c:pt idx="467">
                  <c:v>80.67553717865565</c:v>
                </c:pt>
                <c:pt idx="468">
                  <c:v>80.66522658329328</c:v>
                </c:pt>
                <c:pt idx="469">
                  <c:v>80.6710292283624</c:v>
                </c:pt>
                <c:pt idx="470">
                  <c:v>80.68376715928441</c:v>
                </c:pt>
                <c:pt idx="471">
                  <c:v>80.70002792950104</c:v>
                </c:pt>
                <c:pt idx="472">
                  <c:v>80.74523495829433</c:v>
                </c:pt>
                <c:pt idx="473">
                  <c:v>80.8273296088435</c:v>
                </c:pt>
                <c:pt idx="474">
                  <c:v>80.92446809630957</c:v>
                </c:pt>
                <c:pt idx="475">
                  <c:v>81.02309589001455</c:v>
                </c:pt>
                <c:pt idx="476">
                  <c:v>81.1217236837193</c:v>
                </c:pt>
                <c:pt idx="477">
                  <c:v>81.2194820105268</c:v>
                </c:pt>
                <c:pt idx="478">
                  <c:v>81.33695400342881</c:v>
                </c:pt>
                <c:pt idx="479">
                  <c:v>81.47838564499691</c:v>
                </c:pt>
                <c:pt idx="480">
                  <c:v>81.58835817781576</c:v>
                </c:pt>
                <c:pt idx="481">
                  <c:v>81.68774372221054</c:v>
                </c:pt>
                <c:pt idx="482">
                  <c:v>81.6840032400181</c:v>
                </c:pt>
                <c:pt idx="483">
                  <c:v>81.3913318050751</c:v>
                </c:pt>
                <c:pt idx="484">
                  <c:v>81.01373104466474</c:v>
                </c:pt>
                <c:pt idx="485">
                  <c:v>80.83644876411428</c:v>
                </c:pt>
                <c:pt idx="486">
                  <c:v>81.2614692718525</c:v>
                </c:pt>
                <c:pt idx="487">
                  <c:v>81.53003826802905</c:v>
                </c:pt>
                <c:pt idx="488">
                  <c:v>81.77534059509878</c:v>
                </c:pt>
                <c:pt idx="489">
                  <c:v>81.9076604725317</c:v>
                </c:pt>
                <c:pt idx="490">
                  <c:v>82.38210355338975</c:v>
                </c:pt>
                <c:pt idx="491">
                  <c:v>82.61219403032068</c:v>
                </c:pt>
                <c:pt idx="492">
                  <c:v>82.67069868711803</c:v>
                </c:pt>
                <c:pt idx="493">
                  <c:v>82.6605963128451</c:v>
                </c:pt>
                <c:pt idx="494">
                  <c:v>82.51199720000887</c:v>
                </c:pt>
                <c:pt idx="495">
                  <c:v>82.36343294238937</c:v>
                </c:pt>
                <c:pt idx="496">
                  <c:v>82.2148686847708</c:v>
                </c:pt>
                <c:pt idx="497">
                  <c:v>82.0663044271521</c:v>
                </c:pt>
                <c:pt idx="498">
                  <c:v>81.9172745693337</c:v>
                </c:pt>
                <c:pt idx="499">
                  <c:v>81.75586786775715</c:v>
                </c:pt>
                <c:pt idx="500">
                  <c:v>81.58006143679651</c:v>
                </c:pt>
                <c:pt idx="501">
                  <c:v>81.36429359705762</c:v>
                </c:pt>
                <c:pt idx="502">
                  <c:v>81.36243123684567</c:v>
                </c:pt>
                <c:pt idx="503">
                  <c:v>81.37756943348872</c:v>
                </c:pt>
                <c:pt idx="504">
                  <c:v>81.2918957014475</c:v>
                </c:pt>
                <c:pt idx="505">
                  <c:v>81.02575316966815</c:v>
                </c:pt>
                <c:pt idx="506">
                  <c:v>80.84295288633425</c:v>
                </c:pt>
                <c:pt idx="507">
                  <c:v>80.65337115990445</c:v>
                </c:pt>
                <c:pt idx="508">
                  <c:v>80.52390584690426</c:v>
                </c:pt>
                <c:pt idx="509">
                  <c:v>80.37810436997624</c:v>
                </c:pt>
                <c:pt idx="510">
                  <c:v>80.23361501065681</c:v>
                </c:pt>
                <c:pt idx="511">
                  <c:v>80.08737566905915</c:v>
                </c:pt>
                <c:pt idx="512">
                  <c:v>79.95358348228</c:v>
                </c:pt>
                <c:pt idx="513">
                  <c:v>79.85289371473748</c:v>
                </c:pt>
                <c:pt idx="514">
                  <c:v>79.79557202439505</c:v>
                </c:pt>
                <c:pt idx="515">
                  <c:v>79.75020405616117</c:v>
                </c:pt>
                <c:pt idx="516">
                  <c:v>79.69261458638491</c:v>
                </c:pt>
                <c:pt idx="517">
                  <c:v>79.63539192917675</c:v>
                </c:pt>
                <c:pt idx="518">
                  <c:v>79.59616073299091</c:v>
                </c:pt>
                <c:pt idx="519">
                  <c:v>79.60388723234637</c:v>
                </c:pt>
                <c:pt idx="520">
                  <c:v>79.63570946305661</c:v>
                </c:pt>
                <c:pt idx="521">
                  <c:v>79.67446854745371</c:v>
                </c:pt>
                <c:pt idx="522">
                  <c:v>79.71358209856031</c:v>
                </c:pt>
                <c:pt idx="523">
                  <c:v>79.75326254046847</c:v>
                </c:pt>
                <c:pt idx="524">
                  <c:v>79.79298663693388</c:v>
                </c:pt>
                <c:pt idx="525">
                  <c:v>79.83466488750833</c:v>
                </c:pt>
                <c:pt idx="526">
                  <c:v>79.88421014649096</c:v>
                </c:pt>
                <c:pt idx="527">
                  <c:v>79.93580983547578</c:v>
                </c:pt>
                <c:pt idx="528">
                  <c:v>79.88106380108355</c:v>
                </c:pt>
                <c:pt idx="529">
                  <c:v>79.73517683073929</c:v>
                </c:pt>
                <c:pt idx="530">
                  <c:v>79.82437886509717</c:v>
                </c:pt>
                <c:pt idx="531">
                  <c:v>79.58617321784415</c:v>
                </c:pt>
                <c:pt idx="532">
                  <c:v>79.31485527286191</c:v>
                </c:pt>
                <c:pt idx="533">
                  <c:v>79.25222393454164</c:v>
                </c:pt>
                <c:pt idx="534">
                  <c:v>79.2349944425927</c:v>
                </c:pt>
                <c:pt idx="535">
                  <c:v>79.2302181811728</c:v>
                </c:pt>
                <c:pt idx="536">
                  <c:v>79.26788538813096</c:v>
                </c:pt>
                <c:pt idx="537">
                  <c:v>79.2388934815829</c:v>
                </c:pt>
                <c:pt idx="538">
                  <c:v>79.12772946254237</c:v>
                </c:pt>
                <c:pt idx="539">
                  <c:v>79.14923054968831</c:v>
                </c:pt>
                <c:pt idx="540">
                  <c:v>79.13008159988466</c:v>
                </c:pt>
                <c:pt idx="541">
                  <c:v>79.18191766898316</c:v>
                </c:pt>
                <c:pt idx="542">
                  <c:v>79.2704433681169</c:v>
                </c:pt>
                <c:pt idx="543">
                  <c:v>79.38209438297825</c:v>
                </c:pt>
                <c:pt idx="544">
                  <c:v>79.50404640621945</c:v>
                </c:pt>
                <c:pt idx="545">
                  <c:v>79.62852025308899</c:v>
                </c:pt>
                <c:pt idx="546">
                  <c:v>79.75203634916477</c:v>
                </c:pt>
                <c:pt idx="547">
                  <c:v>79.86822663749368</c:v>
                </c:pt>
                <c:pt idx="548">
                  <c:v>79.98034198106786</c:v>
                </c:pt>
                <c:pt idx="549">
                  <c:v>80.09107870633528</c:v>
                </c:pt>
                <c:pt idx="550">
                  <c:v>80.20404850148157</c:v>
                </c:pt>
                <c:pt idx="551">
                  <c:v>80.34262087666738</c:v>
                </c:pt>
                <c:pt idx="552">
                  <c:v>80.49271371057927</c:v>
                </c:pt>
                <c:pt idx="553">
                  <c:v>80.64269255920267</c:v>
                </c:pt>
                <c:pt idx="554">
                  <c:v>80.79253419761204</c:v>
                </c:pt>
                <c:pt idx="555">
                  <c:v>80.95172180982351</c:v>
                </c:pt>
                <c:pt idx="556">
                  <c:v>81.13518011726453</c:v>
                </c:pt>
                <c:pt idx="557">
                  <c:v>81.57738100158227</c:v>
                </c:pt>
                <c:pt idx="558">
                  <c:v>81.77177721458132</c:v>
                </c:pt>
                <c:pt idx="559">
                  <c:v>81.96664604003991</c:v>
                </c:pt>
                <c:pt idx="560">
                  <c:v>82.15265199678628</c:v>
                </c:pt>
                <c:pt idx="561">
                  <c:v>82.2571989916122</c:v>
                </c:pt>
                <c:pt idx="562">
                  <c:v>82.27357176075598</c:v>
                </c:pt>
                <c:pt idx="563">
                  <c:v>82.2097244403828</c:v>
                </c:pt>
                <c:pt idx="564">
                  <c:v>82.12816140907881</c:v>
                </c:pt>
                <c:pt idx="565">
                  <c:v>82.06487220517796</c:v>
                </c:pt>
                <c:pt idx="566">
                  <c:v>82.0284424684709</c:v>
                </c:pt>
                <c:pt idx="567">
                  <c:v>81.99122854145566</c:v>
                </c:pt>
                <c:pt idx="568">
                  <c:v>81.97000754218659</c:v>
                </c:pt>
                <c:pt idx="569">
                  <c:v>81.95870763528423</c:v>
                </c:pt>
                <c:pt idx="570">
                  <c:v>81.94993134077444</c:v>
                </c:pt>
                <c:pt idx="571">
                  <c:v>81.95500994147722</c:v>
                </c:pt>
                <c:pt idx="572">
                  <c:v>81.96241954965076</c:v>
                </c:pt>
                <c:pt idx="573">
                  <c:v>81.98500124661587</c:v>
                </c:pt>
                <c:pt idx="574">
                  <c:v>82.00632381182844</c:v>
                </c:pt>
                <c:pt idx="575">
                  <c:v>82.02493542771568</c:v>
                </c:pt>
                <c:pt idx="576">
                  <c:v>82.07783232824831</c:v>
                </c:pt>
                <c:pt idx="577">
                  <c:v>82.17748916206867</c:v>
                </c:pt>
                <c:pt idx="578">
                  <c:v>82.27741469876633</c:v>
                </c:pt>
                <c:pt idx="579">
                  <c:v>82.37741586782337</c:v>
                </c:pt>
                <c:pt idx="580">
                  <c:v>82.47824672365829</c:v>
                </c:pt>
                <c:pt idx="581">
                  <c:v>82.58030190555583</c:v>
                </c:pt>
                <c:pt idx="582">
                  <c:v>82.68168851431318</c:v>
                </c:pt>
                <c:pt idx="583">
                  <c:v>82.78255660949808</c:v>
                </c:pt>
                <c:pt idx="584">
                  <c:v>82.88342470468275</c:v>
                </c:pt>
                <c:pt idx="585">
                  <c:v>82.98525717761915</c:v>
                </c:pt>
                <c:pt idx="586">
                  <c:v>83.08516413935455</c:v>
                </c:pt>
                <c:pt idx="587">
                  <c:v>83.18419497381222</c:v>
                </c:pt>
                <c:pt idx="588">
                  <c:v>83.2900592910941</c:v>
                </c:pt>
                <c:pt idx="589">
                  <c:v>83.3963676485179</c:v>
                </c:pt>
                <c:pt idx="590">
                  <c:v>83.50317988077743</c:v>
                </c:pt>
                <c:pt idx="591">
                  <c:v>83.61309805241211</c:v>
                </c:pt>
                <c:pt idx="592">
                  <c:v>83.76136513558241</c:v>
                </c:pt>
                <c:pt idx="593">
                  <c:v>83.90990923258622</c:v>
                </c:pt>
                <c:pt idx="594">
                  <c:v>84.05845986702168</c:v>
                </c:pt>
                <c:pt idx="595">
                  <c:v>84.20711270042655</c:v>
                </c:pt>
                <c:pt idx="596">
                  <c:v>84.3561722093976</c:v>
                </c:pt>
                <c:pt idx="597">
                  <c:v>84.4940193538912</c:v>
                </c:pt>
                <c:pt idx="598">
                  <c:v>84.63093825261085</c:v>
                </c:pt>
                <c:pt idx="599">
                  <c:v>84.75793412876733</c:v>
                </c:pt>
                <c:pt idx="600">
                  <c:v>84.88309907646457</c:v>
                </c:pt>
                <c:pt idx="601">
                  <c:v>85.01898034734971</c:v>
                </c:pt>
                <c:pt idx="602">
                  <c:v>85.12742106798473</c:v>
                </c:pt>
                <c:pt idx="603">
                  <c:v>85.23404979888886</c:v>
                </c:pt>
                <c:pt idx="604">
                  <c:v>85.34431661442828</c:v>
                </c:pt>
                <c:pt idx="605">
                  <c:v>85.4804885097407</c:v>
                </c:pt>
                <c:pt idx="606">
                  <c:v>85.61702465969396</c:v>
                </c:pt>
                <c:pt idx="607">
                  <c:v>85.74484235766388</c:v>
                </c:pt>
                <c:pt idx="608">
                  <c:v>85.84864532363918</c:v>
                </c:pt>
                <c:pt idx="609">
                  <c:v>85.94941307283167</c:v>
                </c:pt>
                <c:pt idx="610">
                  <c:v>86.04987242235318</c:v>
                </c:pt>
                <c:pt idx="611">
                  <c:v>86.1512702464838</c:v>
                </c:pt>
                <c:pt idx="612">
                  <c:v>86.2539577083117</c:v>
                </c:pt>
                <c:pt idx="613">
                  <c:v>86.35603189831565</c:v>
                </c:pt>
                <c:pt idx="614">
                  <c:v>86.42987211079878</c:v>
                </c:pt>
                <c:pt idx="615">
                  <c:v>86.48922009464062</c:v>
                </c:pt>
                <c:pt idx="616">
                  <c:v>86.54887591829439</c:v>
                </c:pt>
                <c:pt idx="617">
                  <c:v>86.60923509081723</c:v>
                </c:pt>
                <c:pt idx="618">
                  <c:v>86.66702999848875</c:v>
                </c:pt>
                <c:pt idx="619">
                  <c:v>86.72067415568969</c:v>
                </c:pt>
                <c:pt idx="620">
                  <c:v>86.77371549150511</c:v>
                </c:pt>
                <c:pt idx="621">
                  <c:v>86.82538569193841</c:v>
                </c:pt>
                <c:pt idx="622">
                  <c:v>86.87270022106644</c:v>
                </c:pt>
                <c:pt idx="623">
                  <c:v>86.9219766166362</c:v>
                </c:pt>
                <c:pt idx="624">
                  <c:v>86.98333261258908</c:v>
                </c:pt>
                <c:pt idx="625">
                  <c:v>87.09039278160098</c:v>
                </c:pt>
                <c:pt idx="626">
                  <c:v>87.20370730908066</c:v>
                </c:pt>
                <c:pt idx="627">
                  <c:v>87.2966635771151</c:v>
                </c:pt>
                <c:pt idx="628">
                  <c:v>87.36642034478027</c:v>
                </c:pt>
                <c:pt idx="629">
                  <c:v>87.65308010636167</c:v>
                </c:pt>
                <c:pt idx="630">
                  <c:v>87.80293232534964</c:v>
                </c:pt>
                <c:pt idx="631">
                  <c:v>87.8800836818657</c:v>
                </c:pt>
                <c:pt idx="632">
                  <c:v>87.9612097488055</c:v>
                </c:pt>
                <c:pt idx="633">
                  <c:v>88.03377741578576</c:v>
                </c:pt>
                <c:pt idx="634">
                  <c:v>88.1257810009492</c:v>
                </c:pt>
                <c:pt idx="635">
                  <c:v>88.22846997974816</c:v>
                </c:pt>
                <c:pt idx="636">
                  <c:v>88.3136998513994</c:v>
                </c:pt>
                <c:pt idx="637">
                  <c:v>88.38665195319621</c:v>
                </c:pt>
                <c:pt idx="638">
                  <c:v>88.44504529825076</c:v>
                </c:pt>
                <c:pt idx="639">
                  <c:v>88.48818256498045</c:v>
                </c:pt>
                <c:pt idx="640">
                  <c:v>88.48157525579756</c:v>
                </c:pt>
                <c:pt idx="641">
                  <c:v>88.46638921281858</c:v>
                </c:pt>
                <c:pt idx="642">
                  <c:v>88.4119801753912</c:v>
                </c:pt>
                <c:pt idx="643">
                  <c:v>88.51340881858656</c:v>
                </c:pt>
                <c:pt idx="644">
                  <c:v>88.57639520196521</c:v>
                </c:pt>
                <c:pt idx="645">
                  <c:v>88.61107020630087</c:v>
                </c:pt>
                <c:pt idx="646">
                  <c:v>88.6476149383443</c:v>
                </c:pt>
                <c:pt idx="647">
                  <c:v>88.686641467483</c:v>
                </c:pt>
                <c:pt idx="648">
                  <c:v>88.23037373857218</c:v>
                </c:pt>
                <c:pt idx="649">
                  <c:v>87.8113640600521</c:v>
                </c:pt>
                <c:pt idx="650">
                  <c:v>87.82198172002595</c:v>
                </c:pt>
                <c:pt idx="651">
                  <c:v>88.01779504776834</c:v>
                </c:pt>
                <c:pt idx="652">
                  <c:v>87.98241579619584</c:v>
                </c:pt>
                <c:pt idx="653">
                  <c:v>87.80323345814691</c:v>
                </c:pt>
                <c:pt idx="654">
                  <c:v>87.57691226744791</c:v>
                </c:pt>
                <c:pt idx="655">
                  <c:v>87.31174495782975</c:v>
                </c:pt>
                <c:pt idx="656">
                  <c:v>87.11007928871627</c:v>
                </c:pt>
                <c:pt idx="657">
                  <c:v>86.89431582471324</c:v>
                </c:pt>
                <c:pt idx="658">
                  <c:v>86.65192239094877</c:v>
                </c:pt>
                <c:pt idx="659">
                  <c:v>86.415198563647</c:v>
                </c:pt>
                <c:pt idx="660">
                  <c:v>86.17252659780341</c:v>
                </c:pt>
                <c:pt idx="661">
                  <c:v>85.9214236053633</c:v>
                </c:pt>
                <c:pt idx="662">
                  <c:v>85.64757858080658</c:v>
                </c:pt>
                <c:pt idx="663">
                  <c:v>85.37356772163918</c:v>
                </c:pt>
                <c:pt idx="664">
                  <c:v>85.09955686247172</c:v>
                </c:pt>
                <c:pt idx="665">
                  <c:v>84.8255460033045</c:v>
                </c:pt>
                <c:pt idx="666">
                  <c:v>84.55153514413741</c:v>
                </c:pt>
                <c:pt idx="667">
                  <c:v>84.28238151571789</c:v>
                </c:pt>
                <c:pt idx="668">
                  <c:v>84.06632548776583</c:v>
                </c:pt>
                <c:pt idx="669">
                  <c:v>83.76364809473557</c:v>
                </c:pt>
                <c:pt idx="670">
                  <c:v>83.45747249865578</c:v>
                </c:pt>
                <c:pt idx="671">
                  <c:v>83.16565390312914</c:v>
                </c:pt>
                <c:pt idx="672">
                  <c:v>82.937203467805</c:v>
                </c:pt>
                <c:pt idx="673">
                  <c:v>82.6214364259598</c:v>
                </c:pt>
                <c:pt idx="674">
                  <c:v>82.35341236609383</c:v>
                </c:pt>
                <c:pt idx="675">
                  <c:v>82.1977594652914</c:v>
                </c:pt>
                <c:pt idx="676">
                  <c:v>82.23507871804954</c:v>
                </c:pt>
                <c:pt idx="677">
                  <c:v>82.35857336671341</c:v>
                </c:pt>
                <c:pt idx="678">
                  <c:v>82.51560504028506</c:v>
                </c:pt>
                <c:pt idx="679">
                  <c:v>82.73210654583846</c:v>
                </c:pt>
                <c:pt idx="680">
                  <c:v>82.98239199557581</c:v>
                </c:pt>
                <c:pt idx="681">
                  <c:v>83.23599083432245</c:v>
                </c:pt>
                <c:pt idx="682">
                  <c:v>83.48656223258344</c:v>
                </c:pt>
                <c:pt idx="683">
                  <c:v>83.73985778032144</c:v>
                </c:pt>
                <c:pt idx="684">
                  <c:v>83.99113235854641</c:v>
                </c:pt>
                <c:pt idx="685">
                  <c:v>84.24240693677145</c:v>
                </c:pt>
                <c:pt idx="686">
                  <c:v>84.49315126292401</c:v>
                </c:pt>
                <c:pt idx="687">
                  <c:v>84.74926811574783</c:v>
                </c:pt>
                <c:pt idx="688">
                  <c:v>85.00636785056028</c:v>
                </c:pt>
                <c:pt idx="689">
                  <c:v>85.2854662683621</c:v>
                </c:pt>
                <c:pt idx="690">
                  <c:v>85.5645646861639</c:v>
                </c:pt>
                <c:pt idx="691">
                  <c:v>85.82969423702369</c:v>
                </c:pt>
                <c:pt idx="692">
                  <c:v>86.02102604689883</c:v>
                </c:pt>
                <c:pt idx="693">
                  <c:v>86.04899856388278</c:v>
                </c:pt>
                <c:pt idx="694">
                  <c:v>86.0675974794152</c:v>
                </c:pt>
                <c:pt idx="695">
                  <c:v>86.08553179096815</c:v>
                </c:pt>
                <c:pt idx="696">
                  <c:v>86.10535920449904</c:v>
                </c:pt>
                <c:pt idx="697">
                  <c:v>86.11363089687715</c:v>
                </c:pt>
                <c:pt idx="698">
                  <c:v>86.4036172990077</c:v>
                </c:pt>
                <c:pt idx="699">
                  <c:v>86.4950767248497</c:v>
                </c:pt>
                <c:pt idx="700">
                  <c:v>86.59405198216973</c:v>
                </c:pt>
                <c:pt idx="701">
                  <c:v>86.50298462139366</c:v>
                </c:pt>
                <c:pt idx="702">
                  <c:v>86.2940685967526</c:v>
                </c:pt>
                <c:pt idx="703">
                  <c:v>86.10446251730895</c:v>
                </c:pt>
                <c:pt idx="704">
                  <c:v>85.96320577239413</c:v>
                </c:pt>
                <c:pt idx="705">
                  <c:v>85.53304268083938</c:v>
                </c:pt>
                <c:pt idx="706">
                  <c:v>85.27212657796291</c:v>
                </c:pt>
                <c:pt idx="707">
                  <c:v>85.06274263264056</c:v>
                </c:pt>
                <c:pt idx="708">
                  <c:v>84.72470726207465</c:v>
                </c:pt>
                <c:pt idx="709">
                  <c:v>84.47832450116305</c:v>
                </c:pt>
                <c:pt idx="710">
                  <c:v>84.27290783906257</c:v>
                </c:pt>
                <c:pt idx="711">
                  <c:v>83.8353360245157</c:v>
                </c:pt>
                <c:pt idx="712">
                  <c:v>82.7249469013101</c:v>
                </c:pt>
                <c:pt idx="713">
                  <c:v>81.0885383709752</c:v>
                </c:pt>
                <c:pt idx="714">
                  <c:v>79.7494076984125</c:v>
                </c:pt>
                <c:pt idx="715">
                  <c:v>78.89526553859969</c:v>
                </c:pt>
                <c:pt idx="716">
                  <c:v>78.39180312233458</c:v>
                </c:pt>
              </c:numCache>
            </c:numRef>
          </c:val>
        </c:ser>
        <c:marker val="1"/>
        <c:axId val="226114552"/>
        <c:axId val="443461656"/>
      </c:lineChart>
      <c:catAx>
        <c:axId val="226114552"/>
        <c:scaling>
          <c:orientation val="minMax"/>
        </c:scaling>
        <c:axPos val="b"/>
        <c:title>
          <c:tx>
            <c:rich>
              <a:bodyPr/>
              <a:lstStyle/>
              <a:p>
                <a:pPr>
                  <a:defRPr sz="1400"/>
                </a:pPr>
                <a:r>
                  <a:rPr lang="en-US" sz="1400"/>
                  <a:t>Time (hour)</a:t>
                </a:r>
              </a:p>
            </c:rich>
          </c:tx>
          <c:layout/>
          <c:spPr>
            <a:noFill/>
            <a:ln w="25400">
              <a:noFill/>
            </a:ln>
          </c:spPr>
        </c:title>
        <c:numFmt formatCode="General" sourceLinked="1"/>
        <c:tickLblPos val="nextTo"/>
        <c:spPr>
          <a:ln w="3175">
            <a:solidFill>
              <a:srgbClr val="808080"/>
            </a:solidFill>
            <a:prstDash val="solid"/>
          </a:ln>
        </c:spPr>
        <c:crossAx val="443461656"/>
        <c:crosses val="autoZero"/>
        <c:auto val="1"/>
        <c:lblAlgn val="ctr"/>
        <c:lblOffset val="100"/>
        <c:tickLblSkip val="50"/>
        <c:tickMarkSkip val="1"/>
      </c:catAx>
      <c:valAx>
        <c:axId val="443461656"/>
        <c:scaling>
          <c:orientation val="minMax"/>
          <c:max val="110.0"/>
          <c:min val="70.0"/>
        </c:scaling>
        <c:axPos val="l"/>
        <c:majorGridlines>
          <c:spPr>
            <a:ln w="3175">
              <a:solidFill>
                <a:srgbClr val="808080"/>
              </a:solidFill>
              <a:prstDash val="solid"/>
            </a:ln>
          </c:spPr>
        </c:majorGridlines>
        <c:title>
          <c:tx>
            <c:rich>
              <a:bodyPr/>
              <a:lstStyle/>
              <a:p>
                <a:pPr>
                  <a:defRPr sz="1400"/>
                </a:pPr>
                <a:r>
                  <a:rPr lang="en-US" sz="1400"/>
                  <a:t>Average temperatue (F)</a:t>
                </a:r>
              </a:p>
            </c:rich>
          </c:tx>
          <c:layout/>
          <c:spPr>
            <a:noFill/>
            <a:ln w="25400">
              <a:noFill/>
            </a:ln>
          </c:spPr>
        </c:title>
        <c:numFmt formatCode="General" sourceLinked="1"/>
        <c:tickLblPos val="nextTo"/>
        <c:spPr>
          <a:ln w="3175">
            <a:solidFill>
              <a:srgbClr val="808080"/>
            </a:solidFill>
            <a:prstDash val="solid"/>
          </a:ln>
        </c:spPr>
        <c:crossAx val="226114552"/>
        <c:crosses val="autoZero"/>
        <c:crossBetween val="between"/>
        <c:majorUnit val="10.0"/>
      </c:valAx>
      <c:spPr>
        <a:solidFill>
          <a:srgbClr val="FFFFFF"/>
        </a:solidFill>
        <a:ln w="25400">
          <a:noFill/>
        </a:ln>
      </c:spPr>
    </c:plotArea>
    <c:legend>
      <c:legendPos val="r"/>
      <c:layout/>
      <c:spPr>
        <a:noFill/>
        <a:ln w="25400">
          <a:noFill/>
        </a:ln>
      </c:spPr>
      <c:txPr>
        <a:bodyPr/>
        <a:lstStyle/>
        <a:p>
          <a:pPr>
            <a:defRPr sz="1400"/>
          </a:pPr>
          <a:endParaRPr lang="en-US"/>
        </a:p>
      </c:txPr>
    </c:legend>
    <c:plotVisOnly val="1"/>
    <c:dispBlanksAs val="gap"/>
  </c:chart>
  <c:spPr>
    <a:solidFill>
      <a:srgbClr val="FFFFFF"/>
    </a:solidFill>
    <a:ln w="3175">
      <a:solidFill>
        <a:srgbClr val="808080"/>
      </a:solidFill>
      <a:prstDash val="solid"/>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tx>
            <c:strRef>
              <c:f>'[temperature-backfilling.csv]temperature-backfilling.csv'!$B$1</c:f>
              <c:strCache>
                <c:ptCount val="1"/>
                <c:pt idx="0">
                  <c:v>FCFS</c:v>
                </c:pt>
              </c:strCache>
            </c:strRef>
          </c:tx>
          <c:marker>
            <c:symbol val="none"/>
          </c:marker>
          <c:val>
            <c:numRef>
              <c:f>'[temperature-backfilling.csv]temperature-backfilling.csv'!$B$2:$B$728</c:f>
              <c:numCache>
                <c:formatCode>General</c:formatCode>
                <c:ptCount val="727"/>
                <c:pt idx="0">
                  <c:v>102.11</c:v>
                </c:pt>
                <c:pt idx="1">
                  <c:v>102.33</c:v>
                </c:pt>
                <c:pt idx="2">
                  <c:v>102.33</c:v>
                </c:pt>
                <c:pt idx="3">
                  <c:v>101.91</c:v>
                </c:pt>
                <c:pt idx="4">
                  <c:v>102.42</c:v>
                </c:pt>
                <c:pt idx="5">
                  <c:v>102.45</c:v>
                </c:pt>
                <c:pt idx="6">
                  <c:v>101.95</c:v>
                </c:pt>
                <c:pt idx="7">
                  <c:v>102.18</c:v>
                </c:pt>
                <c:pt idx="8">
                  <c:v>102.58</c:v>
                </c:pt>
                <c:pt idx="9">
                  <c:v>102.3</c:v>
                </c:pt>
                <c:pt idx="10">
                  <c:v>102.16</c:v>
                </c:pt>
                <c:pt idx="11">
                  <c:v>101.79</c:v>
                </c:pt>
                <c:pt idx="12">
                  <c:v>101.69</c:v>
                </c:pt>
                <c:pt idx="13">
                  <c:v>101.51</c:v>
                </c:pt>
                <c:pt idx="14">
                  <c:v>101.38</c:v>
                </c:pt>
                <c:pt idx="15">
                  <c:v>100.85</c:v>
                </c:pt>
                <c:pt idx="16">
                  <c:v>100.75</c:v>
                </c:pt>
                <c:pt idx="17">
                  <c:v>100.94</c:v>
                </c:pt>
                <c:pt idx="18">
                  <c:v>101.17</c:v>
                </c:pt>
                <c:pt idx="19">
                  <c:v>101.6</c:v>
                </c:pt>
                <c:pt idx="20">
                  <c:v>101.48</c:v>
                </c:pt>
                <c:pt idx="21">
                  <c:v>101.69</c:v>
                </c:pt>
                <c:pt idx="22">
                  <c:v>101.51</c:v>
                </c:pt>
                <c:pt idx="23">
                  <c:v>101.59</c:v>
                </c:pt>
                <c:pt idx="24">
                  <c:v>102.39</c:v>
                </c:pt>
                <c:pt idx="25">
                  <c:v>101.98</c:v>
                </c:pt>
                <c:pt idx="26">
                  <c:v>102.24</c:v>
                </c:pt>
                <c:pt idx="27">
                  <c:v>102.53</c:v>
                </c:pt>
                <c:pt idx="28">
                  <c:v>102.15</c:v>
                </c:pt>
                <c:pt idx="29">
                  <c:v>102.43</c:v>
                </c:pt>
                <c:pt idx="30">
                  <c:v>102.69</c:v>
                </c:pt>
                <c:pt idx="31">
                  <c:v>102.25</c:v>
                </c:pt>
                <c:pt idx="32">
                  <c:v>102.66</c:v>
                </c:pt>
                <c:pt idx="33">
                  <c:v>102.18</c:v>
                </c:pt>
                <c:pt idx="34">
                  <c:v>102.39</c:v>
                </c:pt>
                <c:pt idx="35">
                  <c:v>102.42</c:v>
                </c:pt>
                <c:pt idx="36">
                  <c:v>102.32</c:v>
                </c:pt>
                <c:pt idx="37">
                  <c:v>102.25</c:v>
                </c:pt>
                <c:pt idx="38">
                  <c:v>102.34</c:v>
                </c:pt>
                <c:pt idx="39">
                  <c:v>102.55</c:v>
                </c:pt>
                <c:pt idx="40">
                  <c:v>102.87</c:v>
                </c:pt>
                <c:pt idx="41">
                  <c:v>101.55</c:v>
                </c:pt>
                <c:pt idx="42">
                  <c:v>100.99</c:v>
                </c:pt>
                <c:pt idx="43">
                  <c:v>100.51</c:v>
                </c:pt>
                <c:pt idx="44">
                  <c:v>100.29</c:v>
                </c:pt>
                <c:pt idx="45">
                  <c:v>100.2</c:v>
                </c:pt>
                <c:pt idx="46">
                  <c:v>100.55</c:v>
                </c:pt>
                <c:pt idx="47">
                  <c:v>100.5</c:v>
                </c:pt>
                <c:pt idx="48">
                  <c:v>99.73</c:v>
                </c:pt>
                <c:pt idx="49">
                  <c:v>100.72</c:v>
                </c:pt>
                <c:pt idx="50">
                  <c:v>101.38</c:v>
                </c:pt>
                <c:pt idx="51">
                  <c:v>101.54</c:v>
                </c:pt>
                <c:pt idx="52">
                  <c:v>100.63</c:v>
                </c:pt>
                <c:pt idx="53">
                  <c:v>100.14</c:v>
                </c:pt>
                <c:pt idx="54">
                  <c:v>99.76</c:v>
                </c:pt>
                <c:pt idx="55">
                  <c:v>99.04</c:v>
                </c:pt>
                <c:pt idx="56">
                  <c:v>97.69</c:v>
                </c:pt>
                <c:pt idx="57">
                  <c:v>97.73</c:v>
                </c:pt>
                <c:pt idx="58">
                  <c:v>96.98</c:v>
                </c:pt>
                <c:pt idx="59">
                  <c:v>96.34</c:v>
                </c:pt>
                <c:pt idx="60">
                  <c:v>96.25</c:v>
                </c:pt>
                <c:pt idx="61">
                  <c:v>96.82</c:v>
                </c:pt>
                <c:pt idx="62">
                  <c:v>96.79</c:v>
                </c:pt>
                <c:pt idx="63">
                  <c:v>96.89</c:v>
                </c:pt>
                <c:pt idx="64">
                  <c:v>97.15000000000001</c:v>
                </c:pt>
                <c:pt idx="65">
                  <c:v>97.36</c:v>
                </c:pt>
                <c:pt idx="66">
                  <c:v>97.13</c:v>
                </c:pt>
                <c:pt idx="67">
                  <c:v>96.89</c:v>
                </c:pt>
                <c:pt idx="68">
                  <c:v>96.26</c:v>
                </c:pt>
                <c:pt idx="69">
                  <c:v>95.71</c:v>
                </c:pt>
                <c:pt idx="70">
                  <c:v>95.58</c:v>
                </c:pt>
                <c:pt idx="71">
                  <c:v>96.71</c:v>
                </c:pt>
                <c:pt idx="72">
                  <c:v>96.73</c:v>
                </c:pt>
                <c:pt idx="73">
                  <c:v>96.74</c:v>
                </c:pt>
                <c:pt idx="74">
                  <c:v>96.56</c:v>
                </c:pt>
                <c:pt idx="75">
                  <c:v>96.58</c:v>
                </c:pt>
                <c:pt idx="76">
                  <c:v>96.58</c:v>
                </c:pt>
                <c:pt idx="77">
                  <c:v>96.92</c:v>
                </c:pt>
                <c:pt idx="78">
                  <c:v>95.81</c:v>
                </c:pt>
                <c:pt idx="79">
                  <c:v>94.97</c:v>
                </c:pt>
                <c:pt idx="80">
                  <c:v>94.87</c:v>
                </c:pt>
                <c:pt idx="81">
                  <c:v>95.13</c:v>
                </c:pt>
                <c:pt idx="82">
                  <c:v>95.37</c:v>
                </c:pt>
                <c:pt idx="83">
                  <c:v>96.19</c:v>
                </c:pt>
                <c:pt idx="84">
                  <c:v>97.48</c:v>
                </c:pt>
                <c:pt idx="85">
                  <c:v>97.47</c:v>
                </c:pt>
                <c:pt idx="86">
                  <c:v>97.7</c:v>
                </c:pt>
                <c:pt idx="87">
                  <c:v>101.14</c:v>
                </c:pt>
                <c:pt idx="88">
                  <c:v>99.08</c:v>
                </c:pt>
                <c:pt idx="89">
                  <c:v>99.87</c:v>
                </c:pt>
                <c:pt idx="90">
                  <c:v>98.83</c:v>
                </c:pt>
                <c:pt idx="91">
                  <c:v>97.49</c:v>
                </c:pt>
                <c:pt idx="92">
                  <c:v>100.29</c:v>
                </c:pt>
                <c:pt idx="93">
                  <c:v>100.39</c:v>
                </c:pt>
                <c:pt idx="94">
                  <c:v>99.55</c:v>
                </c:pt>
                <c:pt idx="95">
                  <c:v>100.09</c:v>
                </c:pt>
                <c:pt idx="96">
                  <c:v>100.08</c:v>
                </c:pt>
                <c:pt idx="97">
                  <c:v>100.33</c:v>
                </c:pt>
                <c:pt idx="98">
                  <c:v>100.77</c:v>
                </c:pt>
                <c:pt idx="99">
                  <c:v>100.97</c:v>
                </c:pt>
                <c:pt idx="100">
                  <c:v>101.21</c:v>
                </c:pt>
                <c:pt idx="101">
                  <c:v>101.27</c:v>
                </c:pt>
                <c:pt idx="102">
                  <c:v>101.25</c:v>
                </c:pt>
                <c:pt idx="103">
                  <c:v>100.96</c:v>
                </c:pt>
                <c:pt idx="104">
                  <c:v>101.25</c:v>
                </c:pt>
                <c:pt idx="105">
                  <c:v>101.47</c:v>
                </c:pt>
                <c:pt idx="106">
                  <c:v>101.26</c:v>
                </c:pt>
                <c:pt idx="107">
                  <c:v>100.52</c:v>
                </c:pt>
                <c:pt idx="108">
                  <c:v>100.77</c:v>
                </c:pt>
                <c:pt idx="109">
                  <c:v>101.06</c:v>
                </c:pt>
                <c:pt idx="110">
                  <c:v>100.9</c:v>
                </c:pt>
                <c:pt idx="111">
                  <c:v>100.38</c:v>
                </c:pt>
                <c:pt idx="112">
                  <c:v>100.05</c:v>
                </c:pt>
                <c:pt idx="113">
                  <c:v>99.75</c:v>
                </c:pt>
                <c:pt idx="114">
                  <c:v>99.87</c:v>
                </c:pt>
                <c:pt idx="115">
                  <c:v>99.65000000000001</c:v>
                </c:pt>
                <c:pt idx="116">
                  <c:v>99.6</c:v>
                </c:pt>
                <c:pt idx="117">
                  <c:v>99.66</c:v>
                </c:pt>
                <c:pt idx="118">
                  <c:v>98.78</c:v>
                </c:pt>
                <c:pt idx="119">
                  <c:v>98.94</c:v>
                </c:pt>
                <c:pt idx="120">
                  <c:v>97.99</c:v>
                </c:pt>
                <c:pt idx="121">
                  <c:v>97.52</c:v>
                </c:pt>
                <c:pt idx="122">
                  <c:v>96.86</c:v>
                </c:pt>
                <c:pt idx="123">
                  <c:v>95.43</c:v>
                </c:pt>
                <c:pt idx="124">
                  <c:v>94.73</c:v>
                </c:pt>
                <c:pt idx="125">
                  <c:v>93.54</c:v>
                </c:pt>
                <c:pt idx="126">
                  <c:v>94.1</c:v>
                </c:pt>
                <c:pt idx="127">
                  <c:v>93.74</c:v>
                </c:pt>
                <c:pt idx="128">
                  <c:v>93.48</c:v>
                </c:pt>
                <c:pt idx="129">
                  <c:v>93.05</c:v>
                </c:pt>
                <c:pt idx="130">
                  <c:v>94.28</c:v>
                </c:pt>
                <c:pt idx="131">
                  <c:v>93.79</c:v>
                </c:pt>
                <c:pt idx="132">
                  <c:v>93.86</c:v>
                </c:pt>
                <c:pt idx="133">
                  <c:v>94.46</c:v>
                </c:pt>
                <c:pt idx="134">
                  <c:v>95.07</c:v>
                </c:pt>
                <c:pt idx="135">
                  <c:v>94.35</c:v>
                </c:pt>
                <c:pt idx="136">
                  <c:v>97.73</c:v>
                </c:pt>
                <c:pt idx="137">
                  <c:v>98.23</c:v>
                </c:pt>
                <c:pt idx="138">
                  <c:v>98.09</c:v>
                </c:pt>
                <c:pt idx="139">
                  <c:v>99.32</c:v>
                </c:pt>
                <c:pt idx="140">
                  <c:v>98.3</c:v>
                </c:pt>
                <c:pt idx="141">
                  <c:v>98.21</c:v>
                </c:pt>
                <c:pt idx="142">
                  <c:v>98.36</c:v>
                </c:pt>
                <c:pt idx="143">
                  <c:v>98.5</c:v>
                </c:pt>
                <c:pt idx="144">
                  <c:v>97.81</c:v>
                </c:pt>
                <c:pt idx="145">
                  <c:v>98.57</c:v>
                </c:pt>
                <c:pt idx="146">
                  <c:v>97.37</c:v>
                </c:pt>
                <c:pt idx="147">
                  <c:v>96.92</c:v>
                </c:pt>
                <c:pt idx="148">
                  <c:v>100.62</c:v>
                </c:pt>
                <c:pt idx="149">
                  <c:v>100.49</c:v>
                </c:pt>
                <c:pt idx="150">
                  <c:v>98.77</c:v>
                </c:pt>
                <c:pt idx="151">
                  <c:v>98.92</c:v>
                </c:pt>
                <c:pt idx="152">
                  <c:v>98.2</c:v>
                </c:pt>
                <c:pt idx="153">
                  <c:v>98.28</c:v>
                </c:pt>
                <c:pt idx="154">
                  <c:v>98.72</c:v>
                </c:pt>
                <c:pt idx="155">
                  <c:v>100.29</c:v>
                </c:pt>
                <c:pt idx="156">
                  <c:v>101.28</c:v>
                </c:pt>
                <c:pt idx="157">
                  <c:v>101.26</c:v>
                </c:pt>
                <c:pt idx="158">
                  <c:v>101.86</c:v>
                </c:pt>
                <c:pt idx="159">
                  <c:v>101.31</c:v>
                </c:pt>
                <c:pt idx="160">
                  <c:v>101.15</c:v>
                </c:pt>
                <c:pt idx="161">
                  <c:v>100.26</c:v>
                </c:pt>
                <c:pt idx="162">
                  <c:v>100.05</c:v>
                </c:pt>
                <c:pt idx="163">
                  <c:v>99.81</c:v>
                </c:pt>
                <c:pt idx="164">
                  <c:v>99.42</c:v>
                </c:pt>
                <c:pt idx="165">
                  <c:v>98.92</c:v>
                </c:pt>
                <c:pt idx="166">
                  <c:v>98.51</c:v>
                </c:pt>
                <c:pt idx="167">
                  <c:v>101.82</c:v>
                </c:pt>
                <c:pt idx="168">
                  <c:v>102.26</c:v>
                </c:pt>
                <c:pt idx="169">
                  <c:v>103.98</c:v>
                </c:pt>
                <c:pt idx="170">
                  <c:v>101.55</c:v>
                </c:pt>
                <c:pt idx="171">
                  <c:v>100.65</c:v>
                </c:pt>
                <c:pt idx="172">
                  <c:v>98.57</c:v>
                </c:pt>
                <c:pt idx="173">
                  <c:v>98.24</c:v>
                </c:pt>
                <c:pt idx="174">
                  <c:v>98.23</c:v>
                </c:pt>
                <c:pt idx="175">
                  <c:v>98.38</c:v>
                </c:pt>
                <c:pt idx="176">
                  <c:v>97.73</c:v>
                </c:pt>
                <c:pt idx="177">
                  <c:v>98.16999999999998</c:v>
                </c:pt>
                <c:pt idx="178">
                  <c:v>96.78</c:v>
                </c:pt>
                <c:pt idx="179">
                  <c:v>97.23</c:v>
                </c:pt>
                <c:pt idx="180">
                  <c:v>99.48</c:v>
                </c:pt>
                <c:pt idx="181">
                  <c:v>98.71</c:v>
                </c:pt>
                <c:pt idx="182">
                  <c:v>100.08</c:v>
                </c:pt>
                <c:pt idx="183">
                  <c:v>101.03</c:v>
                </c:pt>
                <c:pt idx="184">
                  <c:v>101.43</c:v>
                </c:pt>
                <c:pt idx="185">
                  <c:v>100.88</c:v>
                </c:pt>
                <c:pt idx="186">
                  <c:v>99.99</c:v>
                </c:pt>
                <c:pt idx="187">
                  <c:v>99.22</c:v>
                </c:pt>
                <c:pt idx="188">
                  <c:v>99.1</c:v>
                </c:pt>
                <c:pt idx="189">
                  <c:v>99.6</c:v>
                </c:pt>
                <c:pt idx="190">
                  <c:v>100.04</c:v>
                </c:pt>
                <c:pt idx="191">
                  <c:v>100.18</c:v>
                </c:pt>
                <c:pt idx="192">
                  <c:v>100.36</c:v>
                </c:pt>
                <c:pt idx="193">
                  <c:v>100.67</c:v>
                </c:pt>
                <c:pt idx="194">
                  <c:v>100.76</c:v>
                </c:pt>
                <c:pt idx="195">
                  <c:v>100.89</c:v>
                </c:pt>
                <c:pt idx="196">
                  <c:v>99.39</c:v>
                </c:pt>
                <c:pt idx="197">
                  <c:v>98.52</c:v>
                </c:pt>
                <c:pt idx="198">
                  <c:v>97.65000000000001</c:v>
                </c:pt>
                <c:pt idx="199">
                  <c:v>97.81</c:v>
                </c:pt>
                <c:pt idx="200">
                  <c:v>97.15000000000001</c:v>
                </c:pt>
                <c:pt idx="201">
                  <c:v>97.18000000000001</c:v>
                </c:pt>
                <c:pt idx="202">
                  <c:v>96.7</c:v>
                </c:pt>
                <c:pt idx="203">
                  <c:v>96.88</c:v>
                </c:pt>
                <c:pt idx="204">
                  <c:v>97.7</c:v>
                </c:pt>
                <c:pt idx="205">
                  <c:v>99.1</c:v>
                </c:pt>
                <c:pt idx="206">
                  <c:v>99.66</c:v>
                </c:pt>
                <c:pt idx="207">
                  <c:v>99.43</c:v>
                </c:pt>
                <c:pt idx="208">
                  <c:v>99.75</c:v>
                </c:pt>
                <c:pt idx="209">
                  <c:v>99.73</c:v>
                </c:pt>
                <c:pt idx="210">
                  <c:v>100.88</c:v>
                </c:pt>
                <c:pt idx="211">
                  <c:v>101.1</c:v>
                </c:pt>
                <c:pt idx="212">
                  <c:v>101.48</c:v>
                </c:pt>
                <c:pt idx="213">
                  <c:v>101.48</c:v>
                </c:pt>
                <c:pt idx="214">
                  <c:v>101.05</c:v>
                </c:pt>
                <c:pt idx="215">
                  <c:v>98.65000000000001</c:v>
                </c:pt>
                <c:pt idx="216">
                  <c:v>97.64</c:v>
                </c:pt>
                <c:pt idx="217">
                  <c:v>98.25</c:v>
                </c:pt>
                <c:pt idx="218">
                  <c:v>96.66</c:v>
                </c:pt>
                <c:pt idx="219">
                  <c:v>95.61</c:v>
                </c:pt>
                <c:pt idx="220">
                  <c:v>96.64</c:v>
                </c:pt>
                <c:pt idx="221">
                  <c:v>96.95</c:v>
                </c:pt>
                <c:pt idx="222">
                  <c:v>93.28</c:v>
                </c:pt>
                <c:pt idx="223">
                  <c:v>92.72</c:v>
                </c:pt>
                <c:pt idx="224">
                  <c:v>92.4</c:v>
                </c:pt>
                <c:pt idx="225">
                  <c:v>93.29</c:v>
                </c:pt>
                <c:pt idx="226">
                  <c:v>93.46</c:v>
                </c:pt>
                <c:pt idx="227">
                  <c:v>92.45</c:v>
                </c:pt>
                <c:pt idx="228">
                  <c:v>92.59</c:v>
                </c:pt>
                <c:pt idx="229">
                  <c:v>92.05</c:v>
                </c:pt>
                <c:pt idx="230">
                  <c:v>92.24</c:v>
                </c:pt>
                <c:pt idx="231">
                  <c:v>91.66999999999998</c:v>
                </c:pt>
                <c:pt idx="232">
                  <c:v>92.5</c:v>
                </c:pt>
                <c:pt idx="233">
                  <c:v>91.93</c:v>
                </c:pt>
                <c:pt idx="234">
                  <c:v>91.81</c:v>
                </c:pt>
                <c:pt idx="235">
                  <c:v>96.22</c:v>
                </c:pt>
                <c:pt idx="236">
                  <c:v>91.64</c:v>
                </c:pt>
                <c:pt idx="237">
                  <c:v>94.42</c:v>
                </c:pt>
                <c:pt idx="238">
                  <c:v>96.74</c:v>
                </c:pt>
                <c:pt idx="239">
                  <c:v>96.07</c:v>
                </c:pt>
                <c:pt idx="240">
                  <c:v>97.25</c:v>
                </c:pt>
                <c:pt idx="241">
                  <c:v>97.49</c:v>
                </c:pt>
                <c:pt idx="242">
                  <c:v>97.55</c:v>
                </c:pt>
                <c:pt idx="243">
                  <c:v>98.23</c:v>
                </c:pt>
                <c:pt idx="244">
                  <c:v>98.19</c:v>
                </c:pt>
                <c:pt idx="245">
                  <c:v>97.57</c:v>
                </c:pt>
                <c:pt idx="246">
                  <c:v>97.71</c:v>
                </c:pt>
                <c:pt idx="247">
                  <c:v>97.6</c:v>
                </c:pt>
                <c:pt idx="248">
                  <c:v>96.96</c:v>
                </c:pt>
                <c:pt idx="249">
                  <c:v>96.46</c:v>
                </c:pt>
                <c:pt idx="250">
                  <c:v>96.36</c:v>
                </c:pt>
                <c:pt idx="251">
                  <c:v>94.99</c:v>
                </c:pt>
                <c:pt idx="252">
                  <c:v>93.98</c:v>
                </c:pt>
                <c:pt idx="253">
                  <c:v>93.37</c:v>
                </c:pt>
                <c:pt idx="254">
                  <c:v>92.42</c:v>
                </c:pt>
                <c:pt idx="255">
                  <c:v>92.32</c:v>
                </c:pt>
                <c:pt idx="256">
                  <c:v>92.86</c:v>
                </c:pt>
                <c:pt idx="257">
                  <c:v>92.81</c:v>
                </c:pt>
                <c:pt idx="258">
                  <c:v>92.54</c:v>
                </c:pt>
                <c:pt idx="259">
                  <c:v>96.74</c:v>
                </c:pt>
                <c:pt idx="260">
                  <c:v>97.58</c:v>
                </c:pt>
                <c:pt idx="261">
                  <c:v>96.4</c:v>
                </c:pt>
                <c:pt idx="262">
                  <c:v>96.14</c:v>
                </c:pt>
                <c:pt idx="263">
                  <c:v>97.6</c:v>
                </c:pt>
                <c:pt idx="264">
                  <c:v>97.68000000000001</c:v>
                </c:pt>
                <c:pt idx="265">
                  <c:v>97.91</c:v>
                </c:pt>
                <c:pt idx="266">
                  <c:v>96.51</c:v>
                </c:pt>
                <c:pt idx="267">
                  <c:v>97.3</c:v>
                </c:pt>
                <c:pt idx="268">
                  <c:v>96.42</c:v>
                </c:pt>
                <c:pt idx="269">
                  <c:v>96.3</c:v>
                </c:pt>
                <c:pt idx="270">
                  <c:v>92.96</c:v>
                </c:pt>
                <c:pt idx="271">
                  <c:v>90.43</c:v>
                </c:pt>
                <c:pt idx="272">
                  <c:v>92.01</c:v>
                </c:pt>
                <c:pt idx="273">
                  <c:v>93.16999999999998</c:v>
                </c:pt>
                <c:pt idx="274">
                  <c:v>96.28</c:v>
                </c:pt>
                <c:pt idx="275">
                  <c:v>95.9</c:v>
                </c:pt>
                <c:pt idx="276">
                  <c:v>97.08</c:v>
                </c:pt>
                <c:pt idx="277">
                  <c:v>101.1</c:v>
                </c:pt>
                <c:pt idx="278">
                  <c:v>101.5</c:v>
                </c:pt>
                <c:pt idx="279">
                  <c:v>101.42</c:v>
                </c:pt>
                <c:pt idx="280">
                  <c:v>101.19</c:v>
                </c:pt>
                <c:pt idx="281">
                  <c:v>101.04</c:v>
                </c:pt>
                <c:pt idx="282">
                  <c:v>100.86</c:v>
                </c:pt>
                <c:pt idx="283">
                  <c:v>101.2</c:v>
                </c:pt>
                <c:pt idx="284">
                  <c:v>101.23</c:v>
                </c:pt>
                <c:pt idx="285">
                  <c:v>100.98</c:v>
                </c:pt>
                <c:pt idx="286">
                  <c:v>100.97</c:v>
                </c:pt>
                <c:pt idx="287">
                  <c:v>100.82</c:v>
                </c:pt>
                <c:pt idx="288">
                  <c:v>100.87</c:v>
                </c:pt>
                <c:pt idx="289">
                  <c:v>101.51</c:v>
                </c:pt>
                <c:pt idx="290">
                  <c:v>101.08</c:v>
                </c:pt>
                <c:pt idx="291">
                  <c:v>99.64</c:v>
                </c:pt>
                <c:pt idx="292">
                  <c:v>99.48</c:v>
                </c:pt>
                <c:pt idx="293">
                  <c:v>99.38</c:v>
                </c:pt>
                <c:pt idx="294">
                  <c:v>99.54</c:v>
                </c:pt>
                <c:pt idx="295">
                  <c:v>100.44</c:v>
                </c:pt>
                <c:pt idx="296">
                  <c:v>100.91</c:v>
                </c:pt>
                <c:pt idx="297">
                  <c:v>100.7</c:v>
                </c:pt>
                <c:pt idx="298">
                  <c:v>101.03</c:v>
                </c:pt>
                <c:pt idx="299">
                  <c:v>100.87</c:v>
                </c:pt>
                <c:pt idx="300">
                  <c:v>100.86</c:v>
                </c:pt>
                <c:pt idx="301">
                  <c:v>100.77</c:v>
                </c:pt>
                <c:pt idx="302">
                  <c:v>100.68</c:v>
                </c:pt>
                <c:pt idx="303">
                  <c:v>100.67</c:v>
                </c:pt>
                <c:pt idx="304">
                  <c:v>100.41</c:v>
                </c:pt>
                <c:pt idx="305">
                  <c:v>100.21</c:v>
                </c:pt>
                <c:pt idx="306">
                  <c:v>99.73</c:v>
                </c:pt>
                <c:pt idx="307">
                  <c:v>99.94</c:v>
                </c:pt>
                <c:pt idx="308">
                  <c:v>99.4</c:v>
                </c:pt>
                <c:pt idx="309">
                  <c:v>98.18000000000001</c:v>
                </c:pt>
                <c:pt idx="310">
                  <c:v>98.07</c:v>
                </c:pt>
                <c:pt idx="311">
                  <c:v>97.9</c:v>
                </c:pt>
                <c:pt idx="312">
                  <c:v>97.92</c:v>
                </c:pt>
                <c:pt idx="313">
                  <c:v>98.24</c:v>
                </c:pt>
                <c:pt idx="314">
                  <c:v>98.32</c:v>
                </c:pt>
                <c:pt idx="315">
                  <c:v>99.4</c:v>
                </c:pt>
                <c:pt idx="316">
                  <c:v>99.82</c:v>
                </c:pt>
                <c:pt idx="317">
                  <c:v>99.75</c:v>
                </c:pt>
                <c:pt idx="318">
                  <c:v>100.03</c:v>
                </c:pt>
                <c:pt idx="319">
                  <c:v>100.2</c:v>
                </c:pt>
                <c:pt idx="320">
                  <c:v>100.25</c:v>
                </c:pt>
                <c:pt idx="321">
                  <c:v>100.36</c:v>
                </c:pt>
                <c:pt idx="322">
                  <c:v>99.72</c:v>
                </c:pt>
                <c:pt idx="323">
                  <c:v>99.79</c:v>
                </c:pt>
                <c:pt idx="324">
                  <c:v>100.96</c:v>
                </c:pt>
                <c:pt idx="325">
                  <c:v>99.02</c:v>
                </c:pt>
                <c:pt idx="326">
                  <c:v>98.14</c:v>
                </c:pt>
                <c:pt idx="327">
                  <c:v>98.35</c:v>
                </c:pt>
                <c:pt idx="328">
                  <c:v>98.31</c:v>
                </c:pt>
                <c:pt idx="329">
                  <c:v>99.28</c:v>
                </c:pt>
                <c:pt idx="330">
                  <c:v>99.29</c:v>
                </c:pt>
                <c:pt idx="331">
                  <c:v>98.96</c:v>
                </c:pt>
                <c:pt idx="332">
                  <c:v>97.99</c:v>
                </c:pt>
                <c:pt idx="333">
                  <c:v>97.56</c:v>
                </c:pt>
                <c:pt idx="334">
                  <c:v>98.51</c:v>
                </c:pt>
                <c:pt idx="335">
                  <c:v>98.26</c:v>
                </c:pt>
                <c:pt idx="336">
                  <c:v>99.24</c:v>
                </c:pt>
                <c:pt idx="337">
                  <c:v>99.18000000000001</c:v>
                </c:pt>
                <c:pt idx="338">
                  <c:v>98.33</c:v>
                </c:pt>
                <c:pt idx="339">
                  <c:v>98.64</c:v>
                </c:pt>
                <c:pt idx="340">
                  <c:v>98.59</c:v>
                </c:pt>
                <c:pt idx="341">
                  <c:v>98.65000000000001</c:v>
                </c:pt>
                <c:pt idx="342">
                  <c:v>98.74</c:v>
                </c:pt>
                <c:pt idx="343">
                  <c:v>99.32</c:v>
                </c:pt>
                <c:pt idx="344">
                  <c:v>98.85</c:v>
                </c:pt>
                <c:pt idx="345">
                  <c:v>99.29</c:v>
                </c:pt>
                <c:pt idx="346">
                  <c:v>98.66</c:v>
                </c:pt>
                <c:pt idx="347">
                  <c:v>98.82</c:v>
                </c:pt>
                <c:pt idx="348">
                  <c:v>99.44</c:v>
                </c:pt>
                <c:pt idx="349">
                  <c:v>98.63</c:v>
                </c:pt>
                <c:pt idx="350">
                  <c:v>97.91</c:v>
                </c:pt>
                <c:pt idx="351">
                  <c:v>98.27</c:v>
                </c:pt>
                <c:pt idx="352">
                  <c:v>98.33</c:v>
                </c:pt>
                <c:pt idx="353">
                  <c:v>98.93</c:v>
                </c:pt>
                <c:pt idx="354">
                  <c:v>98.85</c:v>
                </c:pt>
                <c:pt idx="355">
                  <c:v>98.71</c:v>
                </c:pt>
                <c:pt idx="356">
                  <c:v>98.72</c:v>
                </c:pt>
                <c:pt idx="357">
                  <c:v>98.47</c:v>
                </c:pt>
                <c:pt idx="358">
                  <c:v>97.99</c:v>
                </c:pt>
                <c:pt idx="359">
                  <c:v>97.93</c:v>
                </c:pt>
                <c:pt idx="360">
                  <c:v>98.27</c:v>
                </c:pt>
                <c:pt idx="361">
                  <c:v>98.64</c:v>
                </c:pt>
                <c:pt idx="362">
                  <c:v>98.74</c:v>
                </c:pt>
                <c:pt idx="363">
                  <c:v>98.78</c:v>
                </c:pt>
                <c:pt idx="364">
                  <c:v>98.61</c:v>
                </c:pt>
                <c:pt idx="365">
                  <c:v>98.83</c:v>
                </c:pt>
                <c:pt idx="366">
                  <c:v>99.08</c:v>
                </c:pt>
                <c:pt idx="367">
                  <c:v>98.93</c:v>
                </c:pt>
                <c:pt idx="368">
                  <c:v>99.26</c:v>
                </c:pt>
                <c:pt idx="369">
                  <c:v>98.4</c:v>
                </c:pt>
                <c:pt idx="370">
                  <c:v>98.4</c:v>
                </c:pt>
                <c:pt idx="371">
                  <c:v>98.46</c:v>
                </c:pt>
                <c:pt idx="372">
                  <c:v>98.33</c:v>
                </c:pt>
                <c:pt idx="373">
                  <c:v>98.84</c:v>
                </c:pt>
                <c:pt idx="374">
                  <c:v>98.72</c:v>
                </c:pt>
                <c:pt idx="375">
                  <c:v>100.47</c:v>
                </c:pt>
                <c:pt idx="376">
                  <c:v>98.65000000000001</c:v>
                </c:pt>
                <c:pt idx="377">
                  <c:v>97.98</c:v>
                </c:pt>
                <c:pt idx="378">
                  <c:v>98.06</c:v>
                </c:pt>
                <c:pt idx="379">
                  <c:v>97.68000000000001</c:v>
                </c:pt>
                <c:pt idx="380">
                  <c:v>98.48</c:v>
                </c:pt>
                <c:pt idx="381">
                  <c:v>98.21</c:v>
                </c:pt>
                <c:pt idx="382">
                  <c:v>97.73</c:v>
                </c:pt>
                <c:pt idx="383">
                  <c:v>98.14</c:v>
                </c:pt>
                <c:pt idx="384">
                  <c:v>98.37</c:v>
                </c:pt>
                <c:pt idx="385">
                  <c:v>99.46</c:v>
                </c:pt>
                <c:pt idx="386">
                  <c:v>99.52</c:v>
                </c:pt>
                <c:pt idx="387">
                  <c:v>100.77</c:v>
                </c:pt>
                <c:pt idx="388">
                  <c:v>97.63</c:v>
                </c:pt>
                <c:pt idx="389">
                  <c:v>96.88</c:v>
                </c:pt>
                <c:pt idx="390">
                  <c:v>95.37</c:v>
                </c:pt>
                <c:pt idx="391">
                  <c:v>94.9</c:v>
                </c:pt>
                <c:pt idx="392">
                  <c:v>92.55</c:v>
                </c:pt>
                <c:pt idx="393">
                  <c:v>92.75</c:v>
                </c:pt>
                <c:pt idx="394">
                  <c:v>98.86</c:v>
                </c:pt>
                <c:pt idx="395">
                  <c:v>98.09</c:v>
                </c:pt>
                <c:pt idx="396">
                  <c:v>96.8</c:v>
                </c:pt>
                <c:pt idx="397">
                  <c:v>98.18000000000001</c:v>
                </c:pt>
                <c:pt idx="398">
                  <c:v>101.58</c:v>
                </c:pt>
                <c:pt idx="399">
                  <c:v>102.42</c:v>
                </c:pt>
                <c:pt idx="400">
                  <c:v>101.19</c:v>
                </c:pt>
                <c:pt idx="401">
                  <c:v>99.45</c:v>
                </c:pt>
                <c:pt idx="402">
                  <c:v>99.24</c:v>
                </c:pt>
                <c:pt idx="403">
                  <c:v>99.94</c:v>
                </c:pt>
                <c:pt idx="404">
                  <c:v>100.35</c:v>
                </c:pt>
                <c:pt idx="405">
                  <c:v>97.98</c:v>
                </c:pt>
                <c:pt idx="406">
                  <c:v>98.05</c:v>
                </c:pt>
                <c:pt idx="407">
                  <c:v>100.14</c:v>
                </c:pt>
                <c:pt idx="408">
                  <c:v>100.74</c:v>
                </c:pt>
                <c:pt idx="409">
                  <c:v>95.98</c:v>
                </c:pt>
                <c:pt idx="410">
                  <c:v>94.06</c:v>
                </c:pt>
                <c:pt idx="411">
                  <c:v>94.35</c:v>
                </c:pt>
                <c:pt idx="412">
                  <c:v>95.57</c:v>
                </c:pt>
                <c:pt idx="413">
                  <c:v>94.54</c:v>
                </c:pt>
                <c:pt idx="414">
                  <c:v>94.45</c:v>
                </c:pt>
                <c:pt idx="415">
                  <c:v>93.96</c:v>
                </c:pt>
                <c:pt idx="416">
                  <c:v>94.61</c:v>
                </c:pt>
                <c:pt idx="417">
                  <c:v>94.66999999999998</c:v>
                </c:pt>
                <c:pt idx="418">
                  <c:v>94.53</c:v>
                </c:pt>
                <c:pt idx="419">
                  <c:v>93.45</c:v>
                </c:pt>
                <c:pt idx="420">
                  <c:v>96.92</c:v>
                </c:pt>
                <c:pt idx="421">
                  <c:v>100.53</c:v>
                </c:pt>
                <c:pt idx="422">
                  <c:v>99.43</c:v>
                </c:pt>
                <c:pt idx="423">
                  <c:v>98.63</c:v>
                </c:pt>
                <c:pt idx="424">
                  <c:v>97.48</c:v>
                </c:pt>
                <c:pt idx="425">
                  <c:v>97.18000000000001</c:v>
                </c:pt>
                <c:pt idx="426">
                  <c:v>96.37</c:v>
                </c:pt>
                <c:pt idx="427">
                  <c:v>98.66</c:v>
                </c:pt>
                <c:pt idx="428">
                  <c:v>98.91</c:v>
                </c:pt>
                <c:pt idx="429">
                  <c:v>99.48</c:v>
                </c:pt>
                <c:pt idx="430">
                  <c:v>99.44</c:v>
                </c:pt>
                <c:pt idx="431">
                  <c:v>98.3</c:v>
                </c:pt>
                <c:pt idx="432">
                  <c:v>97.59</c:v>
                </c:pt>
                <c:pt idx="433">
                  <c:v>97.46</c:v>
                </c:pt>
                <c:pt idx="434">
                  <c:v>97.21</c:v>
                </c:pt>
                <c:pt idx="435">
                  <c:v>97.23</c:v>
                </c:pt>
                <c:pt idx="436">
                  <c:v>97.36</c:v>
                </c:pt>
                <c:pt idx="437">
                  <c:v>97.54</c:v>
                </c:pt>
                <c:pt idx="438">
                  <c:v>98.28</c:v>
                </c:pt>
                <c:pt idx="439">
                  <c:v>97.97</c:v>
                </c:pt>
                <c:pt idx="440">
                  <c:v>97.44</c:v>
                </c:pt>
                <c:pt idx="441">
                  <c:v>98.05</c:v>
                </c:pt>
                <c:pt idx="442">
                  <c:v>96.71</c:v>
                </c:pt>
                <c:pt idx="443">
                  <c:v>96.19</c:v>
                </c:pt>
                <c:pt idx="444">
                  <c:v>96.1</c:v>
                </c:pt>
                <c:pt idx="445">
                  <c:v>96.12</c:v>
                </c:pt>
                <c:pt idx="446">
                  <c:v>95.96</c:v>
                </c:pt>
                <c:pt idx="447">
                  <c:v>97.29</c:v>
                </c:pt>
                <c:pt idx="448">
                  <c:v>98.39</c:v>
                </c:pt>
                <c:pt idx="449">
                  <c:v>96.48</c:v>
                </c:pt>
                <c:pt idx="450">
                  <c:v>96.55</c:v>
                </c:pt>
                <c:pt idx="451">
                  <c:v>100.19</c:v>
                </c:pt>
                <c:pt idx="452">
                  <c:v>97.02</c:v>
                </c:pt>
                <c:pt idx="453">
                  <c:v>95.01</c:v>
                </c:pt>
                <c:pt idx="454">
                  <c:v>94.66</c:v>
                </c:pt>
                <c:pt idx="455">
                  <c:v>94.85</c:v>
                </c:pt>
                <c:pt idx="456">
                  <c:v>94.99</c:v>
                </c:pt>
                <c:pt idx="457">
                  <c:v>94.95</c:v>
                </c:pt>
                <c:pt idx="458">
                  <c:v>93.78</c:v>
                </c:pt>
                <c:pt idx="459">
                  <c:v>93.69</c:v>
                </c:pt>
                <c:pt idx="460">
                  <c:v>92.97</c:v>
                </c:pt>
                <c:pt idx="461">
                  <c:v>92.79</c:v>
                </c:pt>
                <c:pt idx="462">
                  <c:v>93.71</c:v>
                </c:pt>
                <c:pt idx="463">
                  <c:v>92.59</c:v>
                </c:pt>
                <c:pt idx="464">
                  <c:v>93.06</c:v>
                </c:pt>
                <c:pt idx="465">
                  <c:v>96.15000000000001</c:v>
                </c:pt>
                <c:pt idx="466">
                  <c:v>96.68000000000001</c:v>
                </c:pt>
                <c:pt idx="467">
                  <c:v>98.07</c:v>
                </c:pt>
                <c:pt idx="468">
                  <c:v>96.88</c:v>
                </c:pt>
                <c:pt idx="469">
                  <c:v>98.0</c:v>
                </c:pt>
                <c:pt idx="470">
                  <c:v>98.46</c:v>
                </c:pt>
                <c:pt idx="471">
                  <c:v>98.95</c:v>
                </c:pt>
                <c:pt idx="472">
                  <c:v>98.69</c:v>
                </c:pt>
                <c:pt idx="473">
                  <c:v>97.11</c:v>
                </c:pt>
                <c:pt idx="474">
                  <c:v>96.9</c:v>
                </c:pt>
                <c:pt idx="475">
                  <c:v>96.25</c:v>
                </c:pt>
                <c:pt idx="476">
                  <c:v>96.85</c:v>
                </c:pt>
                <c:pt idx="477">
                  <c:v>96.57</c:v>
                </c:pt>
                <c:pt idx="478">
                  <c:v>96.24</c:v>
                </c:pt>
                <c:pt idx="479">
                  <c:v>98.91</c:v>
                </c:pt>
                <c:pt idx="480">
                  <c:v>99.13</c:v>
                </c:pt>
                <c:pt idx="481">
                  <c:v>99.32</c:v>
                </c:pt>
                <c:pt idx="482">
                  <c:v>99.26</c:v>
                </c:pt>
                <c:pt idx="483">
                  <c:v>99.38</c:v>
                </c:pt>
                <c:pt idx="484">
                  <c:v>98.73</c:v>
                </c:pt>
                <c:pt idx="485">
                  <c:v>98.26</c:v>
                </c:pt>
                <c:pt idx="486">
                  <c:v>98.38</c:v>
                </c:pt>
                <c:pt idx="487">
                  <c:v>98.59</c:v>
                </c:pt>
                <c:pt idx="488">
                  <c:v>97.7</c:v>
                </c:pt>
                <c:pt idx="489">
                  <c:v>99.49</c:v>
                </c:pt>
                <c:pt idx="490">
                  <c:v>99.43</c:v>
                </c:pt>
                <c:pt idx="491">
                  <c:v>99.77</c:v>
                </c:pt>
                <c:pt idx="492">
                  <c:v>99.92</c:v>
                </c:pt>
                <c:pt idx="493">
                  <c:v>99.61</c:v>
                </c:pt>
                <c:pt idx="494">
                  <c:v>101.0</c:v>
                </c:pt>
                <c:pt idx="495">
                  <c:v>98.16999999999998</c:v>
                </c:pt>
                <c:pt idx="496">
                  <c:v>97.79</c:v>
                </c:pt>
                <c:pt idx="497">
                  <c:v>97.44</c:v>
                </c:pt>
                <c:pt idx="498">
                  <c:v>97.79</c:v>
                </c:pt>
                <c:pt idx="499">
                  <c:v>96.9</c:v>
                </c:pt>
                <c:pt idx="500">
                  <c:v>96.78</c:v>
                </c:pt>
                <c:pt idx="501">
                  <c:v>97.33</c:v>
                </c:pt>
                <c:pt idx="502">
                  <c:v>96.95</c:v>
                </c:pt>
                <c:pt idx="503">
                  <c:v>96.9</c:v>
                </c:pt>
                <c:pt idx="504">
                  <c:v>96.28</c:v>
                </c:pt>
                <c:pt idx="505">
                  <c:v>95.81</c:v>
                </c:pt>
                <c:pt idx="506">
                  <c:v>95.43</c:v>
                </c:pt>
                <c:pt idx="507">
                  <c:v>95.2</c:v>
                </c:pt>
                <c:pt idx="508">
                  <c:v>95.31</c:v>
                </c:pt>
                <c:pt idx="509">
                  <c:v>95.38</c:v>
                </c:pt>
                <c:pt idx="510">
                  <c:v>95.63</c:v>
                </c:pt>
                <c:pt idx="511">
                  <c:v>95.63</c:v>
                </c:pt>
                <c:pt idx="512">
                  <c:v>94.8</c:v>
                </c:pt>
                <c:pt idx="513">
                  <c:v>95.65000000000001</c:v>
                </c:pt>
                <c:pt idx="514">
                  <c:v>96.24</c:v>
                </c:pt>
                <c:pt idx="515">
                  <c:v>97.41</c:v>
                </c:pt>
                <c:pt idx="516">
                  <c:v>98.87</c:v>
                </c:pt>
                <c:pt idx="517">
                  <c:v>98.69</c:v>
                </c:pt>
                <c:pt idx="518">
                  <c:v>98.56</c:v>
                </c:pt>
                <c:pt idx="519">
                  <c:v>96.39</c:v>
                </c:pt>
                <c:pt idx="520">
                  <c:v>95.87</c:v>
                </c:pt>
                <c:pt idx="521">
                  <c:v>95.05</c:v>
                </c:pt>
                <c:pt idx="522">
                  <c:v>94.93</c:v>
                </c:pt>
                <c:pt idx="523">
                  <c:v>95.23</c:v>
                </c:pt>
                <c:pt idx="524">
                  <c:v>94.79</c:v>
                </c:pt>
                <c:pt idx="525">
                  <c:v>94.72</c:v>
                </c:pt>
                <c:pt idx="526">
                  <c:v>95.61</c:v>
                </c:pt>
                <c:pt idx="527">
                  <c:v>95.42</c:v>
                </c:pt>
                <c:pt idx="528">
                  <c:v>95.85</c:v>
                </c:pt>
                <c:pt idx="529">
                  <c:v>96.12</c:v>
                </c:pt>
                <c:pt idx="530">
                  <c:v>94.75</c:v>
                </c:pt>
                <c:pt idx="531">
                  <c:v>94.76</c:v>
                </c:pt>
                <c:pt idx="532">
                  <c:v>94.74</c:v>
                </c:pt>
                <c:pt idx="533">
                  <c:v>94.2</c:v>
                </c:pt>
                <c:pt idx="534">
                  <c:v>95.19</c:v>
                </c:pt>
                <c:pt idx="535">
                  <c:v>95.86</c:v>
                </c:pt>
                <c:pt idx="536">
                  <c:v>95.84</c:v>
                </c:pt>
                <c:pt idx="537">
                  <c:v>95.07</c:v>
                </c:pt>
                <c:pt idx="538">
                  <c:v>94.96</c:v>
                </c:pt>
                <c:pt idx="539">
                  <c:v>96.25</c:v>
                </c:pt>
                <c:pt idx="540">
                  <c:v>98.57</c:v>
                </c:pt>
                <c:pt idx="541">
                  <c:v>98.43</c:v>
                </c:pt>
                <c:pt idx="542">
                  <c:v>98.64</c:v>
                </c:pt>
                <c:pt idx="543">
                  <c:v>98.51</c:v>
                </c:pt>
                <c:pt idx="544">
                  <c:v>98.34</c:v>
                </c:pt>
                <c:pt idx="545">
                  <c:v>98.05</c:v>
                </c:pt>
                <c:pt idx="546">
                  <c:v>97.71</c:v>
                </c:pt>
                <c:pt idx="547">
                  <c:v>97.42</c:v>
                </c:pt>
                <c:pt idx="548">
                  <c:v>97.37</c:v>
                </c:pt>
                <c:pt idx="549">
                  <c:v>98.0</c:v>
                </c:pt>
                <c:pt idx="550">
                  <c:v>97.85</c:v>
                </c:pt>
                <c:pt idx="551">
                  <c:v>96.16999999999998</c:v>
                </c:pt>
                <c:pt idx="552">
                  <c:v>96.12</c:v>
                </c:pt>
                <c:pt idx="553">
                  <c:v>97.6</c:v>
                </c:pt>
                <c:pt idx="554">
                  <c:v>98.26</c:v>
                </c:pt>
                <c:pt idx="555">
                  <c:v>98.24</c:v>
                </c:pt>
                <c:pt idx="556">
                  <c:v>97.91</c:v>
                </c:pt>
                <c:pt idx="557">
                  <c:v>95.38</c:v>
                </c:pt>
                <c:pt idx="558">
                  <c:v>95.46</c:v>
                </c:pt>
                <c:pt idx="559">
                  <c:v>94.89</c:v>
                </c:pt>
                <c:pt idx="560">
                  <c:v>95.98</c:v>
                </c:pt>
                <c:pt idx="561">
                  <c:v>94.58</c:v>
                </c:pt>
                <c:pt idx="562">
                  <c:v>96.77</c:v>
                </c:pt>
                <c:pt idx="563">
                  <c:v>97.73</c:v>
                </c:pt>
                <c:pt idx="564">
                  <c:v>97.71</c:v>
                </c:pt>
                <c:pt idx="565">
                  <c:v>97.74</c:v>
                </c:pt>
                <c:pt idx="566">
                  <c:v>97.86</c:v>
                </c:pt>
                <c:pt idx="567">
                  <c:v>97.54</c:v>
                </c:pt>
                <c:pt idx="568">
                  <c:v>97.52</c:v>
                </c:pt>
                <c:pt idx="569">
                  <c:v>96.58</c:v>
                </c:pt>
                <c:pt idx="570">
                  <c:v>96.31</c:v>
                </c:pt>
                <c:pt idx="571">
                  <c:v>95.9</c:v>
                </c:pt>
                <c:pt idx="572">
                  <c:v>96.0</c:v>
                </c:pt>
                <c:pt idx="573">
                  <c:v>95.86</c:v>
                </c:pt>
                <c:pt idx="574">
                  <c:v>95.74</c:v>
                </c:pt>
                <c:pt idx="575">
                  <c:v>95.91</c:v>
                </c:pt>
                <c:pt idx="576">
                  <c:v>95.9</c:v>
                </c:pt>
                <c:pt idx="577">
                  <c:v>95.89</c:v>
                </c:pt>
                <c:pt idx="578">
                  <c:v>96.79</c:v>
                </c:pt>
                <c:pt idx="579">
                  <c:v>97.89</c:v>
                </c:pt>
                <c:pt idx="580">
                  <c:v>98.52</c:v>
                </c:pt>
                <c:pt idx="581">
                  <c:v>97.87</c:v>
                </c:pt>
                <c:pt idx="582">
                  <c:v>97.14</c:v>
                </c:pt>
                <c:pt idx="583">
                  <c:v>97.84</c:v>
                </c:pt>
                <c:pt idx="584">
                  <c:v>101.98</c:v>
                </c:pt>
                <c:pt idx="585">
                  <c:v>100.51</c:v>
                </c:pt>
                <c:pt idx="586">
                  <c:v>100.34</c:v>
                </c:pt>
                <c:pt idx="587">
                  <c:v>100.9</c:v>
                </c:pt>
                <c:pt idx="588">
                  <c:v>100.49</c:v>
                </c:pt>
                <c:pt idx="589">
                  <c:v>100.79</c:v>
                </c:pt>
                <c:pt idx="590">
                  <c:v>100.94</c:v>
                </c:pt>
                <c:pt idx="591">
                  <c:v>100.52</c:v>
                </c:pt>
                <c:pt idx="592">
                  <c:v>99.81</c:v>
                </c:pt>
                <c:pt idx="593">
                  <c:v>100.4</c:v>
                </c:pt>
                <c:pt idx="594">
                  <c:v>100.48</c:v>
                </c:pt>
                <c:pt idx="595">
                  <c:v>100.8</c:v>
                </c:pt>
                <c:pt idx="596">
                  <c:v>100.81</c:v>
                </c:pt>
                <c:pt idx="597">
                  <c:v>100.77</c:v>
                </c:pt>
                <c:pt idx="598">
                  <c:v>101.33</c:v>
                </c:pt>
                <c:pt idx="599">
                  <c:v>101.39</c:v>
                </c:pt>
                <c:pt idx="600">
                  <c:v>101.39</c:v>
                </c:pt>
                <c:pt idx="601">
                  <c:v>101.4</c:v>
                </c:pt>
                <c:pt idx="602">
                  <c:v>100.71</c:v>
                </c:pt>
                <c:pt idx="603">
                  <c:v>101.1</c:v>
                </c:pt>
                <c:pt idx="604">
                  <c:v>100.65</c:v>
                </c:pt>
                <c:pt idx="605">
                  <c:v>100.67</c:v>
                </c:pt>
                <c:pt idx="606">
                  <c:v>100.7</c:v>
                </c:pt>
                <c:pt idx="607">
                  <c:v>100.77</c:v>
                </c:pt>
                <c:pt idx="608">
                  <c:v>100.81</c:v>
                </c:pt>
                <c:pt idx="609">
                  <c:v>99.5</c:v>
                </c:pt>
                <c:pt idx="610">
                  <c:v>100.22</c:v>
                </c:pt>
                <c:pt idx="611">
                  <c:v>100.92</c:v>
                </c:pt>
                <c:pt idx="612">
                  <c:v>101.9</c:v>
                </c:pt>
                <c:pt idx="613">
                  <c:v>102.74</c:v>
                </c:pt>
                <c:pt idx="614">
                  <c:v>101.97</c:v>
                </c:pt>
                <c:pt idx="615">
                  <c:v>102.19</c:v>
                </c:pt>
                <c:pt idx="616">
                  <c:v>101.92</c:v>
                </c:pt>
                <c:pt idx="617">
                  <c:v>101.75</c:v>
                </c:pt>
                <c:pt idx="618">
                  <c:v>101.69</c:v>
                </c:pt>
                <c:pt idx="619">
                  <c:v>101.79</c:v>
                </c:pt>
                <c:pt idx="620">
                  <c:v>101.94</c:v>
                </c:pt>
                <c:pt idx="621">
                  <c:v>101.86</c:v>
                </c:pt>
                <c:pt idx="622">
                  <c:v>101.9</c:v>
                </c:pt>
                <c:pt idx="623">
                  <c:v>101.6</c:v>
                </c:pt>
                <c:pt idx="624">
                  <c:v>102.11</c:v>
                </c:pt>
                <c:pt idx="625">
                  <c:v>102.0</c:v>
                </c:pt>
                <c:pt idx="626">
                  <c:v>102.29</c:v>
                </c:pt>
                <c:pt idx="627">
                  <c:v>102.26</c:v>
                </c:pt>
                <c:pt idx="628">
                  <c:v>102.07</c:v>
                </c:pt>
                <c:pt idx="629">
                  <c:v>102.29</c:v>
                </c:pt>
                <c:pt idx="630">
                  <c:v>102.76</c:v>
                </c:pt>
                <c:pt idx="631">
                  <c:v>101.77</c:v>
                </c:pt>
                <c:pt idx="632">
                  <c:v>101.74</c:v>
                </c:pt>
                <c:pt idx="633">
                  <c:v>101.09</c:v>
                </c:pt>
                <c:pt idx="634">
                  <c:v>100.09</c:v>
                </c:pt>
                <c:pt idx="635">
                  <c:v>99.91</c:v>
                </c:pt>
                <c:pt idx="636">
                  <c:v>99.93</c:v>
                </c:pt>
                <c:pt idx="637">
                  <c:v>100.01</c:v>
                </c:pt>
                <c:pt idx="638">
                  <c:v>99.44</c:v>
                </c:pt>
                <c:pt idx="639">
                  <c:v>101.61</c:v>
                </c:pt>
                <c:pt idx="640">
                  <c:v>101.88</c:v>
                </c:pt>
                <c:pt idx="641">
                  <c:v>101.99</c:v>
                </c:pt>
                <c:pt idx="642">
                  <c:v>100.92</c:v>
                </c:pt>
                <c:pt idx="643">
                  <c:v>100.69</c:v>
                </c:pt>
                <c:pt idx="644">
                  <c:v>100.61</c:v>
                </c:pt>
                <c:pt idx="645">
                  <c:v>100.85</c:v>
                </c:pt>
                <c:pt idx="646">
                  <c:v>101.09</c:v>
                </c:pt>
                <c:pt idx="647">
                  <c:v>101.08</c:v>
                </c:pt>
                <c:pt idx="648">
                  <c:v>101.19</c:v>
                </c:pt>
                <c:pt idx="649">
                  <c:v>100.51</c:v>
                </c:pt>
                <c:pt idx="650">
                  <c:v>100.93</c:v>
                </c:pt>
                <c:pt idx="651">
                  <c:v>100.7</c:v>
                </c:pt>
                <c:pt idx="652">
                  <c:v>100.38</c:v>
                </c:pt>
                <c:pt idx="653">
                  <c:v>99.51</c:v>
                </c:pt>
                <c:pt idx="654">
                  <c:v>98.23</c:v>
                </c:pt>
                <c:pt idx="655">
                  <c:v>97.15000000000001</c:v>
                </c:pt>
                <c:pt idx="656">
                  <c:v>98.34</c:v>
                </c:pt>
                <c:pt idx="657">
                  <c:v>98.94</c:v>
                </c:pt>
                <c:pt idx="658">
                  <c:v>98.53</c:v>
                </c:pt>
                <c:pt idx="659">
                  <c:v>97.79</c:v>
                </c:pt>
                <c:pt idx="660">
                  <c:v>96.63</c:v>
                </c:pt>
                <c:pt idx="661">
                  <c:v>94.43</c:v>
                </c:pt>
                <c:pt idx="662">
                  <c:v>101.28</c:v>
                </c:pt>
                <c:pt idx="663">
                  <c:v>101.26</c:v>
                </c:pt>
                <c:pt idx="664">
                  <c:v>100.92</c:v>
                </c:pt>
                <c:pt idx="665">
                  <c:v>100.38</c:v>
                </c:pt>
                <c:pt idx="666">
                  <c:v>98.6</c:v>
                </c:pt>
                <c:pt idx="667">
                  <c:v>98.1</c:v>
                </c:pt>
                <c:pt idx="668">
                  <c:v>98.94</c:v>
                </c:pt>
                <c:pt idx="669">
                  <c:v>98.6</c:v>
                </c:pt>
                <c:pt idx="670">
                  <c:v>98.88</c:v>
                </c:pt>
                <c:pt idx="671">
                  <c:v>98.3</c:v>
                </c:pt>
                <c:pt idx="672">
                  <c:v>100.58</c:v>
                </c:pt>
                <c:pt idx="673">
                  <c:v>101.15</c:v>
                </c:pt>
                <c:pt idx="674">
                  <c:v>101.33</c:v>
                </c:pt>
                <c:pt idx="675">
                  <c:v>101.02</c:v>
                </c:pt>
                <c:pt idx="676">
                  <c:v>100.33</c:v>
                </c:pt>
                <c:pt idx="677">
                  <c:v>99.92</c:v>
                </c:pt>
                <c:pt idx="678">
                  <c:v>100.99</c:v>
                </c:pt>
                <c:pt idx="679">
                  <c:v>102.23</c:v>
                </c:pt>
                <c:pt idx="680">
                  <c:v>102.15</c:v>
                </c:pt>
                <c:pt idx="681">
                  <c:v>101.29</c:v>
                </c:pt>
                <c:pt idx="682">
                  <c:v>100.63</c:v>
                </c:pt>
                <c:pt idx="683">
                  <c:v>99.71</c:v>
                </c:pt>
                <c:pt idx="684">
                  <c:v>99.59</c:v>
                </c:pt>
                <c:pt idx="685">
                  <c:v>99.63</c:v>
                </c:pt>
                <c:pt idx="686">
                  <c:v>99.2</c:v>
                </c:pt>
                <c:pt idx="687">
                  <c:v>99.64</c:v>
                </c:pt>
                <c:pt idx="688">
                  <c:v>100.01</c:v>
                </c:pt>
                <c:pt idx="689">
                  <c:v>100.0</c:v>
                </c:pt>
                <c:pt idx="690">
                  <c:v>100.04</c:v>
                </c:pt>
                <c:pt idx="691">
                  <c:v>99.79</c:v>
                </c:pt>
                <c:pt idx="692">
                  <c:v>100.68</c:v>
                </c:pt>
                <c:pt idx="693">
                  <c:v>100.65</c:v>
                </c:pt>
                <c:pt idx="694">
                  <c:v>100.5</c:v>
                </c:pt>
                <c:pt idx="695">
                  <c:v>98.76</c:v>
                </c:pt>
                <c:pt idx="696">
                  <c:v>98.23</c:v>
                </c:pt>
                <c:pt idx="697">
                  <c:v>96.87</c:v>
                </c:pt>
                <c:pt idx="698">
                  <c:v>95.39</c:v>
                </c:pt>
                <c:pt idx="699">
                  <c:v>93.56</c:v>
                </c:pt>
                <c:pt idx="700">
                  <c:v>92.28</c:v>
                </c:pt>
                <c:pt idx="701">
                  <c:v>91.64</c:v>
                </c:pt>
                <c:pt idx="702">
                  <c:v>91.24</c:v>
                </c:pt>
                <c:pt idx="703">
                  <c:v>91.14</c:v>
                </c:pt>
                <c:pt idx="704">
                  <c:v>90.95</c:v>
                </c:pt>
                <c:pt idx="705">
                  <c:v>90.8</c:v>
                </c:pt>
                <c:pt idx="706">
                  <c:v>90.06</c:v>
                </c:pt>
                <c:pt idx="707">
                  <c:v>89.03</c:v>
                </c:pt>
                <c:pt idx="708">
                  <c:v>88.55</c:v>
                </c:pt>
                <c:pt idx="709">
                  <c:v>88.28</c:v>
                </c:pt>
                <c:pt idx="710">
                  <c:v>88.32</c:v>
                </c:pt>
                <c:pt idx="711">
                  <c:v>88.12</c:v>
                </c:pt>
                <c:pt idx="712">
                  <c:v>88.2</c:v>
                </c:pt>
                <c:pt idx="713">
                  <c:v>88.3</c:v>
                </c:pt>
                <c:pt idx="714">
                  <c:v>88.22</c:v>
                </c:pt>
                <c:pt idx="715">
                  <c:v>87.68000000000001</c:v>
                </c:pt>
                <c:pt idx="716">
                  <c:v>87.6</c:v>
                </c:pt>
              </c:numCache>
            </c:numRef>
          </c:val>
        </c:ser>
        <c:ser>
          <c:idx val="1"/>
          <c:order val="1"/>
          <c:tx>
            <c:strRef>
              <c:f>'[temperature-backfilling.csv]temperature-backfilling.csv'!$C$1</c:f>
              <c:strCache>
                <c:ptCount val="1"/>
                <c:pt idx="0">
                  <c:v>TASA-B</c:v>
                </c:pt>
              </c:strCache>
            </c:strRef>
          </c:tx>
          <c:marker>
            <c:symbol val="none"/>
          </c:marker>
          <c:val>
            <c:numRef>
              <c:f>'[temperature-backfilling.csv]temperature-backfilling.csv'!$C$2:$C$728</c:f>
              <c:numCache>
                <c:formatCode>General</c:formatCode>
                <c:ptCount val="727"/>
                <c:pt idx="0">
                  <c:v>102.11</c:v>
                </c:pt>
                <c:pt idx="1">
                  <c:v>102.11</c:v>
                </c:pt>
                <c:pt idx="2">
                  <c:v>102.11</c:v>
                </c:pt>
                <c:pt idx="3">
                  <c:v>102.11</c:v>
                </c:pt>
                <c:pt idx="4">
                  <c:v>102.11</c:v>
                </c:pt>
                <c:pt idx="5">
                  <c:v>102.11</c:v>
                </c:pt>
                <c:pt idx="6">
                  <c:v>102.11</c:v>
                </c:pt>
                <c:pt idx="7">
                  <c:v>102.11</c:v>
                </c:pt>
                <c:pt idx="8">
                  <c:v>102.11</c:v>
                </c:pt>
                <c:pt idx="9">
                  <c:v>102.11</c:v>
                </c:pt>
                <c:pt idx="10">
                  <c:v>102.11</c:v>
                </c:pt>
                <c:pt idx="11">
                  <c:v>102.11</c:v>
                </c:pt>
                <c:pt idx="12">
                  <c:v>102.11</c:v>
                </c:pt>
                <c:pt idx="13">
                  <c:v>102.11</c:v>
                </c:pt>
                <c:pt idx="14">
                  <c:v>102.45</c:v>
                </c:pt>
                <c:pt idx="15">
                  <c:v>101.75</c:v>
                </c:pt>
                <c:pt idx="16">
                  <c:v>101.06</c:v>
                </c:pt>
                <c:pt idx="17">
                  <c:v>100.36</c:v>
                </c:pt>
                <c:pt idx="18">
                  <c:v>99.66</c:v>
                </c:pt>
                <c:pt idx="19">
                  <c:v>98.97</c:v>
                </c:pt>
                <c:pt idx="20">
                  <c:v>98.27</c:v>
                </c:pt>
                <c:pt idx="21">
                  <c:v>97.57</c:v>
                </c:pt>
                <c:pt idx="22">
                  <c:v>96.87</c:v>
                </c:pt>
                <c:pt idx="23">
                  <c:v>96.16</c:v>
                </c:pt>
                <c:pt idx="24">
                  <c:v>95.46</c:v>
                </c:pt>
                <c:pt idx="25">
                  <c:v>94.77</c:v>
                </c:pt>
                <c:pt idx="26">
                  <c:v>94.1</c:v>
                </c:pt>
                <c:pt idx="27">
                  <c:v>93.44</c:v>
                </c:pt>
                <c:pt idx="28">
                  <c:v>92.81</c:v>
                </c:pt>
                <c:pt idx="29">
                  <c:v>92.21</c:v>
                </c:pt>
                <c:pt idx="30">
                  <c:v>91.65000000000001</c:v>
                </c:pt>
                <c:pt idx="31">
                  <c:v>91.08</c:v>
                </c:pt>
                <c:pt idx="32">
                  <c:v>90.52</c:v>
                </c:pt>
                <c:pt idx="33">
                  <c:v>89.97</c:v>
                </c:pt>
                <c:pt idx="34">
                  <c:v>89.44</c:v>
                </c:pt>
                <c:pt idx="35">
                  <c:v>88.96</c:v>
                </c:pt>
                <c:pt idx="36">
                  <c:v>88.58</c:v>
                </c:pt>
                <c:pt idx="37">
                  <c:v>88.25</c:v>
                </c:pt>
                <c:pt idx="38">
                  <c:v>87.94</c:v>
                </c:pt>
                <c:pt idx="39">
                  <c:v>87.65000000000001</c:v>
                </c:pt>
                <c:pt idx="40">
                  <c:v>87.36</c:v>
                </c:pt>
                <c:pt idx="41">
                  <c:v>87.09</c:v>
                </c:pt>
                <c:pt idx="42">
                  <c:v>86.84</c:v>
                </c:pt>
                <c:pt idx="43">
                  <c:v>86.6</c:v>
                </c:pt>
                <c:pt idx="44">
                  <c:v>86.38</c:v>
                </c:pt>
                <c:pt idx="45">
                  <c:v>86.16999999999998</c:v>
                </c:pt>
                <c:pt idx="46">
                  <c:v>85.95</c:v>
                </c:pt>
                <c:pt idx="47">
                  <c:v>85.72</c:v>
                </c:pt>
                <c:pt idx="48">
                  <c:v>85.48</c:v>
                </c:pt>
                <c:pt idx="49">
                  <c:v>85.23</c:v>
                </c:pt>
                <c:pt idx="50">
                  <c:v>84.93</c:v>
                </c:pt>
                <c:pt idx="51">
                  <c:v>84.59</c:v>
                </c:pt>
                <c:pt idx="52">
                  <c:v>84.19</c:v>
                </c:pt>
                <c:pt idx="53">
                  <c:v>83.78</c:v>
                </c:pt>
                <c:pt idx="54">
                  <c:v>83.35</c:v>
                </c:pt>
                <c:pt idx="55">
                  <c:v>82.9</c:v>
                </c:pt>
                <c:pt idx="56">
                  <c:v>82.46</c:v>
                </c:pt>
                <c:pt idx="57">
                  <c:v>82.04</c:v>
                </c:pt>
                <c:pt idx="58">
                  <c:v>81.6</c:v>
                </c:pt>
                <c:pt idx="59">
                  <c:v>81.15000000000001</c:v>
                </c:pt>
                <c:pt idx="60">
                  <c:v>80.97</c:v>
                </c:pt>
                <c:pt idx="61">
                  <c:v>80.95</c:v>
                </c:pt>
                <c:pt idx="62">
                  <c:v>80.93</c:v>
                </c:pt>
                <c:pt idx="63">
                  <c:v>80.88</c:v>
                </c:pt>
                <c:pt idx="64">
                  <c:v>80.81</c:v>
                </c:pt>
                <c:pt idx="65">
                  <c:v>80.73</c:v>
                </c:pt>
                <c:pt idx="66">
                  <c:v>80.65000000000001</c:v>
                </c:pt>
                <c:pt idx="67">
                  <c:v>80.56</c:v>
                </c:pt>
                <c:pt idx="68">
                  <c:v>80.48</c:v>
                </c:pt>
                <c:pt idx="69">
                  <c:v>80.39</c:v>
                </c:pt>
                <c:pt idx="70">
                  <c:v>80.3</c:v>
                </c:pt>
                <c:pt idx="71">
                  <c:v>80.22</c:v>
                </c:pt>
                <c:pt idx="72">
                  <c:v>80.14</c:v>
                </c:pt>
                <c:pt idx="73">
                  <c:v>80.06</c:v>
                </c:pt>
                <c:pt idx="74">
                  <c:v>79.99</c:v>
                </c:pt>
                <c:pt idx="75">
                  <c:v>79.91</c:v>
                </c:pt>
                <c:pt idx="76">
                  <c:v>79.82</c:v>
                </c:pt>
                <c:pt idx="77">
                  <c:v>79.74</c:v>
                </c:pt>
                <c:pt idx="78">
                  <c:v>79.65000000000001</c:v>
                </c:pt>
                <c:pt idx="79">
                  <c:v>79.56</c:v>
                </c:pt>
                <c:pt idx="80">
                  <c:v>79.48</c:v>
                </c:pt>
                <c:pt idx="81">
                  <c:v>79.41</c:v>
                </c:pt>
                <c:pt idx="82">
                  <c:v>79.35</c:v>
                </c:pt>
                <c:pt idx="83">
                  <c:v>79.31</c:v>
                </c:pt>
                <c:pt idx="84">
                  <c:v>79.26</c:v>
                </c:pt>
                <c:pt idx="85">
                  <c:v>79.21</c:v>
                </c:pt>
                <c:pt idx="86">
                  <c:v>79.16</c:v>
                </c:pt>
                <c:pt idx="87">
                  <c:v>79.11</c:v>
                </c:pt>
                <c:pt idx="88">
                  <c:v>79.06</c:v>
                </c:pt>
                <c:pt idx="89">
                  <c:v>79.01</c:v>
                </c:pt>
                <c:pt idx="90">
                  <c:v>78.96</c:v>
                </c:pt>
                <c:pt idx="91">
                  <c:v>78.91</c:v>
                </c:pt>
                <c:pt idx="92">
                  <c:v>78.86</c:v>
                </c:pt>
                <c:pt idx="93">
                  <c:v>78.83</c:v>
                </c:pt>
                <c:pt idx="94">
                  <c:v>78.79</c:v>
                </c:pt>
                <c:pt idx="95">
                  <c:v>78.76</c:v>
                </c:pt>
                <c:pt idx="96">
                  <c:v>78.8</c:v>
                </c:pt>
                <c:pt idx="97">
                  <c:v>79.04</c:v>
                </c:pt>
                <c:pt idx="98">
                  <c:v>79.36</c:v>
                </c:pt>
                <c:pt idx="99">
                  <c:v>79.59</c:v>
                </c:pt>
                <c:pt idx="100">
                  <c:v>79.66999999999998</c:v>
                </c:pt>
                <c:pt idx="101">
                  <c:v>79.59</c:v>
                </c:pt>
                <c:pt idx="102">
                  <c:v>79.68000000000001</c:v>
                </c:pt>
                <c:pt idx="103">
                  <c:v>79.82</c:v>
                </c:pt>
                <c:pt idx="104">
                  <c:v>79.93</c:v>
                </c:pt>
                <c:pt idx="105">
                  <c:v>80.09</c:v>
                </c:pt>
                <c:pt idx="106">
                  <c:v>80.37</c:v>
                </c:pt>
                <c:pt idx="107">
                  <c:v>80.52</c:v>
                </c:pt>
                <c:pt idx="108">
                  <c:v>80.91</c:v>
                </c:pt>
                <c:pt idx="109">
                  <c:v>81.35</c:v>
                </c:pt>
                <c:pt idx="110">
                  <c:v>81.8</c:v>
                </c:pt>
                <c:pt idx="111">
                  <c:v>82.12</c:v>
                </c:pt>
                <c:pt idx="112">
                  <c:v>82.1</c:v>
                </c:pt>
                <c:pt idx="113">
                  <c:v>82.0</c:v>
                </c:pt>
                <c:pt idx="114">
                  <c:v>81.91</c:v>
                </c:pt>
                <c:pt idx="115">
                  <c:v>81.9</c:v>
                </c:pt>
                <c:pt idx="116">
                  <c:v>81.86</c:v>
                </c:pt>
                <c:pt idx="117">
                  <c:v>81.76</c:v>
                </c:pt>
                <c:pt idx="118">
                  <c:v>81.59</c:v>
                </c:pt>
                <c:pt idx="119">
                  <c:v>81.37</c:v>
                </c:pt>
                <c:pt idx="120">
                  <c:v>81.05</c:v>
                </c:pt>
                <c:pt idx="121">
                  <c:v>80.74</c:v>
                </c:pt>
                <c:pt idx="122">
                  <c:v>80.48</c:v>
                </c:pt>
                <c:pt idx="123">
                  <c:v>80.22</c:v>
                </c:pt>
                <c:pt idx="124">
                  <c:v>79.97</c:v>
                </c:pt>
                <c:pt idx="125">
                  <c:v>79.72</c:v>
                </c:pt>
                <c:pt idx="126">
                  <c:v>79.49</c:v>
                </c:pt>
                <c:pt idx="127">
                  <c:v>79.27</c:v>
                </c:pt>
                <c:pt idx="128">
                  <c:v>79.06</c:v>
                </c:pt>
                <c:pt idx="129">
                  <c:v>78.92</c:v>
                </c:pt>
                <c:pt idx="130">
                  <c:v>78.85</c:v>
                </c:pt>
                <c:pt idx="131">
                  <c:v>79.02</c:v>
                </c:pt>
                <c:pt idx="132">
                  <c:v>79.21</c:v>
                </c:pt>
                <c:pt idx="133">
                  <c:v>79.4</c:v>
                </c:pt>
                <c:pt idx="134">
                  <c:v>79.59</c:v>
                </c:pt>
                <c:pt idx="135">
                  <c:v>79.79</c:v>
                </c:pt>
                <c:pt idx="136">
                  <c:v>79.99</c:v>
                </c:pt>
                <c:pt idx="137">
                  <c:v>80.25</c:v>
                </c:pt>
                <c:pt idx="138">
                  <c:v>80.41</c:v>
                </c:pt>
                <c:pt idx="139">
                  <c:v>80.59</c:v>
                </c:pt>
                <c:pt idx="140">
                  <c:v>80.78</c:v>
                </c:pt>
                <c:pt idx="141">
                  <c:v>80.97</c:v>
                </c:pt>
                <c:pt idx="142">
                  <c:v>81.18000000000001</c:v>
                </c:pt>
                <c:pt idx="143">
                  <c:v>80.81</c:v>
                </c:pt>
                <c:pt idx="144">
                  <c:v>80.91</c:v>
                </c:pt>
                <c:pt idx="145">
                  <c:v>80.99</c:v>
                </c:pt>
                <c:pt idx="146">
                  <c:v>81.08</c:v>
                </c:pt>
                <c:pt idx="147">
                  <c:v>81.18000000000001</c:v>
                </c:pt>
                <c:pt idx="148">
                  <c:v>81.27</c:v>
                </c:pt>
                <c:pt idx="149">
                  <c:v>81.37</c:v>
                </c:pt>
                <c:pt idx="150">
                  <c:v>81.52</c:v>
                </c:pt>
                <c:pt idx="151">
                  <c:v>81.78</c:v>
                </c:pt>
                <c:pt idx="152">
                  <c:v>81.99</c:v>
                </c:pt>
                <c:pt idx="153">
                  <c:v>82.24</c:v>
                </c:pt>
                <c:pt idx="154">
                  <c:v>82.54</c:v>
                </c:pt>
                <c:pt idx="155">
                  <c:v>82.79</c:v>
                </c:pt>
                <c:pt idx="156">
                  <c:v>83.04</c:v>
                </c:pt>
                <c:pt idx="157">
                  <c:v>83.3</c:v>
                </c:pt>
                <c:pt idx="158">
                  <c:v>83.56</c:v>
                </c:pt>
                <c:pt idx="159">
                  <c:v>83.82</c:v>
                </c:pt>
                <c:pt idx="160">
                  <c:v>84.03</c:v>
                </c:pt>
                <c:pt idx="161">
                  <c:v>84.21</c:v>
                </c:pt>
                <c:pt idx="162">
                  <c:v>84.39</c:v>
                </c:pt>
                <c:pt idx="163">
                  <c:v>84.51</c:v>
                </c:pt>
                <c:pt idx="164">
                  <c:v>84.59</c:v>
                </c:pt>
                <c:pt idx="165">
                  <c:v>84.64</c:v>
                </c:pt>
                <c:pt idx="166">
                  <c:v>84.66999999999998</c:v>
                </c:pt>
                <c:pt idx="167">
                  <c:v>84.7</c:v>
                </c:pt>
                <c:pt idx="168">
                  <c:v>84.8</c:v>
                </c:pt>
                <c:pt idx="169">
                  <c:v>84.96</c:v>
                </c:pt>
                <c:pt idx="170">
                  <c:v>85.12</c:v>
                </c:pt>
                <c:pt idx="171">
                  <c:v>85.16</c:v>
                </c:pt>
                <c:pt idx="172">
                  <c:v>85.19</c:v>
                </c:pt>
                <c:pt idx="173">
                  <c:v>85.23</c:v>
                </c:pt>
                <c:pt idx="174">
                  <c:v>85.24</c:v>
                </c:pt>
                <c:pt idx="175">
                  <c:v>85.25</c:v>
                </c:pt>
                <c:pt idx="176">
                  <c:v>85.26</c:v>
                </c:pt>
                <c:pt idx="177">
                  <c:v>85.26</c:v>
                </c:pt>
                <c:pt idx="178">
                  <c:v>85.27</c:v>
                </c:pt>
                <c:pt idx="179">
                  <c:v>85.27</c:v>
                </c:pt>
                <c:pt idx="180">
                  <c:v>85.27</c:v>
                </c:pt>
                <c:pt idx="181">
                  <c:v>85.25</c:v>
                </c:pt>
                <c:pt idx="182">
                  <c:v>85.19</c:v>
                </c:pt>
                <c:pt idx="183">
                  <c:v>85.16</c:v>
                </c:pt>
                <c:pt idx="184">
                  <c:v>85.2</c:v>
                </c:pt>
                <c:pt idx="185">
                  <c:v>85.35</c:v>
                </c:pt>
                <c:pt idx="186">
                  <c:v>85.73</c:v>
                </c:pt>
                <c:pt idx="187">
                  <c:v>86.47</c:v>
                </c:pt>
                <c:pt idx="188">
                  <c:v>87.11</c:v>
                </c:pt>
                <c:pt idx="189">
                  <c:v>86.84</c:v>
                </c:pt>
                <c:pt idx="190">
                  <c:v>86.48</c:v>
                </c:pt>
                <c:pt idx="191">
                  <c:v>86.01</c:v>
                </c:pt>
                <c:pt idx="192">
                  <c:v>85.5</c:v>
                </c:pt>
                <c:pt idx="193">
                  <c:v>84.96</c:v>
                </c:pt>
                <c:pt idx="194">
                  <c:v>84.41</c:v>
                </c:pt>
                <c:pt idx="195">
                  <c:v>83.95</c:v>
                </c:pt>
                <c:pt idx="196">
                  <c:v>83.5</c:v>
                </c:pt>
                <c:pt idx="197">
                  <c:v>83.08</c:v>
                </c:pt>
                <c:pt idx="198">
                  <c:v>82.68000000000001</c:v>
                </c:pt>
                <c:pt idx="199">
                  <c:v>82.43</c:v>
                </c:pt>
                <c:pt idx="200">
                  <c:v>82.27</c:v>
                </c:pt>
                <c:pt idx="201">
                  <c:v>82.14</c:v>
                </c:pt>
                <c:pt idx="202">
                  <c:v>82.02</c:v>
                </c:pt>
                <c:pt idx="203">
                  <c:v>81.89</c:v>
                </c:pt>
                <c:pt idx="204">
                  <c:v>81.78</c:v>
                </c:pt>
                <c:pt idx="205">
                  <c:v>81.68000000000001</c:v>
                </c:pt>
                <c:pt idx="206">
                  <c:v>81.57</c:v>
                </c:pt>
                <c:pt idx="207">
                  <c:v>81.5</c:v>
                </c:pt>
                <c:pt idx="208">
                  <c:v>81.39</c:v>
                </c:pt>
                <c:pt idx="209">
                  <c:v>81.32</c:v>
                </c:pt>
                <c:pt idx="210">
                  <c:v>81.29</c:v>
                </c:pt>
                <c:pt idx="211">
                  <c:v>81.22</c:v>
                </c:pt>
                <c:pt idx="212">
                  <c:v>81.14</c:v>
                </c:pt>
                <c:pt idx="213">
                  <c:v>81.07</c:v>
                </c:pt>
                <c:pt idx="214">
                  <c:v>80.98</c:v>
                </c:pt>
                <c:pt idx="215">
                  <c:v>80.84</c:v>
                </c:pt>
                <c:pt idx="216">
                  <c:v>80.7</c:v>
                </c:pt>
                <c:pt idx="217">
                  <c:v>80.56</c:v>
                </c:pt>
                <c:pt idx="218">
                  <c:v>80.44</c:v>
                </c:pt>
                <c:pt idx="219">
                  <c:v>80.25</c:v>
                </c:pt>
                <c:pt idx="220">
                  <c:v>80.05</c:v>
                </c:pt>
                <c:pt idx="221">
                  <c:v>79.86</c:v>
                </c:pt>
                <c:pt idx="222">
                  <c:v>79.68000000000001</c:v>
                </c:pt>
                <c:pt idx="223">
                  <c:v>79.49</c:v>
                </c:pt>
                <c:pt idx="224">
                  <c:v>79.28</c:v>
                </c:pt>
                <c:pt idx="225">
                  <c:v>79.13</c:v>
                </c:pt>
                <c:pt idx="226">
                  <c:v>79.03</c:v>
                </c:pt>
                <c:pt idx="227">
                  <c:v>78.95</c:v>
                </c:pt>
                <c:pt idx="228">
                  <c:v>78.88</c:v>
                </c:pt>
                <c:pt idx="229">
                  <c:v>78.8</c:v>
                </c:pt>
                <c:pt idx="230">
                  <c:v>78.78</c:v>
                </c:pt>
                <c:pt idx="231">
                  <c:v>78.82</c:v>
                </c:pt>
                <c:pt idx="232">
                  <c:v>78.86</c:v>
                </c:pt>
                <c:pt idx="233">
                  <c:v>78.92</c:v>
                </c:pt>
                <c:pt idx="234">
                  <c:v>78.97</c:v>
                </c:pt>
                <c:pt idx="235">
                  <c:v>79.05</c:v>
                </c:pt>
                <c:pt idx="236">
                  <c:v>79.14</c:v>
                </c:pt>
                <c:pt idx="237">
                  <c:v>79.25</c:v>
                </c:pt>
                <c:pt idx="238">
                  <c:v>79.36</c:v>
                </c:pt>
                <c:pt idx="239">
                  <c:v>79.47</c:v>
                </c:pt>
                <c:pt idx="240">
                  <c:v>79.6</c:v>
                </c:pt>
                <c:pt idx="241">
                  <c:v>79.79</c:v>
                </c:pt>
                <c:pt idx="242">
                  <c:v>79.99</c:v>
                </c:pt>
                <c:pt idx="243">
                  <c:v>80.16</c:v>
                </c:pt>
                <c:pt idx="244">
                  <c:v>80.25</c:v>
                </c:pt>
                <c:pt idx="245">
                  <c:v>80.32</c:v>
                </c:pt>
                <c:pt idx="246">
                  <c:v>80.39</c:v>
                </c:pt>
                <c:pt idx="247">
                  <c:v>80.45</c:v>
                </c:pt>
                <c:pt idx="248">
                  <c:v>80.44</c:v>
                </c:pt>
                <c:pt idx="249">
                  <c:v>80.36</c:v>
                </c:pt>
                <c:pt idx="250">
                  <c:v>80.33</c:v>
                </c:pt>
                <c:pt idx="251">
                  <c:v>80.72</c:v>
                </c:pt>
                <c:pt idx="252">
                  <c:v>80.6</c:v>
                </c:pt>
                <c:pt idx="253">
                  <c:v>80.48</c:v>
                </c:pt>
                <c:pt idx="254">
                  <c:v>80.33</c:v>
                </c:pt>
                <c:pt idx="255">
                  <c:v>80.16999999999998</c:v>
                </c:pt>
                <c:pt idx="256">
                  <c:v>79.99</c:v>
                </c:pt>
                <c:pt idx="257">
                  <c:v>79.78</c:v>
                </c:pt>
                <c:pt idx="258">
                  <c:v>79.58</c:v>
                </c:pt>
                <c:pt idx="259">
                  <c:v>79.38</c:v>
                </c:pt>
                <c:pt idx="260">
                  <c:v>79.21</c:v>
                </c:pt>
                <c:pt idx="261">
                  <c:v>79.06</c:v>
                </c:pt>
                <c:pt idx="262">
                  <c:v>78.92</c:v>
                </c:pt>
                <c:pt idx="263">
                  <c:v>78.8</c:v>
                </c:pt>
                <c:pt idx="264">
                  <c:v>78.76</c:v>
                </c:pt>
                <c:pt idx="265">
                  <c:v>78.8</c:v>
                </c:pt>
                <c:pt idx="266">
                  <c:v>78.86</c:v>
                </c:pt>
                <c:pt idx="267">
                  <c:v>78.94</c:v>
                </c:pt>
                <c:pt idx="268">
                  <c:v>79.03</c:v>
                </c:pt>
                <c:pt idx="269">
                  <c:v>79.16999999999998</c:v>
                </c:pt>
                <c:pt idx="270">
                  <c:v>79.23</c:v>
                </c:pt>
                <c:pt idx="271">
                  <c:v>79.3</c:v>
                </c:pt>
                <c:pt idx="272">
                  <c:v>79.36</c:v>
                </c:pt>
                <c:pt idx="273">
                  <c:v>79.43</c:v>
                </c:pt>
                <c:pt idx="274">
                  <c:v>79.52</c:v>
                </c:pt>
                <c:pt idx="275">
                  <c:v>79.66</c:v>
                </c:pt>
                <c:pt idx="276">
                  <c:v>79.78</c:v>
                </c:pt>
                <c:pt idx="277">
                  <c:v>79.86</c:v>
                </c:pt>
                <c:pt idx="278">
                  <c:v>79.84</c:v>
                </c:pt>
                <c:pt idx="279">
                  <c:v>79.83</c:v>
                </c:pt>
                <c:pt idx="280">
                  <c:v>79.79</c:v>
                </c:pt>
                <c:pt idx="281">
                  <c:v>79.79</c:v>
                </c:pt>
                <c:pt idx="282">
                  <c:v>79.81</c:v>
                </c:pt>
                <c:pt idx="283">
                  <c:v>79.85</c:v>
                </c:pt>
                <c:pt idx="284">
                  <c:v>79.91</c:v>
                </c:pt>
                <c:pt idx="285">
                  <c:v>80.06</c:v>
                </c:pt>
                <c:pt idx="286">
                  <c:v>80.21</c:v>
                </c:pt>
                <c:pt idx="287">
                  <c:v>80.37</c:v>
                </c:pt>
                <c:pt idx="288">
                  <c:v>80.52</c:v>
                </c:pt>
                <c:pt idx="289">
                  <c:v>80.64</c:v>
                </c:pt>
                <c:pt idx="290">
                  <c:v>80.83</c:v>
                </c:pt>
                <c:pt idx="291">
                  <c:v>81.13</c:v>
                </c:pt>
                <c:pt idx="292">
                  <c:v>81.39</c:v>
                </c:pt>
                <c:pt idx="293">
                  <c:v>81.63</c:v>
                </c:pt>
                <c:pt idx="294">
                  <c:v>81.86</c:v>
                </c:pt>
                <c:pt idx="295">
                  <c:v>81.94</c:v>
                </c:pt>
                <c:pt idx="296">
                  <c:v>82.0</c:v>
                </c:pt>
                <c:pt idx="297">
                  <c:v>82.06</c:v>
                </c:pt>
                <c:pt idx="298">
                  <c:v>82.13</c:v>
                </c:pt>
                <c:pt idx="299">
                  <c:v>82.19</c:v>
                </c:pt>
                <c:pt idx="300">
                  <c:v>82.25</c:v>
                </c:pt>
                <c:pt idx="301">
                  <c:v>82.31</c:v>
                </c:pt>
                <c:pt idx="302">
                  <c:v>82.38</c:v>
                </c:pt>
                <c:pt idx="303">
                  <c:v>82.44</c:v>
                </c:pt>
                <c:pt idx="304">
                  <c:v>82.53</c:v>
                </c:pt>
                <c:pt idx="305">
                  <c:v>82.62</c:v>
                </c:pt>
                <c:pt idx="306">
                  <c:v>82.73</c:v>
                </c:pt>
                <c:pt idx="307">
                  <c:v>82.87</c:v>
                </c:pt>
                <c:pt idx="308">
                  <c:v>83.09</c:v>
                </c:pt>
                <c:pt idx="309">
                  <c:v>83.33</c:v>
                </c:pt>
                <c:pt idx="310">
                  <c:v>83.54</c:v>
                </c:pt>
                <c:pt idx="311">
                  <c:v>83.73</c:v>
                </c:pt>
                <c:pt idx="312">
                  <c:v>83.93</c:v>
                </c:pt>
                <c:pt idx="313">
                  <c:v>84.12</c:v>
                </c:pt>
                <c:pt idx="314">
                  <c:v>84.31</c:v>
                </c:pt>
                <c:pt idx="315">
                  <c:v>84.51</c:v>
                </c:pt>
                <c:pt idx="316">
                  <c:v>84.71</c:v>
                </c:pt>
                <c:pt idx="317">
                  <c:v>84.92</c:v>
                </c:pt>
                <c:pt idx="318">
                  <c:v>85.12</c:v>
                </c:pt>
                <c:pt idx="319">
                  <c:v>85.38</c:v>
                </c:pt>
                <c:pt idx="320">
                  <c:v>85.57</c:v>
                </c:pt>
                <c:pt idx="321">
                  <c:v>85.7</c:v>
                </c:pt>
                <c:pt idx="322">
                  <c:v>85.84</c:v>
                </c:pt>
                <c:pt idx="323">
                  <c:v>85.96</c:v>
                </c:pt>
                <c:pt idx="324">
                  <c:v>86.0</c:v>
                </c:pt>
                <c:pt idx="325">
                  <c:v>86.02</c:v>
                </c:pt>
                <c:pt idx="326">
                  <c:v>86.01</c:v>
                </c:pt>
                <c:pt idx="327">
                  <c:v>85.99</c:v>
                </c:pt>
                <c:pt idx="328">
                  <c:v>85.98</c:v>
                </c:pt>
                <c:pt idx="329">
                  <c:v>86.01</c:v>
                </c:pt>
                <c:pt idx="330">
                  <c:v>86.05</c:v>
                </c:pt>
                <c:pt idx="331">
                  <c:v>86.08</c:v>
                </c:pt>
                <c:pt idx="332">
                  <c:v>86.12</c:v>
                </c:pt>
                <c:pt idx="333">
                  <c:v>86.16</c:v>
                </c:pt>
                <c:pt idx="334">
                  <c:v>86.22</c:v>
                </c:pt>
                <c:pt idx="335">
                  <c:v>86.29</c:v>
                </c:pt>
                <c:pt idx="336">
                  <c:v>86.33</c:v>
                </c:pt>
                <c:pt idx="337">
                  <c:v>86.36</c:v>
                </c:pt>
                <c:pt idx="338">
                  <c:v>86.39</c:v>
                </c:pt>
                <c:pt idx="339">
                  <c:v>86.35</c:v>
                </c:pt>
                <c:pt idx="340">
                  <c:v>86.16</c:v>
                </c:pt>
                <c:pt idx="341">
                  <c:v>85.91</c:v>
                </c:pt>
                <c:pt idx="342">
                  <c:v>85.79</c:v>
                </c:pt>
                <c:pt idx="343">
                  <c:v>85.66999999999998</c:v>
                </c:pt>
                <c:pt idx="344">
                  <c:v>85.52</c:v>
                </c:pt>
                <c:pt idx="345">
                  <c:v>85.16999999999998</c:v>
                </c:pt>
                <c:pt idx="346">
                  <c:v>84.87</c:v>
                </c:pt>
                <c:pt idx="347">
                  <c:v>84.54</c:v>
                </c:pt>
                <c:pt idx="348">
                  <c:v>84.15000000000001</c:v>
                </c:pt>
                <c:pt idx="349">
                  <c:v>83.86</c:v>
                </c:pt>
                <c:pt idx="350">
                  <c:v>83.66999999999998</c:v>
                </c:pt>
                <c:pt idx="351">
                  <c:v>83.48</c:v>
                </c:pt>
                <c:pt idx="352">
                  <c:v>83.3</c:v>
                </c:pt>
                <c:pt idx="353">
                  <c:v>83.11</c:v>
                </c:pt>
                <c:pt idx="354">
                  <c:v>82.9</c:v>
                </c:pt>
                <c:pt idx="355">
                  <c:v>82.68000000000001</c:v>
                </c:pt>
                <c:pt idx="356">
                  <c:v>82.46</c:v>
                </c:pt>
                <c:pt idx="357">
                  <c:v>82.27</c:v>
                </c:pt>
                <c:pt idx="358">
                  <c:v>82.08</c:v>
                </c:pt>
                <c:pt idx="359">
                  <c:v>81.88</c:v>
                </c:pt>
                <c:pt idx="360">
                  <c:v>81.66999999999998</c:v>
                </c:pt>
                <c:pt idx="361">
                  <c:v>81.46</c:v>
                </c:pt>
                <c:pt idx="362">
                  <c:v>81.26</c:v>
                </c:pt>
                <c:pt idx="363">
                  <c:v>81.05</c:v>
                </c:pt>
                <c:pt idx="364">
                  <c:v>80.86</c:v>
                </c:pt>
                <c:pt idx="365">
                  <c:v>80.66999999999998</c:v>
                </c:pt>
                <c:pt idx="366">
                  <c:v>80.49</c:v>
                </c:pt>
                <c:pt idx="367">
                  <c:v>80.31</c:v>
                </c:pt>
                <c:pt idx="368">
                  <c:v>80.15000000000001</c:v>
                </c:pt>
                <c:pt idx="369">
                  <c:v>80.04</c:v>
                </c:pt>
                <c:pt idx="370">
                  <c:v>79.93</c:v>
                </c:pt>
                <c:pt idx="371">
                  <c:v>79.82</c:v>
                </c:pt>
                <c:pt idx="372">
                  <c:v>79.72</c:v>
                </c:pt>
                <c:pt idx="373">
                  <c:v>79.62</c:v>
                </c:pt>
                <c:pt idx="374">
                  <c:v>79.53</c:v>
                </c:pt>
                <c:pt idx="375">
                  <c:v>79.44</c:v>
                </c:pt>
                <c:pt idx="376">
                  <c:v>79.35</c:v>
                </c:pt>
                <c:pt idx="377">
                  <c:v>79.28</c:v>
                </c:pt>
                <c:pt idx="378">
                  <c:v>79.21</c:v>
                </c:pt>
                <c:pt idx="379">
                  <c:v>79.15000000000001</c:v>
                </c:pt>
                <c:pt idx="380">
                  <c:v>79.1</c:v>
                </c:pt>
                <c:pt idx="381">
                  <c:v>79.06</c:v>
                </c:pt>
                <c:pt idx="382">
                  <c:v>79.02</c:v>
                </c:pt>
                <c:pt idx="383">
                  <c:v>78.96</c:v>
                </c:pt>
                <c:pt idx="384">
                  <c:v>78.9</c:v>
                </c:pt>
                <c:pt idx="385">
                  <c:v>78.84</c:v>
                </c:pt>
                <c:pt idx="386">
                  <c:v>78.8</c:v>
                </c:pt>
                <c:pt idx="387">
                  <c:v>78.77</c:v>
                </c:pt>
                <c:pt idx="388">
                  <c:v>78.77</c:v>
                </c:pt>
                <c:pt idx="389">
                  <c:v>78.77</c:v>
                </c:pt>
                <c:pt idx="390">
                  <c:v>78.8</c:v>
                </c:pt>
                <c:pt idx="391">
                  <c:v>78.83</c:v>
                </c:pt>
                <c:pt idx="392">
                  <c:v>78.86</c:v>
                </c:pt>
                <c:pt idx="393">
                  <c:v>78.83</c:v>
                </c:pt>
                <c:pt idx="394">
                  <c:v>78.79</c:v>
                </c:pt>
                <c:pt idx="395">
                  <c:v>78.74</c:v>
                </c:pt>
                <c:pt idx="396">
                  <c:v>78.69</c:v>
                </c:pt>
                <c:pt idx="397">
                  <c:v>78.64</c:v>
                </c:pt>
                <c:pt idx="398">
                  <c:v>78.62</c:v>
                </c:pt>
                <c:pt idx="399">
                  <c:v>78.62</c:v>
                </c:pt>
                <c:pt idx="400">
                  <c:v>78.64</c:v>
                </c:pt>
                <c:pt idx="401">
                  <c:v>78.66</c:v>
                </c:pt>
                <c:pt idx="402">
                  <c:v>78.75</c:v>
                </c:pt>
                <c:pt idx="403">
                  <c:v>78.86</c:v>
                </c:pt>
                <c:pt idx="404">
                  <c:v>78.99</c:v>
                </c:pt>
                <c:pt idx="405">
                  <c:v>79.16</c:v>
                </c:pt>
                <c:pt idx="406">
                  <c:v>79.33</c:v>
                </c:pt>
                <c:pt idx="407">
                  <c:v>79.5</c:v>
                </c:pt>
                <c:pt idx="408">
                  <c:v>79.7</c:v>
                </c:pt>
                <c:pt idx="409">
                  <c:v>79.9</c:v>
                </c:pt>
                <c:pt idx="410">
                  <c:v>80.1</c:v>
                </c:pt>
                <c:pt idx="411">
                  <c:v>80.32</c:v>
                </c:pt>
                <c:pt idx="412">
                  <c:v>80.31</c:v>
                </c:pt>
                <c:pt idx="413">
                  <c:v>80.16</c:v>
                </c:pt>
                <c:pt idx="414">
                  <c:v>80.02</c:v>
                </c:pt>
                <c:pt idx="415">
                  <c:v>79.87</c:v>
                </c:pt>
                <c:pt idx="416">
                  <c:v>79.82</c:v>
                </c:pt>
                <c:pt idx="417">
                  <c:v>79.9</c:v>
                </c:pt>
                <c:pt idx="418">
                  <c:v>79.92</c:v>
                </c:pt>
                <c:pt idx="419">
                  <c:v>79.83</c:v>
                </c:pt>
                <c:pt idx="420">
                  <c:v>79.66</c:v>
                </c:pt>
                <c:pt idx="421">
                  <c:v>79.58</c:v>
                </c:pt>
                <c:pt idx="422">
                  <c:v>79.52</c:v>
                </c:pt>
                <c:pt idx="423">
                  <c:v>79.52</c:v>
                </c:pt>
                <c:pt idx="424">
                  <c:v>79.51</c:v>
                </c:pt>
                <c:pt idx="425">
                  <c:v>79.51</c:v>
                </c:pt>
                <c:pt idx="426">
                  <c:v>79.5</c:v>
                </c:pt>
                <c:pt idx="427">
                  <c:v>79.49</c:v>
                </c:pt>
                <c:pt idx="428">
                  <c:v>79.48</c:v>
                </c:pt>
                <c:pt idx="429">
                  <c:v>79.49</c:v>
                </c:pt>
                <c:pt idx="430">
                  <c:v>79.5</c:v>
                </c:pt>
                <c:pt idx="431">
                  <c:v>79.51</c:v>
                </c:pt>
                <c:pt idx="432">
                  <c:v>79.52</c:v>
                </c:pt>
                <c:pt idx="433">
                  <c:v>79.52</c:v>
                </c:pt>
                <c:pt idx="434">
                  <c:v>79.59</c:v>
                </c:pt>
                <c:pt idx="435">
                  <c:v>79.78</c:v>
                </c:pt>
                <c:pt idx="436">
                  <c:v>80.02</c:v>
                </c:pt>
                <c:pt idx="437">
                  <c:v>80.32</c:v>
                </c:pt>
                <c:pt idx="438">
                  <c:v>80.5</c:v>
                </c:pt>
                <c:pt idx="439">
                  <c:v>80.65000000000001</c:v>
                </c:pt>
                <c:pt idx="440">
                  <c:v>80.8</c:v>
                </c:pt>
                <c:pt idx="441">
                  <c:v>81.06</c:v>
                </c:pt>
                <c:pt idx="442">
                  <c:v>81.34</c:v>
                </c:pt>
                <c:pt idx="443">
                  <c:v>81.33</c:v>
                </c:pt>
                <c:pt idx="444">
                  <c:v>81.24</c:v>
                </c:pt>
                <c:pt idx="445">
                  <c:v>81.1</c:v>
                </c:pt>
                <c:pt idx="446">
                  <c:v>80.96</c:v>
                </c:pt>
                <c:pt idx="447">
                  <c:v>80.83</c:v>
                </c:pt>
                <c:pt idx="448">
                  <c:v>80.76</c:v>
                </c:pt>
                <c:pt idx="449">
                  <c:v>80.69</c:v>
                </c:pt>
                <c:pt idx="450">
                  <c:v>80.63</c:v>
                </c:pt>
                <c:pt idx="451">
                  <c:v>80.56</c:v>
                </c:pt>
                <c:pt idx="452">
                  <c:v>80.5</c:v>
                </c:pt>
                <c:pt idx="453">
                  <c:v>80.44</c:v>
                </c:pt>
                <c:pt idx="454">
                  <c:v>80.38</c:v>
                </c:pt>
                <c:pt idx="455">
                  <c:v>80.21</c:v>
                </c:pt>
                <c:pt idx="456">
                  <c:v>79.85</c:v>
                </c:pt>
                <c:pt idx="457">
                  <c:v>79.7</c:v>
                </c:pt>
                <c:pt idx="458">
                  <c:v>79.84</c:v>
                </c:pt>
                <c:pt idx="459">
                  <c:v>79.77</c:v>
                </c:pt>
                <c:pt idx="460">
                  <c:v>79.68000000000001</c:v>
                </c:pt>
                <c:pt idx="461">
                  <c:v>79.61</c:v>
                </c:pt>
                <c:pt idx="462">
                  <c:v>79.54</c:v>
                </c:pt>
                <c:pt idx="463">
                  <c:v>79.47</c:v>
                </c:pt>
                <c:pt idx="464">
                  <c:v>79.41</c:v>
                </c:pt>
                <c:pt idx="465">
                  <c:v>79.36</c:v>
                </c:pt>
                <c:pt idx="466">
                  <c:v>79.33</c:v>
                </c:pt>
                <c:pt idx="467">
                  <c:v>79.27</c:v>
                </c:pt>
                <c:pt idx="468">
                  <c:v>79.22</c:v>
                </c:pt>
                <c:pt idx="469">
                  <c:v>79.19</c:v>
                </c:pt>
                <c:pt idx="470">
                  <c:v>79.16999999999998</c:v>
                </c:pt>
                <c:pt idx="471">
                  <c:v>79.16</c:v>
                </c:pt>
                <c:pt idx="472">
                  <c:v>79.16</c:v>
                </c:pt>
                <c:pt idx="473">
                  <c:v>79.19</c:v>
                </c:pt>
                <c:pt idx="474">
                  <c:v>79.26</c:v>
                </c:pt>
                <c:pt idx="475">
                  <c:v>79.36</c:v>
                </c:pt>
                <c:pt idx="476">
                  <c:v>79.46</c:v>
                </c:pt>
                <c:pt idx="477">
                  <c:v>79.56</c:v>
                </c:pt>
                <c:pt idx="478">
                  <c:v>79.66</c:v>
                </c:pt>
                <c:pt idx="479">
                  <c:v>79.76</c:v>
                </c:pt>
                <c:pt idx="480">
                  <c:v>79.88</c:v>
                </c:pt>
                <c:pt idx="481">
                  <c:v>80.0</c:v>
                </c:pt>
                <c:pt idx="482">
                  <c:v>80.11</c:v>
                </c:pt>
                <c:pt idx="483">
                  <c:v>80.15000000000001</c:v>
                </c:pt>
                <c:pt idx="484">
                  <c:v>80.06</c:v>
                </c:pt>
                <c:pt idx="485">
                  <c:v>79.74</c:v>
                </c:pt>
                <c:pt idx="486">
                  <c:v>79.55</c:v>
                </c:pt>
                <c:pt idx="487">
                  <c:v>79.78</c:v>
                </c:pt>
                <c:pt idx="488">
                  <c:v>80.09</c:v>
                </c:pt>
                <c:pt idx="489">
                  <c:v>80.21</c:v>
                </c:pt>
                <c:pt idx="490">
                  <c:v>80.35</c:v>
                </c:pt>
                <c:pt idx="491">
                  <c:v>80.77</c:v>
                </c:pt>
                <c:pt idx="492">
                  <c:v>80.96</c:v>
                </c:pt>
                <c:pt idx="493">
                  <c:v>81.05</c:v>
                </c:pt>
                <c:pt idx="494">
                  <c:v>81.14</c:v>
                </c:pt>
                <c:pt idx="495">
                  <c:v>81.03</c:v>
                </c:pt>
                <c:pt idx="496">
                  <c:v>80.93</c:v>
                </c:pt>
                <c:pt idx="497">
                  <c:v>80.83</c:v>
                </c:pt>
                <c:pt idx="498">
                  <c:v>80.72</c:v>
                </c:pt>
                <c:pt idx="499">
                  <c:v>80.62</c:v>
                </c:pt>
                <c:pt idx="500">
                  <c:v>80.52</c:v>
                </c:pt>
                <c:pt idx="501">
                  <c:v>80.41</c:v>
                </c:pt>
                <c:pt idx="502">
                  <c:v>80.27</c:v>
                </c:pt>
                <c:pt idx="503">
                  <c:v>80.19</c:v>
                </c:pt>
                <c:pt idx="504">
                  <c:v>80.16999999999998</c:v>
                </c:pt>
                <c:pt idx="505">
                  <c:v>80.07</c:v>
                </c:pt>
                <c:pt idx="506">
                  <c:v>79.87</c:v>
                </c:pt>
                <c:pt idx="507">
                  <c:v>79.71</c:v>
                </c:pt>
                <c:pt idx="508">
                  <c:v>79.52</c:v>
                </c:pt>
                <c:pt idx="509">
                  <c:v>79.36</c:v>
                </c:pt>
                <c:pt idx="510">
                  <c:v>79.22</c:v>
                </c:pt>
                <c:pt idx="511">
                  <c:v>79.08</c:v>
                </c:pt>
                <c:pt idx="512">
                  <c:v>78.94</c:v>
                </c:pt>
                <c:pt idx="513">
                  <c:v>78.82</c:v>
                </c:pt>
                <c:pt idx="514">
                  <c:v>78.73</c:v>
                </c:pt>
                <c:pt idx="515">
                  <c:v>78.68000000000001</c:v>
                </c:pt>
                <c:pt idx="516">
                  <c:v>78.64</c:v>
                </c:pt>
                <c:pt idx="517">
                  <c:v>78.57</c:v>
                </c:pt>
                <c:pt idx="518">
                  <c:v>78.51</c:v>
                </c:pt>
                <c:pt idx="519">
                  <c:v>78.45</c:v>
                </c:pt>
                <c:pt idx="520">
                  <c:v>78.44</c:v>
                </c:pt>
                <c:pt idx="521">
                  <c:v>78.46</c:v>
                </c:pt>
                <c:pt idx="522">
                  <c:v>78.48</c:v>
                </c:pt>
                <c:pt idx="523">
                  <c:v>78.51</c:v>
                </c:pt>
                <c:pt idx="524">
                  <c:v>78.53</c:v>
                </c:pt>
                <c:pt idx="525">
                  <c:v>78.56</c:v>
                </c:pt>
                <c:pt idx="526">
                  <c:v>78.59</c:v>
                </c:pt>
                <c:pt idx="527">
                  <c:v>78.63</c:v>
                </c:pt>
                <c:pt idx="528">
                  <c:v>78.69</c:v>
                </c:pt>
                <c:pt idx="529">
                  <c:v>78.69</c:v>
                </c:pt>
                <c:pt idx="530">
                  <c:v>78.61</c:v>
                </c:pt>
                <c:pt idx="531">
                  <c:v>78.63</c:v>
                </c:pt>
                <c:pt idx="532">
                  <c:v>78.43</c:v>
                </c:pt>
                <c:pt idx="533">
                  <c:v>78.22</c:v>
                </c:pt>
                <c:pt idx="534">
                  <c:v>78.13</c:v>
                </c:pt>
                <c:pt idx="535">
                  <c:v>78.14</c:v>
                </c:pt>
                <c:pt idx="536">
                  <c:v>78.16</c:v>
                </c:pt>
                <c:pt idx="537">
                  <c:v>78.21</c:v>
                </c:pt>
                <c:pt idx="538">
                  <c:v>78.22</c:v>
                </c:pt>
                <c:pt idx="539">
                  <c:v>78.1</c:v>
                </c:pt>
                <c:pt idx="540">
                  <c:v>78.04</c:v>
                </c:pt>
                <c:pt idx="541">
                  <c:v>78.02</c:v>
                </c:pt>
                <c:pt idx="542">
                  <c:v>78.05</c:v>
                </c:pt>
                <c:pt idx="543">
                  <c:v>78.11</c:v>
                </c:pt>
                <c:pt idx="544">
                  <c:v>78.19</c:v>
                </c:pt>
                <c:pt idx="545">
                  <c:v>78.29</c:v>
                </c:pt>
                <c:pt idx="546">
                  <c:v>78.4</c:v>
                </c:pt>
                <c:pt idx="547">
                  <c:v>78.52</c:v>
                </c:pt>
                <c:pt idx="548">
                  <c:v>78.62</c:v>
                </c:pt>
                <c:pt idx="549">
                  <c:v>78.74</c:v>
                </c:pt>
                <c:pt idx="550">
                  <c:v>78.85</c:v>
                </c:pt>
                <c:pt idx="551">
                  <c:v>78.96</c:v>
                </c:pt>
                <c:pt idx="552">
                  <c:v>79.08</c:v>
                </c:pt>
                <c:pt idx="553">
                  <c:v>79.21</c:v>
                </c:pt>
                <c:pt idx="554">
                  <c:v>79.35</c:v>
                </c:pt>
                <c:pt idx="555">
                  <c:v>79.49</c:v>
                </c:pt>
                <c:pt idx="556">
                  <c:v>79.62</c:v>
                </c:pt>
                <c:pt idx="557">
                  <c:v>79.76</c:v>
                </c:pt>
                <c:pt idx="558">
                  <c:v>79.91</c:v>
                </c:pt>
                <c:pt idx="559">
                  <c:v>80.06</c:v>
                </c:pt>
                <c:pt idx="560">
                  <c:v>80.21</c:v>
                </c:pt>
                <c:pt idx="561">
                  <c:v>80.4</c:v>
                </c:pt>
                <c:pt idx="562">
                  <c:v>80.64</c:v>
                </c:pt>
                <c:pt idx="563">
                  <c:v>80.59</c:v>
                </c:pt>
                <c:pt idx="564">
                  <c:v>80.56</c:v>
                </c:pt>
                <c:pt idx="565">
                  <c:v>80.53</c:v>
                </c:pt>
                <c:pt idx="566">
                  <c:v>80.54</c:v>
                </c:pt>
                <c:pt idx="567">
                  <c:v>80.55</c:v>
                </c:pt>
                <c:pt idx="568">
                  <c:v>80.55</c:v>
                </c:pt>
                <c:pt idx="569">
                  <c:v>80.56</c:v>
                </c:pt>
                <c:pt idx="570">
                  <c:v>80.57</c:v>
                </c:pt>
                <c:pt idx="571">
                  <c:v>80.57</c:v>
                </c:pt>
                <c:pt idx="572">
                  <c:v>80.59</c:v>
                </c:pt>
                <c:pt idx="573">
                  <c:v>80.61</c:v>
                </c:pt>
                <c:pt idx="574">
                  <c:v>80.63</c:v>
                </c:pt>
                <c:pt idx="575">
                  <c:v>80.66</c:v>
                </c:pt>
                <c:pt idx="576">
                  <c:v>80.69</c:v>
                </c:pt>
                <c:pt idx="577">
                  <c:v>80.74</c:v>
                </c:pt>
                <c:pt idx="578">
                  <c:v>80.83</c:v>
                </c:pt>
                <c:pt idx="579">
                  <c:v>80.92</c:v>
                </c:pt>
                <c:pt idx="580">
                  <c:v>81.01</c:v>
                </c:pt>
                <c:pt idx="581">
                  <c:v>81.11</c:v>
                </c:pt>
                <c:pt idx="582">
                  <c:v>81.2</c:v>
                </c:pt>
                <c:pt idx="583">
                  <c:v>81.3</c:v>
                </c:pt>
                <c:pt idx="584">
                  <c:v>81.4</c:v>
                </c:pt>
                <c:pt idx="585">
                  <c:v>81.49</c:v>
                </c:pt>
                <c:pt idx="586">
                  <c:v>81.59</c:v>
                </c:pt>
                <c:pt idx="587">
                  <c:v>81.69</c:v>
                </c:pt>
                <c:pt idx="588">
                  <c:v>81.78</c:v>
                </c:pt>
                <c:pt idx="589">
                  <c:v>81.88</c:v>
                </c:pt>
                <c:pt idx="590">
                  <c:v>81.98</c:v>
                </c:pt>
                <c:pt idx="591">
                  <c:v>82.08</c:v>
                </c:pt>
                <c:pt idx="592">
                  <c:v>82.16999999999998</c:v>
                </c:pt>
                <c:pt idx="593">
                  <c:v>82.29</c:v>
                </c:pt>
                <c:pt idx="594">
                  <c:v>82.41</c:v>
                </c:pt>
                <c:pt idx="595">
                  <c:v>82.53</c:v>
                </c:pt>
                <c:pt idx="596">
                  <c:v>82.65000000000001</c:v>
                </c:pt>
                <c:pt idx="597">
                  <c:v>82.77</c:v>
                </c:pt>
                <c:pt idx="598">
                  <c:v>82.88</c:v>
                </c:pt>
                <c:pt idx="599">
                  <c:v>82.99</c:v>
                </c:pt>
                <c:pt idx="600">
                  <c:v>83.1</c:v>
                </c:pt>
                <c:pt idx="601">
                  <c:v>83.2</c:v>
                </c:pt>
                <c:pt idx="602">
                  <c:v>83.31</c:v>
                </c:pt>
                <c:pt idx="603">
                  <c:v>83.41</c:v>
                </c:pt>
                <c:pt idx="604">
                  <c:v>83.5</c:v>
                </c:pt>
                <c:pt idx="605">
                  <c:v>83.59</c:v>
                </c:pt>
                <c:pt idx="606">
                  <c:v>83.7</c:v>
                </c:pt>
                <c:pt idx="607">
                  <c:v>83.82</c:v>
                </c:pt>
                <c:pt idx="608">
                  <c:v>83.93</c:v>
                </c:pt>
                <c:pt idx="609">
                  <c:v>84.02</c:v>
                </c:pt>
                <c:pt idx="610">
                  <c:v>84.11</c:v>
                </c:pt>
                <c:pt idx="611">
                  <c:v>84.2</c:v>
                </c:pt>
                <c:pt idx="612">
                  <c:v>84.29</c:v>
                </c:pt>
                <c:pt idx="613">
                  <c:v>84.38</c:v>
                </c:pt>
                <c:pt idx="614">
                  <c:v>84.47</c:v>
                </c:pt>
                <c:pt idx="615">
                  <c:v>84.55</c:v>
                </c:pt>
                <c:pt idx="616">
                  <c:v>84.62</c:v>
                </c:pt>
                <c:pt idx="617">
                  <c:v>84.69</c:v>
                </c:pt>
                <c:pt idx="618">
                  <c:v>84.76</c:v>
                </c:pt>
                <c:pt idx="619">
                  <c:v>84.84</c:v>
                </c:pt>
                <c:pt idx="620">
                  <c:v>84.91</c:v>
                </c:pt>
                <c:pt idx="621">
                  <c:v>84.98</c:v>
                </c:pt>
                <c:pt idx="622">
                  <c:v>85.05</c:v>
                </c:pt>
                <c:pt idx="623">
                  <c:v>85.11</c:v>
                </c:pt>
                <c:pt idx="624">
                  <c:v>85.18000000000001</c:v>
                </c:pt>
                <c:pt idx="625">
                  <c:v>85.27</c:v>
                </c:pt>
                <c:pt idx="626">
                  <c:v>85.38</c:v>
                </c:pt>
                <c:pt idx="627">
                  <c:v>85.51</c:v>
                </c:pt>
                <c:pt idx="628">
                  <c:v>85.61</c:v>
                </c:pt>
                <c:pt idx="629">
                  <c:v>85.68000000000001</c:v>
                </c:pt>
                <c:pt idx="630">
                  <c:v>86.03</c:v>
                </c:pt>
                <c:pt idx="631">
                  <c:v>86.08</c:v>
                </c:pt>
                <c:pt idx="632">
                  <c:v>86.13</c:v>
                </c:pt>
                <c:pt idx="633">
                  <c:v>86.18000000000001</c:v>
                </c:pt>
                <c:pt idx="634">
                  <c:v>86.23</c:v>
                </c:pt>
                <c:pt idx="635">
                  <c:v>86.29</c:v>
                </c:pt>
                <c:pt idx="636">
                  <c:v>86.38</c:v>
                </c:pt>
                <c:pt idx="637">
                  <c:v>86.44</c:v>
                </c:pt>
                <c:pt idx="638">
                  <c:v>86.48</c:v>
                </c:pt>
                <c:pt idx="639">
                  <c:v>86.53</c:v>
                </c:pt>
                <c:pt idx="640">
                  <c:v>86.56</c:v>
                </c:pt>
                <c:pt idx="641">
                  <c:v>86.58</c:v>
                </c:pt>
                <c:pt idx="642">
                  <c:v>86.6</c:v>
                </c:pt>
                <c:pt idx="643">
                  <c:v>86.62</c:v>
                </c:pt>
                <c:pt idx="644">
                  <c:v>86.64</c:v>
                </c:pt>
                <c:pt idx="645">
                  <c:v>86.66</c:v>
                </c:pt>
                <c:pt idx="646">
                  <c:v>86.66999999999998</c:v>
                </c:pt>
                <c:pt idx="647">
                  <c:v>86.66999999999998</c:v>
                </c:pt>
                <c:pt idx="648">
                  <c:v>86.66999999999998</c:v>
                </c:pt>
                <c:pt idx="649">
                  <c:v>86.43</c:v>
                </c:pt>
                <c:pt idx="650">
                  <c:v>86.1</c:v>
                </c:pt>
                <c:pt idx="651">
                  <c:v>85.9</c:v>
                </c:pt>
                <c:pt idx="652">
                  <c:v>85.85</c:v>
                </c:pt>
                <c:pt idx="653">
                  <c:v>85.71</c:v>
                </c:pt>
                <c:pt idx="654">
                  <c:v>85.52</c:v>
                </c:pt>
                <c:pt idx="655">
                  <c:v>85.33</c:v>
                </c:pt>
                <c:pt idx="656">
                  <c:v>85.12</c:v>
                </c:pt>
                <c:pt idx="657">
                  <c:v>84.95</c:v>
                </c:pt>
                <c:pt idx="658">
                  <c:v>84.76</c:v>
                </c:pt>
                <c:pt idx="659">
                  <c:v>84.56</c:v>
                </c:pt>
                <c:pt idx="660">
                  <c:v>84.36</c:v>
                </c:pt>
                <c:pt idx="661">
                  <c:v>84.15000000000001</c:v>
                </c:pt>
                <c:pt idx="662">
                  <c:v>83.93</c:v>
                </c:pt>
                <c:pt idx="663">
                  <c:v>83.71</c:v>
                </c:pt>
                <c:pt idx="664">
                  <c:v>83.48</c:v>
                </c:pt>
                <c:pt idx="665">
                  <c:v>83.25</c:v>
                </c:pt>
                <c:pt idx="666">
                  <c:v>83.02</c:v>
                </c:pt>
                <c:pt idx="667">
                  <c:v>82.79</c:v>
                </c:pt>
                <c:pt idx="668">
                  <c:v>82.56</c:v>
                </c:pt>
                <c:pt idx="669">
                  <c:v>82.32</c:v>
                </c:pt>
                <c:pt idx="670">
                  <c:v>81.97</c:v>
                </c:pt>
                <c:pt idx="671">
                  <c:v>81.59</c:v>
                </c:pt>
                <c:pt idx="672">
                  <c:v>81.21</c:v>
                </c:pt>
                <c:pt idx="673">
                  <c:v>80.88</c:v>
                </c:pt>
                <c:pt idx="674">
                  <c:v>80.65000000000001</c:v>
                </c:pt>
                <c:pt idx="675">
                  <c:v>80.59</c:v>
                </c:pt>
                <c:pt idx="676">
                  <c:v>80.66</c:v>
                </c:pt>
                <c:pt idx="677">
                  <c:v>80.84</c:v>
                </c:pt>
                <c:pt idx="678">
                  <c:v>81.04</c:v>
                </c:pt>
                <c:pt idx="679">
                  <c:v>81.24</c:v>
                </c:pt>
                <c:pt idx="680">
                  <c:v>81.44</c:v>
                </c:pt>
                <c:pt idx="681">
                  <c:v>81.65000000000001</c:v>
                </c:pt>
                <c:pt idx="682">
                  <c:v>81.86</c:v>
                </c:pt>
                <c:pt idx="683">
                  <c:v>82.07</c:v>
                </c:pt>
                <c:pt idx="684">
                  <c:v>82.27</c:v>
                </c:pt>
                <c:pt idx="685">
                  <c:v>82.5</c:v>
                </c:pt>
                <c:pt idx="686">
                  <c:v>82.74</c:v>
                </c:pt>
                <c:pt idx="687">
                  <c:v>82.96</c:v>
                </c:pt>
                <c:pt idx="688">
                  <c:v>83.16</c:v>
                </c:pt>
                <c:pt idx="689">
                  <c:v>83.37</c:v>
                </c:pt>
                <c:pt idx="690">
                  <c:v>83.57</c:v>
                </c:pt>
                <c:pt idx="691">
                  <c:v>83.78</c:v>
                </c:pt>
                <c:pt idx="692">
                  <c:v>83.99</c:v>
                </c:pt>
                <c:pt idx="693">
                  <c:v>84.15000000000001</c:v>
                </c:pt>
                <c:pt idx="694">
                  <c:v>84.14</c:v>
                </c:pt>
                <c:pt idx="695">
                  <c:v>84.1</c:v>
                </c:pt>
                <c:pt idx="696">
                  <c:v>84.05</c:v>
                </c:pt>
                <c:pt idx="697">
                  <c:v>84.01</c:v>
                </c:pt>
                <c:pt idx="698">
                  <c:v>83.99</c:v>
                </c:pt>
                <c:pt idx="699">
                  <c:v>83.97</c:v>
                </c:pt>
                <c:pt idx="700">
                  <c:v>83.97</c:v>
                </c:pt>
                <c:pt idx="701">
                  <c:v>83.97</c:v>
                </c:pt>
                <c:pt idx="702">
                  <c:v>83.89</c:v>
                </c:pt>
                <c:pt idx="703">
                  <c:v>83.72</c:v>
                </c:pt>
                <c:pt idx="704">
                  <c:v>83.57</c:v>
                </c:pt>
                <c:pt idx="705">
                  <c:v>83.46</c:v>
                </c:pt>
                <c:pt idx="706">
                  <c:v>83.16</c:v>
                </c:pt>
                <c:pt idx="707">
                  <c:v>82.99</c:v>
                </c:pt>
                <c:pt idx="708">
                  <c:v>82.7</c:v>
                </c:pt>
                <c:pt idx="709">
                  <c:v>82.43</c:v>
                </c:pt>
                <c:pt idx="710">
                  <c:v>82.23</c:v>
                </c:pt>
                <c:pt idx="711">
                  <c:v>82.05</c:v>
                </c:pt>
                <c:pt idx="712">
                  <c:v>81.43</c:v>
                </c:pt>
                <c:pt idx="713">
                  <c:v>80.54</c:v>
                </c:pt>
                <c:pt idx="714">
                  <c:v>79.54</c:v>
                </c:pt>
                <c:pt idx="715">
                  <c:v>78.64</c:v>
                </c:pt>
                <c:pt idx="716">
                  <c:v>77.78</c:v>
                </c:pt>
                <c:pt idx="717">
                  <c:v>77.16999999999998</c:v>
                </c:pt>
                <c:pt idx="718">
                  <c:v>76.74</c:v>
                </c:pt>
                <c:pt idx="719">
                  <c:v>76.41</c:v>
                </c:pt>
                <c:pt idx="720">
                  <c:v>76.16999999999998</c:v>
                </c:pt>
                <c:pt idx="721">
                  <c:v>76.11</c:v>
                </c:pt>
                <c:pt idx="722">
                  <c:v>76.05</c:v>
                </c:pt>
                <c:pt idx="723">
                  <c:v>75.99</c:v>
                </c:pt>
                <c:pt idx="724">
                  <c:v>75.94</c:v>
                </c:pt>
                <c:pt idx="725">
                  <c:v>75.88</c:v>
                </c:pt>
                <c:pt idx="726">
                  <c:v>75.83</c:v>
                </c:pt>
              </c:numCache>
            </c:numRef>
          </c:val>
        </c:ser>
        <c:marker val="1"/>
        <c:axId val="158655464"/>
        <c:axId val="237708072"/>
      </c:lineChart>
      <c:catAx>
        <c:axId val="158655464"/>
        <c:scaling>
          <c:orientation val="minMax"/>
        </c:scaling>
        <c:axPos val="b"/>
        <c:tickLblPos val="nextTo"/>
        <c:crossAx val="237708072"/>
        <c:crosses val="autoZero"/>
        <c:auto val="1"/>
        <c:lblAlgn val="ctr"/>
        <c:lblOffset val="100"/>
        <c:tickLblSkip val="50"/>
        <c:tickMarkSkip val="1"/>
      </c:catAx>
      <c:valAx>
        <c:axId val="237708072"/>
        <c:scaling>
          <c:orientation val="minMax"/>
        </c:scaling>
        <c:axPos val="l"/>
        <c:majorGridlines/>
        <c:title>
          <c:tx>
            <c:rich>
              <a:bodyPr/>
              <a:lstStyle/>
              <a:p>
                <a:pPr>
                  <a:defRPr sz="1600"/>
                </a:pPr>
                <a:r>
                  <a:rPr lang="en-US" sz="1600"/>
                  <a:t>Average temperature</a:t>
                </a:r>
              </a:p>
            </c:rich>
          </c:tx>
          <c:layout/>
        </c:title>
        <c:numFmt formatCode="General" sourceLinked="1"/>
        <c:tickLblPos val="nextTo"/>
        <c:crossAx val="158655464"/>
        <c:crosses val="autoZero"/>
        <c:crossBetween val="between"/>
      </c:valAx>
    </c:plotArea>
    <c:legend>
      <c:legendPos val="r"/>
      <c:layout/>
      <c:txPr>
        <a:bodyPr/>
        <a:lstStyle/>
        <a:p>
          <a:pPr>
            <a:defRPr sz="16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020B4-D88F-9943-ACB6-98EF6CDF6068}" type="doc">
      <dgm:prSet loTypeId="urn:microsoft.com/office/officeart/2005/8/layout/cycle4" loCatId="relationship" qsTypeId="urn:microsoft.com/office/officeart/2005/8/quickstyle/simple1" qsCatId="simple" csTypeId="urn:microsoft.com/office/officeart/2005/8/colors/colorful4" csCatId="colorful" phldr="1"/>
      <dgm:spPr/>
      <dgm:t>
        <a:bodyPr/>
        <a:lstStyle/>
        <a:p>
          <a:endParaRPr lang="en-US"/>
        </a:p>
      </dgm:t>
    </dgm:pt>
    <dgm:pt modelId="{E7A84B57-CD7E-FE41-BC32-347BCC0999CC}">
      <dgm:prSet phldrT="[Text]"/>
      <dgm:spPr/>
      <dgm:t>
        <a:bodyPr/>
        <a:lstStyle/>
        <a:p>
          <a:r>
            <a:rPr lang="en-US" dirty="0" smtClean="0"/>
            <a:t>Hardware</a:t>
          </a:r>
          <a:endParaRPr lang="en-US" dirty="0"/>
        </a:p>
      </dgm:t>
    </dgm:pt>
    <dgm:pt modelId="{8555C753-FA74-C841-A2E9-B36087CA14CF}" type="parTrans" cxnId="{45BBE3BA-C5DD-F047-B147-6EFAC21BB2C8}">
      <dgm:prSet/>
      <dgm:spPr/>
      <dgm:t>
        <a:bodyPr/>
        <a:lstStyle/>
        <a:p>
          <a:endParaRPr lang="en-US"/>
        </a:p>
      </dgm:t>
    </dgm:pt>
    <dgm:pt modelId="{8CF8E722-9B3E-AC4F-91D3-4270296ADD51}" type="sibTrans" cxnId="{45BBE3BA-C5DD-F047-B147-6EFAC21BB2C8}">
      <dgm:prSet/>
      <dgm:spPr/>
      <dgm:t>
        <a:bodyPr/>
        <a:lstStyle/>
        <a:p>
          <a:endParaRPr lang="en-US"/>
        </a:p>
      </dgm:t>
    </dgm:pt>
    <dgm:pt modelId="{6BE15977-B8D4-E44C-AC22-78D808D3A5B7}">
      <dgm:prSet phldrT="[Text]"/>
      <dgm:spPr/>
      <dgm:t>
        <a:bodyPr/>
        <a:lstStyle/>
        <a:p>
          <a:r>
            <a:rPr lang="en-US" dirty="0" smtClean="0"/>
            <a:t>Processor</a:t>
          </a:r>
          <a:endParaRPr lang="en-US" dirty="0"/>
        </a:p>
      </dgm:t>
    </dgm:pt>
    <dgm:pt modelId="{6A619CA5-7D11-3B41-BEDE-0FD7AEB40F46}" type="parTrans" cxnId="{EDFD76C2-E27B-5F4F-ABE0-4264EDE6CEAD}">
      <dgm:prSet/>
      <dgm:spPr/>
      <dgm:t>
        <a:bodyPr/>
        <a:lstStyle/>
        <a:p>
          <a:endParaRPr lang="en-US"/>
        </a:p>
      </dgm:t>
    </dgm:pt>
    <dgm:pt modelId="{DA479D9E-C913-1643-AF34-6C3F24AD8F6B}" type="sibTrans" cxnId="{EDFD76C2-E27B-5F4F-ABE0-4264EDE6CEAD}">
      <dgm:prSet/>
      <dgm:spPr/>
      <dgm:t>
        <a:bodyPr/>
        <a:lstStyle/>
        <a:p>
          <a:endParaRPr lang="en-US"/>
        </a:p>
      </dgm:t>
    </dgm:pt>
    <dgm:pt modelId="{1ED3C913-C1DA-764A-9146-364BEB511BDA}">
      <dgm:prSet phldrT="[Text]"/>
      <dgm:spPr/>
      <dgm:t>
        <a:bodyPr/>
        <a:lstStyle/>
        <a:p>
          <a:r>
            <a:rPr lang="en-US" dirty="0" smtClean="0"/>
            <a:t>Software</a:t>
          </a:r>
          <a:endParaRPr lang="en-US" dirty="0"/>
        </a:p>
      </dgm:t>
    </dgm:pt>
    <dgm:pt modelId="{D1A1BD01-CDFE-4F42-A06C-8CEDC1440150}" type="parTrans" cxnId="{8B3C54AC-0A08-1A47-8ECD-B83E34D31D61}">
      <dgm:prSet/>
      <dgm:spPr/>
      <dgm:t>
        <a:bodyPr/>
        <a:lstStyle/>
        <a:p>
          <a:endParaRPr lang="en-US"/>
        </a:p>
      </dgm:t>
    </dgm:pt>
    <dgm:pt modelId="{76A92A1D-BC1C-FF4E-B32A-21C1D86FD475}" type="sibTrans" cxnId="{8B3C54AC-0A08-1A47-8ECD-B83E34D31D61}">
      <dgm:prSet/>
      <dgm:spPr/>
      <dgm:t>
        <a:bodyPr/>
        <a:lstStyle/>
        <a:p>
          <a:endParaRPr lang="en-US"/>
        </a:p>
      </dgm:t>
    </dgm:pt>
    <dgm:pt modelId="{425AD870-B91D-EA4E-857A-F184DF985399}">
      <dgm:prSet phldrT="[Text]"/>
      <dgm:spPr/>
      <dgm:t>
        <a:bodyPr/>
        <a:lstStyle/>
        <a:p>
          <a:r>
            <a:rPr lang="en-US" dirty="0" smtClean="0"/>
            <a:t>Behavior</a:t>
          </a:r>
          <a:endParaRPr lang="en-US" dirty="0"/>
        </a:p>
      </dgm:t>
    </dgm:pt>
    <dgm:pt modelId="{3354BD82-8117-9648-BDDA-E0DD8E6E907D}" type="parTrans" cxnId="{09C2B230-1AE4-4742-B441-8AD03054F98D}">
      <dgm:prSet/>
      <dgm:spPr/>
      <dgm:t>
        <a:bodyPr/>
        <a:lstStyle/>
        <a:p>
          <a:endParaRPr lang="en-US"/>
        </a:p>
      </dgm:t>
    </dgm:pt>
    <dgm:pt modelId="{8F833183-1D27-DD45-B875-2B3382E3B4F0}" type="sibTrans" cxnId="{09C2B230-1AE4-4742-B441-8AD03054F98D}">
      <dgm:prSet/>
      <dgm:spPr/>
      <dgm:t>
        <a:bodyPr/>
        <a:lstStyle/>
        <a:p>
          <a:endParaRPr lang="en-US"/>
        </a:p>
      </dgm:t>
    </dgm:pt>
    <dgm:pt modelId="{BA0CFD01-E1B8-E945-830D-8160149DB232}">
      <dgm:prSet phldrT="[Text]"/>
      <dgm:spPr/>
      <dgm:t>
        <a:bodyPr/>
        <a:lstStyle/>
        <a:p>
          <a:r>
            <a:rPr lang="en-US" dirty="0" smtClean="0"/>
            <a:t>Environment</a:t>
          </a:r>
          <a:endParaRPr lang="en-US" dirty="0"/>
        </a:p>
      </dgm:t>
    </dgm:pt>
    <dgm:pt modelId="{94DF632C-ACFE-AC4E-8EC1-D96F503682E0}" type="parTrans" cxnId="{12677FF8-525C-A74F-8D53-3E94370BD49C}">
      <dgm:prSet/>
      <dgm:spPr/>
      <dgm:t>
        <a:bodyPr/>
        <a:lstStyle/>
        <a:p>
          <a:endParaRPr lang="en-US"/>
        </a:p>
      </dgm:t>
    </dgm:pt>
    <dgm:pt modelId="{D19B7191-BFD0-BD4F-881D-67AF72D3A806}" type="sibTrans" cxnId="{12677FF8-525C-A74F-8D53-3E94370BD49C}">
      <dgm:prSet/>
      <dgm:spPr/>
      <dgm:t>
        <a:bodyPr/>
        <a:lstStyle/>
        <a:p>
          <a:endParaRPr lang="en-US"/>
        </a:p>
      </dgm:t>
    </dgm:pt>
    <dgm:pt modelId="{6985DD90-53B2-6C4D-992B-0F46AB1BC9B8}">
      <dgm:prSet phldrT="[Text]"/>
      <dgm:spPr/>
      <dgm:t>
        <a:bodyPr/>
        <a:lstStyle/>
        <a:p>
          <a:r>
            <a:rPr lang="en-US" dirty="0" smtClean="0"/>
            <a:t>Building</a:t>
          </a:r>
          <a:endParaRPr lang="en-US" dirty="0"/>
        </a:p>
      </dgm:t>
    </dgm:pt>
    <dgm:pt modelId="{01A4BB2D-7ABA-5446-A106-E50DC54537EB}" type="parTrans" cxnId="{9EFEF102-D73D-4C44-8B7C-FAC56AB05C43}">
      <dgm:prSet/>
      <dgm:spPr/>
      <dgm:t>
        <a:bodyPr/>
        <a:lstStyle/>
        <a:p>
          <a:endParaRPr lang="en-US"/>
        </a:p>
      </dgm:t>
    </dgm:pt>
    <dgm:pt modelId="{7540D25F-BFB7-0348-AF5C-C112041403AA}" type="sibTrans" cxnId="{9EFEF102-D73D-4C44-8B7C-FAC56AB05C43}">
      <dgm:prSet/>
      <dgm:spPr/>
      <dgm:t>
        <a:bodyPr/>
        <a:lstStyle/>
        <a:p>
          <a:endParaRPr lang="en-US"/>
        </a:p>
      </dgm:t>
    </dgm:pt>
    <dgm:pt modelId="{B90D222B-266A-794E-A18B-EC3346E40DFA}">
      <dgm:prSet phldrT="[Text]"/>
      <dgm:spPr/>
      <dgm:t>
        <a:bodyPr/>
        <a:lstStyle/>
        <a:p>
          <a:r>
            <a:rPr lang="en-US" dirty="0" smtClean="0"/>
            <a:t>Disk</a:t>
          </a:r>
          <a:endParaRPr lang="en-US" dirty="0"/>
        </a:p>
      </dgm:t>
    </dgm:pt>
    <dgm:pt modelId="{D97F6A27-AB33-4447-8E9E-59F0AC45D89F}" type="parTrans" cxnId="{FC055D83-7B9F-D447-A366-8BE2963A7995}">
      <dgm:prSet/>
      <dgm:spPr/>
      <dgm:t>
        <a:bodyPr/>
        <a:lstStyle/>
        <a:p>
          <a:endParaRPr lang="en-US"/>
        </a:p>
      </dgm:t>
    </dgm:pt>
    <dgm:pt modelId="{7E8D07AB-171D-E74F-8CE3-4D0182ADBD22}" type="sibTrans" cxnId="{FC055D83-7B9F-D447-A366-8BE2963A7995}">
      <dgm:prSet/>
      <dgm:spPr/>
      <dgm:t>
        <a:bodyPr/>
        <a:lstStyle/>
        <a:p>
          <a:endParaRPr lang="en-US"/>
        </a:p>
      </dgm:t>
    </dgm:pt>
    <dgm:pt modelId="{BCDAB243-EBC2-E842-BE09-FD2413800121}">
      <dgm:prSet phldrT="[Text]"/>
      <dgm:spPr/>
      <dgm:t>
        <a:bodyPr/>
        <a:lstStyle/>
        <a:p>
          <a:r>
            <a:rPr lang="en-US" dirty="0" smtClean="0"/>
            <a:t>HVAC</a:t>
          </a:r>
          <a:endParaRPr lang="en-US" dirty="0"/>
        </a:p>
      </dgm:t>
    </dgm:pt>
    <dgm:pt modelId="{57919755-4885-F54F-ADC3-1C1D5A2A3EEB}" type="parTrans" cxnId="{595133EA-D7A4-F14A-B059-6A4FBC90047A}">
      <dgm:prSet/>
      <dgm:spPr/>
      <dgm:t>
        <a:bodyPr/>
        <a:lstStyle/>
        <a:p>
          <a:endParaRPr lang="en-US"/>
        </a:p>
      </dgm:t>
    </dgm:pt>
    <dgm:pt modelId="{E2C0F0FE-71C0-2040-9879-9D7E7C4550E7}" type="sibTrans" cxnId="{595133EA-D7A4-F14A-B059-6A4FBC90047A}">
      <dgm:prSet/>
      <dgm:spPr/>
      <dgm:t>
        <a:bodyPr/>
        <a:lstStyle/>
        <a:p>
          <a:endParaRPr lang="en-US"/>
        </a:p>
      </dgm:t>
    </dgm:pt>
    <dgm:pt modelId="{3A5AAB9E-3DBA-4F40-AC19-3B77D7FA47F1}">
      <dgm:prSet phldrT="[Text]"/>
      <dgm:spPr/>
      <dgm:t>
        <a:bodyPr/>
        <a:lstStyle/>
        <a:p>
          <a:endParaRPr lang="en-US" dirty="0"/>
        </a:p>
      </dgm:t>
    </dgm:pt>
    <dgm:pt modelId="{B6428B83-521D-7545-9C54-BFF5C42AE059}" type="parTrans" cxnId="{37014700-1CF3-B54C-94BA-95161A68AFDF}">
      <dgm:prSet/>
      <dgm:spPr/>
      <dgm:t>
        <a:bodyPr/>
        <a:lstStyle/>
        <a:p>
          <a:endParaRPr lang="en-US"/>
        </a:p>
      </dgm:t>
    </dgm:pt>
    <dgm:pt modelId="{082B6451-430F-4D45-B82D-14D9AB9376F4}" type="sibTrans" cxnId="{37014700-1CF3-B54C-94BA-95161A68AFDF}">
      <dgm:prSet/>
      <dgm:spPr/>
      <dgm:t>
        <a:bodyPr/>
        <a:lstStyle/>
        <a:p>
          <a:endParaRPr lang="en-US"/>
        </a:p>
      </dgm:t>
    </dgm:pt>
    <dgm:pt modelId="{5F2F3EF6-1D97-F948-807F-5156583BB992}">
      <dgm:prSet phldrT="[Text]"/>
      <dgm:spPr/>
      <dgm:t>
        <a:bodyPr/>
        <a:lstStyle/>
        <a:p>
          <a:r>
            <a:rPr lang="en-US" dirty="0" smtClean="0"/>
            <a:t>Education</a:t>
          </a:r>
          <a:endParaRPr lang="en-US" dirty="0"/>
        </a:p>
      </dgm:t>
    </dgm:pt>
    <dgm:pt modelId="{E03BD70B-3A2E-4347-9590-9F506DD70E83}" type="parTrans" cxnId="{83A3804E-711D-2A43-95E5-B94A924902BB}">
      <dgm:prSet/>
      <dgm:spPr/>
      <dgm:t>
        <a:bodyPr/>
        <a:lstStyle/>
        <a:p>
          <a:endParaRPr lang="en-US"/>
        </a:p>
      </dgm:t>
    </dgm:pt>
    <dgm:pt modelId="{C55CE5A8-CFE9-C145-A3D6-29BE8E44E170}" type="sibTrans" cxnId="{83A3804E-711D-2A43-95E5-B94A924902BB}">
      <dgm:prSet/>
      <dgm:spPr/>
      <dgm:t>
        <a:bodyPr/>
        <a:lstStyle/>
        <a:p>
          <a:endParaRPr lang="en-US"/>
        </a:p>
      </dgm:t>
    </dgm:pt>
    <dgm:pt modelId="{EBAA03D3-E673-C440-94ED-429EAEE7BE3E}">
      <dgm:prSet phldrT="[Text]"/>
      <dgm:spPr/>
      <dgm:t>
        <a:bodyPr/>
        <a:lstStyle/>
        <a:p>
          <a:r>
            <a:rPr lang="en-US" dirty="0" smtClean="0"/>
            <a:t>Shutdown</a:t>
          </a:r>
          <a:endParaRPr lang="en-US" dirty="0"/>
        </a:p>
      </dgm:t>
    </dgm:pt>
    <dgm:pt modelId="{194CF85E-56D9-B94C-AF9D-4D4B65975D04}" type="parTrans" cxnId="{DD83C03A-AB2D-1147-97D0-8B85AA14AEA1}">
      <dgm:prSet/>
      <dgm:spPr/>
      <dgm:t>
        <a:bodyPr/>
        <a:lstStyle/>
        <a:p>
          <a:endParaRPr lang="en-US"/>
        </a:p>
      </dgm:t>
    </dgm:pt>
    <dgm:pt modelId="{F3AAD096-9267-774B-AEDC-EDCD28752446}" type="sibTrans" cxnId="{DD83C03A-AB2D-1147-97D0-8B85AA14AEA1}">
      <dgm:prSet/>
      <dgm:spPr/>
      <dgm:t>
        <a:bodyPr/>
        <a:lstStyle/>
        <a:p>
          <a:endParaRPr lang="en-US"/>
        </a:p>
      </dgm:t>
    </dgm:pt>
    <dgm:pt modelId="{9061AC93-5571-274A-878E-B0802EC12522}">
      <dgm:prSet phldrT="[Text]"/>
      <dgm:spPr/>
      <dgm:t>
        <a:bodyPr/>
        <a:lstStyle/>
        <a:p>
          <a:r>
            <a:rPr lang="en-US" dirty="0" smtClean="0"/>
            <a:t>Migration</a:t>
          </a:r>
          <a:endParaRPr lang="en-US" dirty="0"/>
        </a:p>
      </dgm:t>
    </dgm:pt>
    <dgm:pt modelId="{8DA0D2A3-4376-F945-8E79-93220C37F319}" type="parTrans" cxnId="{7ABC532A-3AF0-2A49-BFFA-2A14D1458527}">
      <dgm:prSet/>
      <dgm:spPr/>
      <dgm:t>
        <a:bodyPr/>
        <a:lstStyle/>
        <a:p>
          <a:endParaRPr lang="en-US"/>
        </a:p>
      </dgm:t>
    </dgm:pt>
    <dgm:pt modelId="{4C74FE57-2E15-3F48-BB11-6231A6A5ED26}" type="sibTrans" cxnId="{7ABC532A-3AF0-2A49-BFFA-2A14D1458527}">
      <dgm:prSet/>
      <dgm:spPr/>
      <dgm:t>
        <a:bodyPr/>
        <a:lstStyle/>
        <a:p>
          <a:endParaRPr lang="en-US"/>
        </a:p>
      </dgm:t>
    </dgm:pt>
    <dgm:pt modelId="{278B934A-E269-C54C-9E41-6C96CE10CD21}">
      <dgm:prSet phldrT="[Text]"/>
      <dgm:spPr/>
      <dgm:t>
        <a:bodyPr/>
        <a:lstStyle/>
        <a:p>
          <a:r>
            <a:rPr lang="en-US" dirty="0" smtClean="0"/>
            <a:t>Rack design</a:t>
          </a:r>
          <a:endParaRPr lang="en-US" dirty="0"/>
        </a:p>
      </dgm:t>
    </dgm:pt>
    <dgm:pt modelId="{ED3B76A0-DA8C-0045-B66F-7D2928F30792}" type="parTrans" cxnId="{951F51DF-DB6C-1B45-9A81-17C5B9E3C902}">
      <dgm:prSet/>
      <dgm:spPr/>
      <dgm:t>
        <a:bodyPr/>
        <a:lstStyle/>
        <a:p>
          <a:endParaRPr lang="en-US"/>
        </a:p>
      </dgm:t>
    </dgm:pt>
    <dgm:pt modelId="{D22AF6F9-4B7A-C44F-811B-0263BC75BB2C}" type="sibTrans" cxnId="{951F51DF-DB6C-1B45-9A81-17C5B9E3C902}">
      <dgm:prSet/>
      <dgm:spPr/>
      <dgm:t>
        <a:bodyPr/>
        <a:lstStyle/>
        <a:p>
          <a:endParaRPr lang="en-US"/>
        </a:p>
      </dgm:t>
    </dgm:pt>
    <dgm:pt modelId="{E25A35C6-BE4F-EB4D-AA04-244D438B76A7}">
      <dgm:prSet phldrT="[Text]"/>
      <dgm:spPr/>
      <dgm:t>
        <a:bodyPr/>
        <a:lstStyle/>
        <a:p>
          <a:r>
            <a:rPr lang="en-US" dirty="0" smtClean="0"/>
            <a:t>GPGPU</a:t>
          </a:r>
          <a:endParaRPr lang="en-US" dirty="0"/>
        </a:p>
      </dgm:t>
    </dgm:pt>
    <dgm:pt modelId="{491C7516-9B2C-C440-AF3F-0964E1C80B8E}" type="parTrans" cxnId="{D844E5E1-FDD2-ED48-AA0D-B7D635EFD0F0}">
      <dgm:prSet/>
      <dgm:spPr/>
      <dgm:t>
        <a:bodyPr/>
        <a:lstStyle/>
        <a:p>
          <a:endParaRPr lang="en-US"/>
        </a:p>
      </dgm:t>
    </dgm:pt>
    <dgm:pt modelId="{944F3737-EBE0-F043-9C43-2324D59A3BE3}" type="sibTrans" cxnId="{D844E5E1-FDD2-ED48-AA0D-B7D635EFD0F0}">
      <dgm:prSet/>
      <dgm:spPr/>
      <dgm:t>
        <a:bodyPr/>
        <a:lstStyle/>
        <a:p>
          <a:endParaRPr lang="en-US"/>
        </a:p>
      </dgm:t>
    </dgm:pt>
    <dgm:pt modelId="{5CFFC25E-04B6-C34E-99C2-79D7FCC1065D}">
      <dgm:prSet phldrT="[Text]"/>
      <dgm:spPr/>
      <dgm:t>
        <a:bodyPr/>
        <a:lstStyle/>
        <a:p>
          <a:r>
            <a:rPr lang="en-US" dirty="0" err="1" smtClean="0"/>
            <a:t>GreenSaaS/SaaI</a:t>
          </a:r>
          <a:endParaRPr lang="en-US" dirty="0"/>
        </a:p>
      </dgm:t>
    </dgm:pt>
    <dgm:pt modelId="{2F7DD930-C37B-754B-8E42-79B433E285C7}" type="parTrans" cxnId="{29ADF18A-4F74-C940-BA62-9D92364FE3D8}">
      <dgm:prSet/>
      <dgm:spPr/>
      <dgm:t>
        <a:bodyPr/>
        <a:lstStyle/>
        <a:p>
          <a:endParaRPr lang="en-US"/>
        </a:p>
      </dgm:t>
    </dgm:pt>
    <dgm:pt modelId="{A3D9E5D1-5A4A-524A-835E-D42DE3BBABBE}" type="sibTrans" cxnId="{29ADF18A-4F74-C940-BA62-9D92364FE3D8}">
      <dgm:prSet/>
      <dgm:spPr/>
      <dgm:t>
        <a:bodyPr/>
        <a:lstStyle/>
        <a:p>
          <a:endParaRPr lang="en-US"/>
        </a:p>
      </dgm:t>
    </dgm:pt>
    <dgm:pt modelId="{92F098BC-BBC4-4B44-B1CE-6FBD35111DD2}">
      <dgm:prSet phldrT="[Text]"/>
      <dgm:spPr/>
      <dgm:t>
        <a:bodyPr/>
        <a:lstStyle/>
        <a:p>
          <a:r>
            <a:rPr lang="en-US" dirty="0" smtClean="0"/>
            <a:t>Policies</a:t>
          </a:r>
          <a:endParaRPr lang="en-US" dirty="0"/>
        </a:p>
      </dgm:t>
    </dgm:pt>
    <dgm:pt modelId="{13762001-ADEE-6644-9DDB-B80C7101FC24}" type="parTrans" cxnId="{56C8569D-4774-854B-A282-5A0EAB4604D8}">
      <dgm:prSet/>
      <dgm:spPr/>
      <dgm:t>
        <a:bodyPr/>
        <a:lstStyle/>
        <a:p>
          <a:endParaRPr lang="en-US"/>
        </a:p>
      </dgm:t>
    </dgm:pt>
    <dgm:pt modelId="{F3EA76B1-FA14-E944-8490-515B700F0F5A}" type="sibTrans" cxnId="{56C8569D-4774-854B-A282-5A0EAB4604D8}">
      <dgm:prSet/>
      <dgm:spPr/>
      <dgm:t>
        <a:bodyPr/>
        <a:lstStyle/>
        <a:p>
          <a:endParaRPr lang="en-US"/>
        </a:p>
      </dgm:t>
    </dgm:pt>
    <dgm:pt modelId="{3218647F-5EB9-5847-A33B-2EBEF4E62D20}">
      <dgm:prSet phldrT="[Text]"/>
      <dgm:spPr/>
      <dgm:t>
        <a:bodyPr/>
        <a:lstStyle/>
        <a:p>
          <a:r>
            <a:rPr lang="en-US" dirty="0" smtClean="0"/>
            <a:t>Scheduling</a:t>
          </a:r>
          <a:endParaRPr lang="en-US" dirty="0"/>
        </a:p>
      </dgm:t>
    </dgm:pt>
    <dgm:pt modelId="{9E8788D7-F7F0-6942-AFC1-E97C00A9C558}" type="parTrans" cxnId="{6F162891-435E-D44F-860A-77FB803183C7}">
      <dgm:prSet/>
      <dgm:spPr/>
      <dgm:t>
        <a:bodyPr/>
        <a:lstStyle/>
        <a:p>
          <a:endParaRPr lang="en-US"/>
        </a:p>
      </dgm:t>
    </dgm:pt>
    <dgm:pt modelId="{22344C47-469E-9F4A-841C-A76027530A40}" type="sibTrans" cxnId="{6F162891-435E-D44F-860A-77FB803183C7}">
      <dgm:prSet/>
      <dgm:spPr/>
      <dgm:t>
        <a:bodyPr/>
        <a:lstStyle/>
        <a:p>
          <a:endParaRPr lang="en-US"/>
        </a:p>
      </dgm:t>
    </dgm:pt>
    <dgm:pt modelId="{A671A9C2-D5B1-7047-96D5-2F8FB56D4020}">
      <dgm:prSet phldrT="[Text]"/>
      <dgm:spPr/>
      <dgm:t>
        <a:bodyPr/>
        <a:lstStyle/>
        <a:p>
          <a:r>
            <a:rPr lang="en-US" dirty="0" smtClean="0"/>
            <a:t>People</a:t>
          </a:r>
          <a:endParaRPr lang="en-US" dirty="0"/>
        </a:p>
      </dgm:t>
    </dgm:pt>
    <dgm:pt modelId="{2AAEC66B-E1FA-2A47-BE38-91DB7F97446B}" type="parTrans" cxnId="{595DEC43-3333-F747-ADB7-347719A47E8A}">
      <dgm:prSet/>
      <dgm:spPr/>
      <dgm:t>
        <a:bodyPr/>
        <a:lstStyle/>
        <a:p>
          <a:endParaRPr lang="en-US"/>
        </a:p>
      </dgm:t>
    </dgm:pt>
    <dgm:pt modelId="{6D5A39D9-795D-FD4E-A98E-376B160B6A2C}" type="sibTrans" cxnId="{595DEC43-3333-F747-ADB7-347719A47E8A}">
      <dgm:prSet/>
      <dgm:spPr/>
      <dgm:t>
        <a:bodyPr/>
        <a:lstStyle/>
        <a:p>
          <a:endParaRPr lang="en-US"/>
        </a:p>
      </dgm:t>
    </dgm:pt>
    <dgm:pt modelId="{CC6C1F51-F61A-A047-A5C0-3ED22360285C}">
      <dgm:prSet phldrT="[Text]"/>
      <dgm:spPr/>
      <dgm:t>
        <a:bodyPr/>
        <a:lstStyle/>
        <a:p>
          <a:r>
            <a:rPr lang="en-US" dirty="0" smtClean="0"/>
            <a:t>(Metrics)</a:t>
          </a:r>
          <a:endParaRPr lang="en-US" dirty="0"/>
        </a:p>
      </dgm:t>
    </dgm:pt>
    <dgm:pt modelId="{B45D18D1-65E6-FE44-8943-4D7486DFD276}" type="parTrans" cxnId="{6FB14002-42A5-D04F-833C-9120D9F525A1}">
      <dgm:prSet/>
      <dgm:spPr/>
      <dgm:t>
        <a:bodyPr/>
        <a:lstStyle/>
        <a:p>
          <a:endParaRPr lang="en-US"/>
        </a:p>
      </dgm:t>
    </dgm:pt>
    <dgm:pt modelId="{E54E8F8D-748A-0B41-8D95-7C5750AA84FB}" type="sibTrans" cxnId="{6FB14002-42A5-D04F-833C-9120D9F525A1}">
      <dgm:prSet/>
      <dgm:spPr/>
      <dgm:t>
        <a:bodyPr/>
        <a:lstStyle/>
        <a:p>
          <a:endParaRPr lang="en-US"/>
        </a:p>
      </dgm:t>
    </dgm:pt>
    <dgm:pt modelId="{DC6ED625-D14F-434E-A56C-20A0723581D1}" type="pres">
      <dgm:prSet presAssocID="{388020B4-D88F-9943-ACB6-98EF6CDF6068}" presName="cycleMatrixDiagram" presStyleCnt="0">
        <dgm:presLayoutVars>
          <dgm:chMax val="1"/>
          <dgm:dir/>
          <dgm:animLvl val="lvl"/>
          <dgm:resizeHandles val="exact"/>
        </dgm:presLayoutVars>
      </dgm:prSet>
      <dgm:spPr/>
      <dgm:t>
        <a:bodyPr/>
        <a:lstStyle/>
        <a:p>
          <a:endParaRPr lang="en-US"/>
        </a:p>
      </dgm:t>
    </dgm:pt>
    <dgm:pt modelId="{2DECB81D-92C6-FD49-BBA5-95C07F7D0652}" type="pres">
      <dgm:prSet presAssocID="{388020B4-D88F-9943-ACB6-98EF6CDF6068}" presName="children" presStyleCnt="0"/>
      <dgm:spPr/>
      <dgm:t>
        <a:bodyPr/>
        <a:lstStyle/>
        <a:p>
          <a:endParaRPr lang="en-US"/>
        </a:p>
      </dgm:t>
    </dgm:pt>
    <dgm:pt modelId="{686E5FEA-1EA9-4F4A-B673-0B220602AE3E}" type="pres">
      <dgm:prSet presAssocID="{388020B4-D88F-9943-ACB6-98EF6CDF6068}" presName="child1group" presStyleCnt="0"/>
      <dgm:spPr/>
      <dgm:t>
        <a:bodyPr/>
        <a:lstStyle/>
        <a:p>
          <a:endParaRPr lang="en-US"/>
        </a:p>
      </dgm:t>
    </dgm:pt>
    <dgm:pt modelId="{20BACDE2-C5FA-3548-96DA-F9B8A67AF007}" type="pres">
      <dgm:prSet presAssocID="{388020B4-D88F-9943-ACB6-98EF6CDF6068}" presName="child1" presStyleLbl="bgAcc1" presStyleIdx="0" presStyleCnt="4"/>
      <dgm:spPr/>
      <dgm:t>
        <a:bodyPr/>
        <a:lstStyle/>
        <a:p>
          <a:endParaRPr lang="en-US"/>
        </a:p>
      </dgm:t>
    </dgm:pt>
    <dgm:pt modelId="{C2F65BE8-C720-E948-925D-79CE039C5E72}" type="pres">
      <dgm:prSet presAssocID="{388020B4-D88F-9943-ACB6-98EF6CDF6068}" presName="child1Text" presStyleLbl="bgAcc1" presStyleIdx="0" presStyleCnt="4">
        <dgm:presLayoutVars>
          <dgm:bulletEnabled val="1"/>
        </dgm:presLayoutVars>
      </dgm:prSet>
      <dgm:spPr/>
      <dgm:t>
        <a:bodyPr/>
        <a:lstStyle/>
        <a:p>
          <a:endParaRPr lang="en-US"/>
        </a:p>
      </dgm:t>
    </dgm:pt>
    <dgm:pt modelId="{C86CEBDE-F5A7-E348-B99E-3CB5C2A07775}" type="pres">
      <dgm:prSet presAssocID="{388020B4-D88F-9943-ACB6-98EF6CDF6068}" presName="child2group" presStyleCnt="0"/>
      <dgm:spPr/>
      <dgm:t>
        <a:bodyPr/>
        <a:lstStyle/>
        <a:p>
          <a:endParaRPr lang="en-US"/>
        </a:p>
      </dgm:t>
    </dgm:pt>
    <dgm:pt modelId="{39ACC9C5-3615-6741-93DC-4038D9105BBE}" type="pres">
      <dgm:prSet presAssocID="{388020B4-D88F-9943-ACB6-98EF6CDF6068}" presName="child2" presStyleLbl="bgAcc1" presStyleIdx="1" presStyleCnt="4"/>
      <dgm:spPr/>
      <dgm:t>
        <a:bodyPr/>
        <a:lstStyle/>
        <a:p>
          <a:endParaRPr lang="en-US"/>
        </a:p>
      </dgm:t>
    </dgm:pt>
    <dgm:pt modelId="{FD23FC1F-49ED-D24E-96E6-019EF60F001C}" type="pres">
      <dgm:prSet presAssocID="{388020B4-D88F-9943-ACB6-98EF6CDF6068}" presName="child2Text" presStyleLbl="bgAcc1" presStyleIdx="1" presStyleCnt="4">
        <dgm:presLayoutVars>
          <dgm:bulletEnabled val="1"/>
        </dgm:presLayoutVars>
      </dgm:prSet>
      <dgm:spPr/>
      <dgm:t>
        <a:bodyPr/>
        <a:lstStyle/>
        <a:p>
          <a:endParaRPr lang="en-US"/>
        </a:p>
      </dgm:t>
    </dgm:pt>
    <dgm:pt modelId="{F12C086A-84BB-C340-B2CE-DD08FEB9D257}" type="pres">
      <dgm:prSet presAssocID="{388020B4-D88F-9943-ACB6-98EF6CDF6068}" presName="child3group" presStyleCnt="0"/>
      <dgm:spPr/>
      <dgm:t>
        <a:bodyPr/>
        <a:lstStyle/>
        <a:p>
          <a:endParaRPr lang="en-US"/>
        </a:p>
      </dgm:t>
    </dgm:pt>
    <dgm:pt modelId="{7AD4BA81-CA6E-704A-BD8F-98EA4312DC3A}" type="pres">
      <dgm:prSet presAssocID="{388020B4-D88F-9943-ACB6-98EF6CDF6068}" presName="child3" presStyleLbl="bgAcc1" presStyleIdx="2" presStyleCnt="4"/>
      <dgm:spPr/>
      <dgm:t>
        <a:bodyPr/>
        <a:lstStyle/>
        <a:p>
          <a:endParaRPr lang="en-US"/>
        </a:p>
      </dgm:t>
    </dgm:pt>
    <dgm:pt modelId="{229FA7D1-AD4F-AB4C-AD73-139C72DCCBAC}" type="pres">
      <dgm:prSet presAssocID="{388020B4-D88F-9943-ACB6-98EF6CDF6068}" presName="child3Text" presStyleLbl="bgAcc1" presStyleIdx="2" presStyleCnt="4">
        <dgm:presLayoutVars>
          <dgm:bulletEnabled val="1"/>
        </dgm:presLayoutVars>
      </dgm:prSet>
      <dgm:spPr/>
      <dgm:t>
        <a:bodyPr/>
        <a:lstStyle/>
        <a:p>
          <a:endParaRPr lang="en-US"/>
        </a:p>
      </dgm:t>
    </dgm:pt>
    <dgm:pt modelId="{F95BB5A8-71B4-EB4C-8BAF-65E9EE241CE2}" type="pres">
      <dgm:prSet presAssocID="{388020B4-D88F-9943-ACB6-98EF6CDF6068}" presName="child4group" presStyleCnt="0"/>
      <dgm:spPr/>
      <dgm:t>
        <a:bodyPr/>
        <a:lstStyle/>
        <a:p>
          <a:endParaRPr lang="en-US"/>
        </a:p>
      </dgm:t>
    </dgm:pt>
    <dgm:pt modelId="{AEC1E5E5-BFD0-FC4D-964E-1D4935068512}" type="pres">
      <dgm:prSet presAssocID="{388020B4-D88F-9943-ACB6-98EF6CDF6068}" presName="child4" presStyleLbl="bgAcc1" presStyleIdx="3" presStyleCnt="4"/>
      <dgm:spPr/>
      <dgm:t>
        <a:bodyPr/>
        <a:lstStyle/>
        <a:p>
          <a:endParaRPr lang="en-US"/>
        </a:p>
      </dgm:t>
    </dgm:pt>
    <dgm:pt modelId="{86288656-CE7A-2844-9343-ECC0E09400AE}" type="pres">
      <dgm:prSet presAssocID="{388020B4-D88F-9943-ACB6-98EF6CDF6068}" presName="child4Text" presStyleLbl="bgAcc1" presStyleIdx="3" presStyleCnt="4">
        <dgm:presLayoutVars>
          <dgm:bulletEnabled val="1"/>
        </dgm:presLayoutVars>
      </dgm:prSet>
      <dgm:spPr/>
      <dgm:t>
        <a:bodyPr/>
        <a:lstStyle/>
        <a:p>
          <a:endParaRPr lang="en-US"/>
        </a:p>
      </dgm:t>
    </dgm:pt>
    <dgm:pt modelId="{D5025154-ABCD-1941-A966-F0942B35239C}" type="pres">
      <dgm:prSet presAssocID="{388020B4-D88F-9943-ACB6-98EF6CDF6068}" presName="childPlaceholder" presStyleCnt="0"/>
      <dgm:spPr/>
      <dgm:t>
        <a:bodyPr/>
        <a:lstStyle/>
        <a:p>
          <a:endParaRPr lang="en-US"/>
        </a:p>
      </dgm:t>
    </dgm:pt>
    <dgm:pt modelId="{BF5D446F-28D3-A542-A74B-E61C56B36DF3}" type="pres">
      <dgm:prSet presAssocID="{388020B4-D88F-9943-ACB6-98EF6CDF6068}" presName="circle" presStyleCnt="0"/>
      <dgm:spPr/>
      <dgm:t>
        <a:bodyPr/>
        <a:lstStyle/>
        <a:p>
          <a:endParaRPr lang="en-US"/>
        </a:p>
      </dgm:t>
    </dgm:pt>
    <dgm:pt modelId="{A8B4E43B-2F37-024A-A4FA-7A96B950C3FF}" type="pres">
      <dgm:prSet presAssocID="{388020B4-D88F-9943-ACB6-98EF6CDF6068}" presName="quadrant1" presStyleLbl="node1" presStyleIdx="0" presStyleCnt="4">
        <dgm:presLayoutVars>
          <dgm:chMax val="1"/>
          <dgm:bulletEnabled val="1"/>
        </dgm:presLayoutVars>
      </dgm:prSet>
      <dgm:spPr/>
      <dgm:t>
        <a:bodyPr/>
        <a:lstStyle/>
        <a:p>
          <a:endParaRPr lang="en-US"/>
        </a:p>
      </dgm:t>
    </dgm:pt>
    <dgm:pt modelId="{9ABB983F-50A0-1844-9A88-6C22634C3BE2}" type="pres">
      <dgm:prSet presAssocID="{388020B4-D88F-9943-ACB6-98EF6CDF6068}" presName="quadrant2" presStyleLbl="node1" presStyleIdx="1" presStyleCnt="4">
        <dgm:presLayoutVars>
          <dgm:chMax val="1"/>
          <dgm:bulletEnabled val="1"/>
        </dgm:presLayoutVars>
      </dgm:prSet>
      <dgm:spPr/>
      <dgm:t>
        <a:bodyPr/>
        <a:lstStyle/>
        <a:p>
          <a:endParaRPr lang="en-US"/>
        </a:p>
      </dgm:t>
    </dgm:pt>
    <dgm:pt modelId="{9627A2E5-7627-834B-A010-4625BB6B56DE}" type="pres">
      <dgm:prSet presAssocID="{388020B4-D88F-9943-ACB6-98EF6CDF6068}" presName="quadrant3" presStyleLbl="node1" presStyleIdx="2" presStyleCnt="4">
        <dgm:presLayoutVars>
          <dgm:chMax val="1"/>
          <dgm:bulletEnabled val="1"/>
        </dgm:presLayoutVars>
      </dgm:prSet>
      <dgm:spPr/>
      <dgm:t>
        <a:bodyPr/>
        <a:lstStyle/>
        <a:p>
          <a:endParaRPr lang="en-US"/>
        </a:p>
      </dgm:t>
    </dgm:pt>
    <dgm:pt modelId="{90D130C9-2D5D-0B41-8F31-53AC1BD9FF9C}" type="pres">
      <dgm:prSet presAssocID="{388020B4-D88F-9943-ACB6-98EF6CDF6068}" presName="quadrant4" presStyleLbl="node1" presStyleIdx="3" presStyleCnt="4">
        <dgm:presLayoutVars>
          <dgm:chMax val="1"/>
          <dgm:bulletEnabled val="1"/>
        </dgm:presLayoutVars>
      </dgm:prSet>
      <dgm:spPr/>
      <dgm:t>
        <a:bodyPr/>
        <a:lstStyle/>
        <a:p>
          <a:endParaRPr lang="en-US"/>
        </a:p>
      </dgm:t>
    </dgm:pt>
    <dgm:pt modelId="{940200E6-2150-5441-80F7-EE88F120488E}" type="pres">
      <dgm:prSet presAssocID="{388020B4-D88F-9943-ACB6-98EF6CDF6068}" presName="quadrantPlaceholder" presStyleCnt="0"/>
      <dgm:spPr/>
      <dgm:t>
        <a:bodyPr/>
        <a:lstStyle/>
        <a:p>
          <a:endParaRPr lang="en-US"/>
        </a:p>
      </dgm:t>
    </dgm:pt>
    <dgm:pt modelId="{208573A2-4103-FA4A-946B-69D6A65E04BA}" type="pres">
      <dgm:prSet presAssocID="{388020B4-D88F-9943-ACB6-98EF6CDF6068}" presName="center1" presStyleLbl="fgShp" presStyleIdx="0" presStyleCnt="2"/>
      <dgm:spPr/>
      <dgm:t>
        <a:bodyPr/>
        <a:lstStyle/>
        <a:p>
          <a:endParaRPr lang="en-US"/>
        </a:p>
      </dgm:t>
    </dgm:pt>
    <dgm:pt modelId="{16058D62-7609-0041-BE4B-E8434C99F6FE}" type="pres">
      <dgm:prSet presAssocID="{388020B4-D88F-9943-ACB6-98EF6CDF6068}" presName="center2" presStyleLbl="fgShp" presStyleIdx="1" presStyleCnt="2"/>
      <dgm:spPr/>
      <dgm:t>
        <a:bodyPr/>
        <a:lstStyle/>
        <a:p>
          <a:endParaRPr lang="en-US"/>
        </a:p>
      </dgm:t>
    </dgm:pt>
  </dgm:ptLst>
  <dgm:cxnLst>
    <dgm:cxn modelId="{58135C34-A900-C84B-9A68-A433C2C81195}" type="presOf" srcId="{92F098BC-BBC4-4B44-B1CE-6FBD35111DD2}" destId="{229FA7D1-AD4F-AB4C-AD73-139C72DCCBAC}" srcOrd="1" destOrd="3" presId="urn:microsoft.com/office/officeart/2005/8/layout/cycle4"/>
    <dgm:cxn modelId="{0F1B3351-7C0D-4D4D-B732-E372C17210B0}" type="presOf" srcId="{A671A9C2-D5B1-7047-96D5-2F8FB56D4020}" destId="{7AD4BA81-CA6E-704A-BD8F-98EA4312DC3A}" srcOrd="0" destOrd="1" presId="urn:microsoft.com/office/officeart/2005/8/layout/cycle4"/>
    <dgm:cxn modelId="{9C564240-C16D-C646-9D45-D0CF20BD963B}" type="presOf" srcId="{9061AC93-5571-274A-878E-B0802EC12522}" destId="{FD23FC1F-49ED-D24E-96E6-019EF60F001C}" srcOrd="1" destOrd="2" presId="urn:microsoft.com/office/officeart/2005/8/layout/cycle4"/>
    <dgm:cxn modelId="{AA409593-2F4E-064D-AC64-89A263D3714F}" type="presOf" srcId="{BA0CFD01-E1B8-E945-830D-8160149DB232}" destId="{90D130C9-2D5D-0B41-8F31-53AC1BD9FF9C}" srcOrd="0" destOrd="0" presId="urn:microsoft.com/office/officeart/2005/8/layout/cycle4"/>
    <dgm:cxn modelId="{F3DCED3E-8D35-8B41-8D6F-2E863D6ED39B}" type="presOf" srcId="{B90D222B-266A-794E-A18B-EC3346E40DFA}" destId="{C2F65BE8-C720-E948-925D-79CE039C5E72}" srcOrd="1" destOrd="1" presId="urn:microsoft.com/office/officeart/2005/8/layout/cycle4"/>
    <dgm:cxn modelId="{5F0DF9D1-D8C9-A144-B305-E25763EED18E}" type="presOf" srcId="{6BE15977-B8D4-E44C-AC22-78D808D3A5B7}" destId="{20BACDE2-C5FA-3548-96DA-F9B8A67AF007}" srcOrd="0" destOrd="0" presId="urn:microsoft.com/office/officeart/2005/8/layout/cycle4"/>
    <dgm:cxn modelId="{1590F36B-2833-8E49-ABF9-B29716031CCB}" type="presOf" srcId="{6985DD90-53B2-6C4D-992B-0F46AB1BC9B8}" destId="{AEC1E5E5-BFD0-FC4D-964E-1D4935068512}" srcOrd="0" destOrd="0" presId="urn:microsoft.com/office/officeart/2005/8/layout/cycle4"/>
    <dgm:cxn modelId="{D535B95F-BBC8-4942-9F2A-0E100092F468}" type="presOf" srcId="{CC6C1F51-F61A-A047-A5C0-3ED22360285C}" destId="{229FA7D1-AD4F-AB4C-AD73-139C72DCCBAC}" srcOrd="1" destOrd="0" presId="urn:microsoft.com/office/officeart/2005/8/layout/cycle4"/>
    <dgm:cxn modelId="{12677FF8-525C-A74F-8D53-3E94370BD49C}" srcId="{388020B4-D88F-9943-ACB6-98EF6CDF6068}" destId="{BA0CFD01-E1B8-E945-830D-8160149DB232}" srcOrd="3" destOrd="0" parTransId="{94DF632C-ACFE-AC4E-8EC1-D96F503682E0}" sibTransId="{D19B7191-BFD0-BD4F-881D-67AF72D3A806}"/>
    <dgm:cxn modelId="{FC055D83-7B9F-D447-A366-8BE2963A7995}" srcId="{E7A84B57-CD7E-FE41-BC32-347BCC0999CC}" destId="{B90D222B-266A-794E-A18B-EC3346E40DFA}" srcOrd="1" destOrd="0" parTransId="{D97F6A27-AB33-4447-8E9E-59F0AC45D89F}" sibTransId="{7E8D07AB-171D-E74F-8CE3-4D0182ADBD22}"/>
    <dgm:cxn modelId="{DB0D501E-618B-4249-944E-93179B4BA90A}" type="presOf" srcId="{3218647F-5EB9-5847-A33B-2EBEF4E62D20}" destId="{39ACC9C5-3615-6741-93DC-4038D9105BBE}" srcOrd="0" destOrd="0" presId="urn:microsoft.com/office/officeart/2005/8/layout/cycle4"/>
    <dgm:cxn modelId="{F1117A98-D9A8-ED48-A987-0B093133E301}" type="presOf" srcId="{EBAA03D3-E673-C440-94ED-429EAEE7BE3E}" destId="{FD23FC1F-49ED-D24E-96E6-019EF60F001C}" srcOrd="1" destOrd="1" presId="urn:microsoft.com/office/officeart/2005/8/layout/cycle4"/>
    <dgm:cxn modelId="{45BBE3BA-C5DD-F047-B147-6EFAC21BB2C8}" srcId="{388020B4-D88F-9943-ACB6-98EF6CDF6068}" destId="{E7A84B57-CD7E-FE41-BC32-347BCC0999CC}" srcOrd="0" destOrd="0" parTransId="{8555C753-FA74-C841-A2E9-B36087CA14CF}" sibTransId="{8CF8E722-9B3E-AC4F-91D3-4270296ADD51}"/>
    <dgm:cxn modelId="{5EC1C983-154E-464F-8190-3F9E5B295B02}" type="presOf" srcId="{92F098BC-BBC4-4B44-B1CE-6FBD35111DD2}" destId="{7AD4BA81-CA6E-704A-BD8F-98EA4312DC3A}" srcOrd="0" destOrd="3" presId="urn:microsoft.com/office/officeart/2005/8/layout/cycle4"/>
    <dgm:cxn modelId="{B1C4C898-8011-FB45-82C1-1E22A527D6DD}" type="presOf" srcId="{5F2F3EF6-1D97-F948-807F-5156583BB992}" destId="{229FA7D1-AD4F-AB4C-AD73-139C72DCCBAC}" srcOrd="1" destOrd="2" presId="urn:microsoft.com/office/officeart/2005/8/layout/cycle4"/>
    <dgm:cxn modelId="{6F162891-435E-D44F-860A-77FB803183C7}" srcId="{1ED3C913-C1DA-764A-9146-364BEB511BDA}" destId="{3218647F-5EB9-5847-A33B-2EBEF4E62D20}" srcOrd="0" destOrd="0" parTransId="{9E8788D7-F7F0-6942-AFC1-E97C00A9C558}" sibTransId="{22344C47-469E-9F4A-841C-A76027530A40}"/>
    <dgm:cxn modelId="{6339E87E-8ED9-1140-BD7B-2C3EE648EAE8}" type="presOf" srcId="{BCDAB243-EBC2-E842-BE09-FD2413800121}" destId="{86288656-CE7A-2844-9343-ECC0E09400AE}" srcOrd="1" destOrd="1" presId="urn:microsoft.com/office/officeart/2005/8/layout/cycle4"/>
    <dgm:cxn modelId="{09C2B230-1AE4-4742-B441-8AD03054F98D}" srcId="{388020B4-D88F-9943-ACB6-98EF6CDF6068}" destId="{425AD870-B91D-EA4E-857A-F184DF985399}" srcOrd="2" destOrd="0" parTransId="{3354BD82-8117-9648-BDDA-E0DD8E6E907D}" sibTransId="{8F833183-1D27-DD45-B875-2B3382E3B4F0}"/>
    <dgm:cxn modelId="{56C8569D-4774-854B-A282-5A0EAB4604D8}" srcId="{425AD870-B91D-EA4E-857A-F184DF985399}" destId="{92F098BC-BBC4-4B44-B1CE-6FBD35111DD2}" srcOrd="3" destOrd="0" parTransId="{13762001-ADEE-6644-9DDB-B80C7101FC24}" sibTransId="{F3EA76B1-FA14-E944-8490-515B700F0F5A}"/>
    <dgm:cxn modelId="{88720830-686B-9648-9780-D156D442D19A}" type="presOf" srcId="{278B934A-E269-C54C-9E41-6C96CE10CD21}" destId="{86288656-CE7A-2844-9343-ECC0E09400AE}" srcOrd="1" destOrd="2" presId="urn:microsoft.com/office/officeart/2005/8/layout/cycle4"/>
    <dgm:cxn modelId="{DD83C03A-AB2D-1147-97D0-8B85AA14AEA1}" srcId="{1ED3C913-C1DA-764A-9146-364BEB511BDA}" destId="{EBAA03D3-E673-C440-94ED-429EAEE7BE3E}" srcOrd="1" destOrd="0" parTransId="{194CF85E-56D9-B94C-AF9D-4D4B65975D04}" sibTransId="{F3AAD096-9267-774B-AEDC-EDCD28752446}"/>
    <dgm:cxn modelId="{D844E5E1-FDD2-ED48-AA0D-B7D635EFD0F0}" srcId="{E7A84B57-CD7E-FE41-BC32-347BCC0999CC}" destId="{E25A35C6-BE4F-EB4D-AA04-244D438B76A7}" srcOrd="2" destOrd="0" parTransId="{491C7516-9B2C-C440-AF3F-0964E1C80B8E}" sibTransId="{944F3737-EBE0-F043-9C43-2324D59A3BE3}"/>
    <dgm:cxn modelId="{83A3804E-711D-2A43-95E5-B94A924902BB}" srcId="{425AD870-B91D-EA4E-857A-F184DF985399}" destId="{5F2F3EF6-1D97-F948-807F-5156583BB992}" srcOrd="2" destOrd="0" parTransId="{E03BD70B-3A2E-4347-9590-9F506DD70E83}" sibTransId="{C55CE5A8-CFE9-C145-A3D6-29BE8E44E170}"/>
    <dgm:cxn modelId="{CE008284-BFAC-AF4B-9D82-D55EB9849FB0}" type="presOf" srcId="{A671A9C2-D5B1-7047-96D5-2F8FB56D4020}" destId="{229FA7D1-AD4F-AB4C-AD73-139C72DCCBAC}" srcOrd="1" destOrd="1" presId="urn:microsoft.com/office/officeart/2005/8/layout/cycle4"/>
    <dgm:cxn modelId="{3F2E0738-A0B4-9246-A30B-C5532AACB635}" type="presOf" srcId="{E25A35C6-BE4F-EB4D-AA04-244D438B76A7}" destId="{20BACDE2-C5FA-3548-96DA-F9B8A67AF007}" srcOrd="0" destOrd="2" presId="urn:microsoft.com/office/officeart/2005/8/layout/cycle4"/>
    <dgm:cxn modelId="{D45392D4-D3CC-C24F-B124-949A1051B133}" type="presOf" srcId="{E7A84B57-CD7E-FE41-BC32-347BCC0999CC}" destId="{A8B4E43B-2F37-024A-A4FA-7A96B950C3FF}" srcOrd="0" destOrd="0" presId="urn:microsoft.com/office/officeart/2005/8/layout/cycle4"/>
    <dgm:cxn modelId="{C468CC9B-9213-5F41-93AD-26FA2AB26E4F}" type="presOf" srcId="{278B934A-E269-C54C-9E41-6C96CE10CD21}" destId="{AEC1E5E5-BFD0-FC4D-964E-1D4935068512}" srcOrd="0" destOrd="2" presId="urn:microsoft.com/office/officeart/2005/8/layout/cycle4"/>
    <dgm:cxn modelId="{951F51DF-DB6C-1B45-9A81-17C5B9E3C902}" srcId="{BA0CFD01-E1B8-E945-830D-8160149DB232}" destId="{278B934A-E269-C54C-9E41-6C96CE10CD21}" srcOrd="2" destOrd="0" parTransId="{ED3B76A0-DA8C-0045-B66F-7D2928F30792}" sibTransId="{D22AF6F9-4B7A-C44F-811B-0263BC75BB2C}"/>
    <dgm:cxn modelId="{6FB14002-42A5-D04F-833C-9120D9F525A1}" srcId="{425AD870-B91D-EA4E-857A-F184DF985399}" destId="{CC6C1F51-F61A-A047-A5C0-3ED22360285C}" srcOrd="0" destOrd="0" parTransId="{B45D18D1-65E6-FE44-8943-4D7486DFD276}" sibTransId="{E54E8F8D-748A-0B41-8D95-7C5750AA84FB}"/>
    <dgm:cxn modelId="{B96D8EA7-49C8-4748-B398-1806CC267481}" type="presOf" srcId="{3218647F-5EB9-5847-A33B-2EBEF4E62D20}" destId="{FD23FC1F-49ED-D24E-96E6-019EF60F001C}" srcOrd="1" destOrd="0" presId="urn:microsoft.com/office/officeart/2005/8/layout/cycle4"/>
    <dgm:cxn modelId="{595133EA-D7A4-F14A-B059-6A4FBC90047A}" srcId="{BA0CFD01-E1B8-E945-830D-8160149DB232}" destId="{BCDAB243-EBC2-E842-BE09-FD2413800121}" srcOrd="1" destOrd="0" parTransId="{57919755-4885-F54F-ADC3-1C1D5A2A3EEB}" sibTransId="{E2C0F0FE-71C0-2040-9879-9D7E7C4550E7}"/>
    <dgm:cxn modelId="{7D93E0A9-8803-9A42-98EC-8763C704E898}" type="presOf" srcId="{6BE15977-B8D4-E44C-AC22-78D808D3A5B7}" destId="{C2F65BE8-C720-E948-925D-79CE039C5E72}" srcOrd="1" destOrd="0" presId="urn:microsoft.com/office/officeart/2005/8/layout/cycle4"/>
    <dgm:cxn modelId="{D8AF238E-D743-C546-AD5B-67EF788DEFD6}" type="presOf" srcId="{5CFFC25E-04B6-C34E-99C2-79D7FCC1065D}" destId="{FD23FC1F-49ED-D24E-96E6-019EF60F001C}" srcOrd="1" destOrd="3" presId="urn:microsoft.com/office/officeart/2005/8/layout/cycle4"/>
    <dgm:cxn modelId="{F5D365CB-8B5A-4240-8A84-1B6CE269E022}" type="presOf" srcId="{5CFFC25E-04B6-C34E-99C2-79D7FCC1065D}" destId="{39ACC9C5-3615-6741-93DC-4038D9105BBE}" srcOrd="0" destOrd="3" presId="urn:microsoft.com/office/officeart/2005/8/layout/cycle4"/>
    <dgm:cxn modelId="{9EFEF102-D73D-4C44-8B7C-FAC56AB05C43}" srcId="{BA0CFD01-E1B8-E945-830D-8160149DB232}" destId="{6985DD90-53B2-6C4D-992B-0F46AB1BC9B8}" srcOrd="0" destOrd="0" parTransId="{01A4BB2D-7ABA-5446-A106-E50DC54537EB}" sibTransId="{7540D25F-BFB7-0348-AF5C-C112041403AA}"/>
    <dgm:cxn modelId="{EE40C818-395E-3445-86C6-2A0029F2C2E1}" type="presOf" srcId="{1ED3C913-C1DA-764A-9146-364BEB511BDA}" destId="{9ABB983F-50A0-1844-9A88-6C22634C3BE2}" srcOrd="0" destOrd="0" presId="urn:microsoft.com/office/officeart/2005/8/layout/cycle4"/>
    <dgm:cxn modelId="{310AEBAA-8E00-8442-BCD6-45C5C5D0DC3B}" type="presOf" srcId="{E25A35C6-BE4F-EB4D-AA04-244D438B76A7}" destId="{C2F65BE8-C720-E948-925D-79CE039C5E72}" srcOrd="1" destOrd="2" presId="urn:microsoft.com/office/officeart/2005/8/layout/cycle4"/>
    <dgm:cxn modelId="{46570B96-6EA8-5743-93FA-85D2B26A7792}" type="presOf" srcId="{3A5AAB9E-3DBA-4F40-AC19-3B77D7FA47F1}" destId="{86288656-CE7A-2844-9343-ECC0E09400AE}" srcOrd="1" destOrd="3" presId="urn:microsoft.com/office/officeart/2005/8/layout/cycle4"/>
    <dgm:cxn modelId="{AB2A5A23-5B29-3C48-81C6-CF6C4795216E}" type="presOf" srcId="{CC6C1F51-F61A-A047-A5C0-3ED22360285C}" destId="{7AD4BA81-CA6E-704A-BD8F-98EA4312DC3A}" srcOrd="0" destOrd="0" presId="urn:microsoft.com/office/officeart/2005/8/layout/cycle4"/>
    <dgm:cxn modelId="{51B04023-352A-2A43-8ABC-EB8DD121E64B}" type="presOf" srcId="{EBAA03D3-E673-C440-94ED-429EAEE7BE3E}" destId="{39ACC9C5-3615-6741-93DC-4038D9105BBE}" srcOrd="0" destOrd="1" presId="urn:microsoft.com/office/officeart/2005/8/layout/cycle4"/>
    <dgm:cxn modelId="{361515B5-9798-BB45-8785-642AA000AEBE}" type="presOf" srcId="{6985DD90-53B2-6C4D-992B-0F46AB1BC9B8}" destId="{86288656-CE7A-2844-9343-ECC0E09400AE}" srcOrd="1" destOrd="0" presId="urn:microsoft.com/office/officeart/2005/8/layout/cycle4"/>
    <dgm:cxn modelId="{F8509EF9-8917-B945-899E-55BFCAE6ACF0}" type="presOf" srcId="{9061AC93-5571-274A-878E-B0802EC12522}" destId="{39ACC9C5-3615-6741-93DC-4038D9105BBE}" srcOrd="0" destOrd="2" presId="urn:microsoft.com/office/officeart/2005/8/layout/cycle4"/>
    <dgm:cxn modelId="{4F4EAC9C-307E-764E-8669-2DCDFD53EF3D}" type="presOf" srcId="{425AD870-B91D-EA4E-857A-F184DF985399}" destId="{9627A2E5-7627-834B-A010-4625BB6B56DE}" srcOrd="0" destOrd="0" presId="urn:microsoft.com/office/officeart/2005/8/layout/cycle4"/>
    <dgm:cxn modelId="{595DEC43-3333-F747-ADB7-347719A47E8A}" srcId="{425AD870-B91D-EA4E-857A-F184DF985399}" destId="{A671A9C2-D5B1-7047-96D5-2F8FB56D4020}" srcOrd="1" destOrd="0" parTransId="{2AAEC66B-E1FA-2A47-BE38-91DB7F97446B}" sibTransId="{6D5A39D9-795D-FD4E-A98E-376B160B6A2C}"/>
    <dgm:cxn modelId="{132500A6-1607-0F4C-A95B-C5996D7D9074}" type="presOf" srcId="{3A5AAB9E-3DBA-4F40-AC19-3B77D7FA47F1}" destId="{AEC1E5E5-BFD0-FC4D-964E-1D4935068512}" srcOrd="0" destOrd="3" presId="urn:microsoft.com/office/officeart/2005/8/layout/cycle4"/>
    <dgm:cxn modelId="{6F38BE48-6752-6F40-A31F-DE00C56D704F}" type="presOf" srcId="{388020B4-D88F-9943-ACB6-98EF6CDF6068}" destId="{DC6ED625-D14F-434E-A56C-20A0723581D1}" srcOrd="0" destOrd="0" presId="urn:microsoft.com/office/officeart/2005/8/layout/cycle4"/>
    <dgm:cxn modelId="{A860CF5E-07C5-E74C-BCDF-56994FDA8CFC}" type="presOf" srcId="{5F2F3EF6-1D97-F948-807F-5156583BB992}" destId="{7AD4BA81-CA6E-704A-BD8F-98EA4312DC3A}" srcOrd="0" destOrd="2" presId="urn:microsoft.com/office/officeart/2005/8/layout/cycle4"/>
    <dgm:cxn modelId="{37014700-1CF3-B54C-94BA-95161A68AFDF}" srcId="{BA0CFD01-E1B8-E945-830D-8160149DB232}" destId="{3A5AAB9E-3DBA-4F40-AC19-3B77D7FA47F1}" srcOrd="3" destOrd="0" parTransId="{B6428B83-521D-7545-9C54-BFF5C42AE059}" sibTransId="{082B6451-430F-4D45-B82D-14D9AB9376F4}"/>
    <dgm:cxn modelId="{8B3C54AC-0A08-1A47-8ECD-B83E34D31D61}" srcId="{388020B4-D88F-9943-ACB6-98EF6CDF6068}" destId="{1ED3C913-C1DA-764A-9146-364BEB511BDA}" srcOrd="1" destOrd="0" parTransId="{D1A1BD01-CDFE-4F42-A06C-8CEDC1440150}" sibTransId="{76A92A1D-BC1C-FF4E-B32A-21C1D86FD475}"/>
    <dgm:cxn modelId="{050D2A18-4301-4248-B647-4273C80CC3A4}" type="presOf" srcId="{B90D222B-266A-794E-A18B-EC3346E40DFA}" destId="{20BACDE2-C5FA-3548-96DA-F9B8A67AF007}" srcOrd="0" destOrd="1" presId="urn:microsoft.com/office/officeart/2005/8/layout/cycle4"/>
    <dgm:cxn modelId="{EDFD76C2-E27B-5F4F-ABE0-4264EDE6CEAD}" srcId="{E7A84B57-CD7E-FE41-BC32-347BCC0999CC}" destId="{6BE15977-B8D4-E44C-AC22-78D808D3A5B7}" srcOrd="0" destOrd="0" parTransId="{6A619CA5-7D11-3B41-BEDE-0FD7AEB40F46}" sibTransId="{DA479D9E-C913-1643-AF34-6C3F24AD8F6B}"/>
    <dgm:cxn modelId="{7ABC532A-3AF0-2A49-BFFA-2A14D1458527}" srcId="{1ED3C913-C1DA-764A-9146-364BEB511BDA}" destId="{9061AC93-5571-274A-878E-B0802EC12522}" srcOrd="2" destOrd="0" parTransId="{8DA0D2A3-4376-F945-8E79-93220C37F319}" sibTransId="{4C74FE57-2E15-3F48-BB11-6231A6A5ED26}"/>
    <dgm:cxn modelId="{2FFE1C95-1E17-CA40-95CF-9D43C90433CF}" type="presOf" srcId="{BCDAB243-EBC2-E842-BE09-FD2413800121}" destId="{AEC1E5E5-BFD0-FC4D-964E-1D4935068512}" srcOrd="0" destOrd="1" presId="urn:microsoft.com/office/officeart/2005/8/layout/cycle4"/>
    <dgm:cxn modelId="{29ADF18A-4F74-C940-BA62-9D92364FE3D8}" srcId="{1ED3C913-C1DA-764A-9146-364BEB511BDA}" destId="{5CFFC25E-04B6-C34E-99C2-79D7FCC1065D}" srcOrd="3" destOrd="0" parTransId="{2F7DD930-C37B-754B-8E42-79B433E285C7}" sibTransId="{A3D9E5D1-5A4A-524A-835E-D42DE3BBABBE}"/>
    <dgm:cxn modelId="{E424BCE5-369A-684D-B606-9C85B58AB26C}" type="presParOf" srcId="{DC6ED625-D14F-434E-A56C-20A0723581D1}" destId="{2DECB81D-92C6-FD49-BBA5-95C07F7D0652}" srcOrd="0" destOrd="0" presId="urn:microsoft.com/office/officeart/2005/8/layout/cycle4"/>
    <dgm:cxn modelId="{3E1B073D-25B3-9348-BC60-437081EFED60}" type="presParOf" srcId="{2DECB81D-92C6-FD49-BBA5-95C07F7D0652}" destId="{686E5FEA-1EA9-4F4A-B673-0B220602AE3E}" srcOrd="0" destOrd="0" presId="urn:microsoft.com/office/officeart/2005/8/layout/cycle4"/>
    <dgm:cxn modelId="{16AEB51F-AA27-6E44-81CE-810372E17EA8}" type="presParOf" srcId="{686E5FEA-1EA9-4F4A-B673-0B220602AE3E}" destId="{20BACDE2-C5FA-3548-96DA-F9B8A67AF007}" srcOrd="0" destOrd="0" presId="urn:microsoft.com/office/officeart/2005/8/layout/cycle4"/>
    <dgm:cxn modelId="{BDBB17EE-D8CE-3448-AA1C-5CD584EE2760}" type="presParOf" srcId="{686E5FEA-1EA9-4F4A-B673-0B220602AE3E}" destId="{C2F65BE8-C720-E948-925D-79CE039C5E72}" srcOrd="1" destOrd="0" presId="urn:microsoft.com/office/officeart/2005/8/layout/cycle4"/>
    <dgm:cxn modelId="{F421081F-C375-FD4A-B058-7F9C46DF6539}" type="presParOf" srcId="{2DECB81D-92C6-FD49-BBA5-95C07F7D0652}" destId="{C86CEBDE-F5A7-E348-B99E-3CB5C2A07775}" srcOrd="1" destOrd="0" presId="urn:microsoft.com/office/officeart/2005/8/layout/cycle4"/>
    <dgm:cxn modelId="{41A362B6-1966-954E-BF0B-931B1868FAB6}" type="presParOf" srcId="{C86CEBDE-F5A7-E348-B99E-3CB5C2A07775}" destId="{39ACC9C5-3615-6741-93DC-4038D9105BBE}" srcOrd="0" destOrd="0" presId="urn:microsoft.com/office/officeart/2005/8/layout/cycle4"/>
    <dgm:cxn modelId="{45683562-868D-D84F-8467-CD200351F394}" type="presParOf" srcId="{C86CEBDE-F5A7-E348-B99E-3CB5C2A07775}" destId="{FD23FC1F-49ED-D24E-96E6-019EF60F001C}" srcOrd="1" destOrd="0" presId="urn:microsoft.com/office/officeart/2005/8/layout/cycle4"/>
    <dgm:cxn modelId="{832A1AA2-6640-4B47-AA82-04F9173B4988}" type="presParOf" srcId="{2DECB81D-92C6-FD49-BBA5-95C07F7D0652}" destId="{F12C086A-84BB-C340-B2CE-DD08FEB9D257}" srcOrd="2" destOrd="0" presId="urn:microsoft.com/office/officeart/2005/8/layout/cycle4"/>
    <dgm:cxn modelId="{85E18987-DBF1-AF44-A39E-E3E3CDF2EE28}" type="presParOf" srcId="{F12C086A-84BB-C340-B2CE-DD08FEB9D257}" destId="{7AD4BA81-CA6E-704A-BD8F-98EA4312DC3A}" srcOrd="0" destOrd="0" presId="urn:microsoft.com/office/officeart/2005/8/layout/cycle4"/>
    <dgm:cxn modelId="{A962DBFD-8D09-BA4E-88F0-1BD730B5FB1D}" type="presParOf" srcId="{F12C086A-84BB-C340-B2CE-DD08FEB9D257}" destId="{229FA7D1-AD4F-AB4C-AD73-139C72DCCBAC}" srcOrd="1" destOrd="0" presId="urn:microsoft.com/office/officeart/2005/8/layout/cycle4"/>
    <dgm:cxn modelId="{335953BE-1B81-3844-9B09-023C6894E416}" type="presParOf" srcId="{2DECB81D-92C6-FD49-BBA5-95C07F7D0652}" destId="{F95BB5A8-71B4-EB4C-8BAF-65E9EE241CE2}" srcOrd="3" destOrd="0" presId="urn:microsoft.com/office/officeart/2005/8/layout/cycle4"/>
    <dgm:cxn modelId="{5A5D4CDC-471B-1647-84BF-4E00E22697F1}" type="presParOf" srcId="{F95BB5A8-71B4-EB4C-8BAF-65E9EE241CE2}" destId="{AEC1E5E5-BFD0-FC4D-964E-1D4935068512}" srcOrd="0" destOrd="0" presId="urn:microsoft.com/office/officeart/2005/8/layout/cycle4"/>
    <dgm:cxn modelId="{C87EBEC2-89FC-9046-896E-0F05ABA4AA48}" type="presParOf" srcId="{F95BB5A8-71B4-EB4C-8BAF-65E9EE241CE2}" destId="{86288656-CE7A-2844-9343-ECC0E09400AE}" srcOrd="1" destOrd="0" presId="urn:microsoft.com/office/officeart/2005/8/layout/cycle4"/>
    <dgm:cxn modelId="{02D7ADBB-53E0-4249-96C8-809357411FA2}" type="presParOf" srcId="{2DECB81D-92C6-FD49-BBA5-95C07F7D0652}" destId="{D5025154-ABCD-1941-A966-F0942B35239C}" srcOrd="4" destOrd="0" presId="urn:microsoft.com/office/officeart/2005/8/layout/cycle4"/>
    <dgm:cxn modelId="{E8F17A5F-E9C0-7F4A-8BF8-C352C94CEEBB}" type="presParOf" srcId="{DC6ED625-D14F-434E-A56C-20A0723581D1}" destId="{BF5D446F-28D3-A542-A74B-E61C56B36DF3}" srcOrd="1" destOrd="0" presId="urn:microsoft.com/office/officeart/2005/8/layout/cycle4"/>
    <dgm:cxn modelId="{71F56E35-6FE3-2A45-98AC-9B4C06903E81}" type="presParOf" srcId="{BF5D446F-28D3-A542-A74B-E61C56B36DF3}" destId="{A8B4E43B-2F37-024A-A4FA-7A96B950C3FF}" srcOrd="0" destOrd="0" presId="urn:microsoft.com/office/officeart/2005/8/layout/cycle4"/>
    <dgm:cxn modelId="{52B6EEEE-134F-6E40-946F-A76F3B0CB824}" type="presParOf" srcId="{BF5D446F-28D3-A542-A74B-E61C56B36DF3}" destId="{9ABB983F-50A0-1844-9A88-6C22634C3BE2}" srcOrd="1" destOrd="0" presId="urn:microsoft.com/office/officeart/2005/8/layout/cycle4"/>
    <dgm:cxn modelId="{46185299-370A-9249-A557-D46180223B6D}" type="presParOf" srcId="{BF5D446F-28D3-A542-A74B-E61C56B36DF3}" destId="{9627A2E5-7627-834B-A010-4625BB6B56DE}" srcOrd="2" destOrd="0" presId="urn:microsoft.com/office/officeart/2005/8/layout/cycle4"/>
    <dgm:cxn modelId="{78ECDFA1-568D-FC45-AA87-3949E5160B96}" type="presParOf" srcId="{BF5D446F-28D3-A542-A74B-E61C56B36DF3}" destId="{90D130C9-2D5D-0B41-8F31-53AC1BD9FF9C}" srcOrd="3" destOrd="0" presId="urn:microsoft.com/office/officeart/2005/8/layout/cycle4"/>
    <dgm:cxn modelId="{81E00876-4D39-364B-A8C7-64D93A3222E2}" type="presParOf" srcId="{BF5D446F-28D3-A542-A74B-E61C56B36DF3}" destId="{940200E6-2150-5441-80F7-EE88F120488E}" srcOrd="4" destOrd="0" presId="urn:microsoft.com/office/officeart/2005/8/layout/cycle4"/>
    <dgm:cxn modelId="{00F99D72-7CCD-4C45-AD75-BDAC182F98AF}" type="presParOf" srcId="{DC6ED625-D14F-434E-A56C-20A0723581D1}" destId="{208573A2-4103-FA4A-946B-69D6A65E04BA}" srcOrd="2" destOrd="0" presId="urn:microsoft.com/office/officeart/2005/8/layout/cycle4"/>
    <dgm:cxn modelId="{3F0CE471-D095-774F-BF5A-6136B2817265}" type="presParOf" srcId="{DC6ED625-D14F-434E-A56C-20A0723581D1}" destId="{16058D62-7609-0041-BE4B-E8434C99F6FE}"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D4BA81-CA6E-704A-BD8F-98EA4312DC3A}">
      <dsp:nvSpPr>
        <dsp:cNvPr id="0" name=""/>
        <dsp:cNvSpPr/>
      </dsp:nvSpPr>
      <dsp:spPr>
        <a:xfrm>
          <a:off x="4925606" y="3534283"/>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4"/>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(Metrics)</a:t>
          </a:r>
          <a:endParaRPr lang="en-US" sz="1600" kern="1200" dirty="0"/>
        </a:p>
        <a:p>
          <a:pPr marL="171450" lvl="1" indent="-171450" algn="l" defTabSz="711200">
            <a:lnSpc>
              <a:spcPct val="90000"/>
            </a:lnSpc>
            <a:spcBef>
              <a:spcPct val="0"/>
            </a:spcBef>
            <a:spcAft>
              <a:spcPct val="15000"/>
            </a:spcAft>
            <a:buChar char="••"/>
          </a:pPr>
          <a:r>
            <a:rPr lang="en-US" sz="1600" kern="1200" dirty="0" smtClean="0"/>
            <a:t>People</a:t>
          </a:r>
          <a:endParaRPr lang="en-US" sz="1600" kern="1200" dirty="0"/>
        </a:p>
        <a:p>
          <a:pPr marL="171450" lvl="1" indent="-171450" algn="l" defTabSz="711200">
            <a:lnSpc>
              <a:spcPct val="90000"/>
            </a:lnSpc>
            <a:spcBef>
              <a:spcPct val="0"/>
            </a:spcBef>
            <a:spcAft>
              <a:spcPct val="15000"/>
            </a:spcAft>
            <a:buChar char="••"/>
          </a:pPr>
          <a:r>
            <a:rPr lang="en-US" sz="1600" kern="1200" dirty="0" smtClean="0"/>
            <a:t>Education</a:t>
          </a:r>
          <a:endParaRPr lang="en-US" sz="1600" kern="1200" dirty="0"/>
        </a:p>
        <a:p>
          <a:pPr marL="171450" lvl="1" indent="-171450" algn="l" defTabSz="711200">
            <a:lnSpc>
              <a:spcPct val="90000"/>
            </a:lnSpc>
            <a:spcBef>
              <a:spcPct val="0"/>
            </a:spcBef>
            <a:spcAft>
              <a:spcPct val="15000"/>
            </a:spcAft>
            <a:buChar char="••"/>
          </a:pPr>
          <a:r>
            <a:rPr lang="en-US" sz="1600" kern="1200" dirty="0" smtClean="0"/>
            <a:t>Policies</a:t>
          </a:r>
          <a:endParaRPr lang="en-US" sz="1600" kern="1200" dirty="0"/>
        </a:p>
      </dsp:txBody>
      <dsp:txXfrm>
        <a:off x="5695871" y="3950080"/>
        <a:ext cx="1797286" cy="1247394"/>
      </dsp:txXfrm>
    </dsp:sp>
    <dsp:sp modelId="{AEC1E5E5-BFD0-FC4D-964E-1D4935068512}">
      <dsp:nvSpPr>
        <dsp:cNvPr id="0" name=""/>
        <dsp:cNvSpPr/>
      </dsp:nvSpPr>
      <dsp:spPr>
        <a:xfrm>
          <a:off x="736441" y="3534283"/>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Building</a:t>
          </a:r>
          <a:endParaRPr lang="en-US" sz="1600" kern="1200" dirty="0"/>
        </a:p>
        <a:p>
          <a:pPr marL="171450" lvl="1" indent="-171450" algn="l" defTabSz="711200">
            <a:lnSpc>
              <a:spcPct val="90000"/>
            </a:lnSpc>
            <a:spcBef>
              <a:spcPct val="0"/>
            </a:spcBef>
            <a:spcAft>
              <a:spcPct val="15000"/>
            </a:spcAft>
            <a:buChar char="••"/>
          </a:pPr>
          <a:r>
            <a:rPr lang="en-US" sz="1600" kern="1200" dirty="0" smtClean="0"/>
            <a:t>HVAC</a:t>
          </a:r>
          <a:endParaRPr lang="en-US" sz="1600" kern="1200" dirty="0"/>
        </a:p>
        <a:p>
          <a:pPr marL="171450" lvl="1" indent="-171450" algn="l" defTabSz="711200">
            <a:lnSpc>
              <a:spcPct val="90000"/>
            </a:lnSpc>
            <a:spcBef>
              <a:spcPct val="0"/>
            </a:spcBef>
            <a:spcAft>
              <a:spcPct val="15000"/>
            </a:spcAft>
            <a:buChar char="••"/>
          </a:pPr>
          <a:r>
            <a:rPr lang="en-US" sz="1600" kern="1200" dirty="0" smtClean="0"/>
            <a:t>Rack design</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736441" y="3950080"/>
        <a:ext cx="1797286" cy="1247394"/>
      </dsp:txXfrm>
    </dsp:sp>
    <dsp:sp modelId="{39ACC9C5-3615-6741-93DC-4038D9105BBE}">
      <dsp:nvSpPr>
        <dsp:cNvPr id="0" name=""/>
        <dsp:cNvSpPr/>
      </dsp:nvSpPr>
      <dsp:spPr>
        <a:xfrm>
          <a:off x="4925606" y="0"/>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Scheduling</a:t>
          </a:r>
          <a:endParaRPr lang="en-US" sz="1600" kern="1200" dirty="0"/>
        </a:p>
        <a:p>
          <a:pPr marL="171450" lvl="1" indent="-171450" algn="l" defTabSz="711200">
            <a:lnSpc>
              <a:spcPct val="90000"/>
            </a:lnSpc>
            <a:spcBef>
              <a:spcPct val="0"/>
            </a:spcBef>
            <a:spcAft>
              <a:spcPct val="15000"/>
            </a:spcAft>
            <a:buChar char="••"/>
          </a:pPr>
          <a:r>
            <a:rPr lang="en-US" sz="1600" kern="1200" dirty="0" smtClean="0"/>
            <a:t>Shutdown</a:t>
          </a:r>
          <a:endParaRPr lang="en-US" sz="1600" kern="1200" dirty="0"/>
        </a:p>
        <a:p>
          <a:pPr marL="171450" lvl="1" indent="-171450" algn="l" defTabSz="711200">
            <a:lnSpc>
              <a:spcPct val="90000"/>
            </a:lnSpc>
            <a:spcBef>
              <a:spcPct val="0"/>
            </a:spcBef>
            <a:spcAft>
              <a:spcPct val="15000"/>
            </a:spcAft>
            <a:buChar char="••"/>
          </a:pPr>
          <a:r>
            <a:rPr lang="en-US" sz="1600" kern="1200" dirty="0" smtClean="0"/>
            <a:t>Migration</a:t>
          </a:r>
          <a:endParaRPr lang="en-US" sz="1600" kern="1200" dirty="0"/>
        </a:p>
        <a:p>
          <a:pPr marL="171450" lvl="1" indent="-171450" algn="l" defTabSz="711200">
            <a:lnSpc>
              <a:spcPct val="90000"/>
            </a:lnSpc>
            <a:spcBef>
              <a:spcPct val="0"/>
            </a:spcBef>
            <a:spcAft>
              <a:spcPct val="15000"/>
            </a:spcAft>
            <a:buChar char="••"/>
          </a:pPr>
          <a:r>
            <a:rPr lang="en-US" sz="1600" kern="1200" dirty="0" err="1" smtClean="0"/>
            <a:t>GreenSaaS/SaaI</a:t>
          </a:r>
          <a:endParaRPr lang="en-US" sz="1600" kern="1200" dirty="0"/>
        </a:p>
      </dsp:txBody>
      <dsp:txXfrm>
        <a:off x="5695871" y="0"/>
        <a:ext cx="1797286" cy="1247394"/>
      </dsp:txXfrm>
    </dsp:sp>
    <dsp:sp modelId="{20BACDE2-C5FA-3548-96DA-F9B8A67AF007}">
      <dsp:nvSpPr>
        <dsp:cNvPr id="0" name=""/>
        <dsp:cNvSpPr/>
      </dsp:nvSpPr>
      <dsp:spPr>
        <a:xfrm>
          <a:off x="736441" y="0"/>
          <a:ext cx="2567552" cy="166319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Processor</a:t>
          </a:r>
          <a:endParaRPr lang="en-US" sz="1600" kern="1200" dirty="0"/>
        </a:p>
        <a:p>
          <a:pPr marL="171450" lvl="1" indent="-171450" algn="l" defTabSz="711200">
            <a:lnSpc>
              <a:spcPct val="90000"/>
            </a:lnSpc>
            <a:spcBef>
              <a:spcPct val="0"/>
            </a:spcBef>
            <a:spcAft>
              <a:spcPct val="15000"/>
            </a:spcAft>
            <a:buChar char="••"/>
          </a:pPr>
          <a:r>
            <a:rPr lang="en-US" sz="1600" kern="1200" dirty="0" smtClean="0"/>
            <a:t>Disk</a:t>
          </a:r>
          <a:endParaRPr lang="en-US" sz="1600" kern="1200" dirty="0"/>
        </a:p>
        <a:p>
          <a:pPr marL="171450" lvl="1" indent="-171450" algn="l" defTabSz="711200">
            <a:lnSpc>
              <a:spcPct val="90000"/>
            </a:lnSpc>
            <a:spcBef>
              <a:spcPct val="0"/>
            </a:spcBef>
            <a:spcAft>
              <a:spcPct val="15000"/>
            </a:spcAft>
            <a:buChar char="••"/>
          </a:pPr>
          <a:r>
            <a:rPr lang="en-US" sz="1600" kern="1200" dirty="0" smtClean="0"/>
            <a:t>GPGPU</a:t>
          </a:r>
          <a:endParaRPr lang="en-US" sz="1600" kern="1200" dirty="0"/>
        </a:p>
      </dsp:txBody>
      <dsp:txXfrm>
        <a:off x="736441" y="0"/>
        <a:ext cx="1797286" cy="1247394"/>
      </dsp:txXfrm>
    </dsp:sp>
    <dsp:sp modelId="{A8B4E43B-2F37-024A-A4FA-7A96B950C3FF}">
      <dsp:nvSpPr>
        <dsp:cNvPr id="0" name=""/>
        <dsp:cNvSpPr/>
      </dsp:nvSpPr>
      <dsp:spPr>
        <a:xfrm>
          <a:off x="1812318" y="296256"/>
          <a:ext cx="2250506" cy="2250506"/>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Hardware</a:t>
          </a:r>
          <a:endParaRPr lang="en-US" sz="1900" kern="1200" dirty="0"/>
        </a:p>
      </dsp:txBody>
      <dsp:txXfrm>
        <a:off x="1812318" y="296256"/>
        <a:ext cx="2250506" cy="2250506"/>
      </dsp:txXfrm>
    </dsp:sp>
    <dsp:sp modelId="{9ABB983F-50A0-1844-9A88-6C22634C3BE2}">
      <dsp:nvSpPr>
        <dsp:cNvPr id="0" name=""/>
        <dsp:cNvSpPr/>
      </dsp:nvSpPr>
      <dsp:spPr>
        <a:xfrm rot="5400000">
          <a:off x="4166774" y="296256"/>
          <a:ext cx="2250506" cy="2250506"/>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Software</a:t>
          </a:r>
          <a:endParaRPr lang="en-US" sz="1900" kern="1200" dirty="0"/>
        </a:p>
      </dsp:txBody>
      <dsp:txXfrm rot="5400000">
        <a:off x="4166774" y="296256"/>
        <a:ext cx="2250506" cy="2250506"/>
      </dsp:txXfrm>
    </dsp:sp>
    <dsp:sp modelId="{9627A2E5-7627-834B-A010-4625BB6B56DE}">
      <dsp:nvSpPr>
        <dsp:cNvPr id="0" name=""/>
        <dsp:cNvSpPr/>
      </dsp:nvSpPr>
      <dsp:spPr>
        <a:xfrm rot="10800000">
          <a:off x="4166774" y="2650712"/>
          <a:ext cx="2250506" cy="2250506"/>
        </a:xfrm>
        <a:prstGeom prst="pieWedge">
          <a:avLst/>
        </a:prstGeom>
        <a:solidFill>
          <a:schemeClr val="accent4">
            <a:hueOff val="-2976514"/>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Behavior</a:t>
          </a:r>
          <a:endParaRPr lang="en-US" sz="1900" kern="1200" dirty="0"/>
        </a:p>
      </dsp:txBody>
      <dsp:txXfrm rot="10800000">
        <a:off x="4166774" y="2650712"/>
        <a:ext cx="2250506" cy="2250506"/>
      </dsp:txXfrm>
    </dsp:sp>
    <dsp:sp modelId="{90D130C9-2D5D-0B41-8F31-53AC1BD9FF9C}">
      <dsp:nvSpPr>
        <dsp:cNvPr id="0" name=""/>
        <dsp:cNvSpPr/>
      </dsp:nvSpPr>
      <dsp:spPr>
        <a:xfrm rot="16200000">
          <a:off x="1812318" y="2650712"/>
          <a:ext cx="2250506" cy="2250506"/>
        </a:xfrm>
        <a:prstGeom prst="pieWedge">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Environment</a:t>
          </a:r>
          <a:endParaRPr lang="en-US" sz="1900" kern="1200" dirty="0"/>
        </a:p>
      </dsp:txBody>
      <dsp:txXfrm rot="16200000">
        <a:off x="1812318" y="2650712"/>
        <a:ext cx="2250506" cy="2250506"/>
      </dsp:txXfrm>
    </dsp:sp>
    <dsp:sp modelId="{208573A2-4103-FA4A-946B-69D6A65E04BA}">
      <dsp:nvSpPr>
        <dsp:cNvPr id="0" name=""/>
        <dsp:cNvSpPr/>
      </dsp:nvSpPr>
      <dsp:spPr>
        <a:xfrm>
          <a:off x="3726288" y="2130964"/>
          <a:ext cx="777022" cy="67567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58D62-7609-0041-BE4B-E8434C99F6FE}">
      <dsp:nvSpPr>
        <dsp:cNvPr id="0" name=""/>
        <dsp:cNvSpPr/>
      </dsp:nvSpPr>
      <dsp:spPr>
        <a:xfrm rot="10800000">
          <a:off x="3726288" y="2390838"/>
          <a:ext cx="777022" cy="67567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C6B4C1-262D-DE4E-9D27-70916305F323}" type="datetimeFigureOut">
              <a:rPr lang="en-US" smtClean="0"/>
              <a:pPr/>
              <a:t>12/14/09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AA3618-01E1-9C4D-A003-A9C69B69B85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6430F-94CB-4843-9C01-1FB06BDDE607}" type="datetimeFigureOut">
              <a:rPr lang="en-US" smtClean="0"/>
              <a:pPr/>
              <a:t>12/14/09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1FDFA5-1DDD-8D41-9559-85FEBD89C562}"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dirty="0" smtClean="0"/>
              <a:t>ref: </a:t>
            </a:r>
          </a:p>
          <a:p>
            <a:r>
              <a:rPr lang="en-US" dirty="0" smtClean="0"/>
              <a:t>http://www.globus.org/grid_software/security/voms.php – </a:t>
            </a:r>
            <a:r>
              <a:rPr lang="en-US" dirty="0" err="1" smtClean="0"/>
              <a:t>globus</a:t>
            </a:r>
            <a:r>
              <a:rPr lang="en-US" dirty="0" smtClean="0"/>
              <a:t> alliance ... basic definition</a:t>
            </a:r>
          </a:p>
          <a:p>
            <a:r>
              <a:rPr lang="en-US" dirty="0" smtClean="0"/>
              <a:t>http://vdt.cs.wisc.edu/components/voms.html – virtual data toolkit (</a:t>
            </a:r>
            <a:r>
              <a:rPr lang="en-US" dirty="0" err="1" smtClean="0"/>
              <a:t>osg</a:t>
            </a:r>
            <a:r>
              <a:rPr lang="en-US" dirty="0" smtClean="0"/>
              <a:t>) – grid middleware</a:t>
            </a:r>
          </a:p>
          <a:p>
            <a:r>
              <a:rPr lang="en-US" dirty="0" smtClean="0"/>
              <a:t>http://edg-wp2.web.cern.ch/edg-wp2/security/voms/voms.html – (</a:t>
            </a:r>
            <a:r>
              <a:rPr lang="en-US" dirty="0" err="1" smtClean="0"/>
              <a:t>datagrid</a:t>
            </a:r>
            <a:r>
              <a:rPr lang="en-US" dirty="0"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6588CD-763E-984A-A2AD-72BA4EDACF20}"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37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r>
              <a:rPr lang="en-US" smtClean="0"/>
              <a:t>Gregor von Laszewski, laszewski@gmail.com</a:t>
            </a:r>
            <a:endParaRPr lang="en-US"/>
          </a:p>
        </p:txBody>
      </p:sp>
      <p:sp>
        <p:nvSpPr>
          <p:cNvPr id="5" name="Slide Number Placeholder 5"/>
          <p:cNvSpPr>
            <a:spLocks noGrp="1"/>
          </p:cNvSpPr>
          <p:nvPr>
            <p:ph type="sldNum" sz="quarter" idx="11"/>
          </p:nvPr>
        </p:nvSpPr>
        <p:spPr/>
        <p:txBody>
          <a:bodyPr/>
          <a:lstStyle>
            <a:lvl1pPr>
              <a:defRPr/>
            </a:lvl1pPr>
          </a:lstStyle>
          <a:p>
            <a:fld id="{3140AFB0-70CF-A54E-AC45-B16BB71EC9BF}" type="slidenum">
              <a:rPr lang="en-US" smtClean="0"/>
              <a:pPr/>
              <a:t>‹#›</a:t>
            </a:fld>
            <a:endParaRPr lang="en-US"/>
          </a:p>
        </p:txBody>
      </p:sp>
      <p:sp>
        <p:nvSpPr>
          <p:cNvPr id="6" name="Date Placeholder 3"/>
          <p:cNvSpPr>
            <a:spLocks noGrp="1"/>
          </p:cNvSpPr>
          <p:nvPr>
            <p:ph type="dt" sz="half" idx="12"/>
          </p:nvPr>
        </p:nvSpPr>
        <p:spPr/>
        <p:txBody>
          <a:bodyPr/>
          <a:lstStyle>
            <a:lvl1pPr>
              <a:defRPr/>
            </a:lvl1pPr>
          </a:lstStyle>
          <a:p>
            <a:r>
              <a:rPr lang="en-US" smtClean="0"/>
              <a:t>12/13/09</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1352550" y="-692150"/>
            <a:ext cx="2705100" cy="1606550"/>
            <a:chOff x="-1352550" y="-692150"/>
            <a:chExt cx="2705100" cy="1606550"/>
          </a:xfrm>
        </p:grpSpPr>
        <p:sp>
          <p:nvSpPr>
            <p:cNvPr id="5" name="Pie 4"/>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6" name="Picture 5" descr="logo_96.png"/>
            <p:cNvPicPr>
              <a:picLocks noChangeAspect="1"/>
            </p:cNvPicPr>
            <p:nvPr userDrawn="1"/>
          </p:nvPicPr>
          <p:blipFill>
            <a:blip r:embed="rId2"/>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lgn="l">
              <a:defRPr sz="1200" smtClean="0">
                <a:solidFill>
                  <a:srgbClr val="000000"/>
                </a:solidFill>
              </a:defRPr>
            </a:lvl1pPr>
          </a:lstStyle>
          <a:p>
            <a:r>
              <a:rPr lang="en-US" smtClean="0"/>
              <a:t>12/13/09</a:t>
            </a:r>
            <a:endParaRPr lang="en-US"/>
          </a:p>
        </p:txBody>
      </p:sp>
      <p:sp>
        <p:nvSpPr>
          <p:cNvPr id="8" name="Footer Placeholder 4"/>
          <p:cNvSpPr>
            <a:spLocks noGrp="1"/>
          </p:cNvSpPr>
          <p:nvPr>
            <p:ph type="ftr" sz="quarter" idx="11"/>
          </p:nvPr>
        </p:nvSpPr>
        <p:spPr/>
        <p:txBody>
          <a:bodyPr/>
          <a:lstStyle>
            <a:lvl1pPr algn="ctr">
              <a:defRPr sz="1200" smtClean="0">
                <a:solidFill>
                  <a:schemeClr val="tx1"/>
                </a:solidFill>
              </a:defRPr>
            </a:lvl1pPr>
          </a:lstStyle>
          <a:p>
            <a:r>
              <a:rPr lang="en-US" smtClean="0"/>
              <a:t>Gregor von Laszewski, laszewski@gmail.com</a:t>
            </a:r>
            <a:endParaRPr lang="en-US"/>
          </a:p>
        </p:txBody>
      </p:sp>
      <p:sp>
        <p:nvSpPr>
          <p:cNvPr id="9" name="Slide Number Placeholder 5"/>
          <p:cNvSpPr>
            <a:spLocks noGrp="1"/>
          </p:cNvSpPr>
          <p:nvPr>
            <p:ph type="sldNum" sz="quarter" idx="12"/>
          </p:nvPr>
        </p:nvSpPr>
        <p:spPr/>
        <p:txBody>
          <a:bodyPr/>
          <a:lstStyle>
            <a:lvl1pPr algn="r">
              <a:defRPr sz="1200" smtClean="0">
                <a:solidFill>
                  <a:srgbClr val="000000"/>
                </a:solidFill>
              </a:defRPr>
            </a:lvl1pPr>
          </a:lstStyle>
          <a:p>
            <a:fld id="{3140AFB0-70CF-A54E-AC45-B16BB71EC9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sz="1200" smtClean="0">
                <a:solidFill>
                  <a:srgbClr val="000000"/>
                </a:solidFill>
              </a:defRPr>
            </a:lvl1pPr>
          </a:lstStyle>
          <a:p>
            <a:r>
              <a:rPr lang="en-US" smtClean="0"/>
              <a:t>12/13/09</a:t>
            </a:r>
            <a:endParaRPr lang="en-US"/>
          </a:p>
        </p:txBody>
      </p:sp>
      <p:sp>
        <p:nvSpPr>
          <p:cNvPr id="5" name="Footer Placeholder 4"/>
          <p:cNvSpPr>
            <a:spLocks noGrp="1"/>
          </p:cNvSpPr>
          <p:nvPr>
            <p:ph type="ftr" sz="quarter" idx="11"/>
          </p:nvPr>
        </p:nvSpPr>
        <p:spPr/>
        <p:txBody>
          <a:bodyPr/>
          <a:lstStyle>
            <a:lvl1pPr algn="ctr">
              <a:defRPr sz="1200" smtClean="0">
                <a:solidFill>
                  <a:schemeClr val="tx1"/>
                </a:solidFill>
              </a:defRPr>
            </a:lvl1pPr>
          </a:lstStyle>
          <a:p>
            <a:r>
              <a:rPr lang="en-US" smtClean="0"/>
              <a:t>Gregor von Laszewski, laszewski@gmail.com</a:t>
            </a:r>
            <a:endParaRPr lang="en-US"/>
          </a:p>
        </p:txBody>
      </p:sp>
      <p:sp>
        <p:nvSpPr>
          <p:cNvPr id="6" name="Slide Number Placeholder 5"/>
          <p:cNvSpPr>
            <a:spLocks noGrp="1"/>
          </p:cNvSpPr>
          <p:nvPr>
            <p:ph type="sldNum" sz="quarter" idx="12"/>
          </p:nvPr>
        </p:nvSpPr>
        <p:spPr/>
        <p:txBody>
          <a:bodyPr/>
          <a:lstStyle>
            <a:lvl1pPr algn="r">
              <a:defRPr sz="1200" smtClean="0">
                <a:solidFill>
                  <a:srgbClr val="000000"/>
                </a:solidFill>
              </a:defRPr>
            </a:lvl1pPr>
          </a:lstStyle>
          <a:p>
            <a:fld id="{3140AFB0-70CF-A54E-AC45-B16BB71EC9B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lgn="l">
              <a:defRPr sz="1200" smtClean="0">
                <a:solidFill>
                  <a:srgbClr val="000000"/>
                </a:solidFill>
              </a:defRPr>
            </a:lvl1pPr>
          </a:lstStyle>
          <a:p>
            <a:r>
              <a:rPr lang="en-US" smtClean="0"/>
              <a:t>12/13/09</a:t>
            </a:r>
            <a:endParaRPr lang="en-US"/>
          </a:p>
        </p:txBody>
      </p:sp>
      <p:sp>
        <p:nvSpPr>
          <p:cNvPr id="4" name="Footer Placeholder 4"/>
          <p:cNvSpPr>
            <a:spLocks noGrp="1"/>
          </p:cNvSpPr>
          <p:nvPr>
            <p:ph type="ftr" sz="quarter" idx="11"/>
          </p:nvPr>
        </p:nvSpPr>
        <p:spPr/>
        <p:txBody>
          <a:bodyPr/>
          <a:lstStyle>
            <a:lvl1pPr algn="ctr">
              <a:defRPr sz="1200" smtClean="0">
                <a:solidFill>
                  <a:schemeClr val="tx1"/>
                </a:solidFill>
              </a:defRPr>
            </a:lvl1pPr>
          </a:lstStyle>
          <a:p>
            <a:r>
              <a:rPr lang="en-US" smtClean="0"/>
              <a:t>Gregor von Laszewski, laszewski@gmail.com</a:t>
            </a:r>
            <a:endParaRPr lang="en-US"/>
          </a:p>
        </p:txBody>
      </p:sp>
      <p:sp>
        <p:nvSpPr>
          <p:cNvPr id="5" name="Slide Number Placeholder 5"/>
          <p:cNvSpPr>
            <a:spLocks noGrp="1"/>
          </p:cNvSpPr>
          <p:nvPr>
            <p:ph type="sldNum" sz="quarter" idx="12"/>
          </p:nvPr>
        </p:nvSpPr>
        <p:spPr/>
        <p:txBody>
          <a:bodyPr/>
          <a:lstStyle>
            <a:lvl1pPr algn="r">
              <a:defRPr sz="1200" smtClean="0">
                <a:solidFill>
                  <a:srgbClr val="000000"/>
                </a:solidFill>
              </a:defRPr>
            </a:lvl1pPr>
          </a:lstStyle>
          <a:p>
            <a:fld id="{3140AFB0-70CF-A54E-AC45-B16BB71EC9B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rtlCol="0">
            <a:normAutofit/>
          </a:bodyPr>
          <a:lstStyle/>
          <a:p>
            <a:pPr lvl="0"/>
            <a:r>
              <a:rPr lang="en-US" noProof="0" smtClean="0"/>
              <a:t>Click icon to add table</a:t>
            </a:r>
            <a:endParaRPr lang="en-US" noProof="0"/>
          </a:p>
        </p:txBody>
      </p:sp>
      <p:sp>
        <p:nvSpPr>
          <p:cNvPr id="4" name="Date Placeholder 3"/>
          <p:cNvSpPr>
            <a:spLocks noGrp="1"/>
          </p:cNvSpPr>
          <p:nvPr>
            <p:ph type="dt" idx="10"/>
          </p:nvPr>
        </p:nvSpPr>
        <p:spPr>
          <a:xfrm>
            <a:off x="457200" y="6246813"/>
            <a:ext cx="2125663" cy="473075"/>
          </a:xfrm>
        </p:spPr>
        <p:txBody>
          <a:bodyPr/>
          <a:lstStyle>
            <a:lvl1pPr>
              <a:defRPr smtClean="0"/>
            </a:lvl1pPr>
          </a:lstStyle>
          <a:p>
            <a:r>
              <a:rPr lang="en-US" smtClean="0"/>
              <a:t>12/13/09</a:t>
            </a:r>
            <a:endParaRPr lang="en-US"/>
          </a:p>
        </p:txBody>
      </p:sp>
      <p:sp>
        <p:nvSpPr>
          <p:cNvPr id="5" name="Footer Placeholder 4"/>
          <p:cNvSpPr>
            <a:spLocks noGrp="1"/>
          </p:cNvSpPr>
          <p:nvPr>
            <p:ph type="ftr" idx="11"/>
          </p:nvPr>
        </p:nvSpPr>
        <p:spPr>
          <a:xfrm>
            <a:off x="3127375" y="6246813"/>
            <a:ext cx="2895600" cy="473075"/>
          </a:xfrm>
        </p:spPr>
        <p:txBody>
          <a:bodyPr/>
          <a:lstStyle>
            <a:lvl1pPr>
              <a:defRPr smtClean="0"/>
            </a:lvl1pPr>
          </a:lstStyle>
          <a:p>
            <a:r>
              <a:rPr lang="en-US" smtClean="0"/>
              <a:t>Gregor von Laszewski, laszewski@gmail.com</a:t>
            </a:r>
            <a:endParaRPr lang="en-US"/>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3140AFB0-70CF-A54E-AC45-B16BB71EC9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1352550" y="-692150"/>
            <a:ext cx="2705100" cy="1606550"/>
            <a:chOff x="-1352550" y="-692150"/>
            <a:chExt cx="2705100" cy="1606550"/>
          </a:xfrm>
        </p:grpSpPr>
        <p:sp>
          <p:nvSpPr>
            <p:cNvPr id="5" name="Pie 4"/>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6" name="Picture 5" descr="logo_96.png"/>
            <p:cNvPicPr>
              <a:picLocks noChangeAspect="1"/>
            </p:cNvPicPr>
            <p:nvPr userDrawn="1"/>
          </p:nvPicPr>
          <p:blipFill>
            <a:blip r:embed="rId2"/>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lgn="l">
              <a:defRPr sz="1200" smtClean="0">
                <a:solidFill>
                  <a:srgbClr val="000000"/>
                </a:solidFill>
                <a:effectLst>
                  <a:outerShdw blurRad="50800" dist="38100" dir="2700000">
                    <a:srgbClr val="000000">
                      <a:alpha val="43000"/>
                    </a:srgbClr>
                  </a:outerShdw>
                </a:effectLst>
              </a:defRPr>
            </a:lvl1pPr>
          </a:lstStyle>
          <a:p>
            <a:r>
              <a:rPr lang="en-US" smtClean="0"/>
              <a:t>12/13/09</a:t>
            </a:r>
            <a:endParaRPr lang="en-US"/>
          </a:p>
        </p:txBody>
      </p:sp>
      <p:sp>
        <p:nvSpPr>
          <p:cNvPr id="8" name="Footer Placeholder 4"/>
          <p:cNvSpPr>
            <a:spLocks noGrp="1"/>
          </p:cNvSpPr>
          <p:nvPr>
            <p:ph type="ftr" sz="quarter" idx="11"/>
          </p:nvPr>
        </p:nvSpPr>
        <p:spPr/>
        <p:txBody>
          <a:bodyPr/>
          <a:lstStyle>
            <a:lvl1pPr algn="ctr">
              <a:defRPr sz="1200" smtClean="0">
                <a:solidFill>
                  <a:schemeClr val="tx1"/>
                </a:solidFill>
                <a:effectLst>
                  <a:outerShdw blurRad="50800" dist="38100" dir="2700000">
                    <a:srgbClr val="000000">
                      <a:alpha val="43000"/>
                    </a:srgbClr>
                  </a:outerShdw>
                </a:effectLst>
              </a:defRPr>
            </a:lvl1pPr>
          </a:lstStyle>
          <a:p>
            <a:r>
              <a:rPr lang="en-US" smtClean="0"/>
              <a:t>Gregor von Laszewski, laszewski@gmail.com</a:t>
            </a:r>
            <a:endParaRPr lang="en-US"/>
          </a:p>
        </p:txBody>
      </p:sp>
      <p:sp>
        <p:nvSpPr>
          <p:cNvPr id="9" name="Slide Number Placeholder 5"/>
          <p:cNvSpPr>
            <a:spLocks noGrp="1"/>
          </p:cNvSpPr>
          <p:nvPr>
            <p:ph type="sldNum" sz="quarter" idx="12"/>
          </p:nvPr>
        </p:nvSpPr>
        <p:spPr/>
        <p:txBody>
          <a:bodyPr/>
          <a:lstStyle>
            <a:lvl1pPr algn="r">
              <a:defRPr sz="1200" smtClean="0">
                <a:solidFill>
                  <a:srgbClr val="000000"/>
                </a:solidFill>
                <a:effectLst>
                  <a:outerShdw blurRad="50800" dist="38100" dir="2700000">
                    <a:srgbClr val="000000">
                      <a:alpha val="43000"/>
                    </a:srgbClr>
                  </a:outerShdw>
                </a:effectLst>
              </a:defRPr>
            </a:lvl1pPr>
          </a:lstStyle>
          <a:p>
            <a:fld id="{3140AFB0-70CF-A54E-AC45-B16BB71EC9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r>
              <a:rPr lang="en-US" smtClean="0"/>
              <a:t>Gregor von Laszewski, laszewski@gmail.com</a:t>
            </a:r>
            <a:endParaRPr lang="en-US"/>
          </a:p>
        </p:txBody>
      </p:sp>
      <p:sp>
        <p:nvSpPr>
          <p:cNvPr id="5" name="Slide Number Placeholder 5"/>
          <p:cNvSpPr>
            <a:spLocks noGrp="1"/>
          </p:cNvSpPr>
          <p:nvPr>
            <p:ph type="sldNum" sz="quarter" idx="11"/>
          </p:nvPr>
        </p:nvSpPr>
        <p:spPr/>
        <p:txBody>
          <a:bodyPr/>
          <a:lstStyle>
            <a:lvl1pPr>
              <a:defRPr/>
            </a:lvl1pPr>
          </a:lstStyle>
          <a:p>
            <a:fld id="{3140AFB0-70CF-A54E-AC45-B16BB71EC9BF}" type="slidenum">
              <a:rPr lang="en-US" smtClean="0"/>
              <a:pPr/>
              <a:t>‹#›</a:t>
            </a:fld>
            <a:endParaRPr lang="en-US"/>
          </a:p>
        </p:txBody>
      </p:sp>
      <p:sp>
        <p:nvSpPr>
          <p:cNvPr id="6" name="Date Placeholder 3"/>
          <p:cNvSpPr>
            <a:spLocks noGrp="1"/>
          </p:cNvSpPr>
          <p:nvPr>
            <p:ph type="dt" sz="half" idx="12"/>
          </p:nvPr>
        </p:nvSpPr>
        <p:spPr/>
        <p:txBody>
          <a:bodyPr/>
          <a:lstStyle>
            <a:lvl1pPr>
              <a:defRPr/>
            </a:lvl1pPr>
          </a:lstStyle>
          <a:p>
            <a:r>
              <a:rPr lang="en-US" smtClean="0"/>
              <a:t>12/13/09</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5" name="Group 7"/>
          <p:cNvGrpSpPr>
            <a:grpSpLocks/>
          </p:cNvGrpSpPr>
          <p:nvPr/>
        </p:nvGrpSpPr>
        <p:grpSpPr bwMode="auto">
          <a:xfrm>
            <a:off x="-1352550" y="-692150"/>
            <a:ext cx="2705100" cy="1606550"/>
            <a:chOff x="-1352550" y="-692150"/>
            <a:chExt cx="2705100" cy="1606550"/>
          </a:xfrm>
        </p:grpSpPr>
        <p:sp>
          <p:nvSpPr>
            <p:cNvPr id="6" name="Pie 5"/>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7" name="Picture 6" descr="logo_96.png"/>
            <p:cNvPicPr>
              <a:picLocks noChangeAspect="1"/>
            </p:cNvPicPr>
            <p:nvPr userDrawn="1"/>
          </p:nvPicPr>
          <p:blipFill>
            <a:blip r:embed="rId2"/>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lgn="l">
              <a:defRPr sz="1200" smtClean="0">
                <a:solidFill>
                  <a:srgbClr val="000000"/>
                </a:solidFill>
              </a:defRPr>
            </a:lvl1pPr>
          </a:lstStyle>
          <a:p>
            <a:r>
              <a:rPr lang="en-US" smtClean="0"/>
              <a:t>12/13/09</a:t>
            </a:r>
            <a:endParaRPr lang="en-US"/>
          </a:p>
        </p:txBody>
      </p:sp>
      <p:sp>
        <p:nvSpPr>
          <p:cNvPr id="9" name="Footer Placeholder 4"/>
          <p:cNvSpPr>
            <a:spLocks noGrp="1"/>
          </p:cNvSpPr>
          <p:nvPr>
            <p:ph type="ftr" sz="quarter" idx="11"/>
          </p:nvPr>
        </p:nvSpPr>
        <p:spPr/>
        <p:txBody>
          <a:bodyPr/>
          <a:lstStyle>
            <a:lvl1pPr algn="ctr">
              <a:defRPr sz="1200" smtClean="0">
                <a:solidFill>
                  <a:schemeClr val="tx1"/>
                </a:solidFill>
              </a:defRPr>
            </a:lvl1pPr>
          </a:lstStyle>
          <a:p>
            <a:r>
              <a:rPr lang="en-US" smtClean="0"/>
              <a:t>Gregor von Laszewski, laszewski@gmail.com</a:t>
            </a:r>
            <a:endParaRPr lang="en-US"/>
          </a:p>
        </p:txBody>
      </p:sp>
      <p:sp>
        <p:nvSpPr>
          <p:cNvPr id="10" name="Slide Number Placeholder 5"/>
          <p:cNvSpPr>
            <a:spLocks noGrp="1"/>
          </p:cNvSpPr>
          <p:nvPr>
            <p:ph type="sldNum" sz="quarter" idx="12"/>
          </p:nvPr>
        </p:nvSpPr>
        <p:spPr/>
        <p:txBody>
          <a:bodyPr/>
          <a:lstStyle>
            <a:lvl1pPr algn="r">
              <a:defRPr sz="1200" smtClean="0">
                <a:solidFill>
                  <a:srgbClr val="000000"/>
                </a:solidFill>
              </a:defRPr>
            </a:lvl1pPr>
          </a:lstStyle>
          <a:p>
            <a:fld id="{3140AFB0-70CF-A54E-AC45-B16BB71EC9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7" name="Group 9"/>
          <p:cNvGrpSpPr>
            <a:grpSpLocks/>
          </p:cNvGrpSpPr>
          <p:nvPr/>
        </p:nvGrpSpPr>
        <p:grpSpPr bwMode="auto">
          <a:xfrm>
            <a:off x="-1352550" y="-692150"/>
            <a:ext cx="2705100" cy="1606550"/>
            <a:chOff x="-1352550" y="-692150"/>
            <a:chExt cx="2705100" cy="1606550"/>
          </a:xfrm>
        </p:grpSpPr>
        <p:sp>
          <p:nvSpPr>
            <p:cNvPr id="8" name="Pie 7"/>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9" name="Picture 8" descr="logo_96.png"/>
            <p:cNvPicPr>
              <a:picLocks noChangeAspect="1"/>
            </p:cNvPicPr>
            <p:nvPr userDrawn="1"/>
          </p:nvPicPr>
          <p:blipFill>
            <a:blip r:embed="rId2"/>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4318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318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lgn="l">
              <a:defRPr sz="1200" smtClean="0">
                <a:solidFill>
                  <a:srgbClr val="000000"/>
                </a:solidFill>
              </a:defRPr>
            </a:lvl1pPr>
          </a:lstStyle>
          <a:p>
            <a:r>
              <a:rPr lang="en-US" smtClean="0"/>
              <a:t>12/13/09</a:t>
            </a:r>
            <a:endParaRPr lang="en-US"/>
          </a:p>
        </p:txBody>
      </p:sp>
      <p:sp>
        <p:nvSpPr>
          <p:cNvPr id="11" name="Footer Placeholder 4"/>
          <p:cNvSpPr>
            <a:spLocks noGrp="1"/>
          </p:cNvSpPr>
          <p:nvPr>
            <p:ph type="ftr" sz="quarter" idx="11"/>
          </p:nvPr>
        </p:nvSpPr>
        <p:spPr/>
        <p:txBody>
          <a:bodyPr/>
          <a:lstStyle>
            <a:lvl1pPr algn="ctr">
              <a:defRPr sz="1200" smtClean="0">
                <a:solidFill>
                  <a:schemeClr val="tx1"/>
                </a:solidFill>
              </a:defRPr>
            </a:lvl1pPr>
          </a:lstStyle>
          <a:p>
            <a:r>
              <a:rPr lang="en-US" smtClean="0"/>
              <a:t>Gregor von Laszewski, laszewski@gmail.com</a:t>
            </a:r>
            <a:endParaRPr lang="en-US"/>
          </a:p>
        </p:txBody>
      </p:sp>
      <p:sp>
        <p:nvSpPr>
          <p:cNvPr id="12" name="Slide Number Placeholder 5"/>
          <p:cNvSpPr>
            <a:spLocks noGrp="1"/>
          </p:cNvSpPr>
          <p:nvPr>
            <p:ph type="sldNum" sz="quarter" idx="12"/>
          </p:nvPr>
        </p:nvSpPr>
        <p:spPr/>
        <p:txBody>
          <a:bodyPr/>
          <a:lstStyle>
            <a:lvl1pPr algn="r">
              <a:defRPr sz="1200" smtClean="0">
                <a:solidFill>
                  <a:srgbClr val="000000"/>
                </a:solidFill>
              </a:defRPr>
            </a:lvl1pPr>
          </a:lstStyle>
          <a:p>
            <a:fld id="{3140AFB0-70CF-A54E-AC45-B16BB71EC9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1352550" y="-692150"/>
            <a:ext cx="2705100" cy="1606550"/>
            <a:chOff x="-1352550" y="-692150"/>
            <a:chExt cx="2705100" cy="1606550"/>
          </a:xfrm>
        </p:grpSpPr>
        <p:sp>
          <p:nvSpPr>
            <p:cNvPr id="4" name="Pie 3"/>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5" name="Picture 4" descr="logo_96.png"/>
            <p:cNvPicPr>
              <a:picLocks noChangeAspect="1"/>
            </p:cNvPicPr>
            <p:nvPr userDrawn="1"/>
          </p:nvPicPr>
          <p:blipFill>
            <a:blip r:embed="rId2"/>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r>
              <a:rPr lang="en-US" smtClean="0"/>
              <a:t>12/13/09</a:t>
            </a:r>
            <a:endParaRPr lang="en-US"/>
          </a:p>
        </p:txBody>
      </p:sp>
      <p:sp>
        <p:nvSpPr>
          <p:cNvPr id="7" name="Footer Placeholder 3"/>
          <p:cNvSpPr>
            <a:spLocks noGrp="1"/>
          </p:cNvSpPr>
          <p:nvPr>
            <p:ph type="ftr" sz="quarter" idx="11"/>
          </p:nvPr>
        </p:nvSpPr>
        <p:spPr/>
        <p:txBody>
          <a:bodyPr/>
          <a:lstStyle>
            <a:lvl1pPr>
              <a:defRPr/>
            </a:lvl1pPr>
          </a:lstStyle>
          <a:p>
            <a:r>
              <a:rPr lang="en-US" smtClean="0"/>
              <a:t>Gregor von Laszewski, laszewski@gmail.com</a:t>
            </a:r>
            <a:endParaRPr lang="en-US"/>
          </a:p>
        </p:txBody>
      </p:sp>
      <p:sp>
        <p:nvSpPr>
          <p:cNvPr id="8" name="Slide Number Placeholder 4"/>
          <p:cNvSpPr>
            <a:spLocks noGrp="1"/>
          </p:cNvSpPr>
          <p:nvPr>
            <p:ph type="sldNum" sz="quarter" idx="12"/>
          </p:nvPr>
        </p:nvSpPr>
        <p:spPr/>
        <p:txBody>
          <a:bodyPr/>
          <a:lstStyle>
            <a:lvl1pPr>
              <a:defRPr/>
            </a:lvl1pPr>
          </a:lstStyle>
          <a:p>
            <a:fld id="{3140AFB0-70CF-A54E-AC45-B16BB71EC9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l">
              <a:defRPr sz="1200" smtClean="0">
                <a:solidFill>
                  <a:srgbClr val="000000"/>
                </a:solidFill>
              </a:defRPr>
            </a:lvl1pPr>
          </a:lstStyle>
          <a:p>
            <a:r>
              <a:rPr lang="en-US" smtClean="0"/>
              <a:t>12/13/09</a:t>
            </a:r>
            <a:endParaRPr lang="en-US"/>
          </a:p>
        </p:txBody>
      </p:sp>
      <p:sp>
        <p:nvSpPr>
          <p:cNvPr id="3" name="Footer Placeholder 4"/>
          <p:cNvSpPr>
            <a:spLocks noGrp="1"/>
          </p:cNvSpPr>
          <p:nvPr>
            <p:ph type="ftr" sz="quarter" idx="11"/>
          </p:nvPr>
        </p:nvSpPr>
        <p:spPr/>
        <p:txBody>
          <a:bodyPr/>
          <a:lstStyle>
            <a:lvl1pPr algn="ctr">
              <a:defRPr sz="1200" smtClean="0">
                <a:solidFill>
                  <a:schemeClr val="tx1"/>
                </a:solidFill>
              </a:defRPr>
            </a:lvl1pPr>
          </a:lstStyle>
          <a:p>
            <a:r>
              <a:rPr lang="en-US" smtClean="0"/>
              <a:t>Gregor von Laszewski, laszewski@gmail.com</a:t>
            </a:r>
            <a:endParaRPr lang="en-US"/>
          </a:p>
        </p:txBody>
      </p:sp>
      <p:sp>
        <p:nvSpPr>
          <p:cNvPr id="4" name="Slide Number Placeholder 5"/>
          <p:cNvSpPr>
            <a:spLocks noGrp="1"/>
          </p:cNvSpPr>
          <p:nvPr>
            <p:ph type="sldNum" sz="quarter" idx="12"/>
          </p:nvPr>
        </p:nvSpPr>
        <p:spPr/>
        <p:txBody>
          <a:bodyPr/>
          <a:lstStyle>
            <a:lvl1pPr algn="r">
              <a:defRPr sz="1200" smtClean="0">
                <a:solidFill>
                  <a:srgbClr val="000000"/>
                </a:solidFill>
              </a:defRPr>
            </a:lvl1pPr>
          </a:lstStyle>
          <a:p>
            <a:fld id="{3140AFB0-70CF-A54E-AC45-B16BB71EC9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l">
              <a:defRPr sz="1200" smtClean="0">
                <a:solidFill>
                  <a:srgbClr val="000000"/>
                </a:solidFill>
              </a:defRPr>
            </a:lvl1pPr>
          </a:lstStyle>
          <a:p>
            <a:r>
              <a:rPr lang="en-US" smtClean="0"/>
              <a:t>12/13/09</a:t>
            </a:r>
            <a:endParaRPr lang="en-US"/>
          </a:p>
        </p:txBody>
      </p:sp>
      <p:sp>
        <p:nvSpPr>
          <p:cNvPr id="6" name="Footer Placeholder 4"/>
          <p:cNvSpPr>
            <a:spLocks noGrp="1"/>
          </p:cNvSpPr>
          <p:nvPr>
            <p:ph type="ftr" sz="quarter" idx="11"/>
          </p:nvPr>
        </p:nvSpPr>
        <p:spPr/>
        <p:txBody>
          <a:bodyPr/>
          <a:lstStyle>
            <a:lvl1pPr algn="ctr">
              <a:defRPr sz="1200" smtClean="0">
                <a:solidFill>
                  <a:schemeClr val="tx1"/>
                </a:solidFill>
              </a:defRPr>
            </a:lvl1pPr>
          </a:lstStyle>
          <a:p>
            <a:r>
              <a:rPr lang="en-US" smtClean="0"/>
              <a:t>Gregor von Laszewski, laszewski@gmail.com</a:t>
            </a:r>
            <a:endParaRPr lang="en-US"/>
          </a:p>
        </p:txBody>
      </p:sp>
      <p:sp>
        <p:nvSpPr>
          <p:cNvPr id="7" name="Slide Number Placeholder 5"/>
          <p:cNvSpPr>
            <a:spLocks noGrp="1"/>
          </p:cNvSpPr>
          <p:nvPr>
            <p:ph type="sldNum" sz="quarter" idx="12"/>
          </p:nvPr>
        </p:nvSpPr>
        <p:spPr/>
        <p:txBody>
          <a:bodyPr/>
          <a:lstStyle>
            <a:lvl1pPr algn="r">
              <a:defRPr sz="1200" smtClean="0">
                <a:solidFill>
                  <a:srgbClr val="000000"/>
                </a:solidFill>
              </a:defRPr>
            </a:lvl1pPr>
          </a:lstStyle>
          <a:p>
            <a:fld id="{3140AFB0-70CF-A54E-AC45-B16BB71EC9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l">
              <a:defRPr sz="1200" smtClean="0">
                <a:solidFill>
                  <a:srgbClr val="000000"/>
                </a:solidFill>
              </a:defRPr>
            </a:lvl1pPr>
          </a:lstStyle>
          <a:p>
            <a:r>
              <a:rPr lang="en-US" smtClean="0"/>
              <a:t>12/13/09</a:t>
            </a:r>
            <a:endParaRPr lang="en-US"/>
          </a:p>
        </p:txBody>
      </p:sp>
      <p:sp>
        <p:nvSpPr>
          <p:cNvPr id="6" name="Footer Placeholder 4"/>
          <p:cNvSpPr>
            <a:spLocks noGrp="1"/>
          </p:cNvSpPr>
          <p:nvPr>
            <p:ph type="ftr" sz="quarter" idx="11"/>
          </p:nvPr>
        </p:nvSpPr>
        <p:spPr/>
        <p:txBody>
          <a:bodyPr/>
          <a:lstStyle>
            <a:lvl1pPr algn="ctr">
              <a:defRPr sz="1200" smtClean="0">
                <a:solidFill>
                  <a:schemeClr val="tx1"/>
                </a:solidFill>
              </a:defRPr>
            </a:lvl1pPr>
          </a:lstStyle>
          <a:p>
            <a:r>
              <a:rPr lang="en-US" smtClean="0"/>
              <a:t>Gregor von Laszewski, laszewski@gmail.com</a:t>
            </a:r>
            <a:endParaRPr lang="en-US"/>
          </a:p>
        </p:txBody>
      </p:sp>
      <p:sp>
        <p:nvSpPr>
          <p:cNvPr id="7" name="Slide Number Placeholder 5"/>
          <p:cNvSpPr>
            <a:spLocks noGrp="1"/>
          </p:cNvSpPr>
          <p:nvPr>
            <p:ph type="sldNum" sz="quarter" idx="12"/>
          </p:nvPr>
        </p:nvSpPr>
        <p:spPr/>
        <p:txBody>
          <a:bodyPr/>
          <a:lstStyle>
            <a:lvl1pPr algn="r">
              <a:defRPr sz="1200" smtClean="0">
                <a:solidFill>
                  <a:srgbClr val="000000"/>
                </a:solidFill>
              </a:defRPr>
            </a:lvl1pPr>
          </a:lstStyle>
          <a:p>
            <a:fld id="{3140AFB0-70CF-A54E-AC45-B16BB71EC9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2.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95400"/>
            <a:ext cx="8229600" cy="5197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 name="Group 9"/>
          <p:cNvGrpSpPr>
            <a:grpSpLocks/>
          </p:cNvGrpSpPr>
          <p:nvPr/>
        </p:nvGrpSpPr>
        <p:grpSpPr bwMode="auto">
          <a:xfrm>
            <a:off x="-1352550" y="-692150"/>
            <a:ext cx="2705100" cy="1606550"/>
            <a:chOff x="-1352550" y="-692150"/>
            <a:chExt cx="2705100" cy="1606550"/>
          </a:xfrm>
        </p:grpSpPr>
        <p:sp>
          <p:nvSpPr>
            <p:cNvPr id="9" name="Pie 8"/>
            <p:cNvSpPr/>
            <p:nvPr userDrawn="1"/>
          </p:nvSpPr>
          <p:spPr>
            <a:xfrm>
              <a:off x="-1352550" y="-692150"/>
              <a:ext cx="2705100" cy="1377950"/>
            </a:xfrm>
            <a:prstGeom prst="pie">
              <a:avLst>
                <a:gd name="adj1" fmla="val 0"/>
                <a:gd name="adj2" fmla="val 540000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7" name="Picture 6" descr="logo_96.png"/>
            <p:cNvPicPr>
              <a:picLocks noChangeAspect="1"/>
            </p:cNvPicPr>
            <p:nvPr userDrawn="1"/>
          </p:nvPicPr>
          <p:blipFill>
            <a:blip r:embed="rId15"/>
            <a:stretch>
              <a:fillRect/>
            </a:stretch>
          </p:blipFill>
          <p:spPr>
            <a:xfrm>
              <a:off x="76200" y="-228600"/>
              <a:ext cx="1143000" cy="1143000"/>
            </a:xfrm>
            <a:prstGeom prst="rect">
              <a:avLst/>
            </a:prstGeom>
            <a:effectLst>
              <a:outerShdw blurRad="50800" dist="38100" dir="2700000">
                <a:srgbClr val="000000">
                  <a:alpha val="43000"/>
                </a:srgbClr>
              </a:outerShdw>
            </a:effectLst>
          </p:spPr>
        </p:pic>
      </p:grpSp>
      <p:sp>
        <p:nvSpPr>
          <p:cNvPr id="5" name="Footer Placeholder 4"/>
          <p:cNvSpPr>
            <a:spLocks noGrp="1"/>
          </p:cNvSpPr>
          <p:nvPr>
            <p:ph type="ftr" sz="quarter" idx="3"/>
          </p:nvPr>
        </p:nvSpPr>
        <p:spPr>
          <a:xfrm>
            <a:off x="2590800" y="6492875"/>
            <a:ext cx="3962400" cy="365125"/>
          </a:xfrm>
          <a:prstGeom prst="rect">
            <a:avLst/>
          </a:prstGeom>
          <a:effectLst>
            <a:outerShdw blurRad="50800" dist="38100" dir="2700000">
              <a:srgbClr val="000000">
                <a:alpha val="43000"/>
              </a:srgbClr>
            </a:outerShdw>
          </a:effectLst>
        </p:spPr>
        <p:txBody>
          <a:bodyPr vert="horz" lIns="91440" tIns="45720" rIns="91440" bIns="45720" rtlCol="0" anchor="ctr"/>
          <a:lstStyle>
            <a:lvl1pPr algn="ctr">
              <a:defRPr sz="1200" b="0" smtClean="0">
                <a:solidFill>
                  <a:srgbClr val="000000"/>
                </a:solidFill>
                <a:effectLst>
                  <a:outerShdw blurRad="50800" dist="38100" dir="2700000">
                    <a:srgbClr val="000000">
                      <a:alpha val="43000"/>
                    </a:srgbClr>
                  </a:outerShdw>
                </a:effectLst>
              </a:defRPr>
            </a:lvl1pPr>
          </a:lstStyle>
          <a:p>
            <a:r>
              <a:rPr lang="en-US" smtClean="0"/>
              <a:t>Gregor von Laszewski, laszewski@gmail.com</a:t>
            </a: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b="0" smtClean="0">
                <a:solidFill>
                  <a:srgbClr val="000000"/>
                </a:solidFill>
                <a:effectLst>
                  <a:outerShdw blurRad="50800" dist="38100" dir="2700000">
                    <a:srgbClr val="000000">
                      <a:alpha val="43000"/>
                    </a:srgbClr>
                  </a:outerShdw>
                </a:effectLst>
              </a:defRPr>
            </a:lvl1pPr>
          </a:lstStyle>
          <a:p>
            <a:fld id="{3140AFB0-70CF-A54E-AC45-B16BB71EC9BF}" type="slidenum">
              <a:rPr lang="en-US" smtClean="0"/>
              <a:pPr/>
              <a:t>‹#›</a:t>
            </a:fld>
            <a:endParaRPr lang="en-US"/>
          </a:p>
        </p:txBody>
      </p:sp>
      <p:sp>
        <p:nvSpPr>
          <p:cNvPr id="4" name="Date Placeholder 3"/>
          <p:cNvSpPr>
            <a:spLocks noGrp="1"/>
          </p:cNvSpPr>
          <p:nvPr>
            <p:ph type="dt" sz="half" idx="2"/>
          </p:nvPr>
        </p:nvSpPr>
        <p:spPr>
          <a:xfrm>
            <a:off x="457200" y="6492875"/>
            <a:ext cx="2133600" cy="365125"/>
          </a:xfrm>
          <a:prstGeom prst="rect">
            <a:avLst/>
          </a:prstGeom>
          <a:effectLst>
            <a:outerShdw blurRad="50800" dist="38100" dir="2700000">
              <a:srgbClr val="000000">
                <a:alpha val="43000"/>
              </a:srgbClr>
            </a:outerShdw>
          </a:effectLst>
        </p:spPr>
        <p:txBody>
          <a:bodyPr vert="horz" lIns="91440" tIns="45720" rIns="91440" bIns="45720" rtlCol="0" anchor="ctr"/>
          <a:lstStyle>
            <a:lvl1pPr algn="l">
              <a:defRPr sz="1200" b="0" smtClean="0">
                <a:solidFill>
                  <a:srgbClr val="000000"/>
                </a:solidFill>
              </a:defRPr>
            </a:lvl1pPr>
          </a:lstStyle>
          <a:p>
            <a:r>
              <a:rPr lang="en-US" smtClean="0"/>
              <a:t>12/13/09</a:t>
            </a:r>
            <a:endParaRPr lang="en-US"/>
          </a:p>
        </p:txBody>
      </p:sp>
      <p:pic>
        <p:nvPicPr>
          <p:cNvPr id="1031" name="Picture 9" descr="Picture 35.png"/>
          <p:cNvPicPr>
            <a:picLocks noChangeAspect="1"/>
          </p:cNvPicPr>
          <p:nvPr/>
        </p:nvPicPr>
        <p:blipFill>
          <a:blip r:embed="rId16"/>
          <a:srcRect/>
          <a:stretch>
            <a:fillRect/>
          </a:stretch>
        </p:blipFill>
        <p:spPr bwMode="auto">
          <a:xfrm>
            <a:off x="8162925" y="0"/>
            <a:ext cx="981075" cy="685800"/>
          </a:xfrm>
          <a:prstGeom prst="rect">
            <a:avLst/>
          </a:prstGeom>
          <a:noFill/>
          <a:ln w="9525">
            <a:noFill/>
            <a:miter lim="800000"/>
            <a:headEnd/>
            <a:tailEnd/>
          </a:ln>
        </p:spPr>
      </p:pic>
      <p:sp>
        <p:nvSpPr>
          <p:cNvPr id="1032" name="Title Placeholder 1"/>
          <p:cNvSpPr>
            <a:spLocks noGrp="1"/>
          </p:cNvSpPr>
          <p:nvPr>
            <p:ph type="title"/>
          </p:nvPr>
        </p:nvSpPr>
        <p:spPr bwMode="auto">
          <a:xfrm>
            <a:off x="1352550" y="0"/>
            <a:ext cx="77914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pitchFamily="-110"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pitchFamily="-110"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pitchFamily="-110"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pitchFamily="-110"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pitchFamily="-110"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package" Target="../embeddings/Microsoft_Excel_Sheet1.xlsx"/><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hyperlink" Target="http://futuregird.org" TargetMode="External"/><Relationship Id="rId1" Type="http://schemas.openxmlformats.org/officeDocument/2006/relationships/slideLayout" Target="../slideLayouts/slideLayout2.xml"/><Relationship Id="rId2" Type="http://schemas.openxmlformats.org/officeDocument/2006/relationships/hyperlink" Target="http://www.cogkits.org" TargetMode="External"/><Relationship Id="rId3" Type="http://schemas.openxmlformats.org/officeDocument/2006/relationships/hyperlink" Target="http://cyberaide.org" TargetMode="External"/><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df"/><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4.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uturegrid.org/node/node/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Towards Thermal Aware Workload Scheduling in a Data Center </a:t>
            </a:r>
            <a:endParaRPr lang="en-US" dirty="0"/>
          </a:p>
        </p:txBody>
      </p:sp>
      <p:sp>
        <p:nvSpPr>
          <p:cNvPr id="3" name="Subtitle 2"/>
          <p:cNvSpPr>
            <a:spLocks noGrp="1"/>
          </p:cNvSpPr>
          <p:nvPr>
            <p:ph type="subTitle" idx="1"/>
          </p:nvPr>
        </p:nvSpPr>
        <p:spPr/>
        <p:txBody>
          <a:bodyPr>
            <a:normAutofit/>
          </a:bodyPr>
          <a:lstStyle/>
          <a:p>
            <a:r>
              <a:rPr lang="en-US" dirty="0" smtClean="0"/>
              <a:t>Lizhe Wang, </a:t>
            </a:r>
            <a:r>
              <a:rPr lang="en-US" b="1" dirty="0" err="1" smtClean="0"/>
              <a:t>Gregor</a:t>
            </a:r>
            <a:r>
              <a:rPr lang="en-US" b="1" dirty="0" smtClean="0"/>
              <a:t> von </a:t>
            </a:r>
            <a:r>
              <a:rPr lang="en-US" b="1" dirty="0" err="1" smtClean="0"/>
              <a:t>Laszewski</a:t>
            </a:r>
            <a:r>
              <a:rPr lang="en-US" dirty="0" smtClean="0"/>
              <a:t>, Jai </a:t>
            </a:r>
            <a:r>
              <a:rPr lang="en-US" dirty="0" err="1" smtClean="0"/>
              <a:t>Dayal</a:t>
            </a:r>
            <a:r>
              <a:rPr lang="en-US" dirty="0" smtClean="0"/>
              <a:t>, Xi He, Andrew </a:t>
            </a:r>
            <a:r>
              <a:rPr lang="en-US" dirty="0" err="1" smtClean="0"/>
              <a:t>Younge</a:t>
            </a:r>
            <a:r>
              <a:rPr lang="en-US" dirty="0" smtClean="0"/>
              <a:t>, Thomas  R. </a:t>
            </a:r>
            <a:r>
              <a:rPr lang="en-US" dirty="0" err="1" smtClean="0"/>
              <a:t>Furlani</a:t>
            </a:r>
            <a:r>
              <a:rPr lang="en-US" dirty="0" smtClean="0"/>
              <a:t> </a:t>
            </a:r>
          </a:p>
        </p:txBody>
      </p:sp>
      <p:sp>
        <p:nvSpPr>
          <p:cNvPr id="5" name="Date Placeholder 4"/>
          <p:cNvSpPr>
            <a:spLocks noGrp="1"/>
          </p:cNvSpPr>
          <p:nvPr>
            <p:ph type="dt" sz="half" idx="12"/>
          </p:nvPr>
        </p:nvSpPr>
        <p:spPr/>
        <p:txBody>
          <a:bodyPr/>
          <a:lstStyle/>
          <a:p>
            <a:r>
              <a:rPr lang="en-US" smtClean="0"/>
              <a:t>12/13/09</a:t>
            </a:r>
            <a:endParaRPr lang="en-US"/>
          </a:p>
        </p:txBody>
      </p:sp>
      <p:sp>
        <p:nvSpPr>
          <p:cNvPr id="6" name="Slide Number Placeholder 5"/>
          <p:cNvSpPr>
            <a:spLocks noGrp="1"/>
          </p:cNvSpPr>
          <p:nvPr>
            <p:ph type="sldNum" sz="quarter" idx="11"/>
          </p:nvPr>
        </p:nvSpPr>
        <p:spPr/>
        <p:txBody>
          <a:bodyPr/>
          <a:lstStyle/>
          <a:p>
            <a:fld id="{3140AFB0-70CF-A54E-AC45-B16BB71EC9BF}" type="slidenum">
              <a:rPr lang="en-US" smtClean="0"/>
              <a:pPr/>
              <a:t>1</a:t>
            </a:fld>
            <a:endParaRPr lang="en-US"/>
          </a:p>
        </p:txBody>
      </p:sp>
      <p:sp>
        <p:nvSpPr>
          <p:cNvPr id="7" name="Footer Placeholder 6"/>
          <p:cNvSpPr>
            <a:spLocks noGrp="1"/>
          </p:cNvSpPr>
          <p:nvPr>
            <p:ph type="ftr" sz="quarter" idx="10"/>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A  Typical Google Search </a:t>
            </a:r>
          </a:p>
        </p:txBody>
      </p:sp>
      <p:sp>
        <p:nvSpPr>
          <p:cNvPr id="25603" name="Rectangle 5"/>
          <p:cNvSpPr>
            <a:spLocks noGrp="1" noChangeArrowheads="1"/>
          </p:cNvSpPr>
          <p:nvPr>
            <p:ph idx="1"/>
          </p:nvPr>
        </p:nvSpPr>
        <p:spPr/>
        <p:txBody>
          <a:bodyPr>
            <a:noAutofit/>
          </a:bodyPr>
          <a:lstStyle/>
          <a:p>
            <a:pPr algn="just"/>
            <a:r>
              <a:rPr lang="en-US" sz="2000" dirty="0" smtClean="0"/>
              <a:t>Google spends about 0.0003 kWh per search</a:t>
            </a:r>
          </a:p>
          <a:p>
            <a:pPr lvl="1" algn="just"/>
            <a:r>
              <a:rPr lang="en-US" sz="2000" dirty="0" smtClean="0"/>
              <a:t>1 kilo-watt-hour (kWh) of electricity = 7.12 x 10-4 metric tons CO2 = 0.712 kg or 712g of CO2</a:t>
            </a:r>
          </a:p>
          <a:p>
            <a:pPr lvl="1" algn="just"/>
            <a:r>
              <a:rPr lang="en-US" sz="2000" dirty="0" smtClean="0"/>
              <a:t>=&gt; 213mg CO2 emitted</a:t>
            </a:r>
          </a:p>
          <a:p>
            <a:pPr algn="just"/>
            <a:endParaRPr lang="en-US" sz="2000" dirty="0" smtClean="0"/>
          </a:p>
          <a:p>
            <a:pPr algn="just"/>
            <a:r>
              <a:rPr lang="en-US" sz="2000" dirty="0" smtClean="0"/>
              <a:t>The number of Google searches worldwide amounts to 200-500 million per day.</a:t>
            </a:r>
          </a:p>
          <a:p>
            <a:pPr lvl="1" algn="just"/>
            <a:r>
              <a:rPr lang="en-US" sz="2000" dirty="0" smtClean="0"/>
              <a:t>total carbon emitted per day:</a:t>
            </a:r>
          </a:p>
          <a:p>
            <a:pPr lvl="1" algn="just"/>
            <a:r>
              <a:rPr lang="en-US" sz="2000" dirty="0" smtClean="0"/>
              <a:t>= 500 million x 0.000213 kg </a:t>
            </a:r>
            <a:br>
              <a:rPr lang="en-US" sz="2000" dirty="0" smtClean="0"/>
            </a:br>
            <a:r>
              <a:rPr lang="en-US" sz="2000" dirty="0" smtClean="0"/>
              <a:t>per search = 106500kg or 106.5 metric ton </a:t>
            </a:r>
          </a:p>
          <a:p>
            <a:pPr algn="just"/>
            <a:endParaRPr lang="en-US" sz="2000" dirty="0" smtClean="0"/>
          </a:p>
          <a:p>
            <a:pPr algn="just">
              <a:buNone/>
            </a:pPr>
            <a:r>
              <a:rPr lang="en-US" sz="1400" dirty="0" smtClean="0"/>
              <a:t>Source: http://prsmruti.rediffiland.com/blogs/2009/01/19/How-much-cabondioxide-CO2-emitted.html</a:t>
            </a:r>
          </a:p>
        </p:txBody>
      </p:sp>
      <p:sp>
        <p:nvSpPr>
          <p:cNvPr id="4" name="Slide Number Placeholder 3"/>
          <p:cNvSpPr>
            <a:spLocks noGrp="1"/>
          </p:cNvSpPr>
          <p:nvPr>
            <p:ph type="sldNum" sz="quarter" idx="4294967295"/>
          </p:nvPr>
        </p:nvSpPr>
        <p:spPr>
          <a:xfrm>
            <a:off x="6553200" y="6492875"/>
            <a:ext cx="2133600" cy="365125"/>
          </a:xfrm>
          <a:prstGeom prst="rect">
            <a:avLst/>
          </a:prstGeom>
        </p:spPr>
        <p:txBody>
          <a:bodyPr/>
          <a:lstStyle/>
          <a:p>
            <a:fld id="{85EB031C-C0E9-5B47-85BB-D9E51043B32D}" type="slidenum">
              <a:rPr lang="en-US" smtClean="0"/>
              <a:pPr/>
              <a:t>10</a:t>
            </a:fld>
            <a:endParaRPr lang="en-US"/>
          </a:p>
        </p:txBody>
      </p:sp>
      <p:sp>
        <p:nvSpPr>
          <p:cNvPr id="5" name="Date Placeholder 4"/>
          <p:cNvSpPr>
            <a:spLocks noGrp="1"/>
          </p:cNvSpPr>
          <p:nvPr>
            <p:ph type="dt" sz="half" idx="4294967295"/>
          </p:nvPr>
        </p:nvSpPr>
        <p:spPr>
          <a:xfrm>
            <a:off x="457200" y="6492875"/>
            <a:ext cx="2133600" cy="365125"/>
          </a:xfrm>
          <a:prstGeom prst="rect">
            <a:avLst/>
          </a:prstGeom>
        </p:spPr>
        <p:txBody>
          <a:bodyPr/>
          <a:lstStyle/>
          <a:p>
            <a:fld id="{8C6FD994-05EE-5542-B62F-07AFD0C47820}" type="datetime1">
              <a:rPr lang="en-US" smtClean="0"/>
              <a:pPr/>
              <a:t>12/14/09</a:t>
            </a:fld>
            <a:endParaRPr lang="en-US"/>
          </a:p>
        </p:txBody>
      </p:sp>
      <p:sp>
        <p:nvSpPr>
          <p:cNvPr id="6" name="Footer Placeholder 5"/>
          <p:cNvSpPr>
            <a:spLocks noGrp="1"/>
          </p:cNvSpPr>
          <p:nvPr>
            <p:ph type="ftr" sz="quarter" idx="4294967295"/>
          </p:nvPr>
        </p:nvSpPr>
        <p:spPr>
          <a:xfrm>
            <a:off x="2590800" y="6492875"/>
            <a:ext cx="3962400" cy="365125"/>
          </a:xfrm>
          <a:prstGeom prst="rect">
            <a:avLst/>
          </a:prstGeom>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a:t>
            </a:r>
            <a:endParaRPr lang="en-US" dirty="0"/>
          </a:p>
        </p:txBody>
      </p:sp>
      <p:pic>
        <p:nvPicPr>
          <p:cNvPr id="7" name="Content Placeholder 6" descr="Picture 56.png"/>
          <p:cNvPicPr>
            <a:picLocks noGrp="1" noChangeAspect="1"/>
          </p:cNvPicPr>
          <p:nvPr>
            <p:ph idx="1"/>
          </p:nvPr>
        </p:nvPicPr>
        <p:blipFill>
          <a:blip r:embed="rId3"/>
          <a:srcRect l="-36163" r="-36163"/>
          <a:stretch>
            <a:fillRect/>
          </a:stretch>
        </p:blipFill>
        <p:spPr>
          <a:xfrm>
            <a:off x="-914400" y="1143000"/>
            <a:ext cx="8229600" cy="5197475"/>
          </a:xfrm>
        </p:spPr>
      </p:pic>
      <p:sp>
        <p:nvSpPr>
          <p:cNvPr id="4" name="Date Placeholder 3"/>
          <p:cNvSpPr>
            <a:spLocks noGrp="1"/>
          </p:cNvSpPr>
          <p:nvPr>
            <p:ph type="dt" sz="half" idx="4294967295"/>
          </p:nvPr>
        </p:nvSpPr>
        <p:spPr>
          <a:xfrm>
            <a:off x="457200" y="6492875"/>
            <a:ext cx="2133600" cy="365125"/>
          </a:xfrm>
          <a:prstGeom prst="rect">
            <a:avLst/>
          </a:prstGeom>
        </p:spPr>
        <p:txBody>
          <a:bodyPr/>
          <a:lstStyle/>
          <a:p>
            <a:fld id="{F60895C6-A727-984E-AB63-71F44D1D66C8}" type="datetime1">
              <a:rPr lang="en-US" smtClean="0"/>
              <a:pPr/>
              <a:t>12/14/09</a:t>
            </a:fld>
            <a:endParaRPr lang="en-US"/>
          </a:p>
        </p:txBody>
      </p:sp>
      <p:sp>
        <p:nvSpPr>
          <p:cNvPr id="5" name="Footer Placeholder 4"/>
          <p:cNvSpPr>
            <a:spLocks noGrp="1"/>
          </p:cNvSpPr>
          <p:nvPr>
            <p:ph type="ftr" sz="quarter" idx="4294967295"/>
          </p:nvPr>
        </p:nvSpPr>
        <p:spPr>
          <a:xfrm>
            <a:off x="2590800" y="6492875"/>
            <a:ext cx="3962400" cy="365125"/>
          </a:xfrm>
          <a:prstGeom prst="rect">
            <a:avLst/>
          </a:prstGeom>
        </p:spPr>
        <p:txBody>
          <a:bodyPr/>
          <a:lstStyle/>
          <a:p>
            <a:r>
              <a:rPr lang="en-US" smtClean="0"/>
              <a:t>Gregor von Laszewski, laszewski@gmail.com</a:t>
            </a:r>
            <a:endParaRPr lang="en-US"/>
          </a:p>
        </p:txBody>
      </p:sp>
      <p:sp>
        <p:nvSpPr>
          <p:cNvPr id="6" name="Slide Number Placeholder 5"/>
          <p:cNvSpPr>
            <a:spLocks noGrp="1"/>
          </p:cNvSpPr>
          <p:nvPr>
            <p:ph type="sldNum" sz="quarter" idx="4294967295"/>
          </p:nvPr>
        </p:nvSpPr>
        <p:spPr>
          <a:xfrm>
            <a:off x="6553200" y="6492875"/>
            <a:ext cx="2133600" cy="365125"/>
          </a:xfrm>
          <a:prstGeom prst="rect">
            <a:avLst/>
          </a:prstGeom>
        </p:spPr>
        <p:txBody>
          <a:bodyPr/>
          <a:lstStyle/>
          <a:p>
            <a:fld id="{C53075B1-7B30-404B-8E37-C3D48FD8F813}" type="slidenum">
              <a:rPr lang="en-US" smtClean="0"/>
              <a:pPr/>
              <a:t>11</a:t>
            </a:fld>
            <a:endParaRPr lang="en-US"/>
          </a:p>
        </p:txBody>
      </p:sp>
      <p:graphicFrame>
        <p:nvGraphicFramePr>
          <p:cNvPr id="8" name="Object 7"/>
          <p:cNvGraphicFramePr>
            <a:graphicFrameLocks noChangeAspect="1"/>
          </p:cNvGraphicFramePr>
          <p:nvPr/>
        </p:nvGraphicFramePr>
        <p:xfrm>
          <a:off x="5586412" y="1143000"/>
          <a:ext cx="3457575" cy="2438400"/>
        </p:xfrm>
        <a:graphic>
          <a:graphicData uri="http://schemas.openxmlformats.org/presentationml/2006/ole">
            <p:oleObj spid="_x0000_s41986" name="Worksheet" r:id="rId4" imgW="4864100" imgH="3975100" progId="Excel.Sheet.12">
              <p:embed/>
            </p:oleObj>
          </a:graphicData>
        </a:graphic>
      </p:graphicFrame>
      <p:sp>
        <p:nvSpPr>
          <p:cNvPr id="9" name="Oval Callout 8"/>
          <p:cNvSpPr/>
          <p:nvPr/>
        </p:nvSpPr>
        <p:spPr>
          <a:xfrm>
            <a:off x="6172200" y="2743200"/>
            <a:ext cx="2514600" cy="1676400"/>
          </a:xfrm>
          <a:prstGeom prst="wedgeEllipseCallout">
            <a:avLst>
              <a:gd name="adj1" fmla="val 21546"/>
              <a:gd name="adj2" fmla="val -1249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10282 times around the world with a 21m/g car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So what can we do?</a:t>
            </a:r>
          </a:p>
        </p:txBody>
      </p:sp>
      <p:sp>
        <p:nvSpPr>
          <p:cNvPr id="8" name="Content Placeholder 7"/>
          <p:cNvSpPr>
            <a:spLocks noGrp="1"/>
          </p:cNvSpPr>
          <p:nvPr>
            <p:ph idx="1"/>
          </p:nvPr>
        </p:nvSpPr>
        <p:spPr/>
        <p:txBody>
          <a:bodyPr>
            <a:normAutofit lnSpcReduction="10000"/>
          </a:bodyPr>
          <a:lstStyle/>
          <a:p>
            <a:r>
              <a:rPr lang="en-US" dirty="0" smtClean="0"/>
              <a:t>Doing less </a:t>
            </a:r>
            <a:r>
              <a:rPr lang="en-US" dirty="0" err="1" smtClean="0"/>
              <a:t>google</a:t>
            </a:r>
            <a:r>
              <a:rPr lang="en-US" dirty="0" smtClean="0"/>
              <a:t> searches ;-)</a:t>
            </a:r>
          </a:p>
          <a:p>
            <a:r>
              <a:rPr lang="en-US" dirty="0" smtClean="0"/>
              <a:t>Doing meaningful things ;-</a:t>
            </a:r>
            <a:r>
              <a:rPr lang="en-US" dirty="0" smtClean="0"/>
              <a:t>)</a:t>
            </a:r>
          </a:p>
          <a:p>
            <a:r>
              <a:rPr lang="en-US" dirty="0" smtClean="0"/>
              <a:t>Do more thinking ;-)</a:t>
            </a:r>
          </a:p>
          <a:p>
            <a:endParaRPr lang="en-US" dirty="0" smtClean="0"/>
          </a:p>
          <a:p>
            <a:r>
              <a:rPr lang="en-US" dirty="0" smtClean="0"/>
              <a:t>Create an infrastructure that supports use and monitoring of activities costing less environmental impact. </a:t>
            </a:r>
          </a:p>
          <a:p>
            <a:r>
              <a:rPr lang="en-US" dirty="0" smtClean="0"/>
              <a:t>Seek services that advertise clearly their impact on the environment</a:t>
            </a:r>
          </a:p>
          <a:p>
            <a:r>
              <a:rPr lang="en-US" dirty="0" smtClean="0"/>
              <a:t>Augment them with Service Level Agreements</a:t>
            </a:r>
            <a:endParaRPr lang="en-US" dirty="0"/>
          </a:p>
        </p:txBody>
      </p:sp>
      <p:sp>
        <p:nvSpPr>
          <p:cNvPr id="5" name="Date Placeholder 4"/>
          <p:cNvSpPr>
            <a:spLocks noGrp="1"/>
          </p:cNvSpPr>
          <p:nvPr>
            <p:ph type="dt" sz="half" idx="4294967295"/>
          </p:nvPr>
        </p:nvSpPr>
        <p:spPr>
          <a:xfrm>
            <a:off x="457200" y="6492875"/>
            <a:ext cx="2133600" cy="365125"/>
          </a:xfrm>
          <a:prstGeom prst="rect">
            <a:avLst/>
          </a:prstGeom>
        </p:spPr>
        <p:txBody>
          <a:bodyPr/>
          <a:lstStyle/>
          <a:p>
            <a:fld id="{9DF3F9E5-CFB4-094F-B81A-4657D8478EA0}" type="datetime1">
              <a:rPr lang="en-US" smtClean="0"/>
              <a:pPr/>
              <a:t>12/14/09</a:t>
            </a:fld>
            <a:endParaRPr lang="en-US"/>
          </a:p>
        </p:txBody>
      </p:sp>
      <p:sp>
        <p:nvSpPr>
          <p:cNvPr id="6" name="Footer Placeholder 5"/>
          <p:cNvSpPr>
            <a:spLocks noGrp="1"/>
          </p:cNvSpPr>
          <p:nvPr>
            <p:ph type="ftr" sz="quarter" idx="4294967295"/>
          </p:nvPr>
        </p:nvSpPr>
        <p:spPr>
          <a:xfrm>
            <a:off x="2590800" y="6492875"/>
            <a:ext cx="3962400" cy="365125"/>
          </a:xfrm>
          <a:prstGeom prst="rect">
            <a:avLst/>
          </a:prstGeom>
        </p:spPr>
        <p:txBody>
          <a:bodyPr/>
          <a:lstStyle/>
          <a:p>
            <a:r>
              <a:rPr lang="en-US" smtClean="0"/>
              <a:t>Gregor von Laszewski, laszewski@gmail.com</a:t>
            </a:r>
            <a:endParaRPr lang="en-US"/>
          </a:p>
        </p:txBody>
      </p:sp>
      <p:sp>
        <p:nvSpPr>
          <p:cNvPr id="4" name="Slide Number Placeholder 3"/>
          <p:cNvSpPr>
            <a:spLocks noGrp="1"/>
          </p:cNvSpPr>
          <p:nvPr>
            <p:ph type="sldNum" sz="quarter" idx="4294967295"/>
          </p:nvPr>
        </p:nvSpPr>
        <p:spPr>
          <a:xfrm>
            <a:off x="6553200" y="6492875"/>
            <a:ext cx="2133600" cy="365125"/>
          </a:xfrm>
          <a:prstGeom prst="rect">
            <a:avLst/>
          </a:prstGeom>
        </p:spPr>
        <p:txBody>
          <a:bodyPr/>
          <a:lstStyle/>
          <a:p>
            <a:fld id="{85EB031C-C0E9-5B47-85BB-D9E51043B32D}"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topic</a:t>
            </a:r>
            <a:endParaRPr lang="en-US" dirty="0"/>
          </a:p>
        </p:txBody>
      </p:sp>
      <p:sp>
        <p:nvSpPr>
          <p:cNvPr id="3" name="Content Placeholder 2"/>
          <p:cNvSpPr>
            <a:spLocks noGrp="1"/>
          </p:cNvSpPr>
          <p:nvPr>
            <p:ph idx="1"/>
          </p:nvPr>
        </p:nvSpPr>
        <p:spPr/>
        <p:txBody>
          <a:bodyPr/>
          <a:lstStyle/>
          <a:p>
            <a:r>
              <a:rPr lang="en-US" dirty="0" smtClean="0"/>
              <a:t>To reduce temperatures of computing resources in a data center, thus reduce cooling system cost and improve system reliability </a:t>
            </a:r>
          </a:p>
          <a:p>
            <a:r>
              <a:rPr lang="en-US" dirty="0" smtClean="0"/>
              <a:t>Methodology: thermal aware workload distribution</a:t>
            </a:r>
          </a:p>
          <a:p>
            <a:pPr>
              <a:buNone/>
            </a:pPr>
            <a:endParaRPr lang="en-US" dirty="0"/>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sp>
        <p:nvSpPr>
          <p:cNvPr id="3" name="Content Placeholder 2"/>
          <p:cNvSpPr>
            <a:spLocks noGrp="1"/>
          </p:cNvSpPr>
          <p:nvPr>
            <p:ph idx="1"/>
          </p:nvPr>
        </p:nvSpPr>
        <p:spPr/>
        <p:txBody>
          <a:bodyPr/>
          <a:lstStyle/>
          <a:p>
            <a:r>
              <a:rPr lang="en-US" dirty="0" smtClean="0"/>
              <a:t>Data center</a:t>
            </a:r>
          </a:p>
          <a:p>
            <a:pPr lvl="1"/>
            <a:r>
              <a:rPr lang="en-US" dirty="0" smtClean="0"/>
              <a:t>Node: &lt;</a:t>
            </a:r>
            <a:r>
              <a:rPr lang="en-US" dirty="0" err="1" smtClean="0"/>
              <a:t>x,y,z</a:t>
            </a:r>
            <a:r>
              <a:rPr lang="en-US" dirty="0" smtClean="0"/>
              <a:t>&gt;, </a:t>
            </a:r>
            <a:r>
              <a:rPr lang="en-US" dirty="0" err="1" smtClean="0"/>
              <a:t>t</a:t>
            </a:r>
            <a:r>
              <a:rPr lang="en-US" baseline="30000" dirty="0" err="1" smtClean="0"/>
              <a:t>a</a:t>
            </a:r>
            <a:r>
              <a:rPr lang="en-US" dirty="0" smtClean="0"/>
              <a:t>, </a:t>
            </a:r>
            <a:r>
              <a:rPr lang="en-US" dirty="0" err="1" smtClean="0"/>
              <a:t>Temp(t</a:t>
            </a:r>
            <a:r>
              <a:rPr lang="en-US" dirty="0" smtClean="0"/>
              <a:t>)</a:t>
            </a:r>
          </a:p>
          <a:p>
            <a:pPr lvl="1"/>
            <a:r>
              <a:rPr lang="en-US" dirty="0" err="1" smtClean="0"/>
              <a:t>TherMap</a:t>
            </a:r>
            <a:r>
              <a:rPr lang="en-US" dirty="0" smtClean="0"/>
              <a:t>: Temp(&lt;</a:t>
            </a:r>
            <a:r>
              <a:rPr lang="en-US" dirty="0" err="1" smtClean="0"/>
              <a:t>x,y,z</a:t>
            </a:r>
            <a:r>
              <a:rPr lang="en-US" dirty="0" smtClean="0"/>
              <a:t>&gt;,</a:t>
            </a:r>
            <a:r>
              <a:rPr lang="en-US" dirty="0" err="1" smtClean="0"/>
              <a:t>t</a:t>
            </a:r>
            <a:r>
              <a:rPr lang="en-US" dirty="0" smtClean="0"/>
              <a:t>)</a:t>
            </a:r>
          </a:p>
          <a:p>
            <a:r>
              <a:rPr lang="en-US" dirty="0" smtClean="0"/>
              <a:t>Workload</a:t>
            </a:r>
          </a:p>
          <a:p>
            <a:pPr lvl="1"/>
            <a:r>
              <a:rPr lang="en-US" dirty="0" smtClean="0"/>
              <a:t>Job ={</a:t>
            </a:r>
            <a:r>
              <a:rPr lang="en-US" dirty="0" err="1" smtClean="0"/>
              <a:t>job</a:t>
            </a:r>
            <a:r>
              <a:rPr lang="en-US" baseline="-25000" dirty="0" err="1" smtClean="0"/>
              <a:t>j</a:t>
            </a:r>
            <a:r>
              <a:rPr lang="en-US" dirty="0" smtClean="0"/>
              <a:t>}, </a:t>
            </a:r>
            <a:r>
              <a:rPr lang="en-US" dirty="0" err="1" smtClean="0"/>
              <a:t>job</a:t>
            </a:r>
            <a:r>
              <a:rPr lang="en-US" baseline="-25000" dirty="0" err="1" smtClean="0"/>
              <a:t>j</a:t>
            </a:r>
            <a:r>
              <a:rPr lang="en-US" dirty="0" smtClean="0"/>
              <a:t>=(</a:t>
            </a:r>
            <a:r>
              <a:rPr lang="en-US" dirty="0" err="1" smtClean="0"/>
              <a:t>p,t</a:t>
            </a:r>
            <a:r>
              <a:rPr lang="en-US" baseline="30000" dirty="0" err="1" smtClean="0"/>
              <a:t>arrive</a:t>
            </a:r>
            <a:r>
              <a:rPr lang="en-US" dirty="0" err="1" smtClean="0"/>
              <a:t>,t</a:t>
            </a:r>
            <a:r>
              <a:rPr lang="en-US" baseline="30000" dirty="0" err="1" smtClean="0"/>
              <a:t>start</a:t>
            </a:r>
            <a:r>
              <a:rPr lang="en-US" dirty="0" err="1" smtClean="0"/>
              <a:t>,t</a:t>
            </a:r>
            <a:r>
              <a:rPr lang="en-US" baseline="30000" dirty="0" err="1" smtClean="0"/>
              <a:t>req</a:t>
            </a:r>
            <a:r>
              <a:rPr lang="en-US" dirty="0" err="1" smtClean="0"/>
              <a:t>,Δtemp(t</a:t>
            </a:r>
            <a:r>
              <a:rPr lang="en-US" dirty="0" smtClean="0"/>
              <a:t>))</a:t>
            </a:r>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9" name="Group 18"/>
          <p:cNvGrpSpPr/>
          <p:nvPr/>
        </p:nvGrpSpPr>
        <p:grpSpPr>
          <a:xfrm>
            <a:off x="3471570" y="1245945"/>
            <a:ext cx="5672430" cy="5359128"/>
            <a:chOff x="2903929" y="393463"/>
            <a:chExt cx="5345140" cy="5564858"/>
          </a:xfrm>
        </p:grpSpPr>
        <p:cxnSp>
          <p:nvCxnSpPr>
            <p:cNvPr id="50" name="Curved Connector 49"/>
            <p:cNvCxnSpPr/>
            <p:nvPr/>
          </p:nvCxnSpPr>
          <p:spPr>
            <a:xfrm>
              <a:off x="3739747" y="2095500"/>
              <a:ext cx="3965553" cy="2667000"/>
            </a:xfrm>
            <a:prstGeom prst="curvedConnector3">
              <a:avLst>
                <a:gd name="adj1" fmla="val 2"/>
              </a:avLst>
            </a:prstGeom>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3742129" y="5257800"/>
              <a:ext cx="437513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907127" y="4853463"/>
              <a:ext cx="261986" cy="383510"/>
            </a:xfrm>
            <a:prstGeom prst="rect">
              <a:avLst/>
            </a:prstGeom>
            <a:noFill/>
          </p:spPr>
          <p:txBody>
            <a:bodyPr wrap="square" rtlCol="0">
              <a:spAutoFit/>
            </a:bodyPr>
            <a:lstStyle/>
            <a:p>
              <a:r>
                <a:rPr lang="en-US" dirty="0" err="1" smtClean="0"/>
                <a:t>t</a:t>
              </a:r>
              <a:endParaRPr lang="en-US" dirty="0"/>
            </a:p>
          </p:txBody>
        </p:sp>
        <p:sp>
          <p:nvSpPr>
            <p:cNvPr id="43" name="TextBox 42"/>
            <p:cNvSpPr txBox="1"/>
            <p:nvPr/>
          </p:nvSpPr>
          <p:spPr>
            <a:xfrm>
              <a:off x="6016127" y="4223992"/>
              <a:ext cx="1891000" cy="383510"/>
            </a:xfrm>
            <a:prstGeom prst="rect">
              <a:avLst/>
            </a:prstGeom>
            <a:noFill/>
          </p:spPr>
          <p:txBody>
            <a:bodyPr wrap="square" rtlCol="0">
              <a:spAutoFit/>
            </a:bodyPr>
            <a:lstStyle/>
            <a:p>
              <a:r>
                <a:rPr lang="en-US" dirty="0" smtClean="0"/>
                <a:t>RC-thermal model </a:t>
              </a:r>
              <a:endParaRPr lang="en-US" dirty="0"/>
            </a:p>
          </p:txBody>
        </p:sp>
        <p:sp>
          <p:nvSpPr>
            <p:cNvPr id="47" name="TextBox 46"/>
            <p:cNvSpPr txBox="1"/>
            <p:nvPr/>
          </p:nvSpPr>
          <p:spPr>
            <a:xfrm>
              <a:off x="5526329" y="2713960"/>
              <a:ext cx="2722740" cy="395721"/>
            </a:xfrm>
            <a:prstGeom prst="rect">
              <a:avLst/>
            </a:prstGeom>
            <a:noFill/>
          </p:spPr>
          <p:txBody>
            <a:bodyPr wrap="square" rtlCol="0">
              <a:spAutoFit/>
            </a:bodyPr>
            <a:lstStyle/>
            <a:p>
              <a:r>
                <a:rPr lang="en-US" altLang="zh-CN" dirty="0" smtClean="0"/>
                <a:t>Online t</a:t>
              </a:r>
              <a:r>
                <a:rPr lang="en-US" dirty="0" smtClean="0"/>
                <a:t>ask-temperature</a:t>
              </a:r>
              <a:endParaRPr lang="en-US" dirty="0"/>
            </a:p>
          </p:txBody>
        </p:sp>
        <p:cxnSp>
          <p:nvCxnSpPr>
            <p:cNvPr id="54" name="Curved Connector 53"/>
            <p:cNvCxnSpPr/>
            <p:nvPr/>
          </p:nvCxnSpPr>
          <p:spPr>
            <a:xfrm flipV="1">
              <a:off x="3742129" y="2399574"/>
              <a:ext cx="3963171" cy="2009084"/>
            </a:xfrm>
            <a:prstGeom prst="curvedConnector3">
              <a:avLst>
                <a:gd name="adj1" fmla="val -355"/>
              </a:avLst>
            </a:prstGeom>
          </p:spPr>
          <p:style>
            <a:lnRef idx="2">
              <a:schemeClr val="accent1"/>
            </a:lnRef>
            <a:fillRef idx="0">
              <a:schemeClr val="accent1"/>
            </a:fillRef>
            <a:effectRef idx="1">
              <a:schemeClr val="accent1"/>
            </a:effectRef>
            <a:fontRef idx="minor">
              <a:schemeClr val="tx1"/>
            </a:fontRef>
          </p:style>
        </p:cxnSp>
        <p:cxnSp>
          <p:nvCxnSpPr>
            <p:cNvPr id="68" name="Curved Connector 67"/>
            <p:cNvCxnSpPr/>
            <p:nvPr/>
          </p:nvCxnSpPr>
          <p:spPr>
            <a:xfrm flipV="1">
              <a:off x="3734685" y="1322085"/>
              <a:ext cx="3970615" cy="3935715"/>
            </a:xfrm>
            <a:prstGeom prst="curvedConnector3">
              <a:avLst>
                <a:gd name="adj1" fmla="val 392"/>
              </a:avLst>
            </a:prstGeom>
          </p:spPr>
          <p:style>
            <a:lnRef idx="2">
              <a:schemeClr val="accent1"/>
            </a:lnRef>
            <a:fillRef idx="0">
              <a:schemeClr val="accent1"/>
            </a:fillRef>
            <a:effectRef idx="1">
              <a:schemeClr val="accent1"/>
            </a:effectRef>
            <a:fontRef idx="minor">
              <a:schemeClr val="tx1"/>
            </a:fontRef>
          </p:style>
        </p:cxnSp>
        <p:sp>
          <p:nvSpPr>
            <p:cNvPr id="113" name="Rectangle 112"/>
            <p:cNvSpPr/>
            <p:nvPr/>
          </p:nvSpPr>
          <p:spPr>
            <a:xfrm>
              <a:off x="2903929" y="2095500"/>
              <a:ext cx="838200" cy="3162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rot="5400000" flipH="1" flipV="1">
              <a:off x="1492641" y="3009901"/>
              <a:ext cx="449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2984462" y="393463"/>
              <a:ext cx="1515334" cy="383510"/>
            </a:xfrm>
            <a:prstGeom prst="rect">
              <a:avLst/>
            </a:prstGeom>
            <a:noFill/>
          </p:spPr>
          <p:txBody>
            <a:bodyPr wrap="square" rtlCol="0">
              <a:spAutoFit/>
            </a:bodyPr>
            <a:lstStyle/>
            <a:p>
              <a:r>
                <a:rPr lang="en-US" dirty="0" err="1" smtClean="0"/>
                <a:t>Node</a:t>
              </a:r>
              <a:r>
                <a:rPr lang="en-US" sz="1400" dirty="0" err="1" smtClean="0"/>
                <a:t>i</a:t>
              </a:r>
              <a:r>
                <a:rPr lang="en-US" dirty="0" err="1" smtClean="0"/>
                <a:t>.Temp(t</a:t>
              </a:r>
              <a:r>
                <a:rPr lang="en-US" dirty="0" smtClean="0"/>
                <a:t>)</a:t>
              </a:r>
              <a:endParaRPr lang="en-US" dirty="0"/>
            </a:p>
          </p:txBody>
        </p:sp>
        <p:cxnSp>
          <p:nvCxnSpPr>
            <p:cNvPr id="118" name="Straight Connector 117"/>
            <p:cNvCxnSpPr/>
            <p:nvPr/>
          </p:nvCxnSpPr>
          <p:spPr>
            <a:xfrm>
              <a:off x="3742129" y="4853464"/>
              <a:ext cx="3963171" cy="1588"/>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4936444" y="5562600"/>
              <a:ext cx="2159365" cy="383510"/>
            </a:xfrm>
            <a:prstGeom prst="rect">
              <a:avLst/>
            </a:prstGeom>
            <a:noFill/>
          </p:spPr>
          <p:txBody>
            <a:bodyPr wrap="square" rtlCol="0">
              <a:spAutoFit/>
            </a:bodyPr>
            <a:lstStyle/>
            <a:p>
              <a:r>
                <a:rPr lang="en-US" dirty="0" err="1" smtClean="0"/>
                <a:t>Temp(Node</a:t>
              </a:r>
              <a:r>
                <a:rPr lang="en-US" sz="1400" dirty="0" err="1" smtClean="0"/>
                <a:t>i</a:t>
              </a:r>
              <a:r>
                <a:rPr lang="en-US" sz="1400" dirty="0" smtClean="0"/>
                <a:t>.&lt;</a:t>
              </a:r>
              <a:r>
                <a:rPr lang="en-US" dirty="0" err="1" smtClean="0"/>
                <a:t>x,y,z</a:t>
              </a:r>
              <a:r>
                <a:rPr lang="en-US" dirty="0" smtClean="0"/>
                <a:t>&gt;,</a:t>
              </a:r>
              <a:r>
                <a:rPr lang="en-US" dirty="0" err="1" smtClean="0"/>
                <a:t>t</a:t>
              </a:r>
              <a:r>
                <a:rPr lang="en-US" dirty="0" smtClean="0"/>
                <a:t>)</a:t>
              </a:r>
              <a:endParaRPr lang="en-US" dirty="0"/>
            </a:p>
          </p:txBody>
        </p:sp>
        <p:sp>
          <p:nvSpPr>
            <p:cNvPr id="130" name="Oval 129"/>
            <p:cNvSpPr/>
            <p:nvPr/>
          </p:nvSpPr>
          <p:spPr>
            <a:xfrm>
              <a:off x="3658485" y="3360291"/>
              <a:ext cx="152400" cy="1655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499796" y="5562600"/>
              <a:ext cx="615733" cy="395721"/>
            </a:xfrm>
            <a:prstGeom prst="rect">
              <a:avLst/>
            </a:prstGeom>
            <a:noFill/>
          </p:spPr>
          <p:txBody>
            <a:bodyPr wrap="square" rtlCol="0">
              <a:spAutoFit/>
            </a:bodyPr>
            <a:lstStyle/>
            <a:p>
              <a:r>
                <a:rPr lang="en-US" altLang="zh-CN" dirty="0" smtClean="0"/>
                <a:t>PR+</a:t>
              </a:r>
              <a:endParaRPr lang="en-US" dirty="0"/>
            </a:p>
          </p:txBody>
        </p:sp>
        <p:sp>
          <p:nvSpPr>
            <p:cNvPr id="18" name="TextBox 17"/>
            <p:cNvSpPr txBox="1"/>
            <p:nvPr/>
          </p:nvSpPr>
          <p:spPr>
            <a:xfrm>
              <a:off x="4499796" y="3464327"/>
              <a:ext cx="1543236" cy="383510"/>
            </a:xfrm>
            <a:prstGeom prst="rect">
              <a:avLst/>
            </a:prstGeom>
            <a:noFill/>
          </p:spPr>
          <p:txBody>
            <a:bodyPr wrap="square" rtlCol="0">
              <a:spAutoFit/>
            </a:bodyPr>
            <a:lstStyle/>
            <a:p>
              <a:r>
                <a:rPr lang="en-US" dirty="0" smtClean="0"/>
                <a:t>Node</a:t>
              </a:r>
              <a:r>
                <a:rPr lang="en-US" sz="1400" dirty="0" smtClean="0"/>
                <a:t>i</a:t>
              </a:r>
              <a:r>
                <a:rPr lang="en-US" dirty="0" smtClean="0"/>
                <a:t>.Temp(0)</a:t>
              </a:r>
              <a:endParaRPr lang="en-US" dirty="0"/>
            </a:p>
          </p:txBody>
        </p:sp>
        <p:cxnSp>
          <p:nvCxnSpPr>
            <p:cNvPr id="20" name="Curved Connector 19"/>
            <p:cNvCxnSpPr/>
            <p:nvPr/>
          </p:nvCxnSpPr>
          <p:spPr>
            <a:xfrm rot="16200000" flipV="1">
              <a:off x="5277189" y="4972388"/>
              <a:ext cx="707548" cy="47287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147467" y="1058282"/>
              <a:ext cx="2494117" cy="383510"/>
            </a:xfrm>
            <a:prstGeom prst="rect">
              <a:avLst/>
            </a:prstGeom>
            <a:noFill/>
          </p:spPr>
          <p:txBody>
            <a:bodyPr wrap="square" rtlCol="0">
              <a:spAutoFit/>
            </a:bodyPr>
            <a:lstStyle/>
            <a:p>
              <a:r>
                <a:rPr lang="en-US" dirty="0" smtClean="0"/>
                <a:t>task-temperature profile</a:t>
              </a:r>
              <a:endParaRPr lang="en-US" dirty="0"/>
            </a:p>
          </p:txBody>
        </p:sp>
      </p:grpSp>
      <p:grpSp>
        <p:nvGrpSpPr>
          <p:cNvPr id="21" name="Group 20"/>
          <p:cNvGrpSpPr/>
          <p:nvPr/>
        </p:nvGrpSpPr>
        <p:grpSpPr>
          <a:xfrm>
            <a:off x="334617" y="1326354"/>
            <a:ext cx="3165237" cy="2599155"/>
            <a:chOff x="2608381" y="284202"/>
            <a:chExt cx="3165237" cy="2599155"/>
          </a:xfrm>
        </p:grpSpPr>
        <p:sp>
          <p:nvSpPr>
            <p:cNvPr id="22" name="Cube 21"/>
            <p:cNvSpPr/>
            <p:nvPr/>
          </p:nvSpPr>
          <p:spPr>
            <a:xfrm>
              <a:off x="3429000" y="1028700"/>
              <a:ext cx="762000" cy="83820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712225" y="1088924"/>
              <a:ext cx="716775" cy="369332"/>
            </a:xfrm>
            <a:prstGeom prst="rect">
              <a:avLst/>
            </a:prstGeom>
            <a:noFill/>
          </p:spPr>
          <p:txBody>
            <a:bodyPr wrap="none" rtlCol="0">
              <a:spAutoFit/>
            </a:bodyPr>
            <a:lstStyle/>
            <a:p>
              <a:r>
                <a:rPr lang="en-US" dirty="0" err="1" smtClean="0"/>
                <a:t>node</a:t>
              </a:r>
              <a:r>
                <a:rPr lang="en-US" baseline="-25000" dirty="0" err="1" smtClean="0"/>
                <a:t>i</a:t>
              </a:r>
              <a:endParaRPr lang="en-US" baseline="-25000" dirty="0"/>
            </a:p>
          </p:txBody>
        </p:sp>
        <p:sp>
          <p:nvSpPr>
            <p:cNvPr id="24" name="Oval 23"/>
            <p:cNvSpPr/>
            <p:nvPr/>
          </p:nvSpPr>
          <p:spPr>
            <a:xfrm>
              <a:off x="3581400" y="1447800"/>
              <a:ext cx="228600" cy="228600"/>
            </a:xfrm>
            <a:prstGeom prst="ellipse">
              <a:avLst/>
            </a:prstGeom>
            <a:solidFill>
              <a:srgbClr val="FF1300"/>
            </a:solidFill>
            <a:ln>
              <a:solidFill>
                <a:srgbClr val="FF1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615957" y="1458256"/>
              <a:ext cx="813043" cy="369332"/>
            </a:xfrm>
            <a:prstGeom prst="rect">
              <a:avLst/>
            </a:prstGeom>
            <a:noFill/>
          </p:spPr>
          <p:txBody>
            <a:bodyPr wrap="none" rtlCol="0">
              <a:spAutoFit/>
            </a:bodyPr>
            <a:lstStyle/>
            <a:p>
              <a:r>
                <a:rPr lang="en-US" dirty="0" smtClean="0"/>
                <a:t>&lt;</a:t>
              </a:r>
              <a:r>
                <a:rPr lang="en-US" dirty="0" err="1" smtClean="0"/>
                <a:t>x,y,z</a:t>
              </a:r>
              <a:r>
                <a:rPr lang="en-US" dirty="0" smtClean="0"/>
                <a:t>&gt;</a:t>
              </a:r>
              <a:endParaRPr lang="en-US" dirty="0"/>
            </a:p>
          </p:txBody>
        </p:sp>
        <p:sp>
          <p:nvSpPr>
            <p:cNvPr id="27" name="Oval 26"/>
            <p:cNvSpPr/>
            <p:nvPr/>
          </p:nvSpPr>
          <p:spPr>
            <a:xfrm>
              <a:off x="4348022" y="1414322"/>
              <a:ext cx="228600" cy="228600"/>
            </a:xfrm>
            <a:prstGeom prst="ellipse">
              <a:avLst/>
            </a:prstGeom>
            <a:solidFill>
              <a:srgbClr val="FF1300"/>
            </a:solidFill>
            <a:ln>
              <a:solidFill>
                <a:srgbClr val="FF1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608381" y="2237026"/>
              <a:ext cx="3165237" cy="646331"/>
            </a:xfrm>
            <a:prstGeom prst="rect">
              <a:avLst/>
            </a:prstGeom>
            <a:noFill/>
          </p:spPr>
          <p:txBody>
            <a:bodyPr wrap="none" rtlCol="0">
              <a:spAutoFit/>
            </a:bodyPr>
            <a:lstStyle/>
            <a:p>
              <a:r>
                <a:rPr lang="en-US" dirty="0" smtClean="0"/>
                <a:t>ambient temperature:</a:t>
              </a:r>
            </a:p>
            <a:p>
              <a:r>
                <a:rPr lang="en-US" dirty="0" err="1" smtClean="0"/>
                <a:t>TherMap</a:t>
              </a:r>
              <a:r>
                <a:rPr lang="en-US" dirty="0" smtClean="0"/>
                <a:t>=</a:t>
              </a:r>
              <a:r>
                <a:rPr lang="en-US" dirty="0" err="1" smtClean="0"/>
                <a:t>Temp(Node</a:t>
              </a:r>
              <a:r>
                <a:rPr lang="en-US" baseline="-25000" dirty="0" err="1" smtClean="0"/>
                <a:t>i</a:t>
              </a:r>
              <a:r>
                <a:rPr lang="en-US" dirty="0" smtClean="0"/>
                <a:t>.&lt;</a:t>
              </a:r>
              <a:r>
                <a:rPr lang="en-US" dirty="0" err="1" smtClean="0"/>
                <a:t>x,y,z</a:t>
              </a:r>
              <a:r>
                <a:rPr lang="en-US" dirty="0" smtClean="0"/>
                <a:t>&gt;,</a:t>
              </a:r>
              <a:r>
                <a:rPr lang="en-US" dirty="0" err="1" smtClean="0"/>
                <a:t>t</a:t>
              </a:r>
              <a:r>
                <a:rPr lang="en-US" dirty="0" smtClean="0"/>
                <a:t>)</a:t>
              </a:r>
              <a:endParaRPr lang="en-US" dirty="0"/>
            </a:p>
          </p:txBody>
        </p:sp>
        <p:cxnSp>
          <p:nvCxnSpPr>
            <p:cNvPr id="29" name="Curved Connector 28"/>
            <p:cNvCxnSpPr/>
            <p:nvPr/>
          </p:nvCxnSpPr>
          <p:spPr>
            <a:xfrm flipV="1">
              <a:off x="3810000" y="1643716"/>
              <a:ext cx="676788" cy="59331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a:endCxn id="24" idx="7"/>
            </p:cNvCxnSpPr>
            <p:nvPr/>
          </p:nvCxnSpPr>
          <p:spPr>
            <a:xfrm rot="5400000">
              <a:off x="3648400" y="781656"/>
              <a:ext cx="827744" cy="5715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429000" y="284202"/>
              <a:ext cx="1515334" cy="369332"/>
            </a:xfrm>
            <a:prstGeom prst="rect">
              <a:avLst/>
            </a:prstGeom>
            <a:noFill/>
          </p:spPr>
          <p:txBody>
            <a:bodyPr wrap="none" rtlCol="0">
              <a:spAutoFit/>
            </a:bodyPr>
            <a:lstStyle/>
            <a:p>
              <a:r>
                <a:rPr lang="en-US" dirty="0" err="1" smtClean="0"/>
                <a:t>Node</a:t>
              </a:r>
              <a:r>
                <a:rPr lang="en-US" baseline="-25000" dirty="0" err="1" smtClean="0"/>
                <a:t>i</a:t>
              </a:r>
              <a:r>
                <a:rPr lang="en-US" dirty="0" err="1" smtClean="0"/>
                <a:t>.Temp(t</a:t>
              </a:r>
              <a:r>
                <a:rPr lang="en-US" dirty="0" smtClean="0"/>
                <a:t>)</a:t>
              </a:r>
              <a:endParaRPr lang="en-US" dirty="0"/>
            </a:p>
          </p:txBody>
        </p:sp>
      </p:grpSp>
      <p:grpSp>
        <p:nvGrpSpPr>
          <p:cNvPr id="32" name="Group 31"/>
          <p:cNvGrpSpPr/>
          <p:nvPr/>
        </p:nvGrpSpPr>
        <p:grpSpPr>
          <a:xfrm>
            <a:off x="0" y="4387947"/>
            <a:ext cx="3312226" cy="2426732"/>
            <a:chOff x="1143886" y="1491734"/>
            <a:chExt cx="3312226" cy="2426732"/>
          </a:xfrm>
        </p:grpSpPr>
        <p:sp>
          <p:nvSpPr>
            <p:cNvPr id="33" name="Oval 32"/>
            <p:cNvSpPr/>
            <p:nvPr/>
          </p:nvSpPr>
          <p:spPr>
            <a:xfrm>
              <a:off x="1447800" y="2514600"/>
              <a:ext cx="381000" cy="381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rot="5400000" flipH="1">
              <a:off x="1446212" y="2703512"/>
              <a:ext cx="3810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Equal 34"/>
            <p:cNvSpPr/>
            <p:nvPr/>
          </p:nvSpPr>
          <p:spPr>
            <a:xfrm>
              <a:off x="2628900" y="2514600"/>
              <a:ext cx="685800" cy="380206"/>
            </a:xfrm>
            <a:prstGeom prst="mathEqual">
              <a:avLst>
                <a:gd name="adj1" fmla="val 23520"/>
                <a:gd name="adj2" fmla="val 340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36" name="Group 35"/>
            <p:cNvGrpSpPr/>
            <p:nvPr/>
          </p:nvGrpSpPr>
          <p:grpSpPr>
            <a:xfrm>
              <a:off x="4075112" y="2514600"/>
              <a:ext cx="381000" cy="458788"/>
              <a:chOff x="5181600" y="2743200"/>
              <a:chExt cx="381000" cy="458788"/>
            </a:xfrm>
          </p:grpSpPr>
          <p:cxnSp>
            <p:nvCxnSpPr>
              <p:cNvPr id="55" name="Straight Connector 54"/>
              <p:cNvCxnSpPr/>
              <p:nvPr/>
            </p:nvCxnSpPr>
            <p:spPr>
              <a:xfrm>
                <a:off x="5181600" y="3200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181600" y="2895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181600" y="2743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181600" y="3048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flipV="1">
                <a:off x="5181600" y="2743200"/>
                <a:ext cx="3810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flipV="1">
                <a:off x="5181600" y="2897188"/>
                <a:ext cx="381000" cy="150812"/>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flipV="1">
                <a:off x="5181600" y="3049588"/>
                <a:ext cx="381000" cy="150812"/>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7" name="Straight Connector 36"/>
            <p:cNvCxnSpPr/>
            <p:nvPr/>
          </p:nvCxnSpPr>
          <p:spPr>
            <a:xfrm>
              <a:off x="1637506" y="1905000"/>
              <a:ext cx="262969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637506" y="3505200"/>
              <a:ext cx="262969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1334294" y="2209800"/>
              <a:ext cx="609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3" idx="4"/>
            </p:cNvCxnSpPr>
            <p:nvPr/>
          </p:nvCxnSpPr>
          <p:spPr>
            <a:xfrm rot="16200000" flipH="1">
              <a:off x="1334294" y="3199606"/>
              <a:ext cx="609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962400" y="2209800"/>
              <a:ext cx="609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flipH="1" flipV="1">
              <a:off x="4000897" y="3239691"/>
              <a:ext cx="5310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5" idx="2"/>
            </p:cNvCxnSpPr>
            <p:nvPr/>
          </p:nvCxnSpPr>
          <p:spPr>
            <a:xfrm rot="5400000">
              <a:off x="2649055" y="3181661"/>
              <a:ext cx="64549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35" idx="5"/>
            </p:cNvCxnSpPr>
            <p:nvPr/>
          </p:nvCxnSpPr>
          <p:spPr>
            <a:xfrm rot="5400000" flipH="1" flipV="1">
              <a:off x="2650246" y="2228142"/>
              <a:ext cx="643902" cy="794"/>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1143886" y="2550490"/>
              <a:ext cx="303914" cy="369332"/>
            </a:xfrm>
            <a:prstGeom prst="rect">
              <a:avLst/>
            </a:prstGeom>
            <a:noFill/>
          </p:spPr>
          <p:txBody>
            <a:bodyPr wrap="none" rtlCol="0">
              <a:spAutoFit/>
            </a:bodyPr>
            <a:lstStyle/>
            <a:p>
              <a:r>
                <a:rPr lang="en-US" dirty="0" smtClean="0"/>
                <a:t>P</a:t>
              </a:r>
              <a:endParaRPr lang="en-US" dirty="0"/>
            </a:p>
          </p:txBody>
        </p:sp>
        <p:sp>
          <p:nvSpPr>
            <p:cNvPr id="49" name="TextBox 48"/>
            <p:cNvSpPr txBox="1"/>
            <p:nvPr/>
          </p:nvSpPr>
          <p:spPr>
            <a:xfrm>
              <a:off x="2315994" y="2550490"/>
              <a:ext cx="312906" cy="369332"/>
            </a:xfrm>
            <a:prstGeom prst="rect">
              <a:avLst/>
            </a:prstGeom>
            <a:noFill/>
          </p:spPr>
          <p:txBody>
            <a:bodyPr wrap="none" rtlCol="0">
              <a:spAutoFit/>
            </a:bodyPr>
            <a:lstStyle/>
            <a:p>
              <a:r>
                <a:rPr lang="en-US" dirty="0" smtClean="0"/>
                <a:t>C</a:t>
              </a:r>
              <a:endParaRPr lang="en-US" dirty="0"/>
            </a:p>
          </p:txBody>
        </p:sp>
        <p:sp>
          <p:nvSpPr>
            <p:cNvPr id="51" name="TextBox 50"/>
            <p:cNvSpPr txBox="1"/>
            <p:nvPr/>
          </p:nvSpPr>
          <p:spPr>
            <a:xfrm>
              <a:off x="3657600" y="2550490"/>
              <a:ext cx="312906" cy="369332"/>
            </a:xfrm>
            <a:prstGeom prst="rect">
              <a:avLst/>
            </a:prstGeom>
            <a:noFill/>
          </p:spPr>
          <p:txBody>
            <a:bodyPr wrap="none" rtlCol="0">
              <a:spAutoFit/>
            </a:bodyPr>
            <a:lstStyle/>
            <a:p>
              <a:r>
                <a:rPr lang="en-US" dirty="0" smtClean="0"/>
                <a:t>R</a:t>
              </a:r>
              <a:endParaRPr lang="en-US" dirty="0"/>
            </a:p>
          </p:txBody>
        </p:sp>
        <p:sp>
          <p:nvSpPr>
            <p:cNvPr id="52" name="TextBox 51"/>
            <p:cNvSpPr txBox="1"/>
            <p:nvPr/>
          </p:nvSpPr>
          <p:spPr>
            <a:xfrm>
              <a:off x="2214927" y="1491734"/>
              <a:ext cx="1515334" cy="369332"/>
            </a:xfrm>
            <a:prstGeom prst="rect">
              <a:avLst/>
            </a:prstGeom>
            <a:noFill/>
          </p:spPr>
          <p:txBody>
            <a:bodyPr wrap="none" rtlCol="0">
              <a:spAutoFit/>
            </a:bodyPr>
            <a:lstStyle/>
            <a:p>
              <a:r>
                <a:rPr lang="en-US" dirty="0" err="1" smtClean="0"/>
                <a:t>Node</a:t>
              </a:r>
              <a:r>
                <a:rPr lang="en-US" baseline="-25000" dirty="0" err="1" smtClean="0"/>
                <a:t>i</a:t>
              </a:r>
              <a:r>
                <a:rPr lang="en-US" dirty="0" err="1" smtClean="0"/>
                <a:t>.Temp(t</a:t>
              </a:r>
              <a:r>
                <a:rPr lang="en-US" dirty="0" smtClean="0"/>
                <a:t>)</a:t>
              </a:r>
              <a:endParaRPr lang="en-US" dirty="0"/>
            </a:p>
          </p:txBody>
        </p:sp>
        <p:sp>
          <p:nvSpPr>
            <p:cNvPr id="53" name="TextBox 52"/>
            <p:cNvSpPr txBox="1"/>
            <p:nvPr/>
          </p:nvSpPr>
          <p:spPr>
            <a:xfrm>
              <a:off x="2296004" y="3549134"/>
              <a:ext cx="2159365" cy="369332"/>
            </a:xfrm>
            <a:prstGeom prst="rect">
              <a:avLst/>
            </a:prstGeom>
            <a:noFill/>
          </p:spPr>
          <p:txBody>
            <a:bodyPr wrap="none" rtlCol="0">
              <a:spAutoFit/>
            </a:bodyPr>
            <a:lstStyle/>
            <a:p>
              <a:r>
                <a:rPr lang="en-US" dirty="0" err="1" smtClean="0"/>
                <a:t>Temp(Node</a:t>
              </a:r>
              <a:r>
                <a:rPr lang="en-US" baseline="-25000" dirty="0" err="1" smtClean="0"/>
                <a:t>i</a:t>
              </a:r>
              <a:r>
                <a:rPr lang="en-US" sz="1400" dirty="0" smtClean="0"/>
                <a:t>.&lt;</a:t>
              </a:r>
              <a:r>
                <a:rPr lang="en-US" dirty="0" err="1" smtClean="0"/>
                <a:t>x,y,z</a:t>
              </a:r>
              <a:r>
                <a:rPr lang="en-US" dirty="0" smtClean="0"/>
                <a:t>&gt;,</a:t>
              </a:r>
              <a:r>
                <a:rPr lang="en-US" dirty="0" err="1" smtClean="0"/>
                <a:t>t</a:t>
              </a:r>
              <a:r>
                <a:rPr lang="en-US" dirty="0" smtClean="0"/>
                <a:t>)</a:t>
              </a:r>
              <a:endParaRPr lang="en-US" dirty="0"/>
            </a:p>
          </p:txBody>
        </p:sp>
      </p:grpSp>
      <p:sp>
        <p:nvSpPr>
          <p:cNvPr id="62" name="Title 1"/>
          <p:cNvSpPr>
            <a:spLocks noGrp="1"/>
          </p:cNvSpPr>
          <p:nvPr>
            <p:ph type="title"/>
          </p:nvPr>
        </p:nvSpPr>
        <p:spPr>
          <a:xfrm>
            <a:off x="457200" y="169700"/>
            <a:ext cx="8229600" cy="1143000"/>
          </a:xfrm>
        </p:spPr>
        <p:txBody>
          <a:bodyPr/>
          <a:lstStyle/>
          <a:p>
            <a:r>
              <a:rPr lang="en-US" dirty="0" smtClean="0"/>
              <a:t>Thermal model</a:t>
            </a:r>
            <a:endParaRPr lang="en-US" dirty="0"/>
          </a:p>
        </p:txBody>
      </p:sp>
      <p:cxnSp>
        <p:nvCxnSpPr>
          <p:cNvPr id="64" name="Curved Connector 63"/>
          <p:cNvCxnSpPr>
            <a:stCxn id="18" idx="1"/>
            <a:endCxn id="130" idx="6"/>
          </p:cNvCxnSpPr>
          <p:nvPr/>
        </p:nvCxnSpPr>
        <p:spPr>
          <a:xfrm rot="10800000">
            <a:off x="4434060" y="4182785"/>
            <a:ext cx="731094" cy="20516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Date Placeholder 62"/>
          <p:cNvSpPr>
            <a:spLocks noGrp="1"/>
          </p:cNvSpPr>
          <p:nvPr>
            <p:ph type="dt" sz="half" idx="10"/>
          </p:nvPr>
        </p:nvSpPr>
        <p:spPr/>
        <p:txBody>
          <a:bodyPr/>
          <a:lstStyle/>
          <a:p>
            <a:r>
              <a:rPr lang="en-US" smtClean="0"/>
              <a:t>12/13/09</a:t>
            </a:r>
            <a:endParaRPr lang="en-US"/>
          </a:p>
        </p:txBody>
      </p:sp>
      <p:sp>
        <p:nvSpPr>
          <p:cNvPr id="65" name="Slide Number Placeholder 64"/>
          <p:cNvSpPr>
            <a:spLocks noGrp="1"/>
          </p:cNvSpPr>
          <p:nvPr>
            <p:ph type="sldNum" sz="quarter" idx="12"/>
          </p:nvPr>
        </p:nvSpPr>
        <p:spPr/>
        <p:txBody>
          <a:bodyPr/>
          <a:lstStyle/>
          <a:p>
            <a:fld id="{3140AFB0-70CF-A54E-AC45-B16BB71EC9BF}" type="slidenum">
              <a:rPr lang="en-US" smtClean="0"/>
              <a:pPr/>
              <a:t>15</a:t>
            </a:fld>
            <a:endParaRPr lang="en-US"/>
          </a:p>
        </p:txBody>
      </p:sp>
      <p:sp>
        <p:nvSpPr>
          <p:cNvPr id="66" name="Footer Placeholder 6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Issue definition</a:t>
            </a:r>
            <a:endParaRPr lang="en-US" dirty="0"/>
          </a:p>
        </p:txBody>
      </p:sp>
      <p:sp>
        <p:nvSpPr>
          <p:cNvPr id="3" name="Content Placeholder 2"/>
          <p:cNvSpPr>
            <a:spLocks noGrp="1"/>
          </p:cNvSpPr>
          <p:nvPr>
            <p:ph idx="1"/>
          </p:nvPr>
        </p:nvSpPr>
        <p:spPr/>
        <p:txBody>
          <a:bodyPr/>
          <a:lstStyle/>
          <a:p>
            <a:r>
              <a:rPr lang="en-US" dirty="0" smtClean="0"/>
              <a:t>Given a data center, workload, maximum temperature permitted of the data center </a:t>
            </a:r>
          </a:p>
          <a:p>
            <a:r>
              <a:rPr lang="en-US" dirty="0" smtClean="0"/>
              <a:t>Minimize </a:t>
            </a:r>
            <a:r>
              <a:rPr lang="en-US" dirty="0" err="1" smtClean="0"/>
              <a:t>T</a:t>
            </a:r>
            <a:r>
              <a:rPr lang="en-US" baseline="30000" dirty="0" err="1" smtClean="0"/>
              <a:t>response</a:t>
            </a:r>
            <a:endParaRPr lang="en-US" dirty="0" smtClean="0"/>
          </a:p>
          <a:p>
            <a:r>
              <a:rPr lang="en-US" dirty="0" err="1" smtClean="0"/>
              <a:t>Mininimize</a:t>
            </a:r>
            <a:r>
              <a:rPr lang="en-US" dirty="0" smtClean="0"/>
              <a:t> </a:t>
            </a:r>
            <a:r>
              <a:rPr lang="en-US" dirty="0" smtClean="0"/>
              <a:t>Temperature</a:t>
            </a:r>
            <a:endParaRPr lang="en-US" dirty="0"/>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5"/>
          <p:cNvSpPr/>
          <p:nvPr/>
        </p:nvSpPr>
        <p:spPr>
          <a:xfrm>
            <a:off x="4772932" y="858619"/>
            <a:ext cx="1488432" cy="582066"/>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Workload </a:t>
            </a:r>
          </a:p>
          <a:p>
            <a:pPr algn="ctr"/>
            <a:r>
              <a:rPr lang="en-US" dirty="0" smtClean="0">
                <a:solidFill>
                  <a:schemeClr val="tx1"/>
                </a:solidFill>
              </a:rPr>
              <a:t>model</a:t>
            </a:r>
            <a:endParaRPr lang="en-US" dirty="0">
              <a:solidFill>
                <a:schemeClr val="tx1"/>
              </a:solidFill>
            </a:endParaRPr>
          </a:p>
        </p:txBody>
      </p:sp>
      <p:sp>
        <p:nvSpPr>
          <p:cNvPr id="18" name="Rectangle 17"/>
          <p:cNvSpPr/>
          <p:nvPr/>
        </p:nvSpPr>
        <p:spPr>
          <a:xfrm>
            <a:off x="3089829" y="858619"/>
            <a:ext cx="1492558" cy="582067"/>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center </a:t>
            </a:r>
          </a:p>
          <a:p>
            <a:pPr algn="ctr"/>
            <a:r>
              <a:rPr lang="en-US" dirty="0" smtClean="0">
                <a:solidFill>
                  <a:schemeClr val="tx1"/>
                </a:solidFill>
              </a:rPr>
              <a:t>model</a:t>
            </a:r>
            <a:endParaRPr lang="en-US" dirty="0">
              <a:solidFill>
                <a:schemeClr val="tx1"/>
              </a:solidFill>
            </a:endParaRPr>
          </a:p>
        </p:txBody>
      </p:sp>
      <p:sp>
        <p:nvSpPr>
          <p:cNvPr id="19" name="Rectangle 18"/>
          <p:cNvSpPr/>
          <p:nvPr/>
        </p:nvSpPr>
        <p:spPr>
          <a:xfrm>
            <a:off x="3744329" y="2197380"/>
            <a:ext cx="1860941"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TASA-B</a:t>
            </a:r>
            <a:endParaRPr lang="en-US" dirty="0">
              <a:solidFill>
                <a:schemeClr val="tx1"/>
              </a:solidFill>
            </a:endParaRPr>
          </a:p>
        </p:txBody>
      </p:sp>
      <p:sp>
        <p:nvSpPr>
          <p:cNvPr id="27" name="Rounded Rectangle 26"/>
          <p:cNvSpPr/>
          <p:nvPr/>
        </p:nvSpPr>
        <p:spPr>
          <a:xfrm>
            <a:off x="6486934" y="3499892"/>
            <a:ext cx="1752595" cy="60960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Cooling system control</a:t>
            </a:r>
            <a:endParaRPr lang="en-US" dirty="0">
              <a:solidFill>
                <a:schemeClr val="tx1"/>
              </a:solidFill>
            </a:endParaRPr>
          </a:p>
        </p:txBody>
      </p:sp>
      <p:sp>
        <p:nvSpPr>
          <p:cNvPr id="58" name="Rounded Rectangle 57"/>
          <p:cNvSpPr/>
          <p:nvPr/>
        </p:nvSpPr>
        <p:spPr>
          <a:xfrm>
            <a:off x="6486934" y="1587779"/>
            <a:ext cx="1752594" cy="60960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Workload placement</a:t>
            </a:r>
            <a:endParaRPr lang="en-US" dirty="0">
              <a:solidFill>
                <a:schemeClr val="tx1"/>
              </a:solidFill>
            </a:endParaRPr>
          </a:p>
        </p:txBody>
      </p:sp>
      <p:cxnSp>
        <p:nvCxnSpPr>
          <p:cNvPr id="56" name="Curved Connector 55"/>
          <p:cNvCxnSpPr>
            <a:stCxn id="19" idx="3"/>
            <a:endCxn id="58" idx="1"/>
          </p:cNvCxnSpPr>
          <p:nvPr/>
        </p:nvCxnSpPr>
        <p:spPr>
          <a:xfrm flipV="1">
            <a:off x="5605270" y="1892580"/>
            <a:ext cx="881664" cy="595833"/>
          </a:xfrm>
          <a:prstGeom prst="curved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19" idx="3"/>
            <a:endCxn id="27" idx="1"/>
          </p:cNvCxnSpPr>
          <p:nvPr/>
        </p:nvCxnSpPr>
        <p:spPr>
          <a:xfrm>
            <a:off x="5605270" y="2488413"/>
            <a:ext cx="881664" cy="1316280"/>
          </a:xfrm>
          <a:prstGeom prst="curved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41" name="Curved Connector 140"/>
          <p:cNvCxnSpPr>
            <a:stCxn id="18" idx="2"/>
            <a:endCxn id="19" idx="0"/>
          </p:cNvCxnSpPr>
          <p:nvPr/>
        </p:nvCxnSpPr>
        <p:spPr>
          <a:xfrm rot="16200000" flipH="1">
            <a:off x="3877107" y="1399687"/>
            <a:ext cx="756694" cy="838692"/>
          </a:xfrm>
          <a:prstGeom prst="curvedConnector3">
            <a:avLst>
              <a:gd name="adj1" fmla="val 1917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3" name="Curved Connector 172"/>
          <p:cNvCxnSpPr>
            <a:stCxn id="16" idx="2"/>
            <a:endCxn id="19" idx="0"/>
          </p:cNvCxnSpPr>
          <p:nvPr/>
        </p:nvCxnSpPr>
        <p:spPr>
          <a:xfrm rot="5400000">
            <a:off x="4717627" y="1397858"/>
            <a:ext cx="756695" cy="842348"/>
          </a:xfrm>
          <a:prstGeom prst="curvedConnector3">
            <a:avLst>
              <a:gd name="adj1" fmla="val 1746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12" idx="0"/>
            <a:endCxn id="19" idx="2"/>
          </p:cNvCxnSpPr>
          <p:nvPr/>
        </p:nvCxnSpPr>
        <p:spPr>
          <a:xfrm rot="16200000" flipV="1">
            <a:off x="4301801" y="3152445"/>
            <a:ext cx="747983" cy="19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750484" y="3527428"/>
            <a:ext cx="1852600"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online </a:t>
            </a:r>
          </a:p>
          <a:p>
            <a:pPr algn="ctr"/>
            <a:r>
              <a:rPr lang="en-US" dirty="0" smtClean="0">
                <a:solidFill>
                  <a:schemeClr val="tx1"/>
                </a:solidFill>
              </a:rPr>
              <a:t>task-temperature</a:t>
            </a:r>
            <a:endParaRPr lang="en-US" dirty="0">
              <a:solidFill>
                <a:schemeClr val="tx1"/>
              </a:solidFill>
            </a:endParaRPr>
          </a:p>
        </p:txBody>
      </p:sp>
      <p:sp>
        <p:nvSpPr>
          <p:cNvPr id="50" name="TextBox 49"/>
          <p:cNvSpPr txBox="1"/>
          <p:nvPr/>
        </p:nvSpPr>
        <p:spPr>
          <a:xfrm>
            <a:off x="5742869" y="3158097"/>
            <a:ext cx="684803" cy="369332"/>
          </a:xfrm>
          <a:prstGeom prst="rect">
            <a:avLst/>
          </a:prstGeom>
          <a:solidFill>
            <a:schemeClr val="bg1"/>
          </a:solidFill>
        </p:spPr>
        <p:txBody>
          <a:bodyPr wrap="none" rtlCol="0">
            <a:spAutoFit/>
          </a:bodyPr>
          <a:lstStyle/>
          <a:p>
            <a:r>
              <a:rPr lang="en-US" dirty="0" smtClean="0"/>
              <a:t>input</a:t>
            </a:r>
            <a:endParaRPr lang="en-US" dirty="0"/>
          </a:p>
        </p:txBody>
      </p:sp>
      <p:sp>
        <p:nvSpPr>
          <p:cNvPr id="51" name="TextBox 50"/>
          <p:cNvSpPr txBox="1"/>
          <p:nvPr/>
        </p:nvSpPr>
        <p:spPr>
          <a:xfrm rot="2700000">
            <a:off x="5575738" y="2103906"/>
            <a:ext cx="1019067" cy="369332"/>
          </a:xfrm>
          <a:prstGeom prst="rect">
            <a:avLst/>
          </a:prstGeom>
          <a:solidFill>
            <a:schemeClr val="bg1"/>
          </a:solidFill>
        </p:spPr>
        <p:txBody>
          <a:bodyPr wrap="none" rtlCol="0">
            <a:spAutoFit/>
          </a:bodyPr>
          <a:lstStyle/>
          <a:p>
            <a:r>
              <a:rPr lang="en-US" dirty="0" smtClean="0"/>
              <a:t>schedule</a:t>
            </a:r>
            <a:endParaRPr lang="en-US" dirty="0"/>
          </a:p>
        </p:txBody>
      </p:sp>
      <p:sp>
        <p:nvSpPr>
          <p:cNvPr id="35" name="TextBox 34"/>
          <p:cNvSpPr txBox="1"/>
          <p:nvPr/>
        </p:nvSpPr>
        <p:spPr>
          <a:xfrm>
            <a:off x="4219582" y="2973431"/>
            <a:ext cx="895752" cy="369332"/>
          </a:xfrm>
          <a:prstGeom prst="rect">
            <a:avLst/>
          </a:prstGeom>
          <a:solidFill>
            <a:schemeClr val="bg1"/>
          </a:solidFill>
        </p:spPr>
        <p:txBody>
          <a:bodyPr wrap="square" rtlCol="0">
            <a:spAutoFit/>
          </a:bodyPr>
          <a:lstStyle/>
          <a:p>
            <a:r>
              <a:rPr lang="en-US" dirty="0" smtClean="0"/>
              <a:t>  input</a:t>
            </a:r>
            <a:endParaRPr lang="en-US" dirty="0"/>
          </a:p>
        </p:txBody>
      </p:sp>
      <p:sp>
        <p:nvSpPr>
          <p:cNvPr id="67" name="TextBox 66"/>
          <p:cNvSpPr txBox="1"/>
          <p:nvPr/>
        </p:nvSpPr>
        <p:spPr>
          <a:xfrm>
            <a:off x="4332397" y="1613032"/>
            <a:ext cx="684803" cy="369332"/>
          </a:xfrm>
          <a:prstGeom prst="rect">
            <a:avLst/>
          </a:prstGeom>
          <a:solidFill>
            <a:schemeClr val="bg1"/>
          </a:solidFill>
        </p:spPr>
        <p:txBody>
          <a:bodyPr wrap="none" rtlCol="0">
            <a:spAutoFit/>
          </a:bodyPr>
          <a:lstStyle/>
          <a:p>
            <a:r>
              <a:rPr lang="en-US" dirty="0" smtClean="0"/>
              <a:t>input</a:t>
            </a:r>
            <a:endParaRPr lang="en-US" dirty="0"/>
          </a:p>
        </p:txBody>
      </p:sp>
      <p:sp>
        <p:nvSpPr>
          <p:cNvPr id="37" name="Title 1"/>
          <p:cNvSpPr>
            <a:spLocks noGrp="1"/>
          </p:cNvSpPr>
          <p:nvPr>
            <p:ph type="title"/>
          </p:nvPr>
        </p:nvSpPr>
        <p:spPr>
          <a:xfrm>
            <a:off x="0" y="0"/>
            <a:ext cx="3230718" cy="1143000"/>
          </a:xfrm>
        </p:spPr>
        <p:txBody>
          <a:bodyPr>
            <a:normAutofit fontScale="90000"/>
          </a:bodyPr>
          <a:lstStyle/>
          <a:p>
            <a:r>
              <a:rPr lang="en-US" dirty="0" smtClean="0"/>
              <a:t>Concept</a:t>
            </a:r>
            <a:br>
              <a:rPr lang="en-US" dirty="0" smtClean="0"/>
            </a:br>
            <a:r>
              <a:rPr lang="en-US" dirty="0" smtClean="0"/>
              <a:t>framework</a:t>
            </a:r>
            <a:endParaRPr lang="en-US" dirty="0"/>
          </a:p>
        </p:txBody>
      </p:sp>
      <p:sp>
        <p:nvSpPr>
          <p:cNvPr id="20" name="TextBox 19"/>
          <p:cNvSpPr txBox="1"/>
          <p:nvPr/>
        </p:nvSpPr>
        <p:spPr>
          <a:xfrm>
            <a:off x="2305650" y="5461742"/>
            <a:ext cx="4352386" cy="369332"/>
          </a:xfrm>
          <a:prstGeom prst="rect">
            <a:avLst/>
          </a:prstGeom>
          <a:noFill/>
        </p:spPr>
        <p:txBody>
          <a:bodyPr wrap="none" rtlCol="0">
            <a:spAutoFit/>
          </a:bodyPr>
          <a:lstStyle/>
          <a:p>
            <a:r>
              <a:rPr lang="en-US" dirty="0" smtClean="0"/>
              <a:t>TASA = Thermal Aware Scheduling Algorithm</a:t>
            </a:r>
            <a:endParaRPr lang="en-US" dirty="0"/>
          </a:p>
        </p:txBody>
      </p:sp>
      <p:sp>
        <p:nvSpPr>
          <p:cNvPr id="21" name="Date Placeholder 20"/>
          <p:cNvSpPr>
            <a:spLocks noGrp="1"/>
          </p:cNvSpPr>
          <p:nvPr>
            <p:ph type="dt" sz="half" idx="10"/>
          </p:nvPr>
        </p:nvSpPr>
        <p:spPr/>
        <p:txBody>
          <a:bodyPr/>
          <a:lstStyle/>
          <a:p>
            <a:r>
              <a:rPr lang="en-US" smtClean="0"/>
              <a:t>12/13/09</a:t>
            </a:r>
            <a:endParaRPr lang="en-US"/>
          </a:p>
        </p:txBody>
      </p:sp>
      <p:sp>
        <p:nvSpPr>
          <p:cNvPr id="22" name="Slide Number Placeholder 21"/>
          <p:cNvSpPr>
            <a:spLocks noGrp="1"/>
          </p:cNvSpPr>
          <p:nvPr>
            <p:ph type="sldNum" sz="quarter" idx="12"/>
          </p:nvPr>
        </p:nvSpPr>
        <p:spPr/>
        <p:txBody>
          <a:bodyPr/>
          <a:lstStyle/>
          <a:p>
            <a:fld id="{3140AFB0-70CF-A54E-AC45-B16BB71EC9BF}" type="slidenum">
              <a:rPr lang="en-US" smtClean="0"/>
              <a:pPr/>
              <a:t>17</a:t>
            </a:fld>
            <a:endParaRPr lang="en-US"/>
          </a:p>
        </p:txBody>
      </p:sp>
      <p:sp>
        <p:nvSpPr>
          <p:cNvPr id="23" name="Footer Placeholder 22"/>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695729" y="4719092"/>
            <a:ext cx="1867694" cy="602453"/>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task-temperature profile</a:t>
            </a:r>
            <a:endParaRPr lang="en-US" dirty="0">
              <a:solidFill>
                <a:schemeClr val="tx1"/>
              </a:solidFill>
            </a:endParaRPr>
          </a:p>
        </p:txBody>
      </p:sp>
      <p:sp>
        <p:nvSpPr>
          <p:cNvPr id="15" name="Rectangle 14"/>
          <p:cNvSpPr/>
          <p:nvPr/>
        </p:nvSpPr>
        <p:spPr>
          <a:xfrm>
            <a:off x="704070" y="3527428"/>
            <a:ext cx="1867694"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RC-thermal model</a:t>
            </a:r>
            <a:endParaRPr lang="en-US" dirty="0">
              <a:solidFill>
                <a:schemeClr val="tx1"/>
              </a:solidFill>
            </a:endParaRPr>
          </a:p>
        </p:txBody>
      </p:sp>
      <p:sp>
        <p:nvSpPr>
          <p:cNvPr id="16" name="Rectangle 15"/>
          <p:cNvSpPr/>
          <p:nvPr/>
        </p:nvSpPr>
        <p:spPr>
          <a:xfrm>
            <a:off x="4772932" y="858619"/>
            <a:ext cx="1488432" cy="582066"/>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Workload </a:t>
            </a:r>
          </a:p>
          <a:p>
            <a:pPr algn="ctr"/>
            <a:r>
              <a:rPr lang="en-US" dirty="0" smtClean="0">
                <a:solidFill>
                  <a:schemeClr val="tx1"/>
                </a:solidFill>
              </a:rPr>
              <a:t>model</a:t>
            </a:r>
            <a:endParaRPr lang="en-US" dirty="0">
              <a:solidFill>
                <a:schemeClr val="tx1"/>
              </a:solidFill>
            </a:endParaRPr>
          </a:p>
        </p:txBody>
      </p:sp>
      <p:sp>
        <p:nvSpPr>
          <p:cNvPr id="17" name="Rectangle 16"/>
          <p:cNvSpPr/>
          <p:nvPr/>
        </p:nvSpPr>
        <p:spPr>
          <a:xfrm>
            <a:off x="3742143" y="4711947"/>
            <a:ext cx="1865312" cy="6096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Thermal map</a:t>
            </a:r>
            <a:endParaRPr lang="en-US" dirty="0">
              <a:solidFill>
                <a:schemeClr val="tx1"/>
              </a:solidFill>
            </a:endParaRPr>
          </a:p>
        </p:txBody>
      </p:sp>
      <p:sp>
        <p:nvSpPr>
          <p:cNvPr id="18" name="Rectangle 17"/>
          <p:cNvSpPr/>
          <p:nvPr/>
        </p:nvSpPr>
        <p:spPr>
          <a:xfrm>
            <a:off x="3089829" y="858619"/>
            <a:ext cx="1492558" cy="582067"/>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center </a:t>
            </a:r>
          </a:p>
          <a:p>
            <a:pPr algn="ctr"/>
            <a:r>
              <a:rPr lang="en-US" dirty="0" smtClean="0">
                <a:solidFill>
                  <a:schemeClr val="tx1"/>
                </a:solidFill>
              </a:rPr>
              <a:t>model</a:t>
            </a:r>
            <a:endParaRPr lang="en-US" dirty="0">
              <a:solidFill>
                <a:schemeClr val="tx1"/>
              </a:solidFill>
            </a:endParaRPr>
          </a:p>
        </p:txBody>
      </p:sp>
      <p:sp>
        <p:nvSpPr>
          <p:cNvPr id="19" name="Rectangle 18"/>
          <p:cNvSpPr/>
          <p:nvPr/>
        </p:nvSpPr>
        <p:spPr>
          <a:xfrm>
            <a:off x="3744329" y="2197380"/>
            <a:ext cx="1860941"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TASA-B</a:t>
            </a:r>
            <a:endParaRPr lang="en-US" dirty="0">
              <a:solidFill>
                <a:schemeClr val="tx1"/>
              </a:solidFill>
            </a:endParaRPr>
          </a:p>
        </p:txBody>
      </p:sp>
      <p:sp>
        <p:nvSpPr>
          <p:cNvPr id="27" name="Rounded Rectangle 26"/>
          <p:cNvSpPr/>
          <p:nvPr/>
        </p:nvSpPr>
        <p:spPr>
          <a:xfrm>
            <a:off x="6486934" y="3499892"/>
            <a:ext cx="1752595" cy="60960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Cooling system control</a:t>
            </a:r>
            <a:endParaRPr lang="en-US" dirty="0">
              <a:solidFill>
                <a:schemeClr val="tx1"/>
              </a:solidFill>
            </a:endParaRPr>
          </a:p>
        </p:txBody>
      </p:sp>
      <p:sp>
        <p:nvSpPr>
          <p:cNvPr id="58" name="Rounded Rectangle 57"/>
          <p:cNvSpPr/>
          <p:nvPr/>
        </p:nvSpPr>
        <p:spPr>
          <a:xfrm>
            <a:off x="6486934" y="1587779"/>
            <a:ext cx="1752594" cy="60960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Workload placement</a:t>
            </a:r>
            <a:endParaRPr lang="en-US" dirty="0">
              <a:solidFill>
                <a:schemeClr val="tx1"/>
              </a:solidFill>
            </a:endParaRPr>
          </a:p>
        </p:txBody>
      </p:sp>
      <p:cxnSp>
        <p:nvCxnSpPr>
          <p:cNvPr id="56" name="Curved Connector 55"/>
          <p:cNvCxnSpPr>
            <a:stCxn id="19" idx="3"/>
            <a:endCxn id="58" idx="1"/>
          </p:cNvCxnSpPr>
          <p:nvPr/>
        </p:nvCxnSpPr>
        <p:spPr>
          <a:xfrm flipV="1">
            <a:off x="5605270" y="1892580"/>
            <a:ext cx="881664" cy="595833"/>
          </a:xfrm>
          <a:prstGeom prst="curved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19" idx="3"/>
            <a:endCxn id="27" idx="1"/>
          </p:cNvCxnSpPr>
          <p:nvPr/>
        </p:nvCxnSpPr>
        <p:spPr>
          <a:xfrm>
            <a:off x="5605270" y="2488413"/>
            <a:ext cx="881664" cy="1316280"/>
          </a:xfrm>
          <a:prstGeom prst="curved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41" name="Curved Connector 140"/>
          <p:cNvCxnSpPr>
            <a:stCxn id="18" idx="2"/>
            <a:endCxn id="19" idx="0"/>
          </p:cNvCxnSpPr>
          <p:nvPr/>
        </p:nvCxnSpPr>
        <p:spPr>
          <a:xfrm rot="16200000" flipH="1">
            <a:off x="3877107" y="1399687"/>
            <a:ext cx="756694" cy="838692"/>
          </a:xfrm>
          <a:prstGeom prst="curvedConnector3">
            <a:avLst>
              <a:gd name="adj1" fmla="val 1917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3" name="Curved Connector 172"/>
          <p:cNvCxnSpPr>
            <a:stCxn id="16" idx="2"/>
            <a:endCxn id="19" idx="0"/>
          </p:cNvCxnSpPr>
          <p:nvPr/>
        </p:nvCxnSpPr>
        <p:spPr>
          <a:xfrm rot="5400000">
            <a:off x="4717627" y="1397858"/>
            <a:ext cx="756695" cy="842348"/>
          </a:xfrm>
          <a:prstGeom prst="curvedConnector3">
            <a:avLst>
              <a:gd name="adj1" fmla="val 17463"/>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Or 29"/>
          <p:cNvSpPr/>
          <p:nvPr/>
        </p:nvSpPr>
        <p:spPr>
          <a:xfrm>
            <a:off x="2905434" y="4109493"/>
            <a:ext cx="381095" cy="410071"/>
          </a:xfrm>
          <a:prstGeom prst="flowChartOr">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hape 37"/>
          <p:cNvCxnSpPr>
            <a:stCxn id="17" idx="1"/>
          </p:cNvCxnSpPr>
          <p:nvPr/>
        </p:nvCxnSpPr>
        <p:spPr>
          <a:xfrm rot="10800000">
            <a:off x="3230719" y="4459511"/>
            <a:ext cx="511425" cy="55723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hape 40"/>
          <p:cNvCxnSpPr>
            <a:stCxn id="30" idx="7"/>
            <a:endCxn id="12" idx="1"/>
          </p:cNvCxnSpPr>
          <p:nvPr/>
        </p:nvCxnSpPr>
        <p:spPr>
          <a:xfrm rot="5400000" flipH="1" flipV="1">
            <a:off x="3315058" y="3734122"/>
            <a:ext cx="351086" cy="51976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hape 42"/>
          <p:cNvCxnSpPr>
            <a:stCxn id="5" idx="3"/>
            <a:endCxn id="30" idx="3"/>
          </p:cNvCxnSpPr>
          <p:nvPr/>
        </p:nvCxnSpPr>
        <p:spPr>
          <a:xfrm flipV="1">
            <a:off x="2563423" y="4459510"/>
            <a:ext cx="397821" cy="56080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15" idx="3"/>
            <a:endCxn id="30" idx="1"/>
          </p:cNvCxnSpPr>
          <p:nvPr/>
        </p:nvCxnSpPr>
        <p:spPr>
          <a:xfrm>
            <a:off x="2571764" y="3818461"/>
            <a:ext cx="389480" cy="35108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12" idx="0"/>
            <a:endCxn id="19" idx="2"/>
          </p:cNvCxnSpPr>
          <p:nvPr/>
        </p:nvCxnSpPr>
        <p:spPr>
          <a:xfrm rot="16200000" flipV="1">
            <a:off x="4301801" y="3152445"/>
            <a:ext cx="747983" cy="19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rot="2700000">
            <a:off x="2689179" y="3633795"/>
            <a:ext cx="1197939" cy="369332"/>
          </a:xfrm>
          <a:prstGeom prst="rect">
            <a:avLst/>
          </a:prstGeom>
          <a:solidFill>
            <a:schemeClr val="bg1"/>
          </a:solidFill>
        </p:spPr>
        <p:txBody>
          <a:bodyPr wrap="none" rtlCol="0">
            <a:spAutoFit/>
          </a:bodyPr>
          <a:lstStyle/>
          <a:p>
            <a:r>
              <a:rPr lang="en-US" dirty="0" smtClean="0"/>
              <a:t>calculation</a:t>
            </a:r>
            <a:endParaRPr lang="en-US" dirty="0"/>
          </a:p>
        </p:txBody>
      </p:sp>
      <p:sp>
        <p:nvSpPr>
          <p:cNvPr id="12" name="Rectangle 11"/>
          <p:cNvSpPr/>
          <p:nvPr/>
        </p:nvSpPr>
        <p:spPr>
          <a:xfrm>
            <a:off x="3750484" y="3527428"/>
            <a:ext cx="1852600"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online </a:t>
            </a:r>
          </a:p>
          <a:p>
            <a:pPr algn="ctr"/>
            <a:r>
              <a:rPr lang="en-US" dirty="0" smtClean="0">
                <a:solidFill>
                  <a:schemeClr val="tx1"/>
                </a:solidFill>
              </a:rPr>
              <a:t>task-temperature</a:t>
            </a:r>
            <a:endParaRPr lang="en-US" dirty="0">
              <a:solidFill>
                <a:schemeClr val="tx1"/>
              </a:solidFill>
            </a:endParaRPr>
          </a:p>
        </p:txBody>
      </p:sp>
      <p:sp>
        <p:nvSpPr>
          <p:cNvPr id="50" name="TextBox 49"/>
          <p:cNvSpPr txBox="1"/>
          <p:nvPr/>
        </p:nvSpPr>
        <p:spPr>
          <a:xfrm>
            <a:off x="5742869" y="3158097"/>
            <a:ext cx="684803" cy="369332"/>
          </a:xfrm>
          <a:prstGeom prst="rect">
            <a:avLst/>
          </a:prstGeom>
          <a:solidFill>
            <a:schemeClr val="bg1"/>
          </a:solidFill>
        </p:spPr>
        <p:txBody>
          <a:bodyPr wrap="none" rtlCol="0">
            <a:spAutoFit/>
          </a:bodyPr>
          <a:lstStyle/>
          <a:p>
            <a:r>
              <a:rPr lang="en-US" dirty="0" smtClean="0"/>
              <a:t>input</a:t>
            </a:r>
            <a:endParaRPr lang="en-US" dirty="0"/>
          </a:p>
        </p:txBody>
      </p:sp>
      <p:sp>
        <p:nvSpPr>
          <p:cNvPr id="51" name="TextBox 50"/>
          <p:cNvSpPr txBox="1"/>
          <p:nvPr/>
        </p:nvSpPr>
        <p:spPr>
          <a:xfrm rot="2700000">
            <a:off x="5575738" y="2103906"/>
            <a:ext cx="1019067" cy="369332"/>
          </a:xfrm>
          <a:prstGeom prst="rect">
            <a:avLst/>
          </a:prstGeom>
          <a:solidFill>
            <a:schemeClr val="bg1"/>
          </a:solidFill>
        </p:spPr>
        <p:txBody>
          <a:bodyPr wrap="none" rtlCol="0">
            <a:spAutoFit/>
          </a:bodyPr>
          <a:lstStyle/>
          <a:p>
            <a:r>
              <a:rPr lang="en-US" dirty="0" smtClean="0"/>
              <a:t>schedule</a:t>
            </a:r>
            <a:endParaRPr lang="en-US" dirty="0"/>
          </a:p>
        </p:txBody>
      </p:sp>
      <p:sp>
        <p:nvSpPr>
          <p:cNvPr id="35" name="TextBox 34"/>
          <p:cNvSpPr txBox="1"/>
          <p:nvPr/>
        </p:nvSpPr>
        <p:spPr>
          <a:xfrm>
            <a:off x="4219582" y="2973431"/>
            <a:ext cx="895752" cy="369332"/>
          </a:xfrm>
          <a:prstGeom prst="rect">
            <a:avLst/>
          </a:prstGeom>
          <a:solidFill>
            <a:schemeClr val="bg1"/>
          </a:solidFill>
        </p:spPr>
        <p:txBody>
          <a:bodyPr wrap="square" rtlCol="0">
            <a:spAutoFit/>
          </a:bodyPr>
          <a:lstStyle/>
          <a:p>
            <a:r>
              <a:rPr lang="en-US" dirty="0" smtClean="0"/>
              <a:t>  input</a:t>
            </a:r>
            <a:endParaRPr lang="en-US" dirty="0"/>
          </a:p>
        </p:txBody>
      </p:sp>
      <p:sp>
        <p:nvSpPr>
          <p:cNvPr id="67" name="TextBox 66"/>
          <p:cNvSpPr txBox="1"/>
          <p:nvPr/>
        </p:nvSpPr>
        <p:spPr>
          <a:xfrm>
            <a:off x="4332397" y="1613032"/>
            <a:ext cx="684803" cy="369332"/>
          </a:xfrm>
          <a:prstGeom prst="rect">
            <a:avLst/>
          </a:prstGeom>
          <a:solidFill>
            <a:schemeClr val="bg1"/>
          </a:solidFill>
        </p:spPr>
        <p:txBody>
          <a:bodyPr wrap="none" rtlCol="0">
            <a:spAutoFit/>
          </a:bodyPr>
          <a:lstStyle/>
          <a:p>
            <a:r>
              <a:rPr lang="en-US" dirty="0" smtClean="0"/>
              <a:t>input</a:t>
            </a:r>
            <a:endParaRPr lang="en-US" dirty="0"/>
          </a:p>
        </p:txBody>
      </p:sp>
      <p:sp>
        <p:nvSpPr>
          <p:cNvPr id="37" name="Title 1"/>
          <p:cNvSpPr>
            <a:spLocks noGrp="1"/>
          </p:cNvSpPr>
          <p:nvPr>
            <p:ph type="title"/>
          </p:nvPr>
        </p:nvSpPr>
        <p:spPr>
          <a:xfrm>
            <a:off x="0" y="0"/>
            <a:ext cx="3230718" cy="1143000"/>
          </a:xfrm>
        </p:spPr>
        <p:txBody>
          <a:bodyPr>
            <a:normAutofit fontScale="90000"/>
          </a:bodyPr>
          <a:lstStyle/>
          <a:p>
            <a:r>
              <a:rPr lang="en-US" dirty="0" smtClean="0"/>
              <a:t>Concept</a:t>
            </a:r>
            <a:br>
              <a:rPr lang="en-US" dirty="0" smtClean="0"/>
            </a:br>
            <a:r>
              <a:rPr lang="en-US" dirty="0" smtClean="0"/>
              <a:t>framework</a:t>
            </a:r>
            <a:endParaRPr lang="en-US" dirty="0"/>
          </a:p>
        </p:txBody>
      </p:sp>
      <p:sp>
        <p:nvSpPr>
          <p:cNvPr id="28" name="Date Placeholder 27"/>
          <p:cNvSpPr>
            <a:spLocks noGrp="1"/>
          </p:cNvSpPr>
          <p:nvPr>
            <p:ph type="dt" sz="half" idx="10"/>
          </p:nvPr>
        </p:nvSpPr>
        <p:spPr/>
        <p:txBody>
          <a:bodyPr/>
          <a:lstStyle/>
          <a:p>
            <a:r>
              <a:rPr lang="en-US" smtClean="0"/>
              <a:t>12/13/09</a:t>
            </a:r>
            <a:endParaRPr lang="en-US"/>
          </a:p>
        </p:txBody>
      </p:sp>
      <p:sp>
        <p:nvSpPr>
          <p:cNvPr id="29" name="Slide Number Placeholder 28"/>
          <p:cNvSpPr>
            <a:spLocks noGrp="1"/>
          </p:cNvSpPr>
          <p:nvPr>
            <p:ph type="sldNum" sz="quarter" idx="12"/>
          </p:nvPr>
        </p:nvSpPr>
        <p:spPr/>
        <p:txBody>
          <a:bodyPr/>
          <a:lstStyle/>
          <a:p>
            <a:fld id="{3140AFB0-70CF-A54E-AC45-B16BB71EC9BF}" type="slidenum">
              <a:rPr lang="en-US" smtClean="0"/>
              <a:pPr/>
              <a:t>18</a:t>
            </a:fld>
            <a:endParaRPr lang="en-US"/>
          </a:p>
        </p:txBody>
      </p:sp>
      <p:sp>
        <p:nvSpPr>
          <p:cNvPr id="31" name="Footer Placeholder 30"/>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695729" y="4719092"/>
            <a:ext cx="1867694" cy="602453"/>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task-temperature profile</a:t>
            </a:r>
            <a:endParaRPr lang="en-US" dirty="0">
              <a:solidFill>
                <a:schemeClr val="tx1"/>
              </a:solidFill>
            </a:endParaRPr>
          </a:p>
        </p:txBody>
      </p:sp>
      <p:sp>
        <p:nvSpPr>
          <p:cNvPr id="15" name="Rectangle 14"/>
          <p:cNvSpPr/>
          <p:nvPr/>
        </p:nvSpPr>
        <p:spPr>
          <a:xfrm>
            <a:off x="704070" y="3527428"/>
            <a:ext cx="1867694"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RC-thermal model</a:t>
            </a:r>
            <a:endParaRPr lang="en-US" dirty="0">
              <a:solidFill>
                <a:schemeClr val="tx1"/>
              </a:solidFill>
            </a:endParaRPr>
          </a:p>
        </p:txBody>
      </p:sp>
      <p:sp>
        <p:nvSpPr>
          <p:cNvPr id="16" name="Rectangle 15"/>
          <p:cNvSpPr/>
          <p:nvPr/>
        </p:nvSpPr>
        <p:spPr>
          <a:xfrm>
            <a:off x="4772932" y="858619"/>
            <a:ext cx="1488432" cy="582066"/>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Workload </a:t>
            </a:r>
          </a:p>
          <a:p>
            <a:pPr algn="ctr"/>
            <a:r>
              <a:rPr lang="en-US" dirty="0" smtClean="0">
                <a:solidFill>
                  <a:schemeClr val="tx1"/>
                </a:solidFill>
              </a:rPr>
              <a:t>model</a:t>
            </a:r>
            <a:endParaRPr lang="en-US" dirty="0">
              <a:solidFill>
                <a:schemeClr val="tx1"/>
              </a:solidFill>
            </a:endParaRPr>
          </a:p>
        </p:txBody>
      </p:sp>
      <p:sp>
        <p:nvSpPr>
          <p:cNvPr id="17" name="Rectangle 16"/>
          <p:cNvSpPr/>
          <p:nvPr/>
        </p:nvSpPr>
        <p:spPr>
          <a:xfrm>
            <a:off x="3742143" y="4711947"/>
            <a:ext cx="1865312" cy="6096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Thermal map</a:t>
            </a:r>
            <a:endParaRPr lang="en-US" dirty="0">
              <a:solidFill>
                <a:schemeClr val="tx1"/>
              </a:solidFill>
            </a:endParaRPr>
          </a:p>
        </p:txBody>
      </p:sp>
      <p:sp>
        <p:nvSpPr>
          <p:cNvPr id="18" name="Rectangle 17"/>
          <p:cNvSpPr/>
          <p:nvPr/>
        </p:nvSpPr>
        <p:spPr>
          <a:xfrm>
            <a:off x="3089829" y="858619"/>
            <a:ext cx="1492558" cy="582067"/>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center </a:t>
            </a:r>
          </a:p>
          <a:p>
            <a:pPr algn="ctr"/>
            <a:r>
              <a:rPr lang="en-US" dirty="0" smtClean="0">
                <a:solidFill>
                  <a:schemeClr val="tx1"/>
                </a:solidFill>
              </a:rPr>
              <a:t>model</a:t>
            </a:r>
            <a:endParaRPr lang="en-US" dirty="0">
              <a:solidFill>
                <a:schemeClr val="tx1"/>
              </a:solidFill>
            </a:endParaRPr>
          </a:p>
        </p:txBody>
      </p:sp>
      <p:sp>
        <p:nvSpPr>
          <p:cNvPr id="19" name="Rectangle 18"/>
          <p:cNvSpPr/>
          <p:nvPr/>
        </p:nvSpPr>
        <p:spPr>
          <a:xfrm>
            <a:off x="3744329" y="2197380"/>
            <a:ext cx="1860941"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TASA-B</a:t>
            </a:r>
            <a:endParaRPr lang="en-US" dirty="0">
              <a:solidFill>
                <a:schemeClr val="tx1"/>
              </a:solidFill>
            </a:endParaRPr>
          </a:p>
        </p:txBody>
      </p:sp>
      <p:sp>
        <p:nvSpPr>
          <p:cNvPr id="27" name="Rounded Rectangle 26"/>
          <p:cNvSpPr/>
          <p:nvPr/>
        </p:nvSpPr>
        <p:spPr>
          <a:xfrm>
            <a:off x="6486934" y="3499892"/>
            <a:ext cx="1752595" cy="60960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Cooling system control</a:t>
            </a:r>
            <a:endParaRPr lang="en-US" dirty="0">
              <a:solidFill>
                <a:schemeClr val="tx1"/>
              </a:solidFill>
            </a:endParaRPr>
          </a:p>
        </p:txBody>
      </p:sp>
      <p:sp>
        <p:nvSpPr>
          <p:cNvPr id="58" name="Rounded Rectangle 57"/>
          <p:cNvSpPr/>
          <p:nvPr/>
        </p:nvSpPr>
        <p:spPr>
          <a:xfrm>
            <a:off x="6486934" y="1587779"/>
            <a:ext cx="1752594" cy="60960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Workload placement</a:t>
            </a:r>
            <a:endParaRPr lang="en-US" dirty="0">
              <a:solidFill>
                <a:schemeClr val="tx1"/>
              </a:solidFill>
            </a:endParaRPr>
          </a:p>
        </p:txBody>
      </p:sp>
      <p:cxnSp>
        <p:nvCxnSpPr>
          <p:cNvPr id="56" name="Curved Connector 55"/>
          <p:cNvCxnSpPr>
            <a:stCxn id="19" idx="3"/>
            <a:endCxn id="58" idx="1"/>
          </p:cNvCxnSpPr>
          <p:nvPr/>
        </p:nvCxnSpPr>
        <p:spPr>
          <a:xfrm flipV="1">
            <a:off x="5605270" y="1892580"/>
            <a:ext cx="881664" cy="595833"/>
          </a:xfrm>
          <a:prstGeom prst="curved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19" idx="3"/>
            <a:endCxn id="27" idx="1"/>
          </p:cNvCxnSpPr>
          <p:nvPr/>
        </p:nvCxnSpPr>
        <p:spPr>
          <a:xfrm>
            <a:off x="5605270" y="2488413"/>
            <a:ext cx="881664" cy="1316280"/>
          </a:xfrm>
          <a:prstGeom prst="curved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a:stCxn id="27" idx="2"/>
            <a:endCxn id="17" idx="3"/>
          </p:cNvCxnSpPr>
          <p:nvPr/>
        </p:nvCxnSpPr>
        <p:spPr>
          <a:xfrm rot="5400000">
            <a:off x="6031717" y="3685232"/>
            <a:ext cx="907254" cy="175577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rot="2700000">
            <a:off x="6013491" y="4773593"/>
            <a:ext cx="877389" cy="369332"/>
          </a:xfrm>
          <a:prstGeom prst="rect">
            <a:avLst/>
          </a:prstGeom>
          <a:solidFill>
            <a:schemeClr val="bg1"/>
          </a:solidFill>
        </p:spPr>
        <p:txBody>
          <a:bodyPr wrap="none" rtlCol="0">
            <a:spAutoFit/>
          </a:bodyPr>
          <a:lstStyle/>
          <a:p>
            <a:r>
              <a:rPr lang="en-US" dirty="0" smtClean="0"/>
              <a:t>Control</a:t>
            </a:r>
            <a:endParaRPr lang="en-US" dirty="0"/>
          </a:p>
        </p:txBody>
      </p:sp>
      <p:cxnSp>
        <p:nvCxnSpPr>
          <p:cNvPr id="141" name="Curved Connector 140"/>
          <p:cNvCxnSpPr>
            <a:stCxn id="18" idx="2"/>
            <a:endCxn id="19" idx="0"/>
          </p:cNvCxnSpPr>
          <p:nvPr/>
        </p:nvCxnSpPr>
        <p:spPr>
          <a:xfrm rot="16200000" flipH="1">
            <a:off x="3877107" y="1399687"/>
            <a:ext cx="756694" cy="838692"/>
          </a:xfrm>
          <a:prstGeom prst="curvedConnector3">
            <a:avLst>
              <a:gd name="adj1" fmla="val 1917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3" name="Curved Connector 172"/>
          <p:cNvCxnSpPr>
            <a:stCxn id="16" idx="2"/>
            <a:endCxn id="19" idx="0"/>
          </p:cNvCxnSpPr>
          <p:nvPr/>
        </p:nvCxnSpPr>
        <p:spPr>
          <a:xfrm rot="5400000">
            <a:off x="4717627" y="1397858"/>
            <a:ext cx="756695" cy="842348"/>
          </a:xfrm>
          <a:prstGeom prst="curvedConnector3">
            <a:avLst>
              <a:gd name="adj1" fmla="val 17463"/>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Or 29"/>
          <p:cNvSpPr/>
          <p:nvPr/>
        </p:nvSpPr>
        <p:spPr>
          <a:xfrm>
            <a:off x="2905434" y="4109493"/>
            <a:ext cx="381095" cy="410071"/>
          </a:xfrm>
          <a:prstGeom prst="flowChartOr">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hape 37"/>
          <p:cNvCxnSpPr>
            <a:stCxn id="17" idx="1"/>
          </p:cNvCxnSpPr>
          <p:nvPr/>
        </p:nvCxnSpPr>
        <p:spPr>
          <a:xfrm rot="10800000">
            <a:off x="3230719" y="4459511"/>
            <a:ext cx="511425" cy="55723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hape 40"/>
          <p:cNvCxnSpPr>
            <a:stCxn id="30" idx="7"/>
            <a:endCxn id="12" idx="1"/>
          </p:cNvCxnSpPr>
          <p:nvPr/>
        </p:nvCxnSpPr>
        <p:spPr>
          <a:xfrm rot="5400000" flipH="1" flipV="1">
            <a:off x="3315058" y="3734122"/>
            <a:ext cx="351086" cy="51976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hape 42"/>
          <p:cNvCxnSpPr>
            <a:stCxn id="5" idx="3"/>
            <a:endCxn id="30" idx="3"/>
          </p:cNvCxnSpPr>
          <p:nvPr/>
        </p:nvCxnSpPr>
        <p:spPr>
          <a:xfrm flipV="1">
            <a:off x="2563423" y="4459510"/>
            <a:ext cx="397821" cy="56080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15" idx="3"/>
            <a:endCxn id="30" idx="1"/>
          </p:cNvCxnSpPr>
          <p:nvPr/>
        </p:nvCxnSpPr>
        <p:spPr>
          <a:xfrm>
            <a:off x="2571764" y="3818461"/>
            <a:ext cx="389480" cy="35108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12" idx="0"/>
            <a:endCxn id="19" idx="2"/>
          </p:cNvCxnSpPr>
          <p:nvPr/>
        </p:nvCxnSpPr>
        <p:spPr>
          <a:xfrm rot="16200000" flipV="1">
            <a:off x="4301801" y="3152445"/>
            <a:ext cx="747983" cy="19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rot="2700000">
            <a:off x="2689179" y="3633795"/>
            <a:ext cx="1197939" cy="369332"/>
          </a:xfrm>
          <a:prstGeom prst="rect">
            <a:avLst/>
          </a:prstGeom>
          <a:solidFill>
            <a:schemeClr val="bg1"/>
          </a:solidFill>
        </p:spPr>
        <p:txBody>
          <a:bodyPr wrap="none" rtlCol="0">
            <a:spAutoFit/>
          </a:bodyPr>
          <a:lstStyle/>
          <a:p>
            <a:r>
              <a:rPr lang="en-US" dirty="0" smtClean="0"/>
              <a:t>calculation</a:t>
            </a:r>
            <a:endParaRPr lang="en-US" dirty="0"/>
          </a:p>
        </p:txBody>
      </p:sp>
      <p:sp>
        <p:nvSpPr>
          <p:cNvPr id="12" name="Rectangle 11"/>
          <p:cNvSpPr/>
          <p:nvPr/>
        </p:nvSpPr>
        <p:spPr>
          <a:xfrm>
            <a:off x="3750484" y="3527428"/>
            <a:ext cx="1852600"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online </a:t>
            </a:r>
          </a:p>
          <a:p>
            <a:pPr algn="ctr"/>
            <a:r>
              <a:rPr lang="en-US" dirty="0" smtClean="0">
                <a:solidFill>
                  <a:schemeClr val="tx1"/>
                </a:solidFill>
              </a:rPr>
              <a:t>task-temperature</a:t>
            </a:r>
            <a:endParaRPr lang="en-US" dirty="0">
              <a:solidFill>
                <a:schemeClr val="tx1"/>
              </a:solidFill>
            </a:endParaRPr>
          </a:p>
        </p:txBody>
      </p:sp>
      <p:sp>
        <p:nvSpPr>
          <p:cNvPr id="50" name="TextBox 49"/>
          <p:cNvSpPr txBox="1"/>
          <p:nvPr/>
        </p:nvSpPr>
        <p:spPr>
          <a:xfrm>
            <a:off x="5742869" y="3158097"/>
            <a:ext cx="684803" cy="369332"/>
          </a:xfrm>
          <a:prstGeom prst="rect">
            <a:avLst/>
          </a:prstGeom>
          <a:solidFill>
            <a:schemeClr val="bg1"/>
          </a:solidFill>
        </p:spPr>
        <p:txBody>
          <a:bodyPr wrap="none" rtlCol="0">
            <a:spAutoFit/>
          </a:bodyPr>
          <a:lstStyle/>
          <a:p>
            <a:r>
              <a:rPr lang="en-US" dirty="0" smtClean="0"/>
              <a:t>input</a:t>
            </a:r>
            <a:endParaRPr lang="en-US" dirty="0"/>
          </a:p>
        </p:txBody>
      </p:sp>
      <p:sp>
        <p:nvSpPr>
          <p:cNvPr id="51" name="TextBox 50"/>
          <p:cNvSpPr txBox="1"/>
          <p:nvPr/>
        </p:nvSpPr>
        <p:spPr>
          <a:xfrm rot="2700000">
            <a:off x="5575738" y="2103906"/>
            <a:ext cx="1019067" cy="369332"/>
          </a:xfrm>
          <a:prstGeom prst="rect">
            <a:avLst/>
          </a:prstGeom>
          <a:solidFill>
            <a:schemeClr val="bg1"/>
          </a:solidFill>
        </p:spPr>
        <p:txBody>
          <a:bodyPr wrap="none" rtlCol="0">
            <a:spAutoFit/>
          </a:bodyPr>
          <a:lstStyle/>
          <a:p>
            <a:r>
              <a:rPr lang="en-US" dirty="0" smtClean="0"/>
              <a:t>schedule</a:t>
            </a:r>
            <a:endParaRPr lang="en-US" dirty="0"/>
          </a:p>
        </p:txBody>
      </p:sp>
      <p:sp>
        <p:nvSpPr>
          <p:cNvPr id="35" name="TextBox 34"/>
          <p:cNvSpPr txBox="1"/>
          <p:nvPr/>
        </p:nvSpPr>
        <p:spPr>
          <a:xfrm>
            <a:off x="4219582" y="2973431"/>
            <a:ext cx="895752" cy="369332"/>
          </a:xfrm>
          <a:prstGeom prst="rect">
            <a:avLst/>
          </a:prstGeom>
          <a:solidFill>
            <a:schemeClr val="bg1"/>
          </a:solidFill>
        </p:spPr>
        <p:txBody>
          <a:bodyPr wrap="square" rtlCol="0">
            <a:spAutoFit/>
          </a:bodyPr>
          <a:lstStyle/>
          <a:p>
            <a:r>
              <a:rPr lang="en-US" dirty="0" smtClean="0"/>
              <a:t>  input</a:t>
            </a:r>
            <a:endParaRPr lang="en-US" dirty="0"/>
          </a:p>
        </p:txBody>
      </p:sp>
      <p:sp>
        <p:nvSpPr>
          <p:cNvPr id="67" name="TextBox 66"/>
          <p:cNvSpPr txBox="1"/>
          <p:nvPr/>
        </p:nvSpPr>
        <p:spPr>
          <a:xfrm>
            <a:off x="4332397" y="1613032"/>
            <a:ext cx="684803" cy="369332"/>
          </a:xfrm>
          <a:prstGeom prst="rect">
            <a:avLst/>
          </a:prstGeom>
          <a:solidFill>
            <a:schemeClr val="bg1"/>
          </a:solidFill>
        </p:spPr>
        <p:txBody>
          <a:bodyPr wrap="none" rtlCol="0">
            <a:spAutoFit/>
          </a:bodyPr>
          <a:lstStyle/>
          <a:p>
            <a:r>
              <a:rPr lang="en-US" dirty="0" smtClean="0"/>
              <a:t>input</a:t>
            </a:r>
            <a:endParaRPr lang="en-US" dirty="0"/>
          </a:p>
        </p:txBody>
      </p:sp>
      <p:sp>
        <p:nvSpPr>
          <p:cNvPr id="37" name="Title 1"/>
          <p:cNvSpPr>
            <a:spLocks noGrp="1"/>
          </p:cNvSpPr>
          <p:nvPr>
            <p:ph type="title"/>
          </p:nvPr>
        </p:nvSpPr>
        <p:spPr>
          <a:xfrm>
            <a:off x="0" y="0"/>
            <a:ext cx="3230718" cy="1143000"/>
          </a:xfrm>
        </p:spPr>
        <p:txBody>
          <a:bodyPr>
            <a:normAutofit fontScale="90000"/>
          </a:bodyPr>
          <a:lstStyle/>
          <a:p>
            <a:r>
              <a:rPr lang="en-US" dirty="0" smtClean="0"/>
              <a:t>Concept</a:t>
            </a:r>
            <a:br>
              <a:rPr lang="en-US" dirty="0" smtClean="0"/>
            </a:br>
            <a:r>
              <a:rPr lang="en-US" dirty="0" smtClean="0"/>
              <a:t>framework</a:t>
            </a:r>
            <a:endParaRPr lang="en-US" dirty="0"/>
          </a:p>
        </p:txBody>
      </p:sp>
      <p:sp>
        <p:nvSpPr>
          <p:cNvPr id="29" name="Date Placeholder 28"/>
          <p:cNvSpPr>
            <a:spLocks noGrp="1"/>
          </p:cNvSpPr>
          <p:nvPr>
            <p:ph type="dt" sz="half" idx="10"/>
          </p:nvPr>
        </p:nvSpPr>
        <p:spPr/>
        <p:txBody>
          <a:bodyPr/>
          <a:lstStyle/>
          <a:p>
            <a:r>
              <a:rPr lang="en-US" smtClean="0"/>
              <a:t>12/13/09</a:t>
            </a:r>
            <a:endParaRPr lang="en-US"/>
          </a:p>
        </p:txBody>
      </p:sp>
      <p:sp>
        <p:nvSpPr>
          <p:cNvPr id="31" name="Slide Number Placeholder 30"/>
          <p:cNvSpPr>
            <a:spLocks noGrp="1"/>
          </p:cNvSpPr>
          <p:nvPr>
            <p:ph type="sldNum" sz="quarter" idx="12"/>
          </p:nvPr>
        </p:nvSpPr>
        <p:spPr/>
        <p:txBody>
          <a:bodyPr/>
          <a:lstStyle/>
          <a:p>
            <a:fld id="{3140AFB0-70CF-A54E-AC45-B16BB71EC9BF}" type="slidenum">
              <a:rPr lang="en-US" smtClean="0"/>
              <a:pPr/>
              <a:t>19</a:t>
            </a:fld>
            <a:endParaRPr lang="en-US"/>
          </a:p>
        </p:txBody>
      </p:sp>
      <p:sp>
        <p:nvSpPr>
          <p:cNvPr id="32" name="Footer Placeholder 31"/>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smtClean="0"/>
              <a:t>Bio</a:t>
            </a:r>
          </a:p>
        </p:txBody>
      </p:sp>
      <p:sp>
        <p:nvSpPr>
          <p:cNvPr id="5" name="Content Placeholder 4"/>
          <p:cNvSpPr>
            <a:spLocks noGrp="1"/>
          </p:cNvSpPr>
          <p:nvPr>
            <p:ph idx="1"/>
          </p:nvPr>
        </p:nvSpPr>
        <p:spPr/>
        <p:txBody>
          <a:bodyPr rtlCol="0">
            <a:normAutofit fontScale="70000" lnSpcReduction="20000"/>
          </a:bodyPr>
          <a:lstStyle/>
          <a:p>
            <a:pPr fontAlgn="auto">
              <a:spcAft>
                <a:spcPts val="0"/>
              </a:spcAft>
              <a:buFont typeface="Arial"/>
              <a:buChar char="•"/>
              <a:defRPr/>
            </a:pPr>
            <a:r>
              <a:rPr lang="en-US" dirty="0" err="1" smtClean="0">
                <a:ea typeface="+mn-ea"/>
                <a:cs typeface="+mn-cs"/>
              </a:rPr>
              <a:t>Gregor</a:t>
            </a:r>
            <a:r>
              <a:rPr lang="en-US" dirty="0" smtClean="0">
                <a:ea typeface="+mn-ea"/>
                <a:cs typeface="+mn-cs"/>
              </a:rPr>
              <a:t> von </a:t>
            </a:r>
            <a:r>
              <a:rPr lang="en-US" dirty="0" err="1" smtClean="0">
                <a:ea typeface="+mn-ea"/>
                <a:cs typeface="+mn-cs"/>
              </a:rPr>
              <a:t>Laszewski</a:t>
            </a:r>
            <a:r>
              <a:rPr lang="en-US" dirty="0" smtClean="0">
                <a:ea typeface="+mn-ea"/>
                <a:cs typeface="+mn-cs"/>
              </a:rPr>
              <a:t> is conducting state-of-the-art work in Cloud computing and </a:t>
            </a:r>
            <a:r>
              <a:rPr lang="en-US" dirty="0" err="1" smtClean="0">
                <a:ea typeface="+mn-ea"/>
                <a:cs typeface="+mn-cs"/>
              </a:rPr>
              <a:t>GreenIT</a:t>
            </a:r>
            <a:r>
              <a:rPr lang="en-US" dirty="0" smtClean="0">
                <a:ea typeface="+mn-ea"/>
                <a:cs typeface="+mn-cs"/>
              </a:rPr>
              <a:t> at </a:t>
            </a:r>
            <a:r>
              <a:rPr lang="en-US" b="1" dirty="0" smtClean="0">
                <a:ea typeface="+mn-ea"/>
                <a:cs typeface="+mn-cs"/>
              </a:rPr>
              <a:t>Indiana University </a:t>
            </a:r>
            <a:r>
              <a:rPr lang="en-US" dirty="0" smtClean="0">
                <a:ea typeface="+mn-ea"/>
                <a:cs typeface="+mn-cs"/>
              </a:rPr>
              <a:t>as part of the Future Grid project. During a 2 year leave of absence from Argonne National Laboratory</a:t>
            </a:r>
            <a:r>
              <a:rPr lang="en-US" b="1" dirty="0" smtClean="0">
                <a:ea typeface="+mn-ea"/>
                <a:cs typeface="+mn-cs"/>
              </a:rPr>
              <a:t> </a:t>
            </a:r>
            <a:r>
              <a:rPr lang="en-US" dirty="0" smtClean="0">
                <a:ea typeface="+mn-ea"/>
                <a:cs typeface="+mn-cs"/>
              </a:rPr>
              <a:t>he was an associate Professor at Rochester Institute of Technology (RIT). He worked between 1996 and 2007 for </a:t>
            </a:r>
            <a:r>
              <a:rPr lang="en-US" b="1" dirty="0" smtClean="0">
                <a:ea typeface="+mn-ea"/>
                <a:cs typeface="+mn-cs"/>
              </a:rPr>
              <a:t>Argonne National Laboratory </a:t>
            </a:r>
            <a:r>
              <a:rPr lang="en-US" dirty="0" smtClean="0">
                <a:ea typeface="+mn-ea"/>
                <a:cs typeface="+mn-cs"/>
              </a:rPr>
              <a:t>and as a fellow at University of Chicago. </a:t>
            </a:r>
          </a:p>
          <a:p>
            <a:pPr fontAlgn="auto">
              <a:spcAft>
                <a:spcPts val="0"/>
              </a:spcAft>
              <a:buFont typeface="Arial"/>
              <a:buChar char="•"/>
              <a:defRPr/>
            </a:pPr>
            <a:r>
              <a:rPr lang="en-US" dirty="0" smtClean="0">
                <a:ea typeface="+mn-ea"/>
                <a:cs typeface="+mn-cs"/>
              </a:rPr>
              <a:t>He is involved in Grid computing since the term was coined. Current research interests are in the areas of </a:t>
            </a:r>
            <a:r>
              <a:rPr lang="en-US" dirty="0" err="1" smtClean="0">
                <a:ea typeface="+mn-ea"/>
                <a:cs typeface="+mn-cs"/>
              </a:rPr>
              <a:t>GreenIT</a:t>
            </a:r>
            <a:r>
              <a:rPr lang="en-US" dirty="0" smtClean="0">
                <a:ea typeface="+mn-ea"/>
                <a:cs typeface="+mn-cs"/>
              </a:rPr>
              <a:t>, Grid &amp; Cloud computing, and </a:t>
            </a:r>
            <a:r>
              <a:rPr lang="en-US" dirty="0" err="1" smtClean="0">
                <a:ea typeface="+mn-ea"/>
                <a:cs typeface="+mn-cs"/>
              </a:rPr>
              <a:t>GPGPUs</a:t>
            </a:r>
            <a:r>
              <a:rPr lang="en-US" dirty="0" smtClean="0">
                <a:ea typeface="+mn-ea"/>
                <a:cs typeface="+mn-cs"/>
              </a:rPr>
              <a:t>. He is best known for his efforts in making Grids usable and initiating the Java Commodity Grid Kit which provides a basis for many Grid related projects including the </a:t>
            </a:r>
            <a:r>
              <a:rPr lang="en-US" dirty="0" err="1" smtClean="0">
                <a:ea typeface="+mn-ea"/>
                <a:cs typeface="+mn-cs"/>
              </a:rPr>
              <a:t>Globus</a:t>
            </a:r>
            <a:r>
              <a:rPr lang="en-US" dirty="0" smtClean="0">
                <a:ea typeface="+mn-ea"/>
                <a:cs typeface="+mn-cs"/>
              </a:rPr>
              <a:t> toolkit (</a:t>
            </a:r>
            <a:r>
              <a:rPr lang="en-US" dirty="0" smtClean="0">
                <a:ea typeface="+mn-ea"/>
                <a:cs typeface="+mn-cs"/>
                <a:hlinkClick r:id="rId2" tooltip="http://www.cogkits.org"/>
              </a:rPr>
              <a:t>http://www.cogkits.org</a:t>
            </a:r>
            <a:r>
              <a:rPr lang="en-US" dirty="0" smtClean="0">
                <a:ea typeface="+mn-ea"/>
                <a:cs typeface="+mn-cs"/>
              </a:rPr>
              <a:t>). His Web page is located at </a:t>
            </a:r>
            <a:r>
              <a:rPr lang="en-US" dirty="0" smtClean="0">
                <a:ea typeface="+mn-ea"/>
                <a:cs typeface="+mn-cs"/>
                <a:hlinkClick r:id="rId3" tooltip="http://cyberaide.org"/>
              </a:rPr>
              <a:t>http://cyberaide.org</a:t>
            </a:r>
            <a:endParaRPr lang="en-US" dirty="0" smtClean="0">
              <a:ea typeface="+mn-ea"/>
              <a:cs typeface="+mn-cs"/>
            </a:endParaRPr>
          </a:p>
          <a:p>
            <a:pPr fontAlgn="auto">
              <a:spcAft>
                <a:spcPts val="0"/>
              </a:spcAft>
              <a:buFont typeface="Arial"/>
              <a:buChar char="•"/>
              <a:defRPr/>
            </a:pPr>
            <a:r>
              <a:rPr lang="en-US" dirty="0" smtClean="0">
                <a:ea typeface="+mn-ea"/>
                <a:cs typeface="+mn-cs"/>
              </a:rPr>
              <a:t>Recently worked on </a:t>
            </a:r>
            <a:r>
              <a:rPr lang="en-US" dirty="0" err="1" smtClean="0">
                <a:ea typeface="+mn-ea"/>
                <a:cs typeface="+mn-cs"/>
              </a:rPr>
              <a:t>FutureGrid</a:t>
            </a:r>
            <a:r>
              <a:rPr lang="en-US" dirty="0" smtClean="0">
                <a:ea typeface="+mn-ea"/>
                <a:cs typeface="+mn-cs"/>
              </a:rPr>
              <a:t>, </a:t>
            </a:r>
            <a:r>
              <a:rPr lang="en-US" dirty="0" smtClean="0">
                <a:ea typeface="+mn-ea"/>
                <a:cs typeface="+mn-cs"/>
                <a:hlinkClick r:id="rId4"/>
              </a:rPr>
              <a:t>http://futuregird.org</a:t>
            </a:r>
            <a:r>
              <a:rPr lang="en-US" dirty="0" smtClean="0">
                <a:ea typeface="+mn-ea"/>
                <a:cs typeface="+mn-cs"/>
              </a:rPr>
              <a:t> </a:t>
            </a:r>
          </a:p>
          <a:p>
            <a:pPr fontAlgn="auto">
              <a:spcAft>
                <a:spcPts val="0"/>
              </a:spcAft>
              <a:buFont typeface="Arial"/>
              <a:buChar char="•"/>
              <a:defRPr/>
            </a:pPr>
            <a:r>
              <a:rPr lang="en-US" dirty="0" smtClean="0">
                <a:ea typeface="+mn-ea"/>
                <a:cs typeface="+mn-cs"/>
              </a:rPr>
              <a:t>Masters Degree in 1990 from the University of Bonn, Germany</a:t>
            </a:r>
          </a:p>
          <a:p>
            <a:pPr fontAlgn="auto">
              <a:spcAft>
                <a:spcPts val="0"/>
              </a:spcAft>
              <a:buFont typeface="Arial"/>
              <a:buChar char="•"/>
              <a:defRPr/>
            </a:pPr>
            <a:r>
              <a:rPr lang="en-US" dirty="0" smtClean="0">
                <a:ea typeface="+mn-ea"/>
                <a:cs typeface="+mn-cs"/>
              </a:rPr>
              <a:t>Ph.D. in 1996 from Syracuse University in computer science. </a:t>
            </a:r>
          </a:p>
          <a:p>
            <a:pPr fontAlgn="auto">
              <a:spcAft>
                <a:spcPts val="0"/>
              </a:spcAft>
              <a:buFont typeface="Arial"/>
              <a:buNone/>
              <a:defRPr/>
            </a:pPr>
            <a:endParaRPr lang="en-US" dirty="0" smtClean="0">
              <a:ea typeface="+mn-ea"/>
              <a:cs typeface="+mn-cs"/>
            </a:endParaRPr>
          </a:p>
        </p:txBody>
      </p:sp>
      <p:pic>
        <p:nvPicPr>
          <p:cNvPr id="17412" name="Picture 5"/>
          <p:cNvPicPr>
            <a:picLocks noChangeAspect="1"/>
          </p:cNvPicPr>
          <p:nvPr/>
        </p:nvPicPr>
        <p:blipFill>
          <a:blip r:embed="rId5"/>
          <a:srcRect/>
          <a:stretch>
            <a:fillRect/>
          </a:stretch>
        </p:blipFill>
        <p:spPr bwMode="auto">
          <a:xfrm>
            <a:off x="1600200" y="76200"/>
            <a:ext cx="846138" cy="12192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r>
              <a:rPr lang="en-US" smtClean="0"/>
              <a:t>12/13/09</a:t>
            </a:r>
            <a:endParaRPr lang="en-US"/>
          </a:p>
        </p:txBody>
      </p:sp>
      <p:sp>
        <p:nvSpPr>
          <p:cNvPr id="7" name="Slide Number Placeholder 6"/>
          <p:cNvSpPr>
            <a:spLocks noGrp="1"/>
          </p:cNvSpPr>
          <p:nvPr>
            <p:ph type="sldNum" sz="quarter" idx="12"/>
          </p:nvPr>
        </p:nvSpPr>
        <p:spPr/>
        <p:txBody>
          <a:bodyPr/>
          <a:lstStyle/>
          <a:p>
            <a:fld id="{3140AFB0-70CF-A54E-AC45-B16BB71EC9BF}" type="slidenum">
              <a:rPr lang="en-US" smtClean="0"/>
              <a:pPr/>
              <a:t>2</a:t>
            </a:fld>
            <a:endParaRPr lang="en-US"/>
          </a:p>
        </p:txBody>
      </p:sp>
      <p:sp>
        <p:nvSpPr>
          <p:cNvPr id="8" name="Footer Placeholder 7"/>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695729" y="4719092"/>
            <a:ext cx="1867694" cy="602453"/>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task-temperature profile</a:t>
            </a:r>
            <a:endParaRPr lang="en-US" dirty="0">
              <a:solidFill>
                <a:schemeClr val="tx1"/>
              </a:solidFill>
            </a:endParaRPr>
          </a:p>
        </p:txBody>
      </p:sp>
      <p:sp>
        <p:nvSpPr>
          <p:cNvPr id="15" name="Rectangle 14"/>
          <p:cNvSpPr/>
          <p:nvPr/>
        </p:nvSpPr>
        <p:spPr>
          <a:xfrm>
            <a:off x="704070" y="3527428"/>
            <a:ext cx="1867694"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RC-thermal model</a:t>
            </a:r>
            <a:endParaRPr lang="en-US" dirty="0">
              <a:solidFill>
                <a:schemeClr val="tx1"/>
              </a:solidFill>
            </a:endParaRPr>
          </a:p>
        </p:txBody>
      </p:sp>
      <p:sp>
        <p:nvSpPr>
          <p:cNvPr id="16" name="Rectangle 15"/>
          <p:cNvSpPr/>
          <p:nvPr/>
        </p:nvSpPr>
        <p:spPr>
          <a:xfrm>
            <a:off x="4772932" y="858619"/>
            <a:ext cx="1488432" cy="582066"/>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Workload </a:t>
            </a:r>
          </a:p>
          <a:p>
            <a:pPr algn="ctr"/>
            <a:r>
              <a:rPr lang="en-US" dirty="0" smtClean="0">
                <a:solidFill>
                  <a:schemeClr val="tx1"/>
                </a:solidFill>
              </a:rPr>
              <a:t>model</a:t>
            </a:r>
            <a:endParaRPr lang="en-US" dirty="0">
              <a:solidFill>
                <a:schemeClr val="tx1"/>
              </a:solidFill>
            </a:endParaRPr>
          </a:p>
        </p:txBody>
      </p:sp>
      <p:sp>
        <p:nvSpPr>
          <p:cNvPr id="17" name="Rectangle 16"/>
          <p:cNvSpPr/>
          <p:nvPr/>
        </p:nvSpPr>
        <p:spPr>
          <a:xfrm>
            <a:off x="3742143" y="4711947"/>
            <a:ext cx="1865312" cy="6096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Thermal map</a:t>
            </a:r>
            <a:endParaRPr lang="en-US" dirty="0">
              <a:solidFill>
                <a:schemeClr val="tx1"/>
              </a:solidFill>
            </a:endParaRPr>
          </a:p>
        </p:txBody>
      </p:sp>
      <p:sp>
        <p:nvSpPr>
          <p:cNvPr id="18" name="Rectangle 17"/>
          <p:cNvSpPr/>
          <p:nvPr/>
        </p:nvSpPr>
        <p:spPr>
          <a:xfrm>
            <a:off x="3089829" y="858619"/>
            <a:ext cx="1492558" cy="582067"/>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center </a:t>
            </a:r>
          </a:p>
          <a:p>
            <a:pPr algn="ctr"/>
            <a:r>
              <a:rPr lang="en-US" dirty="0" smtClean="0">
                <a:solidFill>
                  <a:schemeClr val="tx1"/>
                </a:solidFill>
              </a:rPr>
              <a:t>model</a:t>
            </a:r>
            <a:endParaRPr lang="en-US" dirty="0">
              <a:solidFill>
                <a:schemeClr val="tx1"/>
              </a:solidFill>
            </a:endParaRPr>
          </a:p>
        </p:txBody>
      </p:sp>
      <p:sp>
        <p:nvSpPr>
          <p:cNvPr id="19" name="Rectangle 18"/>
          <p:cNvSpPr/>
          <p:nvPr/>
        </p:nvSpPr>
        <p:spPr>
          <a:xfrm>
            <a:off x="3744329" y="2197380"/>
            <a:ext cx="1860941"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TASA-B</a:t>
            </a:r>
            <a:endParaRPr lang="en-US" dirty="0">
              <a:solidFill>
                <a:schemeClr val="tx1"/>
              </a:solidFill>
            </a:endParaRPr>
          </a:p>
        </p:txBody>
      </p:sp>
      <p:sp>
        <p:nvSpPr>
          <p:cNvPr id="34" name="Rounded Rectangle 33"/>
          <p:cNvSpPr/>
          <p:nvPr/>
        </p:nvSpPr>
        <p:spPr>
          <a:xfrm>
            <a:off x="705658" y="6059815"/>
            <a:ext cx="1866106" cy="609600"/>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Profiling tool</a:t>
            </a:r>
            <a:endParaRPr lang="en-US" dirty="0">
              <a:solidFill>
                <a:schemeClr val="tx1"/>
              </a:solidFill>
            </a:endParaRPr>
          </a:p>
        </p:txBody>
      </p:sp>
      <p:sp>
        <p:nvSpPr>
          <p:cNvPr id="27" name="Rounded Rectangle 26"/>
          <p:cNvSpPr/>
          <p:nvPr/>
        </p:nvSpPr>
        <p:spPr>
          <a:xfrm>
            <a:off x="6486934" y="3499892"/>
            <a:ext cx="1752595" cy="60960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Cooling system control</a:t>
            </a:r>
            <a:endParaRPr lang="en-US" dirty="0">
              <a:solidFill>
                <a:schemeClr val="tx1"/>
              </a:solidFill>
            </a:endParaRPr>
          </a:p>
        </p:txBody>
      </p:sp>
      <p:sp>
        <p:nvSpPr>
          <p:cNvPr id="58" name="Rounded Rectangle 57"/>
          <p:cNvSpPr/>
          <p:nvPr/>
        </p:nvSpPr>
        <p:spPr>
          <a:xfrm>
            <a:off x="6486934" y="1587779"/>
            <a:ext cx="1752594" cy="60960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Workload placement</a:t>
            </a:r>
            <a:endParaRPr lang="en-US" dirty="0">
              <a:solidFill>
                <a:schemeClr val="tx1"/>
              </a:solidFill>
            </a:endParaRPr>
          </a:p>
        </p:txBody>
      </p:sp>
      <p:cxnSp>
        <p:nvCxnSpPr>
          <p:cNvPr id="56" name="Curved Connector 55"/>
          <p:cNvCxnSpPr>
            <a:stCxn id="19" idx="3"/>
            <a:endCxn id="58" idx="1"/>
          </p:cNvCxnSpPr>
          <p:nvPr/>
        </p:nvCxnSpPr>
        <p:spPr>
          <a:xfrm flipV="1">
            <a:off x="5605270" y="1892580"/>
            <a:ext cx="881664" cy="595833"/>
          </a:xfrm>
          <a:prstGeom prst="curved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19" idx="3"/>
            <a:endCxn id="27" idx="1"/>
          </p:cNvCxnSpPr>
          <p:nvPr/>
        </p:nvCxnSpPr>
        <p:spPr>
          <a:xfrm>
            <a:off x="5605270" y="2488413"/>
            <a:ext cx="881664" cy="1316280"/>
          </a:xfrm>
          <a:prstGeom prst="curved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a:stCxn id="27" idx="2"/>
            <a:endCxn id="17" idx="3"/>
          </p:cNvCxnSpPr>
          <p:nvPr/>
        </p:nvCxnSpPr>
        <p:spPr>
          <a:xfrm rot="5400000">
            <a:off x="6031717" y="3685232"/>
            <a:ext cx="907254" cy="175577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rot="2700000">
            <a:off x="6013491" y="4773593"/>
            <a:ext cx="877389" cy="369332"/>
          </a:xfrm>
          <a:prstGeom prst="rect">
            <a:avLst/>
          </a:prstGeom>
          <a:solidFill>
            <a:schemeClr val="bg1"/>
          </a:solidFill>
        </p:spPr>
        <p:txBody>
          <a:bodyPr wrap="none" rtlCol="0">
            <a:spAutoFit/>
          </a:bodyPr>
          <a:lstStyle/>
          <a:p>
            <a:r>
              <a:rPr lang="en-US" dirty="0" smtClean="0"/>
              <a:t>Control</a:t>
            </a:r>
            <a:endParaRPr lang="en-US" dirty="0"/>
          </a:p>
        </p:txBody>
      </p:sp>
      <p:cxnSp>
        <p:nvCxnSpPr>
          <p:cNvPr id="141" name="Curved Connector 140"/>
          <p:cNvCxnSpPr>
            <a:stCxn id="18" idx="2"/>
            <a:endCxn id="19" idx="0"/>
          </p:cNvCxnSpPr>
          <p:nvPr/>
        </p:nvCxnSpPr>
        <p:spPr>
          <a:xfrm rot="16200000" flipH="1">
            <a:off x="3877107" y="1399687"/>
            <a:ext cx="756694" cy="838692"/>
          </a:xfrm>
          <a:prstGeom prst="curvedConnector3">
            <a:avLst>
              <a:gd name="adj1" fmla="val 1917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a:stCxn id="34" idx="0"/>
            <a:endCxn id="5" idx="2"/>
          </p:cNvCxnSpPr>
          <p:nvPr/>
        </p:nvCxnSpPr>
        <p:spPr>
          <a:xfrm rot="16200000" flipV="1">
            <a:off x="1265009" y="5686112"/>
            <a:ext cx="738270" cy="9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3" name="Curved Connector 172"/>
          <p:cNvCxnSpPr>
            <a:stCxn id="16" idx="2"/>
            <a:endCxn id="19" idx="0"/>
          </p:cNvCxnSpPr>
          <p:nvPr/>
        </p:nvCxnSpPr>
        <p:spPr>
          <a:xfrm rot="5400000">
            <a:off x="4717627" y="1397858"/>
            <a:ext cx="756695" cy="842348"/>
          </a:xfrm>
          <a:prstGeom prst="curvedConnector3">
            <a:avLst>
              <a:gd name="adj1" fmla="val 17463"/>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Or 29"/>
          <p:cNvSpPr/>
          <p:nvPr/>
        </p:nvSpPr>
        <p:spPr>
          <a:xfrm>
            <a:off x="2905434" y="4109493"/>
            <a:ext cx="381095" cy="410071"/>
          </a:xfrm>
          <a:prstGeom prst="flowChartOr">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hape 37"/>
          <p:cNvCxnSpPr>
            <a:stCxn id="17" idx="1"/>
          </p:cNvCxnSpPr>
          <p:nvPr/>
        </p:nvCxnSpPr>
        <p:spPr>
          <a:xfrm rot="10800000">
            <a:off x="3230719" y="4459511"/>
            <a:ext cx="511425" cy="55723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hape 40"/>
          <p:cNvCxnSpPr>
            <a:stCxn id="30" idx="7"/>
            <a:endCxn id="12" idx="1"/>
          </p:cNvCxnSpPr>
          <p:nvPr/>
        </p:nvCxnSpPr>
        <p:spPr>
          <a:xfrm rot="5400000" flipH="1" flipV="1">
            <a:off x="3315058" y="3734122"/>
            <a:ext cx="351086" cy="51976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hape 42"/>
          <p:cNvCxnSpPr>
            <a:stCxn id="5" idx="3"/>
            <a:endCxn id="30" idx="3"/>
          </p:cNvCxnSpPr>
          <p:nvPr/>
        </p:nvCxnSpPr>
        <p:spPr>
          <a:xfrm flipV="1">
            <a:off x="2563423" y="4459510"/>
            <a:ext cx="397821" cy="56080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15" idx="3"/>
            <a:endCxn id="30" idx="1"/>
          </p:cNvCxnSpPr>
          <p:nvPr/>
        </p:nvCxnSpPr>
        <p:spPr>
          <a:xfrm>
            <a:off x="2571764" y="3818461"/>
            <a:ext cx="389480" cy="35108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148333" y="5521497"/>
            <a:ext cx="962486" cy="369332"/>
          </a:xfrm>
          <a:prstGeom prst="rect">
            <a:avLst/>
          </a:prstGeom>
          <a:solidFill>
            <a:schemeClr val="bg1"/>
          </a:solidFill>
        </p:spPr>
        <p:txBody>
          <a:bodyPr wrap="none" rtlCol="0">
            <a:spAutoFit/>
          </a:bodyPr>
          <a:lstStyle/>
          <a:p>
            <a:r>
              <a:rPr lang="en-US" dirty="0" smtClean="0"/>
              <a:t>profiling</a:t>
            </a:r>
            <a:endParaRPr lang="en-US" dirty="0"/>
          </a:p>
        </p:txBody>
      </p:sp>
      <p:cxnSp>
        <p:nvCxnSpPr>
          <p:cNvPr id="57" name="Straight Arrow Connector 56"/>
          <p:cNvCxnSpPr>
            <a:stCxn id="12" idx="0"/>
            <a:endCxn id="19" idx="2"/>
          </p:cNvCxnSpPr>
          <p:nvPr/>
        </p:nvCxnSpPr>
        <p:spPr>
          <a:xfrm rot="16200000" flipV="1">
            <a:off x="4301801" y="3152445"/>
            <a:ext cx="747983" cy="19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rot="2700000">
            <a:off x="2689179" y="3633795"/>
            <a:ext cx="1197939" cy="369332"/>
          </a:xfrm>
          <a:prstGeom prst="rect">
            <a:avLst/>
          </a:prstGeom>
          <a:solidFill>
            <a:schemeClr val="bg1"/>
          </a:solidFill>
        </p:spPr>
        <p:txBody>
          <a:bodyPr wrap="none" rtlCol="0">
            <a:spAutoFit/>
          </a:bodyPr>
          <a:lstStyle/>
          <a:p>
            <a:r>
              <a:rPr lang="en-US" dirty="0" smtClean="0"/>
              <a:t>calculation</a:t>
            </a:r>
            <a:endParaRPr lang="en-US" dirty="0"/>
          </a:p>
        </p:txBody>
      </p:sp>
      <p:sp>
        <p:nvSpPr>
          <p:cNvPr id="12" name="Rectangle 11"/>
          <p:cNvSpPr/>
          <p:nvPr/>
        </p:nvSpPr>
        <p:spPr>
          <a:xfrm>
            <a:off x="3750484" y="3527428"/>
            <a:ext cx="1852600"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online </a:t>
            </a:r>
          </a:p>
          <a:p>
            <a:pPr algn="ctr"/>
            <a:r>
              <a:rPr lang="en-US" dirty="0" smtClean="0">
                <a:solidFill>
                  <a:schemeClr val="tx1"/>
                </a:solidFill>
              </a:rPr>
              <a:t>task-temperature</a:t>
            </a:r>
            <a:endParaRPr lang="en-US" dirty="0">
              <a:solidFill>
                <a:schemeClr val="tx1"/>
              </a:solidFill>
            </a:endParaRPr>
          </a:p>
        </p:txBody>
      </p:sp>
      <p:sp>
        <p:nvSpPr>
          <p:cNvPr id="50" name="TextBox 49"/>
          <p:cNvSpPr txBox="1"/>
          <p:nvPr/>
        </p:nvSpPr>
        <p:spPr>
          <a:xfrm>
            <a:off x="5742869" y="3158097"/>
            <a:ext cx="684803" cy="369332"/>
          </a:xfrm>
          <a:prstGeom prst="rect">
            <a:avLst/>
          </a:prstGeom>
          <a:solidFill>
            <a:schemeClr val="bg1"/>
          </a:solidFill>
        </p:spPr>
        <p:txBody>
          <a:bodyPr wrap="none" rtlCol="0">
            <a:spAutoFit/>
          </a:bodyPr>
          <a:lstStyle/>
          <a:p>
            <a:r>
              <a:rPr lang="en-US" dirty="0" smtClean="0"/>
              <a:t>input</a:t>
            </a:r>
            <a:endParaRPr lang="en-US" dirty="0"/>
          </a:p>
        </p:txBody>
      </p:sp>
      <p:sp>
        <p:nvSpPr>
          <p:cNvPr id="51" name="TextBox 50"/>
          <p:cNvSpPr txBox="1"/>
          <p:nvPr/>
        </p:nvSpPr>
        <p:spPr>
          <a:xfrm rot="2700000">
            <a:off x="5575738" y="2103906"/>
            <a:ext cx="1019067" cy="369332"/>
          </a:xfrm>
          <a:prstGeom prst="rect">
            <a:avLst/>
          </a:prstGeom>
          <a:solidFill>
            <a:schemeClr val="bg1"/>
          </a:solidFill>
        </p:spPr>
        <p:txBody>
          <a:bodyPr wrap="none" rtlCol="0">
            <a:spAutoFit/>
          </a:bodyPr>
          <a:lstStyle/>
          <a:p>
            <a:r>
              <a:rPr lang="en-US" dirty="0" smtClean="0"/>
              <a:t>schedule</a:t>
            </a:r>
            <a:endParaRPr lang="en-US" dirty="0"/>
          </a:p>
        </p:txBody>
      </p:sp>
      <p:sp>
        <p:nvSpPr>
          <p:cNvPr id="35" name="TextBox 34"/>
          <p:cNvSpPr txBox="1"/>
          <p:nvPr/>
        </p:nvSpPr>
        <p:spPr>
          <a:xfrm>
            <a:off x="4219582" y="2973431"/>
            <a:ext cx="895752" cy="369332"/>
          </a:xfrm>
          <a:prstGeom prst="rect">
            <a:avLst/>
          </a:prstGeom>
          <a:solidFill>
            <a:schemeClr val="bg1"/>
          </a:solidFill>
        </p:spPr>
        <p:txBody>
          <a:bodyPr wrap="square" rtlCol="0">
            <a:spAutoFit/>
          </a:bodyPr>
          <a:lstStyle/>
          <a:p>
            <a:r>
              <a:rPr lang="en-US" dirty="0" smtClean="0"/>
              <a:t>  input</a:t>
            </a:r>
            <a:endParaRPr lang="en-US" dirty="0"/>
          </a:p>
        </p:txBody>
      </p:sp>
      <p:sp>
        <p:nvSpPr>
          <p:cNvPr id="67" name="TextBox 66"/>
          <p:cNvSpPr txBox="1"/>
          <p:nvPr/>
        </p:nvSpPr>
        <p:spPr>
          <a:xfrm>
            <a:off x="4332397" y="1613032"/>
            <a:ext cx="684803" cy="369332"/>
          </a:xfrm>
          <a:prstGeom prst="rect">
            <a:avLst/>
          </a:prstGeom>
          <a:solidFill>
            <a:schemeClr val="bg1"/>
          </a:solidFill>
        </p:spPr>
        <p:txBody>
          <a:bodyPr wrap="none" rtlCol="0">
            <a:spAutoFit/>
          </a:bodyPr>
          <a:lstStyle/>
          <a:p>
            <a:r>
              <a:rPr lang="en-US" dirty="0" smtClean="0"/>
              <a:t>input</a:t>
            </a:r>
            <a:endParaRPr lang="en-US" dirty="0"/>
          </a:p>
        </p:txBody>
      </p:sp>
      <p:sp>
        <p:nvSpPr>
          <p:cNvPr id="37" name="Title 1"/>
          <p:cNvSpPr>
            <a:spLocks noGrp="1"/>
          </p:cNvSpPr>
          <p:nvPr>
            <p:ph type="title"/>
          </p:nvPr>
        </p:nvSpPr>
        <p:spPr>
          <a:xfrm>
            <a:off x="0" y="0"/>
            <a:ext cx="3230718" cy="1143000"/>
          </a:xfrm>
        </p:spPr>
        <p:txBody>
          <a:bodyPr>
            <a:normAutofit fontScale="90000"/>
          </a:bodyPr>
          <a:lstStyle/>
          <a:p>
            <a:r>
              <a:rPr lang="en-US" dirty="0" smtClean="0"/>
              <a:t>Concept</a:t>
            </a:r>
            <a:br>
              <a:rPr lang="en-US" dirty="0" smtClean="0"/>
            </a:br>
            <a:r>
              <a:rPr lang="en-US" dirty="0" smtClean="0"/>
              <a:t>framework</a:t>
            </a:r>
            <a:endParaRPr lang="en-US" dirty="0"/>
          </a:p>
        </p:txBody>
      </p:sp>
      <p:sp>
        <p:nvSpPr>
          <p:cNvPr id="32" name="Date Placeholder 31"/>
          <p:cNvSpPr>
            <a:spLocks noGrp="1"/>
          </p:cNvSpPr>
          <p:nvPr>
            <p:ph type="dt" sz="half" idx="10"/>
          </p:nvPr>
        </p:nvSpPr>
        <p:spPr/>
        <p:txBody>
          <a:bodyPr/>
          <a:lstStyle/>
          <a:p>
            <a:r>
              <a:rPr lang="en-US" smtClean="0"/>
              <a:t>12/13/09</a:t>
            </a:r>
            <a:endParaRPr lang="en-US"/>
          </a:p>
        </p:txBody>
      </p:sp>
      <p:sp>
        <p:nvSpPr>
          <p:cNvPr id="33" name="Slide Number Placeholder 32"/>
          <p:cNvSpPr>
            <a:spLocks noGrp="1"/>
          </p:cNvSpPr>
          <p:nvPr>
            <p:ph type="sldNum" sz="quarter" idx="12"/>
          </p:nvPr>
        </p:nvSpPr>
        <p:spPr/>
        <p:txBody>
          <a:bodyPr/>
          <a:lstStyle/>
          <a:p>
            <a:fld id="{3140AFB0-70CF-A54E-AC45-B16BB71EC9BF}" type="slidenum">
              <a:rPr lang="en-US" smtClean="0"/>
              <a:pPr/>
              <a:t>20</a:t>
            </a:fld>
            <a:endParaRPr lang="en-US"/>
          </a:p>
        </p:txBody>
      </p:sp>
      <p:sp>
        <p:nvSpPr>
          <p:cNvPr id="36" name="Footer Placeholder 3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695729" y="4719092"/>
            <a:ext cx="1867694" cy="602453"/>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task-temperature profile</a:t>
            </a:r>
            <a:endParaRPr lang="en-US" dirty="0">
              <a:solidFill>
                <a:schemeClr val="tx1"/>
              </a:solidFill>
            </a:endParaRPr>
          </a:p>
        </p:txBody>
      </p:sp>
      <p:sp>
        <p:nvSpPr>
          <p:cNvPr id="15" name="Rectangle 14"/>
          <p:cNvSpPr/>
          <p:nvPr/>
        </p:nvSpPr>
        <p:spPr>
          <a:xfrm>
            <a:off x="704070" y="3527428"/>
            <a:ext cx="1867694"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RC-thermal model</a:t>
            </a:r>
            <a:endParaRPr lang="en-US" dirty="0">
              <a:solidFill>
                <a:schemeClr val="tx1"/>
              </a:solidFill>
            </a:endParaRPr>
          </a:p>
        </p:txBody>
      </p:sp>
      <p:sp>
        <p:nvSpPr>
          <p:cNvPr id="16" name="Rectangle 15"/>
          <p:cNvSpPr/>
          <p:nvPr/>
        </p:nvSpPr>
        <p:spPr>
          <a:xfrm>
            <a:off x="4772932" y="858619"/>
            <a:ext cx="1488432" cy="582066"/>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Workload </a:t>
            </a:r>
          </a:p>
          <a:p>
            <a:pPr algn="ctr"/>
            <a:r>
              <a:rPr lang="en-US" dirty="0" smtClean="0">
                <a:solidFill>
                  <a:schemeClr val="tx1"/>
                </a:solidFill>
              </a:rPr>
              <a:t>model</a:t>
            </a:r>
            <a:endParaRPr lang="en-US" dirty="0">
              <a:solidFill>
                <a:schemeClr val="tx1"/>
              </a:solidFill>
            </a:endParaRPr>
          </a:p>
        </p:txBody>
      </p:sp>
      <p:sp>
        <p:nvSpPr>
          <p:cNvPr id="17" name="Rectangle 16"/>
          <p:cNvSpPr/>
          <p:nvPr/>
        </p:nvSpPr>
        <p:spPr>
          <a:xfrm>
            <a:off x="3742143" y="4711947"/>
            <a:ext cx="1865312" cy="6096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Thermal map</a:t>
            </a:r>
            <a:endParaRPr lang="en-US" dirty="0">
              <a:solidFill>
                <a:schemeClr val="tx1"/>
              </a:solidFill>
            </a:endParaRPr>
          </a:p>
        </p:txBody>
      </p:sp>
      <p:sp>
        <p:nvSpPr>
          <p:cNvPr id="18" name="Rectangle 17"/>
          <p:cNvSpPr/>
          <p:nvPr/>
        </p:nvSpPr>
        <p:spPr>
          <a:xfrm>
            <a:off x="3089829" y="858619"/>
            <a:ext cx="1492558" cy="582067"/>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 center </a:t>
            </a:r>
          </a:p>
          <a:p>
            <a:pPr algn="ctr"/>
            <a:r>
              <a:rPr lang="en-US" dirty="0" smtClean="0">
                <a:solidFill>
                  <a:schemeClr val="tx1"/>
                </a:solidFill>
              </a:rPr>
              <a:t>model</a:t>
            </a:r>
            <a:endParaRPr lang="en-US" dirty="0">
              <a:solidFill>
                <a:schemeClr val="tx1"/>
              </a:solidFill>
            </a:endParaRPr>
          </a:p>
        </p:txBody>
      </p:sp>
      <p:sp>
        <p:nvSpPr>
          <p:cNvPr id="19" name="Rectangle 18"/>
          <p:cNvSpPr/>
          <p:nvPr/>
        </p:nvSpPr>
        <p:spPr>
          <a:xfrm>
            <a:off x="3744329" y="2197380"/>
            <a:ext cx="1860941"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TASA-B</a:t>
            </a:r>
            <a:endParaRPr lang="en-US" dirty="0">
              <a:solidFill>
                <a:schemeClr val="tx1"/>
              </a:solidFill>
            </a:endParaRPr>
          </a:p>
        </p:txBody>
      </p:sp>
      <p:sp>
        <p:nvSpPr>
          <p:cNvPr id="34" name="Rounded Rectangle 33"/>
          <p:cNvSpPr/>
          <p:nvPr/>
        </p:nvSpPr>
        <p:spPr>
          <a:xfrm>
            <a:off x="705658" y="6059815"/>
            <a:ext cx="1866106" cy="609600"/>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Profiling tool</a:t>
            </a:r>
            <a:endParaRPr lang="en-US" dirty="0">
              <a:solidFill>
                <a:schemeClr val="tx1"/>
              </a:solidFill>
            </a:endParaRPr>
          </a:p>
        </p:txBody>
      </p:sp>
      <p:sp>
        <p:nvSpPr>
          <p:cNvPr id="39" name="Rounded Rectangle 38"/>
          <p:cNvSpPr/>
          <p:nvPr/>
        </p:nvSpPr>
        <p:spPr>
          <a:xfrm>
            <a:off x="3286529" y="6059815"/>
            <a:ext cx="1866106" cy="609600"/>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monitoring service </a:t>
            </a:r>
            <a:endParaRPr lang="en-US" dirty="0">
              <a:solidFill>
                <a:schemeClr val="tx1"/>
              </a:solidFill>
            </a:endParaRPr>
          </a:p>
        </p:txBody>
      </p:sp>
      <p:sp>
        <p:nvSpPr>
          <p:cNvPr id="27" name="Rounded Rectangle 26"/>
          <p:cNvSpPr/>
          <p:nvPr/>
        </p:nvSpPr>
        <p:spPr>
          <a:xfrm>
            <a:off x="6486934" y="3499892"/>
            <a:ext cx="1752595" cy="60960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Cooling system control</a:t>
            </a:r>
            <a:endParaRPr lang="en-US" dirty="0">
              <a:solidFill>
                <a:schemeClr val="tx1"/>
              </a:solidFill>
            </a:endParaRPr>
          </a:p>
        </p:txBody>
      </p:sp>
      <p:sp>
        <p:nvSpPr>
          <p:cNvPr id="58" name="Rounded Rectangle 57"/>
          <p:cNvSpPr/>
          <p:nvPr/>
        </p:nvSpPr>
        <p:spPr>
          <a:xfrm>
            <a:off x="6486934" y="1587779"/>
            <a:ext cx="1752594" cy="60960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Workload placement</a:t>
            </a:r>
            <a:endParaRPr lang="en-US" dirty="0">
              <a:solidFill>
                <a:schemeClr val="tx1"/>
              </a:solidFill>
            </a:endParaRPr>
          </a:p>
        </p:txBody>
      </p:sp>
      <p:cxnSp>
        <p:nvCxnSpPr>
          <p:cNvPr id="56" name="Curved Connector 55"/>
          <p:cNvCxnSpPr>
            <a:stCxn id="19" idx="3"/>
            <a:endCxn id="58" idx="1"/>
          </p:cNvCxnSpPr>
          <p:nvPr/>
        </p:nvCxnSpPr>
        <p:spPr>
          <a:xfrm flipV="1">
            <a:off x="5605270" y="1892580"/>
            <a:ext cx="881664" cy="595833"/>
          </a:xfrm>
          <a:prstGeom prst="curved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19" idx="3"/>
            <a:endCxn id="27" idx="1"/>
          </p:cNvCxnSpPr>
          <p:nvPr/>
        </p:nvCxnSpPr>
        <p:spPr>
          <a:xfrm>
            <a:off x="5605270" y="2488413"/>
            <a:ext cx="881664" cy="1316280"/>
          </a:xfrm>
          <a:prstGeom prst="curvedConnector3">
            <a:avLst>
              <a:gd name="adj1" fmla="val 50000"/>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19" name="Curved Connector 118"/>
          <p:cNvCxnSpPr>
            <a:stCxn id="27" idx="2"/>
            <a:endCxn id="17" idx="3"/>
          </p:cNvCxnSpPr>
          <p:nvPr/>
        </p:nvCxnSpPr>
        <p:spPr>
          <a:xfrm rot="5400000">
            <a:off x="6031717" y="3685232"/>
            <a:ext cx="907254" cy="175577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rot="2700000">
            <a:off x="6013491" y="4773593"/>
            <a:ext cx="877389" cy="369332"/>
          </a:xfrm>
          <a:prstGeom prst="rect">
            <a:avLst/>
          </a:prstGeom>
          <a:solidFill>
            <a:schemeClr val="bg1"/>
          </a:solidFill>
        </p:spPr>
        <p:txBody>
          <a:bodyPr wrap="none" rtlCol="0">
            <a:spAutoFit/>
          </a:bodyPr>
          <a:lstStyle/>
          <a:p>
            <a:r>
              <a:rPr lang="en-US" dirty="0" smtClean="0"/>
              <a:t>Control</a:t>
            </a:r>
            <a:endParaRPr lang="en-US" dirty="0"/>
          </a:p>
        </p:txBody>
      </p:sp>
      <p:cxnSp>
        <p:nvCxnSpPr>
          <p:cNvPr id="141" name="Curved Connector 140"/>
          <p:cNvCxnSpPr>
            <a:stCxn id="18" idx="2"/>
            <a:endCxn id="19" idx="0"/>
          </p:cNvCxnSpPr>
          <p:nvPr/>
        </p:nvCxnSpPr>
        <p:spPr>
          <a:xfrm rot="16200000" flipH="1">
            <a:off x="3877107" y="1399687"/>
            <a:ext cx="756694" cy="838692"/>
          </a:xfrm>
          <a:prstGeom prst="curvedConnector3">
            <a:avLst>
              <a:gd name="adj1" fmla="val 1917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a:stCxn id="34" idx="0"/>
            <a:endCxn id="5" idx="2"/>
          </p:cNvCxnSpPr>
          <p:nvPr/>
        </p:nvCxnSpPr>
        <p:spPr>
          <a:xfrm rot="16200000" flipV="1">
            <a:off x="1265009" y="5686112"/>
            <a:ext cx="738270" cy="9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3" name="Curved Connector 172"/>
          <p:cNvCxnSpPr>
            <a:stCxn id="16" idx="2"/>
            <a:endCxn id="19" idx="0"/>
          </p:cNvCxnSpPr>
          <p:nvPr/>
        </p:nvCxnSpPr>
        <p:spPr>
          <a:xfrm rot="5400000">
            <a:off x="4717627" y="1397858"/>
            <a:ext cx="756695" cy="842348"/>
          </a:xfrm>
          <a:prstGeom prst="curvedConnector3">
            <a:avLst>
              <a:gd name="adj1" fmla="val 17463"/>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Or 29"/>
          <p:cNvSpPr/>
          <p:nvPr/>
        </p:nvSpPr>
        <p:spPr>
          <a:xfrm>
            <a:off x="2905434" y="4109493"/>
            <a:ext cx="381095" cy="410071"/>
          </a:xfrm>
          <a:prstGeom prst="flowChartOr">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hape 37"/>
          <p:cNvCxnSpPr>
            <a:stCxn id="17" idx="1"/>
          </p:cNvCxnSpPr>
          <p:nvPr/>
        </p:nvCxnSpPr>
        <p:spPr>
          <a:xfrm rot="10800000">
            <a:off x="3230719" y="4459511"/>
            <a:ext cx="511425" cy="55723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hape 40"/>
          <p:cNvCxnSpPr>
            <a:stCxn id="30" idx="7"/>
            <a:endCxn id="12" idx="1"/>
          </p:cNvCxnSpPr>
          <p:nvPr/>
        </p:nvCxnSpPr>
        <p:spPr>
          <a:xfrm rot="5400000" flipH="1" flipV="1">
            <a:off x="3315058" y="3734122"/>
            <a:ext cx="351086" cy="51976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hape 42"/>
          <p:cNvCxnSpPr>
            <a:stCxn id="5" idx="3"/>
            <a:endCxn id="30" idx="3"/>
          </p:cNvCxnSpPr>
          <p:nvPr/>
        </p:nvCxnSpPr>
        <p:spPr>
          <a:xfrm flipV="1">
            <a:off x="2563423" y="4459510"/>
            <a:ext cx="397821" cy="56080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15" idx="3"/>
            <a:endCxn id="30" idx="1"/>
          </p:cNvCxnSpPr>
          <p:nvPr/>
        </p:nvCxnSpPr>
        <p:spPr>
          <a:xfrm>
            <a:off x="2571764" y="3818461"/>
            <a:ext cx="389480" cy="35108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148333" y="5521497"/>
            <a:ext cx="962486" cy="369332"/>
          </a:xfrm>
          <a:prstGeom prst="rect">
            <a:avLst/>
          </a:prstGeom>
          <a:solidFill>
            <a:schemeClr val="bg1"/>
          </a:solidFill>
        </p:spPr>
        <p:txBody>
          <a:bodyPr wrap="none" rtlCol="0">
            <a:spAutoFit/>
          </a:bodyPr>
          <a:lstStyle/>
          <a:p>
            <a:r>
              <a:rPr lang="en-US" dirty="0" smtClean="0"/>
              <a:t>profiling</a:t>
            </a:r>
            <a:endParaRPr lang="en-US" dirty="0"/>
          </a:p>
        </p:txBody>
      </p:sp>
      <p:cxnSp>
        <p:nvCxnSpPr>
          <p:cNvPr id="57" name="Straight Arrow Connector 56"/>
          <p:cNvCxnSpPr>
            <a:stCxn id="12" idx="0"/>
            <a:endCxn id="19" idx="2"/>
          </p:cNvCxnSpPr>
          <p:nvPr/>
        </p:nvCxnSpPr>
        <p:spPr>
          <a:xfrm rot="16200000" flipV="1">
            <a:off x="4301801" y="3152445"/>
            <a:ext cx="747983" cy="19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rot="2700000">
            <a:off x="2689179" y="3633795"/>
            <a:ext cx="1197939" cy="369332"/>
          </a:xfrm>
          <a:prstGeom prst="rect">
            <a:avLst/>
          </a:prstGeom>
          <a:solidFill>
            <a:schemeClr val="bg1"/>
          </a:solidFill>
        </p:spPr>
        <p:txBody>
          <a:bodyPr wrap="none" rtlCol="0">
            <a:spAutoFit/>
          </a:bodyPr>
          <a:lstStyle/>
          <a:p>
            <a:r>
              <a:rPr lang="en-US" dirty="0" smtClean="0"/>
              <a:t>calculation</a:t>
            </a:r>
            <a:endParaRPr lang="en-US" dirty="0"/>
          </a:p>
        </p:txBody>
      </p:sp>
      <p:sp>
        <p:nvSpPr>
          <p:cNvPr id="12" name="Rectangle 11"/>
          <p:cNvSpPr/>
          <p:nvPr/>
        </p:nvSpPr>
        <p:spPr>
          <a:xfrm>
            <a:off x="3750484" y="3527428"/>
            <a:ext cx="1852600" cy="582065"/>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online </a:t>
            </a:r>
          </a:p>
          <a:p>
            <a:pPr algn="ctr"/>
            <a:r>
              <a:rPr lang="en-US" dirty="0" smtClean="0">
                <a:solidFill>
                  <a:schemeClr val="tx1"/>
                </a:solidFill>
              </a:rPr>
              <a:t>task-temperature</a:t>
            </a:r>
            <a:endParaRPr lang="en-US" dirty="0">
              <a:solidFill>
                <a:schemeClr val="tx1"/>
              </a:solidFill>
            </a:endParaRPr>
          </a:p>
        </p:txBody>
      </p:sp>
      <p:sp>
        <p:nvSpPr>
          <p:cNvPr id="32" name="Rounded Rectangle 31"/>
          <p:cNvSpPr/>
          <p:nvPr/>
        </p:nvSpPr>
        <p:spPr>
          <a:xfrm>
            <a:off x="6085271" y="6059816"/>
            <a:ext cx="1866106" cy="609600"/>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CFD model</a:t>
            </a:r>
            <a:endParaRPr lang="en-US" dirty="0">
              <a:solidFill>
                <a:schemeClr val="tx1"/>
              </a:solidFill>
            </a:endParaRPr>
          </a:p>
        </p:txBody>
      </p:sp>
      <p:cxnSp>
        <p:nvCxnSpPr>
          <p:cNvPr id="40" name="Curved Connector 39"/>
          <p:cNvCxnSpPr>
            <a:stCxn id="39" idx="0"/>
            <a:endCxn id="17" idx="2"/>
          </p:cNvCxnSpPr>
          <p:nvPr/>
        </p:nvCxnSpPr>
        <p:spPr>
          <a:xfrm rot="5400000" flipH="1" flipV="1">
            <a:off x="4078056" y="5463073"/>
            <a:ext cx="738268" cy="45521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3095984" y="5521497"/>
            <a:ext cx="2056234" cy="369332"/>
          </a:xfrm>
          <a:prstGeom prst="rect">
            <a:avLst/>
          </a:prstGeom>
          <a:solidFill>
            <a:schemeClr val="bg1"/>
          </a:solidFill>
        </p:spPr>
        <p:txBody>
          <a:bodyPr wrap="none" rtlCol="0">
            <a:spAutoFit/>
          </a:bodyPr>
          <a:lstStyle/>
          <a:p>
            <a:r>
              <a:rPr lang="en-US" dirty="0" smtClean="0"/>
              <a:t>provide information</a:t>
            </a:r>
            <a:endParaRPr lang="en-US" dirty="0"/>
          </a:p>
        </p:txBody>
      </p:sp>
      <p:cxnSp>
        <p:nvCxnSpPr>
          <p:cNvPr id="36" name="Curved Connector 35"/>
          <p:cNvCxnSpPr>
            <a:stCxn id="32" idx="0"/>
            <a:endCxn id="17" idx="2"/>
          </p:cNvCxnSpPr>
          <p:nvPr/>
        </p:nvCxnSpPr>
        <p:spPr>
          <a:xfrm rot="16200000" flipV="1">
            <a:off x="5477428" y="4518919"/>
            <a:ext cx="738269" cy="234352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603084" y="5521497"/>
            <a:ext cx="2303748" cy="369332"/>
          </a:xfrm>
          <a:prstGeom prst="rect">
            <a:avLst/>
          </a:prstGeom>
          <a:solidFill>
            <a:schemeClr val="bg1"/>
          </a:solidFill>
        </p:spPr>
        <p:txBody>
          <a:bodyPr wrap="none" rtlCol="0">
            <a:spAutoFit/>
          </a:bodyPr>
          <a:lstStyle/>
          <a:p>
            <a:r>
              <a:rPr lang="en-US" dirty="0" smtClean="0"/>
              <a:t>Calculate thermal map</a:t>
            </a:r>
            <a:endParaRPr lang="en-US" dirty="0"/>
          </a:p>
        </p:txBody>
      </p:sp>
      <p:sp>
        <p:nvSpPr>
          <p:cNvPr id="50" name="TextBox 49"/>
          <p:cNvSpPr txBox="1"/>
          <p:nvPr/>
        </p:nvSpPr>
        <p:spPr>
          <a:xfrm>
            <a:off x="5742869" y="3158097"/>
            <a:ext cx="684803" cy="369332"/>
          </a:xfrm>
          <a:prstGeom prst="rect">
            <a:avLst/>
          </a:prstGeom>
          <a:solidFill>
            <a:schemeClr val="bg1"/>
          </a:solidFill>
        </p:spPr>
        <p:txBody>
          <a:bodyPr wrap="none" rtlCol="0">
            <a:spAutoFit/>
          </a:bodyPr>
          <a:lstStyle/>
          <a:p>
            <a:r>
              <a:rPr lang="en-US" dirty="0" smtClean="0"/>
              <a:t>input</a:t>
            </a:r>
            <a:endParaRPr lang="en-US" dirty="0"/>
          </a:p>
        </p:txBody>
      </p:sp>
      <p:sp>
        <p:nvSpPr>
          <p:cNvPr id="51" name="TextBox 50"/>
          <p:cNvSpPr txBox="1"/>
          <p:nvPr/>
        </p:nvSpPr>
        <p:spPr>
          <a:xfrm rot="2700000">
            <a:off x="5575738" y="2103906"/>
            <a:ext cx="1019067" cy="369332"/>
          </a:xfrm>
          <a:prstGeom prst="rect">
            <a:avLst/>
          </a:prstGeom>
          <a:solidFill>
            <a:schemeClr val="bg1"/>
          </a:solidFill>
        </p:spPr>
        <p:txBody>
          <a:bodyPr wrap="none" rtlCol="0">
            <a:spAutoFit/>
          </a:bodyPr>
          <a:lstStyle/>
          <a:p>
            <a:r>
              <a:rPr lang="en-US" dirty="0" smtClean="0"/>
              <a:t>schedule</a:t>
            </a:r>
            <a:endParaRPr lang="en-US" dirty="0"/>
          </a:p>
        </p:txBody>
      </p:sp>
      <p:sp>
        <p:nvSpPr>
          <p:cNvPr id="35" name="TextBox 34"/>
          <p:cNvSpPr txBox="1"/>
          <p:nvPr/>
        </p:nvSpPr>
        <p:spPr>
          <a:xfrm>
            <a:off x="4219582" y="2973431"/>
            <a:ext cx="895752" cy="369332"/>
          </a:xfrm>
          <a:prstGeom prst="rect">
            <a:avLst/>
          </a:prstGeom>
          <a:solidFill>
            <a:schemeClr val="bg1"/>
          </a:solidFill>
        </p:spPr>
        <p:txBody>
          <a:bodyPr wrap="square" rtlCol="0">
            <a:spAutoFit/>
          </a:bodyPr>
          <a:lstStyle/>
          <a:p>
            <a:r>
              <a:rPr lang="en-US" dirty="0" smtClean="0"/>
              <a:t>  input</a:t>
            </a:r>
            <a:endParaRPr lang="en-US" dirty="0"/>
          </a:p>
        </p:txBody>
      </p:sp>
      <p:sp>
        <p:nvSpPr>
          <p:cNvPr id="67" name="TextBox 66"/>
          <p:cNvSpPr txBox="1"/>
          <p:nvPr/>
        </p:nvSpPr>
        <p:spPr>
          <a:xfrm>
            <a:off x="4332397" y="1613032"/>
            <a:ext cx="684803" cy="369332"/>
          </a:xfrm>
          <a:prstGeom prst="rect">
            <a:avLst/>
          </a:prstGeom>
          <a:solidFill>
            <a:schemeClr val="bg1"/>
          </a:solidFill>
        </p:spPr>
        <p:txBody>
          <a:bodyPr wrap="none" rtlCol="0">
            <a:spAutoFit/>
          </a:bodyPr>
          <a:lstStyle/>
          <a:p>
            <a:r>
              <a:rPr lang="en-US" dirty="0" smtClean="0"/>
              <a:t>input</a:t>
            </a:r>
            <a:endParaRPr lang="en-US" dirty="0"/>
          </a:p>
        </p:txBody>
      </p:sp>
      <p:sp>
        <p:nvSpPr>
          <p:cNvPr id="37" name="Title 1"/>
          <p:cNvSpPr>
            <a:spLocks noGrp="1"/>
          </p:cNvSpPr>
          <p:nvPr>
            <p:ph type="title"/>
          </p:nvPr>
        </p:nvSpPr>
        <p:spPr>
          <a:xfrm>
            <a:off x="0" y="0"/>
            <a:ext cx="3230718" cy="1143000"/>
          </a:xfrm>
        </p:spPr>
        <p:txBody>
          <a:bodyPr>
            <a:normAutofit fontScale="90000"/>
          </a:bodyPr>
          <a:lstStyle/>
          <a:p>
            <a:r>
              <a:rPr lang="en-US" dirty="0" smtClean="0"/>
              <a:t>Concept</a:t>
            </a:r>
            <a:br>
              <a:rPr lang="en-US" dirty="0" smtClean="0"/>
            </a:br>
            <a:r>
              <a:rPr lang="en-US" dirty="0" smtClean="0"/>
              <a:t>framework</a:t>
            </a:r>
            <a:endParaRPr lang="en-US" dirty="0"/>
          </a:p>
        </p:txBody>
      </p:sp>
      <p:sp>
        <p:nvSpPr>
          <p:cNvPr id="42" name="Date Placeholder 41"/>
          <p:cNvSpPr>
            <a:spLocks noGrp="1"/>
          </p:cNvSpPr>
          <p:nvPr>
            <p:ph type="dt" sz="half" idx="10"/>
          </p:nvPr>
        </p:nvSpPr>
        <p:spPr/>
        <p:txBody>
          <a:bodyPr/>
          <a:lstStyle/>
          <a:p>
            <a:r>
              <a:rPr lang="en-US" smtClean="0"/>
              <a:t>12/13/09</a:t>
            </a:r>
            <a:endParaRPr lang="en-US"/>
          </a:p>
        </p:txBody>
      </p:sp>
      <p:sp>
        <p:nvSpPr>
          <p:cNvPr id="44" name="Slide Number Placeholder 43"/>
          <p:cNvSpPr>
            <a:spLocks noGrp="1"/>
          </p:cNvSpPr>
          <p:nvPr>
            <p:ph type="sldNum" sz="quarter" idx="12"/>
          </p:nvPr>
        </p:nvSpPr>
        <p:spPr/>
        <p:txBody>
          <a:bodyPr/>
          <a:lstStyle/>
          <a:p>
            <a:fld id="{3140AFB0-70CF-A54E-AC45-B16BB71EC9BF}" type="slidenum">
              <a:rPr lang="en-US" smtClean="0"/>
              <a:pPr/>
              <a:t>21</a:t>
            </a:fld>
            <a:endParaRPr lang="en-US"/>
          </a:p>
        </p:txBody>
      </p:sp>
      <p:sp>
        <p:nvSpPr>
          <p:cNvPr id="46" name="Footer Placeholder 4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framework</a:t>
            </a:r>
            <a:endParaRPr lang="en-US" dirty="0"/>
          </a:p>
        </p:txBody>
      </p:sp>
      <p:cxnSp>
        <p:nvCxnSpPr>
          <p:cNvPr id="4" name="Curved Connector 3"/>
          <p:cNvCxnSpPr>
            <a:stCxn id="52" idx="1"/>
          </p:cNvCxnSpPr>
          <p:nvPr/>
        </p:nvCxnSpPr>
        <p:spPr>
          <a:xfrm rot="10800000">
            <a:off x="3281581" y="4137237"/>
            <a:ext cx="2141585" cy="36426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Curved Connector 4"/>
          <p:cNvCxnSpPr>
            <a:stCxn id="52" idx="1"/>
          </p:cNvCxnSpPr>
          <p:nvPr/>
        </p:nvCxnSpPr>
        <p:spPr>
          <a:xfrm rot="10800000">
            <a:off x="3411945" y="4289637"/>
            <a:ext cx="2011221" cy="21186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Curved Connector 5"/>
          <p:cNvCxnSpPr>
            <a:stCxn id="52" idx="1"/>
          </p:cNvCxnSpPr>
          <p:nvPr/>
        </p:nvCxnSpPr>
        <p:spPr>
          <a:xfrm rot="10800000" flipV="1">
            <a:off x="3564345" y="4501497"/>
            <a:ext cx="1858821" cy="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2518230" y="1943638"/>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094508" y="2291161"/>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03930" y="2465801"/>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894608" y="251976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154644" y="1779998"/>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Curved Connector 11"/>
          <p:cNvCxnSpPr/>
          <p:nvPr/>
        </p:nvCxnSpPr>
        <p:spPr>
          <a:xfrm>
            <a:off x="3447058" y="2580101"/>
            <a:ext cx="1444808" cy="41788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rot="5400000">
            <a:off x="3159086" y="2421341"/>
            <a:ext cx="1600205" cy="369332"/>
          </a:xfrm>
          <a:prstGeom prst="rect">
            <a:avLst/>
          </a:prstGeom>
          <a:solidFill>
            <a:schemeClr val="bg1"/>
          </a:solidFill>
        </p:spPr>
        <p:txBody>
          <a:bodyPr wrap="none" rtlCol="0">
            <a:spAutoFit/>
          </a:bodyPr>
          <a:lstStyle/>
          <a:p>
            <a:r>
              <a:rPr lang="en-US" dirty="0" smtClean="0"/>
              <a:t>Job submission</a:t>
            </a:r>
            <a:endParaRPr lang="en-US" dirty="0"/>
          </a:p>
        </p:txBody>
      </p:sp>
      <p:sp>
        <p:nvSpPr>
          <p:cNvPr id="14" name="TextBox 13"/>
          <p:cNvSpPr txBox="1"/>
          <p:nvPr/>
        </p:nvSpPr>
        <p:spPr>
          <a:xfrm>
            <a:off x="2945786" y="1921829"/>
            <a:ext cx="595035" cy="369332"/>
          </a:xfrm>
          <a:prstGeom prst="rect">
            <a:avLst/>
          </a:prstGeom>
          <a:noFill/>
        </p:spPr>
        <p:txBody>
          <a:bodyPr wrap="none" rtlCol="0">
            <a:spAutoFit/>
          </a:bodyPr>
          <a:lstStyle/>
          <a:p>
            <a:r>
              <a:rPr lang="en-US" dirty="0" smtClean="0"/>
              <a:t>Jobs</a:t>
            </a:r>
            <a:endParaRPr lang="en-US" dirty="0"/>
          </a:p>
        </p:txBody>
      </p:sp>
      <p:grpSp>
        <p:nvGrpSpPr>
          <p:cNvPr id="15" name="Group 25"/>
          <p:cNvGrpSpPr/>
          <p:nvPr/>
        </p:nvGrpSpPr>
        <p:grpSpPr>
          <a:xfrm rot="16200000">
            <a:off x="5631184" y="1997866"/>
            <a:ext cx="1132135" cy="1989154"/>
            <a:chOff x="3200399" y="2691230"/>
            <a:chExt cx="1132135" cy="1989154"/>
          </a:xfrm>
        </p:grpSpPr>
        <p:sp>
          <p:nvSpPr>
            <p:cNvPr id="16" name="Oval 15"/>
            <p:cNvSpPr/>
            <p:nvPr/>
          </p:nvSpPr>
          <p:spPr>
            <a:xfrm>
              <a:off x="3352800" y="2733953"/>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352800" y="3114955"/>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352800" y="3495955"/>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657600" y="2733955"/>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657600" y="3495955"/>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352800" y="3838853"/>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352800" y="4186377"/>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950208" y="3495955"/>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5400000">
              <a:off x="2207014" y="3685410"/>
              <a:ext cx="198835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200399" y="4679589"/>
              <a:ext cx="1130546" cy="7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3337560" y="3684616"/>
              <a:ext cx="198835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5550828" y="1943638"/>
            <a:ext cx="1146994" cy="369332"/>
          </a:xfrm>
          <a:prstGeom prst="rect">
            <a:avLst/>
          </a:prstGeom>
          <a:noFill/>
        </p:spPr>
        <p:txBody>
          <a:bodyPr wrap="none" rtlCol="0">
            <a:spAutoFit/>
          </a:bodyPr>
          <a:lstStyle/>
          <a:p>
            <a:r>
              <a:rPr lang="en-US" dirty="0" smtClean="0"/>
              <a:t>Job queue</a:t>
            </a:r>
            <a:endParaRPr lang="en-US" dirty="0"/>
          </a:p>
        </p:txBody>
      </p:sp>
      <p:cxnSp>
        <p:nvCxnSpPr>
          <p:cNvPr id="28" name="Curved Connector 27"/>
          <p:cNvCxnSpPr>
            <a:endCxn id="52" idx="2"/>
          </p:cNvCxnSpPr>
          <p:nvPr/>
        </p:nvCxnSpPr>
        <p:spPr>
          <a:xfrm rot="5400000" flipH="1" flipV="1">
            <a:off x="4438915" y="3381586"/>
            <a:ext cx="338278" cy="3306621"/>
          </a:xfrm>
          <a:prstGeom prst="curvedConnector3">
            <a:avLst>
              <a:gd name="adj1" fmla="val -159512"/>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426130" y="5301923"/>
            <a:ext cx="2428870" cy="646331"/>
          </a:xfrm>
          <a:prstGeom prst="rect">
            <a:avLst/>
          </a:prstGeom>
          <a:solidFill>
            <a:schemeClr val="bg1"/>
          </a:solidFill>
        </p:spPr>
        <p:txBody>
          <a:bodyPr wrap="none" rtlCol="0">
            <a:spAutoFit/>
          </a:bodyPr>
          <a:lstStyle/>
          <a:p>
            <a:r>
              <a:rPr lang="en-US" dirty="0" smtClean="0"/>
              <a:t>Update data center</a:t>
            </a:r>
          </a:p>
          <a:p>
            <a:r>
              <a:rPr lang="en-US" dirty="0" smtClean="0"/>
              <a:t>Information periodically</a:t>
            </a:r>
          </a:p>
        </p:txBody>
      </p:sp>
      <p:cxnSp>
        <p:nvCxnSpPr>
          <p:cNvPr id="30" name="Curved Connector 29"/>
          <p:cNvCxnSpPr>
            <a:stCxn id="52" idx="1"/>
          </p:cNvCxnSpPr>
          <p:nvPr/>
        </p:nvCxnSpPr>
        <p:spPr>
          <a:xfrm rot="10800000" flipV="1">
            <a:off x="3716745" y="4501496"/>
            <a:ext cx="1706421" cy="21186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52" idx="0"/>
          </p:cNvCxnSpPr>
          <p:nvPr/>
        </p:nvCxnSpPr>
        <p:spPr>
          <a:xfrm rot="5400000">
            <a:off x="5972003" y="3847873"/>
            <a:ext cx="5787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5400000">
            <a:off x="3652315" y="4336241"/>
            <a:ext cx="1555910" cy="369332"/>
          </a:xfrm>
          <a:prstGeom prst="rect">
            <a:avLst/>
          </a:prstGeom>
          <a:solidFill>
            <a:schemeClr val="bg1"/>
          </a:solidFill>
        </p:spPr>
        <p:txBody>
          <a:bodyPr wrap="none" rtlCol="0">
            <a:spAutoFit/>
          </a:bodyPr>
          <a:lstStyle/>
          <a:p>
            <a:r>
              <a:rPr lang="en-US" dirty="0" smtClean="0"/>
              <a:t>Job scheduling</a:t>
            </a:r>
            <a:endParaRPr lang="en-US" dirty="0"/>
          </a:p>
        </p:txBody>
      </p:sp>
      <p:sp>
        <p:nvSpPr>
          <p:cNvPr id="33" name="Rectangle 32"/>
          <p:cNvSpPr/>
          <p:nvPr/>
        </p:nvSpPr>
        <p:spPr>
          <a:xfrm>
            <a:off x="2190464" y="40912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881042" y="40912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490611" y="40912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800033" y="40912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342864" y="42436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033442" y="42436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643011" y="42436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952433" y="42436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495264" y="43960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185842" y="43960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795411" y="43960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104833" y="43960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647664" y="45484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338242" y="45484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p:cNvSpPr/>
          <p:nvPr/>
        </p:nvSpPr>
        <p:spPr>
          <a:xfrm>
            <a:off x="2947811" y="45484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257233" y="4548465"/>
            <a:ext cx="309422" cy="3172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2518230" y="4501496"/>
            <a:ext cx="893714" cy="369332"/>
          </a:xfrm>
          <a:prstGeom prst="rect">
            <a:avLst/>
          </a:prstGeom>
          <a:noFill/>
        </p:spPr>
        <p:txBody>
          <a:bodyPr wrap="square" rtlCol="0">
            <a:spAutoFit/>
          </a:bodyPr>
          <a:lstStyle/>
          <a:p>
            <a:r>
              <a:rPr lang="en-US" dirty="0" smtClean="0"/>
              <a:t>  Rack</a:t>
            </a:r>
            <a:endParaRPr lang="en-US" dirty="0"/>
          </a:p>
        </p:txBody>
      </p:sp>
      <p:sp>
        <p:nvSpPr>
          <p:cNvPr id="50" name="Rectangle 49"/>
          <p:cNvSpPr/>
          <p:nvPr/>
        </p:nvSpPr>
        <p:spPr>
          <a:xfrm>
            <a:off x="1635028" y="3608804"/>
            <a:ext cx="2226166" cy="15952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643569" y="3608804"/>
            <a:ext cx="1520722" cy="369332"/>
          </a:xfrm>
          <a:prstGeom prst="rect">
            <a:avLst/>
          </a:prstGeom>
          <a:noFill/>
        </p:spPr>
        <p:txBody>
          <a:bodyPr wrap="square" rtlCol="0">
            <a:spAutoFit/>
          </a:bodyPr>
          <a:lstStyle/>
          <a:p>
            <a:r>
              <a:rPr lang="en-US" dirty="0" smtClean="0"/>
              <a:t>Data center</a:t>
            </a:r>
            <a:endParaRPr lang="en-US" dirty="0"/>
          </a:p>
        </p:txBody>
      </p:sp>
      <p:sp>
        <p:nvSpPr>
          <p:cNvPr id="52" name="Rounded Rectangle 51"/>
          <p:cNvSpPr/>
          <p:nvPr/>
        </p:nvSpPr>
        <p:spPr>
          <a:xfrm>
            <a:off x="5423165" y="4137236"/>
            <a:ext cx="1676400" cy="72852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p:txBody>
      </p:sp>
      <p:sp>
        <p:nvSpPr>
          <p:cNvPr id="53" name="Curved Down Arrow 52"/>
          <p:cNvSpPr/>
          <p:nvPr/>
        </p:nvSpPr>
        <p:spPr>
          <a:xfrm>
            <a:off x="6262160" y="4243665"/>
            <a:ext cx="749827" cy="520011"/>
          </a:xfrm>
          <a:prstGeom prst="curvedDownArrow">
            <a:avLst>
              <a:gd name="adj1" fmla="val 25000"/>
              <a:gd name="adj2" fmla="val 93467"/>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4" name="TextBox 53"/>
          <p:cNvSpPr txBox="1"/>
          <p:nvPr/>
        </p:nvSpPr>
        <p:spPr>
          <a:xfrm>
            <a:off x="5750837" y="4344024"/>
            <a:ext cx="851515" cy="457200"/>
          </a:xfrm>
          <a:prstGeom prst="rect">
            <a:avLst/>
          </a:prstGeom>
          <a:solidFill>
            <a:schemeClr val="bg1"/>
          </a:solidFill>
        </p:spPr>
        <p:txBody>
          <a:bodyPr wrap="square" rtlCol="0">
            <a:spAutoFit/>
          </a:bodyPr>
          <a:lstStyle/>
          <a:p>
            <a:r>
              <a:rPr lang="en-US" dirty="0" smtClean="0"/>
              <a:t>TASA-B</a:t>
            </a:r>
            <a:endParaRPr lang="en-US" dirty="0"/>
          </a:p>
        </p:txBody>
      </p:sp>
      <p:sp>
        <p:nvSpPr>
          <p:cNvPr id="55" name="Date Placeholder 54"/>
          <p:cNvSpPr>
            <a:spLocks noGrp="1"/>
          </p:cNvSpPr>
          <p:nvPr>
            <p:ph type="dt" sz="half" idx="10"/>
          </p:nvPr>
        </p:nvSpPr>
        <p:spPr/>
        <p:txBody>
          <a:bodyPr/>
          <a:lstStyle/>
          <a:p>
            <a:r>
              <a:rPr lang="en-US" smtClean="0"/>
              <a:t>12/13/09</a:t>
            </a:r>
            <a:endParaRPr lang="en-US"/>
          </a:p>
        </p:txBody>
      </p:sp>
      <p:sp>
        <p:nvSpPr>
          <p:cNvPr id="56" name="Slide Number Placeholder 55"/>
          <p:cNvSpPr>
            <a:spLocks noGrp="1"/>
          </p:cNvSpPr>
          <p:nvPr>
            <p:ph type="sldNum" sz="quarter" idx="12"/>
          </p:nvPr>
        </p:nvSpPr>
        <p:spPr/>
        <p:txBody>
          <a:bodyPr/>
          <a:lstStyle/>
          <a:p>
            <a:fld id="{3140AFB0-70CF-A54E-AC45-B16BB71EC9BF}" type="slidenum">
              <a:rPr lang="en-US" smtClean="0"/>
              <a:pPr/>
              <a:t>22</a:t>
            </a:fld>
            <a:endParaRPr lang="en-US"/>
          </a:p>
        </p:txBody>
      </p:sp>
      <p:sp>
        <p:nvSpPr>
          <p:cNvPr id="57" name="Footer Placeholder 56"/>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Thermal Aware Scheduling Algorithm (TASA)</a:t>
            </a:r>
            <a:endParaRPr lang="en-US" dirty="0"/>
          </a:p>
        </p:txBody>
      </p:sp>
      <p:sp>
        <p:nvSpPr>
          <p:cNvPr id="3" name="Content Placeholder 2"/>
          <p:cNvSpPr>
            <a:spLocks noGrp="1"/>
          </p:cNvSpPr>
          <p:nvPr>
            <p:ph idx="1"/>
          </p:nvPr>
        </p:nvSpPr>
        <p:spPr/>
        <p:txBody>
          <a:bodyPr/>
          <a:lstStyle/>
          <a:p>
            <a:r>
              <a:rPr lang="en-US" dirty="0" smtClean="0"/>
              <a:t>Sort all jobs</a:t>
            </a:r>
            <a:r>
              <a:rPr lang="en-US" dirty="0" smtClean="0"/>
              <a:t> </a:t>
            </a:r>
          </a:p>
          <a:p>
            <a:pPr lvl="1"/>
            <a:r>
              <a:rPr lang="en-US" dirty="0" smtClean="0"/>
              <a:t>with </a:t>
            </a:r>
            <a:r>
              <a:rPr lang="en-US" dirty="0" smtClean="0"/>
              <a:t>decreased order of  task-temperature profile </a:t>
            </a:r>
          </a:p>
          <a:p>
            <a:r>
              <a:rPr lang="en-US" dirty="0" smtClean="0"/>
              <a:t>Sort all </a:t>
            </a:r>
            <a:r>
              <a:rPr lang="en-US" dirty="0" smtClean="0"/>
              <a:t>resources </a:t>
            </a:r>
          </a:p>
          <a:p>
            <a:pPr lvl="1"/>
            <a:r>
              <a:rPr lang="en-US" dirty="0" smtClean="0"/>
              <a:t>with </a:t>
            </a:r>
            <a:r>
              <a:rPr lang="en-US" dirty="0" smtClean="0"/>
              <a:t>increased order of predicted temperature with online task-temperature profile</a:t>
            </a:r>
          </a:p>
          <a:p>
            <a:r>
              <a:rPr lang="en-US" dirty="0" smtClean="0"/>
              <a:t>Hot jobs are allocated to cool resources</a:t>
            </a:r>
          </a:p>
          <a:p>
            <a:pPr>
              <a:buNone/>
            </a:pPr>
            <a:endParaRPr lang="en-US" dirty="0" smtClean="0"/>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t>
            </a:r>
            <a:endParaRPr lang="en-US" dirty="0"/>
          </a:p>
        </p:txBody>
      </p:sp>
      <p:sp>
        <p:nvSpPr>
          <p:cNvPr id="3" name="Content Placeholder 2"/>
          <p:cNvSpPr>
            <a:spLocks noGrp="1"/>
          </p:cNvSpPr>
          <p:nvPr>
            <p:ph idx="1"/>
          </p:nvPr>
        </p:nvSpPr>
        <p:spPr/>
        <p:txBody>
          <a:bodyPr/>
          <a:lstStyle/>
          <a:p>
            <a:r>
              <a:rPr lang="en-US" dirty="0" smtClean="0"/>
              <a:t>Data center:</a:t>
            </a:r>
          </a:p>
          <a:p>
            <a:pPr lvl="1"/>
            <a:r>
              <a:rPr lang="en-US" dirty="0" smtClean="0"/>
              <a:t>Computational Center for Research at UB </a:t>
            </a:r>
          </a:p>
          <a:p>
            <a:pPr lvl="1"/>
            <a:r>
              <a:rPr lang="en-US" dirty="0" smtClean="0"/>
              <a:t>Dell x86 64 Linux cluster consisting 1056 nodes</a:t>
            </a:r>
          </a:p>
          <a:p>
            <a:pPr lvl="1"/>
            <a:r>
              <a:rPr lang="en-US" dirty="0" smtClean="0"/>
              <a:t>13 </a:t>
            </a:r>
            <a:r>
              <a:rPr lang="en-US" dirty="0" err="1" smtClean="0"/>
              <a:t>Tflop/s</a:t>
            </a:r>
            <a:endParaRPr lang="en-US" dirty="0" smtClean="0"/>
          </a:p>
          <a:p>
            <a:r>
              <a:rPr lang="en-US" dirty="0" smtClean="0"/>
              <a:t>Workload:</a:t>
            </a:r>
          </a:p>
          <a:p>
            <a:pPr lvl="1"/>
            <a:r>
              <a:rPr lang="en-US" dirty="0" smtClean="0"/>
              <a:t> 20 Feb 2009 – 22 Mar. 2009</a:t>
            </a:r>
          </a:p>
          <a:p>
            <a:pPr lvl="1"/>
            <a:r>
              <a:rPr lang="en-US" dirty="0" smtClean="0"/>
              <a:t>22385 jobs</a:t>
            </a:r>
          </a:p>
          <a:p>
            <a:pPr lvl="1">
              <a:buNone/>
            </a:pPr>
            <a:endParaRPr lang="en-US" dirty="0"/>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pic>
        <p:nvPicPr>
          <p:cNvPr id="7" name="Picture 6"/>
          <p:cNvPicPr>
            <a:picLocks noChangeAspect="1"/>
          </p:cNvPicPr>
          <p:nvPr/>
        </p:nvPicPr>
        <p:blipFill>
          <a:blip r:embed="rId2"/>
          <a:stretch>
            <a:fillRect/>
          </a:stretch>
        </p:blipFill>
        <p:spPr>
          <a:xfrm>
            <a:off x="6553200" y="3241981"/>
            <a:ext cx="1996212" cy="1996212"/>
          </a:xfrm>
          <a:prstGeom prst="rect">
            <a:avLst/>
          </a:prstGeom>
        </p:spPr>
      </p:pic>
      <p:pic>
        <p:nvPicPr>
          <p:cNvPr id="8" name="Picture 7"/>
          <p:cNvPicPr>
            <a:picLocks noChangeAspect="1"/>
          </p:cNvPicPr>
          <p:nvPr/>
        </p:nvPicPr>
        <p:blipFill>
          <a:blip r:embed="rId3"/>
          <a:stretch>
            <a:fillRect/>
          </a:stretch>
        </p:blipFill>
        <p:spPr>
          <a:xfrm>
            <a:off x="5233242" y="4924218"/>
            <a:ext cx="1739900" cy="927100"/>
          </a:xfrm>
          <a:prstGeom prst="rect">
            <a:avLst/>
          </a:prstGeom>
        </p:spPr>
      </p:pic>
      <p:pic>
        <p:nvPicPr>
          <p:cNvPr id="9" name="Picture 8"/>
          <p:cNvPicPr>
            <a:picLocks noChangeAspect="1"/>
          </p:cNvPicPr>
          <p:nvPr/>
        </p:nvPicPr>
        <p:blipFill>
          <a:blip r:embed="rId4"/>
          <a:stretch>
            <a:fillRect/>
          </a:stretch>
        </p:blipFill>
        <p:spPr>
          <a:xfrm>
            <a:off x="4372331" y="5413168"/>
            <a:ext cx="1168400" cy="8763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Thermal aware task scheduling with backfilling</a:t>
            </a:r>
            <a:endParaRPr lang="en-US" dirty="0"/>
          </a:p>
        </p:txBody>
      </p:sp>
      <p:sp>
        <p:nvSpPr>
          <p:cNvPr id="3" name="Content Placeholder 2"/>
          <p:cNvSpPr>
            <a:spLocks noGrp="1"/>
          </p:cNvSpPr>
          <p:nvPr>
            <p:ph idx="1"/>
          </p:nvPr>
        </p:nvSpPr>
        <p:spPr/>
        <p:txBody>
          <a:bodyPr/>
          <a:lstStyle/>
          <a:p>
            <a:r>
              <a:rPr lang="en-US" dirty="0" smtClean="0"/>
              <a:t>Execute TASA</a:t>
            </a:r>
          </a:p>
          <a:p>
            <a:r>
              <a:rPr lang="en-US" dirty="0" smtClean="0"/>
              <a:t>Backfill a job if</a:t>
            </a:r>
          </a:p>
          <a:p>
            <a:pPr lvl="1"/>
            <a:r>
              <a:rPr lang="en-US" dirty="0" smtClean="0"/>
              <a:t>the job will not delay the start of jobs which are already scheduled</a:t>
            </a:r>
          </a:p>
          <a:p>
            <a:pPr lvl="1"/>
            <a:r>
              <a:rPr lang="en-US" dirty="0" smtClean="0"/>
              <a:t>the job will not change the  temperature profile of resources that are allocated to the jobs which are already scheduled</a:t>
            </a:r>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9" name="Straight Arrow Connector 8"/>
          <p:cNvCxnSpPr/>
          <p:nvPr/>
        </p:nvCxnSpPr>
        <p:spPr>
          <a:xfrm>
            <a:off x="1977812" y="5021207"/>
            <a:ext cx="5867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flipH="1" flipV="1">
            <a:off x="532821" y="3577802"/>
            <a:ext cx="2888397" cy="1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587412" y="3954407"/>
            <a:ext cx="4572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940212" y="4564007"/>
            <a:ext cx="457200" cy="4587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025812" y="3955995"/>
            <a:ext cx="4572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116861" y="4651875"/>
            <a:ext cx="691528" cy="369332"/>
          </a:xfrm>
          <a:prstGeom prst="rect">
            <a:avLst/>
          </a:prstGeom>
          <a:noFill/>
        </p:spPr>
        <p:txBody>
          <a:bodyPr wrap="none" rtlCol="0">
            <a:spAutoFit/>
          </a:bodyPr>
          <a:lstStyle/>
          <a:p>
            <a:r>
              <a:rPr lang="en-US" dirty="0" smtClean="0"/>
              <a:t>Node </a:t>
            </a:r>
            <a:endParaRPr lang="en-US" dirty="0"/>
          </a:p>
        </p:txBody>
      </p:sp>
      <p:sp>
        <p:nvSpPr>
          <p:cNvPr id="19" name="TextBox 18"/>
          <p:cNvSpPr txBox="1"/>
          <p:nvPr/>
        </p:nvSpPr>
        <p:spPr>
          <a:xfrm>
            <a:off x="944416" y="2134398"/>
            <a:ext cx="1031014" cy="646331"/>
          </a:xfrm>
          <a:prstGeom prst="rect">
            <a:avLst/>
          </a:prstGeom>
          <a:noFill/>
        </p:spPr>
        <p:txBody>
          <a:bodyPr wrap="none" rtlCol="0">
            <a:spAutoFit/>
          </a:bodyPr>
          <a:lstStyle/>
          <a:p>
            <a:r>
              <a:rPr lang="en-US" dirty="0" smtClean="0"/>
              <a:t>Available </a:t>
            </a:r>
          </a:p>
          <a:p>
            <a:r>
              <a:rPr lang="en-US" dirty="0" smtClean="0"/>
              <a:t>time</a:t>
            </a:r>
            <a:endParaRPr lang="en-US" dirty="0"/>
          </a:p>
        </p:txBody>
      </p:sp>
      <p:cxnSp>
        <p:nvCxnSpPr>
          <p:cNvPr id="21" name="Straight Connector 20"/>
          <p:cNvCxnSpPr/>
          <p:nvPr/>
        </p:nvCxnSpPr>
        <p:spPr>
          <a:xfrm rot="10800000" flipV="1">
            <a:off x="1977818" y="2963805"/>
            <a:ext cx="5484807" cy="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366624" y="2780729"/>
            <a:ext cx="325730" cy="369332"/>
          </a:xfrm>
          <a:prstGeom prst="rect">
            <a:avLst/>
          </a:prstGeom>
          <a:noFill/>
        </p:spPr>
        <p:txBody>
          <a:bodyPr wrap="none" rtlCol="0">
            <a:spAutoFit/>
          </a:bodyPr>
          <a:lstStyle/>
          <a:p>
            <a:r>
              <a:rPr lang="en-US" dirty="0" smtClean="0"/>
              <a:t>t</a:t>
            </a:r>
            <a:r>
              <a:rPr lang="en-US" sz="1400" baseline="-25000" dirty="0" smtClean="0"/>
              <a:t>0</a:t>
            </a:r>
            <a:endParaRPr lang="en-US" sz="1400" dirty="0"/>
          </a:p>
        </p:txBody>
      </p:sp>
      <p:sp>
        <p:nvSpPr>
          <p:cNvPr id="35" name="Rectangle 34"/>
          <p:cNvSpPr/>
          <p:nvPr/>
        </p:nvSpPr>
        <p:spPr>
          <a:xfrm>
            <a:off x="2587412" y="2965396"/>
            <a:ext cx="457200" cy="98901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940213" y="2966984"/>
            <a:ext cx="457200" cy="159702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025812" y="2963806"/>
            <a:ext cx="457200" cy="98901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425612" y="2963806"/>
            <a:ext cx="457200" cy="6096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Curved Connector 52"/>
          <p:cNvCxnSpPr/>
          <p:nvPr/>
        </p:nvCxnSpPr>
        <p:spPr>
          <a:xfrm rot="5400000">
            <a:off x="2514417" y="2434405"/>
            <a:ext cx="1211203" cy="6111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a:off x="3425613" y="2134398"/>
            <a:ext cx="1903411" cy="1211203"/>
          </a:xfrm>
          <a:prstGeom prst="curvedConnector3">
            <a:avLst>
              <a:gd name="adj1" fmla="val 8608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Curved Connector 58"/>
          <p:cNvCxnSpPr/>
          <p:nvPr/>
        </p:nvCxnSpPr>
        <p:spPr>
          <a:xfrm>
            <a:off x="3425613" y="2134398"/>
            <a:ext cx="2817811" cy="1439009"/>
          </a:xfrm>
          <a:prstGeom prst="curvedConnector3">
            <a:avLst>
              <a:gd name="adj1" fmla="val 8633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6727748" y="2319064"/>
            <a:ext cx="841379" cy="64474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2618409" y="1765064"/>
            <a:ext cx="2200279" cy="369332"/>
          </a:xfrm>
          <a:prstGeom prst="rect">
            <a:avLst/>
          </a:prstGeom>
          <a:noFill/>
        </p:spPr>
        <p:txBody>
          <a:bodyPr wrap="none" rtlCol="0">
            <a:spAutoFit/>
          </a:bodyPr>
          <a:lstStyle/>
          <a:p>
            <a:r>
              <a:rPr lang="en-US" dirty="0" smtClean="0"/>
              <a:t>Time backfilling holes</a:t>
            </a:r>
            <a:endParaRPr lang="en-US" dirty="0"/>
          </a:p>
        </p:txBody>
      </p:sp>
      <p:cxnSp>
        <p:nvCxnSpPr>
          <p:cNvPr id="86" name="Curved Connector 85"/>
          <p:cNvCxnSpPr>
            <a:endCxn id="35" idx="2"/>
          </p:cNvCxnSpPr>
          <p:nvPr/>
        </p:nvCxnSpPr>
        <p:spPr>
          <a:xfrm rot="16200000" flipV="1">
            <a:off x="2373756" y="4396663"/>
            <a:ext cx="1721124" cy="836612"/>
          </a:xfrm>
          <a:prstGeom prst="curvedConnector3">
            <a:avLst>
              <a:gd name="adj1" fmla="val 2364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Curved Connector 89"/>
          <p:cNvCxnSpPr>
            <a:endCxn id="37" idx="2"/>
          </p:cNvCxnSpPr>
          <p:nvPr/>
        </p:nvCxnSpPr>
        <p:spPr>
          <a:xfrm rot="5400000" flipH="1" flipV="1">
            <a:off x="3592956" y="4014075"/>
            <a:ext cx="1722714" cy="1600198"/>
          </a:xfrm>
          <a:prstGeom prst="curvedConnector3">
            <a:avLst>
              <a:gd name="adj1" fmla="val 2517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hape 91"/>
          <p:cNvCxnSpPr>
            <a:endCxn id="13" idx="0"/>
          </p:cNvCxnSpPr>
          <p:nvPr/>
        </p:nvCxnSpPr>
        <p:spPr>
          <a:xfrm flipV="1">
            <a:off x="3652624" y="4564007"/>
            <a:ext cx="2516188" cy="1111524"/>
          </a:xfrm>
          <a:prstGeom prst="curvedConnector4">
            <a:avLst>
              <a:gd name="adj1" fmla="val 45457"/>
              <a:gd name="adj2" fmla="val 29635"/>
            </a:avLst>
          </a:prstGeom>
          <a:ln>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2147767" y="5675531"/>
            <a:ext cx="4069143" cy="369332"/>
          </a:xfrm>
          <a:prstGeom prst="rect">
            <a:avLst/>
          </a:prstGeom>
          <a:noFill/>
        </p:spPr>
        <p:txBody>
          <a:bodyPr wrap="none" rtlCol="0">
            <a:spAutoFit/>
          </a:bodyPr>
          <a:lstStyle/>
          <a:p>
            <a:r>
              <a:rPr lang="en-US" dirty="0" err="1" smtClean="0"/>
              <a:t>node</a:t>
            </a:r>
            <a:r>
              <a:rPr lang="en-US" baseline="-25000" dirty="0" err="1" smtClean="0"/>
              <a:t>k</a:t>
            </a:r>
            <a:r>
              <a:rPr lang="en-US" dirty="0" err="1" smtClean="0"/>
              <a:t>.t</a:t>
            </a:r>
            <a:r>
              <a:rPr lang="en-US" baseline="30000" dirty="0" err="1" smtClean="0"/>
              <a:t>bfsta</a:t>
            </a:r>
            <a:r>
              <a:rPr lang="en-US" baseline="30000" dirty="0" smtClean="0"/>
              <a:t> </a:t>
            </a:r>
            <a:r>
              <a:rPr lang="en-US" dirty="0" smtClean="0"/>
              <a:t>, backfilling start time of </a:t>
            </a:r>
            <a:r>
              <a:rPr lang="en-US" dirty="0" err="1" smtClean="0"/>
              <a:t>node</a:t>
            </a:r>
            <a:r>
              <a:rPr lang="en-US" baseline="-25000" dirty="0" err="1" smtClean="0"/>
              <a:t>k</a:t>
            </a:r>
            <a:endParaRPr lang="en-US" baseline="30000" dirty="0"/>
          </a:p>
        </p:txBody>
      </p:sp>
      <p:sp>
        <p:nvSpPr>
          <p:cNvPr id="96" name="Rectangle 95"/>
          <p:cNvSpPr/>
          <p:nvPr/>
        </p:nvSpPr>
        <p:spPr>
          <a:xfrm rot="5400000">
            <a:off x="3388053" y="3764700"/>
            <a:ext cx="2058992"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r>
              <a:rPr lang="en-US" baseline="-25000" dirty="0" smtClean="0"/>
              <a:t>max1</a:t>
            </a:r>
            <a:endParaRPr lang="en-US" dirty="0"/>
          </a:p>
        </p:txBody>
      </p:sp>
      <p:sp>
        <p:nvSpPr>
          <p:cNvPr id="32" name="Rectangle 31"/>
          <p:cNvSpPr/>
          <p:nvPr/>
        </p:nvSpPr>
        <p:spPr>
          <a:xfrm rot="5400000">
            <a:off x="2929519" y="4069502"/>
            <a:ext cx="1449389"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r>
              <a:rPr lang="en-US" baseline="-25000" dirty="0" smtClean="0"/>
              <a:t>max2</a:t>
            </a:r>
            <a:endParaRPr lang="en-US" dirty="0"/>
          </a:p>
        </p:txBody>
      </p:sp>
      <p:sp>
        <p:nvSpPr>
          <p:cNvPr id="27" name="TextBox 26"/>
          <p:cNvSpPr txBox="1"/>
          <p:nvPr/>
        </p:nvSpPr>
        <p:spPr>
          <a:xfrm>
            <a:off x="5940213" y="1672733"/>
            <a:ext cx="2339703" cy="646331"/>
          </a:xfrm>
          <a:prstGeom prst="rect">
            <a:avLst/>
          </a:prstGeom>
          <a:noFill/>
        </p:spPr>
        <p:txBody>
          <a:bodyPr wrap="none" rtlCol="0">
            <a:spAutoFit/>
          </a:bodyPr>
          <a:lstStyle/>
          <a:p>
            <a:r>
              <a:rPr lang="en-US" dirty="0" err="1" smtClean="0"/>
              <a:t>node</a:t>
            </a:r>
            <a:r>
              <a:rPr lang="en-US" baseline="-25000" dirty="0" err="1" smtClean="0"/>
              <a:t>k</a:t>
            </a:r>
            <a:r>
              <a:rPr lang="en-US" dirty="0" err="1" smtClean="0"/>
              <a:t>.t</a:t>
            </a:r>
            <a:r>
              <a:rPr lang="en-US" baseline="30000" dirty="0" err="1" smtClean="0"/>
              <a:t>bfend</a:t>
            </a:r>
            <a:r>
              <a:rPr lang="en-US" baseline="30000" dirty="0" smtClean="0"/>
              <a:t> </a:t>
            </a:r>
            <a:r>
              <a:rPr lang="en-US" dirty="0" smtClean="0"/>
              <a:t>, </a:t>
            </a:r>
          </a:p>
          <a:p>
            <a:r>
              <a:rPr lang="en-US" dirty="0" smtClean="0"/>
              <a:t>end time for backfilling</a:t>
            </a:r>
            <a:endParaRPr lang="en-US" baseline="30000" dirty="0"/>
          </a:p>
        </p:txBody>
      </p:sp>
      <p:sp>
        <p:nvSpPr>
          <p:cNvPr id="30" name="Title 1"/>
          <p:cNvSpPr>
            <a:spLocks noGrp="1"/>
          </p:cNvSpPr>
          <p:nvPr>
            <p:ph type="title"/>
          </p:nvPr>
        </p:nvSpPr>
        <p:spPr/>
        <p:txBody>
          <a:bodyPr>
            <a:normAutofit/>
          </a:bodyPr>
          <a:lstStyle/>
          <a:p>
            <a:r>
              <a:rPr lang="en-US" dirty="0" smtClean="0"/>
              <a:t>Backfilling</a:t>
            </a:r>
            <a:endParaRPr lang="en-US" dirty="0"/>
          </a:p>
        </p:txBody>
      </p:sp>
      <p:sp>
        <p:nvSpPr>
          <p:cNvPr id="28" name="Date Placeholder 27"/>
          <p:cNvSpPr>
            <a:spLocks noGrp="1"/>
          </p:cNvSpPr>
          <p:nvPr>
            <p:ph type="dt" sz="half" idx="10"/>
          </p:nvPr>
        </p:nvSpPr>
        <p:spPr/>
        <p:txBody>
          <a:bodyPr/>
          <a:lstStyle/>
          <a:p>
            <a:r>
              <a:rPr lang="en-US" smtClean="0"/>
              <a:t>12/13/09</a:t>
            </a:r>
            <a:endParaRPr lang="en-US"/>
          </a:p>
        </p:txBody>
      </p:sp>
      <p:sp>
        <p:nvSpPr>
          <p:cNvPr id="29" name="Slide Number Placeholder 28"/>
          <p:cNvSpPr>
            <a:spLocks noGrp="1"/>
          </p:cNvSpPr>
          <p:nvPr>
            <p:ph type="sldNum" sz="quarter" idx="12"/>
          </p:nvPr>
        </p:nvSpPr>
        <p:spPr/>
        <p:txBody>
          <a:bodyPr/>
          <a:lstStyle/>
          <a:p>
            <a:fld id="{3140AFB0-70CF-A54E-AC45-B16BB71EC9BF}" type="slidenum">
              <a:rPr lang="en-US" smtClean="0"/>
              <a:pPr/>
              <a:t>26</a:t>
            </a:fld>
            <a:endParaRPr lang="en-US"/>
          </a:p>
        </p:txBody>
      </p:sp>
      <p:sp>
        <p:nvSpPr>
          <p:cNvPr id="31" name="Footer Placeholder 30"/>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 name="Rectangle 40"/>
          <p:cNvSpPr/>
          <p:nvPr/>
        </p:nvSpPr>
        <p:spPr>
          <a:xfrm rot="5400000">
            <a:off x="3741741" y="3957189"/>
            <a:ext cx="1680375"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r>
              <a:rPr lang="en-US" baseline="-25000" dirty="0" smtClean="0"/>
              <a:t>max1</a:t>
            </a:r>
            <a:endParaRPr lang="en-US" dirty="0"/>
          </a:p>
        </p:txBody>
      </p:sp>
      <p:sp>
        <p:nvSpPr>
          <p:cNvPr id="5" name="TextBox 4"/>
          <p:cNvSpPr txBox="1"/>
          <p:nvPr/>
        </p:nvSpPr>
        <p:spPr>
          <a:xfrm>
            <a:off x="941694" y="1765064"/>
            <a:ext cx="1387068" cy="369332"/>
          </a:xfrm>
          <a:prstGeom prst="rect">
            <a:avLst/>
          </a:prstGeom>
          <a:noFill/>
        </p:spPr>
        <p:txBody>
          <a:bodyPr wrap="none" rtlCol="0">
            <a:spAutoFit/>
          </a:bodyPr>
          <a:lstStyle/>
          <a:p>
            <a:r>
              <a:rPr lang="en-US" dirty="0" smtClean="0"/>
              <a:t>Temperature</a:t>
            </a:r>
            <a:endParaRPr lang="en-US" dirty="0"/>
          </a:p>
        </p:txBody>
      </p:sp>
      <p:sp>
        <p:nvSpPr>
          <p:cNvPr id="14" name="TextBox 13"/>
          <p:cNvSpPr txBox="1"/>
          <p:nvPr/>
        </p:nvSpPr>
        <p:spPr>
          <a:xfrm>
            <a:off x="941694" y="2782318"/>
            <a:ext cx="1189937" cy="369332"/>
          </a:xfrm>
          <a:prstGeom prst="rect">
            <a:avLst/>
          </a:prstGeom>
          <a:noFill/>
        </p:spPr>
        <p:txBody>
          <a:bodyPr wrap="none" rtlCol="0">
            <a:spAutoFit/>
          </a:bodyPr>
          <a:lstStyle/>
          <a:p>
            <a:r>
              <a:rPr lang="en-US" dirty="0" smtClean="0"/>
              <a:t>  </a:t>
            </a:r>
            <a:r>
              <a:rPr lang="en-US" dirty="0" err="1" smtClean="0"/>
              <a:t>Temp</a:t>
            </a:r>
            <a:r>
              <a:rPr lang="en-US" baseline="30000" dirty="0" err="1" smtClean="0"/>
              <a:t>bfmax</a:t>
            </a:r>
            <a:endParaRPr lang="en-US" baseline="30000" dirty="0"/>
          </a:p>
        </p:txBody>
      </p:sp>
      <p:cxnSp>
        <p:nvCxnSpPr>
          <p:cNvPr id="19" name="Straight Arrow Connector 18"/>
          <p:cNvCxnSpPr/>
          <p:nvPr/>
        </p:nvCxnSpPr>
        <p:spPr>
          <a:xfrm>
            <a:off x="2142192" y="5021207"/>
            <a:ext cx="517587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flipH="1" flipV="1">
            <a:off x="697201" y="3577802"/>
            <a:ext cx="2888397" cy="1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751792" y="3573407"/>
            <a:ext cx="4572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104592" y="3954407"/>
            <a:ext cx="457200" cy="1068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190192" y="3573407"/>
            <a:ext cx="457200" cy="1449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824041" y="4651875"/>
            <a:ext cx="691528" cy="369332"/>
          </a:xfrm>
          <a:prstGeom prst="rect">
            <a:avLst/>
          </a:prstGeom>
          <a:noFill/>
        </p:spPr>
        <p:txBody>
          <a:bodyPr wrap="none" rtlCol="0">
            <a:spAutoFit/>
          </a:bodyPr>
          <a:lstStyle/>
          <a:p>
            <a:r>
              <a:rPr lang="en-US" dirty="0" smtClean="0"/>
              <a:t>Node </a:t>
            </a:r>
            <a:endParaRPr lang="en-US" dirty="0"/>
          </a:p>
        </p:txBody>
      </p:sp>
      <p:cxnSp>
        <p:nvCxnSpPr>
          <p:cNvPr id="27" name="Straight Connector 26"/>
          <p:cNvCxnSpPr/>
          <p:nvPr/>
        </p:nvCxnSpPr>
        <p:spPr>
          <a:xfrm rot="10800000">
            <a:off x="2142200" y="2963806"/>
            <a:ext cx="5175865" cy="317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751792" y="2965396"/>
            <a:ext cx="457200" cy="60801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104593" y="2966984"/>
            <a:ext cx="457200" cy="98742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190192" y="2963806"/>
            <a:ext cx="457200" cy="6096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53329" y="2963804"/>
            <a:ext cx="457200" cy="3817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Curved Connector 33"/>
          <p:cNvCxnSpPr/>
          <p:nvPr/>
        </p:nvCxnSpPr>
        <p:spPr>
          <a:xfrm rot="5400000">
            <a:off x="2678797" y="2434405"/>
            <a:ext cx="1211203" cy="6111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Curved Connector 35"/>
          <p:cNvCxnSpPr/>
          <p:nvPr/>
        </p:nvCxnSpPr>
        <p:spPr>
          <a:xfrm>
            <a:off x="3589993" y="2134398"/>
            <a:ext cx="1903411" cy="1211203"/>
          </a:xfrm>
          <a:prstGeom prst="curvedConnector3">
            <a:avLst>
              <a:gd name="adj1" fmla="val 8608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a:off x="3589993" y="2134398"/>
            <a:ext cx="2817811" cy="1439009"/>
          </a:xfrm>
          <a:prstGeom prst="curvedConnector3">
            <a:avLst>
              <a:gd name="adj1" fmla="val 86332"/>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782789" y="1765064"/>
            <a:ext cx="2941831" cy="369332"/>
          </a:xfrm>
          <a:prstGeom prst="rect">
            <a:avLst/>
          </a:prstGeom>
          <a:noFill/>
        </p:spPr>
        <p:txBody>
          <a:bodyPr wrap="none" rtlCol="0">
            <a:spAutoFit/>
          </a:bodyPr>
          <a:lstStyle/>
          <a:p>
            <a:r>
              <a:rPr lang="en-US" dirty="0" smtClean="0"/>
              <a:t>Temperature backfilling holes</a:t>
            </a:r>
            <a:endParaRPr lang="en-US" dirty="0"/>
          </a:p>
        </p:txBody>
      </p:sp>
      <p:cxnSp>
        <p:nvCxnSpPr>
          <p:cNvPr id="40" name="Curved Connector 39"/>
          <p:cNvCxnSpPr/>
          <p:nvPr/>
        </p:nvCxnSpPr>
        <p:spPr>
          <a:xfrm rot="16200000" flipV="1">
            <a:off x="2157930" y="4167270"/>
            <a:ext cx="2025925" cy="8382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hape 42"/>
          <p:cNvCxnSpPr/>
          <p:nvPr/>
        </p:nvCxnSpPr>
        <p:spPr>
          <a:xfrm flipV="1">
            <a:off x="3589992" y="3954407"/>
            <a:ext cx="2514600" cy="1644924"/>
          </a:xfrm>
          <a:prstGeom prst="curvedConnector3">
            <a:avLst>
              <a:gd name="adj1" fmla="val 92773"/>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783414" y="5599331"/>
            <a:ext cx="5534651" cy="553998"/>
          </a:xfrm>
          <a:prstGeom prst="rect">
            <a:avLst/>
          </a:prstGeom>
          <a:noFill/>
        </p:spPr>
        <p:txBody>
          <a:bodyPr wrap="none" rtlCol="0">
            <a:spAutoFit/>
          </a:bodyPr>
          <a:lstStyle/>
          <a:p>
            <a:r>
              <a:rPr lang="en-US" dirty="0" err="1" smtClean="0"/>
              <a:t>node</a:t>
            </a:r>
            <a:r>
              <a:rPr lang="en-US" baseline="-25000" dirty="0" err="1" smtClean="0"/>
              <a:t>k</a:t>
            </a:r>
            <a:r>
              <a:rPr lang="en-US" dirty="0" err="1" smtClean="0"/>
              <a:t>.Temp</a:t>
            </a:r>
            <a:r>
              <a:rPr lang="en-US" baseline="30000" dirty="0" err="1" smtClean="0"/>
              <a:t>bfsta</a:t>
            </a:r>
            <a:r>
              <a:rPr lang="en-US" dirty="0" smtClean="0"/>
              <a:t>, start temperature for backfilling of </a:t>
            </a:r>
            <a:r>
              <a:rPr lang="en-US" dirty="0" err="1" smtClean="0"/>
              <a:t>node</a:t>
            </a:r>
            <a:r>
              <a:rPr lang="en-US" baseline="-25000" dirty="0" err="1" smtClean="0"/>
              <a:t>k</a:t>
            </a:r>
            <a:endParaRPr lang="en-US" baseline="30000" dirty="0" smtClean="0"/>
          </a:p>
          <a:p>
            <a:endParaRPr lang="en-US" baseline="30000" dirty="0"/>
          </a:p>
        </p:txBody>
      </p:sp>
      <p:sp>
        <p:nvSpPr>
          <p:cNvPr id="45" name="Rectangle 44"/>
          <p:cNvSpPr/>
          <p:nvPr/>
        </p:nvSpPr>
        <p:spPr>
          <a:xfrm rot="5400000">
            <a:off x="2789097" y="3767880"/>
            <a:ext cx="2058992"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node</a:t>
            </a:r>
            <a:r>
              <a:rPr lang="en-US" baseline="-25000" dirty="0" smtClean="0"/>
              <a:t>max2</a:t>
            </a:r>
            <a:endParaRPr lang="en-US" dirty="0"/>
          </a:p>
        </p:txBody>
      </p:sp>
      <p:sp>
        <p:nvSpPr>
          <p:cNvPr id="67" name="TextBox 66"/>
          <p:cNvSpPr txBox="1"/>
          <p:nvPr/>
        </p:nvSpPr>
        <p:spPr>
          <a:xfrm>
            <a:off x="5948206" y="1672733"/>
            <a:ext cx="2739715" cy="646331"/>
          </a:xfrm>
          <a:prstGeom prst="rect">
            <a:avLst/>
          </a:prstGeom>
          <a:noFill/>
        </p:spPr>
        <p:txBody>
          <a:bodyPr wrap="none" rtlCol="0">
            <a:spAutoFit/>
          </a:bodyPr>
          <a:lstStyle/>
          <a:p>
            <a:r>
              <a:rPr lang="en-US" dirty="0" err="1" smtClean="0"/>
              <a:t>node</a:t>
            </a:r>
            <a:r>
              <a:rPr lang="en-US" baseline="-25000" dirty="0" err="1" smtClean="0"/>
              <a:t>k</a:t>
            </a:r>
            <a:r>
              <a:rPr lang="en-US" dirty="0" err="1" smtClean="0"/>
              <a:t>.Temp</a:t>
            </a:r>
            <a:r>
              <a:rPr lang="en-US" baseline="30000" dirty="0" err="1" smtClean="0"/>
              <a:t>bfend</a:t>
            </a:r>
            <a:r>
              <a:rPr lang="en-US" dirty="0" smtClean="0"/>
              <a:t>, end</a:t>
            </a:r>
          </a:p>
          <a:p>
            <a:r>
              <a:rPr lang="en-US" dirty="0" smtClean="0"/>
              <a:t> temperature for backfilling</a:t>
            </a:r>
            <a:endParaRPr lang="en-US" dirty="0"/>
          </a:p>
        </p:txBody>
      </p:sp>
      <p:cxnSp>
        <p:nvCxnSpPr>
          <p:cNvPr id="68" name="Curved Connector 67"/>
          <p:cNvCxnSpPr/>
          <p:nvPr/>
        </p:nvCxnSpPr>
        <p:spPr>
          <a:xfrm rot="10800000" flipV="1">
            <a:off x="6866593" y="2319064"/>
            <a:ext cx="841379" cy="64474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Curved Connector 41"/>
          <p:cNvCxnSpPr/>
          <p:nvPr/>
        </p:nvCxnSpPr>
        <p:spPr>
          <a:xfrm rot="5400000" flipH="1" flipV="1">
            <a:off x="3377133" y="3786271"/>
            <a:ext cx="2025923" cy="1600198"/>
          </a:xfrm>
          <a:prstGeom prst="curvedConnector3">
            <a:avLst>
              <a:gd name="adj1" fmla="val 12264"/>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itle 1"/>
          <p:cNvSpPr>
            <a:spLocks noGrp="1"/>
          </p:cNvSpPr>
          <p:nvPr>
            <p:ph type="title"/>
          </p:nvPr>
        </p:nvSpPr>
        <p:spPr/>
        <p:txBody>
          <a:bodyPr>
            <a:normAutofit/>
          </a:bodyPr>
          <a:lstStyle/>
          <a:p>
            <a:r>
              <a:rPr lang="en-US" dirty="0" smtClean="0"/>
              <a:t>Backfilling</a:t>
            </a:r>
            <a:endParaRPr lang="en-US" dirty="0"/>
          </a:p>
        </p:txBody>
      </p:sp>
      <p:sp>
        <p:nvSpPr>
          <p:cNvPr id="33" name="Date Placeholder 32"/>
          <p:cNvSpPr>
            <a:spLocks noGrp="1"/>
          </p:cNvSpPr>
          <p:nvPr>
            <p:ph type="dt" sz="half" idx="10"/>
          </p:nvPr>
        </p:nvSpPr>
        <p:spPr/>
        <p:txBody>
          <a:bodyPr/>
          <a:lstStyle/>
          <a:p>
            <a:r>
              <a:rPr lang="en-US" smtClean="0"/>
              <a:t>12/13/09</a:t>
            </a:r>
            <a:endParaRPr lang="en-US"/>
          </a:p>
        </p:txBody>
      </p:sp>
      <p:sp>
        <p:nvSpPr>
          <p:cNvPr id="35" name="Slide Number Placeholder 34"/>
          <p:cNvSpPr>
            <a:spLocks noGrp="1"/>
          </p:cNvSpPr>
          <p:nvPr>
            <p:ph type="sldNum" sz="quarter" idx="12"/>
          </p:nvPr>
        </p:nvSpPr>
        <p:spPr/>
        <p:txBody>
          <a:bodyPr/>
          <a:lstStyle/>
          <a:p>
            <a:fld id="{3140AFB0-70CF-A54E-AC45-B16BB71EC9BF}" type="slidenum">
              <a:rPr lang="en-US" smtClean="0"/>
              <a:pPr/>
              <a:t>27</a:t>
            </a:fld>
            <a:endParaRPr lang="en-US"/>
          </a:p>
        </p:txBody>
      </p:sp>
      <p:sp>
        <p:nvSpPr>
          <p:cNvPr id="38" name="Footer Placeholder 37"/>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t>
            </a:r>
            <a:endParaRPr lang="en-US" dirty="0"/>
          </a:p>
        </p:txBody>
      </p:sp>
      <p:sp>
        <p:nvSpPr>
          <p:cNvPr id="3" name="Content Placeholder 2"/>
          <p:cNvSpPr>
            <a:spLocks noGrp="1"/>
          </p:cNvSpPr>
          <p:nvPr>
            <p:ph idx="1"/>
          </p:nvPr>
        </p:nvSpPr>
        <p:spPr/>
        <p:txBody>
          <a:bodyPr/>
          <a:lstStyle/>
          <a:p>
            <a:r>
              <a:rPr lang="en-US" dirty="0" smtClean="0"/>
              <a:t>Data center:</a:t>
            </a:r>
          </a:p>
          <a:p>
            <a:pPr lvl="1"/>
            <a:r>
              <a:rPr lang="en-US" dirty="0" smtClean="0"/>
              <a:t>Computational Center for Research at UB </a:t>
            </a:r>
          </a:p>
          <a:p>
            <a:pPr lvl="1"/>
            <a:r>
              <a:rPr lang="en-US" dirty="0" smtClean="0"/>
              <a:t>Dell x86 64 Linux cluster consisting 1056 nodes</a:t>
            </a:r>
          </a:p>
          <a:p>
            <a:pPr lvl="1"/>
            <a:r>
              <a:rPr lang="en-US" dirty="0" smtClean="0"/>
              <a:t>13 </a:t>
            </a:r>
            <a:r>
              <a:rPr lang="en-US" dirty="0" err="1" smtClean="0"/>
              <a:t>Tflop/s</a:t>
            </a:r>
            <a:endParaRPr lang="en-US" dirty="0" smtClean="0"/>
          </a:p>
          <a:p>
            <a:r>
              <a:rPr lang="en-US" dirty="0" smtClean="0"/>
              <a:t>Workload:</a:t>
            </a:r>
          </a:p>
          <a:p>
            <a:pPr lvl="1"/>
            <a:r>
              <a:rPr lang="en-US" dirty="0" smtClean="0"/>
              <a:t> 20 </a:t>
            </a:r>
            <a:r>
              <a:rPr lang="en-US" dirty="0" smtClean="0"/>
              <a:t>Feb. </a:t>
            </a:r>
            <a:r>
              <a:rPr lang="en-US" dirty="0" smtClean="0"/>
              <a:t>2009 – 22 Mar. 2009</a:t>
            </a:r>
          </a:p>
          <a:p>
            <a:pPr lvl="1"/>
            <a:r>
              <a:rPr lang="en-US" dirty="0" smtClean="0"/>
              <a:t>22385 jobs</a:t>
            </a:r>
          </a:p>
          <a:p>
            <a:pPr lvl="1">
              <a:buNone/>
            </a:pPr>
            <a:endParaRPr lang="en-US" dirty="0"/>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a:t>
            </a:r>
            <a:endParaRPr lang="en-US" dirty="0"/>
          </a:p>
        </p:txBody>
      </p:sp>
      <p:graphicFrame>
        <p:nvGraphicFramePr>
          <p:cNvPr id="6" name="Table 5"/>
          <p:cNvGraphicFramePr>
            <a:graphicFrameLocks noGrp="1"/>
          </p:cNvGraphicFramePr>
          <p:nvPr/>
        </p:nvGraphicFramePr>
        <p:xfrm>
          <a:off x="1328021" y="1417639"/>
          <a:ext cx="6937408" cy="2194560"/>
        </p:xfrm>
        <a:graphic>
          <a:graphicData uri="http://schemas.openxmlformats.org/drawingml/2006/table">
            <a:tbl>
              <a:tblPr firstRow="1" bandRow="1">
                <a:tableStyleId>{5C22544A-7EE6-4342-B048-85BDC9FD1C3A}</a:tableStyleId>
              </a:tblPr>
              <a:tblGrid>
                <a:gridCol w="3468704"/>
                <a:gridCol w="3468704"/>
              </a:tblGrid>
              <a:tr h="331586">
                <a:tc>
                  <a:txBody>
                    <a:bodyPr/>
                    <a:lstStyle/>
                    <a:p>
                      <a:r>
                        <a:rPr lang="en-US" dirty="0" smtClean="0"/>
                        <a:t>Metrics</a:t>
                      </a:r>
                      <a:endParaRPr lang="en-US" dirty="0"/>
                    </a:p>
                  </a:txBody>
                  <a:tcPr/>
                </a:tc>
                <a:tc>
                  <a:txBody>
                    <a:bodyPr/>
                    <a:lstStyle/>
                    <a:p>
                      <a:r>
                        <a:rPr lang="en-US" dirty="0" smtClean="0"/>
                        <a:t>TASA</a:t>
                      </a:r>
                      <a:endParaRPr lang="en-US" dirty="0"/>
                    </a:p>
                  </a:txBody>
                  <a:tcPr/>
                </a:tc>
              </a:tr>
              <a:tr h="345334">
                <a:tc>
                  <a:txBody>
                    <a:bodyPr/>
                    <a:lstStyle/>
                    <a:p>
                      <a:r>
                        <a:rPr lang="en-US" dirty="0" smtClean="0"/>
                        <a:t>Reduced average temperature</a:t>
                      </a:r>
                      <a:r>
                        <a:rPr lang="en-US" baseline="0" dirty="0" smtClean="0"/>
                        <a:t> </a:t>
                      </a:r>
                      <a:endParaRPr lang="en-US" dirty="0"/>
                    </a:p>
                  </a:txBody>
                  <a:tcPr/>
                </a:tc>
                <a:tc>
                  <a:txBody>
                    <a:bodyPr/>
                    <a:lstStyle/>
                    <a:p>
                      <a:r>
                        <a:rPr lang="en-US" dirty="0" smtClean="0"/>
                        <a:t>16.1 F</a:t>
                      </a:r>
                      <a:endParaRPr lang="en-US" dirty="0"/>
                    </a:p>
                  </a:txBody>
                  <a:tcPr/>
                </a:tc>
              </a:tr>
              <a:tr h="331586">
                <a:tc>
                  <a:txBody>
                    <a:bodyPr/>
                    <a:lstStyle/>
                    <a:p>
                      <a:r>
                        <a:rPr lang="en-US" dirty="0" smtClean="0"/>
                        <a:t>Reduced maximum temperature</a:t>
                      </a:r>
                      <a:endParaRPr lang="en-US" dirty="0"/>
                    </a:p>
                  </a:txBody>
                  <a:tcPr/>
                </a:tc>
                <a:tc>
                  <a:txBody>
                    <a:bodyPr/>
                    <a:lstStyle/>
                    <a:p>
                      <a:r>
                        <a:rPr lang="en-US" dirty="0" smtClean="0"/>
                        <a:t>6.1 F</a:t>
                      </a:r>
                      <a:endParaRPr lang="en-US" dirty="0"/>
                    </a:p>
                  </a:txBody>
                  <a:tcPr/>
                </a:tc>
              </a:tr>
              <a:tr h="331586">
                <a:tc>
                  <a:txBody>
                    <a:bodyPr/>
                    <a:lstStyle/>
                    <a:p>
                      <a:r>
                        <a:rPr lang="en-US" dirty="0" smtClean="0"/>
                        <a:t>Increase</a:t>
                      </a:r>
                      <a:r>
                        <a:rPr lang="en-US" baseline="0" dirty="0" smtClean="0"/>
                        <a:t> job response time</a:t>
                      </a:r>
                    </a:p>
                  </a:txBody>
                  <a:tcPr/>
                </a:tc>
                <a:tc>
                  <a:txBody>
                    <a:bodyPr/>
                    <a:lstStyle/>
                    <a:p>
                      <a:r>
                        <a:rPr lang="en-US" dirty="0" smtClean="0"/>
                        <a:t>13.9%</a:t>
                      </a:r>
                      <a:endParaRPr lang="en-US" dirty="0"/>
                    </a:p>
                  </a:txBody>
                  <a:tcPr/>
                </a:tc>
              </a:tr>
              <a:tr h="331586">
                <a:tc>
                  <a:txBody>
                    <a:bodyPr/>
                    <a:lstStyle/>
                    <a:p>
                      <a:r>
                        <a:rPr lang="en-US" dirty="0" smtClean="0"/>
                        <a:t>Saved</a:t>
                      </a:r>
                      <a:r>
                        <a:rPr lang="en-US" baseline="0" dirty="0" smtClean="0"/>
                        <a:t> power </a:t>
                      </a:r>
                      <a:endParaRPr lang="en-US" dirty="0"/>
                    </a:p>
                  </a:txBody>
                  <a:tcPr/>
                </a:tc>
                <a:tc>
                  <a:txBody>
                    <a:bodyPr/>
                    <a:lstStyle/>
                    <a:p>
                      <a:r>
                        <a:rPr lang="en-US" dirty="0" smtClean="0"/>
                        <a:t>5000 kW</a:t>
                      </a:r>
                      <a:endParaRPr lang="en-US" dirty="0"/>
                    </a:p>
                  </a:txBody>
                  <a:tcPr/>
                </a:tc>
              </a:tr>
              <a:tr h="331586">
                <a:tc>
                  <a:txBody>
                    <a:bodyPr/>
                    <a:lstStyle/>
                    <a:p>
                      <a:r>
                        <a:rPr lang="en-US" dirty="0" smtClean="0"/>
                        <a:t>Reduced CO2</a:t>
                      </a:r>
                      <a:r>
                        <a:rPr lang="en-US" baseline="0" dirty="0" smtClean="0"/>
                        <a:t> emission </a:t>
                      </a:r>
                      <a:endParaRPr lang="en-US" dirty="0"/>
                    </a:p>
                  </a:txBody>
                  <a:tcPr/>
                </a:tc>
                <a:tc>
                  <a:txBody>
                    <a:bodyPr/>
                    <a:lstStyle/>
                    <a:p>
                      <a:r>
                        <a:rPr lang="en-US" dirty="0" smtClean="0"/>
                        <a:t>1900kg /hour</a:t>
                      </a:r>
                      <a:endParaRPr lang="en-US" dirty="0"/>
                    </a:p>
                  </a:txBody>
                  <a:tcPr/>
                </a:tc>
              </a:tr>
            </a:tbl>
          </a:graphicData>
        </a:graphic>
      </p:graphicFrame>
      <p:graphicFrame>
        <p:nvGraphicFramePr>
          <p:cNvPr id="7" name="Chart 6"/>
          <p:cNvGraphicFramePr>
            <a:graphicFrameLocks/>
          </p:cNvGraphicFramePr>
          <p:nvPr/>
        </p:nvGraphicFramePr>
        <p:xfrm>
          <a:off x="457200" y="3882858"/>
          <a:ext cx="8398064" cy="27987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r>
              <a:rPr lang="en-US" smtClean="0"/>
              <a:t>12/13/09</a:t>
            </a:r>
            <a:endParaRPr lang="en-US"/>
          </a:p>
        </p:txBody>
      </p:sp>
      <p:sp>
        <p:nvSpPr>
          <p:cNvPr id="8" name="Slide Number Placeholder 7"/>
          <p:cNvSpPr>
            <a:spLocks noGrp="1"/>
          </p:cNvSpPr>
          <p:nvPr>
            <p:ph type="sldNum" sz="quarter" idx="12"/>
          </p:nvPr>
        </p:nvSpPr>
        <p:spPr/>
        <p:txBody>
          <a:bodyPr/>
          <a:lstStyle/>
          <a:p>
            <a:fld id="{3140AFB0-70CF-A54E-AC45-B16BB71EC9BF}" type="slidenum">
              <a:rPr lang="en-US" smtClean="0"/>
              <a:pPr/>
              <a:t>29</a:t>
            </a:fld>
            <a:endParaRPr lang="en-US"/>
          </a:p>
        </p:txBody>
      </p:sp>
      <p:sp>
        <p:nvSpPr>
          <p:cNvPr id="9" name="Footer Placeholder 8"/>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4294967295"/>
          </p:nvPr>
        </p:nvSpPr>
        <p:spPr>
          <a:xfrm>
            <a:off x="457200" y="6492875"/>
            <a:ext cx="2133600" cy="365125"/>
          </a:xfrm>
          <a:prstGeom prst="rect">
            <a:avLst/>
          </a:prstGeom>
        </p:spPr>
        <p:txBody>
          <a:bodyPr/>
          <a:lstStyle/>
          <a:p>
            <a:fld id="{F60895C6-A727-984E-AB63-71F44D1D66C8}" type="datetime1">
              <a:rPr lang="en-US" smtClean="0"/>
              <a:pPr/>
              <a:t>12/14/09</a:t>
            </a:fld>
            <a:endParaRPr lang="en-US"/>
          </a:p>
        </p:txBody>
      </p:sp>
      <p:sp>
        <p:nvSpPr>
          <p:cNvPr id="5" name="Footer Placeholder 4"/>
          <p:cNvSpPr>
            <a:spLocks noGrp="1"/>
          </p:cNvSpPr>
          <p:nvPr>
            <p:ph type="ftr" sz="quarter" idx="4294967295"/>
          </p:nvPr>
        </p:nvSpPr>
        <p:spPr>
          <a:xfrm>
            <a:off x="2590800" y="6492875"/>
            <a:ext cx="3962400" cy="365125"/>
          </a:xfrm>
          <a:prstGeom prst="rect">
            <a:avLst/>
          </a:prstGeom>
        </p:spPr>
        <p:txBody>
          <a:bodyPr/>
          <a:lstStyle/>
          <a:p>
            <a:r>
              <a:rPr lang="en-US" smtClean="0"/>
              <a:t>Gregor von Laszewski, laszewski@gmail.com</a:t>
            </a:r>
            <a:endParaRPr lang="en-US"/>
          </a:p>
        </p:txBody>
      </p:sp>
      <p:sp>
        <p:nvSpPr>
          <p:cNvPr id="6" name="Slide Number Placeholder 5"/>
          <p:cNvSpPr>
            <a:spLocks noGrp="1"/>
          </p:cNvSpPr>
          <p:nvPr>
            <p:ph type="sldNum" sz="quarter" idx="4294967295"/>
          </p:nvPr>
        </p:nvSpPr>
        <p:spPr>
          <a:xfrm>
            <a:off x="6553200" y="6492875"/>
            <a:ext cx="2133600" cy="365125"/>
          </a:xfrm>
          <a:prstGeom prst="rect">
            <a:avLst/>
          </a:prstGeom>
        </p:spPr>
        <p:txBody>
          <a:bodyPr/>
          <a:lstStyle/>
          <a:p>
            <a:fld id="{C53075B1-7B30-404B-8E37-C3D48FD8F813}" type="slidenum">
              <a:rPr lang="en-US" smtClean="0"/>
              <a:pPr/>
              <a:t>3</a:t>
            </a:fld>
            <a:endParaRPr lang="en-US"/>
          </a:p>
        </p:txBody>
      </p:sp>
      <p:sp>
        <p:nvSpPr>
          <p:cNvPr id="7" name="Rounded Rectangular Callout 6"/>
          <p:cNvSpPr/>
          <p:nvPr/>
        </p:nvSpPr>
        <p:spPr>
          <a:xfrm>
            <a:off x="838200" y="914400"/>
            <a:ext cx="2590800" cy="2362200"/>
          </a:xfrm>
          <a:prstGeom prst="wedgeRoundRectCallout">
            <a:avLst>
              <a:gd name="adj1" fmla="val -44842"/>
              <a:gd name="adj2" fmla="val -653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Cyberaide</a:t>
            </a:r>
            <a:endParaRPr lang="en-US" dirty="0" smtClean="0"/>
          </a:p>
          <a:p>
            <a:pPr algn="ctr"/>
            <a:endParaRPr lang="en-US" dirty="0" smtClean="0"/>
          </a:p>
          <a:p>
            <a:pPr algn="ctr"/>
            <a:r>
              <a:rPr lang="en-US" dirty="0" smtClean="0"/>
              <a:t>A project that aims to make advanced </a:t>
            </a:r>
            <a:r>
              <a:rPr lang="en-US" dirty="0" err="1" smtClean="0"/>
              <a:t>cyberinfrastructure</a:t>
            </a:r>
            <a:r>
              <a:rPr lang="en-US" dirty="0" smtClean="0"/>
              <a:t> easier to use</a:t>
            </a:r>
            <a:endParaRPr lang="en-US" dirty="0"/>
          </a:p>
        </p:txBody>
      </p:sp>
      <p:sp>
        <p:nvSpPr>
          <p:cNvPr id="8" name="Rounded Rectangular Callout 7"/>
          <p:cNvSpPr/>
          <p:nvPr/>
        </p:nvSpPr>
        <p:spPr>
          <a:xfrm>
            <a:off x="838200" y="3429000"/>
            <a:ext cx="2590800" cy="2590800"/>
          </a:xfrm>
          <a:prstGeom prst="wedgeRoundRectCallout">
            <a:avLst>
              <a:gd name="adj1" fmla="val -39340"/>
              <a:gd name="adj2" fmla="val 6359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Future Grid</a:t>
            </a:r>
          </a:p>
          <a:p>
            <a:pPr algn="ctr"/>
            <a:endParaRPr lang="en-US" dirty="0" smtClean="0"/>
          </a:p>
          <a:p>
            <a:pPr algn="ctr"/>
            <a:r>
              <a:rPr lang="en-US" dirty="0" smtClean="0"/>
              <a:t>A newly funded project to provide a </a:t>
            </a:r>
            <a:r>
              <a:rPr lang="en-US" dirty="0" err="1" smtClean="0"/>
              <a:t>testbed</a:t>
            </a:r>
            <a:r>
              <a:rPr lang="en-US" dirty="0" smtClean="0"/>
              <a:t> that integrates the ability of dynamic provisioning of resources.</a:t>
            </a:r>
          </a:p>
          <a:p>
            <a:pPr algn="ctr"/>
            <a:r>
              <a:rPr lang="en-US" dirty="0" smtClean="0"/>
              <a:t>(Geoffrey C. Fox is PI) </a:t>
            </a:r>
            <a:endParaRPr lang="en-US" dirty="0"/>
          </a:p>
        </p:txBody>
      </p:sp>
      <p:pic>
        <p:nvPicPr>
          <p:cNvPr id="9" name="Picture 8"/>
          <p:cNvPicPr>
            <a:picLocks noChangeAspect="1"/>
          </p:cNvPicPr>
          <p:nvPr/>
        </p:nvPicPr>
        <p:blipFill>
          <a:blip r:embed="rId2"/>
          <a:stretch>
            <a:fillRect/>
          </a:stretch>
        </p:blipFill>
        <p:spPr>
          <a:xfrm>
            <a:off x="8013784" y="0"/>
            <a:ext cx="1107633" cy="1004254"/>
          </a:xfrm>
          <a:prstGeom prst="rect">
            <a:avLst/>
          </a:prstGeom>
        </p:spPr>
      </p:pic>
      <p:pic>
        <p:nvPicPr>
          <p:cNvPr id="14" name="Picture 13" descr="Picture 67.png"/>
          <p:cNvPicPr>
            <a:picLocks noChangeAspect="1"/>
          </p:cNvPicPr>
          <p:nvPr/>
        </p:nvPicPr>
        <p:blipFill>
          <a:blip r:embed="rId3"/>
          <a:stretch>
            <a:fillRect/>
          </a:stretch>
        </p:blipFill>
        <p:spPr>
          <a:xfrm>
            <a:off x="8448401" y="5654780"/>
            <a:ext cx="673016" cy="838095"/>
          </a:xfrm>
          <a:prstGeom prst="rect">
            <a:avLst/>
          </a:prstGeom>
        </p:spPr>
      </p:pic>
      <p:sp>
        <p:nvSpPr>
          <p:cNvPr id="15" name="Rounded Rectangular Callout 14"/>
          <p:cNvSpPr/>
          <p:nvPr/>
        </p:nvSpPr>
        <p:spPr>
          <a:xfrm>
            <a:off x="5857601" y="914400"/>
            <a:ext cx="2590800" cy="2362200"/>
          </a:xfrm>
          <a:prstGeom prst="wedgeRoundRectCallout">
            <a:avLst>
              <a:gd name="adj1" fmla="val 38854"/>
              <a:gd name="adj2" fmla="val -6531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GreenIT</a:t>
            </a:r>
            <a:r>
              <a:rPr lang="en-US" dirty="0" smtClean="0"/>
              <a:t> &amp; </a:t>
            </a:r>
            <a:r>
              <a:rPr lang="en-US" dirty="0" err="1" smtClean="0"/>
              <a:t>Cyberaide</a:t>
            </a:r>
            <a:endParaRPr lang="en-US" dirty="0" smtClean="0"/>
          </a:p>
          <a:p>
            <a:pPr algn="ctr"/>
            <a:endParaRPr lang="en-US" dirty="0" smtClean="0"/>
          </a:p>
          <a:p>
            <a:pPr algn="ctr"/>
            <a:r>
              <a:rPr lang="en-US" dirty="0" smtClean="0"/>
              <a:t>How do we use advanced </a:t>
            </a:r>
            <a:r>
              <a:rPr lang="en-US" dirty="0" err="1" smtClean="0"/>
              <a:t>cyberinfrastructure</a:t>
            </a:r>
            <a:r>
              <a:rPr lang="en-US" dirty="0" smtClean="0"/>
              <a:t> in an efficient way</a:t>
            </a:r>
            <a:endParaRPr lang="en-US" dirty="0"/>
          </a:p>
        </p:txBody>
      </p:sp>
      <p:sp>
        <p:nvSpPr>
          <p:cNvPr id="16" name="Rounded Rectangular Callout 15"/>
          <p:cNvSpPr/>
          <p:nvPr/>
        </p:nvSpPr>
        <p:spPr>
          <a:xfrm>
            <a:off x="5857601" y="3657600"/>
            <a:ext cx="2590800" cy="2362200"/>
          </a:xfrm>
          <a:prstGeom prst="wedgeRoundRectCallout">
            <a:avLst>
              <a:gd name="adj1" fmla="val 46028"/>
              <a:gd name="adj2" fmla="val 6058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smtClean="0"/>
              <a:t>GPGPU’s</a:t>
            </a:r>
            <a:endParaRPr lang="en-US" dirty="0" smtClean="0"/>
          </a:p>
          <a:p>
            <a:pPr algn="ctr"/>
            <a:endParaRPr lang="en-US" dirty="0" smtClean="0"/>
          </a:p>
          <a:p>
            <a:pPr algn="ctr"/>
            <a:r>
              <a:rPr lang="en-US" dirty="0" smtClean="0"/>
              <a:t>Application use of special purpose hardware as part of the </a:t>
            </a:r>
            <a:r>
              <a:rPr lang="en-US" dirty="0" err="1" smtClean="0"/>
              <a:t>cyberinfrastructure</a:t>
            </a:r>
            <a:endParaRPr lang="en-US" dirty="0"/>
          </a:p>
        </p:txBody>
      </p:sp>
      <p:sp>
        <p:nvSpPr>
          <p:cNvPr id="17" name="Sun 16"/>
          <p:cNvSpPr/>
          <p:nvPr/>
        </p:nvSpPr>
        <p:spPr>
          <a:xfrm>
            <a:off x="3429000" y="2171700"/>
            <a:ext cx="2428601" cy="2514600"/>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a:t>
            </a:r>
            <a:endParaRPr lang="en-US" dirty="0"/>
          </a:p>
        </p:txBody>
      </p:sp>
      <p:graphicFrame>
        <p:nvGraphicFramePr>
          <p:cNvPr id="6" name="Table 5"/>
          <p:cNvGraphicFramePr>
            <a:graphicFrameLocks noGrp="1"/>
          </p:cNvGraphicFramePr>
          <p:nvPr/>
        </p:nvGraphicFramePr>
        <p:xfrm>
          <a:off x="1328021" y="1417639"/>
          <a:ext cx="6937408" cy="2194560"/>
        </p:xfrm>
        <a:graphic>
          <a:graphicData uri="http://schemas.openxmlformats.org/drawingml/2006/table">
            <a:tbl>
              <a:tblPr firstRow="1" bandRow="1">
                <a:tableStyleId>{5C22544A-7EE6-4342-B048-85BDC9FD1C3A}</a:tableStyleId>
              </a:tblPr>
              <a:tblGrid>
                <a:gridCol w="3468704"/>
                <a:gridCol w="3468704"/>
              </a:tblGrid>
              <a:tr h="331586">
                <a:tc>
                  <a:txBody>
                    <a:bodyPr/>
                    <a:lstStyle/>
                    <a:p>
                      <a:r>
                        <a:rPr lang="en-US" dirty="0" smtClean="0"/>
                        <a:t>Metrics</a:t>
                      </a:r>
                      <a:endParaRPr lang="en-US" dirty="0"/>
                    </a:p>
                  </a:txBody>
                  <a:tcPr/>
                </a:tc>
                <a:tc>
                  <a:txBody>
                    <a:bodyPr/>
                    <a:lstStyle/>
                    <a:p>
                      <a:r>
                        <a:rPr lang="en-US" dirty="0" smtClean="0"/>
                        <a:t>TASA-B</a:t>
                      </a:r>
                      <a:endParaRPr lang="en-US" dirty="0"/>
                    </a:p>
                  </a:txBody>
                  <a:tcPr/>
                </a:tc>
              </a:tr>
              <a:tr h="345334">
                <a:tc>
                  <a:txBody>
                    <a:bodyPr/>
                    <a:lstStyle/>
                    <a:p>
                      <a:r>
                        <a:rPr lang="en-US" dirty="0" smtClean="0"/>
                        <a:t>Reduced average temperature</a:t>
                      </a:r>
                      <a:r>
                        <a:rPr lang="en-US" baseline="0" dirty="0" smtClean="0"/>
                        <a:t> </a:t>
                      </a:r>
                      <a:endParaRPr lang="en-US" dirty="0"/>
                    </a:p>
                  </a:txBody>
                  <a:tcPr/>
                </a:tc>
                <a:tc>
                  <a:txBody>
                    <a:bodyPr/>
                    <a:lstStyle/>
                    <a:p>
                      <a:r>
                        <a:rPr lang="en-US" dirty="0" smtClean="0"/>
                        <a:t>14.6 F</a:t>
                      </a:r>
                      <a:endParaRPr lang="en-US" dirty="0"/>
                    </a:p>
                  </a:txBody>
                  <a:tcPr/>
                </a:tc>
              </a:tr>
              <a:tr h="331586">
                <a:tc>
                  <a:txBody>
                    <a:bodyPr/>
                    <a:lstStyle/>
                    <a:p>
                      <a:r>
                        <a:rPr lang="en-US" dirty="0" smtClean="0"/>
                        <a:t>Reduced maximum temperature</a:t>
                      </a:r>
                      <a:endParaRPr lang="en-US" dirty="0"/>
                    </a:p>
                  </a:txBody>
                  <a:tcPr/>
                </a:tc>
                <a:tc>
                  <a:txBody>
                    <a:bodyPr/>
                    <a:lstStyle/>
                    <a:p>
                      <a:r>
                        <a:rPr lang="en-US" dirty="0" smtClean="0"/>
                        <a:t>4.1 F</a:t>
                      </a:r>
                      <a:endParaRPr lang="en-US" dirty="0"/>
                    </a:p>
                  </a:txBody>
                  <a:tcPr/>
                </a:tc>
              </a:tr>
              <a:tr h="331586">
                <a:tc>
                  <a:txBody>
                    <a:bodyPr/>
                    <a:lstStyle/>
                    <a:p>
                      <a:r>
                        <a:rPr lang="en-US" dirty="0" smtClean="0"/>
                        <a:t>Increase</a:t>
                      </a:r>
                      <a:r>
                        <a:rPr lang="en-US" baseline="0" dirty="0" smtClean="0"/>
                        <a:t> job response time</a:t>
                      </a:r>
                    </a:p>
                  </a:txBody>
                  <a:tcPr/>
                </a:tc>
                <a:tc>
                  <a:txBody>
                    <a:bodyPr/>
                    <a:lstStyle/>
                    <a:p>
                      <a:r>
                        <a:rPr lang="en-US" dirty="0" smtClean="0"/>
                        <a:t>11%</a:t>
                      </a:r>
                      <a:endParaRPr lang="en-US" dirty="0"/>
                    </a:p>
                  </a:txBody>
                  <a:tcPr/>
                </a:tc>
              </a:tr>
              <a:tr h="331586">
                <a:tc>
                  <a:txBody>
                    <a:bodyPr/>
                    <a:lstStyle/>
                    <a:p>
                      <a:r>
                        <a:rPr lang="en-US" dirty="0" smtClean="0"/>
                        <a:t>Saved</a:t>
                      </a:r>
                      <a:r>
                        <a:rPr lang="en-US" baseline="0" dirty="0" smtClean="0"/>
                        <a:t> power </a:t>
                      </a:r>
                      <a:endParaRPr lang="en-US" dirty="0"/>
                    </a:p>
                  </a:txBody>
                  <a:tcPr/>
                </a:tc>
                <a:tc>
                  <a:txBody>
                    <a:bodyPr/>
                    <a:lstStyle/>
                    <a:p>
                      <a:r>
                        <a:rPr lang="en-US" dirty="0" smtClean="0"/>
                        <a:t>4000 kW</a:t>
                      </a:r>
                      <a:endParaRPr lang="en-US" dirty="0"/>
                    </a:p>
                  </a:txBody>
                  <a:tcPr/>
                </a:tc>
              </a:tr>
              <a:tr h="331586">
                <a:tc>
                  <a:txBody>
                    <a:bodyPr/>
                    <a:lstStyle/>
                    <a:p>
                      <a:r>
                        <a:rPr lang="en-US" dirty="0" smtClean="0"/>
                        <a:t>Reduced CO2</a:t>
                      </a:r>
                      <a:r>
                        <a:rPr lang="en-US" baseline="0" dirty="0" smtClean="0"/>
                        <a:t> emission </a:t>
                      </a:r>
                      <a:endParaRPr lang="en-US" dirty="0"/>
                    </a:p>
                  </a:txBody>
                  <a:tcPr/>
                </a:tc>
                <a:tc>
                  <a:txBody>
                    <a:bodyPr/>
                    <a:lstStyle/>
                    <a:p>
                      <a:r>
                        <a:rPr lang="en-US" dirty="0" smtClean="0"/>
                        <a:t>1600kg /hour</a:t>
                      </a:r>
                      <a:endParaRPr lang="en-US" dirty="0"/>
                    </a:p>
                  </a:txBody>
                  <a:tcPr/>
                </a:tc>
              </a:tr>
            </a:tbl>
          </a:graphicData>
        </a:graphic>
      </p:graphicFrame>
      <p:graphicFrame>
        <p:nvGraphicFramePr>
          <p:cNvPr id="5" name="Chart 4"/>
          <p:cNvGraphicFramePr/>
          <p:nvPr/>
        </p:nvGraphicFramePr>
        <p:xfrm>
          <a:off x="584200" y="3786021"/>
          <a:ext cx="81026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7" name="Date Placeholder 6"/>
          <p:cNvSpPr>
            <a:spLocks noGrp="1"/>
          </p:cNvSpPr>
          <p:nvPr>
            <p:ph type="dt" sz="half" idx="10"/>
          </p:nvPr>
        </p:nvSpPr>
        <p:spPr/>
        <p:txBody>
          <a:bodyPr/>
          <a:lstStyle/>
          <a:p>
            <a:r>
              <a:rPr lang="en-US" smtClean="0"/>
              <a:t>12/13/09</a:t>
            </a:r>
            <a:endParaRPr lang="en-US"/>
          </a:p>
        </p:txBody>
      </p:sp>
      <p:sp>
        <p:nvSpPr>
          <p:cNvPr id="8" name="Slide Number Placeholder 7"/>
          <p:cNvSpPr>
            <a:spLocks noGrp="1"/>
          </p:cNvSpPr>
          <p:nvPr>
            <p:ph type="sldNum" sz="quarter" idx="12"/>
          </p:nvPr>
        </p:nvSpPr>
        <p:spPr/>
        <p:txBody>
          <a:bodyPr/>
          <a:lstStyle/>
          <a:p>
            <a:fld id="{3140AFB0-70CF-A54E-AC45-B16BB71EC9BF}" type="slidenum">
              <a:rPr lang="en-US" smtClean="0"/>
              <a:pPr/>
              <a:t>30</a:t>
            </a:fld>
            <a:endParaRPr lang="en-US"/>
          </a:p>
        </p:txBody>
      </p:sp>
      <p:sp>
        <p:nvSpPr>
          <p:cNvPr id="9" name="Footer Placeholder 8"/>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work on </a:t>
            </a:r>
            <a:r>
              <a:rPr lang="en-US" smtClean="0"/>
              <a:t>Green computing</a:t>
            </a:r>
            <a:endParaRPr lang="en-US" dirty="0"/>
          </a:p>
        </p:txBody>
      </p:sp>
      <p:sp>
        <p:nvSpPr>
          <p:cNvPr id="3" name="Content Placeholder 2"/>
          <p:cNvSpPr>
            <a:spLocks noGrp="1"/>
          </p:cNvSpPr>
          <p:nvPr>
            <p:ph idx="1"/>
          </p:nvPr>
        </p:nvSpPr>
        <p:spPr/>
        <p:txBody>
          <a:bodyPr/>
          <a:lstStyle/>
          <a:p>
            <a:r>
              <a:rPr lang="en-US" dirty="0" smtClean="0"/>
              <a:t>Power aware virtual machine scheduling (cluster’09) </a:t>
            </a:r>
          </a:p>
          <a:p>
            <a:r>
              <a:rPr lang="en-US" dirty="0" smtClean="0"/>
              <a:t>Power aware parallel task scheduling (submitted)</a:t>
            </a:r>
          </a:p>
          <a:p>
            <a:r>
              <a:rPr lang="en-US" dirty="0" smtClean="0"/>
              <a:t>TASA (i-SPAN’09)</a:t>
            </a:r>
          </a:p>
          <a:p>
            <a:r>
              <a:rPr lang="en-US" dirty="0" smtClean="0"/>
              <a:t>TASA-B (ipccc’09) </a:t>
            </a:r>
          </a:p>
          <a:p>
            <a:r>
              <a:rPr lang="en-US" dirty="0" smtClean="0"/>
              <a:t>ANN based temperature prediction and task scheduling </a:t>
            </a:r>
            <a:r>
              <a:rPr lang="en-US" smtClean="0"/>
              <a:t>(submitted)</a:t>
            </a:r>
            <a:endParaRPr lang="en-US" dirty="0"/>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endParaRPr lang="en-US" dirty="0"/>
          </a:p>
        </p:txBody>
      </p:sp>
      <p:sp>
        <p:nvSpPr>
          <p:cNvPr id="3" name="Content Placeholder 2"/>
          <p:cNvSpPr>
            <a:spLocks noGrp="1"/>
          </p:cNvSpPr>
          <p:nvPr>
            <p:ph idx="1"/>
          </p:nvPr>
        </p:nvSpPr>
        <p:spPr/>
        <p:txBody>
          <a:bodyPr>
            <a:normAutofit fontScale="85000" lnSpcReduction="10000"/>
          </a:bodyPr>
          <a:lstStyle/>
          <a:p>
            <a:r>
              <a:rPr lang="en-US" smtClean="0"/>
              <a:t>The goal of FutureGrid is to support the research that will invent the future of distributed, grid, and cloud computing. </a:t>
            </a:r>
          </a:p>
          <a:p>
            <a:r>
              <a:rPr lang="en-US" smtClean="0"/>
              <a:t>FutureGrid will build a robustly managed simulation environment or testbed to support the development and early use in science of new technologies at all levels of the software stack: from networking to middleware to scientific applications. </a:t>
            </a:r>
          </a:p>
          <a:p>
            <a:r>
              <a:rPr lang="en-US" smtClean="0"/>
              <a:t>The environment will mimic TeraGrid and/or general parallel and distributed systems</a:t>
            </a:r>
          </a:p>
          <a:p>
            <a:r>
              <a:rPr lang="en-US" smtClean="0"/>
              <a:t>This test-bed will enable dramatic advances in science and engineering through collaborative evolution of science applications and related software.</a:t>
            </a:r>
            <a:endParaRPr lang="en-US" dirty="0"/>
          </a:p>
        </p:txBody>
      </p:sp>
      <p:sp>
        <p:nvSpPr>
          <p:cNvPr id="6" name="Date Placeholder 5"/>
          <p:cNvSpPr>
            <a:spLocks noGrp="1"/>
          </p:cNvSpPr>
          <p:nvPr>
            <p:ph type="dt" sz="half" idx="4294967295"/>
          </p:nvPr>
        </p:nvSpPr>
        <p:spPr>
          <a:xfrm>
            <a:off x="457200" y="6492875"/>
            <a:ext cx="2133600" cy="365125"/>
          </a:xfrm>
          <a:prstGeom prst="rect">
            <a:avLst/>
          </a:prstGeom>
        </p:spPr>
        <p:txBody>
          <a:bodyPr/>
          <a:lstStyle/>
          <a:p>
            <a:r>
              <a:rPr lang="en-US" smtClean="0"/>
              <a:t>12/13/09</a:t>
            </a:r>
            <a:endParaRPr lang="en-US"/>
          </a:p>
        </p:txBody>
      </p:sp>
      <p:sp>
        <p:nvSpPr>
          <p:cNvPr id="7" name="Slide Number Placeholder 6"/>
          <p:cNvSpPr>
            <a:spLocks noGrp="1"/>
          </p:cNvSpPr>
          <p:nvPr>
            <p:ph type="sldNum" sz="quarter" idx="4294967295"/>
          </p:nvPr>
        </p:nvSpPr>
        <p:spPr>
          <a:xfrm>
            <a:off x="6553200" y="6492875"/>
            <a:ext cx="2133600" cy="365125"/>
          </a:xfrm>
          <a:prstGeom prst="rect">
            <a:avLst/>
          </a:prstGeom>
        </p:spPr>
        <p:txBody>
          <a:bodyPr/>
          <a:lstStyle/>
          <a:p>
            <a:fld id="{3FB5AE4D-D197-224B-A9CF-FAEFF9CF0196}" type="slidenum">
              <a:rPr lang="en-US" smtClean="0"/>
              <a:pPr/>
              <a:t>32</a:t>
            </a:fld>
            <a:endParaRPr lang="en-US"/>
          </a:p>
        </p:txBody>
      </p:sp>
      <p:sp>
        <p:nvSpPr>
          <p:cNvPr id="8" name="Footer Placeholder 7"/>
          <p:cNvSpPr>
            <a:spLocks noGrp="1"/>
          </p:cNvSpPr>
          <p:nvPr>
            <p:ph type="ftr" sz="quarter" idx="4294967295"/>
          </p:nvPr>
        </p:nvSpPr>
        <p:spPr>
          <a:xfrm>
            <a:off x="2590800" y="6492875"/>
            <a:ext cx="3962400" cy="365125"/>
          </a:xfrm>
          <a:prstGeom prst="rect">
            <a:avLst/>
          </a:prstGeom>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r>
              <a:rPr lang="en-US" dirty="0" smtClean="0"/>
              <a:t> Partners</a:t>
            </a:r>
            <a:endParaRPr lang="en-US" dirty="0"/>
          </a:p>
        </p:txBody>
      </p:sp>
      <p:pic>
        <p:nvPicPr>
          <p:cNvPr id="9" name="Content Placeholder 8" descr="fg-map.pdf"/>
          <p:cNvPicPr>
            <a:picLocks noGrp="1" noChangeAspect="1"/>
          </p:cNvPicPr>
          <p:nvPr>
            <p:ph idx="1"/>
          </p:nvPr>
        </p:nvPicPr>
        <mc:AlternateContent>
          <mc:Choice xmlns:ma="http://schemas.microsoft.com/office/mac/drawingml/2008/main" Requires="ma">
            <p:blipFill>
              <a:blip r:embed="rId2"/>
              <a:srcRect t="-5261" b="-5261"/>
              <a:stretch>
                <a:fillRect/>
              </a:stretch>
            </p:blipFill>
          </mc:Choice>
          <mc:Fallback>
            <p:blipFill>
              <a:blip r:embed="rId3"/>
              <a:srcRect t="-5261" b="-5261"/>
              <a:stretch>
                <a:fillRect/>
              </a:stretch>
            </p:blipFill>
          </mc:Fallback>
        </mc:AlternateContent>
        <p:spPr>
          <a:xfrm>
            <a:off x="457200" y="762000"/>
            <a:ext cx="8229600" cy="5197475"/>
          </a:xfrm>
        </p:spPr>
      </p:pic>
      <p:sp>
        <p:nvSpPr>
          <p:cNvPr id="4" name="Date Placeholder 3"/>
          <p:cNvSpPr>
            <a:spLocks noGrp="1"/>
          </p:cNvSpPr>
          <p:nvPr>
            <p:ph type="dt" sz="half" idx="4294967295"/>
          </p:nvPr>
        </p:nvSpPr>
        <p:spPr>
          <a:xfrm>
            <a:off x="457200" y="6492875"/>
            <a:ext cx="2133600" cy="365125"/>
          </a:xfrm>
          <a:prstGeom prst="rect">
            <a:avLst/>
          </a:prstGeom>
        </p:spPr>
        <p:txBody>
          <a:bodyPr/>
          <a:lstStyle/>
          <a:p>
            <a:r>
              <a:rPr lang="en-US" smtClean="0"/>
              <a:t>12/13/09</a:t>
            </a:r>
            <a:endParaRPr lang="en-US"/>
          </a:p>
        </p:txBody>
      </p:sp>
      <p:sp>
        <p:nvSpPr>
          <p:cNvPr id="5" name="Footer Placeholder 4"/>
          <p:cNvSpPr>
            <a:spLocks noGrp="1"/>
          </p:cNvSpPr>
          <p:nvPr>
            <p:ph type="ftr" sz="quarter" idx="4294967295"/>
          </p:nvPr>
        </p:nvSpPr>
        <p:spPr>
          <a:xfrm>
            <a:off x="2590800" y="6492875"/>
            <a:ext cx="3962400" cy="365125"/>
          </a:xfrm>
          <a:prstGeom prst="rect">
            <a:avLst/>
          </a:prstGeom>
        </p:spPr>
        <p:txBody>
          <a:bodyPr/>
          <a:lstStyle/>
          <a:p>
            <a:r>
              <a:rPr lang="en-US" smtClean="0"/>
              <a:t>Gregor von Laszewski, laszewski@gmail.com</a:t>
            </a:r>
            <a:endParaRPr lang="en-US"/>
          </a:p>
        </p:txBody>
      </p:sp>
      <p:sp>
        <p:nvSpPr>
          <p:cNvPr id="6" name="Slide Number Placeholder 5"/>
          <p:cNvSpPr>
            <a:spLocks noGrp="1"/>
          </p:cNvSpPr>
          <p:nvPr>
            <p:ph type="sldNum" sz="quarter" idx="4294967295"/>
          </p:nvPr>
        </p:nvSpPr>
        <p:spPr>
          <a:xfrm>
            <a:off x="6553200" y="6492875"/>
            <a:ext cx="2133600" cy="365125"/>
          </a:xfrm>
          <a:prstGeom prst="rect">
            <a:avLst/>
          </a:prstGeom>
        </p:spPr>
        <p:txBody>
          <a:bodyPr/>
          <a:lstStyle/>
          <a:p>
            <a:fld id="{3FB5AE4D-D197-224B-A9CF-FAEFF9CF0196}" type="slidenum">
              <a:rPr lang="en-US" smtClean="0"/>
              <a:pPr/>
              <a:t>33</a:t>
            </a:fld>
            <a:endParaRPr lang="en-US"/>
          </a:p>
        </p:txBody>
      </p:sp>
      <p:sp>
        <p:nvSpPr>
          <p:cNvPr id="8" name="Content Placeholder 4"/>
          <p:cNvSpPr txBox="1">
            <a:spLocks/>
          </p:cNvSpPr>
          <p:nvPr/>
        </p:nvSpPr>
        <p:spPr>
          <a:xfrm>
            <a:off x="609600" y="4572000"/>
            <a:ext cx="6781800" cy="20574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Indiana University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Purdue University</a:t>
            </a:r>
          </a:p>
          <a:p>
            <a:pPr marL="342900" indent="-342900" fontAlgn="auto" hangingPunct="1">
              <a:lnSpc>
                <a:spcPct val="100000"/>
              </a:lnSpc>
              <a:spcBef>
                <a:spcPct val="20000"/>
              </a:spcBef>
              <a:spcAft>
                <a:spcPts val="0"/>
              </a:spcAft>
              <a:buClrTx/>
              <a:buSzTx/>
              <a:buFont typeface="Arial"/>
              <a:buChar char="•"/>
            </a:pPr>
            <a:r>
              <a:rPr lang="en-US" sz="1100" b="1" dirty="0"/>
              <a:t>University of </a:t>
            </a:r>
            <a:r>
              <a:rPr lang="en-US" sz="1100" b="1" dirty="0" smtClean="0"/>
              <a:t>Florida</a:t>
            </a:r>
          </a:p>
          <a:p>
            <a:pPr marL="342900" lvl="0" indent="-342900" fontAlgn="auto" hangingPunct="1">
              <a:lnSpc>
                <a:spcPct val="100000"/>
              </a:lnSpc>
              <a:spcBef>
                <a:spcPct val="20000"/>
              </a:spcBef>
              <a:spcAft>
                <a:spcPts val="0"/>
              </a:spcAft>
              <a:buClrTx/>
              <a:buSzTx/>
              <a:buFont typeface="Arial"/>
              <a:buChar char="•"/>
            </a:pPr>
            <a:r>
              <a:rPr lang="en-US" sz="1100" b="1" dirty="0"/>
              <a:t>University of </a:t>
            </a:r>
            <a:r>
              <a:rPr lang="en-US" sz="1100" b="1" dirty="0" smtClean="0"/>
              <a:t>Virginia</a:t>
            </a:r>
          </a:p>
          <a:p>
            <a:pPr marL="342900" indent="-342900" fontAlgn="auto" hangingPunct="1">
              <a:lnSpc>
                <a:spcPct val="100000"/>
              </a:lnSpc>
              <a:spcBef>
                <a:spcPct val="20000"/>
              </a:spcBef>
              <a:spcAft>
                <a:spcPts val="0"/>
              </a:spcAft>
              <a:buClrTx/>
              <a:buSzTx/>
              <a:buFont typeface="Arial"/>
              <a:buChar char="•"/>
            </a:pPr>
            <a:r>
              <a:rPr lang="en-US" sz="1100" b="1" dirty="0"/>
              <a:t>University of Chicago/Argonne National </a:t>
            </a:r>
            <a:r>
              <a:rPr lang="en-US" sz="1100" b="1" dirty="0" smtClean="0"/>
              <a:t>Labs</a:t>
            </a:r>
          </a:p>
          <a:p>
            <a:pPr marL="342900" lvl="0" indent="-342900" fontAlgn="auto" hangingPunct="1">
              <a:lnSpc>
                <a:spcPct val="100000"/>
              </a:lnSpc>
              <a:spcBef>
                <a:spcPct val="20000"/>
              </a:spcBef>
              <a:spcAft>
                <a:spcPts val="0"/>
              </a:spcAft>
              <a:buClrTx/>
              <a:buSzTx/>
              <a:buFont typeface="Arial"/>
              <a:buChar char="•"/>
            </a:pPr>
            <a:r>
              <a:rPr lang="en-US" sz="1100" b="1" dirty="0"/>
              <a:t>University of Texas at Austin/Texas Advanced Computing </a:t>
            </a:r>
            <a:r>
              <a:rPr lang="en-US" sz="1100" b="1" dirty="0" smtClean="0"/>
              <a:t>Center</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San Diego Supercomputer Center at University of California San Diego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University of Southern California Information Sciences Institute, University of Tennessee Knoxville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Center for Information Services and GWT-TUD from </a:t>
            </a:r>
            <a:r>
              <a:rPr kumimoji="0" lang="en-US" sz="1100" b="1" i="0" u="none" strike="noStrike" kern="1200" cap="none" spc="0" normalizeH="0" baseline="0" noProof="0" dirty="0" err="1" smtClean="0">
                <a:ln>
                  <a:noFill/>
                </a:ln>
                <a:solidFill>
                  <a:schemeClr val="tx1"/>
                </a:solidFill>
                <a:effectLst/>
                <a:uLnTx/>
                <a:uFillTx/>
                <a:latin typeface="+mn-lt"/>
                <a:ea typeface="+mn-ea"/>
                <a:cs typeface="+mn-cs"/>
              </a:rPr>
              <a:t>Technische</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0" u="none" strike="noStrike" kern="1200" cap="none" spc="0" normalizeH="0" baseline="0" noProof="0" dirty="0" err="1" smtClean="0">
                <a:ln>
                  <a:noFill/>
                </a:ln>
                <a:solidFill>
                  <a:schemeClr val="tx1"/>
                </a:solidFill>
                <a:effectLst/>
                <a:uLnTx/>
                <a:uFillTx/>
                <a:latin typeface="+mn-lt"/>
                <a:ea typeface="+mn-ea"/>
                <a:cs typeface="+mn-cs"/>
              </a:rPr>
              <a:t>Universtität</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 Dresden</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02"/>
            <a:ext cx="8226425" cy="892727"/>
          </a:xfrm>
        </p:spPr>
        <p:txBody>
          <a:bodyPr/>
          <a:lstStyle/>
          <a:p>
            <a:r>
              <a:rPr lang="en-US" dirty="0" smtClean="0"/>
              <a:t>FutureGrid Hardware</a:t>
            </a:r>
            <a:endParaRPr lang="en-US" dirty="0"/>
          </a:p>
        </p:txBody>
      </p:sp>
      <p:pic>
        <p:nvPicPr>
          <p:cNvPr id="6145" name="Picture 1"/>
          <p:cNvPicPr>
            <a:picLocks noChangeAspect="1" noChangeArrowheads="1"/>
          </p:cNvPicPr>
          <p:nvPr/>
        </p:nvPicPr>
        <p:blipFill>
          <a:blip r:embed="rId3"/>
          <a:srcRect/>
          <a:stretch>
            <a:fillRect/>
          </a:stretch>
        </p:blipFill>
        <p:spPr bwMode="auto">
          <a:xfrm>
            <a:off x="457200" y="1295302"/>
            <a:ext cx="8226425" cy="4214306"/>
          </a:xfrm>
          <a:prstGeom prst="rect">
            <a:avLst/>
          </a:prstGeom>
          <a:noFill/>
          <a:ln w="9525">
            <a:noFill/>
            <a:miter lim="800000"/>
            <a:headEnd/>
            <a:tailEnd/>
          </a:ln>
          <a:effectLst/>
        </p:spPr>
      </p:pic>
      <p:sp>
        <p:nvSpPr>
          <p:cNvPr id="4" name="Date Placeholder 3"/>
          <p:cNvSpPr>
            <a:spLocks noGrp="1"/>
          </p:cNvSpPr>
          <p:nvPr>
            <p:ph type="dt" idx="10"/>
          </p:nvPr>
        </p:nvSpPr>
        <p:spPr/>
        <p:txBody>
          <a:bodyPr/>
          <a:lstStyle/>
          <a:p>
            <a:r>
              <a:rPr lang="en-US" smtClean="0"/>
              <a:t>12/13/09</a:t>
            </a:r>
            <a:endParaRPr lang="en-GB"/>
          </a:p>
        </p:txBody>
      </p:sp>
      <p:sp>
        <p:nvSpPr>
          <p:cNvPr id="5" name="Slide Number Placeholder 4"/>
          <p:cNvSpPr>
            <a:spLocks noGrp="1"/>
          </p:cNvSpPr>
          <p:nvPr>
            <p:ph type="sldNum" idx="12"/>
          </p:nvPr>
        </p:nvSpPr>
        <p:spPr/>
        <p:txBody>
          <a:bodyPr/>
          <a:lstStyle/>
          <a:p>
            <a:fld id="{487E03E8-23EC-4C7C-B218-7D94F2E08843}" type="slidenum">
              <a:rPr lang="en-GB" smtClean="0"/>
              <a:pPr/>
              <a:t>34</a:t>
            </a:fld>
            <a:endParaRPr lang="en-GB"/>
          </a:p>
        </p:txBody>
      </p:sp>
      <p:sp>
        <p:nvSpPr>
          <p:cNvPr id="6" name="Footer Placeholder 5"/>
          <p:cNvSpPr>
            <a:spLocks noGrp="1"/>
          </p:cNvSpPr>
          <p:nvPr>
            <p:ph type="ftr" idx="11"/>
          </p:nvPr>
        </p:nvSpPr>
        <p:spPr/>
        <p:txBody>
          <a:bodyPr/>
          <a:lstStyle/>
          <a:p>
            <a:r>
              <a:rPr lang="en-US" smtClean="0"/>
              <a:t>Gregor von Laszewski, laszewski@gmail.com</a:t>
            </a: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Arial"/>
              <a:buNone/>
            </a:pPr>
            <a:r>
              <a:rPr lang="en-US" dirty="0" err="1" smtClean="0"/>
              <a:t>FutureGrid</a:t>
            </a:r>
            <a:r>
              <a:rPr lang="en-US" dirty="0" smtClean="0"/>
              <a:t> Architecture</a:t>
            </a:r>
            <a:endParaRPr lang="en-US" dirty="0"/>
          </a:p>
        </p:txBody>
      </p:sp>
      <p:sp>
        <p:nvSpPr>
          <p:cNvPr id="5" name="Content Placeholder 4"/>
          <p:cNvSpPr>
            <a:spLocks noGrp="1"/>
          </p:cNvSpPr>
          <p:nvPr>
            <p:ph idx="1"/>
          </p:nvPr>
        </p:nvSpPr>
        <p:spPr/>
        <p:txBody>
          <a:bodyPr/>
          <a:lstStyle/>
          <a:p>
            <a:endParaRPr lang="en-US"/>
          </a:p>
        </p:txBody>
      </p:sp>
      <p:graphicFrame>
        <p:nvGraphicFramePr>
          <p:cNvPr id="1026" name="Object 2"/>
          <p:cNvGraphicFramePr>
            <a:graphicFrameLocks noChangeAspect="1"/>
          </p:cNvGraphicFramePr>
          <p:nvPr/>
        </p:nvGraphicFramePr>
        <p:xfrm>
          <a:off x="457200" y="891218"/>
          <a:ext cx="8371223" cy="5474989"/>
        </p:xfrm>
        <a:graphic>
          <a:graphicData uri="http://schemas.openxmlformats.org/presentationml/2006/ole">
            <p:oleObj spid="_x0000_s58370" name="Acrobat Document" r:id="rId4" imgW="7848600" imgH="5080000" progId="">
              <p:embed/>
            </p:oleObj>
          </a:graphicData>
        </a:graphic>
      </p:graphicFrame>
      <p:sp>
        <p:nvSpPr>
          <p:cNvPr id="6" name="Date Placeholder 5"/>
          <p:cNvSpPr>
            <a:spLocks noGrp="1"/>
          </p:cNvSpPr>
          <p:nvPr>
            <p:ph type="dt" sz="half" idx="4294967295"/>
          </p:nvPr>
        </p:nvSpPr>
        <p:spPr>
          <a:xfrm>
            <a:off x="457200" y="6492875"/>
            <a:ext cx="2133600" cy="365125"/>
          </a:xfrm>
          <a:prstGeom prst="rect">
            <a:avLst/>
          </a:prstGeom>
        </p:spPr>
        <p:txBody>
          <a:bodyPr/>
          <a:lstStyle/>
          <a:p>
            <a:r>
              <a:rPr lang="en-US" smtClean="0"/>
              <a:t>12/13/09</a:t>
            </a:r>
            <a:endParaRPr lang="en-US"/>
          </a:p>
        </p:txBody>
      </p:sp>
      <p:sp>
        <p:nvSpPr>
          <p:cNvPr id="7" name="Slide Number Placeholder 6"/>
          <p:cNvSpPr>
            <a:spLocks noGrp="1"/>
          </p:cNvSpPr>
          <p:nvPr>
            <p:ph type="sldNum" sz="quarter" idx="4294967295"/>
          </p:nvPr>
        </p:nvSpPr>
        <p:spPr>
          <a:xfrm>
            <a:off x="6553200" y="6492875"/>
            <a:ext cx="2133600" cy="365125"/>
          </a:xfrm>
          <a:prstGeom prst="rect">
            <a:avLst/>
          </a:prstGeom>
        </p:spPr>
        <p:txBody>
          <a:bodyPr/>
          <a:lstStyle/>
          <a:p>
            <a:fld id="{3FB5AE4D-D197-224B-A9CF-FAEFF9CF0196}" type="slidenum">
              <a:rPr lang="en-US" smtClean="0"/>
              <a:pPr/>
              <a:t>35</a:t>
            </a:fld>
            <a:endParaRPr lang="en-US"/>
          </a:p>
        </p:txBody>
      </p:sp>
      <p:sp>
        <p:nvSpPr>
          <p:cNvPr id="8" name="Footer Placeholder 7"/>
          <p:cNvSpPr>
            <a:spLocks noGrp="1"/>
          </p:cNvSpPr>
          <p:nvPr>
            <p:ph type="ftr" sz="quarter" idx="4294967295"/>
          </p:nvPr>
        </p:nvSpPr>
        <p:spPr>
          <a:xfrm>
            <a:off x="2590800" y="6492875"/>
            <a:ext cx="3962400" cy="365125"/>
          </a:xfrm>
          <a:prstGeom prst="rect">
            <a:avLst/>
          </a:prstGeom>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r>
              <a:rPr lang="en-US" dirty="0" smtClean="0"/>
              <a:t> Architecture</a:t>
            </a:r>
            <a:endParaRPr lang="en-US" dirty="0"/>
          </a:p>
        </p:txBody>
      </p:sp>
      <p:sp>
        <p:nvSpPr>
          <p:cNvPr id="3" name="Content Placeholder 2"/>
          <p:cNvSpPr>
            <a:spLocks noGrp="1"/>
          </p:cNvSpPr>
          <p:nvPr>
            <p:ph idx="1"/>
          </p:nvPr>
        </p:nvSpPr>
        <p:spPr/>
        <p:txBody>
          <a:bodyPr/>
          <a:lstStyle/>
          <a:p>
            <a:r>
              <a:rPr lang="en-US" dirty="0" smtClean="0"/>
              <a:t>Open Architecture allows to configure resources based on images</a:t>
            </a:r>
          </a:p>
          <a:p>
            <a:r>
              <a:rPr lang="en-US" dirty="0" smtClean="0"/>
              <a:t>Shared images allows to create similar experiment environments</a:t>
            </a:r>
          </a:p>
          <a:p>
            <a:r>
              <a:rPr lang="en-US" dirty="0" smtClean="0"/>
              <a:t>Experiment management allows management of reproducible activities</a:t>
            </a:r>
          </a:p>
          <a:p>
            <a:r>
              <a:rPr lang="en-US" dirty="0" smtClean="0"/>
              <a:t>Through our “stratosphere” design we allow different clouds and images to be “rained” upon hardware.</a:t>
            </a:r>
            <a:endParaRPr lang="en-US" dirty="0"/>
          </a:p>
        </p:txBody>
      </p:sp>
      <p:sp>
        <p:nvSpPr>
          <p:cNvPr id="4" name="Date Placeholder 3"/>
          <p:cNvSpPr>
            <a:spLocks noGrp="1"/>
          </p:cNvSpPr>
          <p:nvPr>
            <p:ph type="dt" sz="half" idx="4294967295"/>
          </p:nvPr>
        </p:nvSpPr>
        <p:spPr>
          <a:xfrm>
            <a:off x="457200" y="6492875"/>
            <a:ext cx="2133600" cy="365125"/>
          </a:xfrm>
          <a:prstGeom prst="rect">
            <a:avLst/>
          </a:prstGeom>
        </p:spPr>
        <p:txBody>
          <a:bodyPr/>
          <a:lstStyle/>
          <a:p>
            <a:r>
              <a:rPr lang="en-US" smtClean="0"/>
              <a:t>12/13/09</a:t>
            </a:r>
            <a:endParaRPr lang="en-US"/>
          </a:p>
        </p:txBody>
      </p:sp>
      <p:sp>
        <p:nvSpPr>
          <p:cNvPr id="5" name="Slide Number Placeholder 4"/>
          <p:cNvSpPr>
            <a:spLocks noGrp="1"/>
          </p:cNvSpPr>
          <p:nvPr>
            <p:ph type="sldNum" sz="quarter" idx="4294967295"/>
          </p:nvPr>
        </p:nvSpPr>
        <p:spPr>
          <a:xfrm>
            <a:off x="6553200" y="6492875"/>
            <a:ext cx="2133600" cy="365125"/>
          </a:xfrm>
          <a:prstGeom prst="rect">
            <a:avLst/>
          </a:prstGeom>
        </p:spPr>
        <p:txBody>
          <a:bodyPr/>
          <a:lstStyle/>
          <a:p>
            <a:fld id="{3FB5AE4D-D197-224B-A9CF-FAEFF9CF0196}" type="slidenum">
              <a:rPr lang="en-US" smtClean="0"/>
              <a:pPr/>
              <a:t>36</a:t>
            </a:fld>
            <a:endParaRPr lang="en-US"/>
          </a:p>
        </p:txBody>
      </p:sp>
      <p:sp>
        <p:nvSpPr>
          <p:cNvPr id="6" name="Footer Placeholder 5"/>
          <p:cNvSpPr>
            <a:spLocks noGrp="1"/>
          </p:cNvSpPr>
          <p:nvPr>
            <p:ph type="ftr" sz="quarter" idx="4294967295"/>
          </p:nvPr>
        </p:nvSpPr>
        <p:spPr>
          <a:xfrm>
            <a:off x="2590800" y="6492875"/>
            <a:ext cx="3962400" cy="365125"/>
          </a:xfrm>
          <a:prstGeom prst="rect">
            <a:avLst/>
          </a:prstGeom>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FutureGrid</a:t>
            </a:r>
            <a:r>
              <a:rPr lang="en-US" dirty="0" smtClean="0"/>
              <a:t> Usage Scenarios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Developers of end-user applications who want to develop new applications in cloud or grid environments, including analogs of commercial cloud environments such as Amazon or Google.</a:t>
            </a:r>
          </a:p>
          <a:p>
            <a:pPr lvl="1"/>
            <a:r>
              <a:rPr lang="en-US" dirty="0" smtClean="0"/>
              <a:t>Is a Science Cloud for me?</a:t>
            </a:r>
          </a:p>
          <a:p>
            <a:pPr lvl="0"/>
            <a:r>
              <a:rPr lang="en-US" dirty="0" smtClean="0"/>
              <a:t>Developers of end-user applications who want to experiment with multiple hardware environments. </a:t>
            </a:r>
          </a:p>
          <a:p>
            <a:pPr lvl="0"/>
            <a:r>
              <a:rPr lang="en-US" dirty="0" smtClean="0"/>
              <a:t>Grid middleware developers who want to evaluate new versions of middleware or new systems. </a:t>
            </a:r>
          </a:p>
          <a:p>
            <a:pPr lvl="0"/>
            <a:r>
              <a:rPr lang="en-US" dirty="0" smtClean="0"/>
              <a:t>Networking researchers who want to test and compare different networking solutions in support of grid and cloud applications and middleware. (Some types of networking research will likely best be done via through the GENI program.)</a:t>
            </a:r>
          </a:p>
          <a:p>
            <a:pPr lvl="0"/>
            <a:r>
              <a:rPr lang="en-US" dirty="0" smtClean="0"/>
              <a:t>Interest in performance requires that bare metal important</a:t>
            </a:r>
          </a:p>
        </p:txBody>
      </p:sp>
      <p:sp>
        <p:nvSpPr>
          <p:cNvPr id="4" name="Date Placeholder 3"/>
          <p:cNvSpPr>
            <a:spLocks noGrp="1"/>
          </p:cNvSpPr>
          <p:nvPr>
            <p:ph type="dt" sz="half" idx="4294967295"/>
          </p:nvPr>
        </p:nvSpPr>
        <p:spPr>
          <a:xfrm>
            <a:off x="457200" y="6492875"/>
            <a:ext cx="2133600" cy="365125"/>
          </a:xfrm>
          <a:prstGeom prst="rect">
            <a:avLst/>
          </a:prstGeom>
        </p:spPr>
        <p:txBody>
          <a:bodyPr/>
          <a:lstStyle/>
          <a:p>
            <a:r>
              <a:rPr lang="en-US" smtClean="0"/>
              <a:t>12/13/09</a:t>
            </a:r>
            <a:endParaRPr lang="en-US"/>
          </a:p>
        </p:txBody>
      </p:sp>
      <p:sp>
        <p:nvSpPr>
          <p:cNvPr id="5" name="Slide Number Placeholder 4"/>
          <p:cNvSpPr>
            <a:spLocks noGrp="1"/>
          </p:cNvSpPr>
          <p:nvPr>
            <p:ph type="sldNum" sz="quarter" idx="4294967295"/>
          </p:nvPr>
        </p:nvSpPr>
        <p:spPr>
          <a:xfrm>
            <a:off x="6553200" y="6492875"/>
            <a:ext cx="2133600" cy="365125"/>
          </a:xfrm>
          <a:prstGeom prst="rect">
            <a:avLst/>
          </a:prstGeom>
        </p:spPr>
        <p:txBody>
          <a:bodyPr/>
          <a:lstStyle/>
          <a:p>
            <a:fld id="{3FB5AE4D-D197-224B-A9CF-FAEFF9CF0196}" type="slidenum">
              <a:rPr lang="en-US" smtClean="0"/>
              <a:pPr/>
              <a:t>37</a:t>
            </a:fld>
            <a:endParaRPr lang="en-US"/>
          </a:p>
        </p:txBody>
      </p:sp>
      <p:sp>
        <p:nvSpPr>
          <p:cNvPr id="6" name="Footer Placeholder 5"/>
          <p:cNvSpPr>
            <a:spLocks noGrp="1"/>
          </p:cNvSpPr>
          <p:nvPr>
            <p:ph type="ftr" sz="quarter" idx="4294967295"/>
          </p:nvPr>
        </p:nvSpPr>
        <p:spPr>
          <a:xfrm>
            <a:off x="2590800" y="6492875"/>
            <a:ext cx="3962400" cy="365125"/>
          </a:xfrm>
          <a:prstGeom prst="rect">
            <a:avLst/>
          </a:prstGeom>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Selected FutureGrid Timeline</a:t>
            </a:r>
            <a:endParaRPr lang="en-US" dirty="0"/>
          </a:p>
        </p:txBody>
      </p:sp>
      <p:sp>
        <p:nvSpPr>
          <p:cNvPr id="3" name="Content Placeholder 2"/>
          <p:cNvSpPr>
            <a:spLocks noGrp="1"/>
          </p:cNvSpPr>
          <p:nvPr>
            <p:ph idx="1"/>
          </p:nvPr>
        </p:nvSpPr>
        <p:spPr/>
        <p:txBody>
          <a:bodyPr>
            <a:normAutofit lnSpcReduction="10000"/>
          </a:bodyPr>
          <a:lstStyle/>
          <a:p>
            <a:r>
              <a:rPr lang="en-US" dirty="0" smtClean="0"/>
              <a:t>October 1 2009 Project Starts</a:t>
            </a:r>
          </a:p>
          <a:p>
            <a:r>
              <a:rPr lang="en-US" dirty="0" smtClean="0"/>
              <a:t>November 16-19 SC09 Demo/F2F Committee Meetings</a:t>
            </a:r>
          </a:p>
          <a:p>
            <a:r>
              <a:rPr lang="en-US" dirty="0" smtClean="0"/>
              <a:t>March 2010 </a:t>
            </a:r>
            <a:r>
              <a:rPr lang="en-US" dirty="0" err="1" smtClean="0"/>
              <a:t>FutureGrid</a:t>
            </a:r>
            <a:r>
              <a:rPr lang="en-US" dirty="0" smtClean="0"/>
              <a:t> network complete</a:t>
            </a:r>
          </a:p>
          <a:p>
            <a:r>
              <a:rPr lang="en-US" dirty="0" smtClean="0"/>
              <a:t>March 2010 </a:t>
            </a:r>
            <a:r>
              <a:rPr lang="en-US" dirty="0" err="1" smtClean="0"/>
              <a:t>FutureGrid</a:t>
            </a:r>
            <a:r>
              <a:rPr lang="en-US" dirty="0" smtClean="0"/>
              <a:t> Annual Meeting</a:t>
            </a:r>
          </a:p>
          <a:p>
            <a:r>
              <a:rPr lang="en-US" dirty="0" smtClean="0"/>
              <a:t>September 2010 All hardware (except Track IIC lookalike) accepted</a:t>
            </a:r>
          </a:p>
          <a:p>
            <a:r>
              <a:rPr lang="en-US" dirty="0" smtClean="0"/>
              <a:t>October 1 2011 </a:t>
            </a:r>
            <a:r>
              <a:rPr lang="en-US" dirty="0" err="1" smtClean="0"/>
              <a:t>FutureGrid</a:t>
            </a:r>
            <a:r>
              <a:rPr lang="en-US" dirty="0" smtClean="0"/>
              <a:t> </a:t>
            </a:r>
            <a:r>
              <a:rPr lang="en-US" dirty="0" err="1" smtClean="0"/>
              <a:t>allocatable</a:t>
            </a:r>
            <a:r>
              <a:rPr lang="en-US" dirty="0" smtClean="0"/>
              <a:t> via </a:t>
            </a:r>
            <a:r>
              <a:rPr lang="en-US" dirty="0" err="1" smtClean="0"/>
              <a:t>TeraGrid</a:t>
            </a:r>
            <a:r>
              <a:rPr lang="en-US" dirty="0" smtClean="0"/>
              <a:t> process – first two years by user/science board led by Andrew </a:t>
            </a:r>
            <a:r>
              <a:rPr lang="en-US" dirty="0" err="1" smtClean="0"/>
              <a:t>Grimshaw</a:t>
            </a:r>
            <a:endParaRPr lang="en-US" dirty="0" smtClean="0"/>
          </a:p>
          <a:p>
            <a:endParaRPr lang="en-US" dirty="0"/>
          </a:p>
        </p:txBody>
      </p:sp>
      <p:sp>
        <p:nvSpPr>
          <p:cNvPr id="4" name="Date Placeholder 3"/>
          <p:cNvSpPr>
            <a:spLocks noGrp="1"/>
          </p:cNvSpPr>
          <p:nvPr>
            <p:ph type="dt" sz="half" idx="4294967295"/>
          </p:nvPr>
        </p:nvSpPr>
        <p:spPr>
          <a:xfrm>
            <a:off x="457200" y="6492875"/>
            <a:ext cx="2133600" cy="365125"/>
          </a:xfrm>
          <a:prstGeom prst="rect">
            <a:avLst/>
          </a:prstGeom>
        </p:spPr>
        <p:txBody>
          <a:bodyPr/>
          <a:lstStyle/>
          <a:p>
            <a:r>
              <a:rPr lang="en-US" smtClean="0"/>
              <a:t>12/13/09</a:t>
            </a:r>
            <a:endParaRPr lang="en-US"/>
          </a:p>
        </p:txBody>
      </p:sp>
      <p:sp>
        <p:nvSpPr>
          <p:cNvPr id="5" name="Slide Number Placeholder 4"/>
          <p:cNvSpPr>
            <a:spLocks noGrp="1"/>
          </p:cNvSpPr>
          <p:nvPr>
            <p:ph type="sldNum" sz="quarter" idx="4294967295"/>
          </p:nvPr>
        </p:nvSpPr>
        <p:spPr>
          <a:xfrm>
            <a:off x="6553200" y="6492875"/>
            <a:ext cx="2133600" cy="365125"/>
          </a:xfrm>
          <a:prstGeom prst="rect">
            <a:avLst/>
          </a:prstGeom>
        </p:spPr>
        <p:txBody>
          <a:bodyPr/>
          <a:lstStyle/>
          <a:p>
            <a:fld id="{3FB5AE4D-D197-224B-A9CF-FAEFF9CF0196}" type="slidenum">
              <a:rPr lang="en-US" smtClean="0"/>
              <a:pPr/>
              <a:t>38</a:t>
            </a:fld>
            <a:endParaRPr lang="en-US"/>
          </a:p>
        </p:txBody>
      </p:sp>
      <p:sp>
        <p:nvSpPr>
          <p:cNvPr id="6" name="Footer Placeholder 5"/>
          <p:cNvSpPr>
            <a:spLocks noGrp="1"/>
          </p:cNvSpPr>
          <p:nvPr>
            <p:ph type="ftr" sz="quarter" idx="4294967295"/>
          </p:nvPr>
        </p:nvSpPr>
        <p:spPr>
          <a:xfrm>
            <a:off x="2590800" y="6492875"/>
            <a:ext cx="3962400" cy="365125"/>
          </a:xfrm>
          <a:prstGeom prst="rect">
            <a:avLst/>
          </a:prstGeom>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remark</a:t>
            </a:r>
            <a:endParaRPr lang="en-US" dirty="0"/>
          </a:p>
        </p:txBody>
      </p:sp>
      <p:sp>
        <p:nvSpPr>
          <p:cNvPr id="3" name="Content Placeholder 2"/>
          <p:cNvSpPr>
            <a:spLocks noGrp="1"/>
          </p:cNvSpPr>
          <p:nvPr>
            <p:ph idx="1"/>
          </p:nvPr>
        </p:nvSpPr>
        <p:spPr/>
        <p:txBody>
          <a:bodyPr/>
          <a:lstStyle/>
          <a:p>
            <a:r>
              <a:rPr lang="en-US" dirty="0" smtClean="0"/>
              <a:t>Green computing</a:t>
            </a:r>
          </a:p>
          <a:p>
            <a:r>
              <a:rPr lang="en-US" dirty="0" smtClean="0"/>
              <a:t>Thermal aware data center computing</a:t>
            </a:r>
          </a:p>
          <a:p>
            <a:r>
              <a:rPr lang="en-US" dirty="0" smtClean="0"/>
              <a:t>TASA-B</a:t>
            </a:r>
          </a:p>
          <a:p>
            <a:r>
              <a:rPr lang="en-US" dirty="0" smtClean="0"/>
              <a:t>Good results with simulation</a:t>
            </a:r>
          </a:p>
          <a:p>
            <a:r>
              <a:rPr lang="en-US" dirty="0" err="1" smtClean="0"/>
              <a:t>FutureGrid</a:t>
            </a:r>
            <a:r>
              <a:rPr lang="en-US" dirty="0" smtClean="0"/>
              <a:t> promises a good </a:t>
            </a:r>
            <a:r>
              <a:rPr lang="en-US" dirty="0" err="1" smtClean="0"/>
              <a:t>testbed</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Acknowledgement</a:t>
            </a:r>
          </a:p>
        </p:txBody>
      </p:sp>
      <p:sp>
        <p:nvSpPr>
          <p:cNvPr id="61443" name="Content Placeholder 2"/>
          <p:cNvSpPr>
            <a:spLocks noGrp="1"/>
          </p:cNvSpPr>
          <p:nvPr>
            <p:ph idx="1"/>
          </p:nvPr>
        </p:nvSpPr>
        <p:spPr/>
        <p:txBody>
          <a:bodyPr/>
          <a:lstStyle/>
          <a:p>
            <a:r>
              <a:rPr lang="en-US" smtClean="0"/>
              <a:t>Work conducted by Gregor von Laszewski is supported (in part) by NSF CMMI 0540076 and NSF SDCI NMI 0721656.</a:t>
            </a:r>
          </a:p>
          <a:p>
            <a:r>
              <a:rPr lang="en-US" smtClean="0"/>
              <a:t>FutureGrid Is supported by  </a:t>
            </a:r>
            <a:r>
              <a:rPr lang="en-US" smtClean="0">
                <a:hlinkClick r:id="rId2"/>
              </a:rPr>
              <a:t>NSF grant #0910812 - FutureGrid:</a:t>
            </a:r>
          </a:p>
          <a:p>
            <a:pPr lvl="1"/>
            <a:r>
              <a:rPr lang="en-US" smtClean="0">
                <a:hlinkClick r:id="rId2"/>
              </a:rPr>
              <a:t>An Experimental, High-Performance Grid Test-bed.</a:t>
            </a:r>
            <a:endParaRPr lang="en-US" smtClean="0"/>
          </a:p>
        </p:txBody>
      </p:sp>
      <p:sp>
        <p:nvSpPr>
          <p:cNvPr id="4" name="Date Placeholder 3"/>
          <p:cNvSpPr>
            <a:spLocks noGrp="1"/>
          </p:cNvSpPr>
          <p:nvPr>
            <p:ph type="dt" sz="quarter" idx="10"/>
          </p:nvPr>
        </p:nvSpPr>
        <p:spPr/>
        <p:txBody>
          <a:bodyPr/>
          <a:lstStyle/>
          <a:p>
            <a:pPr>
              <a:defRPr/>
            </a:pPr>
            <a:r>
              <a:rPr lang="en-US" smtClean="0"/>
              <a:t>12/13/09</a:t>
            </a:r>
            <a:endParaRPr lang="en-US"/>
          </a:p>
        </p:txBody>
      </p:sp>
      <p:sp>
        <p:nvSpPr>
          <p:cNvPr id="5" name="Footer Placeholder 4"/>
          <p:cNvSpPr>
            <a:spLocks noGrp="1"/>
          </p:cNvSpPr>
          <p:nvPr>
            <p:ph type="ftr" sz="quarter" idx="11"/>
          </p:nvPr>
        </p:nvSpPr>
        <p:spPr/>
        <p:txBody>
          <a:bodyPr/>
          <a:lstStyle/>
          <a:p>
            <a:pPr>
              <a:defRPr/>
            </a:pPr>
            <a:r>
              <a:rPr lang="en-US" smtClean="0"/>
              <a:t>Gregor von Laszewski, laszewski@gmail.com</a:t>
            </a:r>
            <a:endParaRPr lang="en-US"/>
          </a:p>
        </p:txBody>
      </p:sp>
      <p:sp>
        <p:nvSpPr>
          <p:cNvPr id="6" name="Slide Number Placeholder 5"/>
          <p:cNvSpPr>
            <a:spLocks noGrp="1"/>
          </p:cNvSpPr>
          <p:nvPr>
            <p:ph type="sldNum" sz="quarter" idx="12"/>
          </p:nvPr>
        </p:nvSpPr>
        <p:spPr/>
        <p:txBody>
          <a:bodyPr/>
          <a:lstStyle/>
          <a:p>
            <a:pPr>
              <a:defRPr/>
            </a:pPr>
            <a:fld id="{45ACE418-4F3B-3447-A9CC-007A0CE91CA6}"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 and related work</a:t>
            </a:r>
          </a:p>
          <a:p>
            <a:r>
              <a:rPr lang="en-US" dirty="0" smtClean="0"/>
              <a:t>Models</a:t>
            </a:r>
          </a:p>
          <a:p>
            <a:r>
              <a:rPr lang="en-US" dirty="0" smtClean="0"/>
              <a:t>Research problem definition</a:t>
            </a:r>
          </a:p>
          <a:p>
            <a:r>
              <a:rPr lang="en-US" dirty="0" smtClean="0"/>
              <a:t>Scheduling algorithm</a:t>
            </a:r>
          </a:p>
          <a:p>
            <a:r>
              <a:rPr lang="en-US" dirty="0" smtClean="0"/>
              <a:t>Performance study</a:t>
            </a:r>
          </a:p>
          <a:p>
            <a:r>
              <a:rPr lang="en-US" dirty="0" err="1" smtClean="0"/>
              <a:t>FutureGrid</a:t>
            </a:r>
            <a:endParaRPr lang="en-US" dirty="0" smtClean="0"/>
          </a:p>
          <a:p>
            <a:r>
              <a:rPr lang="en-US" dirty="0" smtClean="0"/>
              <a:t>Conclusion </a:t>
            </a:r>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computing</a:t>
            </a:r>
            <a:endParaRPr lang="en-US" dirty="0"/>
          </a:p>
        </p:txBody>
      </p:sp>
      <p:sp>
        <p:nvSpPr>
          <p:cNvPr id="3" name="Content Placeholder 2"/>
          <p:cNvSpPr>
            <a:spLocks noGrp="1"/>
          </p:cNvSpPr>
          <p:nvPr>
            <p:ph idx="1"/>
          </p:nvPr>
        </p:nvSpPr>
        <p:spPr/>
        <p:txBody>
          <a:bodyPr/>
          <a:lstStyle/>
          <a:p>
            <a:pPr algn="just"/>
            <a:r>
              <a:rPr lang="en-US" dirty="0" smtClean="0"/>
              <a:t>a study and practice of using computing resources in an efficient manner such that its impact on the environment is as less hazardous as possible. </a:t>
            </a:r>
            <a:br>
              <a:rPr lang="en-US" dirty="0" smtClean="0"/>
            </a:br>
            <a:endParaRPr lang="en-US" dirty="0" smtClean="0"/>
          </a:p>
          <a:p>
            <a:pPr lvl="1" algn="just"/>
            <a:r>
              <a:rPr lang="en-US" dirty="0" smtClean="0"/>
              <a:t>least amount of hazardous materials are used</a:t>
            </a:r>
          </a:p>
          <a:p>
            <a:pPr lvl="1" algn="just"/>
            <a:r>
              <a:rPr lang="en-US" b="1" dirty="0" smtClean="0"/>
              <a:t>computing resources are used efficiently in terms of energy </a:t>
            </a:r>
            <a:r>
              <a:rPr lang="en-US" dirty="0" smtClean="0"/>
              <a:t>and to promote recyclability</a:t>
            </a:r>
          </a:p>
          <a:p>
            <a:endParaRPr lang="en-US" dirty="0"/>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Green Aware Computing </a:t>
            </a:r>
            <a:endParaRPr lang="en-US" dirty="0"/>
          </a:p>
        </p:txBody>
      </p:sp>
      <p:graphicFrame>
        <p:nvGraphicFramePr>
          <p:cNvPr id="7" name="Content Placeholder 6"/>
          <p:cNvGraphicFramePr>
            <a:graphicFrameLocks noGrp="1"/>
          </p:cNvGraphicFramePr>
          <p:nvPr>
            <p:ph idx="1"/>
          </p:nvPr>
        </p:nvGraphicFramePr>
        <p:xfrm>
          <a:off x="457200" y="1295400"/>
          <a:ext cx="8229600" cy="51974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4294967295"/>
          </p:nvPr>
        </p:nvSpPr>
        <p:spPr>
          <a:xfrm>
            <a:off x="457200" y="6492875"/>
            <a:ext cx="2133600" cy="365125"/>
          </a:xfrm>
          <a:prstGeom prst="rect">
            <a:avLst/>
          </a:prstGeom>
        </p:spPr>
        <p:txBody>
          <a:bodyPr/>
          <a:lstStyle/>
          <a:p>
            <a:r>
              <a:rPr lang="en-US" smtClean="0"/>
              <a:t>12/13/09</a:t>
            </a:r>
            <a:endParaRPr lang="en-US"/>
          </a:p>
        </p:txBody>
      </p:sp>
      <p:sp>
        <p:nvSpPr>
          <p:cNvPr id="6" name="Slide Number Placeholder 5"/>
          <p:cNvSpPr>
            <a:spLocks noGrp="1"/>
          </p:cNvSpPr>
          <p:nvPr>
            <p:ph type="sldNum" sz="quarter" idx="4294967295"/>
          </p:nvPr>
        </p:nvSpPr>
        <p:spPr>
          <a:xfrm>
            <a:off x="6553200" y="6492875"/>
            <a:ext cx="2133600" cy="365125"/>
          </a:xfrm>
          <a:prstGeom prst="rect">
            <a:avLst/>
          </a:prstGeom>
        </p:spPr>
        <p:txBody>
          <a:bodyPr/>
          <a:lstStyle/>
          <a:p>
            <a:fld id="{C53075B1-7B30-404B-8E37-C3D48FD8F813}" type="slidenum">
              <a:rPr lang="en-US" smtClean="0"/>
              <a:pPr/>
              <a:t>7</a:t>
            </a:fld>
            <a:endParaRPr lang="en-US"/>
          </a:p>
        </p:txBody>
      </p:sp>
      <p:sp>
        <p:nvSpPr>
          <p:cNvPr id="8" name="Footer Placeholder 7"/>
          <p:cNvSpPr>
            <a:spLocks noGrp="1"/>
          </p:cNvSpPr>
          <p:nvPr>
            <p:ph type="ftr" sz="quarter" idx="4294967295"/>
          </p:nvPr>
        </p:nvSpPr>
        <p:spPr>
          <a:xfrm>
            <a:off x="2590800" y="6492875"/>
            <a:ext cx="3962400" cy="365125"/>
          </a:xfrm>
          <a:prstGeom prst="rect">
            <a:avLst/>
          </a:prstGeom>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Cyberaide</a:t>
            </a:r>
            <a:r>
              <a:rPr lang="en-US" dirty="0" smtClean="0"/>
              <a:t> Project</a:t>
            </a:r>
            <a:endParaRPr lang="en-US" dirty="0"/>
          </a:p>
        </p:txBody>
      </p:sp>
      <p:sp>
        <p:nvSpPr>
          <p:cNvPr id="3" name="Content Placeholder 2"/>
          <p:cNvSpPr>
            <a:spLocks noGrp="1"/>
          </p:cNvSpPr>
          <p:nvPr>
            <p:ph idx="1"/>
          </p:nvPr>
        </p:nvSpPr>
        <p:spPr>
          <a:xfrm>
            <a:off x="457200" y="1600200"/>
            <a:ext cx="6216543" cy="2066903"/>
          </a:xfrm>
        </p:spPr>
        <p:txBody>
          <a:bodyPr>
            <a:normAutofit fontScale="85000" lnSpcReduction="20000"/>
          </a:bodyPr>
          <a:lstStyle/>
          <a:p>
            <a:r>
              <a:rPr lang="en-US" dirty="0" smtClean="0"/>
              <a:t>A middleware for Clusters, Grids and Clouds</a:t>
            </a:r>
          </a:p>
          <a:p>
            <a:r>
              <a:rPr lang="en-US" dirty="0" smtClean="0"/>
              <a:t>Project at IU</a:t>
            </a:r>
          </a:p>
          <a:p>
            <a:pPr lvl="1"/>
            <a:r>
              <a:rPr lang="en-US" dirty="0" smtClean="0"/>
              <a:t>Some students from RIT</a:t>
            </a:r>
          </a:p>
          <a:p>
            <a:pPr lvl="1">
              <a:buNone/>
            </a:pPr>
            <a:r>
              <a:rPr lang="en-US" dirty="0" smtClean="0"/>
              <a:t>    </a:t>
            </a:r>
            <a:endParaRPr lang="en-US" dirty="0"/>
          </a:p>
        </p:txBody>
      </p:sp>
      <p:pic>
        <p:nvPicPr>
          <p:cNvPr id="4" name="Content Placeholder 6" descr="Slide1.png"/>
          <p:cNvPicPr>
            <a:picLocks noChangeAspect="1"/>
          </p:cNvPicPr>
          <p:nvPr/>
        </p:nvPicPr>
        <p:blipFill>
          <a:blip r:embed="rId2"/>
          <a:srcRect l="-21265" r="-21265"/>
          <a:stretch>
            <a:fillRect/>
          </a:stretch>
        </p:blipFill>
        <p:spPr bwMode="auto">
          <a:xfrm>
            <a:off x="3755054" y="2960787"/>
            <a:ext cx="5837377" cy="3686646"/>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12/13/09</a:t>
            </a:r>
            <a:endParaRPr lang="en-US"/>
          </a:p>
        </p:txBody>
      </p:sp>
      <p:sp>
        <p:nvSpPr>
          <p:cNvPr id="6" name="Slide Number Placeholder 5"/>
          <p:cNvSpPr>
            <a:spLocks noGrp="1"/>
          </p:cNvSpPr>
          <p:nvPr>
            <p:ph type="sldNum" sz="quarter" idx="12"/>
          </p:nvPr>
        </p:nvSpPr>
        <p:spPr/>
        <p:txBody>
          <a:bodyPr/>
          <a:lstStyle/>
          <a:p>
            <a:fld id="{3140AFB0-70CF-A54E-AC45-B16BB71EC9BF}"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half" idx="1"/>
          </p:nvPr>
        </p:nvSpPr>
        <p:spPr>
          <a:xfrm>
            <a:off x="457200" y="1600200"/>
            <a:ext cx="7836384" cy="4956527"/>
          </a:xfrm>
        </p:spPr>
        <p:txBody>
          <a:bodyPr>
            <a:normAutofit fontScale="70000" lnSpcReduction="20000"/>
          </a:bodyPr>
          <a:lstStyle/>
          <a:p>
            <a:r>
              <a:rPr lang="en-US" dirty="0" smtClean="0"/>
              <a:t>Cost:</a:t>
            </a:r>
          </a:p>
          <a:p>
            <a:pPr lvl="1"/>
            <a:r>
              <a:rPr lang="en-US" dirty="0" smtClean="0"/>
              <a:t>A supercomputer with 360-Tflops with conventional processors requires 20 MW to operate, which is approximately equal to the sum of 22,000 US households power consumption</a:t>
            </a:r>
          </a:p>
          <a:p>
            <a:pPr lvl="1"/>
            <a:r>
              <a:rPr lang="en-US" dirty="0" smtClean="0"/>
              <a:t>Servers consume 0.5 percent of the world’s total electricity usage</a:t>
            </a:r>
          </a:p>
          <a:p>
            <a:pPr lvl="1"/>
            <a:r>
              <a:rPr lang="en-US" dirty="0" smtClean="0"/>
              <a:t>Energy usage will quadruple by 2020</a:t>
            </a:r>
          </a:p>
          <a:p>
            <a:pPr lvl="1"/>
            <a:r>
              <a:rPr lang="en-US" dirty="0" smtClean="0"/>
              <a:t>The total estimated energy bill for data centers in 2010 is $11.5 billion</a:t>
            </a:r>
          </a:p>
          <a:p>
            <a:pPr lvl="1"/>
            <a:r>
              <a:rPr lang="en-US" dirty="0" smtClean="0"/>
              <a:t>50% data center energy is used by cooling systems</a:t>
            </a:r>
          </a:p>
          <a:p>
            <a:r>
              <a:rPr lang="en-US" dirty="0" smtClean="0"/>
              <a:t>Reliability:</a:t>
            </a:r>
          </a:p>
          <a:p>
            <a:pPr lvl="1"/>
            <a:r>
              <a:rPr lang="en-US" dirty="0" smtClean="0"/>
              <a:t>Every 10 C increase of temperature leads to a doubling of the system failure rate</a:t>
            </a:r>
          </a:p>
          <a:p>
            <a:r>
              <a:rPr lang="en-US" dirty="0" smtClean="0"/>
              <a:t>Environment:</a:t>
            </a:r>
          </a:p>
          <a:p>
            <a:pPr lvl="1" algn="just"/>
            <a:r>
              <a:rPr lang="en-US" dirty="0" smtClean="0"/>
              <a:t>A typical desktop computer consumes 200-300W of power</a:t>
            </a:r>
          </a:p>
          <a:p>
            <a:pPr lvl="1" algn="just"/>
            <a:r>
              <a:rPr lang="en-US" dirty="0" smtClean="0"/>
              <a:t>This results in emission of about 220Kg of CO2/annum</a:t>
            </a:r>
          </a:p>
          <a:p>
            <a:pPr lvl="1" algn="just"/>
            <a:r>
              <a:rPr lang="en-US" dirty="0" smtClean="0"/>
              <a:t>Data Centers produce 170 million metric tons of CO2 worldwide currently per year</a:t>
            </a:r>
          </a:p>
          <a:p>
            <a:pPr lvl="1" algn="just"/>
            <a:r>
              <a:rPr lang="en-US" dirty="0" smtClean="0"/>
              <a:t>670 million metric tons of CO2 are expected to be emitted by data centers worldwide annually by 2020</a:t>
            </a:r>
          </a:p>
          <a:p>
            <a:pPr>
              <a:buNone/>
            </a:pPr>
            <a:endParaRPr lang="en-US" dirty="0"/>
          </a:p>
        </p:txBody>
      </p:sp>
      <p:sp>
        <p:nvSpPr>
          <p:cNvPr id="4" name="Date Placeholder 3"/>
          <p:cNvSpPr>
            <a:spLocks noGrp="1"/>
          </p:cNvSpPr>
          <p:nvPr>
            <p:ph type="dt" sz="half" idx="10"/>
          </p:nvPr>
        </p:nvSpPr>
        <p:spPr/>
        <p:txBody>
          <a:bodyPr/>
          <a:lstStyle/>
          <a:p>
            <a:r>
              <a:rPr lang="en-US" smtClean="0"/>
              <a:t>12/13/09</a:t>
            </a:r>
            <a:endParaRPr lang="en-US"/>
          </a:p>
        </p:txBody>
      </p:sp>
      <p:sp>
        <p:nvSpPr>
          <p:cNvPr id="5" name="Slide Number Placeholder 4"/>
          <p:cNvSpPr>
            <a:spLocks noGrp="1"/>
          </p:cNvSpPr>
          <p:nvPr>
            <p:ph type="sldNum" sz="quarter" idx="12"/>
          </p:nvPr>
        </p:nvSpPr>
        <p:spPr/>
        <p:txBody>
          <a:bodyPr/>
          <a:lstStyle/>
          <a:p>
            <a:fld id="{3140AFB0-70CF-A54E-AC45-B16BB71EC9BF}"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Gregor von Laszewski, laszewski@gmail.com</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yberaide-tuto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vonLaszewski-gridcat.ppt</Template>
  <TotalTime>246</TotalTime>
  <Words>2587</Words>
  <Application>Microsoft Macintosh PowerPoint</Application>
  <PresentationFormat>On-screen Show (4:3)</PresentationFormat>
  <Paragraphs>488</Paragraphs>
  <Slides>39</Slides>
  <Notes>7</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cyberaide-tutorial</vt:lpstr>
      <vt:lpstr>Microsoft Excel Sheet</vt:lpstr>
      <vt:lpstr>Acrobat Document</vt:lpstr>
      <vt:lpstr>Towards Thermal Aware Workload Scheduling in a Data Center </vt:lpstr>
      <vt:lpstr>Bio</vt:lpstr>
      <vt:lpstr>Outline</vt:lpstr>
      <vt:lpstr>Acknowledgement</vt:lpstr>
      <vt:lpstr>Outline</vt:lpstr>
      <vt:lpstr>Green computing</vt:lpstr>
      <vt:lpstr>Green Aware Computing </vt:lpstr>
      <vt:lpstr>Cyberaide Project</vt:lpstr>
      <vt:lpstr>Motivation</vt:lpstr>
      <vt:lpstr>A  Typical Google Search </vt:lpstr>
      <vt:lpstr>What does it mean?</vt:lpstr>
      <vt:lpstr>So what can we do?</vt:lpstr>
      <vt:lpstr>Research topic</vt:lpstr>
      <vt:lpstr>Model</vt:lpstr>
      <vt:lpstr>Thermal model</vt:lpstr>
      <vt:lpstr>Research Issue definition</vt:lpstr>
      <vt:lpstr>Concept framework</vt:lpstr>
      <vt:lpstr>Concept framework</vt:lpstr>
      <vt:lpstr>Concept framework</vt:lpstr>
      <vt:lpstr>Concept framework</vt:lpstr>
      <vt:lpstr>Concept framework</vt:lpstr>
      <vt:lpstr>Scheduling framework</vt:lpstr>
      <vt:lpstr>Thermal Aware Scheduling Algorithm (TASA)</vt:lpstr>
      <vt:lpstr>Simulation </vt:lpstr>
      <vt:lpstr>Thermal aware task scheduling with backfilling</vt:lpstr>
      <vt:lpstr>Backfilling</vt:lpstr>
      <vt:lpstr>Backfilling</vt:lpstr>
      <vt:lpstr>Simulation </vt:lpstr>
      <vt:lpstr>Simulation result</vt:lpstr>
      <vt:lpstr>Simulation result</vt:lpstr>
      <vt:lpstr>Our work on Green computing</vt:lpstr>
      <vt:lpstr>FutureGrid</vt:lpstr>
      <vt:lpstr>FutureGrid Partners</vt:lpstr>
      <vt:lpstr>FutureGrid Hardware</vt:lpstr>
      <vt:lpstr>FutureGrid Architecture</vt:lpstr>
      <vt:lpstr>FutureGrid Architecture</vt:lpstr>
      <vt:lpstr>FutureGrid Usage Scenarios</vt:lpstr>
      <vt:lpstr>Selected FutureGrid Timeline</vt:lpstr>
      <vt:lpstr>Final remark</vt:lpstr>
    </vt:vector>
  </TitlesOfParts>
  <Company>RIT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Aware Workload Scheduling with Backﬁlling for Green Data Centers</dc:title>
  <dc:creator>Lizhe Wang</dc:creator>
  <cp:lastModifiedBy>Gregor von Laszewski</cp:lastModifiedBy>
  <cp:revision>41</cp:revision>
  <dcterms:created xsi:type="dcterms:W3CDTF">2009-12-14T07:36:47Z</dcterms:created>
  <dcterms:modified xsi:type="dcterms:W3CDTF">2009-12-14T08:45:04Z</dcterms:modified>
</cp:coreProperties>
</file>