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3" r:id="rId4"/>
    <p:sldMasterId id="2147483835" r:id="rId5"/>
    <p:sldMasterId id="2147483847" r:id="rId6"/>
  </p:sldMasterIdLst>
  <p:notesMasterIdLst>
    <p:notesMasterId r:id="rId31"/>
  </p:notesMasterIdLst>
  <p:sldIdLst>
    <p:sldId id="733" r:id="rId7"/>
    <p:sldId id="703" r:id="rId8"/>
    <p:sldId id="705" r:id="rId9"/>
    <p:sldId id="735" r:id="rId10"/>
    <p:sldId id="738" r:id="rId11"/>
    <p:sldId id="754" r:id="rId12"/>
    <p:sldId id="716" r:id="rId13"/>
    <p:sldId id="711" r:id="rId14"/>
    <p:sldId id="759" r:id="rId15"/>
    <p:sldId id="756" r:id="rId16"/>
    <p:sldId id="744" r:id="rId17"/>
    <p:sldId id="745" r:id="rId18"/>
    <p:sldId id="746" r:id="rId19"/>
    <p:sldId id="747" r:id="rId20"/>
    <p:sldId id="748" r:id="rId21"/>
    <p:sldId id="753" r:id="rId22"/>
    <p:sldId id="768" r:id="rId23"/>
    <p:sldId id="749" r:id="rId24"/>
    <p:sldId id="724" r:id="rId25"/>
    <p:sldId id="766" r:id="rId26"/>
    <p:sldId id="762" r:id="rId27"/>
    <p:sldId id="767" r:id="rId28"/>
    <p:sldId id="769" r:id="rId29"/>
    <p:sldId id="761" r:id="rId30"/>
  </p:sldIdLst>
  <p:sldSz cx="12188825" cy="6858000"/>
  <p:notesSz cx="7077075" cy="9363075"/>
  <p:defaultTextStyle>
    <a:defPPr>
      <a:defRPr lang="en-US"/>
    </a:defPPr>
    <a:lvl1pPr marL="0" algn="l" defTabSz="1218277" rtl="0" eaLnBrk="1" latinLnBrk="0" hangingPunct="1">
      <a:defRPr sz="2400" kern="1200">
        <a:solidFill>
          <a:schemeClr val="tx1"/>
        </a:solidFill>
        <a:latin typeface="+mn-lt"/>
        <a:ea typeface="+mn-ea"/>
        <a:cs typeface="+mn-cs"/>
      </a:defRPr>
    </a:lvl1pPr>
    <a:lvl2pPr marL="609139" algn="l" defTabSz="1218277" rtl="0" eaLnBrk="1" latinLnBrk="0" hangingPunct="1">
      <a:defRPr sz="2400" kern="1200">
        <a:solidFill>
          <a:schemeClr val="tx1"/>
        </a:solidFill>
        <a:latin typeface="+mn-lt"/>
        <a:ea typeface="+mn-ea"/>
        <a:cs typeface="+mn-cs"/>
      </a:defRPr>
    </a:lvl2pPr>
    <a:lvl3pPr marL="1218277" algn="l" defTabSz="1218277" rtl="0" eaLnBrk="1" latinLnBrk="0" hangingPunct="1">
      <a:defRPr sz="2400" kern="1200">
        <a:solidFill>
          <a:schemeClr val="tx1"/>
        </a:solidFill>
        <a:latin typeface="+mn-lt"/>
        <a:ea typeface="+mn-ea"/>
        <a:cs typeface="+mn-cs"/>
      </a:defRPr>
    </a:lvl3pPr>
    <a:lvl4pPr marL="1827416" algn="l" defTabSz="1218277" rtl="0" eaLnBrk="1" latinLnBrk="0" hangingPunct="1">
      <a:defRPr sz="2400" kern="1200">
        <a:solidFill>
          <a:schemeClr val="tx1"/>
        </a:solidFill>
        <a:latin typeface="+mn-lt"/>
        <a:ea typeface="+mn-ea"/>
        <a:cs typeface="+mn-cs"/>
      </a:defRPr>
    </a:lvl4pPr>
    <a:lvl5pPr marL="2436550" algn="l" defTabSz="1218277" rtl="0" eaLnBrk="1" latinLnBrk="0" hangingPunct="1">
      <a:defRPr sz="2400" kern="1200">
        <a:solidFill>
          <a:schemeClr val="tx1"/>
        </a:solidFill>
        <a:latin typeface="+mn-lt"/>
        <a:ea typeface="+mn-ea"/>
        <a:cs typeface="+mn-cs"/>
      </a:defRPr>
    </a:lvl5pPr>
    <a:lvl6pPr marL="3045682" algn="l" defTabSz="1218277" rtl="0" eaLnBrk="1" latinLnBrk="0" hangingPunct="1">
      <a:defRPr sz="2400" kern="1200">
        <a:solidFill>
          <a:schemeClr val="tx1"/>
        </a:solidFill>
        <a:latin typeface="+mn-lt"/>
        <a:ea typeface="+mn-ea"/>
        <a:cs typeface="+mn-cs"/>
      </a:defRPr>
    </a:lvl6pPr>
    <a:lvl7pPr marL="3654831" algn="l" defTabSz="1218277" rtl="0" eaLnBrk="1" latinLnBrk="0" hangingPunct="1">
      <a:defRPr sz="2400" kern="1200">
        <a:solidFill>
          <a:schemeClr val="tx1"/>
        </a:solidFill>
        <a:latin typeface="+mn-lt"/>
        <a:ea typeface="+mn-ea"/>
        <a:cs typeface="+mn-cs"/>
      </a:defRPr>
    </a:lvl7pPr>
    <a:lvl8pPr marL="4263962" algn="l" defTabSz="1218277" rtl="0" eaLnBrk="1" latinLnBrk="0" hangingPunct="1">
      <a:defRPr sz="2400" kern="1200">
        <a:solidFill>
          <a:schemeClr val="tx1"/>
        </a:solidFill>
        <a:latin typeface="+mn-lt"/>
        <a:ea typeface="+mn-ea"/>
        <a:cs typeface="+mn-cs"/>
      </a:defRPr>
    </a:lvl8pPr>
    <a:lvl9pPr marL="4873096" algn="l" defTabSz="121827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1">
          <p15:clr>
            <a:srgbClr val="A4A3A4"/>
          </p15:clr>
        </p15:guide>
        <p15:guide id="2" pos="3839">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FFFFFF"/>
    <a:srgbClr val="6AC252"/>
    <a:srgbClr val="404040"/>
    <a:srgbClr val="17375E"/>
    <a:srgbClr val="1F1E11"/>
    <a:srgbClr val="C3EDC3"/>
    <a:srgbClr val="4B4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66" autoAdjust="0"/>
    <p:restoredTop sz="97018" autoAdjust="0"/>
  </p:normalViewPr>
  <p:slideViewPr>
    <p:cSldViewPr snapToGrid="0">
      <p:cViewPr varScale="1">
        <p:scale>
          <a:sx n="74" d="100"/>
          <a:sy n="74" d="100"/>
        </p:scale>
        <p:origin x="114" y="240"/>
      </p:cViewPr>
      <p:guideLst>
        <p:guide orient="horz" pos="1631"/>
        <p:guide pos="3839"/>
      </p:guideLst>
    </p:cSldViewPr>
  </p:slideViewPr>
  <p:notesTextViewPr>
    <p:cViewPr>
      <p:scale>
        <a:sx n="100" d="100"/>
        <a:sy n="100" d="100"/>
      </p:scale>
      <p:origin x="0" y="0"/>
    </p:cViewPr>
  </p:notesTextViewPr>
  <p:sorterViewPr>
    <p:cViewPr>
      <p:scale>
        <a:sx n="100" d="100"/>
        <a:sy n="100" d="100"/>
      </p:scale>
      <p:origin x="0" y="9768"/>
    </p:cViewPr>
  </p:sorterViewPr>
  <p:notesViewPr>
    <p:cSldViewPr snapToGrid="0">
      <p:cViewPr>
        <p:scale>
          <a:sx n="190" d="100"/>
          <a:sy n="190" d="100"/>
        </p:scale>
        <p:origin x="-72" y="336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913487AF-09AB-4FCF-BF51-F3B3DEA01E36}" type="datetimeFigureOut">
              <a:rPr lang="en-US" smtClean="0"/>
              <a:pPr/>
              <a:t>10/13/2012</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4DB60771-CFF7-49C4-931D-6C328D77B988}" type="slidenum">
              <a:rPr lang="en-US" smtClean="0"/>
              <a:pPr/>
              <a:t>‹#›</a:t>
            </a:fld>
            <a:endParaRPr lang="en-US"/>
          </a:p>
        </p:txBody>
      </p:sp>
    </p:spTree>
    <p:extLst>
      <p:ext uri="{BB962C8B-B14F-4D97-AF65-F5344CB8AC3E}">
        <p14:creationId xmlns:p14="http://schemas.microsoft.com/office/powerpoint/2010/main" val="3781059707"/>
      </p:ext>
    </p:extLst>
  </p:cSld>
  <p:clrMap bg1="lt1" tx1="dk1" bg2="lt2" tx2="dk2" accent1="accent1" accent2="accent2" accent3="accent3" accent4="accent4" accent5="accent5" accent6="accent6" hlink="hlink" folHlink="folHlink"/>
  <p:notesStyle>
    <a:lvl1pPr marL="0" algn="l" defTabSz="1218277" rtl="0" eaLnBrk="1" latinLnBrk="0" hangingPunct="1">
      <a:defRPr sz="1600" kern="1200">
        <a:solidFill>
          <a:schemeClr val="tx1"/>
        </a:solidFill>
        <a:latin typeface="+mn-lt"/>
        <a:ea typeface="+mn-ea"/>
        <a:cs typeface="+mn-cs"/>
      </a:defRPr>
    </a:lvl1pPr>
    <a:lvl2pPr marL="609139" algn="l" defTabSz="1218277" rtl="0" eaLnBrk="1" latinLnBrk="0" hangingPunct="1">
      <a:defRPr sz="1600" kern="1200">
        <a:solidFill>
          <a:schemeClr val="tx1"/>
        </a:solidFill>
        <a:latin typeface="+mn-lt"/>
        <a:ea typeface="+mn-ea"/>
        <a:cs typeface="+mn-cs"/>
      </a:defRPr>
    </a:lvl2pPr>
    <a:lvl3pPr marL="1218277" algn="l" defTabSz="1218277" rtl="0" eaLnBrk="1" latinLnBrk="0" hangingPunct="1">
      <a:defRPr sz="1600" kern="1200">
        <a:solidFill>
          <a:schemeClr val="tx1"/>
        </a:solidFill>
        <a:latin typeface="+mn-lt"/>
        <a:ea typeface="+mn-ea"/>
        <a:cs typeface="+mn-cs"/>
      </a:defRPr>
    </a:lvl3pPr>
    <a:lvl4pPr marL="1827416" algn="l" defTabSz="1218277" rtl="0" eaLnBrk="1" latinLnBrk="0" hangingPunct="1">
      <a:defRPr sz="1600" kern="1200">
        <a:solidFill>
          <a:schemeClr val="tx1"/>
        </a:solidFill>
        <a:latin typeface="+mn-lt"/>
        <a:ea typeface="+mn-ea"/>
        <a:cs typeface="+mn-cs"/>
      </a:defRPr>
    </a:lvl4pPr>
    <a:lvl5pPr marL="2436550" algn="l" defTabSz="1218277" rtl="0" eaLnBrk="1" latinLnBrk="0" hangingPunct="1">
      <a:defRPr sz="1600" kern="1200">
        <a:solidFill>
          <a:schemeClr val="tx1"/>
        </a:solidFill>
        <a:latin typeface="+mn-lt"/>
        <a:ea typeface="+mn-ea"/>
        <a:cs typeface="+mn-cs"/>
      </a:defRPr>
    </a:lvl5pPr>
    <a:lvl6pPr marL="3045682" algn="l" defTabSz="1218277" rtl="0" eaLnBrk="1" latinLnBrk="0" hangingPunct="1">
      <a:defRPr sz="1600" kern="1200">
        <a:solidFill>
          <a:schemeClr val="tx1"/>
        </a:solidFill>
        <a:latin typeface="+mn-lt"/>
        <a:ea typeface="+mn-ea"/>
        <a:cs typeface="+mn-cs"/>
      </a:defRPr>
    </a:lvl6pPr>
    <a:lvl7pPr marL="3654831" algn="l" defTabSz="1218277" rtl="0" eaLnBrk="1" latinLnBrk="0" hangingPunct="1">
      <a:defRPr sz="1600" kern="1200">
        <a:solidFill>
          <a:schemeClr val="tx1"/>
        </a:solidFill>
        <a:latin typeface="+mn-lt"/>
        <a:ea typeface="+mn-ea"/>
        <a:cs typeface="+mn-cs"/>
      </a:defRPr>
    </a:lvl7pPr>
    <a:lvl8pPr marL="4263962" algn="l" defTabSz="1218277" rtl="0" eaLnBrk="1" latinLnBrk="0" hangingPunct="1">
      <a:defRPr sz="1600" kern="1200">
        <a:solidFill>
          <a:schemeClr val="tx1"/>
        </a:solidFill>
        <a:latin typeface="+mn-lt"/>
        <a:ea typeface="+mn-ea"/>
        <a:cs typeface="+mn-cs"/>
      </a:defRPr>
    </a:lvl8pPr>
    <a:lvl9pPr marL="4873096" algn="l" defTabSz="121827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3157A-BD35-40E5-B22B-0F07E0B9A47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8384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02231"/>
            <a:ext cx="4718050" cy="351115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0771-CFF7-49C4-931D-6C328D77B988}" type="slidenum">
              <a:rPr lang="en-US" smtClean="0"/>
              <a:pPr/>
              <a:t>11</a:t>
            </a:fld>
            <a:endParaRPr lang="en-US"/>
          </a:p>
        </p:txBody>
      </p:sp>
    </p:spTree>
    <p:extLst>
      <p:ext uri="{BB962C8B-B14F-4D97-AF65-F5344CB8AC3E}">
        <p14:creationId xmlns:p14="http://schemas.microsoft.com/office/powerpoint/2010/main" val="2179467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XC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9964" y="1278736"/>
            <a:ext cx="10578861" cy="990599"/>
          </a:xfrm>
        </p:spPr>
        <p:txBody>
          <a:bodyPr anchor="t">
            <a:normAutofit/>
          </a:bodyPr>
          <a:lstStyle>
            <a:lvl1pPr algn="l">
              <a:defRPr sz="3700">
                <a:solidFill>
                  <a:schemeClr val="tx2">
                    <a:lumMod val="75000"/>
                  </a:schemeClr>
                </a:solidFill>
                <a:latin typeface="Segoe UI" pitchFamily="34" charset="0"/>
                <a:cs typeface="Segoe UI" pitchFamily="34" charset="0"/>
              </a:defRPr>
            </a:lvl1pPr>
          </a:lstStyle>
          <a:p>
            <a:r>
              <a:rPr lang="en-US" dirty="0" smtClean="0"/>
              <a:t>Presentation Title </a:t>
            </a:r>
            <a:endParaRPr lang="en-US" dirty="0"/>
          </a:p>
        </p:txBody>
      </p:sp>
      <p:sp>
        <p:nvSpPr>
          <p:cNvPr id="3" name="Subtitle 2"/>
          <p:cNvSpPr>
            <a:spLocks noGrp="1"/>
          </p:cNvSpPr>
          <p:nvPr>
            <p:ph type="subTitle" idx="1" hasCustomPrompt="1"/>
          </p:nvPr>
        </p:nvSpPr>
        <p:spPr>
          <a:xfrm>
            <a:off x="3410990" y="5118280"/>
            <a:ext cx="8532178" cy="1016000"/>
          </a:xfrm>
        </p:spPr>
        <p:txBody>
          <a:bodyPr lIns="0" tIns="0" rIns="0" bIns="0">
            <a:noAutofit/>
          </a:bodyPr>
          <a:lstStyle>
            <a:lvl1pPr marL="0" indent="0" algn="r" defTabSz="1218480" rtl="0" eaLnBrk="1" latinLnBrk="0" hangingPunct="1">
              <a:spcBef>
                <a:spcPct val="20000"/>
              </a:spcBef>
              <a:buFont typeface="Arial" pitchFamily="34" charset="0"/>
              <a:buNone/>
              <a:defRPr lang="en-US" sz="1900" kern="1200" baseline="0" dirty="0">
                <a:solidFill>
                  <a:schemeClr val="tx1">
                    <a:lumMod val="75000"/>
                    <a:lumOff val="25000"/>
                  </a:schemeClr>
                </a:solidFill>
                <a:latin typeface="Segoe UI" pitchFamily="34" charset="0"/>
                <a:ea typeface="+mn-ea"/>
                <a:cs typeface="Segoe UI" pitchFamily="34" charset="0"/>
              </a:defRPr>
            </a:lvl1pPr>
            <a:lvl2pPr marL="609240" indent="0" algn="ctr">
              <a:buNone/>
              <a:defRPr>
                <a:solidFill>
                  <a:schemeClr val="tx1">
                    <a:tint val="75000"/>
                  </a:schemeClr>
                </a:solidFill>
              </a:defRPr>
            </a:lvl2pPr>
            <a:lvl3pPr marL="1218480" indent="0" algn="ctr">
              <a:buNone/>
              <a:defRPr>
                <a:solidFill>
                  <a:schemeClr val="tx1">
                    <a:tint val="75000"/>
                  </a:schemeClr>
                </a:solidFill>
              </a:defRPr>
            </a:lvl3pPr>
            <a:lvl4pPr marL="1827720" indent="0" algn="ctr">
              <a:buNone/>
              <a:defRPr>
                <a:solidFill>
                  <a:schemeClr val="tx1">
                    <a:tint val="75000"/>
                  </a:schemeClr>
                </a:solidFill>
              </a:defRPr>
            </a:lvl4pPr>
            <a:lvl5pPr marL="2436957" indent="0" algn="ctr">
              <a:buNone/>
              <a:defRPr>
                <a:solidFill>
                  <a:schemeClr val="tx1">
                    <a:tint val="75000"/>
                  </a:schemeClr>
                </a:solidFill>
              </a:defRPr>
            </a:lvl5pPr>
            <a:lvl6pPr marL="3046189" indent="0" algn="ctr">
              <a:buNone/>
              <a:defRPr>
                <a:solidFill>
                  <a:schemeClr val="tx1">
                    <a:tint val="75000"/>
                  </a:schemeClr>
                </a:solidFill>
              </a:defRPr>
            </a:lvl6pPr>
            <a:lvl7pPr marL="3655440" indent="0" algn="ctr">
              <a:buNone/>
              <a:defRPr>
                <a:solidFill>
                  <a:schemeClr val="tx1">
                    <a:tint val="75000"/>
                  </a:schemeClr>
                </a:solidFill>
              </a:defRPr>
            </a:lvl7pPr>
            <a:lvl8pPr marL="4264674" indent="0" algn="ctr">
              <a:buNone/>
              <a:defRPr>
                <a:solidFill>
                  <a:schemeClr val="tx1">
                    <a:tint val="75000"/>
                  </a:schemeClr>
                </a:solidFill>
              </a:defRPr>
            </a:lvl8pPr>
            <a:lvl9pPr marL="4873912" indent="0" algn="ctr">
              <a:buNone/>
              <a:defRPr>
                <a:solidFill>
                  <a:schemeClr val="tx1">
                    <a:tint val="75000"/>
                  </a:schemeClr>
                </a:solidFill>
              </a:defRPr>
            </a:lvl9pPr>
          </a:lstStyle>
          <a:p>
            <a:r>
              <a:rPr lang="en-US" dirty="0" smtClean="0"/>
              <a:t>Presenter Name</a:t>
            </a:r>
            <a:endParaRPr lang="en-US" dirty="0"/>
          </a:p>
        </p:txBody>
      </p:sp>
    </p:spTree>
    <p:extLst>
      <p:ext uri="{BB962C8B-B14F-4D97-AF65-F5344CB8AC3E}">
        <p14:creationId xmlns:p14="http://schemas.microsoft.com/office/powerpoint/2010/main" val="3195939278"/>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4" y="1393359"/>
            <a:ext cx="11395074" cy="4751388"/>
          </a:xfrm>
          <a:prstGeom prst="rect">
            <a:avLst/>
          </a:prstGeom>
        </p:spPr>
        <p:txBody>
          <a:bodyPr lIns="0" tIns="0" rIns="0" bIns="0">
            <a:noAutofit/>
          </a:bodyPr>
          <a:lstStyle>
            <a:lvl1pPr>
              <a:defRPr sz="2400">
                <a:solidFill>
                  <a:schemeClr val="accent2">
                    <a:alpha val="99000"/>
                  </a:schemeClr>
                </a:solidFill>
                <a:latin typeface="+mn-lt"/>
              </a:defRPr>
            </a:lvl1pPr>
            <a:lvl2pPr marL="233363" indent="-233363">
              <a:buFont typeface="Arial" pitchFamily="34" charset="0"/>
              <a:buChar char="•"/>
              <a:defRPr sz="2000">
                <a:solidFill>
                  <a:schemeClr val="tx2">
                    <a:alpha val="99000"/>
                  </a:schemeClr>
                </a:solidFill>
                <a:latin typeface="+mn-lt"/>
              </a:defRPr>
            </a:lvl2pPr>
            <a:lvl3pPr marL="466725" indent="-233363">
              <a:buFont typeface="Arial" pitchFamily="34" charset="0"/>
              <a:buChar char="•"/>
              <a:defRPr sz="1800">
                <a:solidFill>
                  <a:schemeClr val="tx2">
                    <a:alpha val="99000"/>
                  </a:schemeClr>
                </a:solidFill>
                <a:latin typeface="+mn-lt"/>
              </a:defRPr>
            </a:lvl3pPr>
            <a:lvl4pPr marL="681038" indent="-214313">
              <a:buFont typeface="Arial" pitchFamily="34" charset="0"/>
              <a:buChar char="•"/>
              <a:defRPr sz="1600">
                <a:solidFill>
                  <a:schemeClr val="tx2">
                    <a:alpha val="99000"/>
                  </a:schemeClr>
                </a:solidFill>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Placeholder 1"/>
          <p:cNvSpPr>
            <a:spLocks noGrp="1"/>
          </p:cNvSpPr>
          <p:nvPr>
            <p:ph type="title"/>
          </p:nvPr>
        </p:nvSpPr>
        <p:spPr>
          <a:xfrm>
            <a:off x="523875" y="228601"/>
            <a:ext cx="11234738" cy="569387"/>
          </a:xfrm>
          <a:prstGeom prst="rect">
            <a:avLst/>
          </a:prstGeom>
        </p:spPr>
        <p:txBody>
          <a:bodyPr vert="horz" wrap="square" lIns="0" tIns="0" rIns="0" bIns="0" rtlCol="0" anchor="t">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410657932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3" y="1447800"/>
            <a:ext cx="11149013" cy="49609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8"/>
          <p:cNvSpPr>
            <a:spLocks noGrp="1"/>
          </p:cNvSpPr>
          <p:nvPr>
            <p:ph type="body" sz="quarter" idx="11" hasCustomPrompt="1"/>
          </p:nvPr>
        </p:nvSpPr>
        <p:spPr>
          <a:xfrm>
            <a:off x="4437495" y="6622502"/>
            <a:ext cx="3313837" cy="289235"/>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6" name="Slide Number Placeholder 4"/>
          <p:cNvSpPr>
            <a:spLocks noGrp="1"/>
          </p:cNvSpPr>
          <p:nvPr>
            <p:ph type="sldNum" sz="quarter" idx="4"/>
          </p:nvPr>
        </p:nvSpPr>
        <p:spPr>
          <a:xfrm>
            <a:off x="253934" y="6572905"/>
            <a:ext cx="2844059"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126524514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193800"/>
            <a:ext cx="10969943" cy="5181600"/>
          </a:xfrm>
        </p:spPr>
        <p:txBody>
          <a:bodyPr>
            <a:normAutofit/>
          </a:bodyPr>
          <a:lstStyle>
            <a:lvl1pPr>
              <a:defRPr sz="2400"/>
            </a:lvl1pPr>
            <a:lvl2pPr>
              <a:defRPr sz="2400"/>
            </a:lvl2pPr>
            <a:lvl3pPr marL="1096445">
              <a:defRPr sz="2000"/>
            </a:lvl3pPr>
            <a:lvl4pPr marL="1520723" indent="-302462">
              <a:defRPr sz="19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itle 3"/>
          <p:cNvSpPr>
            <a:spLocks noGrp="1"/>
          </p:cNvSpPr>
          <p:nvPr>
            <p:ph type="title"/>
          </p:nvPr>
        </p:nvSpPr>
        <p:spPr>
          <a:xfrm>
            <a:off x="519113" y="228600"/>
            <a:ext cx="11149013" cy="484748"/>
          </a:xfrm>
        </p:spPr>
        <p:txBody>
          <a:bodyPr/>
          <a:lstStyle>
            <a:lvl1pPr>
              <a:defRPr sz="3500"/>
            </a:lvl1pPr>
          </a:lstStyle>
          <a:p>
            <a:r>
              <a:rPr lang="en-US" dirty="0" smtClean="0"/>
              <a:t>Click to edit Master title style</a:t>
            </a:r>
            <a:endParaRPr lang="en-US" dirty="0"/>
          </a:p>
        </p:txBody>
      </p:sp>
      <p:sp>
        <p:nvSpPr>
          <p:cNvPr id="6" name="Slide Number Placeholder 4"/>
          <p:cNvSpPr txBox="1">
            <a:spLocks/>
          </p:cNvSpPr>
          <p:nvPr userDrawn="1"/>
        </p:nvSpPr>
        <p:spPr>
          <a:xfrm>
            <a:off x="72200" y="6323232"/>
            <a:ext cx="550653" cy="365125"/>
          </a:xfrm>
          <a:prstGeom prst="rect">
            <a:avLst/>
          </a:prstGeom>
        </p:spPr>
        <p:txBody>
          <a:bodyPr/>
          <a:lstStyle>
            <a:defPPr>
              <a:defRPr lang="en-US"/>
            </a:defPPr>
            <a:lvl1pPr marL="0" algn="l" defTabSz="1218277" rtl="0" eaLnBrk="1" latinLnBrk="0" hangingPunct="1">
              <a:defRPr sz="2000" kern="1200">
                <a:solidFill>
                  <a:schemeClr val="tx1"/>
                </a:solidFill>
                <a:latin typeface="+mn-lt"/>
                <a:ea typeface="+mn-ea"/>
                <a:cs typeface="+mn-cs"/>
              </a:defRPr>
            </a:lvl1pPr>
            <a:lvl2pPr marL="609139" algn="l" defTabSz="1218277" rtl="0" eaLnBrk="1" latinLnBrk="0" hangingPunct="1">
              <a:defRPr sz="2400" kern="1200">
                <a:solidFill>
                  <a:schemeClr val="tx1"/>
                </a:solidFill>
                <a:latin typeface="+mn-lt"/>
                <a:ea typeface="+mn-ea"/>
                <a:cs typeface="+mn-cs"/>
              </a:defRPr>
            </a:lvl2pPr>
            <a:lvl3pPr marL="1218277" algn="l" defTabSz="1218277" rtl="0" eaLnBrk="1" latinLnBrk="0" hangingPunct="1">
              <a:defRPr sz="2400" kern="1200">
                <a:solidFill>
                  <a:schemeClr val="tx1"/>
                </a:solidFill>
                <a:latin typeface="+mn-lt"/>
                <a:ea typeface="+mn-ea"/>
                <a:cs typeface="+mn-cs"/>
              </a:defRPr>
            </a:lvl3pPr>
            <a:lvl4pPr marL="1827416" algn="l" defTabSz="1218277" rtl="0" eaLnBrk="1" latinLnBrk="0" hangingPunct="1">
              <a:defRPr sz="2400" kern="1200">
                <a:solidFill>
                  <a:schemeClr val="tx1"/>
                </a:solidFill>
                <a:latin typeface="+mn-lt"/>
                <a:ea typeface="+mn-ea"/>
                <a:cs typeface="+mn-cs"/>
              </a:defRPr>
            </a:lvl4pPr>
            <a:lvl5pPr marL="2436550" algn="l" defTabSz="1218277" rtl="0" eaLnBrk="1" latinLnBrk="0" hangingPunct="1">
              <a:defRPr sz="2400" kern="1200">
                <a:solidFill>
                  <a:schemeClr val="tx1"/>
                </a:solidFill>
                <a:latin typeface="+mn-lt"/>
                <a:ea typeface="+mn-ea"/>
                <a:cs typeface="+mn-cs"/>
              </a:defRPr>
            </a:lvl5pPr>
            <a:lvl6pPr marL="3045682" algn="l" defTabSz="1218277" rtl="0" eaLnBrk="1" latinLnBrk="0" hangingPunct="1">
              <a:defRPr sz="2400" kern="1200">
                <a:solidFill>
                  <a:schemeClr val="tx1"/>
                </a:solidFill>
                <a:latin typeface="+mn-lt"/>
                <a:ea typeface="+mn-ea"/>
                <a:cs typeface="+mn-cs"/>
              </a:defRPr>
            </a:lvl6pPr>
            <a:lvl7pPr marL="3654831" algn="l" defTabSz="1218277" rtl="0" eaLnBrk="1" latinLnBrk="0" hangingPunct="1">
              <a:defRPr sz="2400" kern="1200">
                <a:solidFill>
                  <a:schemeClr val="tx1"/>
                </a:solidFill>
                <a:latin typeface="+mn-lt"/>
                <a:ea typeface="+mn-ea"/>
                <a:cs typeface="+mn-cs"/>
              </a:defRPr>
            </a:lvl7pPr>
            <a:lvl8pPr marL="4263962" algn="l" defTabSz="1218277" rtl="0" eaLnBrk="1" latinLnBrk="0" hangingPunct="1">
              <a:defRPr sz="2400" kern="1200">
                <a:solidFill>
                  <a:schemeClr val="tx1"/>
                </a:solidFill>
                <a:latin typeface="+mn-lt"/>
                <a:ea typeface="+mn-ea"/>
                <a:cs typeface="+mn-cs"/>
              </a:defRPr>
            </a:lvl8pPr>
            <a:lvl9pPr marL="4873096" algn="l" defTabSz="1218277" rtl="0" eaLnBrk="1" latinLnBrk="0" hangingPunct="1">
              <a:defRPr sz="2400" kern="1200">
                <a:solidFill>
                  <a:schemeClr val="tx1"/>
                </a:solidFill>
                <a:latin typeface="+mn-lt"/>
                <a:ea typeface="+mn-ea"/>
                <a:cs typeface="+mn-cs"/>
              </a:defRPr>
            </a:lvl9pPr>
          </a:lstStyle>
          <a:p>
            <a:fld id="{9E876540-487B-423F-B077-048673E7EB10}" type="slidenum">
              <a:rPr lang="en-US" smtClean="0"/>
              <a:pPr/>
              <a:t>‹#›</a:t>
            </a:fld>
            <a:endParaRPr lang="en-US" dirty="0"/>
          </a:p>
        </p:txBody>
      </p:sp>
    </p:spTree>
    <p:extLst>
      <p:ext uri="{BB962C8B-B14F-4D97-AF65-F5344CB8AC3E}">
        <p14:creationId xmlns:p14="http://schemas.microsoft.com/office/powerpoint/2010/main" val="3289427642"/>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5325" y="6356351"/>
            <a:ext cx="2844059" cy="365125"/>
          </a:xfrm>
          <a:prstGeom prst="rect">
            <a:avLst/>
          </a:prstGeom>
        </p:spPr>
        <p:txBody>
          <a:bodyPr/>
          <a:lstStyle/>
          <a:p>
            <a:fld id="{B369FD5C-D58B-4C9D-B388-A1A47BF8C026}" type="slidenum">
              <a:rPr lang="en-US" smtClean="0"/>
              <a:pPr/>
              <a:t>‹#›</a:t>
            </a:fld>
            <a:endParaRPr lang="en-US" dirty="0"/>
          </a:p>
        </p:txBody>
      </p:sp>
      <p:sp>
        <p:nvSpPr>
          <p:cNvPr id="6" name="Content Placeholder 8"/>
          <p:cNvSpPr>
            <a:spLocks noGrp="1"/>
          </p:cNvSpPr>
          <p:nvPr>
            <p:ph sz="quarter" idx="13" hasCustomPrompt="1"/>
          </p:nvPr>
        </p:nvSpPr>
        <p:spPr>
          <a:xfrm>
            <a:off x="304721" y="1066800"/>
            <a:ext cx="11274663" cy="533400"/>
          </a:xfrm>
        </p:spPr>
        <p:txBody>
          <a:bodyPr/>
          <a:lstStyle>
            <a:lvl1pPr marL="0" indent="0">
              <a:buNone/>
              <a:defRPr sz="3200"/>
            </a:lvl1pPr>
          </a:lstStyle>
          <a:p>
            <a:r>
              <a:rPr lang="en-US" sz="2800" dirty="0" smtClean="0"/>
              <a:t>Click to edit Master subtitle style</a:t>
            </a:r>
            <a:endParaRPr lang="en-US" sz="2800" dirty="0"/>
          </a:p>
        </p:txBody>
      </p:sp>
    </p:spTree>
    <p:extLst>
      <p:ext uri="{BB962C8B-B14F-4D97-AF65-F5344CB8AC3E}">
        <p14:creationId xmlns:p14="http://schemas.microsoft.com/office/powerpoint/2010/main" val="2258661818"/>
      </p:ext>
    </p:extLst>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037129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D400B6-A3B8-480D-B982-0C84B477ECC5}"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1E192-A07E-4209-A3AE-196CCF3103EC}" type="slidenum">
              <a:rPr lang="en-US" smtClean="0"/>
              <a:pPr/>
              <a:t>‹#›</a:t>
            </a:fld>
            <a:endParaRPr lang="en-US"/>
          </a:p>
        </p:txBody>
      </p:sp>
    </p:spTree>
    <p:extLst>
      <p:ext uri="{BB962C8B-B14F-4D97-AF65-F5344CB8AC3E}">
        <p14:creationId xmlns:p14="http://schemas.microsoft.com/office/powerpoint/2010/main" val="857683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400B6-A3B8-480D-B982-0C84B477ECC5}"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1E192-A07E-4209-A3AE-196CCF3103EC}" type="slidenum">
              <a:rPr lang="en-US" smtClean="0"/>
              <a:pPr/>
              <a:t>‹#›</a:t>
            </a:fld>
            <a:endParaRPr lang="en-US"/>
          </a:p>
        </p:txBody>
      </p:sp>
    </p:spTree>
    <p:extLst>
      <p:ext uri="{BB962C8B-B14F-4D97-AF65-F5344CB8AC3E}">
        <p14:creationId xmlns:p14="http://schemas.microsoft.com/office/powerpoint/2010/main" val="1573245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D400B6-A3B8-480D-B982-0C84B477ECC5}"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1E192-A07E-4209-A3AE-196CCF3103EC}" type="slidenum">
              <a:rPr lang="en-US" smtClean="0"/>
              <a:pPr/>
              <a:t>‹#›</a:t>
            </a:fld>
            <a:endParaRPr lang="en-US"/>
          </a:p>
        </p:txBody>
      </p:sp>
    </p:spTree>
    <p:extLst>
      <p:ext uri="{BB962C8B-B14F-4D97-AF65-F5344CB8AC3E}">
        <p14:creationId xmlns:p14="http://schemas.microsoft.com/office/powerpoint/2010/main" val="423314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D400B6-A3B8-480D-B982-0C84B477ECC5}"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1E192-A07E-4209-A3AE-196CCF3103EC}" type="slidenum">
              <a:rPr lang="en-US" smtClean="0"/>
              <a:pPr/>
              <a:t>‹#›</a:t>
            </a:fld>
            <a:endParaRPr lang="en-US"/>
          </a:p>
        </p:txBody>
      </p:sp>
    </p:spTree>
    <p:extLst>
      <p:ext uri="{BB962C8B-B14F-4D97-AF65-F5344CB8AC3E}">
        <p14:creationId xmlns:p14="http://schemas.microsoft.com/office/powerpoint/2010/main" val="2464493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D400B6-A3B8-480D-B982-0C84B477ECC5}" type="datetimeFigureOut">
              <a:rPr lang="en-US" smtClean="0"/>
              <a:pPr/>
              <a:t>10/13/2012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1E192-A07E-4209-A3AE-196CCF3103EC}" type="slidenum">
              <a:rPr lang="en-US" smtClean="0"/>
              <a:pPr/>
              <a:t>‹#›</a:t>
            </a:fld>
            <a:endParaRPr lang="en-US"/>
          </a:p>
        </p:txBody>
      </p:sp>
    </p:spTree>
    <p:extLst>
      <p:ext uri="{BB962C8B-B14F-4D97-AF65-F5344CB8AC3E}">
        <p14:creationId xmlns:p14="http://schemas.microsoft.com/office/powerpoint/2010/main" val="380292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3" descr="\\sfp.silverfoxprod.com\Work\White_Whale\5-10358_Alyssa_Felda\MS_Templates_2011\SFP_Art\4X3 Art\PNG\New folder\MSR_Cloud_Lower Graphic.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75639"/>
          <a:stretch/>
        </p:blipFill>
        <p:spPr bwMode="auto">
          <a:xfrm>
            <a:off x="0" y="5197345"/>
            <a:ext cx="12188825" cy="1670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fp.silverfoxprod.com\Work\White_Whale\5-10358_Alyssa_Felda\MS_Templates_2011\SFP_Art\4X3 Art\PNG\New folder\MSR_All_Icons.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54651" t="1" b="49611"/>
          <a:stretch/>
        </p:blipFill>
        <p:spPr bwMode="auto">
          <a:xfrm>
            <a:off x="7997588" y="1"/>
            <a:ext cx="4191237" cy="3455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3300" y="2370869"/>
            <a:ext cx="8725089" cy="732433"/>
          </a:xfrm>
        </p:spPr>
        <p:txBody>
          <a:bodyPr anchor="ctr">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43299" y="3753141"/>
            <a:ext cx="10569997" cy="455435"/>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8"/>
          <p:cNvSpPr>
            <a:spLocks noGrp="1"/>
          </p:cNvSpPr>
          <p:nvPr>
            <p:ph type="body" sz="quarter" idx="11" hasCustomPrompt="1"/>
          </p:nvPr>
        </p:nvSpPr>
        <p:spPr>
          <a:xfrm>
            <a:off x="4437495" y="6622502"/>
            <a:ext cx="3313837" cy="307702"/>
          </a:xfrm>
        </p:spPr>
        <p:txBody>
          <a:bodyPr>
            <a:spAutoFit/>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Tree>
    <p:extLst>
      <p:ext uri="{BB962C8B-B14F-4D97-AF65-F5344CB8AC3E}">
        <p14:creationId xmlns:p14="http://schemas.microsoft.com/office/powerpoint/2010/main" val="150875650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D400B6-A3B8-480D-B982-0C84B477ECC5}" type="datetimeFigureOut">
              <a:rPr lang="en-US" smtClean="0"/>
              <a:pPr/>
              <a:t>10/13/2012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1E192-A07E-4209-A3AE-196CCF3103EC}" type="slidenum">
              <a:rPr lang="en-US" smtClean="0"/>
              <a:pPr/>
              <a:t>‹#›</a:t>
            </a:fld>
            <a:endParaRPr lang="en-US"/>
          </a:p>
        </p:txBody>
      </p:sp>
    </p:spTree>
    <p:extLst>
      <p:ext uri="{BB962C8B-B14F-4D97-AF65-F5344CB8AC3E}">
        <p14:creationId xmlns:p14="http://schemas.microsoft.com/office/powerpoint/2010/main" val="538751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400B6-A3B8-480D-B982-0C84B477ECC5}" type="datetimeFigureOut">
              <a:rPr lang="en-US" smtClean="0"/>
              <a:pPr/>
              <a:t>10/13/2012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1E192-A07E-4209-A3AE-196CCF3103EC}" type="slidenum">
              <a:rPr lang="en-US" smtClean="0"/>
              <a:pPr/>
              <a:t>‹#›</a:t>
            </a:fld>
            <a:endParaRPr lang="en-US"/>
          </a:p>
        </p:txBody>
      </p:sp>
    </p:spTree>
    <p:extLst>
      <p:ext uri="{BB962C8B-B14F-4D97-AF65-F5344CB8AC3E}">
        <p14:creationId xmlns:p14="http://schemas.microsoft.com/office/powerpoint/2010/main" val="254629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400B6-A3B8-480D-B982-0C84B477ECC5}"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1E192-A07E-4209-A3AE-196CCF3103EC}" type="slidenum">
              <a:rPr lang="en-US" smtClean="0"/>
              <a:pPr/>
              <a:t>‹#›</a:t>
            </a:fld>
            <a:endParaRPr lang="en-US"/>
          </a:p>
        </p:txBody>
      </p:sp>
    </p:spTree>
    <p:extLst>
      <p:ext uri="{BB962C8B-B14F-4D97-AF65-F5344CB8AC3E}">
        <p14:creationId xmlns:p14="http://schemas.microsoft.com/office/powerpoint/2010/main" val="173132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400B6-A3B8-480D-B982-0C84B477ECC5}"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1E192-A07E-4209-A3AE-196CCF3103EC}" type="slidenum">
              <a:rPr lang="en-US" smtClean="0"/>
              <a:pPr/>
              <a:t>‹#›</a:t>
            </a:fld>
            <a:endParaRPr lang="en-US"/>
          </a:p>
        </p:txBody>
      </p:sp>
    </p:spTree>
    <p:extLst>
      <p:ext uri="{BB962C8B-B14F-4D97-AF65-F5344CB8AC3E}">
        <p14:creationId xmlns:p14="http://schemas.microsoft.com/office/powerpoint/2010/main" val="2441185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400B6-A3B8-480D-B982-0C84B477ECC5}"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1E192-A07E-4209-A3AE-196CCF3103EC}" type="slidenum">
              <a:rPr lang="en-US" smtClean="0"/>
              <a:pPr/>
              <a:t>‹#›</a:t>
            </a:fld>
            <a:endParaRPr lang="en-US"/>
          </a:p>
        </p:txBody>
      </p:sp>
    </p:spTree>
    <p:extLst>
      <p:ext uri="{BB962C8B-B14F-4D97-AF65-F5344CB8AC3E}">
        <p14:creationId xmlns:p14="http://schemas.microsoft.com/office/powerpoint/2010/main" val="182774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400B6-A3B8-480D-B982-0C84B477ECC5}"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1E192-A07E-4209-A3AE-196CCF3103EC}" type="slidenum">
              <a:rPr lang="en-US" smtClean="0"/>
              <a:pPr/>
              <a:t>‹#›</a:t>
            </a:fld>
            <a:endParaRPr lang="en-US"/>
          </a:p>
        </p:txBody>
      </p:sp>
    </p:spTree>
    <p:extLst>
      <p:ext uri="{BB962C8B-B14F-4D97-AF65-F5344CB8AC3E}">
        <p14:creationId xmlns:p14="http://schemas.microsoft.com/office/powerpoint/2010/main" val="1884968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193800"/>
            <a:ext cx="10969943" cy="5181600"/>
          </a:xfrm>
        </p:spPr>
        <p:txBody>
          <a:bodyPr>
            <a:normAutofit/>
          </a:bodyPr>
          <a:lstStyle>
            <a:lvl1pPr>
              <a:defRPr sz="2400"/>
            </a:lvl1pPr>
            <a:lvl2pPr>
              <a:defRPr sz="2400"/>
            </a:lvl2pPr>
            <a:lvl3pPr marL="1096583">
              <a:defRPr sz="2000"/>
            </a:lvl3pPr>
            <a:lvl4pPr marL="1520915" indent="-302499">
              <a:defRPr sz="19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itle 3"/>
          <p:cNvSpPr>
            <a:spLocks noGrp="1"/>
          </p:cNvSpPr>
          <p:nvPr>
            <p:ph type="title"/>
          </p:nvPr>
        </p:nvSpPr>
        <p:spPr>
          <a:xfrm>
            <a:off x="519113" y="228600"/>
            <a:ext cx="11149013" cy="484748"/>
          </a:xfrm>
        </p:spPr>
        <p:txBody>
          <a:bodyPr/>
          <a:lstStyle>
            <a:lvl1pPr>
              <a:defRPr sz="3500"/>
            </a:lvl1pPr>
          </a:lstStyle>
          <a:p>
            <a:r>
              <a:rPr lang="en-US" dirty="0" smtClean="0"/>
              <a:t>Click to edit Master title style</a:t>
            </a:r>
            <a:endParaRPr lang="en-US" dirty="0"/>
          </a:p>
        </p:txBody>
      </p:sp>
    </p:spTree>
    <p:extLst>
      <p:ext uri="{BB962C8B-B14F-4D97-AF65-F5344CB8AC3E}">
        <p14:creationId xmlns:p14="http://schemas.microsoft.com/office/powerpoint/2010/main" val="2293471885"/>
      </p:ext>
    </p:extLst>
  </p:cSld>
  <p:clrMapOvr>
    <a:masterClrMapping/>
  </p:clrMapOvr>
  <p:transition spd="slow">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6342FC-C6EE-4810-BE15-AB87FF396A00}"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FD6BD-4D40-46CB-9CFD-D22B002E2944}" type="slidenum">
              <a:rPr lang="en-US" smtClean="0"/>
              <a:pPr/>
              <a:t>‹#›</a:t>
            </a:fld>
            <a:endParaRPr lang="en-US"/>
          </a:p>
        </p:txBody>
      </p:sp>
    </p:spTree>
    <p:extLst>
      <p:ext uri="{BB962C8B-B14F-4D97-AF65-F5344CB8AC3E}">
        <p14:creationId xmlns:p14="http://schemas.microsoft.com/office/powerpoint/2010/main" val="1899003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342FC-C6EE-4810-BE15-AB87FF396A00}"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FD6BD-4D40-46CB-9CFD-D22B002E2944}" type="slidenum">
              <a:rPr lang="en-US" smtClean="0"/>
              <a:pPr/>
              <a:t>‹#›</a:t>
            </a:fld>
            <a:endParaRPr lang="en-US"/>
          </a:p>
        </p:txBody>
      </p:sp>
    </p:spTree>
    <p:extLst>
      <p:ext uri="{BB962C8B-B14F-4D97-AF65-F5344CB8AC3E}">
        <p14:creationId xmlns:p14="http://schemas.microsoft.com/office/powerpoint/2010/main" val="1831124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342FC-C6EE-4810-BE15-AB87FF396A00}"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FD6BD-4D40-46CB-9CFD-D22B002E2944}" type="slidenum">
              <a:rPr lang="en-US" smtClean="0"/>
              <a:pPr/>
              <a:t>‹#›</a:t>
            </a:fld>
            <a:endParaRPr lang="en-US"/>
          </a:p>
        </p:txBody>
      </p:sp>
    </p:spTree>
    <p:extLst>
      <p:ext uri="{BB962C8B-B14F-4D97-AF65-F5344CB8AC3E}">
        <p14:creationId xmlns:p14="http://schemas.microsoft.com/office/powerpoint/2010/main" val="428008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193800"/>
            <a:ext cx="10969943" cy="5181600"/>
          </a:xfrm>
        </p:spPr>
        <p:txBody>
          <a:bodyPr>
            <a:normAutofit/>
          </a:bodyPr>
          <a:lstStyle>
            <a:lvl1pPr>
              <a:defRPr sz="2400"/>
            </a:lvl1pPr>
            <a:lvl2pPr>
              <a:defRPr sz="2400"/>
            </a:lvl2pPr>
            <a:lvl3pPr marL="1096629">
              <a:defRPr sz="2000"/>
            </a:lvl3pPr>
            <a:lvl4pPr marL="1520979" indent="-302511">
              <a:defRPr sz="19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itle 3"/>
          <p:cNvSpPr>
            <a:spLocks noGrp="1"/>
          </p:cNvSpPr>
          <p:nvPr>
            <p:ph type="title"/>
          </p:nvPr>
        </p:nvSpPr>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719005044"/>
      </p:ext>
    </p:extLst>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6342FC-C6EE-4810-BE15-AB87FF396A00}"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FD6BD-4D40-46CB-9CFD-D22B002E2944}" type="slidenum">
              <a:rPr lang="en-US" smtClean="0"/>
              <a:pPr/>
              <a:t>‹#›</a:t>
            </a:fld>
            <a:endParaRPr lang="en-US"/>
          </a:p>
        </p:txBody>
      </p:sp>
    </p:spTree>
    <p:extLst>
      <p:ext uri="{BB962C8B-B14F-4D97-AF65-F5344CB8AC3E}">
        <p14:creationId xmlns:p14="http://schemas.microsoft.com/office/powerpoint/2010/main" val="3857020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6342FC-C6EE-4810-BE15-AB87FF396A00}" type="datetimeFigureOut">
              <a:rPr lang="en-US" smtClean="0"/>
              <a:pPr/>
              <a:t>10/13/2012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FD6BD-4D40-46CB-9CFD-D22B002E2944}" type="slidenum">
              <a:rPr lang="en-US" smtClean="0"/>
              <a:pPr/>
              <a:t>‹#›</a:t>
            </a:fld>
            <a:endParaRPr lang="en-US"/>
          </a:p>
        </p:txBody>
      </p:sp>
    </p:spTree>
    <p:extLst>
      <p:ext uri="{BB962C8B-B14F-4D97-AF65-F5344CB8AC3E}">
        <p14:creationId xmlns:p14="http://schemas.microsoft.com/office/powerpoint/2010/main" val="2455315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6342FC-C6EE-4810-BE15-AB87FF396A00}" type="datetimeFigureOut">
              <a:rPr lang="en-US" smtClean="0"/>
              <a:pPr/>
              <a:t>10/13/2012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FD6BD-4D40-46CB-9CFD-D22B002E2944}" type="slidenum">
              <a:rPr lang="en-US" smtClean="0"/>
              <a:pPr/>
              <a:t>‹#›</a:t>
            </a:fld>
            <a:endParaRPr lang="en-US"/>
          </a:p>
        </p:txBody>
      </p:sp>
    </p:spTree>
    <p:extLst>
      <p:ext uri="{BB962C8B-B14F-4D97-AF65-F5344CB8AC3E}">
        <p14:creationId xmlns:p14="http://schemas.microsoft.com/office/powerpoint/2010/main" val="111453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342FC-C6EE-4810-BE15-AB87FF396A00}" type="datetimeFigureOut">
              <a:rPr lang="en-US" smtClean="0"/>
              <a:pPr/>
              <a:t>10/13/2012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FD6BD-4D40-46CB-9CFD-D22B002E2944}" type="slidenum">
              <a:rPr lang="en-US" smtClean="0"/>
              <a:pPr/>
              <a:t>‹#›</a:t>
            </a:fld>
            <a:endParaRPr lang="en-US"/>
          </a:p>
        </p:txBody>
      </p:sp>
    </p:spTree>
    <p:extLst>
      <p:ext uri="{BB962C8B-B14F-4D97-AF65-F5344CB8AC3E}">
        <p14:creationId xmlns:p14="http://schemas.microsoft.com/office/powerpoint/2010/main" val="1143498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342FC-C6EE-4810-BE15-AB87FF396A00}"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FD6BD-4D40-46CB-9CFD-D22B002E2944}" type="slidenum">
              <a:rPr lang="en-US" smtClean="0"/>
              <a:pPr/>
              <a:t>‹#›</a:t>
            </a:fld>
            <a:endParaRPr lang="en-US"/>
          </a:p>
        </p:txBody>
      </p:sp>
    </p:spTree>
    <p:extLst>
      <p:ext uri="{BB962C8B-B14F-4D97-AF65-F5344CB8AC3E}">
        <p14:creationId xmlns:p14="http://schemas.microsoft.com/office/powerpoint/2010/main" val="3177532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342FC-C6EE-4810-BE15-AB87FF396A00}"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FD6BD-4D40-46CB-9CFD-D22B002E2944}" type="slidenum">
              <a:rPr lang="en-US" smtClean="0"/>
              <a:pPr/>
              <a:t>‹#›</a:t>
            </a:fld>
            <a:endParaRPr lang="en-US"/>
          </a:p>
        </p:txBody>
      </p:sp>
    </p:spTree>
    <p:extLst>
      <p:ext uri="{BB962C8B-B14F-4D97-AF65-F5344CB8AC3E}">
        <p14:creationId xmlns:p14="http://schemas.microsoft.com/office/powerpoint/2010/main" val="4123831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342FC-C6EE-4810-BE15-AB87FF396A00}"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FD6BD-4D40-46CB-9CFD-D22B002E2944}" type="slidenum">
              <a:rPr lang="en-US" smtClean="0"/>
              <a:pPr/>
              <a:t>‹#›</a:t>
            </a:fld>
            <a:endParaRPr lang="en-US"/>
          </a:p>
        </p:txBody>
      </p:sp>
    </p:spTree>
    <p:extLst>
      <p:ext uri="{BB962C8B-B14F-4D97-AF65-F5344CB8AC3E}">
        <p14:creationId xmlns:p14="http://schemas.microsoft.com/office/powerpoint/2010/main" val="1269640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342FC-C6EE-4810-BE15-AB87FF396A00}"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FD6BD-4D40-46CB-9CFD-D22B002E2944}" type="slidenum">
              <a:rPr lang="en-US" smtClean="0"/>
              <a:pPr/>
              <a:t>‹#›</a:t>
            </a:fld>
            <a:endParaRPr lang="en-US"/>
          </a:p>
        </p:txBody>
      </p:sp>
    </p:spTree>
    <p:extLst>
      <p:ext uri="{BB962C8B-B14F-4D97-AF65-F5344CB8AC3E}">
        <p14:creationId xmlns:p14="http://schemas.microsoft.com/office/powerpoint/2010/main" val="362123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609441" y="1193800"/>
            <a:ext cx="5383398" cy="5080000"/>
          </a:xfrm>
        </p:spPr>
        <p:txBody>
          <a:bodyPr>
            <a:normAutofit/>
          </a:bodyPr>
          <a:lstStyle>
            <a:lvl1pPr>
              <a:defRPr sz="2400"/>
            </a:lvl1pPr>
            <a:lvl2pPr>
              <a:defRPr sz="2400"/>
            </a:lvl2pPr>
            <a:lvl3pPr>
              <a:defRPr sz="2000"/>
            </a:lvl3pPr>
            <a:lvl4pPr>
              <a:defRPr sz="19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quarter" idx="11"/>
          </p:nvPr>
        </p:nvSpPr>
        <p:spPr>
          <a:xfrm>
            <a:off x="6195986" y="1193800"/>
            <a:ext cx="5383398" cy="5080000"/>
          </a:xfrm>
        </p:spPr>
        <p:txBody>
          <a:bodyPr>
            <a:normAutofit/>
          </a:bodyPr>
          <a:lstStyle>
            <a:lvl1pPr>
              <a:defRPr sz="2400"/>
            </a:lvl1pPr>
            <a:lvl2pPr>
              <a:defRPr sz="2400"/>
            </a:lvl2pPr>
            <a:lvl3pPr>
              <a:defRPr sz="2000"/>
            </a:lvl3pPr>
            <a:lvl4pPr>
              <a:defRPr sz="19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6192957"/>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p:cNvSpPr txBox="1"/>
          <p:nvPr userDrawn="1"/>
        </p:nvSpPr>
        <p:spPr>
          <a:xfrm>
            <a:off x="11831035" y="5854256"/>
            <a:ext cx="357790" cy="261610"/>
          </a:xfrm>
          <a:prstGeom prst="rect">
            <a:avLst/>
          </a:prstGeom>
          <a:noFill/>
        </p:spPr>
        <p:txBody>
          <a:bodyPr wrap="none" rtlCol="0">
            <a:spAutoFit/>
          </a:bodyPr>
          <a:lstStyle/>
          <a:p>
            <a:pPr algn="r"/>
            <a:fld id="{B9D198C3-F01F-4AFD-BDAA-667F5003A13C}" type="slidenum">
              <a:rPr lang="en-US" sz="1100" smtClean="0">
                <a:solidFill>
                  <a:prstClr val="black">
                    <a:alpha val="99000"/>
                  </a:prstClr>
                </a:solidFill>
                <a:latin typeface="Segoe UI" pitchFamily="34" charset="0"/>
                <a:ea typeface="Segoe UI" pitchFamily="34" charset="0"/>
                <a:cs typeface="Segoe UI" pitchFamily="34" charset="0"/>
              </a:rPr>
              <a:pPr algn="r"/>
              <a:t>‹#›</a:t>
            </a:fld>
            <a:endParaRPr lang="en-US" sz="1100" dirty="0">
              <a:solidFill>
                <a:prstClr val="black">
                  <a:alpha val="99000"/>
                </a:prst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11229599"/>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mp; Content - Sans Graphic">
    <p:spTree>
      <p:nvGrpSpPr>
        <p:cNvPr id="1" name=""/>
        <p:cNvGrpSpPr/>
        <p:nvPr/>
      </p:nvGrpSpPr>
      <p:grpSpPr>
        <a:xfrm>
          <a:off x="0" y="0"/>
          <a:ext cx="0" cy="0"/>
          <a:chOff x="0" y="0"/>
          <a:chExt cx="0" cy="0"/>
        </a:xfrm>
      </p:grpSpPr>
      <p:pic>
        <p:nvPicPr>
          <p:cNvPr id="5" name="Picture 2" descr="Microsoft logo and tagline"/>
          <p:cNvPicPr>
            <a:picLocks noChangeArrowheads="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black">
          <a:xfrm>
            <a:off x="3935300" y="2787388"/>
            <a:ext cx="4553622" cy="801973"/>
          </a:xfrm>
          <a:prstGeom prst="rect">
            <a:avLst/>
          </a:prstGeom>
          <a:noFill/>
        </p:spPr>
      </p:pic>
      <p:sp>
        <p:nvSpPr>
          <p:cNvPr id="6" name="Text Box 3"/>
          <p:cNvSpPr txBox="1">
            <a:spLocks noChangeArrowheads="1"/>
          </p:cNvSpPr>
          <p:nvPr userDrawn="1"/>
        </p:nvSpPr>
        <p:spPr bwMode="blackWhite">
          <a:xfrm>
            <a:off x="526388" y="4898722"/>
            <a:ext cx="11173090" cy="584721"/>
          </a:xfrm>
          <a:prstGeom prst="rect">
            <a:avLst/>
          </a:prstGeom>
          <a:noFill/>
          <a:ln w="12700">
            <a:noFill/>
            <a:miter lim="800000"/>
            <a:headEnd type="none" w="sm" len="sm"/>
            <a:tailEnd type="none" w="sm" len="sm"/>
          </a:ln>
          <a:effectLst/>
        </p:spPr>
        <p:txBody>
          <a:bodyPr vert="horz" wrap="square" lIns="91373" tIns="45687" rIns="91373" bIns="45687" numCol="1" anchor="t" anchorCtr="0" compatLnSpc="1">
            <a:prstTxWarp prst="textNoShape">
              <a:avLst/>
            </a:prstTxWarp>
            <a:spAutoFit/>
          </a:bodyPr>
          <a:lstStyle/>
          <a:p>
            <a:pPr algn="ctr" defTabSz="913597" eaLnBrk="0" hangingPunct="0"/>
            <a:r>
              <a:rPr lang="en-US" sz="800" dirty="0">
                <a:solidFill>
                  <a:prstClr val="black"/>
                </a:solidFill>
                <a:latin typeface="Segoe" pitchFamily="34" charset="0"/>
                <a:cs typeface="Arial" charset="0"/>
              </a:rPr>
              <a:t>© 2010 Microsoft Corporation. All rights reserved. Microsoft, Windows, Windows Vista and other product names are or may be registered trademarks and/or trademarks in the U.S. and/or other countries.</a:t>
            </a:r>
          </a:p>
          <a:p>
            <a:pPr algn="ctr" defTabSz="913597" eaLnBrk="0" hangingPunct="0"/>
            <a:r>
              <a:rPr lang="en-US" sz="800" dirty="0">
                <a:solidFill>
                  <a:prstClr val="black"/>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a:t>
            </a:r>
            <a:r>
              <a:rPr lang="en-US" sz="800" dirty="0" smtClean="0">
                <a:solidFill>
                  <a:prstClr val="black"/>
                </a:solidFill>
                <a:latin typeface="Segoe" pitchFamily="34" charset="0"/>
                <a:cs typeface="Arial" charset="0"/>
              </a:rPr>
              <a:t/>
            </a:r>
            <a:br>
              <a:rPr lang="en-US" sz="800" dirty="0" smtClean="0">
                <a:solidFill>
                  <a:prstClr val="black"/>
                </a:solidFill>
                <a:latin typeface="Segoe" pitchFamily="34" charset="0"/>
                <a:cs typeface="Arial" charset="0"/>
              </a:rPr>
            </a:br>
            <a:r>
              <a:rPr lang="en-US" sz="800" dirty="0" smtClean="0">
                <a:solidFill>
                  <a:prstClr val="black"/>
                </a:solidFill>
                <a:latin typeface="Segoe" pitchFamily="34" charset="0"/>
                <a:cs typeface="Arial" charset="0"/>
              </a:rPr>
              <a:t>it </a:t>
            </a:r>
            <a:r>
              <a:rPr lang="en-US" sz="800" dirty="0">
                <a:solidFill>
                  <a:prstClr val="black"/>
                </a:solidFill>
                <a:latin typeface="Segoe" pitchFamily="34" charset="0"/>
                <a:cs typeface="Arial" charset="0"/>
              </a:rPr>
              <a:t>should not be interpreted to be a commitment on the part of Microsoft, and Microsoft cannot guarantee the accuracy of any information provided after the date of this presentation.  </a:t>
            </a:r>
            <a:br>
              <a:rPr lang="en-US" sz="800" dirty="0">
                <a:solidFill>
                  <a:prstClr val="black"/>
                </a:solidFill>
                <a:latin typeface="Segoe" pitchFamily="34" charset="0"/>
                <a:cs typeface="Arial" charset="0"/>
              </a:rPr>
            </a:br>
            <a:r>
              <a:rPr lang="en-US" sz="800" dirty="0">
                <a:solidFill>
                  <a:prstClr val="black"/>
                </a:solidFill>
                <a:latin typeface="Segoe"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1707013057"/>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5035" y="239776"/>
            <a:ext cx="11165020" cy="664797"/>
          </a:xfrm>
          <a:prstGeom prst="rect">
            <a:avLst/>
          </a:prstGeom>
        </p:spPr>
        <p:txBody>
          <a:bodyPr lIns="91388" tIns="45693" rIns="91388" bIns="45693"/>
          <a:lstStyle>
            <a:lvl1pPr algn="l" defTabSz="1218480" rtl="0" eaLnBrk="1" latinLnBrk="0" hangingPunct="1">
              <a:spcBef>
                <a:spcPct val="0"/>
              </a:spcBef>
              <a:buNone/>
              <a:defRPr lang="en-US" sz="3200" kern="1200" dirty="0">
                <a:solidFill>
                  <a:schemeClr val="tx2">
                    <a:lumMod val="75000"/>
                  </a:schemeClr>
                </a:solidFill>
                <a:latin typeface="Segoe UI" pitchFamily="34" charset="0"/>
                <a:ea typeface="+mj-ea"/>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0164607"/>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09441" y="18288"/>
            <a:ext cx="3859795" cy="329184"/>
          </a:xfrm>
          <a:prstGeom prst="rect">
            <a:avLst/>
          </a:prstGeom>
        </p:spPr>
        <p:txBody>
          <a:bodyPr/>
          <a:lstStyle/>
          <a:p>
            <a:fld id="{E1F8ED9A-43B5-450F-8CFB-D2F7190D74FC}" type="datetimeFigureOut">
              <a:rPr lang="en-US" smtClean="0">
                <a:solidFill>
                  <a:prstClr val="black"/>
                </a:solidFill>
              </a:rPr>
              <a:pPr/>
              <a:t>10/13/2012</a:t>
            </a:fld>
            <a:endParaRPr lang="en-US">
              <a:solidFill>
                <a:prstClr val="black"/>
              </a:solidFill>
            </a:endParaRPr>
          </a:p>
        </p:txBody>
      </p:sp>
      <p:sp>
        <p:nvSpPr>
          <p:cNvPr id="6" name="Footer Placeholder 5"/>
          <p:cNvSpPr>
            <a:spLocks noGrp="1"/>
          </p:cNvSpPr>
          <p:nvPr>
            <p:ph type="ftr" sz="quarter" idx="11"/>
          </p:nvPr>
        </p:nvSpPr>
        <p:spPr>
          <a:xfrm>
            <a:off x="4570810" y="18288"/>
            <a:ext cx="5484971" cy="32918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0157354" y="18288"/>
            <a:ext cx="1422030" cy="329184"/>
          </a:xfrm>
          <a:prstGeom prst="rect">
            <a:avLst/>
          </a:prstGeom>
        </p:spPr>
        <p:txBody>
          <a:bodyPr/>
          <a:lstStyle/>
          <a:p>
            <a:fld id="{86BAA2BE-ADD9-42EE-AA8F-19FDBA30DA1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841168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193800"/>
            <a:ext cx="10969943" cy="5181600"/>
          </a:xfrm>
        </p:spPr>
        <p:txBody>
          <a:bodyPr>
            <a:normAutofit/>
          </a:bodyPr>
          <a:lstStyle>
            <a:lvl1pPr>
              <a:defRPr sz="2400"/>
            </a:lvl1pPr>
            <a:lvl2pPr>
              <a:defRPr sz="2400"/>
            </a:lvl2pPr>
            <a:lvl3pPr marL="1096583">
              <a:defRPr sz="2000"/>
            </a:lvl3pPr>
            <a:lvl4pPr marL="1520915" indent="-302499">
              <a:defRPr sz="19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itle 3"/>
          <p:cNvSpPr>
            <a:spLocks noGrp="1"/>
          </p:cNvSpPr>
          <p:nvPr>
            <p:ph type="title"/>
          </p:nvPr>
        </p:nvSpPr>
        <p:spPr/>
        <p:txBody>
          <a:bodyPr/>
          <a:lstStyle>
            <a:lvl1pPr>
              <a:defRPr sz="3500"/>
            </a:lvl1pPr>
          </a:lstStyle>
          <a:p>
            <a:r>
              <a:rPr lang="en-US" dirty="0" smtClean="0"/>
              <a:t>Click to edit Master title style</a:t>
            </a:r>
            <a:endParaRPr lang="en-US" dirty="0"/>
          </a:p>
        </p:txBody>
      </p:sp>
    </p:spTree>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20" y="279400"/>
            <a:ext cx="10969943" cy="584200"/>
          </a:xfrm>
          <a:prstGeom prst="rect">
            <a:avLst/>
          </a:prstGeom>
        </p:spPr>
        <p:txBody>
          <a:bodyPr vert="horz" lIns="121845" tIns="60923" rIns="121845" bIns="60923"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720" y="1193800"/>
            <a:ext cx="10969943" cy="5283200"/>
          </a:xfrm>
          <a:prstGeom prst="rect">
            <a:avLst/>
          </a:prstGeom>
        </p:spPr>
        <p:txBody>
          <a:bodyPr vert="horz" lIns="121845" tIns="60923" rIns="121845" bIns="609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74050" y="6448425"/>
            <a:ext cx="3914775" cy="409575"/>
          </a:xfrm>
          <a:prstGeom prst="rect">
            <a:avLst/>
          </a:prstGeom>
        </p:spPr>
      </p:pic>
    </p:spTree>
    <p:extLst>
      <p:ext uri="{BB962C8B-B14F-4D97-AF65-F5344CB8AC3E}">
        <p14:creationId xmlns:p14="http://schemas.microsoft.com/office/powerpoint/2010/main" val="2088917972"/>
      </p:ext>
    </p:extLst>
  </p:cSld>
  <p:clrMap bg1="lt1" tx1="dk1" bg2="lt2" tx2="dk2" accent1="accent1" accent2="accent2" accent3="accent3" accent4="accent4" accent5="accent5" accent6="accent6" hlink="hlink" folHlink="folHlink"/>
  <p:sldLayoutIdLst>
    <p:sldLayoutId id="2147483824" r:id="rId1"/>
    <p:sldLayoutId id="2147483834" r:id="rId2"/>
    <p:sldLayoutId id="2147483825" r:id="rId3"/>
    <p:sldLayoutId id="2147483826" r:id="rId4"/>
    <p:sldLayoutId id="2147483827" r:id="rId5"/>
    <p:sldLayoutId id="2147483828" r:id="rId6"/>
    <p:sldLayoutId id="2147483829" r:id="rId7"/>
    <p:sldLayoutId id="2147483831" r:id="rId8"/>
    <p:sldLayoutId id="2147483832" r:id="rId9"/>
    <p:sldLayoutId id="2147483860" r:id="rId10"/>
    <p:sldLayoutId id="2147483861" r:id="rId11"/>
    <p:sldLayoutId id="2147483862" r:id="rId12"/>
    <p:sldLayoutId id="2147483863" r:id="rId13"/>
    <p:sldLayoutId id="2147483864" r:id="rId14"/>
  </p:sldLayoutIdLst>
  <p:transition spd="slow">
    <p:fade/>
  </p:transition>
  <p:timing>
    <p:tnLst>
      <p:par>
        <p:cTn id="1" dur="indefinite" restart="never" nodeType="tmRoot"/>
      </p:par>
    </p:tnLst>
  </p:timing>
  <p:hf hdr="0" ftr="0"/>
  <p:txStyles>
    <p:titleStyle>
      <a:lvl1pPr algn="l" defTabSz="1218480" rtl="0" eaLnBrk="1" latinLnBrk="0" hangingPunct="1">
        <a:spcBef>
          <a:spcPct val="0"/>
        </a:spcBef>
        <a:buNone/>
        <a:defRPr sz="3700" kern="1200">
          <a:solidFill>
            <a:schemeClr val="tx2">
              <a:lumMod val="75000"/>
            </a:schemeClr>
          </a:solidFill>
          <a:latin typeface="Segoe UI" pitchFamily="34" charset="0"/>
          <a:ea typeface="+mj-ea"/>
          <a:cs typeface="Segoe UI" pitchFamily="34" charset="0"/>
        </a:defRPr>
      </a:lvl1pPr>
    </p:titleStyle>
    <p:bodyStyle>
      <a:lvl1pPr marL="376541" indent="-376541" algn="l" defTabSz="1218480" rtl="0" eaLnBrk="1" latinLnBrk="0" hangingPunct="1">
        <a:spcBef>
          <a:spcPct val="20000"/>
        </a:spcBef>
        <a:buFont typeface="Arial" pitchFamily="34" charset="0"/>
        <a:buChar char="•"/>
        <a:defRPr sz="3200" kern="1200" baseline="0">
          <a:solidFill>
            <a:schemeClr val="tx1">
              <a:lumMod val="75000"/>
              <a:lumOff val="25000"/>
            </a:schemeClr>
          </a:solidFill>
          <a:latin typeface="Segoe UI" pitchFamily="34" charset="0"/>
          <a:ea typeface="+mn-ea"/>
          <a:cs typeface="Segoe UI" pitchFamily="34" charset="0"/>
        </a:defRPr>
      </a:lvl1pPr>
      <a:lvl2pPr marL="765779" indent="-389239" algn="l" defTabSz="1218480" rtl="0" eaLnBrk="1" latinLnBrk="0" hangingPunct="1">
        <a:spcBef>
          <a:spcPct val="20000"/>
        </a:spcBef>
        <a:buFont typeface="Arial" pitchFamily="34" charset="0"/>
        <a:buChar char="•"/>
        <a:defRPr sz="2900" kern="1200">
          <a:solidFill>
            <a:schemeClr val="tx1">
              <a:lumMod val="75000"/>
              <a:lumOff val="25000"/>
            </a:schemeClr>
          </a:solidFill>
          <a:latin typeface="Segoe UI" pitchFamily="34" charset="0"/>
          <a:ea typeface="+mn-ea"/>
          <a:cs typeface="Segoe UI" pitchFamily="34" charset="0"/>
        </a:defRPr>
      </a:lvl2pPr>
      <a:lvl3pPr marL="1068289" indent="-302511" algn="l" defTabSz="1218480" rtl="0" eaLnBrk="1" latinLnBrk="0" hangingPunct="1">
        <a:spcBef>
          <a:spcPct val="20000"/>
        </a:spcBef>
        <a:buFont typeface="Arial" pitchFamily="34" charset="0"/>
        <a:buChar char="•"/>
        <a:defRPr sz="2700" b="0" kern="1200">
          <a:solidFill>
            <a:schemeClr val="tx1">
              <a:lumMod val="75000"/>
              <a:lumOff val="25000"/>
            </a:schemeClr>
          </a:solidFill>
          <a:latin typeface="Segoe UI" pitchFamily="34" charset="0"/>
          <a:ea typeface="+mn-ea"/>
          <a:cs typeface="Segoe UI" pitchFamily="34" charset="0"/>
        </a:defRPr>
      </a:lvl3pPr>
      <a:lvl4pPr marL="1444831" indent="-302511" algn="l" defTabSz="1218480" rtl="0" eaLnBrk="1" latinLnBrk="0" hangingPunct="1">
        <a:spcBef>
          <a:spcPct val="20000"/>
        </a:spcBef>
        <a:buFont typeface="Arial" pitchFamily="34" charset="0"/>
        <a:buChar char="•"/>
        <a:defRPr sz="2100" kern="1200">
          <a:solidFill>
            <a:schemeClr val="tx1">
              <a:lumMod val="75000"/>
              <a:lumOff val="25000"/>
            </a:schemeClr>
          </a:solidFill>
          <a:latin typeface="Segoe UI" pitchFamily="34" charset="0"/>
          <a:ea typeface="+mn-ea"/>
          <a:cs typeface="Segoe UI" pitchFamily="34" charset="0"/>
        </a:defRPr>
      </a:lvl4pPr>
      <a:lvl5pPr marL="2741573" indent="-304627" algn="l" defTabSz="1218480"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081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05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29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53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480" rtl="0" eaLnBrk="1" latinLnBrk="0" hangingPunct="1">
        <a:defRPr sz="2400" kern="1200">
          <a:solidFill>
            <a:schemeClr val="tx1"/>
          </a:solidFill>
          <a:latin typeface="+mn-lt"/>
          <a:ea typeface="+mn-ea"/>
          <a:cs typeface="+mn-cs"/>
        </a:defRPr>
      </a:lvl1pPr>
      <a:lvl2pPr marL="609240" algn="l" defTabSz="1218480" rtl="0" eaLnBrk="1" latinLnBrk="0" hangingPunct="1">
        <a:defRPr sz="2400" kern="1200">
          <a:solidFill>
            <a:schemeClr val="tx1"/>
          </a:solidFill>
          <a:latin typeface="+mn-lt"/>
          <a:ea typeface="+mn-ea"/>
          <a:cs typeface="+mn-cs"/>
        </a:defRPr>
      </a:lvl2pPr>
      <a:lvl3pPr marL="1218480" algn="l" defTabSz="1218480" rtl="0" eaLnBrk="1" latinLnBrk="0" hangingPunct="1">
        <a:defRPr sz="2400" kern="1200">
          <a:solidFill>
            <a:schemeClr val="tx1"/>
          </a:solidFill>
          <a:latin typeface="+mn-lt"/>
          <a:ea typeface="+mn-ea"/>
          <a:cs typeface="+mn-cs"/>
        </a:defRPr>
      </a:lvl3pPr>
      <a:lvl4pPr marL="1827720" algn="l" defTabSz="1218480" rtl="0" eaLnBrk="1" latinLnBrk="0" hangingPunct="1">
        <a:defRPr sz="2400" kern="1200">
          <a:solidFill>
            <a:schemeClr val="tx1"/>
          </a:solidFill>
          <a:latin typeface="+mn-lt"/>
          <a:ea typeface="+mn-ea"/>
          <a:cs typeface="+mn-cs"/>
        </a:defRPr>
      </a:lvl4pPr>
      <a:lvl5pPr marL="2436957" algn="l" defTabSz="1218480" rtl="0" eaLnBrk="1" latinLnBrk="0" hangingPunct="1">
        <a:defRPr sz="2400" kern="1200">
          <a:solidFill>
            <a:schemeClr val="tx1"/>
          </a:solidFill>
          <a:latin typeface="+mn-lt"/>
          <a:ea typeface="+mn-ea"/>
          <a:cs typeface="+mn-cs"/>
        </a:defRPr>
      </a:lvl5pPr>
      <a:lvl6pPr marL="3046189" algn="l" defTabSz="1218480" rtl="0" eaLnBrk="1" latinLnBrk="0" hangingPunct="1">
        <a:defRPr sz="2400" kern="1200">
          <a:solidFill>
            <a:schemeClr val="tx1"/>
          </a:solidFill>
          <a:latin typeface="+mn-lt"/>
          <a:ea typeface="+mn-ea"/>
          <a:cs typeface="+mn-cs"/>
        </a:defRPr>
      </a:lvl6pPr>
      <a:lvl7pPr marL="3655440" algn="l" defTabSz="1218480" rtl="0" eaLnBrk="1" latinLnBrk="0" hangingPunct="1">
        <a:defRPr sz="2400" kern="1200">
          <a:solidFill>
            <a:schemeClr val="tx1"/>
          </a:solidFill>
          <a:latin typeface="+mn-lt"/>
          <a:ea typeface="+mn-ea"/>
          <a:cs typeface="+mn-cs"/>
        </a:defRPr>
      </a:lvl7pPr>
      <a:lvl8pPr marL="4264674" algn="l" defTabSz="1218480" rtl="0" eaLnBrk="1" latinLnBrk="0" hangingPunct="1">
        <a:defRPr sz="2400" kern="1200">
          <a:solidFill>
            <a:schemeClr val="tx1"/>
          </a:solidFill>
          <a:latin typeface="+mn-lt"/>
          <a:ea typeface="+mn-ea"/>
          <a:cs typeface="+mn-cs"/>
        </a:defRPr>
      </a:lvl8pPr>
      <a:lvl9pPr marL="4873912" algn="l" defTabSz="121848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400B6-A3B8-480D-B982-0C84B477ECC5}" type="datetimeFigureOut">
              <a:rPr lang="en-US" smtClean="0"/>
              <a:pPr/>
              <a:t>10/13/2012</a:t>
            </a:fld>
            <a:endParaRPr lang="en-US"/>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1E192-A07E-4209-A3AE-196CCF3103EC}" type="slidenum">
              <a:rPr lang="en-US" smtClean="0"/>
              <a:pPr/>
              <a:t>‹#›</a:t>
            </a:fld>
            <a:endParaRPr lang="en-US"/>
          </a:p>
        </p:txBody>
      </p:sp>
    </p:spTree>
    <p:extLst>
      <p:ext uri="{BB962C8B-B14F-4D97-AF65-F5344CB8AC3E}">
        <p14:creationId xmlns:p14="http://schemas.microsoft.com/office/powerpoint/2010/main" val="202561079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342FC-C6EE-4810-BE15-AB87FF396A00}" type="datetimeFigureOut">
              <a:rPr lang="en-US" smtClean="0"/>
              <a:pPr/>
              <a:t>10/13/2012</a:t>
            </a:fld>
            <a:endParaRPr lang="en-US"/>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FD6BD-4D40-46CB-9CFD-D22B002E2944}" type="slidenum">
              <a:rPr lang="en-US" smtClean="0"/>
              <a:pPr/>
              <a:t>‹#›</a:t>
            </a:fld>
            <a:endParaRPr lang="en-US"/>
          </a:p>
        </p:txBody>
      </p:sp>
    </p:spTree>
    <p:extLst>
      <p:ext uri="{BB962C8B-B14F-4D97-AF65-F5344CB8AC3E}">
        <p14:creationId xmlns:p14="http://schemas.microsoft.com/office/powerpoint/2010/main" val="3521994159"/>
      </p:ext>
    </p:extLst>
  </p:cSld>
  <p:clrMap bg1="lt1" tx1="dk1" bg2="lt2" tx2="dk2" accent1="accent1" accent2="accent2" accent3="accent3" accent4="accent4" accent5="accent5" accent6="accent6" hlink="hlink" folHlink="folHlink"/>
  <p:sldLayoutIdLst>
    <p:sldLayoutId id="2147483859"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images.google.com/imgres?imgurl=http://www.st.com/stonline/stappl/publish/stwebresources/PL__Press__Release/CERN_LHC_t2030shigh.jpeg&amp;imgrefurl=http://wk.typepad.com/weblog/2008/02/ted-2008---sess.html&amp;h=514&amp;w=789&amp;sz=606&amp;hl=en&amp;start=3&amp;sig2=JpG3uuLLGQaVlbdCCTHJfw&amp;um=1&amp;tbnid=LVmRtlYltPxfNM:&amp;tbnh=93&amp;tbnw=143&amp;ei=PQFWSOzDBqOYoQSlwr2TAw&amp;prev=/images?q=lhc&amp;um=1&amp;hl=en&amp;rls=com.microsoft:*:IE-SearchBox&amp;rlz=1I7GGLR&amp;sa=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950" y="202286"/>
            <a:ext cx="8725089" cy="4111820"/>
          </a:xfrm>
        </p:spPr>
        <p:txBody>
          <a:bodyPr/>
          <a:lstStyle/>
          <a:p>
            <a:r>
              <a:rPr lang="en-US" sz="3600" dirty="0"/>
              <a:t>CSTI General Assembly 2012</a:t>
            </a:r>
            <a:br>
              <a:rPr lang="en-US" sz="3600" dirty="0"/>
            </a:br>
            <a:r>
              <a:rPr lang="en-US" sz="3600" dirty="0"/>
              <a:t>Washington, D.C., USA</a:t>
            </a:r>
            <a:br>
              <a:rPr lang="en-US" sz="3600" dirty="0"/>
            </a:br>
            <a:r>
              <a:rPr lang="en-US" sz="3600" dirty="0"/>
              <a:t> </a:t>
            </a:r>
            <a:br>
              <a:rPr lang="en-US" sz="3600" dirty="0"/>
            </a:br>
            <a:r>
              <a:rPr lang="en-US" sz="3600" b="1" dirty="0"/>
              <a:t>Technical Activities Coordinating Committee (TACC) Meeting</a:t>
            </a:r>
            <a:r>
              <a:rPr lang="en-US" sz="3600" dirty="0"/>
              <a:t/>
            </a:r>
            <a:br>
              <a:rPr lang="en-US" sz="3600" dirty="0"/>
            </a:br>
            <a:r>
              <a:rPr lang="en-US" sz="3600" dirty="0"/>
              <a:t/>
            </a:r>
            <a:br>
              <a:rPr lang="en-US" sz="3600" dirty="0"/>
            </a:br>
            <a:r>
              <a:rPr lang="en-US" sz="3600" dirty="0" smtClean="0"/>
              <a:t>Data Management, Cloud Computing and the Long Tail of Science</a:t>
            </a:r>
            <a:endParaRPr lang="en-US" dirty="0"/>
          </a:p>
        </p:txBody>
      </p:sp>
      <p:sp>
        <p:nvSpPr>
          <p:cNvPr id="3" name="Subtitle 2"/>
          <p:cNvSpPr>
            <a:spLocks noGrp="1"/>
          </p:cNvSpPr>
          <p:nvPr>
            <p:ph type="subTitle" idx="1"/>
          </p:nvPr>
        </p:nvSpPr>
        <p:spPr>
          <a:xfrm>
            <a:off x="643160" y="4390450"/>
            <a:ext cx="10569997" cy="732433"/>
          </a:xfrm>
        </p:spPr>
        <p:txBody>
          <a:bodyPr/>
          <a:lstStyle/>
          <a:p>
            <a:r>
              <a:rPr lang="en-US" dirty="0" smtClean="0"/>
              <a:t>Dennis Gannon</a:t>
            </a:r>
          </a:p>
          <a:p>
            <a:r>
              <a:rPr lang="en-US" sz="2000" dirty="0" smtClean="0"/>
              <a:t>Director Cloud Research Strategy</a:t>
            </a:r>
            <a:endParaRPr lang="en-US" sz="2000"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0978756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789" y="2100474"/>
            <a:ext cx="11165020" cy="664797"/>
          </a:xfrm>
        </p:spPr>
        <p:txBody>
          <a:bodyPr/>
          <a:lstStyle/>
          <a:p>
            <a:r>
              <a:rPr lang="en-US" sz="3600" dirty="0" smtClean="0"/>
              <a:t>Our Experience (so far) with Science </a:t>
            </a:r>
            <a:br>
              <a:rPr lang="en-US" sz="3600" dirty="0" smtClean="0"/>
            </a:br>
            <a:r>
              <a:rPr lang="en-US" sz="3600" dirty="0" smtClean="0"/>
              <a:t>in the Cloud</a:t>
            </a:r>
            <a:endParaRPr lang="en-US" sz="3600" dirty="0"/>
          </a:p>
        </p:txBody>
      </p:sp>
      <p:pic>
        <p:nvPicPr>
          <p:cNvPr id="3" name="Picture 6" descr="C:\Users\Evi\AppData\Local\Microsoft\Windows\Temporary Internet Files\Content.IE5\6WZ7AA7D\MP900401516[1].jpg"/>
          <p:cNvPicPr>
            <a:picLocks noChangeAspect="1" noChangeArrowheads="1"/>
          </p:cNvPicPr>
          <p:nvPr/>
        </p:nvPicPr>
        <p:blipFill>
          <a:blip r:embed="rId2" cstate="print"/>
          <a:srcRect l="35213" r="24612"/>
          <a:stretch>
            <a:fillRect/>
          </a:stretch>
        </p:blipFill>
        <p:spPr bwMode="auto">
          <a:xfrm flipH="1">
            <a:off x="9825623" y="1295400"/>
            <a:ext cx="2363202" cy="3764059"/>
          </a:xfrm>
          <a:prstGeom prst="homePlate">
            <a:avLst>
              <a:gd name="adj" fmla="val 19080"/>
            </a:avLst>
          </a:prstGeom>
          <a:noFill/>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Ungvari\Desktop\ART\Free_PNG_Icons\Map.png"/>
          <p:cNvPicPr>
            <a:picLocks noChangeAspect="1" noChangeArrowheads="1"/>
          </p:cNvPicPr>
          <p:nvPr/>
        </p:nvPicPr>
        <p:blipFill>
          <a:blip r:embed="rId3" cstate="print">
            <a:duotone>
              <a:prstClr val="black"/>
              <a:schemeClr val="bg1">
                <a:lumMod val="65000"/>
                <a:tint val="45000"/>
                <a:satMod val="400000"/>
              </a:schemeClr>
            </a:duotone>
            <a:lum bright="-10000"/>
          </a:blip>
          <a:srcRect l="5956" t="9182" r="-1890" b="2644"/>
          <a:stretch>
            <a:fillRect/>
          </a:stretch>
        </p:blipFill>
        <p:spPr bwMode="auto">
          <a:xfrm>
            <a:off x="15688" y="956056"/>
            <a:ext cx="12188825" cy="5839998"/>
          </a:xfrm>
          <a:prstGeom prst="rect">
            <a:avLst/>
          </a:prstGeom>
          <a:noFill/>
        </p:spPr>
      </p:pic>
      <p:sp>
        <p:nvSpPr>
          <p:cNvPr id="12" name="Title 2"/>
          <p:cNvSpPr txBox="1">
            <a:spLocks/>
          </p:cNvSpPr>
          <p:nvPr/>
        </p:nvSpPr>
        <p:spPr>
          <a:xfrm>
            <a:off x="267722" y="975360"/>
            <a:ext cx="10969943" cy="584200"/>
          </a:xfrm>
          <a:prstGeom prst="rect">
            <a:avLst/>
          </a:prstGeom>
        </p:spPr>
        <p:txBody>
          <a:bodyPr vert="horz" lIns="121824" tIns="60912" rIns="121824" bIns="60912" rtlCol="0" anchor="ctr">
            <a:noAutofit/>
          </a:bodyPr>
          <a:lstStyle>
            <a:lvl1pPr algn="l" defTabSz="1218277" rtl="0" eaLnBrk="1" latinLnBrk="0" hangingPunct="1">
              <a:spcBef>
                <a:spcPct val="0"/>
              </a:spcBef>
              <a:buNone/>
              <a:defRPr sz="3700" kern="1200">
                <a:solidFill>
                  <a:schemeClr val="tx2">
                    <a:lumMod val="75000"/>
                  </a:schemeClr>
                </a:solidFill>
                <a:latin typeface="Segoe UI" pitchFamily="34" charset="0"/>
                <a:ea typeface="+mj-ea"/>
                <a:cs typeface="Segoe UI" pitchFamily="34" charset="0"/>
              </a:defRPr>
            </a:lvl1pPr>
          </a:lstStyle>
          <a:p>
            <a:endParaRPr lang="en-US" dirty="0">
              <a:solidFill>
                <a:schemeClr val="tx2">
                  <a:lumMod val="75000"/>
                  <a:alpha val="99000"/>
                </a:schemeClr>
              </a:solidFill>
            </a:endParaRPr>
          </a:p>
        </p:txBody>
      </p:sp>
      <p:sp>
        <p:nvSpPr>
          <p:cNvPr id="13" name="Rectangle 12"/>
          <p:cNvSpPr/>
          <p:nvPr/>
        </p:nvSpPr>
        <p:spPr>
          <a:xfrm>
            <a:off x="2720961" y="3297145"/>
            <a:ext cx="1344169" cy="754053"/>
          </a:xfrm>
          <a:prstGeom prst="rect">
            <a:avLst/>
          </a:prstGeom>
        </p:spPr>
        <p:txBody>
          <a:bodyPr wrap="square">
            <a:noAutofit/>
          </a:bodyPr>
          <a:lstStyle/>
          <a:p>
            <a:pPr marL="0" lvl="1">
              <a:spcAft>
                <a:spcPts val="300"/>
              </a:spcAft>
            </a:pPr>
            <a:r>
              <a:rPr lang="en-US" sz="1050" dirty="0" smtClean="0">
                <a:solidFill>
                  <a:schemeClr val="tx1">
                    <a:lumMod val="75000"/>
                    <a:lumOff val="25000"/>
                    <a:alpha val="99000"/>
                  </a:schemeClr>
                </a:solidFill>
                <a:latin typeface="Segoe UI Semibold" pitchFamily="34" charset="0"/>
                <a:cs typeface="Segoe UI" pitchFamily="34" charset="0"/>
              </a:rPr>
              <a:t>National Science Foundation</a:t>
            </a:r>
            <a:endParaRPr lang="en-US" sz="1050" dirty="0" smtClean="0">
              <a:solidFill>
                <a:schemeClr val="tx1">
                  <a:lumMod val="75000"/>
                  <a:lumOff val="25000"/>
                  <a:alpha val="99000"/>
                </a:schemeClr>
              </a:solidFill>
              <a:latin typeface="Segoe UI" pitchFamily="34" charset="0"/>
              <a:cs typeface="Segoe UI" pitchFamily="34" charset="0"/>
            </a:endParaRPr>
          </a:p>
          <a:p>
            <a:r>
              <a:rPr lang="en-US" sz="1000" dirty="0"/>
              <a:t>Florida</a:t>
            </a:r>
          </a:p>
          <a:p>
            <a:r>
              <a:rPr lang="en-US" sz="1000" dirty="0"/>
              <a:t>Georgia</a:t>
            </a:r>
          </a:p>
          <a:p>
            <a:r>
              <a:rPr lang="en-US" sz="1000" dirty="0"/>
              <a:t>Mass.</a:t>
            </a:r>
          </a:p>
          <a:p>
            <a:r>
              <a:rPr lang="en-US" sz="1000" dirty="0"/>
              <a:t>Virginia</a:t>
            </a:r>
          </a:p>
          <a:p>
            <a:r>
              <a:rPr lang="en-US" sz="1000" dirty="0"/>
              <a:t>North Carolina</a:t>
            </a:r>
          </a:p>
          <a:p>
            <a:r>
              <a:rPr lang="en-US" sz="1000" dirty="0"/>
              <a:t>Indiana</a:t>
            </a:r>
          </a:p>
          <a:p>
            <a:r>
              <a:rPr lang="en-US" sz="1000" dirty="0" smtClean="0"/>
              <a:t>Delaware</a:t>
            </a:r>
            <a:endParaRPr lang="en-US" sz="1000" dirty="0"/>
          </a:p>
        </p:txBody>
      </p:sp>
      <p:sp>
        <p:nvSpPr>
          <p:cNvPr id="14" name="Oval 13"/>
          <p:cNvSpPr/>
          <p:nvPr/>
        </p:nvSpPr>
        <p:spPr>
          <a:xfrm>
            <a:off x="10071117" y="2934921"/>
            <a:ext cx="182880" cy="182880"/>
          </a:xfrm>
          <a:prstGeom prst="ellipse">
            <a:avLst/>
          </a:prstGeom>
          <a:gradFill flip="none" rotWithShape="1">
            <a:gsLst>
              <a:gs pos="0">
                <a:schemeClr val="accent1"/>
              </a:gs>
              <a:gs pos="100000">
                <a:schemeClr val="accent1">
                  <a:lumMod val="60000"/>
                  <a:lumOff val="40000"/>
                </a:schemeClr>
              </a:gs>
            </a:gsLst>
            <a:lin ang="2700000" scaled="1"/>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bwMode="auto">
          <a:xfrm>
            <a:off x="10443316" y="2902918"/>
            <a:ext cx="1463040" cy="274321"/>
          </a:xfrm>
          <a:prstGeom prst="rect">
            <a:avLst/>
          </a:prstGeom>
          <a:gradFill>
            <a:gsLst>
              <a:gs pos="0">
                <a:schemeClr val="accent1"/>
              </a:gs>
              <a:gs pos="100000">
                <a:schemeClr val="accent1">
                  <a:lumMod val="75000"/>
                </a:schemeClr>
              </a:gs>
            </a:gsLst>
            <a:lin ang="4200000" scaled="0"/>
          </a:gradFill>
          <a:ln w="12700">
            <a:noFill/>
            <a:headEnd type="none" w="med" len="med"/>
            <a:tailEnd type="none" w="med" len="med"/>
          </a:ln>
          <a:effectLst>
            <a:outerShdw blurRad="50800" dist="38100" dir="5400000" algn="t" rotWithShape="0">
              <a:prstClr val="black">
                <a:alpha val="20000"/>
              </a:prstClr>
            </a:outerShdw>
          </a:effectLst>
        </p:spPr>
        <p:txBody>
          <a:bodyPr lIns="91440" tIns="0" rIns="0" bIns="0" anchor="ctr">
            <a:noAutofit/>
          </a:bodyPr>
          <a:lstStyle/>
          <a:p>
            <a:pPr marL="0" lvl="1" indent="-228304" defTabSz="1218535">
              <a:spcAft>
                <a:spcPts val="300"/>
              </a:spcAft>
              <a:buSzPct val="80000"/>
              <a:defRPr/>
            </a:pPr>
            <a:r>
              <a:rPr lang="en-US" sz="1400" kern="0" dirty="0" smtClean="0">
                <a:gradFill>
                  <a:gsLst>
                    <a:gs pos="0">
                      <a:sysClr val="window" lastClr="FFFFFF"/>
                    </a:gs>
                    <a:gs pos="100000">
                      <a:sysClr val="window" lastClr="FFFFFF"/>
                    </a:gs>
                  </a:gsLst>
                  <a:lin ang="5400000" scaled="0"/>
                </a:gradFill>
                <a:latin typeface="Segoe UI Semibold" pitchFamily="34" charset="0"/>
              </a:rPr>
              <a:t>Japan</a:t>
            </a:r>
          </a:p>
        </p:txBody>
      </p:sp>
      <p:sp>
        <p:nvSpPr>
          <p:cNvPr id="17" name="Rectangle 16"/>
          <p:cNvSpPr/>
          <p:nvPr/>
        </p:nvSpPr>
        <p:spPr>
          <a:xfrm>
            <a:off x="10433949" y="3199399"/>
            <a:ext cx="1344169" cy="600164"/>
          </a:xfrm>
          <a:prstGeom prst="rect">
            <a:avLst/>
          </a:prstGeom>
        </p:spPr>
        <p:txBody>
          <a:bodyPr wrap="square">
            <a:noAutofit/>
          </a:bodyPr>
          <a:lstStyle/>
          <a:p>
            <a:pPr marL="0" lvl="1">
              <a:spcAft>
                <a:spcPts val="300"/>
              </a:spcAft>
            </a:pPr>
            <a:r>
              <a:rPr lang="en-US" sz="1050" dirty="0" err="1" smtClean="0">
                <a:solidFill>
                  <a:schemeClr val="tx1">
                    <a:lumMod val="75000"/>
                    <a:lumOff val="25000"/>
                    <a:alpha val="99000"/>
                  </a:schemeClr>
                </a:solidFill>
                <a:latin typeface="Segoe UI Semibold" pitchFamily="34" charset="0"/>
                <a:cs typeface="Segoe UI" pitchFamily="34" charset="0"/>
              </a:rPr>
              <a:t>InfoPlosion</a:t>
            </a:r>
            <a:r>
              <a:rPr lang="en-US" sz="1050" dirty="0" smtClean="0">
                <a:solidFill>
                  <a:schemeClr val="tx1">
                    <a:lumMod val="75000"/>
                    <a:lumOff val="25000"/>
                    <a:alpha val="99000"/>
                  </a:schemeClr>
                </a:solidFill>
                <a:latin typeface="Segoe UI Semibold" pitchFamily="34" charset="0"/>
                <a:cs typeface="Segoe UI" pitchFamily="34" charset="0"/>
              </a:rPr>
              <a:t> </a:t>
            </a:r>
          </a:p>
          <a:p>
            <a:pPr marL="119063" lvl="1" indent="-119063">
              <a:spcAft>
                <a:spcPts val="300"/>
              </a:spcAft>
              <a:buFont typeface="Arial" pitchFamily="34" charset="0"/>
              <a:buChar char="•"/>
            </a:pPr>
            <a:r>
              <a:rPr lang="en-US" sz="1000" dirty="0" smtClean="0">
                <a:solidFill>
                  <a:schemeClr val="tx1">
                    <a:lumMod val="75000"/>
                    <a:lumOff val="25000"/>
                    <a:alpha val="99000"/>
                  </a:schemeClr>
                </a:solidFill>
                <a:latin typeface="Segoe UI" pitchFamily="34" charset="0"/>
                <a:cs typeface="Segoe UI" pitchFamily="34" charset="0"/>
              </a:rPr>
              <a:t>Tokyo</a:t>
            </a:r>
          </a:p>
          <a:p>
            <a:pPr marL="119063" lvl="1" indent="-119063">
              <a:spcAft>
                <a:spcPts val="300"/>
              </a:spcAft>
              <a:buFont typeface="Arial" pitchFamily="34" charset="0"/>
              <a:buChar char="•"/>
            </a:pPr>
            <a:r>
              <a:rPr lang="en-US" sz="1000" dirty="0" smtClean="0">
                <a:solidFill>
                  <a:schemeClr val="tx1">
                    <a:lumMod val="75000"/>
                    <a:lumOff val="25000"/>
                    <a:alpha val="99000"/>
                  </a:schemeClr>
                </a:solidFill>
                <a:latin typeface="Segoe UI" pitchFamily="34" charset="0"/>
                <a:cs typeface="Segoe UI" pitchFamily="34" charset="0"/>
              </a:rPr>
              <a:t>Kyoto</a:t>
            </a:r>
            <a:endParaRPr lang="en-US" sz="1000" dirty="0" smtClean="0">
              <a:solidFill>
                <a:schemeClr val="tx1">
                  <a:lumMod val="75000"/>
                  <a:lumOff val="25000"/>
                  <a:alpha val="99000"/>
                </a:schemeClr>
              </a:solidFill>
              <a:latin typeface="Segoe UI Semibold" pitchFamily="34" charset="0"/>
              <a:cs typeface="Segoe UI" pitchFamily="34" charset="0"/>
            </a:endParaRPr>
          </a:p>
        </p:txBody>
      </p:sp>
      <p:sp>
        <p:nvSpPr>
          <p:cNvPr id="18" name="Right Brace 17"/>
          <p:cNvSpPr/>
          <p:nvPr/>
        </p:nvSpPr>
        <p:spPr>
          <a:xfrm flipH="1">
            <a:off x="10281430" y="2866341"/>
            <a:ext cx="214314" cy="338328"/>
          </a:xfrm>
          <a:prstGeom prst="rightBrace">
            <a:avLst>
              <a:gd name="adj1" fmla="val 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2" name="Rectangle 21"/>
          <p:cNvSpPr/>
          <p:nvPr/>
        </p:nvSpPr>
        <p:spPr bwMode="auto">
          <a:xfrm>
            <a:off x="6056375" y="2365945"/>
            <a:ext cx="1463040" cy="274321"/>
          </a:xfrm>
          <a:prstGeom prst="rect">
            <a:avLst/>
          </a:prstGeom>
          <a:gradFill>
            <a:gsLst>
              <a:gs pos="0">
                <a:schemeClr val="accent1"/>
              </a:gs>
              <a:gs pos="100000">
                <a:schemeClr val="accent1">
                  <a:lumMod val="75000"/>
                </a:schemeClr>
              </a:gs>
            </a:gsLst>
            <a:lin ang="4200000" scaled="0"/>
          </a:gradFill>
          <a:ln w="12700">
            <a:noFill/>
            <a:headEnd type="none" w="med" len="med"/>
            <a:tailEnd type="none" w="med" len="med"/>
          </a:ln>
          <a:effectLst>
            <a:outerShdw blurRad="50800" dist="38100" dir="5400000" algn="t" rotWithShape="0">
              <a:prstClr val="black">
                <a:alpha val="20000"/>
              </a:prstClr>
            </a:outerShdw>
          </a:effectLst>
        </p:spPr>
        <p:txBody>
          <a:bodyPr lIns="91440" tIns="0" rIns="0" bIns="0" anchor="ctr">
            <a:noAutofit/>
          </a:bodyPr>
          <a:lstStyle/>
          <a:p>
            <a:pPr marL="0" lvl="1" indent="-228304" defTabSz="1218535">
              <a:spcAft>
                <a:spcPts val="300"/>
              </a:spcAft>
              <a:buSzPct val="80000"/>
              <a:defRPr/>
            </a:pPr>
            <a:r>
              <a:rPr lang="en-US" sz="1400" kern="0" dirty="0" smtClean="0">
                <a:gradFill>
                  <a:gsLst>
                    <a:gs pos="0">
                      <a:sysClr val="window" lastClr="FFFFFF"/>
                    </a:gs>
                    <a:gs pos="100000">
                      <a:sysClr val="window" lastClr="FFFFFF"/>
                    </a:gs>
                  </a:gsLst>
                  <a:lin ang="5400000" scaled="0"/>
                </a:gradFill>
                <a:latin typeface="Segoe UI Semibold" pitchFamily="34" charset="0"/>
              </a:rPr>
              <a:t>Europe</a:t>
            </a:r>
          </a:p>
        </p:txBody>
      </p:sp>
      <p:sp>
        <p:nvSpPr>
          <p:cNvPr id="23" name="Rectangle 22"/>
          <p:cNvSpPr/>
          <p:nvPr/>
        </p:nvSpPr>
        <p:spPr>
          <a:xfrm>
            <a:off x="6053448" y="2679678"/>
            <a:ext cx="1361324" cy="900246"/>
          </a:xfrm>
          <a:prstGeom prst="rect">
            <a:avLst/>
          </a:prstGeom>
        </p:spPr>
        <p:txBody>
          <a:bodyPr wrap="square">
            <a:noAutofit/>
          </a:bodyPr>
          <a:lstStyle/>
          <a:p>
            <a:pPr marL="119063" lvl="1" indent="-119063">
              <a:spcAft>
                <a:spcPts val="300"/>
              </a:spcAft>
              <a:buFont typeface="Arial" pitchFamily="34" charset="0"/>
              <a:buChar char="•"/>
            </a:pPr>
            <a:r>
              <a:rPr lang="en-US" sz="1050" dirty="0" smtClean="0">
                <a:latin typeface="Segoe UI" pitchFamily="34" charset="0"/>
                <a:cs typeface="Segoe UI" pitchFamily="34" charset="0"/>
              </a:rPr>
              <a:t>Brussels</a:t>
            </a:r>
          </a:p>
          <a:p>
            <a:pPr marL="119063" lvl="1" indent="-119063">
              <a:spcAft>
                <a:spcPts val="300"/>
              </a:spcAft>
              <a:buFont typeface="Arial" pitchFamily="34" charset="0"/>
              <a:buChar char="•"/>
            </a:pPr>
            <a:r>
              <a:rPr lang="en-US" sz="1050" dirty="0" smtClean="0">
                <a:latin typeface="Segoe UI" pitchFamily="34" charset="0"/>
                <a:cs typeface="Segoe UI" pitchFamily="34" charset="0"/>
              </a:rPr>
              <a:t>Venus-C</a:t>
            </a:r>
          </a:p>
          <a:p>
            <a:pPr marL="119063" lvl="1" indent="-119063">
              <a:spcAft>
                <a:spcPts val="300"/>
              </a:spcAft>
              <a:buFont typeface="Arial" pitchFamily="34" charset="0"/>
              <a:buChar char="•"/>
            </a:pPr>
            <a:r>
              <a:rPr lang="en-US" sz="1050" dirty="0" smtClean="0">
                <a:latin typeface="Segoe UI" pitchFamily="34" charset="0"/>
                <a:cs typeface="Segoe UI" pitchFamily="34" charset="0"/>
              </a:rPr>
              <a:t>England - University of Nottingham</a:t>
            </a:r>
          </a:p>
          <a:p>
            <a:pPr marL="119063" lvl="1" indent="-119063">
              <a:spcAft>
                <a:spcPts val="300"/>
              </a:spcAft>
              <a:buFont typeface="Arial" pitchFamily="34" charset="0"/>
              <a:buChar char="•"/>
            </a:pPr>
            <a:r>
              <a:rPr lang="en-US" sz="1050" dirty="0" err="1" smtClean="0">
                <a:latin typeface="Segoe UI" pitchFamily="34" charset="0"/>
                <a:cs typeface="Segoe UI" pitchFamily="34" charset="0"/>
              </a:rPr>
              <a:t>Inria</a:t>
            </a:r>
            <a:r>
              <a:rPr lang="en-US" sz="1050" dirty="0" smtClean="0">
                <a:latin typeface="Segoe UI" pitchFamily="34" charset="0"/>
                <a:cs typeface="Segoe UI" pitchFamily="34" charset="0"/>
              </a:rPr>
              <a:t> in France</a:t>
            </a:r>
          </a:p>
          <a:p>
            <a:pPr marL="119063" lvl="1" indent="-119063">
              <a:spcAft>
                <a:spcPts val="300"/>
              </a:spcAft>
              <a:buFont typeface="Arial" pitchFamily="34" charset="0"/>
              <a:buChar char="•"/>
            </a:pPr>
            <a:r>
              <a:rPr lang="en-US" sz="1050" dirty="0" smtClean="0">
                <a:latin typeface="Segoe UI" pitchFamily="34" charset="0"/>
                <a:cs typeface="Segoe UI" pitchFamily="34" charset="0"/>
              </a:rPr>
              <a:t>Plus Italy, </a:t>
            </a:r>
            <a:r>
              <a:rPr lang="en-US" sz="1050" dirty="0">
                <a:latin typeface="Segoe UI" pitchFamily="34" charset="0"/>
                <a:cs typeface="Segoe UI" pitchFamily="34" charset="0"/>
              </a:rPr>
              <a:t>Spain, Greece, Denmark, Switzerland, German</a:t>
            </a:r>
            <a:r>
              <a:rPr lang="en-US" sz="1000" dirty="0">
                <a:solidFill>
                  <a:schemeClr val="tx1">
                    <a:lumMod val="75000"/>
                    <a:lumOff val="25000"/>
                    <a:alpha val="99000"/>
                  </a:schemeClr>
                </a:solidFill>
                <a:latin typeface="Segoe UI" pitchFamily="34" charset="0"/>
                <a:cs typeface="Segoe UI" pitchFamily="34" charset="0"/>
              </a:rPr>
              <a:t>y</a:t>
            </a:r>
            <a:endParaRPr lang="en-US" sz="1000" dirty="0" smtClean="0">
              <a:solidFill>
                <a:schemeClr val="tx1">
                  <a:lumMod val="75000"/>
                  <a:lumOff val="25000"/>
                  <a:alpha val="99000"/>
                </a:schemeClr>
              </a:solidFill>
              <a:latin typeface="Segoe UI" pitchFamily="34" charset="0"/>
              <a:cs typeface="Segoe UI" pitchFamily="34" charset="0"/>
            </a:endParaRPr>
          </a:p>
        </p:txBody>
      </p:sp>
      <p:sp>
        <p:nvSpPr>
          <p:cNvPr id="24" name="Oval 23"/>
          <p:cNvSpPr/>
          <p:nvPr/>
        </p:nvSpPr>
        <p:spPr>
          <a:xfrm>
            <a:off x="9982965" y="5519348"/>
            <a:ext cx="182880" cy="182880"/>
          </a:xfrm>
          <a:prstGeom prst="ellipse">
            <a:avLst/>
          </a:prstGeom>
          <a:gradFill flip="none" rotWithShape="1">
            <a:gsLst>
              <a:gs pos="0">
                <a:schemeClr val="accent1"/>
              </a:gs>
              <a:gs pos="100000">
                <a:schemeClr val="accent1">
                  <a:lumMod val="60000"/>
                  <a:lumOff val="40000"/>
                </a:schemeClr>
              </a:gs>
            </a:gsLst>
            <a:lin ang="2700000" scaled="1"/>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bwMode="auto">
          <a:xfrm>
            <a:off x="8372358" y="5490498"/>
            <a:ext cx="1444752" cy="274321"/>
          </a:xfrm>
          <a:prstGeom prst="rect">
            <a:avLst/>
          </a:prstGeom>
          <a:gradFill>
            <a:gsLst>
              <a:gs pos="0">
                <a:schemeClr val="accent1"/>
              </a:gs>
              <a:gs pos="100000">
                <a:schemeClr val="accent1">
                  <a:lumMod val="75000"/>
                </a:schemeClr>
              </a:gs>
            </a:gsLst>
            <a:lin ang="4200000" scaled="0"/>
          </a:gradFill>
          <a:ln w="12700">
            <a:noFill/>
            <a:headEnd type="none" w="med" len="med"/>
            <a:tailEnd type="none" w="med" len="med"/>
          </a:ln>
          <a:effectLst>
            <a:outerShdw blurRad="50800" dist="38100" dir="5400000" algn="t" rotWithShape="0">
              <a:prstClr val="black">
                <a:alpha val="20000"/>
              </a:prstClr>
            </a:outerShdw>
          </a:effectLst>
        </p:spPr>
        <p:txBody>
          <a:bodyPr lIns="91440" tIns="0" rIns="0" bIns="0" anchor="ctr">
            <a:noAutofit/>
          </a:bodyPr>
          <a:lstStyle/>
          <a:p>
            <a:pPr marL="0" lvl="1" indent="-228304" defTabSz="1218535">
              <a:spcAft>
                <a:spcPts val="300"/>
              </a:spcAft>
              <a:buSzPct val="80000"/>
              <a:buNone/>
              <a:defRPr/>
            </a:pPr>
            <a:r>
              <a:rPr lang="en-US" sz="1400" kern="0" dirty="0" smtClean="0">
                <a:gradFill>
                  <a:gsLst>
                    <a:gs pos="0">
                      <a:sysClr val="window" lastClr="FFFFFF"/>
                    </a:gs>
                    <a:gs pos="100000">
                      <a:sysClr val="window" lastClr="FFFFFF"/>
                    </a:gs>
                  </a:gsLst>
                  <a:lin ang="5400000" scaled="0"/>
                </a:gradFill>
                <a:latin typeface="Segoe UI Semibold" pitchFamily="34" charset="0"/>
              </a:rPr>
              <a:t>Australia</a:t>
            </a:r>
          </a:p>
        </p:txBody>
      </p:sp>
      <p:sp>
        <p:nvSpPr>
          <p:cNvPr id="27" name="Rectangle 26"/>
          <p:cNvSpPr/>
          <p:nvPr/>
        </p:nvSpPr>
        <p:spPr>
          <a:xfrm>
            <a:off x="8361142" y="5786979"/>
            <a:ext cx="1344169" cy="600164"/>
          </a:xfrm>
          <a:prstGeom prst="rect">
            <a:avLst/>
          </a:prstGeom>
        </p:spPr>
        <p:txBody>
          <a:bodyPr wrap="square">
            <a:noAutofit/>
          </a:bodyPr>
          <a:lstStyle/>
          <a:p>
            <a:pPr marL="0" lvl="1">
              <a:spcAft>
                <a:spcPts val="300"/>
              </a:spcAft>
            </a:pPr>
            <a:r>
              <a:rPr lang="en-US" sz="1050" dirty="0" smtClean="0">
                <a:latin typeface="Segoe UI Semibold" pitchFamily="34" charset="0"/>
                <a:cs typeface="Segoe UI" pitchFamily="34" charset="0"/>
              </a:rPr>
              <a:t>Partners</a:t>
            </a:r>
            <a:endParaRPr lang="en-US" sz="1050" dirty="0" smtClean="0">
              <a:latin typeface="Segoe UI" pitchFamily="34" charset="0"/>
              <a:cs typeface="Segoe UI" pitchFamily="34" charset="0"/>
            </a:endParaRPr>
          </a:p>
          <a:p>
            <a:pPr marL="119063" lvl="1" indent="-119063">
              <a:spcAft>
                <a:spcPts val="300"/>
              </a:spcAft>
              <a:buFont typeface="Arial" pitchFamily="34" charset="0"/>
              <a:buChar char="•"/>
            </a:pPr>
            <a:r>
              <a:rPr lang="en-US" sz="1000" dirty="0" smtClean="0">
                <a:latin typeface="Segoe UI" pitchFamily="34" charset="0"/>
                <a:cs typeface="Segoe UI" pitchFamily="34" charset="0"/>
              </a:rPr>
              <a:t>NICTA</a:t>
            </a:r>
          </a:p>
          <a:p>
            <a:pPr marL="119063" lvl="1" indent="-119063">
              <a:spcAft>
                <a:spcPts val="300"/>
              </a:spcAft>
              <a:buFont typeface="Arial" pitchFamily="34" charset="0"/>
              <a:buChar char="•"/>
            </a:pPr>
            <a:r>
              <a:rPr lang="en-US" sz="1000" dirty="0" smtClean="0">
                <a:latin typeface="Segoe UI" pitchFamily="34" charset="0"/>
                <a:cs typeface="Segoe UI" pitchFamily="34" charset="0"/>
              </a:rPr>
              <a:t>ANU</a:t>
            </a:r>
          </a:p>
          <a:p>
            <a:pPr marL="119063" lvl="1" indent="-119063">
              <a:spcAft>
                <a:spcPts val="300"/>
              </a:spcAft>
              <a:buFont typeface="Arial" pitchFamily="34" charset="0"/>
              <a:buChar char="•"/>
            </a:pPr>
            <a:r>
              <a:rPr lang="en-US" sz="1000" dirty="0" smtClean="0">
                <a:latin typeface="Segoe UI" pitchFamily="34" charset="0"/>
                <a:cs typeface="Segoe UI" pitchFamily="34" charset="0"/>
              </a:rPr>
              <a:t>CSIRO</a:t>
            </a:r>
            <a:endParaRPr lang="en-US" sz="1000" dirty="0" smtClean="0">
              <a:latin typeface="Segoe UI Semibold" pitchFamily="34" charset="0"/>
              <a:cs typeface="Segoe UI" pitchFamily="34" charset="0"/>
            </a:endParaRPr>
          </a:p>
        </p:txBody>
      </p:sp>
      <p:sp>
        <p:nvSpPr>
          <p:cNvPr id="28" name="Right Brace 27"/>
          <p:cNvSpPr/>
          <p:nvPr/>
        </p:nvSpPr>
        <p:spPr>
          <a:xfrm>
            <a:off x="9753103" y="4768121"/>
            <a:ext cx="214314" cy="338328"/>
          </a:xfrm>
          <a:prstGeom prst="rightBrace">
            <a:avLst>
              <a:gd name="adj1" fmla="val 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9" name="Oval 28"/>
          <p:cNvSpPr/>
          <p:nvPr/>
        </p:nvSpPr>
        <p:spPr>
          <a:xfrm>
            <a:off x="9285340" y="3284724"/>
            <a:ext cx="182880" cy="182880"/>
          </a:xfrm>
          <a:prstGeom prst="ellipse">
            <a:avLst/>
          </a:prstGeom>
          <a:gradFill flip="none" rotWithShape="1">
            <a:gsLst>
              <a:gs pos="0">
                <a:schemeClr val="accent1"/>
              </a:gs>
              <a:gs pos="100000">
                <a:schemeClr val="accent1">
                  <a:lumMod val="60000"/>
                  <a:lumOff val="40000"/>
                </a:schemeClr>
              </a:gs>
            </a:gsLst>
            <a:lin ang="2700000" scaled="1"/>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bwMode="auto">
          <a:xfrm>
            <a:off x="7585323" y="3214691"/>
            <a:ext cx="1444752" cy="274321"/>
          </a:xfrm>
          <a:prstGeom prst="rect">
            <a:avLst/>
          </a:prstGeom>
          <a:gradFill>
            <a:gsLst>
              <a:gs pos="0">
                <a:schemeClr val="accent1"/>
              </a:gs>
              <a:gs pos="100000">
                <a:schemeClr val="accent1">
                  <a:lumMod val="75000"/>
                </a:schemeClr>
              </a:gs>
            </a:gsLst>
            <a:lin ang="4200000" scaled="0"/>
          </a:gradFill>
          <a:ln w="12700">
            <a:noFill/>
            <a:headEnd type="none" w="med" len="med"/>
            <a:tailEnd type="none" w="med" len="med"/>
          </a:ln>
          <a:effectLst>
            <a:outerShdw blurRad="50800" dist="38100" dir="5400000" algn="t" rotWithShape="0">
              <a:prstClr val="black">
                <a:alpha val="20000"/>
              </a:prstClr>
            </a:outerShdw>
          </a:effectLst>
        </p:spPr>
        <p:txBody>
          <a:bodyPr lIns="91440" tIns="0" rIns="0" bIns="0" anchor="ctr">
            <a:noAutofit/>
          </a:bodyPr>
          <a:lstStyle/>
          <a:p>
            <a:pPr marL="0" lvl="1" indent="-228304" defTabSz="1218535">
              <a:spcAft>
                <a:spcPts val="300"/>
              </a:spcAft>
              <a:buSzPct val="80000"/>
              <a:buNone/>
              <a:defRPr/>
            </a:pPr>
            <a:r>
              <a:rPr lang="en-US" sz="1200" kern="0" dirty="0" smtClean="0">
                <a:solidFill>
                  <a:schemeClr val="bg1"/>
                </a:solidFill>
                <a:latin typeface="Segoe UI Semibold" pitchFamily="34" charset="0"/>
              </a:rPr>
              <a:t>China  - Now!</a:t>
            </a:r>
          </a:p>
        </p:txBody>
      </p:sp>
      <p:sp>
        <p:nvSpPr>
          <p:cNvPr id="32" name="Rectangle 31"/>
          <p:cNvSpPr/>
          <p:nvPr/>
        </p:nvSpPr>
        <p:spPr>
          <a:xfrm>
            <a:off x="7545142" y="3566473"/>
            <a:ext cx="1344169" cy="600164"/>
          </a:xfrm>
          <a:prstGeom prst="rect">
            <a:avLst/>
          </a:prstGeom>
        </p:spPr>
        <p:txBody>
          <a:bodyPr wrap="square">
            <a:noAutofit/>
          </a:bodyPr>
          <a:lstStyle/>
          <a:p>
            <a:pPr marL="0" lvl="1">
              <a:spcAft>
                <a:spcPts val="300"/>
              </a:spcAft>
            </a:pPr>
            <a:endParaRPr lang="en-US" sz="1000" dirty="0" smtClean="0">
              <a:solidFill>
                <a:schemeClr val="tx1">
                  <a:lumMod val="75000"/>
                  <a:lumOff val="25000"/>
                  <a:alpha val="99000"/>
                </a:schemeClr>
              </a:solidFill>
              <a:latin typeface="Segoe UI Semibold" pitchFamily="34" charset="0"/>
              <a:cs typeface="Segoe UI" pitchFamily="34" charset="0"/>
            </a:endParaRPr>
          </a:p>
        </p:txBody>
      </p:sp>
      <p:sp>
        <p:nvSpPr>
          <p:cNvPr id="33" name="Right Brace 32"/>
          <p:cNvSpPr/>
          <p:nvPr/>
        </p:nvSpPr>
        <p:spPr>
          <a:xfrm>
            <a:off x="9030076" y="3220716"/>
            <a:ext cx="214314" cy="338328"/>
          </a:xfrm>
          <a:prstGeom prst="rightBrace">
            <a:avLst>
              <a:gd name="adj1" fmla="val 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4" name="Rectangle 33"/>
          <p:cNvSpPr/>
          <p:nvPr/>
        </p:nvSpPr>
        <p:spPr bwMode="auto">
          <a:xfrm>
            <a:off x="2788739" y="2989777"/>
            <a:ext cx="1444752" cy="274321"/>
          </a:xfrm>
          <a:prstGeom prst="rect">
            <a:avLst/>
          </a:prstGeom>
          <a:gradFill>
            <a:gsLst>
              <a:gs pos="0">
                <a:schemeClr val="accent1"/>
              </a:gs>
              <a:gs pos="100000">
                <a:schemeClr val="accent1">
                  <a:lumMod val="75000"/>
                </a:schemeClr>
              </a:gs>
            </a:gsLst>
            <a:lin ang="4200000" scaled="0"/>
          </a:gradFill>
          <a:ln w="12700">
            <a:noFill/>
            <a:headEnd type="none" w="med" len="med"/>
            <a:tailEnd type="none" w="med" len="med"/>
          </a:ln>
          <a:effectLst>
            <a:outerShdw blurRad="50800" dist="38100" dir="5400000" algn="t" rotWithShape="0">
              <a:prstClr val="black">
                <a:alpha val="20000"/>
              </a:prstClr>
            </a:outerShdw>
          </a:effectLst>
        </p:spPr>
        <p:txBody>
          <a:bodyPr lIns="91440" tIns="0" rIns="0" bIns="0" anchor="ctr">
            <a:noAutofit/>
          </a:bodyPr>
          <a:lstStyle/>
          <a:p>
            <a:pPr marL="0" lvl="1" indent="-228304" defTabSz="1218535">
              <a:spcAft>
                <a:spcPts val="300"/>
              </a:spcAft>
              <a:buSzPct val="80000"/>
              <a:defRPr/>
            </a:pPr>
            <a:r>
              <a:rPr lang="en-US" sz="1400" kern="0" dirty="0" smtClean="0">
                <a:gradFill>
                  <a:gsLst>
                    <a:gs pos="0">
                      <a:sysClr val="window" lastClr="FFFFFF"/>
                    </a:gs>
                    <a:gs pos="100000">
                      <a:sysClr val="window" lastClr="FFFFFF"/>
                    </a:gs>
                  </a:gsLst>
                  <a:lin ang="5400000" scaled="0"/>
                </a:gradFill>
                <a:latin typeface="Segoe UI Semibold" pitchFamily="34" charset="0"/>
              </a:rPr>
              <a:t>WA DC</a:t>
            </a:r>
          </a:p>
        </p:txBody>
      </p:sp>
      <p:sp>
        <p:nvSpPr>
          <p:cNvPr id="35" name="Right Brace 34"/>
          <p:cNvSpPr/>
          <p:nvPr/>
        </p:nvSpPr>
        <p:spPr>
          <a:xfrm flipH="1">
            <a:off x="2624266" y="2960931"/>
            <a:ext cx="214314" cy="338328"/>
          </a:xfrm>
          <a:prstGeom prst="rightBrace">
            <a:avLst>
              <a:gd name="adj1" fmla="val 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6" name="Oval 35"/>
          <p:cNvSpPr/>
          <p:nvPr/>
        </p:nvSpPr>
        <p:spPr>
          <a:xfrm>
            <a:off x="1720966" y="2991685"/>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300100" y="3470656"/>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21872" y="2980799"/>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98235" y="2904599"/>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169465" y="3263831"/>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156401" y="2861049"/>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191236" y="3035225"/>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87547" y="2828391"/>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607091" y="2915481"/>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655639" y="3231174"/>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339947" y="3187629"/>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354522" y="3165853"/>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54518" y="3274709"/>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40872" y="3350912"/>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60974" y="3024342"/>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289202" y="3307367"/>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618149" y="2861049"/>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997643" y="2991677"/>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966489" y="3100529"/>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20171" y="2316745"/>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171815" y="2371171"/>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bwMode="auto">
          <a:xfrm>
            <a:off x="229484" y="3544947"/>
            <a:ext cx="1444752" cy="274321"/>
          </a:xfrm>
          <a:prstGeom prst="rect">
            <a:avLst/>
          </a:prstGeom>
          <a:gradFill>
            <a:gsLst>
              <a:gs pos="0">
                <a:schemeClr val="accent1"/>
              </a:gs>
              <a:gs pos="100000">
                <a:schemeClr val="accent1">
                  <a:lumMod val="75000"/>
                </a:schemeClr>
              </a:gs>
            </a:gsLst>
            <a:lin ang="4200000" scaled="0"/>
          </a:gradFill>
          <a:ln w="12700">
            <a:noFill/>
            <a:headEnd type="none" w="med" len="med"/>
            <a:tailEnd type="none" w="med" len="med"/>
          </a:ln>
          <a:effectLst>
            <a:outerShdw blurRad="50800" dist="38100" dir="5400000" algn="t" rotWithShape="0">
              <a:prstClr val="black">
                <a:alpha val="20000"/>
              </a:prstClr>
            </a:outerShdw>
          </a:effectLst>
        </p:spPr>
        <p:txBody>
          <a:bodyPr lIns="91440" tIns="0" rIns="0" bIns="0" anchor="ctr">
            <a:noAutofit/>
          </a:bodyPr>
          <a:lstStyle/>
          <a:p>
            <a:pPr marL="0" lvl="1" indent="-228304" defTabSz="1218535">
              <a:spcAft>
                <a:spcPts val="300"/>
              </a:spcAft>
              <a:buSzPct val="80000"/>
              <a:defRPr/>
            </a:pPr>
            <a:r>
              <a:rPr lang="en-US" sz="1400" kern="0" dirty="0" smtClean="0">
                <a:gradFill>
                  <a:gsLst>
                    <a:gs pos="0">
                      <a:sysClr val="window" lastClr="FFFFFF"/>
                    </a:gs>
                    <a:gs pos="100000">
                      <a:sysClr val="window" lastClr="FFFFFF"/>
                    </a:gs>
                  </a:gsLst>
                  <a:lin ang="5400000" scaled="0"/>
                </a:gradFill>
                <a:latin typeface="Segoe UI Semibold" pitchFamily="34" charset="0"/>
              </a:rPr>
              <a:t>Seattle</a:t>
            </a:r>
          </a:p>
        </p:txBody>
      </p:sp>
      <p:sp>
        <p:nvSpPr>
          <p:cNvPr id="58" name="Right Brace 57"/>
          <p:cNvSpPr/>
          <p:nvPr/>
        </p:nvSpPr>
        <p:spPr>
          <a:xfrm rot="16200000">
            <a:off x="791298" y="2727704"/>
            <a:ext cx="321127" cy="1545773"/>
          </a:xfrm>
          <a:prstGeom prst="rightBrace">
            <a:avLst>
              <a:gd name="adj1" fmla="val 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48101" y="2632456"/>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76627" y="2763071"/>
            <a:ext cx="64009" cy="64008"/>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951860" y="2881250"/>
            <a:ext cx="0" cy="491437"/>
          </a:xfrm>
          <a:prstGeom prst="lin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flipH="1">
            <a:off x="2338134" y="3318329"/>
            <a:ext cx="39528" cy="105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2434645" y="3030447"/>
            <a:ext cx="182880" cy="182880"/>
          </a:xfrm>
          <a:prstGeom prst="ellipse">
            <a:avLst/>
          </a:prstGeom>
          <a:gradFill flip="none" rotWithShape="1">
            <a:gsLst>
              <a:gs pos="0">
                <a:schemeClr val="accent1"/>
              </a:gs>
              <a:gs pos="100000">
                <a:schemeClr val="accent1">
                  <a:lumMod val="60000"/>
                  <a:lumOff val="40000"/>
                </a:schemeClr>
              </a:gs>
            </a:gsLst>
            <a:lin ang="2700000" scaled="1"/>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Brace 63"/>
          <p:cNvSpPr/>
          <p:nvPr/>
        </p:nvSpPr>
        <p:spPr>
          <a:xfrm flipH="1">
            <a:off x="5903633" y="2338512"/>
            <a:ext cx="214314" cy="338328"/>
          </a:xfrm>
          <a:prstGeom prst="rightBrace">
            <a:avLst>
              <a:gd name="adj1" fmla="val 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5" name="Oval 64"/>
          <p:cNvSpPr/>
          <p:nvPr/>
        </p:nvSpPr>
        <p:spPr>
          <a:xfrm>
            <a:off x="5752692" y="2442144"/>
            <a:ext cx="182880" cy="182880"/>
          </a:xfrm>
          <a:prstGeom prst="ellipse">
            <a:avLst/>
          </a:prstGeom>
          <a:gradFill flip="none" rotWithShape="1">
            <a:gsLst>
              <a:gs pos="0">
                <a:schemeClr val="accent1"/>
              </a:gs>
              <a:gs pos="100000">
                <a:schemeClr val="accent1">
                  <a:lumMod val="60000"/>
                  <a:lumOff val="40000"/>
                </a:schemeClr>
              </a:gs>
            </a:gsLst>
            <a:lin ang="2700000" scaled="1"/>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60420" y="2698368"/>
            <a:ext cx="182880" cy="182880"/>
          </a:xfrm>
          <a:prstGeom prst="ellipse">
            <a:avLst/>
          </a:prstGeom>
          <a:gradFill flip="none" rotWithShape="1">
            <a:gsLst>
              <a:gs pos="0">
                <a:schemeClr val="accent1"/>
              </a:gs>
              <a:gs pos="100000">
                <a:schemeClr val="accent1">
                  <a:lumMod val="60000"/>
                  <a:lumOff val="40000"/>
                </a:schemeClr>
              </a:gs>
            </a:gsLst>
            <a:lin ang="2700000" scaled="1"/>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42643" y="3833173"/>
            <a:ext cx="1344169" cy="600164"/>
          </a:xfrm>
          <a:prstGeom prst="rect">
            <a:avLst/>
          </a:prstGeom>
        </p:spPr>
        <p:txBody>
          <a:bodyPr wrap="square">
            <a:noAutofit/>
          </a:bodyPr>
          <a:lstStyle/>
          <a:p>
            <a:pPr marL="0" lvl="1">
              <a:spcAft>
                <a:spcPts val="300"/>
              </a:spcAft>
            </a:pPr>
            <a:r>
              <a:rPr lang="en-US" sz="1050" dirty="0" smtClean="0">
                <a:solidFill>
                  <a:schemeClr val="tx1">
                    <a:lumMod val="75000"/>
                    <a:lumOff val="25000"/>
                    <a:alpha val="99000"/>
                  </a:schemeClr>
                </a:solidFill>
                <a:latin typeface="Segoe UI Semibold" pitchFamily="34" charset="0"/>
                <a:cs typeface="Segoe UI" pitchFamily="34" charset="0"/>
              </a:rPr>
              <a:t>Project HQ</a:t>
            </a:r>
            <a:endParaRPr lang="en-US" sz="1050" dirty="0" smtClean="0">
              <a:solidFill>
                <a:schemeClr val="tx1">
                  <a:lumMod val="75000"/>
                  <a:lumOff val="25000"/>
                  <a:alpha val="99000"/>
                </a:schemeClr>
              </a:solidFill>
              <a:latin typeface="Segoe UI" pitchFamily="34" charset="0"/>
              <a:cs typeface="Segoe UI" pitchFamily="34" charset="0"/>
            </a:endParaRPr>
          </a:p>
          <a:p>
            <a:r>
              <a:rPr lang="en-US" sz="1000" dirty="0"/>
              <a:t>Penn</a:t>
            </a:r>
          </a:p>
          <a:p>
            <a:r>
              <a:rPr lang="en-US" sz="1000" dirty="0"/>
              <a:t>Louisiana</a:t>
            </a:r>
          </a:p>
          <a:p>
            <a:r>
              <a:rPr lang="en-US" sz="1000" dirty="0"/>
              <a:t>Washington</a:t>
            </a:r>
          </a:p>
          <a:p>
            <a:r>
              <a:rPr lang="en-US" sz="1000" dirty="0"/>
              <a:t>New York</a:t>
            </a:r>
          </a:p>
          <a:p>
            <a:r>
              <a:rPr lang="en-US" sz="1000" dirty="0"/>
              <a:t>New Mexico</a:t>
            </a:r>
          </a:p>
          <a:p>
            <a:r>
              <a:rPr lang="en-US" sz="1000" dirty="0"/>
              <a:t>California</a:t>
            </a:r>
          </a:p>
          <a:p>
            <a:r>
              <a:rPr lang="en-US" sz="1000" dirty="0"/>
              <a:t>Colorado</a:t>
            </a:r>
          </a:p>
          <a:p>
            <a:r>
              <a:rPr lang="en-US" sz="1000" dirty="0"/>
              <a:t>Michigan</a:t>
            </a:r>
          </a:p>
          <a:p>
            <a:r>
              <a:rPr lang="en-US" sz="1000" dirty="0"/>
              <a:t>South Carolina</a:t>
            </a:r>
          </a:p>
          <a:p>
            <a:r>
              <a:rPr lang="en-US" sz="1000" dirty="0"/>
              <a:t>Texas</a:t>
            </a:r>
            <a:endParaRPr lang="en-US" sz="1000" dirty="0">
              <a:solidFill>
                <a:schemeClr val="tx1">
                  <a:lumMod val="75000"/>
                  <a:lumOff val="25000"/>
                  <a:alpha val="99000"/>
                </a:schemeClr>
              </a:solidFill>
              <a:latin typeface="Segoe UI Semibold" pitchFamily="34" charset="0"/>
              <a:cs typeface="Segoe UI" pitchFamily="34" charset="0"/>
            </a:endParaRPr>
          </a:p>
        </p:txBody>
      </p:sp>
      <p:sp>
        <p:nvSpPr>
          <p:cNvPr id="69" name="Rectangle 68"/>
          <p:cNvSpPr/>
          <p:nvPr/>
        </p:nvSpPr>
        <p:spPr bwMode="auto">
          <a:xfrm>
            <a:off x="7692479" y="3795110"/>
            <a:ext cx="1444752" cy="274321"/>
          </a:xfrm>
          <a:prstGeom prst="rect">
            <a:avLst/>
          </a:prstGeom>
          <a:gradFill>
            <a:gsLst>
              <a:gs pos="0">
                <a:schemeClr val="accent1"/>
              </a:gs>
              <a:gs pos="100000">
                <a:schemeClr val="accent1">
                  <a:lumMod val="75000"/>
                </a:schemeClr>
              </a:gs>
            </a:gsLst>
            <a:lin ang="4200000" scaled="0"/>
          </a:gradFill>
          <a:ln w="12700">
            <a:noFill/>
            <a:headEnd type="none" w="med" len="med"/>
            <a:tailEnd type="none" w="med" len="med"/>
          </a:ln>
          <a:effectLst>
            <a:outerShdw blurRad="50800" dist="38100" dir="5400000" algn="t" rotWithShape="0">
              <a:prstClr val="black">
                <a:alpha val="20000"/>
              </a:prstClr>
            </a:outerShdw>
          </a:effectLst>
        </p:spPr>
        <p:txBody>
          <a:bodyPr lIns="91440" tIns="0" rIns="0" bIns="0" anchor="ctr">
            <a:noAutofit/>
          </a:bodyPr>
          <a:lstStyle/>
          <a:p>
            <a:pPr marL="0" lvl="1" indent="-228304" defTabSz="1218535">
              <a:spcAft>
                <a:spcPts val="300"/>
              </a:spcAft>
              <a:buSzPct val="80000"/>
              <a:buNone/>
              <a:defRPr/>
            </a:pPr>
            <a:r>
              <a:rPr lang="en-US" sz="1200" kern="0" dirty="0" smtClean="0">
                <a:gradFill>
                  <a:gsLst>
                    <a:gs pos="0">
                      <a:sysClr val="window" lastClr="FFFFFF"/>
                    </a:gs>
                    <a:gs pos="100000">
                      <a:sysClr val="window" lastClr="FFFFFF"/>
                    </a:gs>
                  </a:gsLst>
                  <a:lin ang="5400000" scaled="0"/>
                </a:gradFill>
                <a:latin typeface="Segoe UI Semibold" pitchFamily="34" charset="0"/>
              </a:rPr>
              <a:t>Taiwan- Now!</a:t>
            </a:r>
          </a:p>
        </p:txBody>
      </p:sp>
      <p:sp>
        <p:nvSpPr>
          <p:cNvPr id="70" name="Rectangle 69"/>
          <p:cNvSpPr/>
          <p:nvPr/>
        </p:nvSpPr>
        <p:spPr>
          <a:xfrm>
            <a:off x="7689889" y="4091593"/>
            <a:ext cx="1344169" cy="600164"/>
          </a:xfrm>
          <a:prstGeom prst="rect">
            <a:avLst/>
          </a:prstGeom>
        </p:spPr>
        <p:txBody>
          <a:bodyPr wrap="square">
            <a:noAutofit/>
          </a:bodyPr>
          <a:lstStyle/>
          <a:p>
            <a:pPr marL="0" lvl="1">
              <a:spcAft>
                <a:spcPts val="300"/>
              </a:spcAft>
            </a:pPr>
            <a:endParaRPr lang="en-US" sz="1000" dirty="0" smtClean="0">
              <a:solidFill>
                <a:schemeClr val="tx1">
                  <a:lumMod val="75000"/>
                  <a:lumOff val="25000"/>
                  <a:alpha val="99000"/>
                </a:schemeClr>
              </a:solidFill>
              <a:latin typeface="Segoe UI Semibold" pitchFamily="34" charset="0"/>
              <a:cs typeface="Segoe UI" pitchFamily="34" charset="0"/>
            </a:endParaRPr>
          </a:p>
        </p:txBody>
      </p:sp>
      <p:sp>
        <p:nvSpPr>
          <p:cNvPr id="71" name="Oval 70"/>
          <p:cNvSpPr/>
          <p:nvPr/>
        </p:nvSpPr>
        <p:spPr>
          <a:xfrm>
            <a:off x="9327710" y="3819266"/>
            <a:ext cx="182880" cy="182880"/>
          </a:xfrm>
          <a:prstGeom prst="ellipse">
            <a:avLst/>
          </a:prstGeom>
          <a:gradFill flip="none" rotWithShape="1">
            <a:gsLst>
              <a:gs pos="0">
                <a:schemeClr val="accent1"/>
              </a:gs>
              <a:gs pos="100000">
                <a:schemeClr val="accent1">
                  <a:lumMod val="60000"/>
                  <a:lumOff val="40000"/>
                </a:schemeClr>
              </a:gs>
            </a:gsLst>
            <a:lin ang="2700000" scaled="1"/>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Brace 71"/>
          <p:cNvSpPr/>
          <p:nvPr/>
        </p:nvSpPr>
        <p:spPr>
          <a:xfrm>
            <a:off x="9072447" y="3755258"/>
            <a:ext cx="214314" cy="338328"/>
          </a:xfrm>
          <a:prstGeom prst="rightBrace">
            <a:avLst>
              <a:gd name="adj1" fmla="val 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 name="Title 4"/>
          <p:cNvSpPr>
            <a:spLocks noGrp="1"/>
          </p:cNvSpPr>
          <p:nvPr>
            <p:ph type="title"/>
          </p:nvPr>
        </p:nvSpPr>
        <p:spPr>
          <a:xfrm>
            <a:off x="136147" y="100584"/>
            <a:ext cx="11724693" cy="2049792"/>
          </a:xfrm>
        </p:spPr>
        <p:txBody>
          <a:bodyPr/>
          <a:lstStyle/>
          <a:p>
            <a:r>
              <a:rPr lang="en-US" sz="4000" dirty="0" smtClean="0"/>
              <a:t>Microsoft Cloud Research Engagement Project</a:t>
            </a:r>
            <a:br>
              <a:rPr lang="en-US" sz="4000" dirty="0" smtClean="0"/>
            </a:br>
            <a:r>
              <a:rPr lang="en-US" sz="4000" dirty="0" smtClean="0"/>
              <a:t> </a:t>
            </a:r>
            <a:r>
              <a:rPr lang="en-US" sz="2800" dirty="0"/>
              <a:t>W</a:t>
            </a:r>
            <a:r>
              <a:rPr lang="en-US" sz="2800" dirty="0" smtClean="0"/>
              <a:t>ork with international funding agencies to grant access to cloud resources to researchers.   90 projects world wide.   </a:t>
            </a:r>
            <a:endParaRPr lang="en-US" i="1" dirty="0">
              <a:solidFill>
                <a:schemeClr val="accent2"/>
              </a:solidFill>
            </a:endParaRPr>
          </a:p>
        </p:txBody>
      </p:sp>
    </p:spTree>
    <p:extLst>
      <p:ext uri="{BB962C8B-B14F-4D97-AF65-F5344CB8AC3E}">
        <p14:creationId xmlns:p14="http://schemas.microsoft.com/office/powerpoint/2010/main" val="398396416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258" y="980729"/>
            <a:ext cx="8975726" cy="5095647"/>
          </a:xfrm>
        </p:spPr>
        <p:txBody>
          <a:bodyPr/>
          <a:lstStyle/>
          <a:p>
            <a:r>
              <a:rPr lang="en-US" dirty="0" smtClean="0">
                <a:solidFill>
                  <a:schemeClr val="tx1"/>
                </a:solidFill>
              </a:rPr>
              <a:t>Protein Folding</a:t>
            </a:r>
          </a:p>
          <a:p>
            <a:pPr lvl="2"/>
            <a:r>
              <a:rPr lang="en-US" dirty="0" smtClean="0">
                <a:solidFill>
                  <a:schemeClr val="tx1"/>
                </a:solidFill>
              </a:rPr>
              <a:t>The University of Washington is studying the ways proteins from salmonella virus inject DNA into cells.  Used 2000 concurrent cores.  PI</a:t>
            </a:r>
            <a:r>
              <a:rPr lang="en-US" dirty="0">
                <a:solidFill>
                  <a:schemeClr val="tx1"/>
                </a:solidFill>
              </a:rPr>
              <a:t>: Nikolas </a:t>
            </a:r>
            <a:r>
              <a:rPr lang="en-US" dirty="0" err="1">
                <a:solidFill>
                  <a:schemeClr val="tx1"/>
                </a:solidFill>
              </a:rPr>
              <a:t>Sgourakis</a:t>
            </a:r>
            <a:r>
              <a:rPr lang="en-US" dirty="0">
                <a:solidFill>
                  <a:schemeClr val="tx1"/>
                </a:solidFill>
              </a:rPr>
              <a:t>, </a:t>
            </a:r>
            <a:r>
              <a:rPr lang="en-US" dirty="0" smtClean="0">
                <a:solidFill>
                  <a:schemeClr val="tx1"/>
                </a:solidFill>
              </a:rPr>
              <a:t>Baker </a:t>
            </a:r>
            <a:r>
              <a:rPr lang="en-US" dirty="0">
                <a:solidFill>
                  <a:schemeClr val="tx1"/>
                </a:solidFill>
              </a:rPr>
              <a:t>Lab</a:t>
            </a:r>
            <a:r>
              <a:rPr lang="en-US" dirty="0" smtClean="0">
                <a:solidFill>
                  <a:schemeClr val="tx1"/>
                </a:solidFill>
              </a:rPr>
              <a:t>.</a:t>
            </a:r>
          </a:p>
          <a:p>
            <a:pPr>
              <a:spcBef>
                <a:spcPts val="1800"/>
              </a:spcBef>
            </a:pPr>
            <a:r>
              <a:rPr lang="en-US" dirty="0" smtClean="0">
                <a:solidFill>
                  <a:schemeClr val="tx1"/>
                </a:solidFill>
              </a:rPr>
              <a:t>Joint Genetic and </a:t>
            </a:r>
            <a:r>
              <a:rPr lang="en-US" dirty="0" err="1" smtClean="0">
                <a:solidFill>
                  <a:schemeClr val="tx1"/>
                </a:solidFill>
              </a:rPr>
              <a:t>Neuroimaging</a:t>
            </a:r>
            <a:r>
              <a:rPr lang="en-US" dirty="0" smtClean="0">
                <a:solidFill>
                  <a:schemeClr val="tx1"/>
                </a:solidFill>
              </a:rPr>
              <a:t> Analysis</a:t>
            </a:r>
          </a:p>
          <a:p>
            <a:pPr lvl="2"/>
            <a:r>
              <a:rPr lang="en-US" dirty="0" smtClean="0">
                <a:solidFill>
                  <a:schemeClr val="tx1"/>
                </a:solidFill>
              </a:rPr>
              <a:t>France’s premier research institute INRIA is using 1000 cores of Azure to study large cohorts of subjects to understand links between genetic patterns and brain anomalies. </a:t>
            </a:r>
            <a:r>
              <a:rPr lang="en-US" dirty="0" err="1" smtClean="0">
                <a:solidFill>
                  <a:schemeClr val="tx1"/>
                </a:solidFill>
              </a:rPr>
              <a:t>Pis</a:t>
            </a:r>
            <a:r>
              <a:rPr lang="en-US" dirty="0" smtClean="0">
                <a:solidFill>
                  <a:schemeClr val="tx1"/>
                </a:solidFill>
              </a:rPr>
              <a:t>: </a:t>
            </a:r>
            <a:r>
              <a:rPr lang="en-US" dirty="0" err="1">
                <a:solidFill>
                  <a:schemeClr val="tx1"/>
                </a:solidFill>
              </a:rPr>
              <a:t>Radu</a:t>
            </a:r>
            <a:r>
              <a:rPr lang="en-US" dirty="0">
                <a:solidFill>
                  <a:schemeClr val="tx1"/>
                </a:solidFill>
              </a:rPr>
              <a:t> Marius </a:t>
            </a:r>
            <a:r>
              <a:rPr lang="en-US" dirty="0" err="1">
                <a:solidFill>
                  <a:schemeClr val="tx1"/>
                </a:solidFill>
              </a:rPr>
              <a:t>Tudoran</a:t>
            </a:r>
            <a:r>
              <a:rPr lang="en-US" dirty="0">
                <a:solidFill>
                  <a:schemeClr val="tx1"/>
                </a:solidFill>
              </a:rPr>
              <a:t>, Gabriel </a:t>
            </a:r>
            <a:r>
              <a:rPr lang="en-US" dirty="0" smtClean="0">
                <a:solidFill>
                  <a:schemeClr val="tx1"/>
                </a:solidFill>
              </a:rPr>
              <a:t>Antoniu IRISA INRIA France.</a:t>
            </a:r>
          </a:p>
          <a:p>
            <a:pPr>
              <a:spcBef>
                <a:spcPts val="1800"/>
              </a:spcBef>
            </a:pPr>
            <a:r>
              <a:rPr lang="en-US" dirty="0" smtClean="0">
                <a:solidFill>
                  <a:schemeClr val="tx1"/>
                </a:solidFill>
              </a:rPr>
              <a:t>Fire Risk</a:t>
            </a:r>
          </a:p>
          <a:p>
            <a:pPr lvl="2"/>
            <a:r>
              <a:rPr lang="en-US" dirty="0">
                <a:solidFill>
                  <a:schemeClr val="tx1"/>
                </a:solidFill>
              </a:rPr>
              <a:t>This </a:t>
            </a:r>
            <a:r>
              <a:rPr lang="en-US" dirty="0" smtClean="0">
                <a:solidFill>
                  <a:schemeClr val="tx1"/>
                </a:solidFill>
              </a:rPr>
              <a:t>app from the University of Aegean estimates the </a:t>
            </a:r>
            <a:r>
              <a:rPr lang="en-US" dirty="0">
                <a:solidFill>
                  <a:schemeClr val="tx1"/>
                </a:solidFill>
              </a:rPr>
              <a:t>fire risk </a:t>
            </a:r>
            <a:r>
              <a:rPr lang="en-US" dirty="0" smtClean="0">
                <a:solidFill>
                  <a:schemeClr val="tx1"/>
                </a:solidFill>
              </a:rPr>
              <a:t>probability using </a:t>
            </a:r>
            <a:r>
              <a:rPr lang="en-US" dirty="0" err="1" smtClean="0">
                <a:solidFill>
                  <a:schemeClr val="tx1"/>
                </a:solidFill>
              </a:rPr>
              <a:t>meteo</a:t>
            </a:r>
            <a:r>
              <a:rPr lang="en-US" dirty="0" smtClean="0">
                <a:solidFill>
                  <a:schemeClr val="tx1"/>
                </a:solidFill>
              </a:rPr>
              <a:t> </a:t>
            </a:r>
            <a:r>
              <a:rPr lang="en-US" dirty="0">
                <a:solidFill>
                  <a:schemeClr val="tx1"/>
                </a:solidFill>
              </a:rPr>
              <a:t>and </a:t>
            </a:r>
            <a:r>
              <a:rPr lang="en-US" dirty="0" smtClean="0">
                <a:solidFill>
                  <a:schemeClr val="tx1"/>
                </a:solidFill>
              </a:rPr>
              <a:t>geo-data sources </a:t>
            </a:r>
            <a:r>
              <a:rPr lang="en-US" dirty="0">
                <a:solidFill>
                  <a:schemeClr val="tx1"/>
                </a:solidFill>
              </a:rPr>
              <a:t>and calculates the so-called fire risk index. </a:t>
            </a:r>
            <a:r>
              <a:rPr lang="en-US" dirty="0" smtClean="0">
                <a:solidFill>
                  <a:schemeClr val="tx1"/>
                </a:solidFill>
              </a:rPr>
              <a:t> A </a:t>
            </a:r>
            <a:r>
              <a:rPr lang="en-US" dirty="0">
                <a:solidFill>
                  <a:schemeClr val="tx1"/>
                </a:solidFill>
              </a:rPr>
              <a:t>client application for the fire and forest services as well as cloud services that allow access to real-time data from sensors and on-the-ground reporting</a:t>
            </a:r>
            <a:r>
              <a:rPr lang="en-US" dirty="0" smtClean="0">
                <a:solidFill>
                  <a:schemeClr val="tx1"/>
                </a:solidFill>
              </a:rPr>
              <a:t>. </a:t>
            </a:r>
            <a:r>
              <a:rPr lang="en-US" dirty="0">
                <a:solidFill>
                  <a:schemeClr val="tx1"/>
                </a:solidFill>
              </a:rPr>
              <a:t>This service has been tested and validated with fire-fighting crews in both </a:t>
            </a:r>
            <a:r>
              <a:rPr lang="en-US" dirty="0" err="1">
                <a:solidFill>
                  <a:schemeClr val="tx1"/>
                </a:solidFill>
              </a:rPr>
              <a:t>Mytilene</a:t>
            </a:r>
            <a:r>
              <a:rPr lang="en-US" dirty="0">
                <a:solidFill>
                  <a:schemeClr val="tx1"/>
                </a:solidFill>
              </a:rPr>
              <a:t> and Thessaloniki, Greece</a:t>
            </a:r>
            <a:r>
              <a:rPr lang="en-US" dirty="0" smtClean="0">
                <a:solidFill>
                  <a:schemeClr val="tx1"/>
                </a:solidFill>
              </a:rPr>
              <a:t> PI: </a:t>
            </a:r>
            <a:r>
              <a:rPr lang="en-US" dirty="0">
                <a:solidFill>
                  <a:schemeClr val="tx1"/>
                </a:solidFill>
              </a:rPr>
              <a:t>Kostas </a:t>
            </a:r>
            <a:r>
              <a:rPr lang="en-US" dirty="0" err="1" smtClean="0">
                <a:solidFill>
                  <a:schemeClr val="tx1"/>
                </a:solidFill>
              </a:rPr>
              <a:t>Kalabokidis</a:t>
            </a:r>
            <a:endParaRPr lang="en-US" dirty="0" smtClean="0">
              <a:solidFill>
                <a:schemeClr val="tx1"/>
              </a:solidFill>
            </a:endParaRPr>
          </a:p>
        </p:txBody>
      </p:sp>
      <p:sp>
        <p:nvSpPr>
          <p:cNvPr id="3" name="Title 2"/>
          <p:cNvSpPr>
            <a:spLocks noGrp="1"/>
          </p:cNvSpPr>
          <p:nvPr>
            <p:ph type="title"/>
          </p:nvPr>
        </p:nvSpPr>
        <p:spPr>
          <a:xfrm>
            <a:off x="523875" y="228601"/>
            <a:ext cx="11234738" cy="569387"/>
          </a:xfrm>
        </p:spPr>
        <p:txBody>
          <a:bodyPr/>
          <a:lstStyle/>
          <a:p>
            <a:r>
              <a:rPr lang="en-US" dirty="0" smtClean="0"/>
              <a:t>Sample Projects on Windows Azure</a:t>
            </a:r>
            <a:endParaRPr lang="en-US"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9022" y="1052736"/>
            <a:ext cx="2539804" cy="1400380"/>
          </a:xfrm>
          <a:prstGeom prst="rect">
            <a:avLst/>
          </a:prstGeom>
        </p:spPr>
      </p:pic>
      <p:pic>
        <p:nvPicPr>
          <p:cNvPr id="23" name="Picture 22" descr="protein4.jpg"/>
          <p:cNvPicPr>
            <a:picLocks noChangeAspect="1"/>
          </p:cNvPicPr>
          <p:nvPr/>
        </p:nvPicPr>
        <p:blipFill>
          <a:blip r:embed="rId3" cstate="print"/>
          <a:srcRect r="1170" b="10189"/>
          <a:stretch>
            <a:fillRect/>
          </a:stretch>
        </p:blipFill>
        <p:spPr>
          <a:xfrm>
            <a:off x="9860053" y="2636913"/>
            <a:ext cx="2328772" cy="1471409"/>
          </a:xfrm>
          <a:prstGeom prst="rect">
            <a:avLst/>
          </a:prstGeom>
          <a:ln>
            <a:noFill/>
          </a:ln>
          <a:effectLst/>
        </p:spPr>
      </p:pic>
      <p:pic>
        <p:nvPicPr>
          <p:cNvPr id="13" name="Picture 12" descr="protein4.jpg"/>
          <p:cNvPicPr>
            <a:picLocks noChangeAspect="1"/>
          </p:cNvPicPr>
          <p:nvPr/>
        </p:nvPicPr>
        <p:blipFill rotWithShape="1">
          <a:blip r:embed="rId4" cstate="print"/>
          <a:srcRect l="20714" t="53733" r="63400" b="22390"/>
          <a:stretch/>
        </p:blipFill>
        <p:spPr>
          <a:xfrm>
            <a:off x="9830724" y="4437113"/>
            <a:ext cx="2358102" cy="1560203"/>
          </a:xfrm>
          <a:prstGeom prst="rect">
            <a:avLst/>
          </a:prstGeom>
          <a:solidFill>
            <a:schemeClr val="bg1">
              <a:lumMod val="75000"/>
            </a:schemeClr>
          </a:solidFill>
          <a:ln>
            <a:noFill/>
          </a:ln>
          <a:effectLst>
            <a:outerShdw blurRad="50800" dist="38100" dir="16200000" rotWithShape="0">
              <a:prstClr val="black">
                <a:alpha val="20000"/>
              </a:prstClr>
            </a:outerShdw>
          </a:effectLst>
        </p:spPr>
      </p:pic>
    </p:spTree>
    <p:extLst>
      <p:ext uri="{BB962C8B-B14F-4D97-AF65-F5344CB8AC3E}">
        <p14:creationId xmlns:p14="http://schemas.microsoft.com/office/powerpoint/2010/main" val="385930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Samples</a:t>
            </a:r>
            <a:endParaRPr lang="en-US" dirty="0"/>
          </a:p>
        </p:txBody>
      </p:sp>
      <p:sp>
        <p:nvSpPr>
          <p:cNvPr id="3" name="Text Placeholder 2"/>
          <p:cNvSpPr>
            <a:spLocks noGrp="1"/>
          </p:cNvSpPr>
          <p:nvPr>
            <p:ph type="body" sz="quarter" idx="10"/>
          </p:nvPr>
        </p:nvSpPr>
        <p:spPr>
          <a:xfrm>
            <a:off x="335272" y="908721"/>
            <a:ext cx="9318741" cy="5904693"/>
          </a:xfrm>
        </p:spPr>
        <p:txBody>
          <a:bodyPr/>
          <a:lstStyle/>
          <a:p>
            <a:pPr>
              <a:spcBef>
                <a:spcPts val="1800"/>
              </a:spcBef>
            </a:pPr>
            <a:r>
              <a:rPr lang="en-US" sz="2000" b="1" dirty="0" smtClean="0">
                <a:solidFill>
                  <a:schemeClr val="tx1"/>
                </a:solidFill>
              </a:rPr>
              <a:t>Drug Discovery</a:t>
            </a:r>
          </a:p>
          <a:p>
            <a:pPr lvl="1"/>
            <a:r>
              <a:rPr lang="en-US" sz="1800" dirty="0" smtClean="0">
                <a:solidFill>
                  <a:schemeClr val="tx1"/>
                </a:solidFill>
              </a:rPr>
              <a:t>Researchers at Newcastle University in the U.K. are using Azure to model the properties (toxicity, solubility, biological activity) of molecules for potential use as drugs. This cloud solution is primarily aimed at domain scientists who do not have advanced IT skills.  PI: Paul Watson</a:t>
            </a:r>
          </a:p>
          <a:p>
            <a:pPr marL="0" lvl="1">
              <a:spcAft>
                <a:spcPts val="300"/>
              </a:spcAft>
            </a:pPr>
            <a:r>
              <a:rPr lang="en-US" sz="2000" b="1" dirty="0" smtClean="0">
                <a:solidFill>
                  <a:schemeClr val="tx1"/>
                </a:solidFill>
                <a:latin typeface="Segoe UI" pitchFamily="34" charset="0"/>
                <a:ea typeface="Segoe UI" pitchFamily="34" charset="0"/>
                <a:cs typeface="Segoe UI" pitchFamily="34" charset="0"/>
              </a:rPr>
              <a:t>Predicate-Argument Structure Analysis</a:t>
            </a:r>
            <a:endParaRPr lang="en-US" sz="1200" b="1" dirty="0" smtClean="0">
              <a:solidFill>
                <a:schemeClr val="tx1"/>
              </a:solidFill>
              <a:latin typeface="Segoe UI" pitchFamily="34" charset="0"/>
              <a:ea typeface="Segoe UI" pitchFamily="34" charset="0"/>
              <a:cs typeface="Segoe UI" pitchFamily="34" charset="0"/>
            </a:endParaRPr>
          </a:p>
          <a:p>
            <a:pPr lvl="1"/>
            <a:r>
              <a:rPr lang="en-US" sz="1800" dirty="0" smtClean="0">
                <a:solidFill>
                  <a:schemeClr val="tx1"/>
                </a:solidFill>
              </a:rPr>
              <a:t>University of Kyoto team applied a predicate-argument structure analysis to a huge Japanese corpora consisting of about 20 billion web sentences, to improve the open-search engine infrastructure TSUBAKI, which is based on deep natural language processing.  To achieve this goal 10,000 core on Windows Azure were used in a massively parallel computation that took about a week</a:t>
            </a:r>
            <a:r>
              <a:rPr lang="en-US" sz="1400" dirty="0" smtClean="0">
                <a:solidFill>
                  <a:schemeClr val="tx1"/>
                </a:solidFill>
              </a:rPr>
              <a:t>.</a:t>
            </a:r>
            <a:endParaRPr lang="en-US" sz="1400" b="1" dirty="0" smtClean="0">
              <a:solidFill>
                <a:schemeClr val="tx1"/>
              </a:solidFill>
            </a:endParaRPr>
          </a:p>
          <a:p>
            <a:r>
              <a:rPr lang="en-US" sz="1800" b="1" dirty="0" smtClean="0">
                <a:solidFill>
                  <a:schemeClr val="tx1"/>
                </a:solidFill>
              </a:rPr>
              <a:t>Model and Manage Large Watershed Systems</a:t>
            </a:r>
          </a:p>
          <a:p>
            <a:pPr lvl="1"/>
            <a:r>
              <a:rPr lang="en-US" sz="1800" dirty="0" smtClean="0"/>
              <a:t>Predict the impact of land use change and climate change on water resources.   Going beyond modeling to include entire workflow from data collection to decision making.   University of Virginia and South Carolina.  Using HPC Scheduler on Azure to launch thousands of analysis jobs.</a:t>
            </a:r>
          </a:p>
          <a:p>
            <a:endParaRPr lang="en-US" dirty="0">
              <a:solidFill>
                <a:schemeClr val="tx1"/>
              </a:solidFill>
            </a:endParaRPr>
          </a:p>
        </p:txBody>
      </p:sp>
      <p:sp>
        <p:nvSpPr>
          <p:cNvPr id="4" name="Text Placeholder 3"/>
          <p:cNvSpPr>
            <a:spLocks noGrp="1"/>
          </p:cNvSpPr>
          <p:nvPr>
            <p:ph type="body" sz="quarter" idx="11"/>
          </p:nvPr>
        </p:nvSpPr>
        <p:spPr/>
        <p:txBody>
          <a:bodyPr/>
          <a:lstStyle/>
          <a:p>
            <a:endParaRPr lang="en-US"/>
          </a:p>
        </p:txBody>
      </p:sp>
      <p:sp>
        <p:nvSpPr>
          <p:cNvPr id="5" name="Slide Number Placeholder 4"/>
          <p:cNvSpPr>
            <a:spLocks noGrp="1"/>
          </p:cNvSpPr>
          <p:nvPr>
            <p:ph type="sldNum" sz="quarter" idx="4"/>
          </p:nvPr>
        </p:nvSpPr>
        <p:spPr/>
        <p:txBody>
          <a:bodyPr/>
          <a:lstStyle/>
          <a:p>
            <a:fld id="{4ADF12F3-3404-4B21-B30F-258D3BB43857}" type="slidenum">
              <a:rPr lang="en-US" smtClean="0">
                <a:gradFill>
                  <a:gsLst>
                    <a:gs pos="0">
                      <a:srgbClr val="292929"/>
                    </a:gs>
                    <a:gs pos="86000">
                      <a:srgbClr val="292929"/>
                    </a:gs>
                  </a:gsLst>
                  <a:lin ang="5400000" scaled="0"/>
                </a:gradFill>
              </a:rPr>
              <a:pPr/>
              <a:t>13</a:t>
            </a:fld>
            <a:endParaRPr lang="en-US" dirty="0">
              <a:gradFill>
                <a:gsLst>
                  <a:gs pos="0">
                    <a:srgbClr val="292929"/>
                  </a:gs>
                  <a:gs pos="86000">
                    <a:srgbClr val="292929"/>
                  </a:gs>
                </a:gsLst>
                <a:lin ang="5400000" scaled="0"/>
              </a:gra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5681" y="908720"/>
            <a:ext cx="2253145" cy="1512168"/>
          </a:xfrm>
          <a:prstGeom prst="rect">
            <a:avLst/>
          </a:prstGeom>
        </p:spPr>
      </p:pic>
      <p:pic>
        <p:nvPicPr>
          <p:cNvPr id="7" name="Picture 6" descr="protein4.jpg"/>
          <p:cNvPicPr>
            <a:picLocks noChangeAspect="1"/>
          </p:cNvPicPr>
          <p:nvPr/>
        </p:nvPicPr>
        <p:blipFill>
          <a:blip r:embed="rId3" cstate="print"/>
          <a:srcRect b="21039"/>
          <a:stretch>
            <a:fillRect/>
          </a:stretch>
        </p:blipFill>
        <p:spPr>
          <a:xfrm>
            <a:off x="9636050" y="2924944"/>
            <a:ext cx="2552775" cy="1512168"/>
          </a:xfrm>
          <a:prstGeom prst="rect">
            <a:avLst/>
          </a:prstGeom>
          <a:solidFill>
            <a:schemeClr val="bg1">
              <a:lumMod val="75000"/>
            </a:schemeClr>
          </a:solidFill>
          <a:ln>
            <a:noFill/>
          </a:ln>
          <a:effectLst>
            <a:outerShdw blurRad="50800" dist="38100" dir="16200000" rotWithShape="0">
              <a:prstClr val="black">
                <a:alpha val="2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6772" y="4725144"/>
            <a:ext cx="2662054" cy="1580528"/>
          </a:xfrm>
          <a:prstGeom prst="rect">
            <a:avLst/>
          </a:prstGeom>
        </p:spPr>
      </p:pic>
    </p:spTree>
    <p:extLst>
      <p:ext uri="{BB962C8B-B14F-4D97-AF65-F5344CB8AC3E}">
        <p14:creationId xmlns:p14="http://schemas.microsoft.com/office/powerpoint/2010/main" val="862426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93" y="839664"/>
            <a:ext cx="7523590" cy="5181600"/>
          </a:xfrm>
        </p:spPr>
        <p:txBody>
          <a:bodyPr>
            <a:noAutofit/>
          </a:bodyPr>
          <a:lstStyle/>
          <a:p>
            <a:pPr marL="457200" indent="-457200">
              <a:buFont typeface="+mj-lt"/>
              <a:buAutoNum type="arabicPeriod"/>
            </a:pPr>
            <a:r>
              <a:rPr lang="en-US" dirty="0" smtClean="0"/>
              <a:t>Traditional communication-intensive MPI apps belong on supercomputers.  </a:t>
            </a:r>
          </a:p>
          <a:p>
            <a:pPr marL="457200" indent="-457200">
              <a:buFont typeface="+mj-lt"/>
              <a:buAutoNum type="arabicPeriod"/>
            </a:pPr>
            <a:r>
              <a:rPr lang="en-US" dirty="0" smtClean="0"/>
              <a:t>The cloud advantage</a:t>
            </a:r>
          </a:p>
          <a:p>
            <a:pPr marL="846374" lvl="1" indent="-457200"/>
            <a:r>
              <a:rPr lang="en-US" sz="2000" dirty="0" smtClean="0"/>
              <a:t>Applications that require sharing &amp; web access</a:t>
            </a:r>
          </a:p>
          <a:p>
            <a:pPr marL="846374" lvl="1" indent="-457200"/>
            <a:r>
              <a:rPr lang="en-US" sz="2000" dirty="0" smtClean="0"/>
              <a:t>Massive “Map Reduce” data analytics on cloud resident data</a:t>
            </a:r>
          </a:p>
          <a:p>
            <a:pPr marL="846374" lvl="1" indent="-457200"/>
            <a:r>
              <a:rPr lang="en-US" sz="2000" dirty="0" smtClean="0"/>
              <a:t>Massive ensemble computations</a:t>
            </a:r>
          </a:p>
          <a:p>
            <a:pPr marL="457200" indent="-457200">
              <a:buFont typeface="+mj-lt"/>
              <a:buAutoNum type="arabicPeriod"/>
            </a:pPr>
            <a:r>
              <a:rPr lang="en-US" dirty="0" smtClean="0"/>
              <a:t>The “scale-out as needed” model works.</a:t>
            </a:r>
          </a:p>
          <a:p>
            <a:pPr marL="846374" lvl="1" indent="-457200"/>
            <a:r>
              <a:rPr lang="en-US" sz="2000" dirty="0" smtClean="0"/>
              <a:t>Users prefer spending on pay-as-you-go cloud to buying and cluster hardware.  (use 500 cores 2 days a week vs. 120 cores purchased)</a:t>
            </a:r>
          </a:p>
          <a:p>
            <a:pPr marL="846374" lvl="1" indent="-457200"/>
            <a:r>
              <a:rPr lang="en-US" sz="2000" dirty="0" smtClean="0"/>
              <a:t>Most researcher prefer to avoid maintaining cluster and data storage facilities.</a:t>
            </a:r>
          </a:p>
          <a:p>
            <a:pPr marL="846374" lvl="1" indent="-457200"/>
            <a:r>
              <a:rPr lang="en-US" sz="2000" dirty="0" smtClean="0"/>
              <a:t>Most users do not have access to supercomputers</a:t>
            </a:r>
          </a:p>
        </p:txBody>
      </p:sp>
      <p:sp>
        <p:nvSpPr>
          <p:cNvPr id="3" name="Title 2"/>
          <p:cNvSpPr>
            <a:spLocks noGrp="1"/>
          </p:cNvSpPr>
          <p:nvPr>
            <p:ph type="title"/>
          </p:nvPr>
        </p:nvSpPr>
        <p:spPr/>
        <p:txBody>
          <a:bodyPr/>
          <a:lstStyle/>
          <a:p>
            <a:r>
              <a:rPr lang="en-US" dirty="0" smtClean="0"/>
              <a:t>What have we learned?</a:t>
            </a:r>
            <a:endParaRPr lang="en-US"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7854977" y="1700808"/>
            <a:ext cx="4333848" cy="337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28766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4444411" y="1327380"/>
            <a:ext cx="7744416" cy="3935736"/>
          </a:xfrm>
          <a:prstGeom prst="rect">
            <a:avLst/>
          </a:prstGeom>
          <a:gradFill flip="none" rotWithShape="1">
            <a:gsLst>
              <a:gs pos="0">
                <a:schemeClr val="bg1">
                  <a:lumMod val="85000"/>
                </a:schemeClr>
              </a:gs>
              <a:gs pos="88000">
                <a:schemeClr val="bg1">
                  <a:alpha val="0"/>
                </a:schemeClr>
              </a:gs>
            </a:gsLst>
            <a:lin ang="10800000" scaled="1"/>
            <a:tileRect/>
          </a:gradFill>
          <a:ln w="3175">
            <a:gradFill>
              <a:gsLst>
                <a:gs pos="0">
                  <a:schemeClr val="bg1">
                    <a:lumMod val="65000"/>
                  </a:schemeClr>
                </a:gs>
                <a:gs pos="100000">
                  <a:schemeClr val="bg1">
                    <a:alpha val="0"/>
                  </a:schemeClr>
                </a:gs>
              </a:gsLst>
              <a:lin ang="10800000" scaled="0"/>
            </a:gradFill>
            <a:headEnd type="none" w="med" len="med"/>
            <a:tailEnd type="none" w="med" len="med"/>
          </a:ln>
          <a:effectLst/>
        </p:spPr>
        <p:txBody>
          <a:bodyPr vert="horz" wrap="square" lIns="121872" tIns="60936" rIns="121872" bIns="60936" numCol="1" rtlCol="0" anchor="ctr" anchorCtr="0" compatLnSpc="1">
            <a:prstTxWarp prst="textNoShape">
              <a:avLst/>
            </a:prstTxWarp>
          </a:bodyPr>
          <a:lstStyle/>
          <a:p>
            <a:pPr marL="0" lvl="1" indent="-342843" algn="ctr" defTabSz="1218332">
              <a:lnSpc>
                <a:spcPct val="80000"/>
              </a:lnSpc>
              <a:spcBef>
                <a:spcPts val="600"/>
              </a:spcBef>
              <a:buSzPct val="80000"/>
              <a:defRPr/>
            </a:pPr>
            <a:endParaRPr lang="en-US" dirty="0">
              <a:solidFill>
                <a:srgbClr val="FFFFFF"/>
              </a:solidFill>
              <a:effectLst>
                <a:outerShdw blurRad="38100" dist="38100" dir="2700000" algn="tl">
                  <a:srgbClr val="000000">
                    <a:alpha val="43137"/>
                  </a:srgbClr>
                </a:outerShdw>
              </a:effectLst>
              <a:latin typeface="Segoe" pitchFamily="34" charset="0"/>
              <a:sym typeface="Arial" charset="0"/>
            </a:endParaRPr>
          </a:p>
        </p:txBody>
      </p:sp>
      <p:pic>
        <p:nvPicPr>
          <p:cNvPr id="22539" name="Picture 11" descr="C:\Users\Evi\AppData\Local\Microsoft\Windows\Temporary Internet Files\Content.IE5\9Y9N6U9A\MP900448479[1].jpg"/>
          <p:cNvPicPr>
            <a:picLocks noChangeAspect="1" noChangeArrowheads="1"/>
          </p:cNvPicPr>
          <p:nvPr/>
        </p:nvPicPr>
        <p:blipFill>
          <a:blip r:embed="rId2" cstate="print"/>
          <a:srcRect b="7572"/>
          <a:stretch>
            <a:fillRect/>
          </a:stretch>
        </p:blipFill>
        <p:spPr bwMode="auto">
          <a:xfrm>
            <a:off x="6080419" y="1424764"/>
            <a:ext cx="6108408" cy="3763925"/>
          </a:xfrm>
          <a:prstGeom prst="rect">
            <a:avLst/>
          </a:prstGeom>
          <a:noFill/>
          <a:ln>
            <a:noFill/>
          </a:ln>
        </p:spPr>
      </p:pic>
      <p:sp>
        <p:nvSpPr>
          <p:cNvPr id="67" name="Rectangle 66"/>
          <p:cNvSpPr/>
          <p:nvPr/>
        </p:nvSpPr>
        <p:spPr>
          <a:xfrm rot="5400000">
            <a:off x="4440314" y="889045"/>
            <a:ext cx="4484421" cy="4816628"/>
          </a:xfrm>
          <a:prstGeom prst="rect">
            <a:avLst/>
          </a:prstGeom>
          <a:gradFill flip="none" rotWithShape="1">
            <a:gsLst>
              <a:gs pos="0">
                <a:schemeClr val="bg1">
                  <a:alpha val="0"/>
                </a:schemeClr>
              </a:gs>
              <a:gs pos="17000">
                <a:schemeClr val="bg1">
                  <a:alpha val="0"/>
                </a:schemeClr>
              </a:gs>
              <a:gs pos="55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p>
        </p:txBody>
      </p:sp>
      <p:sp>
        <p:nvSpPr>
          <p:cNvPr id="3" name="Title 2"/>
          <p:cNvSpPr>
            <a:spLocks noGrp="1"/>
          </p:cNvSpPr>
          <p:nvPr>
            <p:ph type="title"/>
          </p:nvPr>
        </p:nvSpPr>
        <p:spPr>
          <a:xfrm>
            <a:off x="304720" y="279400"/>
            <a:ext cx="11336819" cy="584200"/>
          </a:xfrm>
        </p:spPr>
        <p:txBody>
          <a:bodyPr anchor="ctr"/>
          <a:lstStyle/>
          <a:p>
            <a:r>
              <a:rPr lang="en-US" dirty="0" smtClean="0"/>
              <a:t>Bringing Large scale data analytics to more people. </a:t>
            </a:r>
            <a:br>
              <a:rPr lang="en-US" dirty="0" smtClean="0"/>
            </a:br>
            <a:r>
              <a:rPr lang="en-US" dirty="0" smtClean="0"/>
              <a:t>Let Scientists Be Scientists…</a:t>
            </a:r>
            <a:endParaRPr lang="en-US" dirty="0"/>
          </a:p>
        </p:txBody>
      </p:sp>
      <p:sp>
        <p:nvSpPr>
          <p:cNvPr id="38" name="TextBox 37"/>
          <p:cNvSpPr txBox="1"/>
          <p:nvPr/>
        </p:nvSpPr>
        <p:spPr>
          <a:xfrm>
            <a:off x="1" y="1327381"/>
            <a:ext cx="7239322" cy="958619"/>
          </a:xfrm>
          <a:prstGeom prst="rect">
            <a:avLst/>
          </a:prstGeom>
          <a:gradFill>
            <a:gsLst>
              <a:gs pos="0">
                <a:schemeClr val="bg1">
                  <a:lumMod val="85000"/>
                </a:schemeClr>
              </a:gs>
              <a:gs pos="100000">
                <a:schemeClr val="bg1">
                  <a:alpha val="0"/>
                </a:schemeClr>
              </a:gs>
            </a:gsLst>
            <a:lin ang="0" scaled="0"/>
          </a:gradFill>
          <a:ln w="25400" algn="ctr">
            <a:noFill/>
            <a:miter lim="800000"/>
            <a:headEnd/>
            <a:tailEnd/>
          </a:ln>
          <a:effectLst/>
        </p:spPr>
        <p:txBody>
          <a:bodyPr wrap="none" lIns="90472" tIns="44442" rIns="90472" bIns="44442" anchor="ctr"/>
          <a:lstStyle/>
          <a:p>
            <a:pPr marL="342843" lvl="1" indent="-342843" algn="ctr">
              <a:lnSpc>
                <a:spcPct val="80000"/>
              </a:lnSpc>
              <a:spcBef>
                <a:spcPts val="600"/>
              </a:spcBef>
              <a:buSzPct val="80000"/>
              <a:defRPr/>
            </a:pPr>
            <a:endParaRPr lang="en-US" sz="1500" dirty="0">
              <a:solidFill>
                <a:schemeClr val="bg1"/>
              </a:solidFill>
              <a:latin typeface="Arial" charset="0"/>
              <a:sym typeface="Arial" charset="0"/>
            </a:endParaRPr>
          </a:p>
        </p:txBody>
      </p:sp>
      <p:sp>
        <p:nvSpPr>
          <p:cNvPr id="39" name="Rectangle 38"/>
          <p:cNvSpPr/>
          <p:nvPr/>
        </p:nvSpPr>
        <p:spPr>
          <a:xfrm>
            <a:off x="361505" y="1459555"/>
            <a:ext cx="6722570" cy="730967"/>
          </a:xfrm>
          <a:prstGeom prst="rect">
            <a:avLst/>
          </a:prstGeom>
        </p:spPr>
        <p:txBody>
          <a:bodyPr wrap="square" lIns="91436" tIns="45719" rIns="91436" bIns="45719" anchor="t">
            <a:spAutoFit/>
          </a:bodyPr>
          <a:lstStyle/>
          <a:p>
            <a:pPr marL="376525" indent="-376525">
              <a:spcBef>
                <a:spcPts val="300"/>
              </a:spcBef>
            </a:pPr>
            <a:r>
              <a:rPr lang="en-US" sz="2000" kern="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sym typeface="Arial" charset="0"/>
              </a:rPr>
              <a:t>Most scientists do not want to be system administrators</a:t>
            </a:r>
          </a:p>
          <a:p>
            <a:pPr marL="376525" indent="-376525">
              <a:spcBef>
                <a:spcPts val="300"/>
              </a:spcBef>
            </a:pPr>
            <a:r>
              <a:rPr lang="en-US" sz="1900" kern="0" dirty="0" smtClean="0">
                <a:gradFill>
                  <a:gsLst>
                    <a:gs pos="0">
                      <a:schemeClr val="tx1">
                        <a:lumMod val="65000"/>
                        <a:lumOff val="35000"/>
                      </a:schemeClr>
                    </a:gs>
                    <a:gs pos="100000">
                      <a:schemeClr val="tx1">
                        <a:lumMod val="65000"/>
                        <a:lumOff val="35000"/>
                      </a:schemeClr>
                    </a:gs>
                  </a:gsLst>
                  <a:lin ang="5400000" scaled="0"/>
                </a:gradFill>
                <a:latin typeface="Segoe UI" pitchFamily="34" charset="0"/>
                <a:ea typeface="Segoe UI" pitchFamily="34" charset="0"/>
                <a:cs typeface="Segoe UI" pitchFamily="34" charset="0"/>
                <a:sym typeface="Arial" charset="0"/>
              </a:rPr>
              <a:t>They don’t want to learn to use supercomputers</a:t>
            </a:r>
          </a:p>
        </p:txBody>
      </p:sp>
      <p:sp>
        <p:nvSpPr>
          <p:cNvPr id="61" name="TextBox 60"/>
          <p:cNvSpPr txBox="1"/>
          <p:nvPr/>
        </p:nvSpPr>
        <p:spPr>
          <a:xfrm>
            <a:off x="1" y="2454432"/>
            <a:ext cx="7239322" cy="958619"/>
          </a:xfrm>
          <a:prstGeom prst="rect">
            <a:avLst/>
          </a:prstGeom>
          <a:gradFill>
            <a:gsLst>
              <a:gs pos="0">
                <a:schemeClr val="bg1">
                  <a:lumMod val="85000"/>
                </a:schemeClr>
              </a:gs>
              <a:gs pos="100000">
                <a:schemeClr val="bg1">
                  <a:alpha val="0"/>
                </a:schemeClr>
              </a:gs>
            </a:gsLst>
            <a:lin ang="0" scaled="0"/>
          </a:gradFill>
          <a:ln w="25400" algn="ctr">
            <a:noFill/>
            <a:miter lim="800000"/>
            <a:headEnd/>
            <a:tailEnd/>
          </a:ln>
          <a:effectLst/>
        </p:spPr>
        <p:txBody>
          <a:bodyPr wrap="none" lIns="90472" tIns="44442" rIns="90472" bIns="44442" anchor="ctr"/>
          <a:lstStyle/>
          <a:p>
            <a:pPr marL="342843" lvl="1" indent="-342843" algn="ctr">
              <a:lnSpc>
                <a:spcPct val="80000"/>
              </a:lnSpc>
              <a:spcBef>
                <a:spcPts val="600"/>
              </a:spcBef>
              <a:buSzPct val="80000"/>
              <a:defRPr/>
            </a:pPr>
            <a:endParaRPr lang="en-US" sz="1500" dirty="0">
              <a:solidFill>
                <a:schemeClr val="bg1"/>
              </a:solidFill>
              <a:latin typeface="Arial" charset="0"/>
              <a:sym typeface="Arial" charset="0"/>
            </a:endParaRPr>
          </a:p>
        </p:txBody>
      </p:sp>
      <p:sp>
        <p:nvSpPr>
          <p:cNvPr id="62" name="Rectangle 61"/>
          <p:cNvSpPr/>
          <p:nvPr/>
        </p:nvSpPr>
        <p:spPr>
          <a:xfrm>
            <a:off x="361505" y="2724826"/>
            <a:ext cx="6722570" cy="400111"/>
          </a:xfrm>
          <a:prstGeom prst="rect">
            <a:avLst/>
          </a:prstGeom>
        </p:spPr>
        <p:txBody>
          <a:bodyPr wrap="square" lIns="91436" tIns="45719" rIns="91436" bIns="45719" anchor="t">
            <a:spAutoFit/>
          </a:bodyPr>
          <a:lstStyle/>
          <a:p>
            <a:pPr marL="376525" indent="-376525">
              <a:spcBef>
                <a:spcPts val="300"/>
              </a:spcBef>
            </a:pPr>
            <a:r>
              <a:rPr lang="en-US" sz="2000" kern="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sym typeface="Arial" charset="0"/>
              </a:rPr>
              <a:t>They want to focus on their science</a:t>
            </a:r>
          </a:p>
        </p:txBody>
      </p:sp>
      <p:sp>
        <p:nvSpPr>
          <p:cNvPr id="65" name="TextBox 64"/>
          <p:cNvSpPr txBox="1"/>
          <p:nvPr/>
        </p:nvSpPr>
        <p:spPr>
          <a:xfrm>
            <a:off x="1" y="3613381"/>
            <a:ext cx="7239322" cy="1660369"/>
          </a:xfrm>
          <a:prstGeom prst="rect">
            <a:avLst/>
          </a:prstGeom>
          <a:gradFill>
            <a:gsLst>
              <a:gs pos="0">
                <a:schemeClr val="bg1">
                  <a:lumMod val="85000"/>
                </a:schemeClr>
              </a:gs>
              <a:gs pos="100000">
                <a:schemeClr val="bg1">
                  <a:alpha val="0"/>
                </a:schemeClr>
              </a:gs>
            </a:gsLst>
            <a:lin ang="0" scaled="0"/>
          </a:gradFill>
          <a:ln w="25400" algn="ctr">
            <a:noFill/>
            <a:miter lim="800000"/>
            <a:headEnd/>
            <a:tailEnd/>
          </a:ln>
          <a:effectLst/>
        </p:spPr>
        <p:txBody>
          <a:bodyPr wrap="none" lIns="90472" tIns="44442" rIns="90472" bIns="44442" anchor="ctr"/>
          <a:lstStyle/>
          <a:p>
            <a:pPr marL="342843" lvl="1" indent="-342843" algn="ctr">
              <a:lnSpc>
                <a:spcPct val="80000"/>
              </a:lnSpc>
              <a:spcBef>
                <a:spcPts val="600"/>
              </a:spcBef>
              <a:buSzPct val="80000"/>
              <a:defRPr/>
            </a:pPr>
            <a:endParaRPr lang="en-US" sz="1500" dirty="0">
              <a:solidFill>
                <a:schemeClr val="bg1"/>
              </a:solidFill>
              <a:latin typeface="Arial" charset="0"/>
              <a:sym typeface="Arial" charset="0"/>
            </a:endParaRPr>
          </a:p>
        </p:txBody>
      </p:sp>
      <p:sp>
        <p:nvSpPr>
          <p:cNvPr id="66" name="Rectangle 65"/>
          <p:cNvSpPr/>
          <p:nvPr/>
        </p:nvSpPr>
        <p:spPr>
          <a:xfrm>
            <a:off x="361504" y="3798719"/>
            <a:ext cx="5114260" cy="1318308"/>
          </a:xfrm>
          <a:prstGeom prst="rect">
            <a:avLst/>
          </a:prstGeom>
        </p:spPr>
        <p:txBody>
          <a:bodyPr wrap="square" lIns="91436" tIns="45719" rIns="91436" bIns="45719" anchor="t">
            <a:spAutoFit/>
          </a:bodyPr>
          <a:lstStyle/>
          <a:p>
            <a:pPr>
              <a:spcBef>
                <a:spcPts val="300"/>
              </a:spcBef>
            </a:pPr>
            <a:r>
              <a:rPr lang="en-US" sz="2000" kern="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sym typeface="Arial" charset="0"/>
              </a:rPr>
              <a:t>They use standard tools: spreadsheets, </a:t>
            </a:r>
            <a:br>
              <a:rPr lang="en-US" sz="2000" kern="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sym typeface="Arial" charset="0"/>
              </a:rPr>
            </a:br>
            <a:r>
              <a:rPr lang="en-US" sz="2000" kern="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sym typeface="Arial" charset="0"/>
              </a:rPr>
              <a:t>statistical packages, desktop visualization</a:t>
            </a:r>
          </a:p>
          <a:p>
            <a:pPr>
              <a:spcBef>
                <a:spcPts val="300"/>
              </a:spcBef>
            </a:pPr>
            <a:r>
              <a:rPr lang="en-US" sz="1900" kern="0" dirty="0" smtClean="0">
                <a:gradFill>
                  <a:gsLst>
                    <a:gs pos="0">
                      <a:schemeClr val="tx1">
                        <a:lumMod val="65000"/>
                        <a:lumOff val="35000"/>
                      </a:schemeClr>
                    </a:gs>
                    <a:gs pos="100000">
                      <a:schemeClr val="tx1">
                        <a:lumMod val="65000"/>
                        <a:lumOff val="35000"/>
                      </a:schemeClr>
                    </a:gs>
                  </a:gsLst>
                  <a:lin ang="5400000" scaled="0"/>
                </a:gradFill>
                <a:latin typeface="Segoe UI" pitchFamily="34" charset="0"/>
                <a:ea typeface="Segoe UI" pitchFamily="34" charset="0"/>
                <a:cs typeface="Segoe UI" pitchFamily="34" charset="0"/>
                <a:sym typeface="Arial" charset="0"/>
              </a:rPr>
              <a:t>Programming = modifying a few </a:t>
            </a:r>
            <a:br>
              <a:rPr lang="en-US" sz="1900" kern="0" dirty="0" smtClean="0">
                <a:gradFill>
                  <a:gsLst>
                    <a:gs pos="0">
                      <a:schemeClr val="tx1">
                        <a:lumMod val="65000"/>
                        <a:lumOff val="35000"/>
                      </a:schemeClr>
                    </a:gs>
                    <a:gs pos="100000">
                      <a:schemeClr val="tx1">
                        <a:lumMod val="65000"/>
                        <a:lumOff val="35000"/>
                      </a:schemeClr>
                    </a:gs>
                  </a:gsLst>
                  <a:lin ang="5400000" scaled="0"/>
                </a:gradFill>
                <a:latin typeface="Segoe UI" pitchFamily="34" charset="0"/>
                <a:ea typeface="Segoe UI" pitchFamily="34" charset="0"/>
                <a:cs typeface="Segoe UI" pitchFamily="34" charset="0"/>
                <a:sym typeface="Arial" charset="0"/>
              </a:rPr>
            </a:br>
            <a:r>
              <a:rPr lang="en-US" sz="1900" kern="0" dirty="0" smtClean="0">
                <a:gradFill>
                  <a:gsLst>
                    <a:gs pos="0">
                      <a:schemeClr val="tx1">
                        <a:lumMod val="65000"/>
                        <a:lumOff val="35000"/>
                      </a:schemeClr>
                    </a:gs>
                    <a:gs pos="100000">
                      <a:schemeClr val="tx1">
                        <a:lumMod val="65000"/>
                        <a:lumOff val="35000"/>
                      </a:schemeClr>
                    </a:gs>
                  </a:gsLst>
                  <a:lin ang="5400000" scaled="0"/>
                </a:gradFill>
                <a:latin typeface="Segoe UI" pitchFamily="34" charset="0"/>
                <a:ea typeface="Segoe UI" pitchFamily="34" charset="0"/>
                <a:cs typeface="Segoe UI" pitchFamily="34" charset="0"/>
                <a:sym typeface="Arial" charset="0"/>
              </a:rPr>
              <a:t>parameters in a trusted scripting language</a:t>
            </a:r>
          </a:p>
        </p:txBody>
      </p:sp>
      <p:sp>
        <p:nvSpPr>
          <p:cNvPr id="12" name="TextBox 11"/>
          <p:cNvSpPr txBox="1"/>
          <p:nvPr/>
        </p:nvSpPr>
        <p:spPr>
          <a:xfrm>
            <a:off x="0" y="5341192"/>
            <a:ext cx="7239322" cy="1063251"/>
          </a:xfrm>
          <a:prstGeom prst="rect">
            <a:avLst/>
          </a:prstGeom>
          <a:gradFill>
            <a:gsLst>
              <a:gs pos="0">
                <a:schemeClr val="bg1">
                  <a:lumMod val="85000"/>
                </a:schemeClr>
              </a:gs>
              <a:gs pos="100000">
                <a:schemeClr val="bg1">
                  <a:alpha val="0"/>
                </a:schemeClr>
              </a:gs>
            </a:gsLst>
            <a:lin ang="0" scaled="0"/>
          </a:gradFill>
          <a:ln w="25400" algn="ctr">
            <a:noFill/>
            <a:miter lim="800000"/>
            <a:headEnd/>
            <a:tailEnd/>
          </a:ln>
          <a:effectLst/>
        </p:spPr>
        <p:txBody>
          <a:bodyPr wrap="none" lIns="90472" tIns="44442" rIns="90472" bIns="44442" anchor="ctr"/>
          <a:lstStyle/>
          <a:p>
            <a:pPr marL="342843" lvl="1" indent="-342843" algn="ctr">
              <a:lnSpc>
                <a:spcPct val="80000"/>
              </a:lnSpc>
              <a:spcBef>
                <a:spcPts val="600"/>
              </a:spcBef>
              <a:buSzPct val="80000"/>
              <a:defRPr/>
            </a:pPr>
            <a:endParaRPr lang="en-US" sz="1500" dirty="0">
              <a:solidFill>
                <a:schemeClr val="bg1"/>
              </a:solidFill>
              <a:latin typeface="Arial" charset="0"/>
              <a:sym typeface="Arial" charset="0"/>
            </a:endParaRPr>
          </a:p>
        </p:txBody>
      </p:sp>
      <p:sp>
        <p:nvSpPr>
          <p:cNvPr id="13" name="Rectangle 12"/>
          <p:cNvSpPr/>
          <p:nvPr/>
        </p:nvSpPr>
        <p:spPr>
          <a:xfrm>
            <a:off x="500257" y="5620426"/>
            <a:ext cx="6722570" cy="400111"/>
          </a:xfrm>
          <a:prstGeom prst="rect">
            <a:avLst/>
          </a:prstGeom>
        </p:spPr>
        <p:txBody>
          <a:bodyPr wrap="square" lIns="91436" tIns="45719" rIns="91436" bIns="45719" anchor="t">
            <a:spAutoFit/>
          </a:bodyPr>
          <a:lstStyle/>
          <a:p>
            <a:pPr marL="376525" indent="-376525">
              <a:spcBef>
                <a:spcPts val="300"/>
              </a:spcBef>
            </a:pPr>
            <a:r>
              <a:rPr lang="en-US" sz="2000" kern="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sym typeface="Arial" charset="0"/>
              </a:rPr>
              <a:t>They want to share experiments with their collaborators</a:t>
            </a:r>
          </a:p>
        </p:txBody>
      </p:sp>
    </p:spTree>
    <p:extLst>
      <p:ext uri="{BB962C8B-B14F-4D97-AF65-F5344CB8AC3E}">
        <p14:creationId xmlns:p14="http://schemas.microsoft.com/office/powerpoint/2010/main" val="27490490"/>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a:t>The challenge</a:t>
            </a:r>
            <a:r>
              <a:rPr lang="en-US" sz="2800" dirty="0"/>
              <a:t>: Design a platform for scientific data management and analysis that is</a:t>
            </a:r>
          </a:p>
          <a:p>
            <a:pPr lvl="1"/>
            <a:r>
              <a:rPr lang="en-US" dirty="0"/>
              <a:t>Open and extensible</a:t>
            </a:r>
          </a:p>
          <a:p>
            <a:pPr lvl="1"/>
            <a:r>
              <a:rPr lang="en-US" dirty="0"/>
              <a:t>Provides an economic sustainability model for data preservation and use</a:t>
            </a:r>
          </a:p>
          <a:p>
            <a:pPr lvl="1"/>
            <a:r>
              <a:rPr lang="en-US" dirty="0"/>
              <a:t>Is easily accessed by simple desktop/web analysis apps.</a:t>
            </a:r>
          </a:p>
          <a:p>
            <a:pPr lvl="1"/>
            <a:r>
              <a:rPr lang="en-US" dirty="0"/>
              <a:t>Encourages scientific collaboration</a:t>
            </a:r>
          </a:p>
          <a:p>
            <a:pPr lvl="1"/>
            <a:r>
              <a:rPr lang="en-US" dirty="0"/>
              <a:t>Leverages the capabilities of public clouds and on-campus resources</a:t>
            </a:r>
          </a:p>
          <a:p>
            <a:r>
              <a:rPr lang="en-US" sz="2800" dirty="0"/>
              <a:t>Can we build a demonstration project to test the feasibility of </a:t>
            </a:r>
            <a:r>
              <a:rPr lang="en-US" sz="2800" dirty="0" smtClean="0"/>
              <a:t>this?</a:t>
            </a:r>
          </a:p>
          <a:p>
            <a:r>
              <a:rPr lang="en-US" sz="2800" dirty="0" smtClean="0"/>
              <a:t>Build it using the tools the community wants and uses. </a:t>
            </a:r>
            <a:endParaRPr lang="en-US" sz="2800" dirty="0"/>
          </a:p>
        </p:txBody>
      </p:sp>
      <p:sp>
        <p:nvSpPr>
          <p:cNvPr id="3" name="Title 2"/>
          <p:cNvSpPr>
            <a:spLocks noGrp="1"/>
          </p:cNvSpPr>
          <p:nvPr>
            <p:ph type="title"/>
          </p:nvPr>
        </p:nvSpPr>
        <p:spPr/>
        <p:txBody>
          <a:bodyPr/>
          <a:lstStyle/>
          <a:p>
            <a:r>
              <a:rPr lang="en-US" dirty="0"/>
              <a:t>Cloud Science Stack</a:t>
            </a:r>
          </a:p>
        </p:txBody>
      </p:sp>
    </p:spTree>
    <p:extLst>
      <p:ext uri="{BB962C8B-B14F-4D97-AF65-F5344CB8AC3E}">
        <p14:creationId xmlns:p14="http://schemas.microsoft.com/office/powerpoint/2010/main" val="3531978693"/>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IPython</a:t>
            </a:r>
            <a:r>
              <a:rPr lang="en-US" dirty="0" smtClean="0"/>
              <a:t> Notebook on</a:t>
            </a:r>
            <a:br>
              <a:rPr lang="en-US" dirty="0" smtClean="0"/>
            </a:br>
            <a:r>
              <a:rPr lang="en-US" dirty="0" smtClean="0"/>
              <a:t>Windows Azure</a:t>
            </a:r>
            <a:endParaRPr lang="en-US" dirty="0"/>
          </a:p>
        </p:txBody>
      </p:sp>
      <p:cxnSp>
        <p:nvCxnSpPr>
          <p:cNvPr id="8" name="Straight Connector 7"/>
          <p:cNvCxnSpPr/>
          <p:nvPr/>
        </p:nvCxnSpPr>
        <p:spPr>
          <a:xfrm flipV="1">
            <a:off x="3893500" y="1435395"/>
            <a:ext cx="1242026" cy="334926"/>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743751" y="2121754"/>
            <a:ext cx="1055865" cy="307777"/>
          </a:xfrm>
          <a:prstGeom prst="rect">
            <a:avLst/>
          </a:prstGeom>
          <a:noFill/>
        </p:spPr>
        <p:txBody>
          <a:bodyPr wrap="none" rtlCol="0">
            <a:spAutoFit/>
          </a:bodyPr>
          <a:lstStyle/>
          <a:p>
            <a:pPr algn="ctr"/>
            <a:r>
              <a:rPr lang="en-US" sz="1400" dirty="0" smtClean="0"/>
              <a:t>Azure ready</a:t>
            </a:r>
            <a:endParaRPr lang="en-US" sz="1400" dirty="0"/>
          </a:p>
        </p:txBody>
      </p:sp>
      <p:sp>
        <p:nvSpPr>
          <p:cNvPr id="12" name="TextBox 11"/>
          <p:cNvSpPr txBox="1"/>
          <p:nvPr/>
        </p:nvSpPr>
        <p:spPr>
          <a:xfrm>
            <a:off x="2008769" y="6008715"/>
            <a:ext cx="1318117" cy="523220"/>
          </a:xfrm>
          <a:prstGeom prst="rect">
            <a:avLst/>
          </a:prstGeom>
          <a:noFill/>
        </p:spPr>
        <p:txBody>
          <a:bodyPr wrap="none" rtlCol="0">
            <a:spAutoFit/>
          </a:bodyPr>
          <a:lstStyle/>
          <a:p>
            <a:pPr algn="ctr"/>
            <a:r>
              <a:rPr lang="en-US" sz="1400" dirty="0" smtClean="0"/>
              <a:t>Collaborate </a:t>
            </a:r>
            <a:br>
              <a:rPr lang="en-US" sz="1400" dirty="0" smtClean="0"/>
            </a:br>
            <a:r>
              <a:rPr lang="en-US" sz="1400" dirty="0" smtClean="0"/>
              <a:t>with colleagues</a:t>
            </a:r>
            <a:endParaRPr lang="en-US" sz="1400" dirty="0"/>
          </a:p>
        </p:txBody>
      </p:sp>
      <p:sp>
        <p:nvSpPr>
          <p:cNvPr id="15" name="TextBox 14"/>
          <p:cNvSpPr txBox="1"/>
          <p:nvPr/>
        </p:nvSpPr>
        <p:spPr>
          <a:xfrm>
            <a:off x="2689438" y="1579492"/>
            <a:ext cx="1122359" cy="523220"/>
          </a:xfrm>
          <a:prstGeom prst="rect">
            <a:avLst/>
          </a:prstGeom>
          <a:noFill/>
        </p:spPr>
        <p:txBody>
          <a:bodyPr wrap="none" rtlCol="0">
            <a:spAutoFit/>
          </a:bodyPr>
          <a:lstStyle/>
          <a:p>
            <a:pPr algn="ctr"/>
            <a:r>
              <a:rPr lang="en-US" sz="1400" dirty="0" smtClean="0"/>
              <a:t>Browser/OS </a:t>
            </a:r>
            <a:br>
              <a:rPr lang="en-US" sz="1400" dirty="0" smtClean="0"/>
            </a:br>
            <a:r>
              <a:rPr lang="en-US" sz="1400" dirty="0" smtClean="0"/>
              <a:t>independent</a:t>
            </a:r>
            <a:endParaRPr lang="en-US" sz="1400" dirty="0"/>
          </a:p>
        </p:txBody>
      </p:sp>
      <p:sp>
        <p:nvSpPr>
          <p:cNvPr id="16" name="TextBox 15"/>
          <p:cNvSpPr txBox="1"/>
          <p:nvPr/>
        </p:nvSpPr>
        <p:spPr>
          <a:xfrm>
            <a:off x="1118503" y="4914014"/>
            <a:ext cx="1238993" cy="523220"/>
          </a:xfrm>
          <a:prstGeom prst="rect">
            <a:avLst/>
          </a:prstGeom>
          <a:noFill/>
        </p:spPr>
        <p:txBody>
          <a:bodyPr wrap="none" rtlCol="0">
            <a:spAutoFit/>
          </a:bodyPr>
          <a:lstStyle/>
          <a:p>
            <a:pPr algn="ctr"/>
            <a:r>
              <a:rPr lang="en-US" sz="1400" dirty="0" smtClean="0"/>
              <a:t>Inline graphics</a:t>
            </a:r>
            <a:br>
              <a:rPr lang="en-US" sz="1400" dirty="0" smtClean="0"/>
            </a:br>
            <a:r>
              <a:rPr lang="en-US" sz="1400" dirty="0" smtClean="0"/>
              <a:t>&amp; Video</a:t>
            </a:r>
            <a:endParaRPr lang="en-US" sz="1400" dirty="0"/>
          </a:p>
        </p:txBody>
      </p:sp>
      <p:sp>
        <p:nvSpPr>
          <p:cNvPr id="17" name="TextBox 16"/>
          <p:cNvSpPr txBox="1"/>
          <p:nvPr/>
        </p:nvSpPr>
        <p:spPr>
          <a:xfrm>
            <a:off x="1959474" y="2645282"/>
            <a:ext cx="1701042" cy="523220"/>
          </a:xfrm>
          <a:prstGeom prst="rect">
            <a:avLst/>
          </a:prstGeom>
          <a:noFill/>
        </p:spPr>
        <p:txBody>
          <a:bodyPr wrap="none" rtlCol="0">
            <a:spAutoFit/>
          </a:bodyPr>
          <a:lstStyle/>
          <a:p>
            <a:pPr algn="ctr"/>
            <a:r>
              <a:rPr lang="en-US" sz="1400" dirty="0" smtClean="0"/>
              <a:t>Notebooks stored in </a:t>
            </a:r>
            <a:br>
              <a:rPr lang="en-US" sz="1400" dirty="0" smtClean="0"/>
            </a:br>
            <a:r>
              <a:rPr lang="en-US" sz="1400" dirty="0" smtClean="0"/>
              <a:t>Azure Blobs</a:t>
            </a:r>
            <a:endParaRPr lang="en-US" sz="1400" dirty="0"/>
          </a:p>
        </p:txBody>
      </p:sp>
      <p:sp>
        <p:nvSpPr>
          <p:cNvPr id="18" name="TextBox 17"/>
          <p:cNvSpPr txBox="1"/>
          <p:nvPr/>
        </p:nvSpPr>
        <p:spPr>
          <a:xfrm>
            <a:off x="2021329" y="3630566"/>
            <a:ext cx="1785361" cy="523220"/>
          </a:xfrm>
          <a:prstGeom prst="rect">
            <a:avLst/>
          </a:prstGeom>
          <a:noFill/>
        </p:spPr>
        <p:txBody>
          <a:bodyPr wrap="none" rtlCol="0">
            <a:spAutoFit/>
          </a:bodyPr>
          <a:lstStyle/>
          <a:p>
            <a:pPr algn="ctr"/>
            <a:r>
              <a:rPr lang="en-US" sz="1400" dirty="0" smtClean="0"/>
              <a:t>Engine on Azure via  </a:t>
            </a:r>
            <a:br>
              <a:rPr lang="en-US" sz="1400" dirty="0" smtClean="0"/>
            </a:br>
            <a:r>
              <a:rPr lang="en-US" sz="1400" dirty="0" smtClean="0"/>
              <a:t>Windows or Linux VM</a:t>
            </a:r>
            <a:endParaRPr lang="en-US" sz="1400" dirty="0"/>
          </a:p>
        </p:txBody>
      </p:sp>
      <p:sp>
        <p:nvSpPr>
          <p:cNvPr id="19" name="TextBox 18"/>
          <p:cNvSpPr txBox="1"/>
          <p:nvPr/>
        </p:nvSpPr>
        <p:spPr>
          <a:xfrm>
            <a:off x="1836622" y="4244730"/>
            <a:ext cx="1198790" cy="523220"/>
          </a:xfrm>
          <a:prstGeom prst="rect">
            <a:avLst/>
          </a:prstGeom>
          <a:noFill/>
        </p:spPr>
        <p:txBody>
          <a:bodyPr wrap="none" rtlCol="0">
            <a:spAutoFit/>
          </a:bodyPr>
          <a:lstStyle/>
          <a:p>
            <a:pPr algn="ctr"/>
            <a:r>
              <a:rPr lang="en-US" sz="1400" dirty="0" smtClean="0"/>
              <a:t>Support for R,</a:t>
            </a:r>
            <a:br>
              <a:rPr lang="en-US" sz="1400" dirty="0" smtClean="0"/>
            </a:br>
            <a:r>
              <a:rPr lang="en-US" sz="1400" dirty="0" err="1" smtClean="0"/>
              <a:t>LaTeX</a:t>
            </a:r>
            <a:r>
              <a:rPr lang="en-US" sz="1400" dirty="0" smtClean="0"/>
              <a:t>, PHP, …</a:t>
            </a:r>
            <a:endParaRPr lang="en-US" sz="1400" dirty="0"/>
          </a:p>
        </p:txBody>
      </p:sp>
      <p:sp>
        <p:nvSpPr>
          <p:cNvPr id="20" name="TextBox 19"/>
          <p:cNvSpPr txBox="1"/>
          <p:nvPr/>
        </p:nvSpPr>
        <p:spPr>
          <a:xfrm>
            <a:off x="2248560" y="2201508"/>
            <a:ext cx="1331582" cy="307777"/>
          </a:xfrm>
          <a:prstGeom prst="rect">
            <a:avLst/>
          </a:prstGeom>
          <a:noFill/>
        </p:spPr>
        <p:txBody>
          <a:bodyPr wrap="none" rtlCol="0">
            <a:spAutoFit/>
          </a:bodyPr>
          <a:lstStyle/>
          <a:p>
            <a:pPr algn="ctr"/>
            <a:r>
              <a:rPr lang="en-US" sz="1400" dirty="0" smtClean="0"/>
              <a:t>Math rendering</a:t>
            </a:r>
            <a:endParaRPr lang="en-US" sz="1400" dirty="0"/>
          </a:p>
        </p:txBody>
      </p:sp>
      <p:cxnSp>
        <p:nvCxnSpPr>
          <p:cNvPr id="22" name="Straight Connector 21"/>
          <p:cNvCxnSpPr/>
          <p:nvPr/>
        </p:nvCxnSpPr>
        <p:spPr>
          <a:xfrm flipH="1">
            <a:off x="3401488" y="5911702"/>
            <a:ext cx="1861628" cy="267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104707" y="4367550"/>
            <a:ext cx="2160154" cy="23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57600" y="2381693"/>
            <a:ext cx="1573619" cy="148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55312" y="3668233"/>
            <a:ext cx="1265274" cy="42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10763" y="2838893"/>
            <a:ext cx="1559979" cy="78633"/>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55366" y="3136153"/>
            <a:ext cx="2059090" cy="523220"/>
          </a:xfrm>
          <a:prstGeom prst="rect">
            <a:avLst/>
          </a:prstGeom>
          <a:noFill/>
        </p:spPr>
        <p:txBody>
          <a:bodyPr wrap="none" rtlCol="0">
            <a:spAutoFit/>
          </a:bodyPr>
          <a:lstStyle/>
          <a:p>
            <a:pPr algn="ctr"/>
            <a:r>
              <a:rPr lang="en-US" sz="1400" dirty="0" smtClean="0"/>
              <a:t>Interactive </a:t>
            </a:r>
            <a:br>
              <a:rPr lang="en-US" sz="1400" dirty="0" smtClean="0"/>
            </a:br>
            <a:r>
              <a:rPr lang="en-US" sz="1400" dirty="0" smtClean="0"/>
              <a:t>Parallel Computing &amp; MPI</a:t>
            </a:r>
            <a:endParaRPr lang="en-US" sz="1400" dirty="0"/>
          </a:p>
        </p:txBody>
      </p:sp>
      <p:cxnSp>
        <p:nvCxnSpPr>
          <p:cNvPr id="27" name="Straight Connector 26"/>
          <p:cNvCxnSpPr/>
          <p:nvPr/>
        </p:nvCxnSpPr>
        <p:spPr>
          <a:xfrm flipH="1">
            <a:off x="2608472" y="5231219"/>
            <a:ext cx="2644012" cy="10181"/>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27" descr="ipython-notebook-image.GIF"/>
          <p:cNvPicPr>
            <a:picLocks noChangeAspect="1"/>
          </p:cNvPicPr>
          <p:nvPr/>
        </p:nvPicPr>
        <p:blipFill>
          <a:blip r:embed="rId2" cstate="print"/>
          <a:stretch>
            <a:fillRect/>
          </a:stretch>
        </p:blipFill>
        <p:spPr>
          <a:xfrm>
            <a:off x="5235501" y="213869"/>
            <a:ext cx="6715125" cy="6238875"/>
          </a:xfrm>
          <a:prstGeom prst="rect">
            <a:avLst/>
          </a:prstGeom>
        </p:spPr>
      </p:pic>
    </p:spTree>
    <p:extLst>
      <p:ext uri="{BB962C8B-B14F-4D97-AF65-F5344CB8AC3E}">
        <p14:creationId xmlns:p14="http://schemas.microsoft.com/office/powerpoint/2010/main" val="144329223"/>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0" y="4314508"/>
            <a:ext cx="11387084" cy="459874"/>
          </a:xfrm>
          <a:prstGeom prst="rect">
            <a:avLst/>
          </a:prstGeom>
          <a:gradFill>
            <a:gsLst>
              <a:gs pos="0">
                <a:schemeClr val="bg1">
                  <a:lumMod val="85000"/>
                </a:schemeClr>
              </a:gs>
              <a:gs pos="100000">
                <a:schemeClr val="bg1">
                  <a:alpha val="0"/>
                </a:schemeClr>
              </a:gs>
            </a:gsLst>
            <a:lin ang="0" scaled="0"/>
          </a:gradFill>
          <a:ln w="25400" algn="ctr">
            <a:noFill/>
            <a:miter lim="800000"/>
            <a:headEnd/>
            <a:tailEnd/>
          </a:ln>
          <a:effectLst/>
        </p:spPr>
        <p:txBody>
          <a:bodyPr wrap="none" lIns="90488" tIns="44450" rIns="90488" bIns="44450" anchor="ctr"/>
          <a:lstStyle/>
          <a:p>
            <a:pPr marL="342900" indent="-342900" algn="ctr">
              <a:buFont typeface="Monotype Sorts" pitchFamily="2" charset="2"/>
              <a:buNone/>
              <a:defRPr/>
            </a:pPr>
            <a:endParaRPr lang="en-US" sz="1400" dirty="0">
              <a:solidFill>
                <a:schemeClr val="bg1"/>
              </a:solidFill>
              <a:latin typeface="Arial" charset="0"/>
              <a:sym typeface="Arial" charset="0"/>
            </a:endParaRPr>
          </a:p>
        </p:txBody>
      </p:sp>
      <p:sp>
        <p:nvSpPr>
          <p:cNvPr id="6" name="Title 5"/>
          <p:cNvSpPr>
            <a:spLocks noGrp="1"/>
          </p:cNvSpPr>
          <p:nvPr>
            <p:ph type="title"/>
          </p:nvPr>
        </p:nvSpPr>
        <p:spPr/>
        <p:txBody>
          <a:bodyPr anchor="t"/>
          <a:lstStyle/>
          <a:p>
            <a:pPr lvl="0"/>
            <a:r>
              <a:rPr lang="en-US" dirty="0" smtClean="0"/>
              <a:t>Excel </a:t>
            </a:r>
            <a:r>
              <a:rPr lang="en-US" dirty="0" err="1" smtClean="0"/>
              <a:t>DataScope</a:t>
            </a:r>
            <a:r>
              <a:rPr lang="en-US" dirty="0" smtClean="0"/>
              <a:t/>
            </a:r>
            <a:br>
              <a:rPr lang="en-US" dirty="0" smtClean="0"/>
            </a:br>
            <a:r>
              <a:rPr lang="en-US" sz="2400" dirty="0" smtClean="0">
                <a:solidFill>
                  <a:schemeClr val="tx1">
                    <a:lumMod val="75000"/>
                    <a:lumOff val="25000"/>
                  </a:schemeClr>
                </a:solidFill>
              </a:rPr>
              <a:t>Cloud Scale Data Analytics from Excel</a:t>
            </a:r>
          </a:p>
        </p:txBody>
      </p:sp>
      <p:pic>
        <p:nvPicPr>
          <p:cNvPr id="9" name="Picture 8" descr="server-room-purple.png"/>
          <p:cNvPicPr/>
          <p:nvPr/>
        </p:nvPicPr>
        <p:blipFill>
          <a:blip r:embed="rId2" cstate="print"/>
          <a:srcRect b="33758"/>
          <a:stretch>
            <a:fillRect/>
          </a:stretch>
        </p:blipFill>
        <p:spPr>
          <a:xfrm>
            <a:off x="3453499" y="5550125"/>
            <a:ext cx="8735325" cy="1344389"/>
          </a:xfrm>
          <a:prstGeom prst="rect">
            <a:avLst/>
          </a:prstGeom>
          <a:noFill/>
          <a:ln>
            <a:noFill/>
          </a:ln>
          <a:effectLst/>
        </p:spPr>
      </p:pic>
      <p:pic>
        <p:nvPicPr>
          <p:cNvPr id="10244" name="Picture 4" descr="http://www.daffodilweb.com/demo/plaimar/images/mini-Laptop-Sony-Vaio-Vgn.jpg"/>
          <p:cNvPicPr>
            <a:picLocks noChangeAspect="1" noChangeArrowheads="1"/>
          </p:cNvPicPr>
          <p:nvPr/>
        </p:nvPicPr>
        <p:blipFill>
          <a:blip r:embed="rId3" cstate="print"/>
          <a:stretch>
            <a:fillRect/>
          </a:stretch>
        </p:blipFill>
        <p:spPr bwMode="auto">
          <a:xfrm>
            <a:off x="10321340" y="3243942"/>
            <a:ext cx="1596044" cy="1296785"/>
          </a:xfrm>
          <a:prstGeom prst="rect">
            <a:avLst/>
          </a:prstGeom>
          <a:noFill/>
          <a:ln>
            <a:noFill/>
          </a:ln>
        </p:spPr>
      </p:pic>
      <p:sp>
        <p:nvSpPr>
          <p:cNvPr id="12" name="Rectangle 11"/>
          <p:cNvSpPr>
            <a:spLocks noChangeArrowheads="1"/>
          </p:cNvSpPr>
          <p:nvPr/>
        </p:nvSpPr>
        <p:spPr bwMode="auto">
          <a:xfrm>
            <a:off x="0" y="1359036"/>
            <a:ext cx="11387084" cy="459874"/>
          </a:xfrm>
          <a:prstGeom prst="rect">
            <a:avLst/>
          </a:prstGeom>
          <a:gradFill>
            <a:gsLst>
              <a:gs pos="0">
                <a:schemeClr val="bg1">
                  <a:lumMod val="85000"/>
                </a:schemeClr>
              </a:gs>
              <a:gs pos="100000">
                <a:schemeClr val="bg1">
                  <a:alpha val="0"/>
                </a:schemeClr>
              </a:gs>
            </a:gsLst>
            <a:lin ang="0" scaled="0"/>
          </a:gradFill>
          <a:ln w="25400" algn="ctr">
            <a:noFill/>
            <a:miter lim="800000"/>
            <a:headEnd/>
            <a:tailEnd/>
          </a:ln>
          <a:effectLst/>
        </p:spPr>
        <p:txBody>
          <a:bodyPr wrap="none" lIns="90488" tIns="44450" rIns="90488" bIns="44450" anchor="ctr"/>
          <a:lstStyle/>
          <a:p>
            <a:pPr marL="342900" indent="-342900" algn="ctr">
              <a:buFont typeface="Monotype Sorts" pitchFamily="2" charset="2"/>
              <a:buNone/>
              <a:defRPr/>
            </a:pPr>
            <a:endParaRPr lang="en-US" sz="1400" dirty="0">
              <a:solidFill>
                <a:schemeClr val="bg1"/>
              </a:solidFill>
              <a:latin typeface="Arial" charset="0"/>
              <a:sym typeface="Arial" charset="0"/>
            </a:endParaRPr>
          </a:p>
        </p:txBody>
      </p:sp>
      <p:sp>
        <p:nvSpPr>
          <p:cNvPr id="13" name="Text Placeholder 9"/>
          <p:cNvSpPr txBox="1">
            <a:spLocks/>
          </p:cNvSpPr>
          <p:nvPr/>
        </p:nvSpPr>
        <p:spPr>
          <a:xfrm>
            <a:off x="0" y="1922163"/>
            <a:ext cx="11505363" cy="3176067"/>
          </a:xfrm>
          <a:prstGeom prst="rect">
            <a:avLst/>
          </a:prstGeom>
        </p:spPr>
        <p:txBody>
          <a:bodyPr>
            <a:noAutofit/>
          </a:bodyPr>
          <a:lstStyle/>
          <a:p>
            <a:pPr marL="1588">
              <a:spcBef>
                <a:spcPct val="20000"/>
              </a:spcBef>
            </a:pPr>
            <a:r>
              <a:rPr lang="en-US" sz="2200" dirty="0" smtClean="0">
                <a:solidFill>
                  <a:schemeClr val="tx1">
                    <a:lumMod val="75000"/>
                    <a:lumOff val="25000"/>
                  </a:schemeClr>
                </a:solidFill>
                <a:latin typeface="Segoe UI" pitchFamily="34" charset="0"/>
                <a:cs typeface="Segoe UI" pitchFamily="34" charset="0"/>
              </a:rPr>
              <a:t>Bringing the power of the cloud to the laptop</a:t>
            </a:r>
          </a:p>
          <a:p>
            <a:pPr marL="287338" lvl="0" indent="-287338">
              <a:spcBef>
                <a:spcPts val="800"/>
              </a:spcBef>
              <a:buFont typeface="Arial" pitchFamily="34" charset="0"/>
              <a:buChar char="•"/>
              <a:defRPr/>
            </a:pPr>
            <a:r>
              <a:rPr lang="en-US" sz="2000" dirty="0" smtClean="0">
                <a:solidFill>
                  <a:schemeClr val="accent1">
                    <a:lumMod val="75000"/>
                  </a:schemeClr>
                </a:solidFill>
                <a:latin typeface="Segoe UI Semibold" pitchFamily="34" charset="0"/>
                <a:cs typeface="Segoe UI" pitchFamily="34" charset="0"/>
              </a:rPr>
              <a:t>Data sharing in the cloud</a:t>
            </a:r>
            <a:r>
              <a:rPr lang="en-US" sz="2000" dirty="0" smtClean="0">
                <a:solidFill>
                  <a:schemeClr val="tx1">
                    <a:lumMod val="75000"/>
                    <a:lumOff val="25000"/>
                  </a:schemeClr>
                </a:solidFill>
                <a:latin typeface="Segoe UI" pitchFamily="34" charset="0"/>
                <a:cs typeface="Segoe UI" pitchFamily="34" charset="0"/>
              </a:rPr>
              <a:t>, with annotations to facilitate </a:t>
            </a:r>
            <a:br>
              <a:rPr lang="en-US" sz="2000" dirty="0" smtClean="0">
                <a:solidFill>
                  <a:schemeClr val="tx1">
                    <a:lumMod val="75000"/>
                    <a:lumOff val="25000"/>
                  </a:schemeClr>
                </a:solidFill>
                <a:latin typeface="Segoe UI" pitchFamily="34" charset="0"/>
                <a:cs typeface="Segoe UI" pitchFamily="34" charset="0"/>
              </a:rPr>
            </a:br>
            <a:r>
              <a:rPr lang="en-US" sz="2000" dirty="0" smtClean="0">
                <a:solidFill>
                  <a:schemeClr val="tx1">
                    <a:lumMod val="75000"/>
                    <a:lumOff val="25000"/>
                  </a:schemeClr>
                </a:solidFill>
                <a:latin typeface="Segoe UI" pitchFamily="34" charset="0"/>
                <a:cs typeface="Segoe UI" pitchFamily="34" charset="0"/>
              </a:rPr>
              <a:t>discovery and reuse;</a:t>
            </a:r>
          </a:p>
          <a:p>
            <a:pPr marL="287338" lvl="0" indent="-287338">
              <a:spcBef>
                <a:spcPts val="800"/>
              </a:spcBef>
              <a:buFont typeface="Arial" pitchFamily="34" charset="0"/>
              <a:buChar char="•"/>
              <a:defRPr/>
            </a:pPr>
            <a:r>
              <a:rPr lang="en-US" sz="2000" dirty="0" smtClean="0">
                <a:solidFill>
                  <a:schemeClr val="accent1">
                    <a:lumMod val="75000"/>
                  </a:schemeClr>
                </a:solidFill>
                <a:latin typeface="Segoe UI Semibold" pitchFamily="34" charset="0"/>
                <a:cs typeface="Segoe UI" pitchFamily="34" charset="0"/>
              </a:rPr>
              <a:t>Sample and manipulate </a:t>
            </a:r>
            <a:r>
              <a:rPr lang="en-US" sz="2000" dirty="0" smtClean="0">
                <a:solidFill>
                  <a:schemeClr val="tx1">
                    <a:lumMod val="75000"/>
                    <a:lumOff val="25000"/>
                  </a:schemeClr>
                </a:solidFill>
                <a:latin typeface="Segoe UI" pitchFamily="34" charset="0"/>
                <a:cs typeface="Segoe UI" pitchFamily="34" charset="0"/>
              </a:rPr>
              <a:t>extremely large data collections in the cloud;</a:t>
            </a:r>
          </a:p>
          <a:p>
            <a:pPr marL="287338" lvl="0" indent="-287338">
              <a:spcBef>
                <a:spcPts val="800"/>
              </a:spcBef>
              <a:buFont typeface="Arial" pitchFamily="34" charset="0"/>
              <a:buChar char="•"/>
              <a:defRPr/>
            </a:pPr>
            <a:r>
              <a:rPr lang="en-US" sz="2000" dirty="0" smtClean="0">
                <a:solidFill>
                  <a:schemeClr val="accent1">
                    <a:lumMod val="75000"/>
                  </a:schemeClr>
                </a:solidFill>
                <a:latin typeface="Segoe UI Semibold" pitchFamily="34" charset="0"/>
                <a:cs typeface="Segoe UI" pitchFamily="34" charset="0"/>
              </a:rPr>
              <a:t>Top 25 data analytics algorithms</a:t>
            </a:r>
            <a:r>
              <a:rPr lang="en-US" sz="2000" dirty="0" smtClean="0">
                <a:solidFill>
                  <a:schemeClr val="tx1">
                    <a:lumMod val="75000"/>
                    <a:lumOff val="25000"/>
                  </a:schemeClr>
                </a:solidFill>
                <a:latin typeface="Segoe UI" pitchFamily="34" charset="0"/>
                <a:cs typeface="Segoe UI" pitchFamily="34" charset="0"/>
              </a:rPr>
              <a:t>, through Excel ribbon running on Azure;</a:t>
            </a:r>
          </a:p>
          <a:p>
            <a:pPr marL="287338" lvl="0" indent="-287338">
              <a:spcBef>
                <a:spcPts val="800"/>
              </a:spcBef>
              <a:buFont typeface="Arial" pitchFamily="34" charset="0"/>
              <a:buChar char="•"/>
              <a:defRPr/>
            </a:pPr>
            <a:r>
              <a:rPr lang="en-US" sz="2000" dirty="0" smtClean="0">
                <a:solidFill>
                  <a:schemeClr val="accent1">
                    <a:lumMod val="75000"/>
                  </a:schemeClr>
                </a:solidFill>
                <a:latin typeface="Segoe UI Semibold" pitchFamily="34" charset="0"/>
                <a:cs typeface="Segoe UI" pitchFamily="34" charset="0"/>
              </a:rPr>
              <a:t>Invoke models</a:t>
            </a:r>
            <a:r>
              <a:rPr lang="en-US" sz="2000" dirty="0" smtClean="0">
                <a:solidFill>
                  <a:schemeClr val="tx1">
                    <a:lumMod val="75000"/>
                    <a:lumOff val="25000"/>
                  </a:schemeClr>
                </a:solidFill>
                <a:latin typeface="Segoe UI" pitchFamily="34" charset="0"/>
                <a:cs typeface="Segoe UI" pitchFamily="34" charset="0"/>
              </a:rPr>
              <a:t>, perform analytics and visualization to gain insight from data;</a:t>
            </a:r>
          </a:p>
          <a:p>
            <a:pPr marL="287338" lvl="0" indent="-287338">
              <a:spcBef>
                <a:spcPts val="800"/>
              </a:spcBef>
              <a:buFont typeface="Arial" pitchFamily="34" charset="0"/>
              <a:buChar char="•"/>
              <a:defRPr/>
            </a:pPr>
            <a:r>
              <a:rPr lang="en-US" sz="2000" dirty="0" smtClean="0">
                <a:solidFill>
                  <a:schemeClr val="accent1">
                    <a:lumMod val="75000"/>
                  </a:schemeClr>
                </a:solidFill>
                <a:latin typeface="Segoe UI Semibold" pitchFamily="34" charset="0"/>
                <a:cs typeface="Segoe UI" pitchFamily="34" charset="0"/>
              </a:rPr>
              <a:t>Machine learning </a:t>
            </a:r>
            <a:r>
              <a:rPr lang="en-US" sz="2000" dirty="0" smtClean="0">
                <a:solidFill>
                  <a:schemeClr val="tx1">
                    <a:lumMod val="75000"/>
                    <a:lumOff val="25000"/>
                  </a:schemeClr>
                </a:solidFill>
                <a:latin typeface="Segoe UI" pitchFamily="34" charset="0"/>
                <a:cs typeface="Segoe UI" pitchFamily="34" charset="0"/>
              </a:rPr>
              <a:t>over large data sets to discover correlations;</a:t>
            </a:r>
          </a:p>
          <a:p>
            <a:pPr marL="287338" lvl="0" indent="-287338">
              <a:spcBef>
                <a:spcPts val="800"/>
              </a:spcBef>
              <a:buFont typeface="Arial" pitchFamily="34" charset="0"/>
              <a:buChar char="•"/>
              <a:defRPr/>
            </a:pPr>
            <a:r>
              <a:rPr lang="en-US" sz="2000" dirty="0" smtClean="0">
                <a:solidFill>
                  <a:schemeClr val="accent1">
                    <a:lumMod val="75000"/>
                  </a:schemeClr>
                </a:solidFill>
                <a:latin typeface="Segoe UI Semibold" pitchFamily="34" charset="0"/>
                <a:cs typeface="Segoe UI" pitchFamily="34" charset="0"/>
              </a:rPr>
              <a:t>Publish </a:t>
            </a:r>
            <a:r>
              <a:rPr lang="en-US" sz="2000" dirty="0" smtClean="0">
                <a:solidFill>
                  <a:schemeClr val="tx1">
                    <a:lumMod val="75000"/>
                    <a:lumOff val="25000"/>
                  </a:schemeClr>
                </a:solidFill>
                <a:latin typeface="Segoe UI" pitchFamily="34" charset="0"/>
                <a:cs typeface="Segoe UI" pitchFamily="34" charset="0"/>
              </a:rPr>
              <a:t>data collections and visualizations to the cloud to share insights;</a:t>
            </a:r>
          </a:p>
          <a:p>
            <a:pPr marL="1588">
              <a:spcBef>
                <a:spcPts val="1200"/>
              </a:spcBef>
            </a:pPr>
            <a:r>
              <a:rPr lang="en-US" sz="2200" dirty="0" smtClean="0">
                <a:solidFill>
                  <a:prstClr val="black">
                    <a:lumMod val="75000"/>
                    <a:lumOff val="25000"/>
                  </a:prstClr>
                </a:solidFill>
                <a:latin typeface="Segoe UI" pitchFamily="34" charset="0"/>
                <a:cs typeface="Segoe UI" pitchFamily="34" charset="0"/>
              </a:rPr>
              <a:t>Researchers use familiar tools, </a:t>
            </a:r>
            <a:r>
              <a:rPr lang="en-US" sz="2200" dirty="0" smtClean="0">
                <a:solidFill>
                  <a:schemeClr val="accent1">
                    <a:lumMod val="75000"/>
                  </a:schemeClr>
                </a:solidFill>
                <a:latin typeface="Segoe UI Semibold" pitchFamily="34" charset="0"/>
                <a:cs typeface="Segoe UI" pitchFamily="34" charset="0"/>
              </a:rPr>
              <a:t>familiar but differentiated</a:t>
            </a:r>
            <a:r>
              <a:rPr lang="en-US" sz="2200" dirty="0" smtClean="0">
                <a:solidFill>
                  <a:prstClr val="black">
                    <a:lumMod val="75000"/>
                    <a:lumOff val="25000"/>
                  </a:prstClr>
                </a:solidFill>
                <a:latin typeface="Segoe UI" pitchFamily="34" charset="0"/>
                <a:cs typeface="Segoe UI" pitchFamily="34" charset="0"/>
              </a:rPr>
              <a:t>.</a:t>
            </a:r>
          </a:p>
          <a:p>
            <a:pPr marL="376541" lvl="0" indent="-376541">
              <a:spcBef>
                <a:spcPts val="800"/>
              </a:spcBef>
              <a:defRPr/>
            </a:pPr>
            <a:endParaRPr lang="en-US" sz="2000" dirty="0" smtClean="0">
              <a:solidFill>
                <a:schemeClr val="tx1">
                  <a:lumMod val="75000"/>
                  <a:lumOff val="25000"/>
                </a:schemeClr>
              </a:solidFill>
              <a:latin typeface="Segoe UI" pitchFamily="34" charset="0"/>
              <a:cs typeface="Segoe UI" pitchFamily="34" charset="0"/>
            </a:endParaRPr>
          </a:p>
          <a:p>
            <a:pPr marL="376541" lvl="0" indent="-376541">
              <a:spcBef>
                <a:spcPts val="800"/>
              </a:spcBef>
              <a:buFont typeface="Arial" pitchFamily="34" charset="0"/>
              <a:buChar char="•"/>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Segoe UI" pitchFamily="34" charset="0"/>
              <a:ea typeface="+mn-ea"/>
              <a:cs typeface="Segoe UI" pitchFamily="34" charset="0"/>
            </a:endParaRP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107" y="0"/>
            <a:ext cx="4257746" cy="300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60970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6300" y="1002732"/>
            <a:ext cx="10969943" cy="5181600"/>
          </a:xfrm>
        </p:spPr>
        <p:txBody>
          <a:bodyPr/>
          <a:lstStyle/>
          <a:p>
            <a:r>
              <a:rPr lang="en-US" dirty="0"/>
              <a:t>Parallel algorithms for massively distribute data</a:t>
            </a:r>
          </a:p>
          <a:p>
            <a:pPr marL="852772" lvl="1" indent="-349250">
              <a:spcBef>
                <a:spcPts val="0"/>
              </a:spcBef>
              <a:buSzPct val="75000"/>
              <a:buFont typeface="Wingdings" pitchFamily="2" charset="2"/>
              <a:buChar char="q"/>
            </a:pPr>
            <a:r>
              <a:rPr lang="en-US" sz="2000" dirty="0"/>
              <a:t>Clustering: K-means, fuzzy clustering, canopy clustering;</a:t>
            </a:r>
          </a:p>
          <a:p>
            <a:pPr marL="852772" lvl="1" indent="-349250">
              <a:spcBef>
                <a:spcPts val="0"/>
              </a:spcBef>
              <a:buSzPct val="75000"/>
              <a:buFont typeface="Wingdings" pitchFamily="2" charset="2"/>
              <a:buChar char="q"/>
            </a:pPr>
            <a:r>
              <a:rPr lang="en-US" sz="2000" dirty="0"/>
              <a:t>Recommendation Mining: Log-Likelihood;</a:t>
            </a:r>
          </a:p>
          <a:p>
            <a:pPr marL="852772" lvl="1" indent="-349250">
              <a:spcBef>
                <a:spcPts val="0"/>
              </a:spcBef>
              <a:buSzPct val="75000"/>
              <a:buFont typeface="Wingdings" pitchFamily="2" charset="2"/>
              <a:buChar char="q"/>
            </a:pPr>
            <a:r>
              <a:rPr lang="en-US" sz="2000" dirty="0"/>
              <a:t>Prediction: SVM; trend prediction</a:t>
            </a:r>
          </a:p>
          <a:p>
            <a:pPr marL="852772" lvl="1" indent="-349250">
              <a:spcBef>
                <a:spcPts val="0"/>
              </a:spcBef>
              <a:buSzPct val="75000"/>
              <a:buFont typeface="Wingdings" pitchFamily="2" charset="2"/>
              <a:buChar char="q"/>
            </a:pPr>
            <a:r>
              <a:rPr lang="en-US" sz="2000" dirty="0"/>
              <a:t>Frequent Item Set Mining: Collocation, Outlier Detection;</a:t>
            </a:r>
          </a:p>
          <a:p>
            <a:pPr marL="852772" lvl="1" indent="-349250">
              <a:spcBef>
                <a:spcPts val="0"/>
              </a:spcBef>
              <a:buSzPct val="75000"/>
              <a:buFont typeface="Wingdings" pitchFamily="2" charset="2"/>
              <a:buChar char="q"/>
            </a:pPr>
            <a:r>
              <a:rPr lang="en-US" sz="2000" dirty="0"/>
              <a:t>Bayesian/Regression Toolkit (linear, non-linear, logistic); </a:t>
            </a:r>
          </a:p>
          <a:p>
            <a:pPr marL="852772" lvl="1" indent="-349250">
              <a:spcBef>
                <a:spcPts val="0"/>
              </a:spcBef>
              <a:buSzPct val="75000"/>
              <a:buFont typeface="Wingdings" pitchFamily="2" charset="2"/>
              <a:buChar char="q"/>
            </a:pPr>
            <a:r>
              <a:rPr lang="en-US" sz="2000" dirty="0"/>
              <a:t>Bayesian Net,  Neural Nets, other Machine learning</a:t>
            </a:r>
          </a:p>
          <a:p>
            <a:r>
              <a:rPr lang="en-US" dirty="0" smtClean="0"/>
              <a:t>These algorithms are being built on top of the Daytona </a:t>
            </a:r>
            <a:r>
              <a:rPr lang="en-US" dirty="0" err="1" smtClean="0"/>
              <a:t>mapreduce</a:t>
            </a:r>
            <a:r>
              <a:rPr lang="en-US" dirty="0" smtClean="0"/>
              <a:t> engine</a:t>
            </a:r>
            <a:endParaRPr lang="en-US" dirty="0"/>
          </a:p>
        </p:txBody>
      </p:sp>
      <p:sp>
        <p:nvSpPr>
          <p:cNvPr id="3" name="Title 2"/>
          <p:cNvSpPr>
            <a:spLocks noGrp="1"/>
          </p:cNvSpPr>
          <p:nvPr>
            <p:ph type="title"/>
          </p:nvPr>
        </p:nvSpPr>
        <p:spPr/>
        <p:txBody>
          <a:bodyPr/>
          <a:lstStyle/>
          <a:p>
            <a:r>
              <a:rPr lang="en-US" dirty="0" smtClean="0"/>
              <a:t>Data Analytics Algorithms for </a:t>
            </a:r>
            <a:r>
              <a:rPr lang="en-US" dirty="0" err="1" smtClean="0"/>
              <a:t>Datascope</a:t>
            </a:r>
            <a:endParaRPr lang="en-US" dirty="0"/>
          </a:p>
        </p:txBody>
      </p:sp>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674" b="72687"/>
          <a:stretch/>
        </p:blipFill>
        <p:spPr bwMode="auto">
          <a:xfrm>
            <a:off x="945222" y="4274049"/>
            <a:ext cx="10292100" cy="258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03735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1193800"/>
            <a:ext cx="10759144" cy="3018604"/>
          </a:xfrm>
        </p:spPr>
        <p:txBody>
          <a:bodyPr>
            <a:noAutofit/>
          </a:bodyPr>
          <a:lstStyle/>
          <a:p>
            <a:r>
              <a:rPr lang="en-US" sz="3200" dirty="0" smtClean="0"/>
              <a:t>The Challenge of the “long tail” of science</a:t>
            </a:r>
          </a:p>
          <a:p>
            <a:r>
              <a:rPr lang="en-US" sz="3200" dirty="0" smtClean="0"/>
              <a:t>Is there a sustainable financial model for scientific data?</a:t>
            </a:r>
          </a:p>
          <a:p>
            <a:r>
              <a:rPr lang="en-US" sz="3200" dirty="0" smtClean="0"/>
              <a:t>Data Centers powering commercial clouds</a:t>
            </a:r>
          </a:p>
          <a:p>
            <a:pPr lvl="1"/>
            <a:r>
              <a:rPr lang="en-US" sz="3200" dirty="0" smtClean="0"/>
              <a:t>The Azure cloud in research</a:t>
            </a:r>
          </a:p>
          <a:p>
            <a:r>
              <a:rPr lang="en-US" sz="3200" dirty="0" smtClean="0"/>
              <a:t>Data architectures</a:t>
            </a:r>
          </a:p>
          <a:p>
            <a:pPr lvl="2"/>
            <a:r>
              <a:rPr lang="en-US" sz="2800" dirty="0" smtClean="0"/>
              <a:t>Massively parallel dedicated data </a:t>
            </a:r>
            <a:r>
              <a:rPr lang="en-US" sz="2800" dirty="0" smtClean="0"/>
              <a:t>systems</a:t>
            </a:r>
            <a:endParaRPr lang="en-US" sz="3200" dirty="0" smtClean="0"/>
          </a:p>
          <a:p>
            <a:r>
              <a:rPr lang="en-US" sz="3200" dirty="0" smtClean="0"/>
              <a:t>Managing parallel data analysis from your desktop</a:t>
            </a:r>
          </a:p>
          <a:p>
            <a:r>
              <a:rPr lang="en-US" sz="3200" dirty="0" smtClean="0"/>
              <a:t>Building Communities</a:t>
            </a:r>
          </a:p>
        </p:txBody>
      </p:sp>
      <p:sp>
        <p:nvSpPr>
          <p:cNvPr id="3" name="Title 2"/>
          <p:cNvSpPr>
            <a:spLocks noGrp="1"/>
          </p:cNvSpPr>
          <p:nvPr>
            <p:ph type="title"/>
          </p:nvPr>
        </p:nvSpPr>
        <p:spPr/>
        <p:txBody>
          <a:bodyPr/>
          <a:lstStyle/>
          <a:p>
            <a:r>
              <a:rPr lang="en-US" sz="5400" dirty="0" smtClean="0"/>
              <a:t>Outline</a:t>
            </a:r>
            <a:endParaRPr lang="en-US" sz="5400"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09" y="1898455"/>
            <a:ext cx="11165020" cy="664797"/>
          </a:xfrm>
        </p:spPr>
        <p:txBody>
          <a:bodyPr/>
          <a:lstStyle/>
          <a:p>
            <a:r>
              <a:rPr lang="en-US" dirty="0" smtClean="0"/>
              <a:t>Next Steps – Bringing Communities Together</a:t>
            </a:r>
            <a:endParaRPr lang="en-US" dirty="0"/>
          </a:p>
        </p:txBody>
      </p:sp>
      <p:pic>
        <p:nvPicPr>
          <p:cNvPr id="3" name="Picture 6" descr="C:\Users\Evi\AppData\Local\Microsoft\Windows\Temporary Internet Files\Content.IE5\6WZ7AA7D\MP900401516[1].jpg"/>
          <p:cNvPicPr>
            <a:picLocks noChangeAspect="1" noChangeArrowheads="1"/>
          </p:cNvPicPr>
          <p:nvPr/>
        </p:nvPicPr>
        <p:blipFill>
          <a:blip r:embed="rId2" cstate="print"/>
          <a:srcRect l="35213" r="24612"/>
          <a:stretch>
            <a:fillRect/>
          </a:stretch>
        </p:blipFill>
        <p:spPr bwMode="auto">
          <a:xfrm flipH="1">
            <a:off x="9825623" y="1295400"/>
            <a:ext cx="2363202" cy="3764059"/>
          </a:xfrm>
          <a:prstGeom prst="homePlate">
            <a:avLst>
              <a:gd name="adj" fmla="val 19080"/>
            </a:avLst>
          </a:prstGeom>
          <a:noFill/>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875" y="1447802"/>
            <a:ext cx="11149013" cy="4922518"/>
          </a:xfrm>
        </p:spPr>
        <p:txBody>
          <a:bodyPr>
            <a:normAutofit fontScale="92500" lnSpcReduction="10000"/>
          </a:bodyPr>
          <a:lstStyle/>
          <a:p>
            <a:r>
              <a:rPr lang="en-US" sz="3500" dirty="0" smtClean="0"/>
              <a:t>A meeting March 1 in Bellevue</a:t>
            </a:r>
          </a:p>
          <a:p>
            <a:pPr lvl="1"/>
            <a:r>
              <a:rPr lang="en-US" sz="2400" dirty="0" smtClean="0"/>
              <a:t>Universities need to solve some problems</a:t>
            </a:r>
          </a:p>
          <a:p>
            <a:pPr lvl="1"/>
            <a:r>
              <a:rPr lang="en-US" sz="2400" dirty="0" smtClean="0"/>
              <a:t>An effective way to use the cloud to address them</a:t>
            </a:r>
          </a:p>
          <a:p>
            <a:r>
              <a:rPr lang="en-US" dirty="0" smtClean="0"/>
              <a:t>Use standard authentication protocols</a:t>
            </a:r>
          </a:p>
          <a:p>
            <a:r>
              <a:rPr lang="en-US" dirty="0" smtClean="0"/>
              <a:t>Rational data costs and pricing</a:t>
            </a:r>
          </a:p>
          <a:p>
            <a:r>
              <a:rPr lang="en-US" sz="2800" dirty="0" smtClean="0"/>
              <a:t>The Research Genomics Challenge </a:t>
            </a:r>
          </a:p>
          <a:p>
            <a:pPr lvl="1"/>
            <a:r>
              <a:rPr lang="en-US" sz="2800" dirty="0" smtClean="0"/>
              <a:t>A universal problem – analysis and storage of sequence data</a:t>
            </a:r>
          </a:p>
          <a:p>
            <a:pPr lvl="1"/>
            <a:r>
              <a:rPr lang="en-US" sz="2800" dirty="0" smtClean="0"/>
              <a:t>A pilot project – </a:t>
            </a:r>
            <a:r>
              <a:rPr lang="en-US" sz="2800" dirty="0" smtClean="0">
                <a:solidFill>
                  <a:schemeClr val="accent1"/>
                </a:solidFill>
              </a:rPr>
              <a:t>follow up meeting at UC Davis.  </a:t>
            </a:r>
            <a:endParaRPr lang="en-US" sz="2800" dirty="0"/>
          </a:p>
          <a:p>
            <a:pPr lvl="2"/>
            <a:r>
              <a:rPr lang="en-US" sz="2400" dirty="0" smtClean="0"/>
              <a:t>Discussions starting.   </a:t>
            </a:r>
          </a:p>
          <a:p>
            <a:r>
              <a:rPr lang="en-US" sz="2800" dirty="0" smtClean="0">
                <a:solidFill>
                  <a:schemeClr val="tx1"/>
                </a:solidFill>
              </a:rPr>
              <a:t>The Rest – “The Long Tail of Science”</a:t>
            </a:r>
          </a:p>
          <a:p>
            <a:pPr lvl="1"/>
            <a:r>
              <a:rPr lang="en-US" sz="2800" dirty="0" smtClean="0">
                <a:solidFill>
                  <a:schemeClr val="tx1"/>
                </a:solidFill>
              </a:rPr>
              <a:t>Many disciplines, each with unique data and analysis challenges</a:t>
            </a:r>
            <a:endParaRPr lang="en-US" sz="2800" dirty="0">
              <a:solidFill>
                <a:schemeClr val="tx1"/>
              </a:solidFill>
            </a:endParaRPr>
          </a:p>
        </p:txBody>
      </p:sp>
      <p:sp>
        <p:nvSpPr>
          <p:cNvPr id="3" name="Title 2"/>
          <p:cNvSpPr>
            <a:spLocks noGrp="1"/>
          </p:cNvSpPr>
          <p:nvPr>
            <p:ph type="title"/>
          </p:nvPr>
        </p:nvSpPr>
        <p:spPr>
          <a:xfrm>
            <a:off x="488633" y="304801"/>
            <a:ext cx="11149013" cy="664797"/>
          </a:xfrm>
        </p:spPr>
        <p:txBody>
          <a:bodyPr/>
          <a:lstStyle/>
          <a:p>
            <a:r>
              <a:rPr lang="en-US" sz="4800" dirty="0" smtClean="0"/>
              <a:t>Internet2 and 13 University CIOs @ MS</a:t>
            </a:r>
            <a:endParaRPr lang="en-US" sz="5400" dirty="0"/>
          </a:p>
        </p:txBody>
      </p:sp>
    </p:spTree>
    <p:extLst>
      <p:ext uri="{BB962C8B-B14F-4D97-AF65-F5344CB8AC3E}">
        <p14:creationId xmlns:p14="http://schemas.microsoft.com/office/powerpoint/2010/main" val="81819569"/>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“long tail” workshop at UW Oct 15-16 focused on </a:t>
            </a:r>
            <a:r>
              <a:rPr lang="en-US" dirty="0" err="1" smtClean="0"/>
              <a:t>cyberinfrastructure</a:t>
            </a:r>
            <a:r>
              <a:rPr lang="en-US" dirty="0" smtClean="0"/>
              <a:t> for social science data.</a:t>
            </a:r>
          </a:p>
          <a:p>
            <a:r>
              <a:rPr lang="en-US" dirty="0" smtClean="0"/>
              <a:t>Sustainable data collections requires </a:t>
            </a:r>
          </a:p>
          <a:p>
            <a:pPr lvl="1"/>
            <a:r>
              <a:rPr lang="en-US" dirty="0" smtClean="0"/>
              <a:t>A community of dedicated users,</a:t>
            </a:r>
          </a:p>
          <a:p>
            <a:pPr lvl="1"/>
            <a:r>
              <a:rPr lang="en-US" dirty="0" smtClean="0"/>
              <a:t>Substantial data collections of interest to a large community,</a:t>
            </a:r>
          </a:p>
          <a:p>
            <a:pPr lvl="1"/>
            <a:r>
              <a:rPr lang="en-US" dirty="0" smtClean="0"/>
              <a:t>Data Analytics tools rendered as </a:t>
            </a:r>
            <a:r>
              <a:rPr lang="en-US" dirty="0" err="1" smtClean="0"/>
              <a:t>composible</a:t>
            </a:r>
            <a:r>
              <a:rPr lang="en-US" dirty="0" smtClean="0"/>
              <a:t> services.</a:t>
            </a:r>
          </a:p>
          <a:p>
            <a:r>
              <a:rPr lang="en-US" dirty="0" smtClean="0"/>
              <a:t>Goal -  Build two working examples that will be self-sustaining in 3 years.</a:t>
            </a:r>
          </a:p>
          <a:p>
            <a:pPr lvl="1"/>
            <a:r>
              <a:rPr lang="en-US" dirty="0" smtClean="0"/>
              <a:t>Bioinformatics with a focus on Genomics</a:t>
            </a:r>
          </a:p>
          <a:p>
            <a:pPr lvl="1"/>
            <a:r>
              <a:rPr lang="en-US" dirty="0" smtClean="0"/>
              <a:t>Social/behavioral/political/economic sciences</a:t>
            </a:r>
          </a:p>
          <a:p>
            <a:r>
              <a:rPr lang="en-US" dirty="0" smtClean="0"/>
              <a:t>Talk to me if you are interested.</a:t>
            </a:r>
          </a:p>
        </p:txBody>
      </p:sp>
      <p:sp>
        <p:nvSpPr>
          <p:cNvPr id="3" name="Title 2"/>
          <p:cNvSpPr>
            <a:spLocks noGrp="1"/>
          </p:cNvSpPr>
          <p:nvPr>
            <p:ph type="title"/>
          </p:nvPr>
        </p:nvSpPr>
        <p:spPr/>
        <p:txBody>
          <a:bodyPr/>
          <a:lstStyle/>
          <a:p>
            <a:r>
              <a:rPr lang="en-US" dirty="0" smtClean="0"/>
              <a:t>Next Steps</a:t>
            </a:r>
            <a:endParaRPr lang="en-US" dirty="0"/>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  Build a Research </a:t>
            </a:r>
            <a:r>
              <a:rPr lang="en-US" dirty="0" smtClean="0"/>
              <a:t>Marketplace</a:t>
            </a:r>
            <a:endParaRPr lang="en-US" dirty="0"/>
          </a:p>
        </p:txBody>
      </p:sp>
      <p:sp>
        <p:nvSpPr>
          <p:cNvPr id="3" name="Text Placeholder 2"/>
          <p:cNvSpPr>
            <a:spLocks noGrp="1"/>
          </p:cNvSpPr>
          <p:nvPr>
            <p:ph type="body" sz="quarter" idx="10"/>
          </p:nvPr>
        </p:nvSpPr>
        <p:spPr>
          <a:xfrm>
            <a:off x="243110" y="1002406"/>
            <a:ext cx="9995593" cy="4495800"/>
          </a:xfrm>
        </p:spPr>
        <p:txBody>
          <a:bodyPr>
            <a:normAutofit/>
          </a:bodyPr>
          <a:lstStyle/>
          <a:p>
            <a:r>
              <a:rPr lang="en-US" sz="2800" dirty="0"/>
              <a:t>A place to host services for</a:t>
            </a:r>
          </a:p>
          <a:p>
            <a:pPr lvl="1"/>
            <a:r>
              <a:rPr lang="en-US" sz="2400" dirty="0"/>
              <a:t>advanced data analytics and machine learning libraries</a:t>
            </a:r>
          </a:p>
          <a:p>
            <a:pPr lvl="1"/>
            <a:r>
              <a:rPr lang="en-US" sz="2400" dirty="0"/>
              <a:t>Curated data </a:t>
            </a:r>
            <a:r>
              <a:rPr lang="en-US" sz="2400" dirty="0" smtClean="0"/>
              <a:t>collections (via </a:t>
            </a:r>
            <a:r>
              <a:rPr lang="en-US" sz="2400" dirty="0" err="1" smtClean="0"/>
              <a:t>dataverse</a:t>
            </a:r>
            <a:r>
              <a:rPr lang="en-US" sz="2400" dirty="0" smtClean="0"/>
              <a:t> or </a:t>
            </a:r>
            <a:r>
              <a:rPr lang="en-US" sz="2400" dirty="0" err="1" smtClean="0"/>
              <a:t>duracloud</a:t>
            </a:r>
            <a:r>
              <a:rPr lang="en-US" sz="2400" dirty="0" smtClean="0"/>
              <a:t>)</a:t>
            </a:r>
            <a:endParaRPr lang="en-US" sz="2400" dirty="0"/>
          </a:p>
          <a:p>
            <a:pPr lvl="1"/>
            <a:r>
              <a:rPr lang="en-US" sz="2400" dirty="0"/>
              <a:t>Data upload, </a:t>
            </a:r>
            <a:r>
              <a:rPr lang="en-US" sz="2400" dirty="0" err="1"/>
              <a:t>curation</a:t>
            </a:r>
            <a:r>
              <a:rPr lang="en-US" sz="2400" dirty="0"/>
              <a:t> and visualization </a:t>
            </a:r>
            <a:r>
              <a:rPr lang="en-US" sz="2400" dirty="0" smtClean="0"/>
              <a:t>tool (CDL project)</a:t>
            </a:r>
            <a:endParaRPr lang="en-US" sz="2400" dirty="0"/>
          </a:p>
          <a:p>
            <a:r>
              <a:rPr lang="en-US" sz="2800" dirty="0"/>
              <a:t>A support platform for research challenge projects </a:t>
            </a:r>
          </a:p>
          <a:p>
            <a:pPr lvl="1"/>
            <a:r>
              <a:rPr lang="en-US" sz="2400" dirty="0"/>
              <a:t>such </a:t>
            </a:r>
            <a:r>
              <a:rPr lang="en-US" sz="2400" dirty="0" smtClean="0"/>
              <a:t>machine learning and medical image analysis</a:t>
            </a:r>
            <a:endParaRPr lang="en-US" sz="2400" dirty="0"/>
          </a:p>
          <a:p>
            <a:r>
              <a:rPr lang="en-US" sz="2800" dirty="0"/>
              <a:t>Exploit Azure Marketplace to provided limited free and paid access.</a:t>
            </a:r>
            <a:endParaRPr lang="en-US" sz="2800" dirty="0"/>
          </a:p>
        </p:txBody>
      </p:sp>
      <p:pic>
        <p:nvPicPr>
          <p:cNvPr id="4" name="Picture 3" descr="marketplace-gif.GIF"/>
          <p:cNvPicPr>
            <a:picLocks noChangeAspect="1"/>
          </p:cNvPicPr>
          <p:nvPr/>
        </p:nvPicPr>
        <p:blipFill>
          <a:blip r:embed="rId2"/>
          <a:stretch>
            <a:fillRect/>
          </a:stretch>
        </p:blipFill>
        <p:spPr>
          <a:xfrm>
            <a:off x="6550025" y="4944132"/>
            <a:ext cx="5638800" cy="2119930"/>
          </a:xfrm>
          <a:prstGeom prst="rect">
            <a:avLst/>
          </a:prstGeom>
        </p:spPr>
      </p:pic>
    </p:spTree>
    <p:extLst>
      <p:ext uri="{BB962C8B-B14F-4D97-AF65-F5344CB8AC3E}">
        <p14:creationId xmlns:p14="http://schemas.microsoft.com/office/powerpoint/2010/main" val="101889746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32" y="1089167"/>
            <a:ext cx="11139251" cy="3701955"/>
          </a:xfrm>
        </p:spPr>
        <p:txBody>
          <a:bodyPr/>
          <a:lstStyle/>
          <a:p>
            <a:r>
              <a:rPr lang="en-US" sz="4000" dirty="0" smtClean="0"/>
              <a:t>The 4</a:t>
            </a:r>
            <a:r>
              <a:rPr lang="en-US" sz="4000" baseline="30000" dirty="0" smtClean="0"/>
              <a:t>th</a:t>
            </a:r>
            <a:r>
              <a:rPr lang="en-US" sz="4000" dirty="0" smtClean="0"/>
              <a:t> Paradigm and the Revolution in Science</a:t>
            </a:r>
            <a:br>
              <a:rPr lang="en-US" sz="4000" dirty="0" smtClean="0"/>
            </a:br>
            <a:r>
              <a:rPr lang="en-US" sz="4000" dirty="0" smtClean="0"/>
              <a:t>	</a:t>
            </a:r>
            <a:endParaRPr lang="en-US" sz="4000" dirty="0"/>
          </a:p>
        </p:txBody>
      </p:sp>
      <p:pic>
        <p:nvPicPr>
          <p:cNvPr id="3" name="Picture 2" descr="Clouds_v01.png"/>
          <p:cNvPicPr>
            <a:picLocks noChangeAspect="1"/>
          </p:cNvPicPr>
          <p:nvPr/>
        </p:nvPicPr>
        <p:blipFill>
          <a:blip r:embed="rId2" cstate="print"/>
          <a:stretch>
            <a:fillRect/>
          </a:stretch>
        </p:blipFill>
        <p:spPr>
          <a:xfrm rot="21446998">
            <a:off x="-522596" y="3889632"/>
            <a:ext cx="6275383" cy="3671247"/>
          </a:xfrm>
          <a:prstGeom prst="rect">
            <a:avLst/>
          </a:prstGeom>
        </p:spPr>
      </p:pic>
      <p:pic>
        <p:nvPicPr>
          <p:cNvPr id="4" name="Picture 3" descr="Clouds_v01.png"/>
          <p:cNvPicPr>
            <a:picLocks noChangeAspect="1"/>
          </p:cNvPicPr>
          <p:nvPr/>
        </p:nvPicPr>
        <p:blipFill>
          <a:blip r:embed="rId2" cstate="print"/>
          <a:stretch>
            <a:fillRect/>
          </a:stretch>
        </p:blipFill>
        <p:spPr>
          <a:xfrm flipH="1">
            <a:off x="6393106" y="-293568"/>
            <a:ext cx="4467668" cy="2613691"/>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28614" y="4116890"/>
            <a:ext cx="11395074" cy="2412968"/>
          </a:xfrm>
        </p:spPr>
        <p:txBody>
          <a:bodyPr>
            <a:normAutofit fontScale="92500" lnSpcReduction="10000"/>
          </a:bodyPr>
          <a:lstStyle/>
          <a:p>
            <a:r>
              <a:rPr lang="en-US" sz="2800" dirty="0"/>
              <a:t>Every </a:t>
            </a:r>
            <a:r>
              <a:rPr lang="en-US" sz="2800" dirty="0" smtClean="0"/>
              <a:t>area of science is </a:t>
            </a:r>
            <a:r>
              <a:rPr lang="en-US" sz="2800" dirty="0"/>
              <a:t>now </a:t>
            </a:r>
            <a:r>
              <a:rPr lang="en-US" sz="2800" dirty="0" smtClean="0"/>
              <a:t>engaged in data-intensive research</a:t>
            </a:r>
          </a:p>
          <a:p>
            <a:r>
              <a:rPr lang="en-US" sz="2800" dirty="0" smtClean="0"/>
              <a:t>Researchers need</a:t>
            </a:r>
          </a:p>
          <a:p>
            <a:pPr lvl="1"/>
            <a:r>
              <a:rPr lang="en-US" sz="2400" dirty="0" smtClean="0"/>
              <a:t>Technology </a:t>
            </a:r>
            <a:r>
              <a:rPr lang="en-US" sz="2400" dirty="0"/>
              <a:t>to publish and share data in the cloud</a:t>
            </a:r>
          </a:p>
          <a:p>
            <a:pPr lvl="1"/>
            <a:r>
              <a:rPr lang="en-US" sz="2400" dirty="0"/>
              <a:t>Data analytics tools to explore massive data collections</a:t>
            </a:r>
          </a:p>
          <a:p>
            <a:pPr lvl="1"/>
            <a:r>
              <a:rPr lang="en-US" sz="2400" dirty="0"/>
              <a:t>A sustainable economic model for scientific </a:t>
            </a:r>
            <a:r>
              <a:rPr lang="en-US" sz="2400" dirty="0" smtClean="0"/>
              <a:t>analysis, collaboration and data curation</a:t>
            </a:r>
            <a:endParaRPr lang="en-US" sz="2400" dirty="0"/>
          </a:p>
        </p:txBody>
      </p:sp>
      <p:sp>
        <p:nvSpPr>
          <p:cNvPr id="640002" name="Title 640001"/>
          <p:cNvSpPr>
            <a:spLocks noGrp="1" noChangeArrowheads="1"/>
          </p:cNvSpPr>
          <p:nvPr>
            <p:ph type="title"/>
          </p:nvPr>
        </p:nvSpPr>
        <p:spPr>
          <a:xfrm>
            <a:off x="423843" y="198121"/>
            <a:ext cx="11316239" cy="609398"/>
          </a:xfrm>
        </p:spPr>
        <p:txBody>
          <a:bodyPr/>
          <a:lstStyle/>
          <a:p>
            <a:r>
              <a:rPr lang="en-US" sz="4400" dirty="0" smtClean="0"/>
              <a:t>The data explosion is transforming science</a:t>
            </a:r>
          </a:p>
        </p:txBody>
      </p:sp>
      <p:grpSp>
        <p:nvGrpSpPr>
          <p:cNvPr id="11" name="Group 10"/>
          <p:cNvGrpSpPr/>
          <p:nvPr/>
        </p:nvGrpSpPr>
        <p:grpSpPr>
          <a:xfrm>
            <a:off x="1233377" y="1002911"/>
            <a:ext cx="9643730" cy="1587317"/>
            <a:chOff x="1181100" y="1049270"/>
            <a:chExt cx="9743828" cy="1865642"/>
          </a:xfrm>
        </p:grpSpPr>
        <p:pic>
          <p:nvPicPr>
            <p:cNvPr id="5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058928" y="1049270"/>
              <a:ext cx="1866000" cy="1865638"/>
            </a:xfrm>
            <a:prstGeom prst="rect">
              <a:avLst/>
            </a:prstGeom>
            <a:noFill/>
            <a:ln>
              <a:noFill/>
            </a:ln>
          </p:spPr>
        </p:pic>
        <p:grpSp>
          <p:nvGrpSpPr>
            <p:cNvPr id="10" name="Group 9"/>
            <p:cNvGrpSpPr/>
            <p:nvPr/>
          </p:nvGrpSpPr>
          <p:grpSpPr>
            <a:xfrm>
              <a:off x="1181100" y="1053695"/>
              <a:ext cx="7772187" cy="1861217"/>
              <a:chOff x="1181100" y="1053695"/>
              <a:chExt cx="9966061" cy="2386587"/>
            </a:xfrm>
          </p:grpSpPr>
          <p:pic>
            <p:nvPicPr>
              <p:cNvPr id="4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03144" y="1053695"/>
                <a:ext cx="2386584" cy="2386582"/>
              </a:xfrm>
              <a:prstGeom prst="rect">
                <a:avLst/>
              </a:prstGeom>
              <a:noFill/>
              <a:ln>
                <a:noFill/>
              </a:ln>
            </p:spPr>
          </p:pic>
          <p:pic>
            <p:nvPicPr>
              <p:cNvPr id="48" name="Picture 2" descr="http://tbn0.google.com/images?q=tbn:LVmRtlYltPxfNM:http://www.st.com/stonline/stappl/publish/stwebresources/PL__Press__Release/CERN_LHC_t2030shigh.jpe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181100" y="1053698"/>
                <a:ext cx="2386578" cy="2386584"/>
              </a:xfrm>
              <a:prstGeom prst="rect">
                <a:avLst/>
              </a:prstGeom>
              <a:noFill/>
              <a:ln>
                <a:noFill/>
              </a:ln>
            </p:spPr>
          </p:pic>
          <p:pic>
            <p:nvPicPr>
              <p:cNvPr id="50" name="Picture 6" descr="http://eetd.lbl.gov/hightech/img/datacenter_lg.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225195" y="1053698"/>
                <a:ext cx="2393779" cy="2386579"/>
              </a:xfrm>
              <a:prstGeom prst="rect">
                <a:avLst/>
              </a:prstGeom>
              <a:noFill/>
              <a:ln>
                <a:noFill/>
              </a:ln>
            </p:spPr>
          </p:pic>
          <p:pic>
            <p:nvPicPr>
              <p:cNvPr id="1026" name="Picture 2" descr="C:\Users\Staples\Desktop\Corne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54440" y="1053695"/>
                <a:ext cx="2392721" cy="2386582"/>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Rectangle 58"/>
            <p:cNvSpPr/>
            <p:nvPr/>
          </p:nvSpPr>
          <p:spPr>
            <a:xfrm>
              <a:off x="1181100" y="2193106"/>
              <a:ext cx="1861210" cy="721802"/>
            </a:xfrm>
            <a:prstGeom prst="rect">
              <a:avLst/>
            </a:prstGeom>
            <a:gradFill flip="none" rotWithShape="1">
              <a:gsLst>
                <a:gs pos="1000">
                  <a:srgbClr val="000000"/>
                </a:gs>
                <a:gs pos="100000">
                  <a:srgbClr val="000000">
                    <a:alpha val="0"/>
                  </a:srgbClr>
                </a:gs>
              </a:gsLst>
              <a:lin ang="16200000" scaled="1"/>
              <a:tileRect/>
            </a:gradFill>
          </p:spPr>
          <p:txBody>
            <a:bodyPr wrap="square" lIns="91440" tIns="0" rIns="91440" bIns="91440" rtlCol="0" anchor="b">
              <a:noAutofit/>
            </a:bodyPr>
            <a:lstStyle/>
            <a:p>
              <a:pPr>
                <a:lnSpc>
                  <a:spcPct val="90000"/>
                </a:lnSpc>
              </a:pPr>
              <a:r>
                <a:rPr lang="en-US" dirty="0" smtClean="0">
                  <a:gradFill>
                    <a:gsLst>
                      <a:gs pos="10000">
                        <a:srgbClr val="FFFFFF"/>
                      </a:gs>
                      <a:gs pos="31000">
                        <a:srgbClr val="FFFFFF"/>
                      </a:gs>
                    </a:gsLst>
                    <a:lin ang="5400000" scaled="0"/>
                  </a:gradFill>
                </a:rPr>
                <a:t>Experiments</a:t>
              </a:r>
              <a:endParaRPr lang="en-US" dirty="0">
                <a:gradFill>
                  <a:gsLst>
                    <a:gs pos="10000">
                      <a:srgbClr val="FFFFFF"/>
                    </a:gs>
                    <a:gs pos="31000">
                      <a:srgbClr val="FFFFFF"/>
                    </a:gs>
                  </a:gsLst>
                  <a:lin ang="5400000" scaled="0"/>
                </a:gradFill>
              </a:endParaRPr>
            </a:p>
          </p:txBody>
        </p:sp>
        <p:sp>
          <p:nvSpPr>
            <p:cNvPr id="60" name="Rectangle 59"/>
            <p:cNvSpPr/>
            <p:nvPr/>
          </p:nvSpPr>
          <p:spPr>
            <a:xfrm>
              <a:off x="3149749" y="2193106"/>
              <a:ext cx="1861211" cy="721802"/>
            </a:xfrm>
            <a:prstGeom prst="rect">
              <a:avLst/>
            </a:prstGeom>
            <a:gradFill flip="none" rotWithShape="1">
              <a:gsLst>
                <a:gs pos="1000">
                  <a:srgbClr val="000000"/>
                </a:gs>
                <a:gs pos="100000">
                  <a:srgbClr val="000000">
                    <a:alpha val="0"/>
                  </a:srgbClr>
                </a:gs>
              </a:gsLst>
              <a:lin ang="16200000" scaled="1"/>
              <a:tileRect/>
            </a:gradFill>
          </p:spPr>
          <p:txBody>
            <a:bodyPr wrap="square" lIns="91440" tIns="0" rIns="91440" bIns="91440" rtlCol="0" anchor="b">
              <a:noAutofit/>
            </a:bodyPr>
            <a:lstStyle/>
            <a:p>
              <a:pPr>
                <a:lnSpc>
                  <a:spcPct val="90000"/>
                </a:lnSpc>
              </a:pPr>
              <a:r>
                <a:rPr lang="en-US" dirty="0" smtClean="0">
                  <a:gradFill>
                    <a:gsLst>
                      <a:gs pos="10000">
                        <a:srgbClr val="FFFFFF"/>
                      </a:gs>
                      <a:gs pos="31000">
                        <a:srgbClr val="FFFFFF"/>
                      </a:gs>
                    </a:gsLst>
                    <a:lin ang="5400000" scaled="0"/>
                  </a:gradFill>
                </a:rPr>
                <a:t>Simulations</a:t>
              </a:r>
              <a:endParaRPr lang="en-US" dirty="0">
                <a:gradFill>
                  <a:gsLst>
                    <a:gs pos="10000">
                      <a:srgbClr val="FFFFFF"/>
                    </a:gs>
                    <a:gs pos="31000">
                      <a:srgbClr val="FFFFFF"/>
                    </a:gs>
                  </a:gsLst>
                  <a:lin ang="5400000" scaled="0"/>
                </a:gradFill>
              </a:endParaRPr>
            </a:p>
          </p:txBody>
        </p:sp>
        <p:sp>
          <p:nvSpPr>
            <p:cNvPr id="61" name="Rectangle 60"/>
            <p:cNvSpPr/>
            <p:nvPr/>
          </p:nvSpPr>
          <p:spPr>
            <a:xfrm>
              <a:off x="5112792" y="2193106"/>
              <a:ext cx="1861211" cy="721802"/>
            </a:xfrm>
            <a:prstGeom prst="rect">
              <a:avLst/>
            </a:prstGeom>
            <a:gradFill flip="none" rotWithShape="1">
              <a:gsLst>
                <a:gs pos="1000">
                  <a:srgbClr val="000000"/>
                </a:gs>
                <a:gs pos="100000">
                  <a:srgbClr val="000000">
                    <a:alpha val="0"/>
                  </a:srgbClr>
                </a:gs>
              </a:gsLst>
              <a:lin ang="16200000" scaled="1"/>
              <a:tileRect/>
            </a:gradFill>
          </p:spPr>
          <p:txBody>
            <a:bodyPr wrap="square" lIns="91440" tIns="0" rIns="91440" bIns="91440" rtlCol="0" anchor="b">
              <a:noAutofit/>
            </a:bodyPr>
            <a:lstStyle/>
            <a:p>
              <a:pPr>
                <a:lnSpc>
                  <a:spcPct val="90000"/>
                </a:lnSpc>
              </a:pPr>
              <a:r>
                <a:rPr lang="en-US" dirty="0" smtClean="0">
                  <a:gradFill>
                    <a:gsLst>
                      <a:gs pos="10000">
                        <a:srgbClr val="FFFFFF"/>
                      </a:gs>
                      <a:gs pos="31000">
                        <a:srgbClr val="FFFFFF"/>
                      </a:gs>
                    </a:gsLst>
                    <a:lin ang="5400000" scaled="0"/>
                  </a:gradFill>
                </a:rPr>
                <a:t>Archives</a:t>
              </a:r>
            </a:p>
          </p:txBody>
        </p:sp>
        <p:sp>
          <p:nvSpPr>
            <p:cNvPr id="62" name="Rectangle 61"/>
            <p:cNvSpPr/>
            <p:nvPr/>
          </p:nvSpPr>
          <p:spPr>
            <a:xfrm>
              <a:off x="7099276" y="2193106"/>
              <a:ext cx="1861211" cy="721802"/>
            </a:xfrm>
            <a:prstGeom prst="rect">
              <a:avLst/>
            </a:prstGeom>
            <a:gradFill flip="none" rotWithShape="1">
              <a:gsLst>
                <a:gs pos="1000">
                  <a:srgbClr val="000000"/>
                </a:gs>
                <a:gs pos="100000">
                  <a:srgbClr val="000000">
                    <a:alpha val="0"/>
                  </a:srgbClr>
                </a:gs>
              </a:gsLst>
              <a:lin ang="16200000" scaled="1"/>
              <a:tileRect/>
            </a:gradFill>
          </p:spPr>
          <p:txBody>
            <a:bodyPr wrap="square" lIns="91440" tIns="0" rIns="91440" bIns="91440" rtlCol="0" anchor="b">
              <a:noAutofit/>
            </a:bodyPr>
            <a:lstStyle/>
            <a:p>
              <a:pPr>
                <a:lnSpc>
                  <a:spcPct val="90000"/>
                </a:lnSpc>
              </a:pPr>
              <a:r>
                <a:rPr lang="en-US" dirty="0" smtClean="0">
                  <a:gradFill>
                    <a:gsLst>
                      <a:gs pos="10000">
                        <a:srgbClr val="FFFFFF"/>
                      </a:gs>
                      <a:gs pos="31000">
                        <a:srgbClr val="FFFFFF"/>
                      </a:gs>
                    </a:gsLst>
                    <a:lin ang="5400000" scaled="0"/>
                  </a:gradFill>
                </a:rPr>
                <a:t>Literature</a:t>
              </a:r>
              <a:endParaRPr lang="en-US" dirty="0">
                <a:gradFill>
                  <a:gsLst>
                    <a:gs pos="10000">
                      <a:srgbClr val="FFFFFF"/>
                    </a:gs>
                    <a:gs pos="31000">
                      <a:srgbClr val="FFFFFF"/>
                    </a:gs>
                  </a:gsLst>
                  <a:lin ang="5400000" scaled="0"/>
                </a:gradFill>
              </a:endParaRPr>
            </a:p>
          </p:txBody>
        </p:sp>
        <p:sp>
          <p:nvSpPr>
            <p:cNvPr id="63" name="Rectangle 62"/>
            <p:cNvSpPr/>
            <p:nvPr/>
          </p:nvSpPr>
          <p:spPr>
            <a:xfrm>
              <a:off x="9063718" y="2193106"/>
              <a:ext cx="1861210" cy="721802"/>
            </a:xfrm>
            <a:prstGeom prst="rect">
              <a:avLst/>
            </a:prstGeom>
            <a:gradFill flip="none" rotWithShape="1">
              <a:gsLst>
                <a:gs pos="1000">
                  <a:srgbClr val="000000"/>
                </a:gs>
                <a:gs pos="100000">
                  <a:srgbClr val="000000">
                    <a:alpha val="0"/>
                  </a:srgbClr>
                </a:gs>
              </a:gsLst>
              <a:lin ang="16200000" scaled="1"/>
              <a:tileRect/>
            </a:gradFill>
          </p:spPr>
          <p:txBody>
            <a:bodyPr wrap="square" lIns="91440" tIns="0" rIns="91440" bIns="91440" rtlCol="0" anchor="b">
              <a:noAutofit/>
            </a:bodyPr>
            <a:lstStyle/>
            <a:p>
              <a:pPr>
                <a:lnSpc>
                  <a:spcPct val="90000"/>
                </a:lnSpc>
              </a:pPr>
              <a:r>
                <a:rPr lang="en-US" dirty="0" smtClean="0">
                  <a:gradFill>
                    <a:gsLst>
                      <a:gs pos="10000">
                        <a:srgbClr val="FFFFFF"/>
                      </a:gs>
                      <a:gs pos="31000">
                        <a:srgbClr val="FFFFFF"/>
                      </a:gs>
                    </a:gsLst>
                    <a:lin ang="5400000" scaled="0"/>
                  </a:gradFill>
                </a:rPr>
                <a:t>Consumer</a:t>
              </a:r>
              <a:endParaRPr lang="en-US" dirty="0">
                <a:gradFill>
                  <a:gsLst>
                    <a:gs pos="10000">
                      <a:srgbClr val="FFFFFF"/>
                    </a:gs>
                    <a:gs pos="31000">
                      <a:srgbClr val="FFFFFF"/>
                    </a:gs>
                  </a:gsLst>
                  <a:lin ang="5400000" scaled="0"/>
                </a:gradFill>
              </a:endParaRPr>
            </a:p>
          </p:txBody>
        </p:sp>
      </p:grpSp>
      <p:sp>
        <p:nvSpPr>
          <p:cNvPr id="12" name="Trapezoid 11"/>
          <p:cNvSpPr/>
          <p:nvPr/>
        </p:nvSpPr>
        <p:spPr bwMode="auto">
          <a:xfrm rot="10800000">
            <a:off x="1936866" y="2626020"/>
            <a:ext cx="8290194" cy="483547"/>
          </a:xfrm>
          <a:prstGeom prst="trapezoid">
            <a:avLst>
              <a:gd name="adj" fmla="val 581007"/>
            </a:avLst>
          </a:prstGeom>
          <a:gradFill flip="none" rotWithShape="1">
            <a:gsLst>
              <a:gs pos="0">
                <a:schemeClr val="accent1">
                  <a:lumMod val="75000"/>
                  <a:tint val="66000"/>
                  <a:satMod val="160000"/>
                  <a:alpha val="0"/>
                </a:schemeClr>
              </a:gs>
              <a:gs pos="91000">
                <a:schemeClr val="accent1">
                  <a:lumMod val="75000"/>
                  <a:tint val="44500"/>
                  <a:satMod val="160000"/>
                </a:schemeClr>
              </a:gs>
              <a:gs pos="100000">
                <a:schemeClr val="accent1">
                  <a:lumMod val="75000"/>
                  <a:tint val="23500"/>
                  <a:satMod val="160000"/>
                </a:scheme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defTabSz="914099" fontAlgn="base">
              <a:spcBef>
                <a:spcPct val="0"/>
              </a:spcBef>
              <a:spcAft>
                <a:spcPct val="0"/>
              </a:spcAft>
            </a:pPr>
            <a:endParaRPr lang="en-US" sz="1600" dirty="0">
              <a:solidFill>
                <a:srgbClr val="3F3F3F">
                  <a:alpha val="99000"/>
                </a:srgbClr>
              </a:solidFill>
              <a:ea typeface="Adobe Fan Heiti Std B" pitchFamily="34" charset="-128"/>
              <a:cs typeface="Segoe UI" pitchFamily="34" charset="0"/>
            </a:endParaRPr>
          </a:p>
        </p:txBody>
      </p:sp>
      <p:sp>
        <p:nvSpPr>
          <p:cNvPr id="71" name="Rectangle 70"/>
          <p:cNvSpPr/>
          <p:nvPr/>
        </p:nvSpPr>
        <p:spPr bwMode="auto">
          <a:xfrm>
            <a:off x="4779280" y="3109568"/>
            <a:ext cx="2605367" cy="82009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40080" tIns="91440" rIns="91440" bIns="91440" numCol="1" rtlCol="0" anchor="ctr" anchorCtr="0" compatLnSpc="1">
            <a:prstTxWarp prst="textNoShape">
              <a:avLst/>
            </a:prstTxWarp>
          </a:bodyPr>
          <a:lstStyle/>
          <a:p>
            <a:pPr defTabSz="914099" fontAlgn="base">
              <a:lnSpc>
                <a:spcPts val="1700"/>
              </a:lnSpc>
              <a:spcBef>
                <a:spcPct val="0"/>
              </a:spcBef>
              <a:spcAft>
                <a:spcPct val="0"/>
              </a:spcAft>
            </a:pPr>
            <a:r>
              <a:rPr lang="en-US" sz="1600" dirty="0">
                <a:solidFill>
                  <a:srgbClr val="FFFFFF">
                    <a:alpha val="99000"/>
                  </a:srgbClr>
                </a:solidFill>
                <a:ea typeface="Adobe Fan Heiti Std B" pitchFamily="34" charset="-128"/>
                <a:cs typeface="Segoe UI" pitchFamily="34" charset="0"/>
              </a:rPr>
              <a:t>Petabytes</a:t>
            </a:r>
            <a:br>
              <a:rPr lang="en-US" sz="1600" dirty="0">
                <a:solidFill>
                  <a:srgbClr val="FFFFFF">
                    <a:alpha val="99000"/>
                  </a:srgbClr>
                </a:solidFill>
                <a:ea typeface="Adobe Fan Heiti Std B" pitchFamily="34" charset="-128"/>
                <a:cs typeface="Segoe UI" pitchFamily="34" charset="0"/>
              </a:rPr>
            </a:br>
            <a:r>
              <a:rPr lang="en-US" sz="1400" dirty="0">
                <a:solidFill>
                  <a:srgbClr val="FFFFFF">
                    <a:alpha val="99000"/>
                  </a:srgbClr>
                </a:solidFill>
                <a:ea typeface="Adobe Fan Heiti Std B" pitchFamily="34" charset="-128"/>
                <a:cs typeface="Segoe UI" pitchFamily="34" charset="0"/>
              </a:rPr>
              <a:t>Doubling </a:t>
            </a:r>
            <a:r>
              <a:rPr lang="en-US" sz="1400" dirty="0" smtClean="0">
                <a:solidFill>
                  <a:srgbClr val="FFFFFF">
                    <a:alpha val="99000"/>
                  </a:srgbClr>
                </a:solidFill>
                <a:ea typeface="Adobe Fan Heiti Std B" pitchFamily="34" charset="-128"/>
                <a:cs typeface="Segoe UI" pitchFamily="34" charset="0"/>
              </a:rPr>
              <a:t>&amp; </a:t>
            </a:r>
            <a:r>
              <a:rPr lang="en-US" sz="1400" dirty="0">
                <a:solidFill>
                  <a:srgbClr val="FFFFFF">
                    <a:alpha val="99000"/>
                  </a:srgbClr>
                </a:solidFill>
                <a:ea typeface="Adobe Fan Heiti Std B" pitchFamily="34" charset="-128"/>
                <a:cs typeface="Segoe UI" pitchFamily="34" charset="0"/>
              </a:rPr>
              <a:t>Doubling</a:t>
            </a:r>
          </a:p>
        </p:txBody>
      </p:sp>
      <p:grpSp>
        <p:nvGrpSpPr>
          <p:cNvPr id="16" name="Group 15"/>
          <p:cNvGrpSpPr/>
          <p:nvPr/>
        </p:nvGrpSpPr>
        <p:grpSpPr>
          <a:xfrm>
            <a:off x="4931256" y="3400334"/>
            <a:ext cx="327534" cy="474025"/>
            <a:chOff x="4931256" y="3340918"/>
            <a:chExt cx="327534" cy="739811"/>
          </a:xfrm>
        </p:grpSpPr>
        <p:sp>
          <p:nvSpPr>
            <p:cNvPr id="76" name="Can 75"/>
            <p:cNvSpPr/>
            <p:nvPr/>
          </p:nvSpPr>
          <p:spPr bwMode="auto">
            <a:xfrm>
              <a:off x="4931256" y="3785487"/>
              <a:ext cx="327534" cy="295242"/>
            </a:xfrm>
            <a:prstGeom prst="can">
              <a:avLst/>
            </a:prstGeom>
            <a:solidFill>
              <a:schemeClr val="bg1"/>
            </a:solidFill>
            <a:ln w="28575">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75" name="Can 74"/>
            <p:cNvSpPr/>
            <p:nvPr/>
          </p:nvSpPr>
          <p:spPr bwMode="auto">
            <a:xfrm>
              <a:off x="4931256" y="3559695"/>
              <a:ext cx="327534" cy="295242"/>
            </a:xfrm>
            <a:prstGeom prst="can">
              <a:avLst/>
            </a:prstGeom>
            <a:solidFill>
              <a:schemeClr val="bg1"/>
            </a:solidFill>
            <a:ln w="28575">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15" name="Can 14"/>
            <p:cNvSpPr/>
            <p:nvPr/>
          </p:nvSpPr>
          <p:spPr bwMode="auto">
            <a:xfrm>
              <a:off x="4931256" y="3340918"/>
              <a:ext cx="327534" cy="295242"/>
            </a:xfrm>
            <a:prstGeom prst="can">
              <a:avLst/>
            </a:prstGeom>
            <a:solidFill>
              <a:schemeClr val="bg1"/>
            </a:solidFill>
            <a:ln w="28575">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grpSp>
      <p:cxnSp>
        <p:nvCxnSpPr>
          <p:cNvPr id="22" name="Straight Connector 21"/>
          <p:cNvCxnSpPr/>
          <p:nvPr/>
        </p:nvCxnSpPr>
        <p:spPr>
          <a:xfrm>
            <a:off x="523875" y="4116890"/>
            <a:ext cx="1119981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406843"/>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3" y="228601"/>
            <a:ext cx="11149013" cy="757131"/>
          </a:xfrm>
          <a:prstGeom prst="rect">
            <a:avLst/>
          </a:prstGeom>
        </p:spPr>
        <p:txBody>
          <a:bodyPr/>
          <a:lstStyle>
            <a:lvl1pPr algn="l" defTabSz="1218480" rtl="0" eaLnBrk="1" latinLnBrk="0" hangingPunct="1">
              <a:spcBef>
                <a:spcPct val="0"/>
              </a:spcBef>
              <a:buNone/>
              <a:defRPr sz="3700" kern="1200">
                <a:solidFill>
                  <a:schemeClr val="tx2">
                    <a:lumMod val="75000"/>
                  </a:schemeClr>
                </a:solidFill>
                <a:latin typeface="Segoe UI" pitchFamily="34" charset="0"/>
                <a:ea typeface="+mj-ea"/>
                <a:cs typeface="Segoe UI" pitchFamily="34" charset="0"/>
              </a:defRPr>
            </a:lvl1pPr>
          </a:lstStyle>
          <a:p>
            <a:r>
              <a:rPr lang="en-US" dirty="0" smtClean="0"/>
              <a:t>The Long Tail of Science</a:t>
            </a:r>
            <a:endParaRPr lang="en-US" dirty="0"/>
          </a:p>
        </p:txBody>
      </p:sp>
      <p:sp>
        <p:nvSpPr>
          <p:cNvPr id="3" name="Text Placeholder 2"/>
          <p:cNvSpPr txBox="1">
            <a:spLocks/>
          </p:cNvSpPr>
          <p:nvPr/>
        </p:nvSpPr>
        <p:spPr>
          <a:xfrm>
            <a:off x="229552" y="4025229"/>
            <a:ext cx="11149013" cy="2505301"/>
          </a:xfrm>
          <a:prstGeom prst="rect">
            <a:avLst/>
          </a:prstGeom>
        </p:spPr>
        <p:txBody>
          <a:bodyPr/>
          <a:lstStyle>
            <a:lvl1pPr marL="376541" indent="-376541" algn="l" defTabSz="1218480" rtl="0" eaLnBrk="1" latinLnBrk="0" hangingPunct="1">
              <a:spcBef>
                <a:spcPct val="20000"/>
              </a:spcBef>
              <a:buFont typeface="Arial" pitchFamily="34" charset="0"/>
              <a:buChar char="•"/>
              <a:defRPr sz="3200" kern="1200" baseline="0">
                <a:solidFill>
                  <a:schemeClr val="tx1">
                    <a:lumMod val="75000"/>
                    <a:lumOff val="25000"/>
                  </a:schemeClr>
                </a:solidFill>
                <a:latin typeface="Segoe UI" pitchFamily="34" charset="0"/>
                <a:ea typeface="+mn-ea"/>
                <a:cs typeface="Segoe UI" pitchFamily="34" charset="0"/>
              </a:defRPr>
            </a:lvl1pPr>
            <a:lvl2pPr marL="765779" indent="-389239" algn="l" defTabSz="1218480" rtl="0" eaLnBrk="1" latinLnBrk="0" hangingPunct="1">
              <a:spcBef>
                <a:spcPct val="20000"/>
              </a:spcBef>
              <a:buFont typeface="Arial" pitchFamily="34" charset="0"/>
              <a:buChar char="•"/>
              <a:defRPr sz="2900" kern="1200">
                <a:solidFill>
                  <a:schemeClr val="tx1">
                    <a:lumMod val="75000"/>
                    <a:lumOff val="25000"/>
                  </a:schemeClr>
                </a:solidFill>
                <a:latin typeface="Segoe UI" pitchFamily="34" charset="0"/>
                <a:ea typeface="+mn-ea"/>
                <a:cs typeface="Segoe UI" pitchFamily="34" charset="0"/>
              </a:defRPr>
            </a:lvl2pPr>
            <a:lvl3pPr marL="1068289" indent="-302511" algn="l" defTabSz="1218480" rtl="0" eaLnBrk="1" latinLnBrk="0" hangingPunct="1">
              <a:spcBef>
                <a:spcPct val="20000"/>
              </a:spcBef>
              <a:buFont typeface="Arial" pitchFamily="34" charset="0"/>
              <a:buChar char="•"/>
              <a:defRPr sz="2700" b="0" kern="1200">
                <a:solidFill>
                  <a:schemeClr val="tx1">
                    <a:lumMod val="75000"/>
                    <a:lumOff val="25000"/>
                  </a:schemeClr>
                </a:solidFill>
                <a:latin typeface="Segoe UI" pitchFamily="34" charset="0"/>
                <a:ea typeface="+mn-ea"/>
                <a:cs typeface="Segoe UI" pitchFamily="34" charset="0"/>
              </a:defRPr>
            </a:lvl3pPr>
            <a:lvl4pPr marL="1444831" indent="-302511" algn="l" defTabSz="1218480" rtl="0" eaLnBrk="1" latinLnBrk="0" hangingPunct="1">
              <a:spcBef>
                <a:spcPct val="20000"/>
              </a:spcBef>
              <a:buFont typeface="Arial" pitchFamily="34" charset="0"/>
              <a:buChar char="•"/>
              <a:defRPr sz="2100" kern="1200">
                <a:solidFill>
                  <a:schemeClr val="tx1">
                    <a:lumMod val="75000"/>
                    <a:lumOff val="25000"/>
                  </a:schemeClr>
                </a:solidFill>
                <a:latin typeface="Segoe UI" pitchFamily="34" charset="0"/>
                <a:ea typeface="+mn-ea"/>
                <a:cs typeface="Segoe UI" pitchFamily="34" charset="0"/>
              </a:defRPr>
            </a:lvl4pPr>
            <a:lvl5pPr marL="2741573" indent="-304627" algn="l" defTabSz="1218480"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081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05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29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53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981596"/>
            <a:ext cx="6570662" cy="3047174"/>
          </a:xfrm>
          <a:prstGeom prst="rect">
            <a:avLst/>
          </a:prstGeom>
        </p:spPr>
      </p:pic>
      <p:sp>
        <p:nvSpPr>
          <p:cNvPr id="5" name="TextBox 4"/>
          <p:cNvSpPr txBox="1"/>
          <p:nvPr/>
        </p:nvSpPr>
        <p:spPr>
          <a:xfrm>
            <a:off x="2545080" y="1508760"/>
            <a:ext cx="5285358" cy="443198"/>
          </a:xfrm>
          <a:prstGeom prst="rect">
            <a:avLst/>
          </a:prstGeom>
          <a:noFill/>
        </p:spPr>
        <p:txBody>
          <a:bodyPr wrap="none" lIns="0" tIns="0" rIns="0" bIns="0" rtlCol="0">
            <a:spAutoFit/>
          </a:bodyPr>
          <a:lstStyle/>
          <a:p>
            <a:pPr>
              <a:lnSpc>
                <a:spcPct val="90000"/>
              </a:lnSpc>
            </a:pPr>
            <a:r>
              <a:rPr lang="en-US" sz="3200" spc="-70" dirty="0" smtClean="0">
                <a:gradFill>
                  <a:gsLst>
                    <a:gs pos="0">
                      <a:schemeClr val="tx1"/>
                    </a:gs>
                    <a:gs pos="80000">
                      <a:schemeClr val="tx1"/>
                    </a:gs>
                  </a:gsLst>
                  <a:lin ang="16200000" scaled="0"/>
                </a:gradFill>
                <a:latin typeface="Segoe UI Light" pitchFamily="34" charset="0"/>
              </a:rPr>
              <a:t>High energy  physics, astronomy</a:t>
            </a:r>
          </a:p>
        </p:txBody>
      </p:sp>
      <p:sp>
        <p:nvSpPr>
          <p:cNvPr id="6" name="TextBox 5"/>
          <p:cNvSpPr txBox="1"/>
          <p:nvPr/>
        </p:nvSpPr>
        <p:spPr>
          <a:xfrm>
            <a:off x="3154680" y="2330895"/>
            <a:ext cx="1577676" cy="443198"/>
          </a:xfrm>
          <a:prstGeom prst="rect">
            <a:avLst/>
          </a:prstGeom>
          <a:noFill/>
        </p:spPr>
        <p:txBody>
          <a:bodyPr wrap="none" lIns="0" tIns="0" rIns="0" bIns="0" rtlCol="0">
            <a:spAutoFit/>
          </a:bodyPr>
          <a:lstStyle/>
          <a:p>
            <a:pPr>
              <a:lnSpc>
                <a:spcPct val="90000"/>
              </a:lnSpc>
            </a:pPr>
            <a:r>
              <a:rPr lang="en-US" sz="3200" spc="-70" dirty="0" smtClean="0">
                <a:gradFill>
                  <a:gsLst>
                    <a:gs pos="0">
                      <a:schemeClr val="tx1"/>
                    </a:gs>
                    <a:gs pos="80000">
                      <a:schemeClr val="tx1"/>
                    </a:gs>
                  </a:gsLst>
                  <a:lin ang="16200000" scaled="0"/>
                </a:gradFill>
                <a:latin typeface="Segoe UI Light" pitchFamily="34" charset="0"/>
              </a:rPr>
              <a:t>genomics</a:t>
            </a:r>
          </a:p>
        </p:txBody>
      </p:sp>
      <p:cxnSp>
        <p:nvCxnSpPr>
          <p:cNvPr id="7" name="Straight Arrow Connector 6"/>
          <p:cNvCxnSpPr>
            <a:stCxn id="5" idx="1"/>
          </p:cNvCxnSpPr>
          <p:nvPr/>
        </p:nvCxnSpPr>
        <p:spPr>
          <a:xfrm flipH="1">
            <a:off x="2194560" y="1730359"/>
            <a:ext cx="350520" cy="221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781300" y="2774093"/>
            <a:ext cx="236220" cy="654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43518" y="3116786"/>
            <a:ext cx="6836167" cy="443198"/>
          </a:xfrm>
          <a:prstGeom prst="rect">
            <a:avLst/>
          </a:prstGeom>
          <a:noFill/>
        </p:spPr>
        <p:txBody>
          <a:bodyPr wrap="none" lIns="0" tIns="0" rIns="0" bIns="0" rtlCol="0">
            <a:spAutoFit/>
          </a:bodyPr>
          <a:lstStyle/>
          <a:p>
            <a:pPr>
              <a:lnSpc>
                <a:spcPct val="90000"/>
              </a:lnSpc>
            </a:pPr>
            <a:r>
              <a:rPr lang="en-US" sz="3200" spc="-70" dirty="0" smtClean="0">
                <a:gradFill>
                  <a:gsLst>
                    <a:gs pos="0">
                      <a:schemeClr val="tx1"/>
                    </a:gs>
                    <a:gs pos="80000">
                      <a:schemeClr val="tx1"/>
                    </a:gs>
                  </a:gsLst>
                  <a:lin ang="16200000" scaled="0"/>
                </a:gradFill>
                <a:latin typeface="Segoe UI Light" pitchFamily="34" charset="0"/>
              </a:rPr>
              <a:t>The long tail: economics, social science, ….</a:t>
            </a:r>
          </a:p>
        </p:txBody>
      </p:sp>
      <p:sp>
        <p:nvSpPr>
          <p:cNvPr id="10" name="Rectangle 9"/>
          <p:cNvSpPr/>
          <p:nvPr/>
        </p:nvSpPr>
        <p:spPr>
          <a:xfrm>
            <a:off x="1609770" y="4118789"/>
            <a:ext cx="9169915" cy="2369880"/>
          </a:xfrm>
          <a:prstGeom prst="rect">
            <a:avLst/>
          </a:prstGeom>
        </p:spPr>
        <p:txBody>
          <a:bodyPr wrap="square">
            <a:spAutoFit/>
          </a:bodyPr>
          <a:lstStyle/>
          <a:p>
            <a:r>
              <a:rPr lang="en-US" dirty="0">
                <a:latin typeface="Segoe UI" pitchFamily="34" charset="0"/>
                <a:ea typeface="Segoe UI" pitchFamily="34" charset="0"/>
                <a:cs typeface="Segoe UI" pitchFamily="34" charset="0"/>
              </a:rPr>
              <a:t>Collectively “long tail” science is generating a lot of data</a:t>
            </a:r>
          </a:p>
          <a:p>
            <a:pPr lvl="1"/>
            <a:r>
              <a:rPr lang="en-US" sz="2000" dirty="0">
                <a:latin typeface="Segoe UI" pitchFamily="34" charset="0"/>
                <a:ea typeface="Segoe UI" pitchFamily="34" charset="0"/>
                <a:cs typeface="Segoe UI" pitchFamily="34" charset="0"/>
              </a:rPr>
              <a:t>Estimated at over 1PB per year and it is growing fast</a:t>
            </a:r>
            <a:r>
              <a:rPr lang="en-US" sz="2000" dirty="0" smtClean="0">
                <a:latin typeface="Segoe UI" pitchFamily="34" charset="0"/>
                <a:ea typeface="Segoe UI" pitchFamily="34" charset="0"/>
                <a:cs typeface="Segoe UI" pitchFamily="34" charset="0"/>
              </a:rPr>
              <a:t>.</a:t>
            </a:r>
          </a:p>
          <a:p>
            <a:pPr lvl="1"/>
            <a:endParaRPr lang="en-US" sz="2000" dirty="0">
              <a:latin typeface="Segoe UI" pitchFamily="34" charset="0"/>
              <a:ea typeface="Segoe UI" pitchFamily="34" charset="0"/>
              <a:cs typeface="Segoe UI" pitchFamily="34" charset="0"/>
            </a:endParaRPr>
          </a:p>
          <a:p>
            <a:r>
              <a:rPr lang="en-US" dirty="0">
                <a:latin typeface="Segoe UI" pitchFamily="34" charset="0"/>
                <a:ea typeface="Segoe UI" pitchFamily="34" charset="0"/>
                <a:cs typeface="Segoe UI" pitchFamily="34" charset="0"/>
              </a:rPr>
              <a:t>US National Science Foundation requires all data be made public</a:t>
            </a:r>
          </a:p>
          <a:p>
            <a:pPr lvl="1"/>
            <a:r>
              <a:rPr lang="en-US" sz="2000" dirty="0">
                <a:latin typeface="Segoe UI" pitchFamily="34" charset="0"/>
                <a:ea typeface="Segoe UI" pitchFamily="34" charset="0"/>
                <a:cs typeface="Segoe UI" pitchFamily="34" charset="0"/>
              </a:rPr>
              <a:t>US Universities are struggling with this new load</a:t>
            </a:r>
          </a:p>
          <a:p>
            <a:pPr lvl="1"/>
            <a:r>
              <a:rPr lang="en-US" sz="2000" dirty="0">
                <a:latin typeface="Segoe UI" pitchFamily="34" charset="0"/>
                <a:ea typeface="Segoe UI" pitchFamily="34" charset="0"/>
                <a:cs typeface="Segoe UI" pitchFamily="34" charset="0"/>
              </a:rPr>
              <a:t>Data must be preserved</a:t>
            </a:r>
          </a:p>
          <a:p>
            <a:pPr lvl="1"/>
            <a:r>
              <a:rPr lang="en-US" sz="2000" dirty="0">
                <a:latin typeface="Segoe UI" pitchFamily="34" charset="0"/>
                <a:ea typeface="Segoe UI" pitchFamily="34" charset="0"/>
                <a:cs typeface="Segoe UI" pitchFamily="34" charset="0"/>
              </a:rPr>
              <a:t>Data must be sharable, searchable, and analyzable</a:t>
            </a:r>
          </a:p>
        </p:txBody>
      </p:sp>
    </p:spTree>
    <p:extLst>
      <p:ext uri="{BB962C8B-B14F-4D97-AF65-F5344CB8AC3E}">
        <p14:creationId xmlns:p14="http://schemas.microsoft.com/office/powerpoint/2010/main" val="218222662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t>Can we create a sustainable </a:t>
            </a:r>
            <a:r>
              <a:rPr lang="en-US" sz="2800" i="1" dirty="0" smtClean="0"/>
              <a:t>economic</a:t>
            </a:r>
            <a:r>
              <a:rPr lang="en-US" sz="2800" dirty="0" smtClean="0"/>
              <a:t> model for the long tail of science?</a:t>
            </a:r>
          </a:p>
          <a:p>
            <a:pPr lvl="1"/>
            <a:r>
              <a:rPr lang="en-US" dirty="0" smtClean="0"/>
              <a:t>The government will not </a:t>
            </a:r>
            <a:r>
              <a:rPr lang="en-US" b="1" dirty="0" smtClean="0"/>
              <a:t>directly</a:t>
            </a:r>
            <a:r>
              <a:rPr lang="en-US" dirty="0" smtClean="0"/>
              <a:t> support an exponentially growing data collection.</a:t>
            </a:r>
          </a:p>
          <a:p>
            <a:pPr lvl="1"/>
            <a:endParaRPr lang="en-US" dirty="0" smtClean="0"/>
          </a:p>
          <a:p>
            <a:r>
              <a:rPr lang="en-US" sz="2800" dirty="0" smtClean="0"/>
              <a:t>Our hypothesis</a:t>
            </a:r>
          </a:p>
          <a:p>
            <a:pPr lvl="1"/>
            <a:r>
              <a:rPr lang="en-US" dirty="0" smtClean="0"/>
              <a:t>We can create an ecosystem that supports a </a:t>
            </a:r>
            <a:r>
              <a:rPr lang="en-US" b="1" dirty="0" smtClean="0"/>
              <a:t>marketplace</a:t>
            </a:r>
            <a:r>
              <a:rPr lang="en-US" dirty="0" smtClean="0"/>
              <a:t> of research tools and domain expertise</a:t>
            </a:r>
          </a:p>
          <a:p>
            <a:pPr lvl="2"/>
            <a:r>
              <a:rPr lang="en-US" dirty="0" smtClean="0"/>
              <a:t>Allowing researchers to outsource special tasks to expert service providers</a:t>
            </a:r>
          </a:p>
          <a:p>
            <a:pPr lvl="2"/>
            <a:r>
              <a:rPr lang="en-US" dirty="0" smtClean="0"/>
              <a:t>Funding will come from subscriptions from individual researchers, academic institutions and private sectors</a:t>
            </a:r>
          </a:p>
          <a:p>
            <a:pPr lvl="2"/>
            <a:r>
              <a:rPr lang="en-US" dirty="0" smtClean="0"/>
              <a:t>Michigan’s Inter-university Consortium for Political and Social Research (ICPSR) is a great model.</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The Data for Science Sustainability Challenge</a:t>
            </a:r>
            <a:endParaRPr lang="en-US" dirty="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13" y="2163579"/>
            <a:ext cx="11165020" cy="664797"/>
          </a:xfrm>
        </p:spPr>
        <p:txBody>
          <a:bodyPr/>
          <a:lstStyle/>
          <a:p>
            <a:r>
              <a:rPr lang="en-US" sz="4000" dirty="0" smtClean="0"/>
              <a:t>Data Centers and the Microsoft Cloud</a:t>
            </a:r>
            <a:endParaRPr lang="en-US" sz="4000" dirty="0"/>
          </a:p>
        </p:txBody>
      </p:sp>
      <p:pic>
        <p:nvPicPr>
          <p:cNvPr id="3" name="Picture 6" descr="C:\Users\Evi\AppData\Local\Microsoft\Windows\Temporary Internet Files\Content.IE5\6WZ7AA7D\MP900401516[1].jpg"/>
          <p:cNvPicPr>
            <a:picLocks noChangeAspect="1" noChangeArrowheads="1"/>
          </p:cNvPicPr>
          <p:nvPr/>
        </p:nvPicPr>
        <p:blipFill>
          <a:blip r:embed="rId2" cstate="print"/>
          <a:srcRect l="35213" r="24612"/>
          <a:stretch>
            <a:fillRect/>
          </a:stretch>
        </p:blipFill>
        <p:spPr bwMode="auto">
          <a:xfrm flipH="1">
            <a:off x="9825623" y="1295400"/>
            <a:ext cx="2363202" cy="3764059"/>
          </a:xfrm>
          <a:prstGeom prst="homePlate">
            <a:avLst>
              <a:gd name="adj" fmla="val 19080"/>
            </a:avLst>
          </a:prstGeom>
          <a:noFill/>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a:grpSpLocks noChangeAspect="1"/>
          </p:cNvGrpSpPr>
          <p:nvPr/>
        </p:nvGrpSpPr>
        <p:grpSpPr>
          <a:xfrm>
            <a:off x="0" y="2932859"/>
            <a:ext cx="12188825" cy="3848951"/>
            <a:chOff x="0" y="1031644"/>
            <a:chExt cx="12188825" cy="5331092"/>
          </a:xfrm>
          <a:effectLst>
            <a:outerShdw blurRad="50800" dist="50800" dir="5400000" algn="ctr" rotWithShape="0">
              <a:srgbClr val="000000">
                <a:alpha val="31000"/>
              </a:srgbClr>
            </a:outerShdw>
          </a:effectLst>
        </p:grpSpPr>
        <p:pic>
          <p:nvPicPr>
            <p:cNvPr id="34" name="FIBER OPTICS" descr="fiber-optics-cables.png"/>
            <p:cNvPicPr>
              <a:picLocks noChangeAspect="1"/>
            </p:cNvPicPr>
            <p:nvPr/>
          </p:nvPicPr>
          <p:blipFill>
            <a:blip r:embed="rId3" cstate="screen">
              <a:lum bright="6000" contrast="22000"/>
              <a:extLst>
                <a:ext uri="{28A0092B-C50C-407E-A947-70E740481C1C}">
                  <a14:useLocalDpi xmlns:a14="http://schemas.microsoft.com/office/drawing/2010/main" val="0"/>
                </a:ext>
              </a:extLst>
            </a:blip>
            <a:stretch>
              <a:fillRect/>
            </a:stretch>
          </p:blipFill>
          <p:spPr>
            <a:xfrm>
              <a:off x="0" y="1052979"/>
              <a:ext cx="12188825" cy="5309757"/>
            </a:xfrm>
            <a:prstGeom prst="rect">
              <a:avLst/>
            </a:prstGeom>
          </p:spPr>
        </p:pic>
        <p:pic>
          <p:nvPicPr>
            <p:cNvPr id="35" name="World map" descr="world-map.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744" y="1031644"/>
              <a:ext cx="12171337" cy="5302139"/>
            </a:xfrm>
            <a:prstGeom prst="rect">
              <a:avLst/>
            </a:prstGeom>
          </p:spPr>
        </p:pic>
      </p:grpSp>
      <p:sp>
        <p:nvSpPr>
          <p:cNvPr id="4" name="Title 3"/>
          <p:cNvSpPr>
            <a:spLocks noGrp="1"/>
          </p:cNvSpPr>
          <p:nvPr>
            <p:ph type="title"/>
          </p:nvPr>
        </p:nvSpPr>
        <p:spPr>
          <a:xfrm>
            <a:off x="179202" y="0"/>
            <a:ext cx="11477810" cy="715963"/>
          </a:xfrm>
        </p:spPr>
        <p:txBody>
          <a:bodyPr>
            <a:noAutofit/>
          </a:bodyPr>
          <a:lstStyle/>
          <a:p>
            <a:r>
              <a:rPr lang="en-US" sz="3200" dirty="0">
                <a:solidFill>
                  <a:srgbClr val="000000"/>
                </a:solidFill>
                <a:latin typeface="Segoe UI"/>
                <a:cs typeface="Segoe UI"/>
              </a:rPr>
              <a:t>The Microsoft </a:t>
            </a:r>
            <a:r>
              <a:rPr lang="en-US" sz="3200" dirty="0" smtClean="0">
                <a:solidFill>
                  <a:srgbClr val="000000"/>
                </a:solidFill>
                <a:latin typeface="Segoe UI"/>
                <a:cs typeface="Segoe UI"/>
              </a:rPr>
              <a:t>Cloud is Built on Data Centers</a:t>
            </a:r>
            <a:endParaRPr lang="en-US" sz="3200" dirty="0">
              <a:solidFill>
                <a:srgbClr val="000000"/>
              </a:solidFill>
              <a:latin typeface="Segoe UI"/>
              <a:cs typeface="Segoe UI"/>
            </a:endParaRPr>
          </a:p>
        </p:txBody>
      </p:sp>
      <p:pic>
        <p:nvPicPr>
          <p:cNvPr id="28" name="Picture 27" descr="Quincy DC Aerial shot.jp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06294" y="1635819"/>
            <a:ext cx="2708980" cy="914401"/>
          </a:xfrm>
          <a:prstGeom prst="roundRect">
            <a:avLst>
              <a:gd name="adj" fmla="val 8594"/>
            </a:avLst>
          </a:prstGeom>
          <a:solidFill>
            <a:srgbClr val="FFFFFF">
              <a:shade val="85000"/>
            </a:srgbClr>
          </a:solidFill>
          <a:ln>
            <a:noFill/>
          </a:ln>
          <a:effectLst/>
        </p:spPr>
      </p:pic>
      <p:pic>
        <p:nvPicPr>
          <p:cNvPr id="1033" name="Picture 9" descr="E:\Documents\Microsoft\Products\GFS\Chicago DC Photos\Chicago dc1.jpg"/>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3250365" y="1635809"/>
            <a:ext cx="2113389" cy="914400"/>
          </a:xfrm>
          <a:prstGeom prst="roundRect">
            <a:avLst>
              <a:gd name="adj" fmla="val 8594"/>
            </a:avLst>
          </a:prstGeom>
          <a:solidFill>
            <a:srgbClr val="FFFFFF">
              <a:shade val="85000"/>
            </a:srgbClr>
          </a:solidFill>
          <a:ln>
            <a:noFill/>
          </a:ln>
          <a:effectLst/>
          <a:extLst/>
        </p:spPr>
      </p:pic>
      <p:pic>
        <p:nvPicPr>
          <p:cNvPr id="36"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4919" y="3794347"/>
            <a:ext cx="374496" cy="414416"/>
          </a:xfrm>
          <a:prstGeom prst="rect">
            <a:avLst/>
          </a:prstGeom>
          <a:noFill/>
          <a:effectLst>
            <a:glow rad="101600">
              <a:schemeClr val="accent5">
                <a:satMod val="175000"/>
                <a:alpha val="40000"/>
              </a:schemeClr>
            </a:glow>
          </a:effectLst>
        </p:spPr>
      </p:pic>
      <p:pic>
        <p:nvPicPr>
          <p:cNvPr id="37"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5991" y="4008392"/>
            <a:ext cx="374496" cy="414416"/>
          </a:xfrm>
          <a:prstGeom prst="rect">
            <a:avLst/>
          </a:prstGeom>
          <a:noFill/>
          <a:effectLst>
            <a:glow rad="101600">
              <a:schemeClr val="accent5">
                <a:satMod val="175000"/>
                <a:alpha val="40000"/>
              </a:schemeClr>
            </a:glow>
          </a:effectLst>
        </p:spPr>
      </p:pic>
      <p:pic>
        <p:nvPicPr>
          <p:cNvPr id="38"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06950" y="4356001"/>
            <a:ext cx="374496" cy="414416"/>
          </a:xfrm>
          <a:prstGeom prst="rect">
            <a:avLst/>
          </a:prstGeom>
          <a:noFill/>
          <a:effectLst>
            <a:glow rad="101600">
              <a:schemeClr val="accent5">
                <a:satMod val="175000"/>
                <a:alpha val="40000"/>
              </a:schemeClr>
            </a:glow>
          </a:effectLst>
        </p:spPr>
      </p:pic>
      <p:pic>
        <p:nvPicPr>
          <p:cNvPr id="39"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7260" y="4117983"/>
            <a:ext cx="374496" cy="414416"/>
          </a:xfrm>
          <a:prstGeom prst="rect">
            <a:avLst/>
          </a:prstGeom>
          <a:noFill/>
          <a:effectLst>
            <a:glow rad="101600">
              <a:schemeClr val="accent5">
                <a:satMod val="175000"/>
                <a:alpha val="40000"/>
              </a:schemeClr>
            </a:glow>
          </a:effectLst>
        </p:spPr>
      </p:pic>
      <p:pic>
        <p:nvPicPr>
          <p:cNvPr id="40"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2842" y="3886200"/>
            <a:ext cx="374496" cy="414416"/>
          </a:xfrm>
          <a:prstGeom prst="rect">
            <a:avLst/>
          </a:prstGeom>
          <a:noFill/>
          <a:effectLst>
            <a:glow rad="101600">
              <a:schemeClr val="accent5">
                <a:satMod val="175000"/>
                <a:alpha val="40000"/>
              </a:schemeClr>
            </a:glow>
          </a:effectLst>
        </p:spPr>
      </p:pic>
      <p:pic>
        <p:nvPicPr>
          <p:cNvPr id="41"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04426" y="5086695"/>
            <a:ext cx="374496" cy="414416"/>
          </a:xfrm>
          <a:prstGeom prst="rect">
            <a:avLst/>
          </a:prstGeom>
          <a:noFill/>
          <a:effectLst>
            <a:glow rad="139700">
              <a:schemeClr val="accent5">
                <a:satMod val="175000"/>
                <a:alpha val="40000"/>
              </a:schemeClr>
            </a:glow>
          </a:effectLst>
        </p:spPr>
      </p:pic>
      <p:pic>
        <p:nvPicPr>
          <p:cNvPr id="42"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5858" y="3886200"/>
            <a:ext cx="374496" cy="414416"/>
          </a:xfrm>
          <a:prstGeom prst="rect">
            <a:avLst/>
          </a:prstGeom>
          <a:noFill/>
          <a:effectLst>
            <a:glow rad="101600">
              <a:schemeClr val="accent5">
                <a:satMod val="175000"/>
                <a:alpha val="40000"/>
              </a:schemeClr>
            </a:glow>
          </a:effectLst>
        </p:spPr>
      </p:pic>
      <p:sp>
        <p:nvSpPr>
          <p:cNvPr id="22" name="TextBox 21"/>
          <p:cNvSpPr txBox="1"/>
          <p:nvPr/>
        </p:nvSpPr>
        <p:spPr>
          <a:xfrm>
            <a:off x="409881" y="2542406"/>
            <a:ext cx="996570" cy="276988"/>
          </a:xfrm>
          <a:prstGeom prst="rect">
            <a:avLst/>
          </a:prstGeom>
          <a:noFill/>
        </p:spPr>
        <p:txBody>
          <a:bodyPr wrap="none" lIns="91408" tIns="45705" rIns="91408" bIns="45705" rtlCol="0">
            <a:spAutoFit/>
          </a:bodyPr>
          <a:lstStyle/>
          <a:p>
            <a:pPr defTabSz="914363"/>
            <a:r>
              <a:rPr lang="en-US" sz="1200" dirty="0">
                <a:solidFill>
                  <a:srgbClr val="0000CC"/>
                </a:solidFill>
              </a:rPr>
              <a:t>Quincy, WA</a:t>
            </a:r>
          </a:p>
        </p:txBody>
      </p:sp>
      <p:sp>
        <p:nvSpPr>
          <p:cNvPr id="45" name="TextBox 44"/>
          <p:cNvSpPr txBox="1"/>
          <p:nvPr/>
        </p:nvSpPr>
        <p:spPr>
          <a:xfrm>
            <a:off x="3305589" y="2542413"/>
            <a:ext cx="921983" cy="276969"/>
          </a:xfrm>
          <a:prstGeom prst="rect">
            <a:avLst/>
          </a:prstGeom>
          <a:noFill/>
        </p:spPr>
        <p:txBody>
          <a:bodyPr wrap="none" lIns="91408" tIns="45705" rIns="91408" bIns="45705" rtlCol="0">
            <a:spAutoFit/>
          </a:bodyPr>
          <a:lstStyle/>
          <a:p>
            <a:pPr defTabSz="914363"/>
            <a:r>
              <a:rPr lang="en-US" sz="1200" dirty="0">
                <a:solidFill>
                  <a:srgbClr val="0000CC"/>
                </a:solidFill>
              </a:rPr>
              <a:t>Chicago, IL</a:t>
            </a:r>
          </a:p>
        </p:txBody>
      </p:sp>
      <p:sp>
        <p:nvSpPr>
          <p:cNvPr id="46" name="TextBox 45"/>
          <p:cNvSpPr txBox="1"/>
          <p:nvPr/>
        </p:nvSpPr>
        <p:spPr>
          <a:xfrm>
            <a:off x="5488554" y="2542413"/>
            <a:ext cx="1292293" cy="276977"/>
          </a:xfrm>
          <a:prstGeom prst="rect">
            <a:avLst/>
          </a:prstGeom>
          <a:noFill/>
        </p:spPr>
        <p:txBody>
          <a:bodyPr wrap="none" lIns="91408" tIns="45705" rIns="91408" bIns="45705" rtlCol="0">
            <a:spAutoFit/>
          </a:bodyPr>
          <a:lstStyle/>
          <a:p>
            <a:pPr defTabSz="914363"/>
            <a:r>
              <a:rPr lang="en-US" sz="1200" dirty="0">
                <a:solidFill>
                  <a:srgbClr val="0000CC"/>
                </a:solidFill>
              </a:rPr>
              <a:t>San Antonio, TX</a:t>
            </a:r>
          </a:p>
        </p:txBody>
      </p:sp>
      <p:sp>
        <p:nvSpPr>
          <p:cNvPr id="47" name="TextBox 46"/>
          <p:cNvSpPr txBox="1"/>
          <p:nvPr/>
        </p:nvSpPr>
        <p:spPr>
          <a:xfrm>
            <a:off x="7767895" y="2542413"/>
            <a:ext cx="1169658" cy="276993"/>
          </a:xfrm>
          <a:prstGeom prst="rect">
            <a:avLst/>
          </a:prstGeom>
          <a:noFill/>
        </p:spPr>
        <p:txBody>
          <a:bodyPr wrap="none" lIns="91408" tIns="45705" rIns="91408" bIns="45705" rtlCol="0">
            <a:spAutoFit/>
          </a:bodyPr>
          <a:lstStyle/>
          <a:p>
            <a:pPr defTabSz="914363"/>
            <a:r>
              <a:rPr lang="en-US" sz="1200" dirty="0">
                <a:solidFill>
                  <a:srgbClr val="0000CC"/>
                </a:solidFill>
              </a:rPr>
              <a:t>Dublin, Ireland</a:t>
            </a:r>
          </a:p>
        </p:txBody>
      </p:sp>
      <p:pic>
        <p:nvPicPr>
          <p:cNvPr id="48"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085090" y="4389120"/>
            <a:ext cx="165264" cy="182880"/>
          </a:xfrm>
          <a:prstGeom prst="rect">
            <a:avLst/>
          </a:prstGeom>
          <a:noFill/>
          <a:effectLst/>
        </p:spPr>
      </p:pic>
      <p:pic>
        <p:nvPicPr>
          <p:cNvPr id="49"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069354" y="4419600"/>
            <a:ext cx="165264" cy="182880"/>
          </a:xfrm>
          <a:prstGeom prst="rect">
            <a:avLst/>
          </a:prstGeom>
          <a:noFill/>
          <a:effectLst/>
        </p:spPr>
      </p:pic>
      <p:pic>
        <p:nvPicPr>
          <p:cNvPr id="50"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539338" y="3962400"/>
            <a:ext cx="165264" cy="182880"/>
          </a:xfrm>
          <a:prstGeom prst="rect">
            <a:avLst/>
          </a:prstGeom>
          <a:noFill/>
          <a:effectLst/>
        </p:spPr>
      </p:pic>
      <p:pic>
        <p:nvPicPr>
          <p:cNvPr id="51"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367662" y="5562600"/>
            <a:ext cx="165264" cy="182880"/>
          </a:xfrm>
          <a:prstGeom prst="rect">
            <a:avLst/>
          </a:prstGeom>
          <a:noFill/>
          <a:effectLst/>
        </p:spPr>
      </p:pic>
      <p:pic>
        <p:nvPicPr>
          <p:cNvPr id="52"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656647" y="6019800"/>
            <a:ext cx="165264" cy="182880"/>
          </a:xfrm>
          <a:prstGeom prst="rect">
            <a:avLst/>
          </a:prstGeom>
          <a:noFill/>
          <a:effectLst/>
        </p:spPr>
      </p:pic>
      <p:pic>
        <p:nvPicPr>
          <p:cNvPr id="53"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250353" y="4572000"/>
            <a:ext cx="165264" cy="182880"/>
          </a:xfrm>
          <a:prstGeom prst="rect">
            <a:avLst/>
          </a:prstGeom>
          <a:noFill/>
          <a:effectLst/>
        </p:spPr>
      </p:pic>
      <p:pic>
        <p:nvPicPr>
          <p:cNvPr id="54"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297559" y="4191000"/>
            <a:ext cx="165264" cy="182880"/>
          </a:xfrm>
          <a:prstGeom prst="rect">
            <a:avLst/>
          </a:prstGeom>
          <a:noFill/>
          <a:effectLst/>
        </p:spPr>
      </p:pic>
      <p:pic>
        <p:nvPicPr>
          <p:cNvPr id="55"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789692" y="4191000"/>
            <a:ext cx="165264" cy="182880"/>
          </a:xfrm>
          <a:prstGeom prst="rect">
            <a:avLst/>
          </a:prstGeom>
          <a:noFill/>
          <a:effectLst/>
        </p:spPr>
      </p:pic>
      <p:pic>
        <p:nvPicPr>
          <p:cNvPr id="56"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0462075" y="5867400"/>
            <a:ext cx="165264" cy="182880"/>
          </a:xfrm>
          <a:prstGeom prst="rect">
            <a:avLst/>
          </a:prstGeom>
          <a:noFill/>
          <a:effectLst/>
        </p:spPr>
      </p:pic>
      <p:pic>
        <p:nvPicPr>
          <p:cNvPr id="57"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9446339" y="4724400"/>
            <a:ext cx="165264" cy="182880"/>
          </a:xfrm>
          <a:prstGeom prst="rect">
            <a:avLst/>
          </a:prstGeom>
          <a:noFill/>
          <a:effectLst/>
        </p:spPr>
      </p:pic>
      <p:pic>
        <p:nvPicPr>
          <p:cNvPr id="58"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0157354" y="4419600"/>
            <a:ext cx="165264" cy="182880"/>
          </a:xfrm>
          <a:prstGeom prst="rect">
            <a:avLst/>
          </a:prstGeom>
          <a:noFill/>
          <a:effectLst/>
        </p:spPr>
      </p:pic>
      <p:pic>
        <p:nvPicPr>
          <p:cNvPr id="59"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9446339" y="4495800"/>
            <a:ext cx="165264" cy="182880"/>
          </a:xfrm>
          <a:prstGeom prst="rect">
            <a:avLst/>
          </a:prstGeom>
          <a:noFill/>
          <a:effectLst/>
        </p:spPr>
      </p:pic>
      <p:pic>
        <p:nvPicPr>
          <p:cNvPr id="60"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9243192" y="4419600"/>
            <a:ext cx="165264" cy="182880"/>
          </a:xfrm>
          <a:prstGeom prst="rect">
            <a:avLst/>
          </a:prstGeom>
          <a:noFill/>
          <a:effectLst/>
        </p:spPr>
      </p:pic>
      <p:pic>
        <p:nvPicPr>
          <p:cNvPr id="1034" name="Picture 10" descr="E:\Documents\Microsoft\Products\GFS\PhotosDataCenter_public_ok\SanAntonio\Microsoft San Antonio 2 Data Center (credit to Aero Photo) .jpg"/>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5488552" y="1628007"/>
            <a:ext cx="2133044" cy="925873"/>
          </a:xfrm>
          <a:prstGeom prst="roundRect">
            <a:avLst>
              <a:gd name="adj" fmla="val 8594"/>
            </a:avLst>
          </a:prstGeom>
          <a:solidFill>
            <a:srgbClr val="FFFFFF">
              <a:shade val="85000"/>
            </a:srgbClr>
          </a:solidFill>
          <a:ln>
            <a:noFill/>
          </a:ln>
          <a:effectLst/>
          <a:extLst/>
        </p:spPr>
      </p:pic>
      <p:pic>
        <p:nvPicPr>
          <p:cNvPr id="1035" name="Picture 11" descr="E:\Documents\Microsoft\Products\GFS\Generation4graphics\Aeria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10005287" y="1628003"/>
            <a:ext cx="1878829" cy="914400"/>
          </a:xfrm>
          <a:prstGeom prst="roundRect">
            <a:avLst>
              <a:gd name="adj" fmla="val 8594"/>
            </a:avLst>
          </a:prstGeom>
          <a:solidFill>
            <a:srgbClr val="FFFFFF">
              <a:shade val="85000"/>
            </a:srgbClr>
          </a:solidFill>
          <a:ln>
            <a:noFill/>
          </a:ln>
          <a:effectLst/>
          <a:extLst/>
        </p:spPr>
      </p:pic>
      <p:sp>
        <p:nvSpPr>
          <p:cNvPr id="63" name="TextBox 62"/>
          <p:cNvSpPr txBox="1"/>
          <p:nvPr/>
        </p:nvSpPr>
        <p:spPr>
          <a:xfrm>
            <a:off x="9983585" y="2542413"/>
            <a:ext cx="1412517" cy="276977"/>
          </a:xfrm>
          <a:prstGeom prst="rect">
            <a:avLst/>
          </a:prstGeom>
          <a:noFill/>
        </p:spPr>
        <p:txBody>
          <a:bodyPr wrap="none" lIns="91408" tIns="45705" rIns="91408" bIns="45705" rtlCol="0">
            <a:spAutoFit/>
          </a:bodyPr>
          <a:lstStyle/>
          <a:p>
            <a:pPr defTabSz="914363"/>
            <a:r>
              <a:rPr lang="en-US" sz="1200" dirty="0">
                <a:solidFill>
                  <a:srgbClr val="0000CC"/>
                </a:solidFill>
              </a:rPr>
              <a:t>Generation 4 DCs</a:t>
            </a:r>
          </a:p>
        </p:txBody>
      </p:sp>
      <p:sp>
        <p:nvSpPr>
          <p:cNvPr id="2" name="Rectangle 1"/>
          <p:cNvSpPr>
            <a:spLocks noChangeArrowheads="1"/>
          </p:cNvSpPr>
          <p:nvPr/>
        </p:nvSpPr>
        <p:spPr bwMode="auto">
          <a:xfrm>
            <a:off x="1" y="-184647"/>
            <a:ext cx="184666" cy="36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8" tIns="45705" rIns="91408" bIns="45705" numCol="1" anchor="ctr" anchorCtr="0" compatLnSpc="1">
            <a:prstTxWarp prst="textNoShape">
              <a:avLst/>
            </a:prstTxWarp>
            <a:spAutoFit/>
          </a:bodyPr>
          <a:lstStyle/>
          <a:p>
            <a:pPr defTabSz="914363" fontAlgn="base">
              <a:spcBef>
                <a:spcPct val="0"/>
              </a:spcBef>
              <a:spcAft>
                <a:spcPct val="0"/>
              </a:spcAft>
            </a:pPr>
            <a:endParaRPr lang="en-US" sz="1800">
              <a:solidFill>
                <a:srgbClr val="000000"/>
              </a:solidFill>
              <a:latin typeface="Arial" charset="0"/>
              <a:cs typeface="Arial" charset="0"/>
            </a:endParaRPr>
          </a:p>
        </p:txBody>
      </p:sp>
      <p:pic>
        <p:nvPicPr>
          <p:cNvPr id="1026" name="Picture 2" descr="C:\Users\Public\Documents\Microsoft\Events\Architect Council\Dublin-DC.bm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67906" y="1628013"/>
            <a:ext cx="2068479" cy="909151"/>
          </a:xfrm>
          <a:prstGeom prst="roundRect">
            <a:avLst>
              <a:gd name="adj" fmla="val 8594"/>
            </a:avLst>
          </a:prstGeom>
          <a:solidFill>
            <a:srgbClr val="FFFFFF">
              <a:shade val="85000"/>
            </a:srgbClr>
          </a:solidFill>
          <a:ln>
            <a:noFill/>
          </a:ln>
          <a:effectLst/>
          <a:extLst/>
        </p:spPr>
      </p:pic>
      <p:sp>
        <p:nvSpPr>
          <p:cNvPr id="43" name="Content Placeholder 4"/>
          <p:cNvSpPr txBox="1">
            <a:spLocks/>
          </p:cNvSpPr>
          <p:nvPr/>
        </p:nvSpPr>
        <p:spPr>
          <a:xfrm>
            <a:off x="342475" y="823686"/>
            <a:ext cx="11477810" cy="533400"/>
          </a:xfrm>
          <a:prstGeom prst="rect">
            <a:avLst/>
          </a:prstGeom>
        </p:spPr>
        <p:txBody>
          <a:bodyPr vert="horz" lIns="91408" tIns="45705" rIns="91408" bIns="45705" rtlCol="0">
            <a:normAutofit/>
          </a:bodyPr>
          <a:lstStyle>
            <a:lvl1pPr marL="342900" indent="-342900" algn="l" defTabSz="914400" rtl="0" eaLnBrk="1" latinLnBrk="0" hangingPunct="1">
              <a:spcBef>
                <a:spcPts val="1200"/>
              </a:spcBef>
              <a:buFont typeface="Segoe UI" pitchFamily="34" charset="0"/>
              <a:buChar char="&gt;"/>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ts val="600"/>
              </a:spcBef>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ts val="600"/>
              </a:spcBef>
              <a:buFont typeface="Wingdings" pitchFamily="2" charset="2"/>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Segoe UI" pitchFamily="34" charset="0"/>
              <a:buNone/>
            </a:pPr>
            <a:r>
              <a:rPr lang="en-US" sz="2800" dirty="0">
                <a:solidFill>
                  <a:srgbClr val="000000"/>
                </a:solidFill>
                <a:latin typeface="Candara" pitchFamily="34" charset="0"/>
              </a:rPr>
              <a:t>~</a:t>
            </a:r>
            <a:r>
              <a:rPr lang="en-US" sz="2800" dirty="0" smtClean="0">
                <a:solidFill>
                  <a:srgbClr val="000000"/>
                </a:solidFill>
                <a:latin typeface="Candara" pitchFamily="34" charset="0"/>
              </a:rPr>
              <a:t>100 Globally Distributed Data Centers</a:t>
            </a:r>
            <a:endParaRPr lang="en-US" sz="2800" dirty="0">
              <a:solidFill>
                <a:srgbClr val="000000"/>
              </a:solidFill>
              <a:latin typeface="Candara" pitchFamily="34" charset="0"/>
            </a:endParaRPr>
          </a:p>
        </p:txBody>
      </p:sp>
      <p:sp>
        <p:nvSpPr>
          <p:cNvPr id="44" name="Text Placeholder 2"/>
          <p:cNvSpPr txBox="1">
            <a:spLocks/>
          </p:cNvSpPr>
          <p:nvPr/>
        </p:nvSpPr>
        <p:spPr bwMode="auto">
          <a:xfrm>
            <a:off x="6795012" y="860442"/>
            <a:ext cx="5393813" cy="6709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59" indent="-396859" defTabSz="912775" eaLnBrk="0" fontAlgn="base" hangingPunct="0">
              <a:lnSpc>
                <a:spcPct val="90000"/>
              </a:lnSpc>
              <a:spcBef>
                <a:spcPct val="20000"/>
              </a:spcBef>
              <a:spcAft>
                <a:spcPct val="0"/>
              </a:spcAft>
              <a:defRPr/>
            </a:pPr>
            <a:r>
              <a:rPr lang="en-US" dirty="0" smtClean="0">
                <a:latin typeface="Segeo UI"/>
              </a:rPr>
              <a:t>Range in size from “edge” facilities to </a:t>
            </a:r>
            <a:r>
              <a:rPr lang="en-US" dirty="0" err="1" smtClean="0">
                <a:latin typeface="Segeo UI"/>
              </a:rPr>
              <a:t>megascale</a:t>
            </a:r>
            <a:r>
              <a:rPr lang="en-US" dirty="0" smtClean="0">
                <a:latin typeface="Segeo UI"/>
              </a:rPr>
              <a:t> (100K to 1M servers)</a:t>
            </a:r>
          </a:p>
        </p:txBody>
      </p:sp>
      <p:pic>
        <p:nvPicPr>
          <p:cNvPr id="61" name="Picture 11" descr="E:\Documents\Microsoft\Products\GFS\Generation4graphics\Aeria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2827621" y="1685790"/>
            <a:ext cx="7953269" cy="3870746"/>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11262688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 fill="hold"/>
                                        <p:tgtEl>
                                          <p:spTgt spid="38"/>
                                        </p:tgtEl>
                                        <p:attrNameLst>
                                          <p:attrName>ppt_x</p:attrName>
                                        </p:attrNameLst>
                                      </p:cBhvr>
                                      <p:tavLst>
                                        <p:tav tm="0">
                                          <p:val>
                                            <p:strVal val="#ppt_x"/>
                                          </p:val>
                                        </p:tav>
                                        <p:tav tm="100000">
                                          <p:val>
                                            <p:strVal val="#ppt_x"/>
                                          </p:val>
                                        </p:tav>
                                      </p:tavLst>
                                    </p:anim>
                                    <p:anim calcmode="lin" valueType="num">
                                      <p:cBhvr additive="base">
                                        <p:cTn id="8" dur="100" fill="hold"/>
                                        <p:tgtEl>
                                          <p:spTgt spid="3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 fill="hold"/>
                                        <p:tgtEl>
                                          <p:spTgt spid="37"/>
                                        </p:tgtEl>
                                        <p:attrNameLst>
                                          <p:attrName>ppt_x</p:attrName>
                                        </p:attrNameLst>
                                      </p:cBhvr>
                                      <p:tavLst>
                                        <p:tav tm="0">
                                          <p:val>
                                            <p:strVal val="#ppt_x"/>
                                          </p:val>
                                        </p:tav>
                                        <p:tav tm="100000">
                                          <p:val>
                                            <p:strVal val="#ppt_x"/>
                                          </p:val>
                                        </p:tav>
                                      </p:tavLst>
                                    </p:anim>
                                    <p:anim calcmode="lin" valueType="num">
                                      <p:cBhvr additive="base">
                                        <p:cTn id="13" dur="100" fill="hold"/>
                                        <p:tgtEl>
                                          <p:spTgt spid="37"/>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 fill="hold"/>
                                        <p:tgtEl>
                                          <p:spTgt spid="40"/>
                                        </p:tgtEl>
                                        <p:attrNameLst>
                                          <p:attrName>ppt_x</p:attrName>
                                        </p:attrNameLst>
                                      </p:cBhvr>
                                      <p:tavLst>
                                        <p:tav tm="0">
                                          <p:val>
                                            <p:strVal val="#ppt_x"/>
                                          </p:val>
                                        </p:tav>
                                        <p:tav tm="100000">
                                          <p:val>
                                            <p:strVal val="#ppt_x"/>
                                          </p:val>
                                        </p:tav>
                                      </p:tavLst>
                                    </p:anim>
                                    <p:anim calcmode="lin" valueType="num">
                                      <p:cBhvr additive="base">
                                        <p:cTn id="18" dur="100" fill="hold"/>
                                        <p:tgtEl>
                                          <p:spTgt spid="40"/>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 fill="hold"/>
                                        <p:tgtEl>
                                          <p:spTgt spid="42"/>
                                        </p:tgtEl>
                                        <p:attrNameLst>
                                          <p:attrName>ppt_x</p:attrName>
                                        </p:attrNameLst>
                                      </p:cBhvr>
                                      <p:tavLst>
                                        <p:tav tm="0">
                                          <p:val>
                                            <p:strVal val="#ppt_x"/>
                                          </p:val>
                                        </p:tav>
                                        <p:tav tm="100000">
                                          <p:val>
                                            <p:strVal val="#ppt_x"/>
                                          </p:val>
                                        </p:tav>
                                      </p:tavLst>
                                    </p:anim>
                                    <p:anim calcmode="lin" valueType="num">
                                      <p:cBhvr additive="base">
                                        <p:cTn id="23" dur="100" fill="hold"/>
                                        <p:tgtEl>
                                          <p:spTgt spid="42"/>
                                        </p:tgtEl>
                                        <p:attrNameLst>
                                          <p:attrName>ppt_y</p:attrName>
                                        </p:attrNameLst>
                                      </p:cBhvr>
                                      <p:tavLst>
                                        <p:tav tm="0">
                                          <p:val>
                                            <p:strVal val="0-#ppt_h/2"/>
                                          </p:val>
                                        </p:tav>
                                        <p:tav tm="100000">
                                          <p:val>
                                            <p:strVal val="#ppt_y"/>
                                          </p:val>
                                        </p:tav>
                                      </p:tavLst>
                                    </p:anim>
                                  </p:childTnLst>
                                </p:cTn>
                              </p:par>
                            </p:childTnLst>
                          </p:cTn>
                        </p:par>
                        <p:par>
                          <p:cTn id="24" fill="hold">
                            <p:stCondLst>
                              <p:cond delay="400"/>
                            </p:stCondLst>
                            <p:childTnLst>
                              <p:par>
                                <p:cTn id="25" presetID="2" presetClass="entr" presetSubtype="1"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100" fill="hold"/>
                                        <p:tgtEl>
                                          <p:spTgt spid="39"/>
                                        </p:tgtEl>
                                        <p:attrNameLst>
                                          <p:attrName>ppt_x</p:attrName>
                                        </p:attrNameLst>
                                      </p:cBhvr>
                                      <p:tavLst>
                                        <p:tav tm="0">
                                          <p:val>
                                            <p:strVal val="#ppt_x"/>
                                          </p:val>
                                        </p:tav>
                                        <p:tav tm="100000">
                                          <p:val>
                                            <p:strVal val="#ppt_x"/>
                                          </p:val>
                                        </p:tav>
                                      </p:tavLst>
                                    </p:anim>
                                    <p:anim calcmode="lin" valueType="num">
                                      <p:cBhvr additive="base">
                                        <p:cTn id="28" dur="100" fill="hold"/>
                                        <p:tgtEl>
                                          <p:spTgt spid="39"/>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100" fill="hold"/>
                                        <p:tgtEl>
                                          <p:spTgt spid="41"/>
                                        </p:tgtEl>
                                        <p:attrNameLst>
                                          <p:attrName>ppt_x</p:attrName>
                                        </p:attrNameLst>
                                      </p:cBhvr>
                                      <p:tavLst>
                                        <p:tav tm="0">
                                          <p:val>
                                            <p:strVal val="#ppt_x"/>
                                          </p:val>
                                        </p:tav>
                                        <p:tav tm="100000">
                                          <p:val>
                                            <p:strVal val="#ppt_x"/>
                                          </p:val>
                                        </p:tav>
                                      </p:tavLst>
                                    </p:anim>
                                    <p:anim calcmode="lin" valueType="num">
                                      <p:cBhvr additive="base">
                                        <p:cTn id="33" dur="100" fill="hold"/>
                                        <p:tgtEl>
                                          <p:spTgt spid="41"/>
                                        </p:tgtEl>
                                        <p:attrNameLst>
                                          <p:attrName>ppt_y</p:attrName>
                                        </p:attrNameLst>
                                      </p:cBhvr>
                                      <p:tavLst>
                                        <p:tav tm="0">
                                          <p:val>
                                            <p:strVal val="0-#ppt_h/2"/>
                                          </p:val>
                                        </p:tav>
                                        <p:tav tm="100000">
                                          <p:val>
                                            <p:strVal val="#ppt_y"/>
                                          </p:val>
                                        </p:tav>
                                      </p:tavLst>
                                    </p:anim>
                                  </p:childTnLst>
                                </p:cTn>
                              </p:par>
                            </p:childTnLst>
                          </p:cTn>
                        </p:par>
                        <p:par>
                          <p:cTn id="34" fill="hold">
                            <p:stCondLst>
                              <p:cond delay="600"/>
                            </p:stCondLst>
                            <p:childTnLst>
                              <p:par>
                                <p:cTn id="35" presetID="2" presetClass="entr" presetSubtype="1"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100" fill="hold"/>
                                        <p:tgtEl>
                                          <p:spTgt spid="36"/>
                                        </p:tgtEl>
                                        <p:attrNameLst>
                                          <p:attrName>ppt_x</p:attrName>
                                        </p:attrNameLst>
                                      </p:cBhvr>
                                      <p:tavLst>
                                        <p:tav tm="0">
                                          <p:val>
                                            <p:strVal val="#ppt_x"/>
                                          </p:val>
                                        </p:tav>
                                        <p:tav tm="100000">
                                          <p:val>
                                            <p:strVal val="#ppt_x"/>
                                          </p:val>
                                        </p:tav>
                                      </p:tavLst>
                                    </p:anim>
                                    <p:anim calcmode="lin" valueType="num">
                                      <p:cBhvr additive="base">
                                        <p:cTn id="38" dur="100" fill="hold"/>
                                        <p:tgtEl>
                                          <p:spTgt spid="36"/>
                                        </p:tgtEl>
                                        <p:attrNameLst>
                                          <p:attrName>ppt_y</p:attrName>
                                        </p:attrNameLst>
                                      </p:cBhvr>
                                      <p:tavLst>
                                        <p:tav tm="0">
                                          <p:val>
                                            <p:strVal val="0-#ppt_h/2"/>
                                          </p:val>
                                        </p:tav>
                                        <p:tav tm="100000">
                                          <p:val>
                                            <p:strVal val="#ppt_y"/>
                                          </p:val>
                                        </p:tav>
                                      </p:tavLst>
                                    </p:anim>
                                  </p:childTnLst>
                                </p:cTn>
                              </p:par>
                            </p:childTnLst>
                          </p:cTn>
                        </p:par>
                        <p:par>
                          <p:cTn id="39" fill="hold">
                            <p:stCondLst>
                              <p:cond delay="700"/>
                            </p:stCondLst>
                            <p:childTnLst>
                              <p:par>
                                <p:cTn id="40" presetID="2" presetClass="entr" presetSubtype="1" fill="hold" nodeType="after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additive="base">
                                        <p:cTn id="42" dur="100" fill="hold"/>
                                        <p:tgtEl>
                                          <p:spTgt spid="53"/>
                                        </p:tgtEl>
                                        <p:attrNameLst>
                                          <p:attrName>ppt_x</p:attrName>
                                        </p:attrNameLst>
                                      </p:cBhvr>
                                      <p:tavLst>
                                        <p:tav tm="0">
                                          <p:val>
                                            <p:strVal val="#ppt_x"/>
                                          </p:val>
                                        </p:tav>
                                        <p:tav tm="100000">
                                          <p:val>
                                            <p:strVal val="#ppt_x"/>
                                          </p:val>
                                        </p:tav>
                                      </p:tavLst>
                                    </p:anim>
                                    <p:anim calcmode="lin" valueType="num">
                                      <p:cBhvr additive="base">
                                        <p:cTn id="43" dur="100" fill="hold"/>
                                        <p:tgtEl>
                                          <p:spTgt spid="53"/>
                                        </p:tgtEl>
                                        <p:attrNameLst>
                                          <p:attrName>ppt_y</p:attrName>
                                        </p:attrNameLst>
                                      </p:cBhvr>
                                      <p:tavLst>
                                        <p:tav tm="0">
                                          <p:val>
                                            <p:strVal val="0-#ppt_h/2"/>
                                          </p:val>
                                        </p:tav>
                                        <p:tav tm="100000">
                                          <p:val>
                                            <p:strVal val="#ppt_y"/>
                                          </p:val>
                                        </p:tav>
                                      </p:tavLst>
                                    </p:anim>
                                  </p:childTnLst>
                                </p:cTn>
                              </p:par>
                            </p:childTnLst>
                          </p:cTn>
                        </p:par>
                        <p:par>
                          <p:cTn id="44" fill="hold">
                            <p:stCondLst>
                              <p:cond delay="800"/>
                            </p:stCondLst>
                            <p:childTnLst>
                              <p:par>
                                <p:cTn id="45" presetID="2" presetClass="entr" presetSubtype="1"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100" fill="hold"/>
                                        <p:tgtEl>
                                          <p:spTgt spid="49"/>
                                        </p:tgtEl>
                                        <p:attrNameLst>
                                          <p:attrName>ppt_x</p:attrName>
                                        </p:attrNameLst>
                                      </p:cBhvr>
                                      <p:tavLst>
                                        <p:tav tm="0">
                                          <p:val>
                                            <p:strVal val="#ppt_x"/>
                                          </p:val>
                                        </p:tav>
                                        <p:tav tm="100000">
                                          <p:val>
                                            <p:strVal val="#ppt_x"/>
                                          </p:val>
                                        </p:tav>
                                      </p:tavLst>
                                    </p:anim>
                                    <p:anim calcmode="lin" valueType="num">
                                      <p:cBhvr additive="base">
                                        <p:cTn id="48" dur="100" fill="hold"/>
                                        <p:tgtEl>
                                          <p:spTgt spid="49"/>
                                        </p:tgtEl>
                                        <p:attrNameLst>
                                          <p:attrName>ppt_y</p:attrName>
                                        </p:attrNameLst>
                                      </p:cBhvr>
                                      <p:tavLst>
                                        <p:tav tm="0">
                                          <p:val>
                                            <p:strVal val="0-#ppt_h/2"/>
                                          </p:val>
                                        </p:tav>
                                        <p:tav tm="100000">
                                          <p:val>
                                            <p:strVal val="#ppt_y"/>
                                          </p:val>
                                        </p:tav>
                                      </p:tavLst>
                                    </p:anim>
                                  </p:childTnLst>
                                </p:cTn>
                              </p:par>
                            </p:childTnLst>
                          </p:cTn>
                        </p:par>
                        <p:par>
                          <p:cTn id="49" fill="hold">
                            <p:stCondLst>
                              <p:cond delay="900"/>
                            </p:stCondLst>
                            <p:childTnLst>
                              <p:par>
                                <p:cTn id="50" presetID="2" presetClass="entr" presetSubtype="1"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100" fill="hold"/>
                                        <p:tgtEl>
                                          <p:spTgt spid="52"/>
                                        </p:tgtEl>
                                        <p:attrNameLst>
                                          <p:attrName>ppt_x</p:attrName>
                                        </p:attrNameLst>
                                      </p:cBhvr>
                                      <p:tavLst>
                                        <p:tav tm="0">
                                          <p:val>
                                            <p:strVal val="#ppt_x"/>
                                          </p:val>
                                        </p:tav>
                                        <p:tav tm="100000">
                                          <p:val>
                                            <p:strVal val="#ppt_x"/>
                                          </p:val>
                                        </p:tav>
                                      </p:tavLst>
                                    </p:anim>
                                    <p:anim calcmode="lin" valueType="num">
                                      <p:cBhvr additive="base">
                                        <p:cTn id="53" dur="100" fill="hold"/>
                                        <p:tgtEl>
                                          <p:spTgt spid="52"/>
                                        </p:tgtEl>
                                        <p:attrNameLst>
                                          <p:attrName>ppt_y</p:attrName>
                                        </p:attrNameLst>
                                      </p:cBhvr>
                                      <p:tavLst>
                                        <p:tav tm="0">
                                          <p:val>
                                            <p:strVal val="0-#ppt_h/2"/>
                                          </p:val>
                                        </p:tav>
                                        <p:tav tm="100000">
                                          <p:val>
                                            <p:strVal val="#ppt_y"/>
                                          </p:val>
                                        </p:tav>
                                      </p:tavLst>
                                    </p:anim>
                                  </p:childTnLst>
                                </p:cTn>
                              </p:par>
                            </p:childTnLst>
                          </p:cTn>
                        </p:par>
                        <p:par>
                          <p:cTn id="54" fill="hold">
                            <p:stCondLst>
                              <p:cond delay="1000"/>
                            </p:stCondLst>
                            <p:childTnLst>
                              <p:par>
                                <p:cTn id="55" presetID="2" presetClass="entr" presetSubtype="1"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100" fill="hold"/>
                                        <p:tgtEl>
                                          <p:spTgt spid="50"/>
                                        </p:tgtEl>
                                        <p:attrNameLst>
                                          <p:attrName>ppt_x</p:attrName>
                                        </p:attrNameLst>
                                      </p:cBhvr>
                                      <p:tavLst>
                                        <p:tav tm="0">
                                          <p:val>
                                            <p:strVal val="#ppt_x"/>
                                          </p:val>
                                        </p:tav>
                                        <p:tav tm="100000">
                                          <p:val>
                                            <p:strVal val="#ppt_x"/>
                                          </p:val>
                                        </p:tav>
                                      </p:tavLst>
                                    </p:anim>
                                    <p:anim calcmode="lin" valueType="num">
                                      <p:cBhvr additive="base">
                                        <p:cTn id="58" dur="100" fill="hold"/>
                                        <p:tgtEl>
                                          <p:spTgt spid="50"/>
                                        </p:tgtEl>
                                        <p:attrNameLst>
                                          <p:attrName>ppt_y</p:attrName>
                                        </p:attrNameLst>
                                      </p:cBhvr>
                                      <p:tavLst>
                                        <p:tav tm="0">
                                          <p:val>
                                            <p:strVal val="0-#ppt_h/2"/>
                                          </p:val>
                                        </p:tav>
                                        <p:tav tm="100000">
                                          <p:val>
                                            <p:strVal val="#ppt_y"/>
                                          </p:val>
                                        </p:tav>
                                      </p:tavLst>
                                    </p:anim>
                                  </p:childTnLst>
                                </p:cTn>
                              </p:par>
                            </p:childTnLst>
                          </p:cTn>
                        </p:par>
                        <p:par>
                          <p:cTn id="59" fill="hold">
                            <p:stCondLst>
                              <p:cond delay="1100"/>
                            </p:stCondLst>
                            <p:childTnLst>
                              <p:par>
                                <p:cTn id="60" presetID="2" presetClass="entr" presetSubtype="1"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100" fill="hold"/>
                                        <p:tgtEl>
                                          <p:spTgt spid="58"/>
                                        </p:tgtEl>
                                        <p:attrNameLst>
                                          <p:attrName>ppt_x</p:attrName>
                                        </p:attrNameLst>
                                      </p:cBhvr>
                                      <p:tavLst>
                                        <p:tav tm="0">
                                          <p:val>
                                            <p:strVal val="#ppt_x"/>
                                          </p:val>
                                        </p:tav>
                                        <p:tav tm="100000">
                                          <p:val>
                                            <p:strVal val="#ppt_x"/>
                                          </p:val>
                                        </p:tav>
                                      </p:tavLst>
                                    </p:anim>
                                    <p:anim calcmode="lin" valueType="num">
                                      <p:cBhvr additive="base">
                                        <p:cTn id="63" dur="100" fill="hold"/>
                                        <p:tgtEl>
                                          <p:spTgt spid="58"/>
                                        </p:tgtEl>
                                        <p:attrNameLst>
                                          <p:attrName>ppt_y</p:attrName>
                                        </p:attrNameLst>
                                      </p:cBhvr>
                                      <p:tavLst>
                                        <p:tav tm="0">
                                          <p:val>
                                            <p:strVal val="0-#ppt_h/2"/>
                                          </p:val>
                                        </p:tav>
                                        <p:tav tm="100000">
                                          <p:val>
                                            <p:strVal val="#ppt_y"/>
                                          </p:val>
                                        </p:tav>
                                      </p:tavLst>
                                    </p:anim>
                                  </p:childTnLst>
                                </p:cTn>
                              </p:par>
                            </p:childTnLst>
                          </p:cTn>
                        </p:par>
                        <p:par>
                          <p:cTn id="64" fill="hold">
                            <p:stCondLst>
                              <p:cond delay="1200"/>
                            </p:stCondLst>
                            <p:childTnLst>
                              <p:par>
                                <p:cTn id="65" presetID="2" presetClass="entr" presetSubtype="1"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100" fill="hold"/>
                                        <p:tgtEl>
                                          <p:spTgt spid="55"/>
                                        </p:tgtEl>
                                        <p:attrNameLst>
                                          <p:attrName>ppt_x</p:attrName>
                                        </p:attrNameLst>
                                      </p:cBhvr>
                                      <p:tavLst>
                                        <p:tav tm="0">
                                          <p:val>
                                            <p:strVal val="#ppt_x"/>
                                          </p:val>
                                        </p:tav>
                                        <p:tav tm="100000">
                                          <p:val>
                                            <p:strVal val="#ppt_x"/>
                                          </p:val>
                                        </p:tav>
                                      </p:tavLst>
                                    </p:anim>
                                    <p:anim calcmode="lin" valueType="num">
                                      <p:cBhvr additive="base">
                                        <p:cTn id="68" dur="100" fill="hold"/>
                                        <p:tgtEl>
                                          <p:spTgt spid="55"/>
                                        </p:tgtEl>
                                        <p:attrNameLst>
                                          <p:attrName>ppt_y</p:attrName>
                                        </p:attrNameLst>
                                      </p:cBhvr>
                                      <p:tavLst>
                                        <p:tav tm="0">
                                          <p:val>
                                            <p:strVal val="0-#ppt_h/2"/>
                                          </p:val>
                                        </p:tav>
                                        <p:tav tm="100000">
                                          <p:val>
                                            <p:strVal val="#ppt_y"/>
                                          </p:val>
                                        </p:tav>
                                      </p:tavLst>
                                    </p:anim>
                                  </p:childTnLst>
                                </p:cTn>
                              </p:par>
                            </p:childTnLst>
                          </p:cTn>
                        </p:par>
                        <p:par>
                          <p:cTn id="69" fill="hold">
                            <p:stCondLst>
                              <p:cond delay="1300"/>
                            </p:stCondLst>
                            <p:childTnLst>
                              <p:par>
                                <p:cTn id="70" presetID="2" presetClass="entr" presetSubtype="1"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100" fill="hold"/>
                                        <p:tgtEl>
                                          <p:spTgt spid="48"/>
                                        </p:tgtEl>
                                        <p:attrNameLst>
                                          <p:attrName>ppt_x</p:attrName>
                                        </p:attrNameLst>
                                      </p:cBhvr>
                                      <p:tavLst>
                                        <p:tav tm="0">
                                          <p:val>
                                            <p:strVal val="#ppt_x"/>
                                          </p:val>
                                        </p:tav>
                                        <p:tav tm="100000">
                                          <p:val>
                                            <p:strVal val="#ppt_x"/>
                                          </p:val>
                                        </p:tav>
                                      </p:tavLst>
                                    </p:anim>
                                    <p:anim calcmode="lin" valueType="num">
                                      <p:cBhvr additive="base">
                                        <p:cTn id="73" dur="1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1400"/>
                            </p:stCondLst>
                            <p:childTnLst>
                              <p:par>
                                <p:cTn id="75" presetID="2" presetClass="entr" presetSubtype="1"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 calcmode="lin" valueType="num">
                                      <p:cBhvr additive="base">
                                        <p:cTn id="77" dur="100" fill="hold"/>
                                        <p:tgtEl>
                                          <p:spTgt spid="56"/>
                                        </p:tgtEl>
                                        <p:attrNameLst>
                                          <p:attrName>ppt_x</p:attrName>
                                        </p:attrNameLst>
                                      </p:cBhvr>
                                      <p:tavLst>
                                        <p:tav tm="0">
                                          <p:val>
                                            <p:strVal val="#ppt_x"/>
                                          </p:val>
                                        </p:tav>
                                        <p:tav tm="100000">
                                          <p:val>
                                            <p:strVal val="#ppt_x"/>
                                          </p:val>
                                        </p:tav>
                                      </p:tavLst>
                                    </p:anim>
                                    <p:anim calcmode="lin" valueType="num">
                                      <p:cBhvr additive="base">
                                        <p:cTn id="78" dur="100" fill="hold"/>
                                        <p:tgtEl>
                                          <p:spTgt spid="56"/>
                                        </p:tgtEl>
                                        <p:attrNameLst>
                                          <p:attrName>ppt_y</p:attrName>
                                        </p:attrNameLst>
                                      </p:cBhvr>
                                      <p:tavLst>
                                        <p:tav tm="0">
                                          <p:val>
                                            <p:strVal val="0-#ppt_h/2"/>
                                          </p:val>
                                        </p:tav>
                                        <p:tav tm="100000">
                                          <p:val>
                                            <p:strVal val="#ppt_y"/>
                                          </p:val>
                                        </p:tav>
                                      </p:tavLst>
                                    </p:anim>
                                  </p:childTnLst>
                                </p:cTn>
                              </p:par>
                            </p:childTnLst>
                          </p:cTn>
                        </p:par>
                        <p:par>
                          <p:cTn id="79" fill="hold">
                            <p:stCondLst>
                              <p:cond delay="1500"/>
                            </p:stCondLst>
                            <p:childTnLst>
                              <p:par>
                                <p:cTn id="80" presetID="2" presetClass="entr" presetSubtype="1"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100" fill="hold"/>
                                        <p:tgtEl>
                                          <p:spTgt spid="51"/>
                                        </p:tgtEl>
                                        <p:attrNameLst>
                                          <p:attrName>ppt_x</p:attrName>
                                        </p:attrNameLst>
                                      </p:cBhvr>
                                      <p:tavLst>
                                        <p:tav tm="0">
                                          <p:val>
                                            <p:strVal val="#ppt_x"/>
                                          </p:val>
                                        </p:tav>
                                        <p:tav tm="100000">
                                          <p:val>
                                            <p:strVal val="#ppt_x"/>
                                          </p:val>
                                        </p:tav>
                                      </p:tavLst>
                                    </p:anim>
                                    <p:anim calcmode="lin" valueType="num">
                                      <p:cBhvr additive="base">
                                        <p:cTn id="83" dur="100" fill="hold"/>
                                        <p:tgtEl>
                                          <p:spTgt spid="51"/>
                                        </p:tgtEl>
                                        <p:attrNameLst>
                                          <p:attrName>ppt_y</p:attrName>
                                        </p:attrNameLst>
                                      </p:cBhvr>
                                      <p:tavLst>
                                        <p:tav tm="0">
                                          <p:val>
                                            <p:strVal val="0-#ppt_h/2"/>
                                          </p:val>
                                        </p:tav>
                                        <p:tav tm="100000">
                                          <p:val>
                                            <p:strVal val="#ppt_y"/>
                                          </p:val>
                                        </p:tav>
                                      </p:tavLst>
                                    </p:anim>
                                  </p:childTnLst>
                                </p:cTn>
                              </p:par>
                            </p:childTnLst>
                          </p:cTn>
                        </p:par>
                        <p:par>
                          <p:cTn id="84" fill="hold">
                            <p:stCondLst>
                              <p:cond delay="1600"/>
                            </p:stCondLst>
                            <p:childTnLst>
                              <p:par>
                                <p:cTn id="85" presetID="2" presetClass="entr" presetSubtype="1" fill="hold"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100" fill="hold"/>
                                        <p:tgtEl>
                                          <p:spTgt spid="54"/>
                                        </p:tgtEl>
                                        <p:attrNameLst>
                                          <p:attrName>ppt_x</p:attrName>
                                        </p:attrNameLst>
                                      </p:cBhvr>
                                      <p:tavLst>
                                        <p:tav tm="0">
                                          <p:val>
                                            <p:strVal val="#ppt_x"/>
                                          </p:val>
                                        </p:tav>
                                        <p:tav tm="100000">
                                          <p:val>
                                            <p:strVal val="#ppt_x"/>
                                          </p:val>
                                        </p:tav>
                                      </p:tavLst>
                                    </p:anim>
                                    <p:anim calcmode="lin" valueType="num">
                                      <p:cBhvr additive="base">
                                        <p:cTn id="88" dur="100" fill="hold"/>
                                        <p:tgtEl>
                                          <p:spTgt spid="54"/>
                                        </p:tgtEl>
                                        <p:attrNameLst>
                                          <p:attrName>ppt_y</p:attrName>
                                        </p:attrNameLst>
                                      </p:cBhvr>
                                      <p:tavLst>
                                        <p:tav tm="0">
                                          <p:val>
                                            <p:strVal val="0-#ppt_h/2"/>
                                          </p:val>
                                        </p:tav>
                                        <p:tav tm="100000">
                                          <p:val>
                                            <p:strVal val="#ppt_y"/>
                                          </p:val>
                                        </p:tav>
                                      </p:tavLst>
                                    </p:anim>
                                  </p:childTnLst>
                                </p:cTn>
                              </p:par>
                            </p:childTnLst>
                          </p:cTn>
                        </p:par>
                        <p:par>
                          <p:cTn id="89" fill="hold">
                            <p:stCondLst>
                              <p:cond delay="1700"/>
                            </p:stCondLst>
                            <p:childTnLst>
                              <p:par>
                                <p:cTn id="90" presetID="2" presetClass="entr" presetSubtype="1"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additive="base">
                                        <p:cTn id="92" dur="100" fill="hold"/>
                                        <p:tgtEl>
                                          <p:spTgt spid="57"/>
                                        </p:tgtEl>
                                        <p:attrNameLst>
                                          <p:attrName>ppt_x</p:attrName>
                                        </p:attrNameLst>
                                      </p:cBhvr>
                                      <p:tavLst>
                                        <p:tav tm="0">
                                          <p:val>
                                            <p:strVal val="#ppt_x"/>
                                          </p:val>
                                        </p:tav>
                                        <p:tav tm="100000">
                                          <p:val>
                                            <p:strVal val="#ppt_x"/>
                                          </p:val>
                                        </p:tav>
                                      </p:tavLst>
                                    </p:anim>
                                    <p:anim calcmode="lin" valueType="num">
                                      <p:cBhvr additive="base">
                                        <p:cTn id="93" dur="100" fill="hold"/>
                                        <p:tgtEl>
                                          <p:spTgt spid="57"/>
                                        </p:tgtEl>
                                        <p:attrNameLst>
                                          <p:attrName>ppt_y</p:attrName>
                                        </p:attrNameLst>
                                      </p:cBhvr>
                                      <p:tavLst>
                                        <p:tav tm="0">
                                          <p:val>
                                            <p:strVal val="0-#ppt_h/2"/>
                                          </p:val>
                                        </p:tav>
                                        <p:tav tm="100000">
                                          <p:val>
                                            <p:strVal val="#ppt_y"/>
                                          </p:val>
                                        </p:tav>
                                      </p:tavLst>
                                    </p:anim>
                                  </p:childTnLst>
                                </p:cTn>
                              </p:par>
                            </p:childTnLst>
                          </p:cTn>
                        </p:par>
                        <p:par>
                          <p:cTn id="94" fill="hold">
                            <p:stCondLst>
                              <p:cond delay="1800"/>
                            </p:stCondLst>
                            <p:childTnLst>
                              <p:par>
                                <p:cTn id="95" presetID="2" presetClass="entr" presetSubtype="1" fill="hold"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additive="base">
                                        <p:cTn id="97" dur="100" fill="hold"/>
                                        <p:tgtEl>
                                          <p:spTgt spid="60"/>
                                        </p:tgtEl>
                                        <p:attrNameLst>
                                          <p:attrName>ppt_x</p:attrName>
                                        </p:attrNameLst>
                                      </p:cBhvr>
                                      <p:tavLst>
                                        <p:tav tm="0">
                                          <p:val>
                                            <p:strVal val="#ppt_x"/>
                                          </p:val>
                                        </p:tav>
                                        <p:tav tm="100000">
                                          <p:val>
                                            <p:strVal val="#ppt_x"/>
                                          </p:val>
                                        </p:tav>
                                      </p:tavLst>
                                    </p:anim>
                                    <p:anim calcmode="lin" valueType="num">
                                      <p:cBhvr additive="base">
                                        <p:cTn id="98" dur="1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1" fill="hold" nodeType="click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additive="base">
                                        <p:cTn id="103" dur="100" fill="hold"/>
                                        <p:tgtEl>
                                          <p:spTgt spid="59"/>
                                        </p:tgtEl>
                                        <p:attrNameLst>
                                          <p:attrName>ppt_x</p:attrName>
                                        </p:attrNameLst>
                                      </p:cBhvr>
                                      <p:tavLst>
                                        <p:tav tm="0">
                                          <p:val>
                                            <p:strVal val="#ppt_x"/>
                                          </p:val>
                                        </p:tav>
                                        <p:tav tm="100000">
                                          <p:val>
                                            <p:strVal val="#ppt_x"/>
                                          </p:val>
                                        </p:tav>
                                      </p:tavLst>
                                    </p:anim>
                                    <p:anim calcmode="lin" valueType="num">
                                      <p:cBhvr additive="base">
                                        <p:cTn id="104" dur="100" fill="hold"/>
                                        <p:tgtEl>
                                          <p:spTgt spid="59"/>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968991"/>
            <a:ext cx="9621672" cy="5281684"/>
          </a:xfrm>
          <a:prstGeom prst="rect">
            <a:avLst/>
          </a:prstGeom>
          <a:gradFill flip="none" rotWithShape="1">
            <a:gsLst>
              <a:gs pos="0">
                <a:schemeClr val="bg1">
                  <a:lumMod val="85000"/>
                </a:schemeClr>
              </a:gs>
              <a:gs pos="88000">
                <a:schemeClr val="bg1">
                  <a:alpha val="0"/>
                </a:schemeClr>
              </a:gs>
            </a:gsLst>
            <a:lin ang="0" scaled="1"/>
            <a:tileRect/>
          </a:gradFill>
          <a:ln w="3175">
            <a:gradFill>
              <a:gsLst>
                <a:gs pos="0">
                  <a:schemeClr val="bg1">
                    <a:lumMod val="65000"/>
                  </a:schemeClr>
                </a:gs>
                <a:gs pos="100000">
                  <a:schemeClr val="bg1">
                    <a:alpha val="0"/>
                  </a:schemeClr>
                </a:gs>
              </a:gsLst>
              <a:lin ang="0" scaled="0"/>
            </a:gradFill>
            <a:headEnd type="none" w="med" len="med"/>
            <a:tailEnd type="none" w="med" len="med"/>
          </a:ln>
          <a:effectLst/>
        </p:spPr>
        <p:txBody>
          <a:bodyPr vert="horz" wrap="square" lIns="121872" tIns="60936" rIns="121872" bIns="60936" numCol="1" rtlCol="0" anchor="ctr" anchorCtr="0" compatLnSpc="1">
            <a:prstTxWarp prst="textNoShape">
              <a:avLst/>
            </a:prstTxWarp>
          </a:bodyPr>
          <a:lstStyle/>
          <a:p>
            <a:pPr indent="-342843" algn="ctr" defTabSz="1218332">
              <a:defRPr/>
            </a:pPr>
            <a:endParaRPr lang="en-US" dirty="0">
              <a:solidFill>
                <a:srgbClr val="FFFFFF"/>
              </a:solidFill>
              <a:effectLst>
                <a:outerShdw blurRad="38100" dist="38100" dir="2700000" algn="tl">
                  <a:srgbClr val="000000">
                    <a:alpha val="43137"/>
                  </a:srgbClr>
                </a:outerShdw>
              </a:effectLst>
              <a:latin typeface="Segoe" pitchFamily="34" charset="0"/>
              <a:sym typeface="Arial" charset="0"/>
            </a:endParaRPr>
          </a:p>
        </p:txBody>
      </p:sp>
      <p:sp>
        <p:nvSpPr>
          <p:cNvPr id="2" name="Content Placeholder 1"/>
          <p:cNvSpPr>
            <a:spLocks noGrp="1"/>
          </p:cNvSpPr>
          <p:nvPr>
            <p:ph idx="1"/>
          </p:nvPr>
        </p:nvSpPr>
        <p:spPr>
          <a:xfrm>
            <a:off x="609441" y="1092200"/>
            <a:ext cx="9721914" cy="4876800"/>
          </a:xfrm>
        </p:spPr>
        <p:txBody>
          <a:bodyPr>
            <a:normAutofit lnSpcReduction="10000"/>
          </a:bodyPr>
          <a:lstStyle/>
          <a:p>
            <a:pPr>
              <a:buFont typeface="Arial" pitchFamily="34" charset="0"/>
              <a:buChar char="•"/>
            </a:pPr>
            <a:r>
              <a:rPr lang="en-US" b="1" dirty="0" smtClean="0"/>
              <a:t>Designed to Provide Information and Computation to Many Users</a:t>
            </a:r>
          </a:p>
          <a:p>
            <a:pPr marL="792341" lvl="2" indent="0">
              <a:buNone/>
            </a:pPr>
            <a:endParaRPr lang="en-US" b="1" dirty="0" smtClean="0"/>
          </a:p>
          <a:p>
            <a:pPr>
              <a:buFont typeface="Arial" pitchFamily="34" charset="0"/>
              <a:buChar char="•"/>
            </a:pPr>
            <a:r>
              <a:rPr lang="en-US" dirty="0" smtClean="0"/>
              <a:t>Automatic  Deployment and Management of Virtual Machine Instances</a:t>
            </a:r>
          </a:p>
          <a:p>
            <a:pPr lvl="2"/>
            <a:r>
              <a:rPr lang="en-US" dirty="0" smtClean="0"/>
              <a:t>tens to thousands &amp; dynamic scalability</a:t>
            </a:r>
          </a:p>
          <a:p>
            <a:pPr>
              <a:buFont typeface="Arial" pitchFamily="34" charset="0"/>
              <a:buChar char="•"/>
            </a:pPr>
            <a:r>
              <a:rPr lang="en-US" dirty="0" smtClean="0"/>
              <a:t>Dynamic Fault Recovery of Failed Resources</a:t>
            </a:r>
          </a:p>
          <a:p>
            <a:pPr lvl="2"/>
            <a:r>
              <a:rPr lang="en-US" dirty="0" smtClean="0"/>
              <a:t>Cloud Services must run 24x7</a:t>
            </a:r>
          </a:p>
          <a:p>
            <a:pPr>
              <a:buFont typeface="Arial" pitchFamily="34" charset="0"/>
              <a:buChar char="•"/>
            </a:pPr>
            <a:r>
              <a:rPr lang="en-US" dirty="0" smtClean="0"/>
              <a:t>Automatic Data Replication </a:t>
            </a:r>
          </a:p>
          <a:p>
            <a:pPr lvl="2"/>
            <a:r>
              <a:rPr lang="en-US" dirty="0" smtClean="0"/>
              <a:t>Geo-replication if needed</a:t>
            </a:r>
          </a:p>
          <a:p>
            <a:pPr>
              <a:buFont typeface="Arial" pitchFamily="34" charset="0"/>
              <a:buChar char="•"/>
            </a:pPr>
            <a:r>
              <a:rPr lang="en-US" dirty="0" smtClean="0"/>
              <a:t>Two levels of parallelism</a:t>
            </a:r>
          </a:p>
          <a:p>
            <a:pPr lvl="2"/>
            <a:r>
              <a:rPr lang="en-US" dirty="0" smtClean="0"/>
              <a:t>Thousands of concurrent users</a:t>
            </a:r>
          </a:p>
          <a:p>
            <a:pPr lvl="2"/>
            <a:r>
              <a:rPr lang="en-US" dirty="0" smtClean="0"/>
              <a:t>Thousands of servers for a single task.</a:t>
            </a:r>
          </a:p>
          <a:p>
            <a:pPr lvl="2"/>
            <a:endParaRPr lang="en-US" dirty="0" smtClean="0"/>
          </a:p>
          <a:p>
            <a:pPr>
              <a:buFont typeface="Arial" pitchFamily="34" charset="0"/>
              <a:buChar char="•"/>
            </a:pPr>
            <a:endParaRPr lang="en-US" dirty="0" smtClean="0"/>
          </a:p>
          <a:p>
            <a:pPr lvl="1"/>
            <a:endParaRPr lang="en-US" dirty="0"/>
          </a:p>
        </p:txBody>
      </p:sp>
      <p:sp>
        <p:nvSpPr>
          <p:cNvPr id="3" name="Title 2"/>
          <p:cNvSpPr>
            <a:spLocks noGrp="1"/>
          </p:cNvSpPr>
          <p:nvPr>
            <p:ph type="title"/>
          </p:nvPr>
        </p:nvSpPr>
        <p:spPr/>
        <p:txBody>
          <a:bodyPr/>
          <a:lstStyle/>
          <a:p>
            <a:r>
              <a:rPr lang="en-US" dirty="0" smtClean="0"/>
              <a:t>Cloud Properties</a:t>
            </a:r>
            <a:endParaRPr lang="en-US" dirty="0"/>
          </a:p>
        </p:txBody>
      </p:sp>
      <p:pic>
        <p:nvPicPr>
          <p:cNvPr id="4" name="Picture 6" descr="C:\Users\Evi\AppData\Local\Microsoft\Windows\Temporary Internet Files\Content.IE5\6WZ7AA7D\MP900401516[1].jpg"/>
          <p:cNvPicPr>
            <a:picLocks noChangeAspect="1" noChangeArrowheads="1"/>
          </p:cNvPicPr>
          <p:nvPr/>
        </p:nvPicPr>
        <p:blipFill>
          <a:blip r:embed="rId2" cstate="print"/>
          <a:srcRect l="35213" r="24612"/>
          <a:stretch>
            <a:fillRect/>
          </a:stretch>
        </p:blipFill>
        <p:spPr bwMode="auto">
          <a:xfrm flipH="1">
            <a:off x="9825623" y="1295400"/>
            <a:ext cx="2363202" cy="3764059"/>
          </a:xfrm>
          <a:prstGeom prst="homePlate">
            <a:avLst>
              <a:gd name="adj" fmla="val 19080"/>
            </a:avLst>
          </a:prstGeom>
          <a:noFill/>
        </p:spPr>
      </p:pic>
    </p:spTree>
    <p:extLst>
      <p:ext uri="{BB962C8B-B14F-4D97-AF65-F5344CB8AC3E}">
        <p14:creationId xmlns:p14="http://schemas.microsoft.com/office/powerpoint/2010/main" val="267886966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AD6F180C85D74A91EA0D3A366D33F0" ma:contentTypeVersion="0" ma:contentTypeDescription="Create a new document." ma:contentTypeScope="" ma:versionID="f6c3d5a83015c7b849c8f0bd9e0262d3">
  <xsd:schema xmlns:xsd="http://www.w3.org/2001/XMLSchema" xmlns:xs="http://www.w3.org/2001/XMLSchema" xmlns:p="http://schemas.microsoft.com/office/2006/metadata/properties" xmlns:ns2="230e9df3-be65-4c73-a93b-d1236ebd677e" targetNamespace="http://schemas.microsoft.com/office/2006/metadata/properties" ma:root="true" ma:fieldsID="dac38cebd34ec0f55c01fab4b2f719df"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5edd0bc6-e540-47ab-b50f-0d0344b50df1}" ma:internalName="TaxCatchAll" ma:showField="CatchAllData" ma:web="bf972c95-bec4-450b-a5cb-06dcd2faadd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edd0bc6-e540-47ab-b50f-0d0344b50df1}" ma:internalName="TaxCatchAllLabel" ma:readOnly="true" ma:showField="CatchAllDataLabel" ma:web="bf972c95-bec4-450b-a5cb-06dcd2faa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TaxKeywordTaxHTField xmlns="230e9df3-be65-4c73-a93b-d1236ebd677e">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0B268D-AFFF-4501-A2B0-8BF0DD011C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B7ED68-9CEA-467E-B331-5F5F1A65CF73}">
  <ds:schemaRefs>
    <ds:schemaRef ds:uri="http://schemas.microsoft.com/office/2006/documentManagement/types"/>
    <ds:schemaRef ds:uri="http://purl.org/dc/elements/1.1/"/>
    <ds:schemaRef ds:uri="230e9df3-be65-4c73-a93b-d1236ebd677e"/>
    <ds:schemaRef ds:uri="http://schemas.openxmlformats.org/package/2006/metadata/core-properties"/>
    <ds:schemaRef ds:uri="http://purl.org/dc/terms/"/>
    <ds:schemaRef ds:uri="http://schemas.microsoft.com/office/infopath/2007/PartnerControl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7651604-5A98-4050-B051-CAD62F2E88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36854</TotalTime>
  <Words>1372</Words>
  <Application>Microsoft Office PowerPoint</Application>
  <PresentationFormat>Custom</PresentationFormat>
  <Paragraphs>209</Paragraphs>
  <Slides>24</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24</vt:i4>
      </vt:variant>
    </vt:vector>
  </HeadingPairs>
  <TitlesOfParts>
    <vt:vector size="38" baseType="lpstr">
      <vt:lpstr>Adobe Fan Heiti Std B</vt:lpstr>
      <vt:lpstr>Arial</vt:lpstr>
      <vt:lpstr>Calibri</vt:lpstr>
      <vt:lpstr>Candara</vt:lpstr>
      <vt:lpstr>Monotype Sorts</vt:lpstr>
      <vt:lpstr>Segeo UI</vt:lpstr>
      <vt:lpstr>Segoe</vt:lpstr>
      <vt:lpstr>Segoe UI</vt:lpstr>
      <vt:lpstr>Segoe UI Light</vt:lpstr>
      <vt:lpstr>Segoe UI Semibold</vt:lpstr>
      <vt:lpstr>Wingdings</vt:lpstr>
      <vt:lpstr>2_Office Theme</vt:lpstr>
      <vt:lpstr>Custom Design</vt:lpstr>
      <vt:lpstr>1_Custom Design</vt:lpstr>
      <vt:lpstr>CSTI General Assembly 2012 Washington, D.C., USA   Technical Activities Coordinating Committee (TACC) Meeting  Data Management, Cloud Computing and the Long Tail of Science</vt:lpstr>
      <vt:lpstr>Outline</vt:lpstr>
      <vt:lpstr>The 4th Paradigm and the Revolution in Science  </vt:lpstr>
      <vt:lpstr>The data explosion is transforming science</vt:lpstr>
      <vt:lpstr>PowerPoint Presentation</vt:lpstr>
      <vt:lpstr>The Data for Science Sustainability Challenge</vt:lpstr>
      <vt:lpstr>Data Centers and the Microsoft Cloud</vt:lpstr>
      <vt:lpstr>The Microsoft Cloud is Built on Data Centers</vt:lpstr>
      <vt:lpstr>Cloud Properties</vt:lpstr>
      <vt:lpstr>Our Experience (so far) with Science  in the Cloud</vt:lpstr>
      <vt:lpstr>Microsoft Cloud Research Engagement Project  Work with international funding agencies to grant access to cloud resources to researchers.   90 projects world wide.   </vt:lpstr>
      <vt:lpstr>Sample Projects on Windows Azure</vt:lpstr>
      <vt:lpstr>More Samples</vt:lpstr>
      <vt:lpstr>What have we learned?</vt:lpstr>
      <vt:lpstr>Bringing Large scale data analytics to more people.  Let Scientists Be Scientists…</vt:lpstr>
      <vt:lpstr>Cloud Science Stack</vt:lpstr>
      <vt:lpstr>IPython Notebook on Windows Azure</vt:lpstr>
      <vt:lpstr>Excel DataScope Cloud Scale Data Analytics from Excel</vt:lpstr>
      <vt:lpstr>Data Analytics Algorithms for Datascope</vt:lpstr>
      <vt:lpstr>Next Steps – Bringing Communities Together</vt:lpstr>
      <vt:lpstr>Internet2 and 13 University CIOs @ MS</vt:lpstr>
      <vt:lpstr>Next Steps</vt:lpstr>
      <vt:lpstr>Next Goal:  Build a Research Marketplace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Reed</dc:creator>
  <cp:lastModifiedBy>Dennis Gannon</cp:lastModifiedBy>
  <cp:revision>1297</cp:revision>
  <cp:lastPrinted>2010-04-02T22:32:22Z</cp:lastPrinted>
  <dcterms:created xsi:type="dcterms:W3CDTF">2009-11-06T19:33:58Z</dcterms:created>
  <dcterms:modified xsi:type="dcterms:W3CDTF">2012-10-13T22:09:28Z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0x010100F6AD6F180C85D74A91EA0D3A366D33F0</vt:lpwstr>
  </property>
  <property fmtid="{D5CDD505-2E9C-101B-9397-08002B2CF9AE}" pid="3" name="TaxKeyword">
    <vt:lpwstr/>
  </property>
</Properties>
</file>