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C6BA6-6D5E-4927-8F78-D7B672625B98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D294B-9E3C-4317-8DE7-1057819F3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4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0412" cy="3429000"/>
          </a:xfrm>
          <a:ln/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2F90-AF55-4721-B57A-3E9E907EFA96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C54B-F56B-44F2-8EAB-AB16C6971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1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2F90-AF55-4721-B57A-3E9E907EFA96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C54B-F56B-44F2-8EAB-AB16C6971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2F90-AF55-4721-B57A-3E9E907EFA96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C54B-F56B-44F2-8EAB-AB16C6971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7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2F90-AF55-4721-B57A-3E9E907EFA96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C54B-F56B-44F2-8EAB-AB16C6971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6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2F90-AF55-4721-B57A-3E9E907EFA96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C54B-F56B-44F2-8EAB-AB16C6971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5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2F90-AF55-4721-B57A-3E9E907EFA96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C54B-F56B-44F2-8EAB-AB16C6971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5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2F90-AF55-4721-B57A-3E9E907EFA96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C54B-F56B-44F2-8EAB-AB16C6971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6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2F90-AF55-4721-B57A-3E9E907EFA96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C54B-F56B-44F2-8EAB-AB16C6971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4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2F90-AF55-4721-B57A-3E9E907EFA96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C54B-F56B-44F2-8EAB-AB16C6971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2F90-AF55-4721-B57A-3E9E907EFA96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C54B-F56B-44F2-8EAB-AB16C6971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4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2F90-AF55-4721-B57A-3E9E907EFA96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C54B-F56B-44F2-8EAB-AB16C6971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7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C2F90-AF55-4721-B57A-3E9E907EFA96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CC54B-F56B-44F2-8EAB-AB16C6971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0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wmf"/><Relationship Id="rId3" Type="http://schemas.openxmlformats.org/officeDocument/2006/relationships/image" Target="../media/image1.wmf"/><Relationship Id="rId21" Type="http://schemas.openxmlformats.org/officeDocument/2006/relationships/image" Target="../media/image19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wmf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Line 2"/>
          <p:cNvSpPr>
            <a:spLocks noChangeShapeType="1"/>
          </p:cNvSpPr>
          <p:nvPr/>
        </p:nvSpPr>
        <p:spPr bwMode="auto">
          <a:xfrm flipV="1">
            <a:off x="6934200" y="2667000"/>
            <a:ext cx="381000" cy="2590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195" name="Line 3"/>
          <p:cNvSpPr>
            <a:spLocks noChangeShapeType="1"/>
          </p:cNvSpPr>
          <p:nvPr/>
        </p:nvSpPr>
        <p:spPr bwMode="auto">
          <a:xfrm flipV="1">
            <a:off x="1143000" y="1905000"/>
            <a:ext cx="563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196" name="Line 4"/>
          <p:cNvSpPr>
            <a:spLocks noChangeShapeType="1"/>
          </p:cNvSpPr>
          <p:nvPr/>
        </p:nvSpPr>
        <p:spPr bwMode="auto">
          <a:xfrm flipV="1">
            <a:off x="1295400" y="2133600"/>
            <a:ext cx="563880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32197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371600" y="533400"/>
            <a:ext cx="838200" cy="36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321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26088"/>
            <a:ext cx="914400" cy="646112"/>
          </a:xfrm>
          <a:prstGeom prst="rect">
            <a:avLst/>
          </a:prstGeom>
          <a:noFill/>
        </p:spPr>
      </p:pic>
      <p:pic>
        <p:nvPicPr>
          <p:cNvPr id="1032199" name="Picture 7" descr="chapte13ii"/>
          <p:cNvPicPr>
            <a:picLocks noChangeAspect="1" noChangeArrowheads="1"/>
          </p:cNvPicPr>
          <p:nvPr/>
        </p:nvPicPr>
        <p:blipFill>
          <a:blip r:embed="rId5" cstate="print">
            <a:lum bright="12000" contrast="6000"/>
          </a:blip>
          <a:srcRect/>
          <a:stretch>
            <a:fillRect/>
          </a:stretch>
        </p:blipFill>
        <p:spPr bwMode="auto">
          <a:xfrm>
            <a:off x="1371600" y="6127750"/>
            <a:ext cx="476250" cy="730250"/>
          </a:xfrm>
          <a:prstGeom prst="rect">
            <a:avLst/>
          </a:prstGeom>
          <a:noFill/>
        </p:spPr>
      </p:pic>
      <p:pic>
        <p:nvPicPr>
          <p:cNvPr id="103220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6800" y="6170613"/>
            <a:ext cx="838200" cy="687387"/>
          </a:xfrm>
          <a:prstGeom prst="rect">
            <a:avLst/>
          </a:prstGeom>
          <a:noFill/>
        </p:spPr>
      </p:pic>
      <p:pic>
        <p:nvPicPr>
          <p:cNvPr id="1032201" name="Picture 9"/>
          <p:cNvPicPr>
            <a:picLocks noChangeAspect="1" noChangeArrowheads="1"/>
          </p:cNvPicPr>
          <p:nvPr/>
        </p:nvPicPr>
        <p:blipFill>
          <a:blip r:embed="rId7" cstate="print"/>
          <a:srcRect l="29417" t="-19330" r="28354" b="-2440"/>
          <a:stretch>
            <a:fillRect/>
          </a:stretch>
        </p:blipFill>
        <p:spPr bwMode="auto">
          <a:xfrm>
            <a:off x="0" y="4495800"/>
            <a:ext cx="838200" cy="533400"/>
          </a:xfrm>
          <a:prstGeom prst="rect">
            <a:avLst/>
          </a:prstGeom>
          <a:noFill/>
        </p:spPr>
      </p:pic>
      <p:pic>
        <p:nvPicPr>
          <p:cNvPr id="1032202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38400" y="457200"/>
            <a:ext cx="6096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6248400"/>
            <a:ext cx="1143000" cy="609600"/>
            <a:chOff x="506" y="717"/>
            <a:chExt cx="790" cy="445"/>
          </a:xfrm>
        </p:grpSpPr>
        <p:sp>
          <p:nvSpPr>
            <p:cNvPr id="1032204" name="Oval 12"/>
            <p:cNvSpPr>
              <a:spLocks noChangeArrowheads="1"/>
            </p:cNvSpPr>
            <p:nvPr/>
          </p:nvSpPr>
          <p:spPr bwMode="auto">
            <a:xfrm>
              <a:off x="547" y="980"/>
              <a:ext cx="694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05" name="Line 13"/>
            <p:cNvSpPr>
              <a:spLocks noChangeShapeType="1"/>
            </p:cNvSpPr>
            <p:nvPr/>
          </p:nvSpPr>
          <p:spPr bwMode="auto">
            <a:xfrm>
              <a:off x="1241" y="798"/>
              <a:ext cx="0" cy="283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06" name="Line 14"/>
            <p:cNvSpPr>
              <a:spLocks noChangeShapeType="1"/>
            </p:cNvSpPr>
            <p:nvPr/>
          </p:nvSpPr>
          <p:spPr bwMode="auto">
            <a:xfrm>
              <a:off x="728" y="899"/>
              <a:ext cx="0" cy="8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07" name="Line 15"/>
            <p:cNvSpPr>
              <a:spLocks noChangeShapeType="1"/>
            </p:cNvSpPr>
            <p:nvPr/>
          </p:nvSpPr>
          <p:spPr bwMode="auto">
            <a:xfrm>
              <a:off x="939" y="899"/>
              <a:ext cx="0" cy="8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08" name="Rectangle 16"/>
            <p:cNvSpPr>
              <a:spLocks noChangeArrowheads="1"/>
            </p:cNvSpPr>
            <p:nvPr/>
          </p:nvSpPr>
          <p:spPr bwMode="auto">
            <a:xfrm>
              <a:off x="849" y="899"/>
              <a:ext cx="90" cy="24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09" name="Rectangle 17"/>
            <p:cNvSpPr>
              <a:spLocks noChangeArrowheads="1"/>
            </p:cNvSpPr>
            <p:nvPr/>
          </p:nvSpPr>
          <p:spPr bwMode="auto">
            <a:xfrm>
              <a:off x="939" y="879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10" name="Rectangle 18"/>
            <p:cNvSpPr>
              <a:spLocks noChangeArrowheads="1"/>
            </p:cNvSpPr>
            <p:nvPr/>
          </p:nvSpPr>
          <p:spPr bwMode="auto">
            <a:xfrm>
              <a:off x="728" y="899"/>
              <a:ext cx="121" cy="22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11" name="Rectangle 19"/>
            <p:cNvSpPr>
              <a:spLocks noChangeArrowheads="1"/>
            </p:cNvSpPr>
            <p:nvPr/>
          </p:nvSpPr>
          <p:spPr bwMode="auto">
            <a:xfrm>
              <a:off x="547" y="818"/>
              <a:ext cx="12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12" name="Rectangle 20"/>
            <p:cNvSpPr>
              <a:spLocks noChangeArrowheads="1"/>
            </p:cNvSpPr>
            <p:nvPr/>
          </p:nvSpPr>
          <p:spPr bwMode="auto">
            <a:xfrm>
              <a:off x="668" y="859"/>
              <a:ext cx="120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13" name="Rectangle 21"/>
            <p:cNvSpPr>
              <a:spLocks noChangeArrowheads="1"/>
            </p:cNvSpPr>
            <p:nvPr/>
          </p:nvSpPr>
          <p:spPr bwMode="auto">
            <a:xfrm>
              <a:off x="1030" y="859"/>
              <a:ext cx="90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14" name="Rectangle 22"/>
            <p:cNvSpPr>
              <a:spLocks noChangeArrowheads="1"/>
            </p:cNvSpPr>
            <p:nvPr/>
          </p:nvSpPr>
          <p:spPr bwMode="auto">
            <a:xfrm>
              <a:off x="1120" y="838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15" name="Rectangle 23"/>
            <p:cNvSpPr>
              <a:spLocks noChangeArrowheads="1"/>
            </p:cNvSpPr>
            <p:nvPr/>
          </p:nvSpPr>
          <p:spPr bwMode="auto">
            <a:xfrm>
              <a:off x="1150" y="818"/>
              <a:ext cx="91" cy="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16" name="Oval 24"/>
            <p:cNvSpPr>
              <a:spLocks noChangeArrowheads="1"/>
            </p:cNvSpPr>
            <p:nvPr/>
          </p:nvSpPr>
          <p:spPr bwMode="auto">
            <a:xfrm>
              <a:off x="547" y="717"/>
              <a:ext cx="694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17" name="Line 25"/>
            <p:cNvSpPr>
              <a:spLocks noChangeShapeType="1"/>
            </p:cNvSpPr>
            <p:nvPr/>
          </p:nvSpPr>
          <p:spPr bwMode="auto">
            <a:xfrm>
              <a:off x="547" y="798"/>
              <a:ext cx="0" cy="283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18" name="Text Box 26"/>
            <p:cNvSpPr txBox="1">
              <a:spLocks noChangeArrowheads="1"/>
            </p:cNvSpPr>
            <p:nvPr/>
          </p:nvSpPr>
          <p:spPr bwMode="auto">
            <a:xfrm>
              <a:off x="506" y="873"/>
              <a:ext cx="790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kumimoji="1" lang="en-US" sz="1800"/>
                <a:t>Database</a:t>
              </a:r>
              <a:endParaRPr kumimoji="1" lang="en-US" sz="180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6946900" y="6096000"/>
            <a:ext cx="685800" cy="762000"/>
            <a:chOff x="1968" y="576"/>
            <a:chExt cx="475" cy="528"/>
          </a:xfrm>
        </p:grpSpPr>
        <p:sp>
          <p:nvSpPr>
            <p:cNvPr id="1032220" name="Oval 28"/>
            <p:cNvSpPr>
              <a:spLocks noChangeArrowheads="1"/>
            </p:cNvSpPr>
            <p:nvPr/>
          </p:nvSpPr>
          <p:spPr bwMode="auto">
            <a:xfrm>
              <a:off x="1968" y="1005"/>
              <a:ext cx="99" cy="99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000" b="0">
                <a:solidFill>
                  <a:srgbClr val="FF0000"/>
                </a:solidFill>
              </a:endParaRPr>
            </a:p>
          </p:txBody>
        </p:sp>
        <p:sp>
          <p:nvSpPr>
            <p:cNvPr id="1032221" name="Oval 29"/>
            <p:cNvSpPr>
              <a:spLocks noChangeArrowheads="1"/>
            </p:cNvSpPr>
            <p:nvPr/>
          </p:nvSpPr>
          <p:spPr bwMode="auto">
            <a:xfrm>
              <a:off x="2093" y="1005"/>
              <a:ext cx="99" cy="99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000" b="0">
                <a:solidFill>
                  <a:srgbClr val="FF0000"/>
                </a:solidFill>
              </a:endParaRPr>
            </a:p>
          </p:txBody>
        </p:sp>
        <p:sp>
          <p:nvSpPr>
            <p:cNvPr id="1032222" name="Oval 30"/>
            <p:cNvSpPr>
              <a:spLocks noChangeArrowheads="1"/>
            </p:cNvSpPr>
            <p:nvPr/>
          </p:nvSpPr>
          <p:spPr bwMode="auto">
            <a:xfrm>
              <a:off x="2219" y="1005"/>
              <a:ext cx="99" cy="99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000" b="0">
                <a:solidFill>
                  <a:srgbClr val="FF0000"/>
                </a:solidFill>
              </a:endParaRPr>
            </a:p>
          </p:txBody>
        </p:sp>
        <p:sp>
          <p:nvSpPr>
            <p:cNvPr id="1032223" name="Oval 31"/>
            <p:cNvSpPr>
              <a:spLocks noChangeArrowheads="1"/>
            </p:cNvSpPr>
            <p:nvPr/>
          </p:nvSpPr>
          <p:spPr bwMode="auto">
            <a:xfrm>
              <a:off x="2344" y="1005"/>
              <a:ext cx="99" cy="99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000" b="0">
                <a:solidFill>
                  <a:srgbClr val="FF0000"/>
                </a:solidFill>
              </a:endParaRPr>
            </a:p>
          </p:txBody>
        </p:sp>
        <p:sp>
          <p:nvSpPr>
            <p:cNvPr id="1032224" name="Oval 32"/>
            <p:cNvSpPr>
              <a:spLocks noChangeArrowheads="1"/>
            </p:cNvSpPr>
            <p:nvPr/>
          </p:nvSpPr>
          <p:spPr bwMode="auto">
            <a:xfrm>
              <a:off x="1968" y="862"/>
              <a:ext cx="99" cy="99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000" b="0">
                <a:solidFill>
                  <a:srgbClr val="FF0000"/>
                </a:solidFill>
              </a:endParaRPr>
            </a:p>
          </p:txBody>
        </p:sp>
        <p:sp>
          <p:nvSpPr>
            <p:cNvPr id="1032225" name="Oval 33"/>
            <p:cNvSpPr>
              <a:spLocks noChangeArrowheads="1"/>
            </p:cNvSpPr>
            <p:nvPr/>
          </p:nvSpPr>
          <p:spPr bwMode="auto">
            <a:xfrm>
              <a:off x="2093" y="862"/>
              <a:ext cx="99" cy="99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000" b="0">
                <a:solidFill>
                  <a:srgbClr val="FF0000"/>
                </a:solidFill>
              </a:endParaRPr>
            </a:p>
          </p:txBody>
        </p:sp>
        <p:sp>
          <p:nvSpPr>
            <p:cNvPr id="1032226" name="Oval 34"/>
            <p:cNvSpPr>
              <a:spLocks noChangeArrowheads="1"/>
            </p:cNvSpPr>
            <p:nvPr/>
          </p:nvSpPr>
          <p:spPr bwMode="auto">
            <a:xfrm>
              <a:off x="2219" y="862"/>
              <a:ext cx="99" cy="99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000" b="0">
                <a:solidFill>
                  <a:srgbClr val="FF0000"/>
                </a:solidFill>
              </a:endParaRPr>
            </a:p>
          </p:txBody>
        </p:sp>
        <p:sp>
          <p:nvSpPr>
            <p:cNvPr id="1032227" name="Oval 35"/>
            <p:cNvSpPr>
              <a:spLocks noChangeArrowheads="1"/>
            </p:cNvSpPr>
            <p:nvPr/>
          </p:nvSpPr>
          <p:spPr bwMode="auto">
            <a:xfrm>
              <a:off x="2344" y="862"/>
              <a:ext cx="99" cy="99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000" b="0">
                <a:solidFill>
                  <a:srgbClr val="FF0000"/>
                </a:solidFill>
              </a:endParaRPr>
            </a:p>
          </p:txBody>
        </p:sp>
        <p:sp>
          <p:nvSpPr>
            <p:cNvPr id="1032228" name="Oval 36"/>
            <p:cNvSpPr>
              <a:spLocks noChangeArrowheads="1"/>
            </p:cNvSpPr>
            <p:nvPr/>
          </p:nvSpPr>
          <p:spPr bwMode="auto">
            <a:xfrm>
              <a:off x="1968" y="719"/>
              <a:ext cx="99" cy="99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000" b="0">
                <a:solidFill>
                  <a:srgbClr val="FF0000"/>
                </a:solidFill>
              </a:endParaRPr>
            </a:p>
          </p:txBody>
        </p:sp>
        <p:sp>
          <p:nvSpPr>
            <p:cNvPr id="1032229" name="Oval 37"/>
            <p:cNvSpPr>
              <a:spLocks noChangeArrowheads="1"/>
            </p:cNvSpPr>
            <p:nvPr/>
          </p:nvSpPr>
          <p:spPr bwMode="auto">
            <a:xfrm>
              <a:off x="2093" y="719"/>
              <a:ext cx="99" cy="99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000" b="0">
                <a:solidFill>
                  <a:srgbClr val="FF0000"/>
                </a:solidFill>
              </a:endParaRPr>
            </a:p>
          </p:txBody>
        </p:sp>
        <p:sp>
          <p:nvSpPr>
            <p:cNvPr id="1032230" name="Oval 38"/>
            <p:cNvSpPr>
              <a:spLocks noChangeArrowheads="1"/>
            </p:cNvSpPr>
            <p:nvPr/>
          </p:nvSpPr>
          <p:spPr bwMode="auto">
            <a:xfrm>
              <a:off x="2219" y="719"/>
              <a:ext cx="99" cy="99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000" b="0">
                <a:solidFill>
                  <a:srgbClr val="FF0000"/>
                </a:solidFill>
              </a:endParaRPr>
            </a:p>
          </p:txBody>
        </p:sp>
        <p:sp>
          <p:nvSpPr>
            <p:cNvPr id="1032231" name="Oval 39"/>
            <p:cNvSpPr>
              <a:spLocks noChangeArrowheads="1"/>
            </p:cNvSpPr>
            <p:nvPr/>
          </p:nvSpPr>
          <p:spPr bwMode="auto">
            <a:xfrm>
              <a:off x="2344" y="719"/>
              <a:ext cx="99" cy="99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000" b="0">
                <a:solidFill>
                  <a:srgbClr val="FF0000"/>
                </a:solidFill>
              </a:endParaRPr>
            </a:p>
          </p:txBody>
        </p:sp>
        <p:sp>
          <p:nvSpPr>
            <p:cNvPr id="1032232" name="Oval 40"/>
            <p:cNvSpPr>
              <a:spLocks noChangeArrowheads="1"/>
            </p:cNvSpPr>
            <p:nvPr/>
          </p:nvSpPr>
          <p:spPr bwMode="auto">
            <a:xfrm>
              <a:off x="1968" y="576"/>
              <a:ext cx="99" cy="99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000" b="0">
                <a:solidFill>
                  <a:srgbClr val="FF0000"/>
                </a:solidFill>
              </a:endParaRPr>
            </a:p>
          </p:txBody>
        </p:sp>
        <p:sp>
          <p:nvSpPr>
            <p:cNvPr id="1032233" name="Oval 41"/>
            <p:cNvSpPr>
              <a:spLocks noChangeArrowheads="1"/>
            </p:cNvSpPr>
            <p:nvPr/>
          </p:nvSpPr>
          <p:spPr bwMode="auto">
            <a:xfrm>
              <a:off x="2093" y="576"/>
              <a:ext cx="99" cy="99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000" b="0">
                <a:solidFill>
                  <a:srgbClr val="FF0000"/>
                </a:solidFill>
              </a:endParaRPr>
            </a:p>
          </p:txBody>
        </p:sp>
        <p:sp>
          <p:nvSpPr>
            <p:cNvPr id="1032234" name="Oval 42"/>
            <p:cNvSpPr>
              <a:spLocks noChangeArrowheads="1"/>
            </p:cNvSpPr>
            <p:nvPr/>
          </p:nvSpPr>
          <p:spPr bwMode="auto">
            <a:xfrm>
              <a:off x="2219" y="576"/>
              <a:ext cx="99" cy="99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000" b="0">
                <a:solidFill>
                  <a:srgbClr val="FF0000"/>
                </a:solidFill>
              </a:endParaRPr>
            </a:p>
          </p:txBody>
        </p:sp>
        <p:sp>
          <p:nvSpPr>
            <p:cNvPr id="1032235" name="Oval 43"/>
            <p:cNvSpPr>
              <a:spLocks noChangeArrowheads="1"/>
            </p:cNvSpPr>
            <p:nvPr/>
          </p:nvSpPr>
          <p:spPr bwMode="auto">
            <a:xfrm>
              <a:off x="2344" y="576"/>
              <a:ext cx="99" cy="99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sz="2000" b="0">
                <a:solidFill>
                  <a:srgbClr val="FF0000"/>
                </a:solidFill>
              </a:endParaRPr>
            </a:p>
          </p:txBody>
        </p:sp>
        <p:sp>
          <p:nvSpPr>
            <p:cNvPr id="1032236" name="Line 44"/>
            <p:cNvSpPr>
              <a:spLocks noChangeShapeType="1"/>
            </p:cNvSpPr>
            <p:nvPr/>
          </p:nvSpPr>
          <p:spPr bwMode="auto">
            <a:xfrm>
              <a:off x="2021" y="1055"/>
              <a:ext cx="369" cy="0"/>
            </a:xfrm>
            <a:prstGeom prst="line">
              <a:avLst/>
            </a:prstGeom>
            <a:noFill/>
            <a:ln w="28575">
              <a:solidFill>
                <a:srgbClr val="FF99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37" name="Line 45"/>
            <p:cNvSpPr>
              <a:spLocks noChangeShapeType="1"/>
            </p:cNvSpPr>
            <p:nvPr/>
          </p:nvSpPr>
          <p:spPr bwMode="auto">
            <a:xfrm>
              <a:off x="2021" y="909"/>
              <a:ext cx="369" cy="0"/>
            </a:xfrm>
            <a:prstGeom prst="line">
              <a:avLst/>
            </a:prstGeom>
            <a:noFill/>
            <a:ln w="28575">
              <a:solidFill>
                <a:srgbClr val="FF99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38" name="Line 46"/>
            <p:cNvSpPr>
              <a:spLocks noChangeShapeType="1"/>
            </p:cNvSpPr>
            <p:nvPr/>
          </p:nvSpPr>
          <p:spPr bwMode="auto">
            <a:xfrm>
              <a:off x="2021" y="764"/>
              <a:ext cx="369" cy="0"/>
            </a:xfrm>
            <a:prstGeom prst="line">
              <a:avLst/>
            </a:prstGeom>
            <a:noFill/>
            <a:ln w="28575">
              <a:solidFill>
                <a:srgbClr val="FF99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39" name="Line 47"/>
            <p:cNvSpPr>
              <a:spLocks noChangeShapeType="1"/>
            </p:cNvSpPr>
            <p:nvPr/>
          </p:nvSpPr>
          <p:spPr bwMode="auto">
            <a:xfrm>
              <a:off x="2021" y="619"/>
              <a:ext cx="369" cy="0"/>
            </a:xfrm>
            <a:prstGeom prst="line">
              <a:avLst/>
            </a:prstGeom>
            <a:noFill/>
            <a:ln w="28575">
              <a:solidFill>
                <a:srgbClr val="FF99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40" name="Line 48"/>
            <p:cNvSpPr>
              <a:spLocks noChangeShapeType="1"/>
            </p:cNvSpPr>
            <p:nvPr/>
          </p:nvSpPr>
          <p:spPr bwMode="auto">
            <a:xfrm flipV="1">
              <a:off x="2390" y="619"/>
              <a:ext cx="0" cy="449"/>
            </a:xfrm>
            <a:prstGeom prst="line">
              <a:avLst/>
            </a:prstGeom>
            <a:noFill/>
            <a:ln w="28575">
              <a:solidFill>
                <a:srgbClr val="FF99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41" name="Line 49"/>
            <p:cNvSpPr>
              <a:spLocks noChangeShapeType="1"/>
            </p:cNvSpPr>
            <p:nvPr/>
          </p:nvSpPr>
          <p:spPr bwMode="auto">
            <a:xfrm flipV="1">
              <a:off x="2267" y="624"/>
              <a:ext cx="0" cy="444"/>
            </a:xfrm>
            <a:prstGeom prst="line">
              <a:avLst/>
            </a:prstGeom>
            <a:noFill/>
            <a:ln w="28575">
              <a:solidFill>
                <a:srgbClr val="FF99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42" name="Line 50"/>
            <p:cNvSpPr>
              <a:spLocks noChangeShapeType="1"/>
            </p:cNvSpPr>
            <p:nvPr/>
          </p:nvSpPr>
          <p:spPr bwMode="auto">
            <a:xfrm flipV="1">
              <a:off x="2144" y="624"/>
              <a:ext cx="0" cy="432"/>
            </a:xfrm>
            <a:prstGeom prst="line">
              <a:avLst/>
            </a:prstGeom>
            <a:noFill/>
            <a:ln w="28575">
              <a:solidFill>
                <a:srgbClr val="FF99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43" name="Line 51"/>
            <p:cNvSpPr>
              <a:spLocks noChangeShapeType="1"/>
            </p:cNvSpPr>
            <p:nvPr/>
          </p:nvSpPr>
          <p:spPr bwMode="auto">
            <a:xfrm flipV="1">
              <a:off x="2021" y="619"/>
              <a:ext cx="0" cy="437"/>
            </a:xfrm>
            <a:prstGeom prst="line">
              <a:avLst/>
            </a:prstGeom>
            <a:noFill/>
            <a:ln w="28575">
              <a:solidFill>
                <a:srgbClr val="FF99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32244" name="Picture 5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29000" y="457200"/>
            <a:ext cx="68580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245" name="Picture 5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3962400"/>
            <a:ext cx="590550" cy="609600"/>
          </a:xfrm>
          <a:prstGeom prst="rect">
            <a:avLst/>
          </a:prstGeom>
          <a:noFill/>
        </p:spPr>
      </p:pic>
      <p:pic>
        <p:nvPicPr>
          <p:cNvPr id="1032246" name="Picture 5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733800" y="6172200"/>
            <a:ext cx="6096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247" name="Picture 5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1447800"/>
            <a:ext cx="7620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248" name="Picture 5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343400" y="6172200"/>
            <a:ext cx="441325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32249" name="Picture 5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905000" y="6172200"/>
            <a:ext cx="530225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32250" name="Picture 5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2133600"/>
            <a:ext cx="766763" cy="501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032251" name="AutoShape 59"/>
          <p:cNvSpPr>
            <a:spLocks noChangeArrowheads="1"/>
          </p:cNvSpPr>
          <p:nvPr/>
        </p:nvSpPr>
        <p:spPr bwMode="auto">
          <a:xfrm rot="-2866024">
            <a:off x="975519" y="5796756"/>
            <a:ext cx="390525" cy="360363"/>
          </a:xfrm>
          <a:prstGeom prst="flowChartDelay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SS</a:t>
            </a:r>
          </a:p>
        </p:txBody>
      </p:sp>
      <p:sp>
        <p:nvSpPr>
          <p:cNvPr id="1032252" name="AutoShape 60"/>
          <p:cNvSpPr>
            <a:spLocks noChangeArrowheads="1"/>
          </p:cNvSpPr>
          <p:nvPr/>
        </p:nvSpPr>
        <p:spPr bwMode="auto">
          <a:xfrm rot="16200000">
            <a:off x="1450182" y="5645944"/>
            <a:ext cx="407987" cy="339725"/>
          </a:xfrm>
          <a:prstGeom prst="flowChartDelay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anchor="ctr">
            <a:spAutoFit/>
          </a:bodyPr>
          <a:lstStyle/>
          <a:p>
            <a:r>
              <a:rPr lang="en-US" sz="1200"/>
              <a:t>SS</a:t>
            </a:r>
          </a:p>
        </p:txBody>
      </p:sp>
      <p:sp>
        <p:nvSpPr>
          <p:cNvPr id="1032253" name="AutoShape 61"/>
          <p:cNvSpPr>
            <a:spLocks noChangeArrowheads="1"/>
          </p:cNvSpPr>
          <p:nvPr/>
        </p:nvSpPr>
        <p:spPr bwMode="auto">
          <a:xfrm rot="16200000">
            <a:off x="2023269" y="5645944"/>
            <a:ext cx="407987" cy="339725"/>
          </a:xfrm>
          <a:prstGeom prst="flowChartDelay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anchor="ctr">
            <a:spAutoFit/>
          </a:bodyPr>
          <a:lstStyle/>
          <a:p>
            <a:r>
              <a:rPr lang="en-US" sz="1200"/>
              <a:t>SS</a:t>
            </a:r>
          </a:p>
        </p:txBody>
      </p:sp>
      <p:sp>
        <p:nvSpPr>
          <p:cNvPr id="1032254" name="AutoShape 62"/>
          <p:cNvSpPr>
            <a:spLocks noChangeArrowheads="1"/>
          </p:cNvSpPr>
          <p:nvPr/>
        </p:nvSpPr>
        <p:spPr bwMode="auto">
          <a:xfrm rot="16200000">
            <a:off x="3852069" y="5596731"/>
            <a:ext cx="407988" cy="339725"/>
          </a:xfrm>
          <a:prstGeom prst="flowChartDelay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anchor="ctr">
            <a:spAutoFit/>
          </a:bodyPr>
          <a:lstStyle/>
          <a:p>
            <a:r>
              <a:rPr lang="en-US" sz="1200"/>
              <a:t>SS</a:t>
            </a:r>
          </a:p>
        </p:txBody>
      </p:sp>
      <p:sp>
        <p:nvSpPr>
          <p:cNvPr id="1032255" name="AutoShape 63"/>
          <p:cNvSpPr>
            <a:spLocks noChangeArrowheads="1"/>
          </p:cNvSpPr>
          <p:nvPr/>
        </p:nvSpPr>
        <p:spPr bwMode="auto">
          <a:xfrm rot="16200000">
            <a:off x="4309269" y="5645944"/>
            <a:ext cx="407987" cy="339725"/>
          </a:xfrm>
          <a:prstGeom prst="flowChartDelay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anchor="ctr">
            <a:spAutoFit/>
          </a:bodyPr>
          <a:lstStyle/>
          <a:p>
            <a:r>
              <a:rPr lang="en-US" sz="1200"/>
              <a:t>SS</a:t>
            </a:r>
          </a:p>
        </p:txBody>
      </p:sp>
      <p:sp>
        <p:nvSpPr>
          <p:cNvPr id="1032256" name="AutoShape 64"/>
          <p:cNvSpPr>
            <a:spLocks noChangeArrowheads="1"/>
          </p:cNvSpPr>
          <p:nvPr/>
        </p:nvSpPr>
        <p:spPr bwMode="auto">
          <a:xfrm rot="16200000">
            <a:off x="5071269" y="5645944"/>
            <a:ext cx="407987" cy="339725"/>
          </a:xfrm>
          <a:prstGeom prst="flowChartDelay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anchor="ctr">
            <a:spAutoFit/>
          </a:bodyPr>
          <a:lstStyle/>
          <a:p>
            <a:r>
              <a:rPr lang="en-US" sz="1200"/>
              <a:t>SS</a:t>
            </a:r>
          </a:p>
        </p:txBody>
      </p:sp>
      <p:sp>
        <p:nvSpPr>
          <p:cNvPr id="1032257" name="AutoShape 65"/>
          <p:cNvSpPr>
            <a:spLocks noChangeArrowheads="1"/>
          </p:cNvSpPr>
          <p:nvPr/>
        </p:nvSpPr>
        <p:spPr bwMode="auto">
          <a:xfrm rot="16200000">
            <a:off x="7074694" y="5658644"/>
            <a:ext cx="407987" cy="339725"/>
          </a:xfrm>
          <a:prstGeom prst="flowChartDelay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anchor="ctr">
            <a:spAutoFit/>
          </a:bodyPr>
          <a:lstStyle/>
          <a:p>
            <a:r>
              <a:rPr lang="en-US" sz="1200"/>
              <a:t>SS</a:t>
            </a:r>
          </a:p>
        </p:txBody>
      </p:sp>
      <p:pic>
        <p:nvPicPr>
          <p:cNvPr id="1032258" name="Picture 66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3352800"/>
            <a:ext cx="838200" cy="56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32259" name="Picture 67" descr="via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 rot="2924733">
            <a:off x="7835106" y="1080294"/>
            <a:ext cx="484188" cy="609600"/>
          </a:xfrm>
          <a:prstGeom prst="rect">
            <a:avLst/>
          </a:prstGeom>
          <a:noFill/>
        </p:spPr>
      </p:pic>
      <p:pic>
        <p:nvPicPr>
          <p:cNvPr id="1032260" name="Picture 68" descr="B_OEQ127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 rot="2730464">
            <a:off x="8396288" y="1738312"/>
            <a:ext cx="528638" cy="557213"/>
          </a:xfrm>
          <a:prstGeom prst="rect">
            <a:avLst/>
          </a:prstGeom>
          <a:noFill/>
        </p:spPr>
      </p:pic>
      <p:pic>
        <p:nvPicPr>
          <p:cNvPr id="1032261" name="Picture 69" descr="rocketebook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8612188" y="914400"/>
            <a:ext cx="531812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2262" name="Oval 70"/>
          <p:cNvSpPr>
            <a:spLocks noChangeArrowheads="1"/>
          </p:cNvSpPr>
          <p:nvPr/>
        </p:nvSpPr>
        <p:spPr bwMode="auto">
          <a:xfrm rot="2650181">
            <a:off x="6629400" y="1828800"/>
            <a:ext cx="2514600" cy="617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Portal</a:t>
            </a:r>
          </a:p>
        </p:txBody>
      </p:sp>
      <p:sp>
        <p:nvSpPr>
          <p:cNvPr id="1032263" name="Text Box 71"/>
          <p:cNvSpPr txBox="1">
            <a:spLocks noChangeArrowheads="1"/>
          </p:cNvSpPr>
          <p:nvPr/>
        </p:nvSpPr>
        <p:spPr bwMode="auto">
          <a:xfrm>
            <a:off x="7511772" y="4666076"/>
            <a:ext cx="1582768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 smtClean="0"/>
              <a:t>SS: Sensor </a:t>
            </a:r>
            <a:r>
              <a:rPr lang="en-US" sz="1400" dirty="0"/>
              <a:t>or Data</a:t>
            </a:r>
          </a:p>
          <a:p>
            <a:r>
              <a:rPr lang="en-US" sz="1400" dirty="0"/>
              <a:t>Interchange</a:t>
            </a:r>
          </a:p>
          <a:p>
            <a:r>
              <a:rPr lang="en-US" sz="1400" dirty="0" smtClean="0"/>
              <a:t>Service</a:t>
            </a:r>
          </a:p>
          <a:p>
            <a:r>
              <a:rPr lang="en-US" sz="1400" b="1" dirty="0" err="1" smtClean="0"/>
              <a:t>fs</a:t>
            </a:r>
            <a:r>
              <a:rPr lang="en-US" sz="1400" dirty="0" smtClean="0"/>
              <a:t>: Support Service</a:t>
            </a:r>
            <a:endParaRPr lang="en-US" sz="1400" dirty="0"/>
          </a:p>
        </p:txBody>
      </p:sp>
      <p:sp>
        <p:nvSpPr>
          <p:cNvPr id="1032264" name="Rectangle 72"/>
          <p:cNvSpPr>
            <a:spLocks noChangeArrowheads="1"/>
          </p:cNvSpPr>
          <p:nvPr/>
        </p:nvSpPr>
        <p:spPr bwMode="auto">
          <a:xfrm>
            <a:off x="0" y="5001310"/>
            <a:ext cx="955711" cy="64633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dirty="0"/>
              <a:t>Another</a:t>
            </a:r>
            <a:br>
              <a:rPr lang="en-US" dirty="0"/>
            </a:br>
            <a:r>
              <a:rPr lang="en-US" dirty="0" smtClean="0"/>
              <a:t>Cloud</a:t>
            </a:r>
            <a:endParaRPr lang="en-US" dirty="0"/>
          </a:p>
        </p:txBody>
      </p:sp>
      <p:sp>
        <p:nvSpPr>
          <p:cNvPr id="1032265" name="Text Box 73"/>
          <p:cNvSpPr txBox="1">
            <a:spLocks noChangeArrowheads="1"/>
          </p:cNvSpPr>
          <p:nvPr/>
        </p:nvSpPr>
        <p:spPr bwMode="auto">
          <a:xfrm>
            <a:off x="179388" y="115888"/>
            <a:ext cx="8859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b="1" dirty="0">
                <a:latin typeface="Arial" pitchFamily="34" charset="0"/>
              </a:rPr>
              <a:t>Raw Data </a:t>
            </a:r>
            <a:r>
              <a:rPr lang="en-US" sz="1800" b="1" dirty="0">
                <a:latin typeface="Arial" pitchFamily="34" charset="0"/>
                <a:sym typeface="Wingdings" pitchFamily="2" charset="2"/>
              </a:rPr>
              <a:t>     Data    Information     Knowledge      Wisdom    </a:t>
            </a:r>
            <a:r>
              <a:rPr lang="en-US" sz="1800" b="1" dirty="0">
                <a:latin typeface="Arial" pitchFamily="34" charset="0"/>
              </a:rPr>
              <a:t>Decisions</a:t>
            </a:r>
          </a:p>
        </p:txBody>
      </p:sp>
      <p:sp>
        <p:nvSpPr>
          <p:cNvPr id="1032266" name="AutoShape 74"/>
          <p:cNvSpPr>
            <a:spLocks noChangeArrowheads="1"/>
          </p:cNvSpPr>
          <p:nvPr/>
        </p:nvSpPr>
        <p:spPr bwMode="auto">
          <a:xfrm rot="5400000">
            <a:off x="2556669" y="1100931"/>
            <a:ext cx="407988" cy="339725"/>
          </a:xfrm>
          <a:prstGeom prst="flowChartDelay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anchor="ctr">
            <a:spAutoFit/>
          </a:bodyPr>
          <a:lstStyle/>
          <a:p>
            <a:r>
              <a:rPr lang="en-US" sz="1200"/>
              <a:t>SS</a:t>
            </a:r>
          </a:p>
        </p:txBody>
      </p:sp>
      <p:sp>
        <p:nvSpPr>
          <p:cNvPr id="1032267" name="AutoShape 75"/>
          <p:cNvSpPr>
            <a:spLocks noChangeArrowheads="1"/>
          </p:cNvSpPr>
          <p:nvPr/>
        </p:nvSpPr>
        <p:spPr bwMode="auto">
          <a:xfrm rot="5400000">
            <a:off x="1566069" y="1024731"/>
            <a:ext cx="407988" cy="339725"/>
          </a:xfrm>
          <a:prstGeom prst="flowChartDelay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anchor="ctr">
            <a:spAutoFit/>
          </a:bodyPr>
          <a:lstStyle/>
          <a:p>
            <a:r>
              <a:rPr lang="en-US" sz="1200"/>
              <a:t>SS</a:t>
            </a:r>
          </a:p>
        </p:txBody>
      </p:sp>
      <p:sp>
        <p:nvSpPr>
          <p:cNvPr id="1032268" name="Rectangle 76"/>
          <p:cNvSpPr>
            <a:spLocks noChangeArrowheads="1"/>
          </p:cNvSpPr>
          <p:nvPr/>
        </p:nvSpPr>
        <p:spPr bwMode="auto">
          <a:xfrm>
            <a:off x="0" y="2743200"/>
            <a:ext cx="915988" cy="5905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Another</a:t>
            </a:r>
            <a:br>
              <a:rPr lang="en-US"/>
            </a:br>
            <a:r>
              <a:rPr lang="en-US"/>
              <a:t>Service</a:t>
            </a:r>
          </a:p>
        </p:txBody>
      </p:sp>
      <p:sp>
        <p:nvSpPr>
          <p:cNvPr id="1032269" name="AutoShape 77"/>
          <p:cNvSpPr>
            <a:spLocks noChangeArrowheads="1"/>
          </p:cNvSpPr>
          <p:nvPr/>
        </p:nvSpPr>
        <p:spPr bwMode="auto">
          <a:xfrm rot="5400000">
            <a:off x="3547269" y="1100931"/>
            <a:ext cx="407988" cy="339725"/>
          </a:xfrm>
          <a:prstGeom prst="flowChartDelay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anchor="ctr">
            <a:spAutoFit/>
          </a:bodyPr>
          <a:lstStyle/>
          <a:p>
            <a:r>
              <a:rPr lang="en-US" sz="1200"/>
              <a:t>SS</a:t>
            </a:r>
          </a:p>
        </p:txBody>
      </p:sp>
      <p:sp>
        <p:nvSpPr>
          <p:cNvPr id="1032270" name="Rectangle 78"/>
          <p:cNvSpPr>
            <a:spLocks noChangeArrowheads="1"/>
          </p:cNvSpPr>
          <p:nvPr/>
        </p:nvSpPr>
        <p:spPr bwMode="auto">
          <a:xfrm>
            <a:off x="0" y="838200"/>
            <a:ext cx="915988" cy="5905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Another</a:t>
            </a:r>
            <a:br>
              <a:rPr lang="en-US"/>
            </a:br>
            <a:r>
              <a:rPr lang="en-US"/>
              <a:t>Grid</a:t>
            </a:r>
          </a:p>
        </p:txBody>
      </p:sp>
      <p:sp>
        <p:nvSpPr>
          <p:cNvPr id="1032271" name="AutoShape 79"/>
          <p:cNvSpPr>
            <a:spLocks noChangeArrowheads="1"/>
          </p:cNvSpPr>
          <p:nvPr/>
        </p:nvSpPr>
        <p:spPr bwMode="auto">
          <a:xfrm rot="5400000">
            <a:off x="4842669" y="1150144"/>
            <a:ext cx="407987" cy="339725"/>
          </a:xfrm>
          <a:prstGeom prst="flowChartDelay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anchor="ctr">
            <a:spAutoFit/>
          </a:bodyPr>
          <a:lstStyle/>
          <a:p>
            <a:r>
              <a:rPr lang="en-US" sz="1200" dirty="0"/>
              <a:t>SS</a:t>
            </a:r>
          </a:p>
        </p:txBody>
      </p: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990600" y="1198563"/>
            <a:ext cx="533400" cy="4537075"/>
            <a:chOff x="624" y="755"/>
            <a:chExt cx="336" cy="2858"/>
          </a:xfrm>
        </p:grpSpPr>
        <p:sp>
          <p:nvSpPr>
            <p:cNvPr id="1032274" name="AutoShape 82"/>
            <p:cNvSpPr>
              <a:spLocks noChangeArrowheads="1"/>
            </p:cNvSpPr>
            <p:nvPr/>
          </p:nvSpPr>
          <p:spPr bwMode="auto">
            <a:xfrm rot="2360223">
              <a:off x="693" y="755"/>
              <a:ext cx="267" cy="253"/>
            </a:xfrm>
            <a:prstGeom prst="flowChartDelay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400"/>
                <a:t>SS</a:t>
              </a:r>
            </a:p>
          </p:txBody>
        </p:sp>
        <p:sp>
          <p:nvSpPr>
            <p:cNvPr id="1032275" name="AutoShape 83"/>
            <p:cNvSpPr>
              <a:spLocks noChangeArrowheads="1"/>
            </p:cNvSpPr>
            <p:nvPr/>
          </p:nvSpPr>
          <p:spPr bwMode="auto">
            <a:xfrm>
              <a:off x="624" y="1109"/>
              <a:ext cx="267" cy="253"/>
            </a:xfrm>
            <a:prstGeom prst="flowChartDelay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400"/>
                <a:t>SS</a:t>
              </a:r>
            </a:p>
          </p:txBody>
        </p:sp>
        <p:sp>
          <p:nvSpPr>
            <p:cNvPr id="1032276" name="AutoShape 84"/>
            <p:cNvSpPr>
              <a:spLocks noChangeArrowheads="1"/>
            </p:cNvSpPr>
            <p:nvPr/>
          </p:nvSpPr>
          <p:spPr bwMode="auto">
            <a:xfrm>
              <a:off x="624" y="1484"/>
              <a:ext cx="267" cy="253"/>
            </a:xfrm>
            <a:prstGeom prst="flowChartDelay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400"/>
                <a:t>SS</a:t>
              </a:r>
            </a:p>
          </p:txBody>
        </p:sp>
        <p:sp>
          <p:nvSpPr>
            <p:cNvPr id="1032277" name="AutoShape 85"/>
            <p:cNvSpPr>
              <a:spLocks noChangeArrowheads="1"/>
            </p:cNvSpPr>
            <p:nvPr/>
          </p:nvSpPr>
          <p:spPr bwMode="auto">
            <a:xfrm>
              <a:off x="624" y="1859"/>
              <a:ext cx="267" cy="253"/>
            </a:xfrm>
            <a:prstGeom prst="flowChartDelay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400"/>
                <a:t>SS</a:t>
              </a:r>
            </a:p>
          </p:txBody>
        </p:sp>
        <p:sp>
          <p:nvSpPr>
            <p:cNvPr id="1032278" name="AutoShape 86"/>
            <p:cNvSpPr>
              <a:spLocks noChangeArrowheads="1"/>
            </p:cNvSpPr>
            <p:nvPr/>
          </p:nvSpPr>
          <p:spPr bwMode="auto">
            <a:xfrm>
              <a:off x="624" y="2234"/>
              <a:ext cx="267" cy="253"/>
            </a:xfrm>
            <a:prstGeom prst="flowChartDelay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400"/>
                <a:t>SS</a:t>
              </a:r>
            </a:p>
          </p:txBody>
        </p:sp>
        <p:sp>
          <p:nvSpPr>
            <p:cNvPr id="1032279" name="AutoShape 87"/>
            <p:cNvSpPr>
              <a:spLocks noChangeArrowheads="1"/>
            </p:cNvSpPr>
            <p:nvPr/>
          </p:nvSpPr>
          <p:spPr bwMode="auto">
            <a:xfrm>
              <a:off x="624" y="2609"/>
              <a:ext cx="267" cy="253"/>
            </a:xfrm>
            <a:prstGeom prst="flowChartDelay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400"/>
                <a:t>SS</a:t>
              </a:r>
            </a:p>
          </p:txBody>
        </p:sp>
        <p:sp>
          <p:nvSpPr>
            <p:cNvPr id="1032280" name="AutoShape 88"/>
            <p:cNvSpPr>
              <a:spLocks noChangeArrowheads="1"/>
            </p:cNvSpPr>
            <p:nvPr/>
          </p:nvSpPr>
          <p:spPr bwMode="auto">
            <a:xfrm>
              <a:off x="624" y="2984"/>
              <a:ext cx="267" cy="253"/>
            </a:xfrm>
            <a:prstGeom prst="flowChartDelay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400"/>
                <a:t>SS</a:t>
              </a:r>
            </a:p>
          </p:txBody>
        </p:sp>
        <p:sp>
          <p:nvSpPr>
            <p:cNvPr id="1032281" name="AutoShape 89"/>
            <p:cNvSpPr>
              <a:spLocks noChangeArrowheads="1"/>
            </p:cNvSpPr>
            <p:nvPr/>
          </p:nvSpPr>
          <p:spPr bwMode="auto">
            <a:xfrm>
              <a:off x="624" y="3360"/>
              <a:ext cx="267" cy="253"/>
            </a:xfrm>
            <a:prstGeom prst="flowChartDelay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400"/>
                <a:t>SS</a:t>
              </a:r>
            </a:p>
          </p:txBody>
        </p:sp>
      </p:grpSp>
      <p:sp>
        <p:nvSpPr>
          <p:cNvPr id="1032282" name="Text Box 90"/>
          <p:cNvSpPr txBox="1">
            <a:spLocks noChangeArrowheads="1"/>
          </p:cNvSpPr>
          <p:nvPr/>
        </p:nvSpPr>
        <p:spPr bwMode="auto">
          <a:xfrm rot="2671048">
            <a:off x="6248400" y="2286000"/>
            <a:ext cx="272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latin typeface="Arial" pitchFamily="34" charset="0"/>
              </a:rPr>
              <a:t>Inter-Service Messages</a:t>
            </a:r>
          </a:p>
        </p:txBody>
      </p: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5715000" y="6091238"/>
            <a:ext cx="1143000" cy="766762"/>
            <a:chOff x="2256" y="2641"/>
            <a:chExt cx="720" cy="483"/>
          </a:xfrm>
        </p:grpSpPr>
        <p:sp>
          <p:nvSpPr>
            <p:cNvPr id="1032284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2641"/>
              <a:ext cx="720" cy="48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285" name="Text Box 93"/>
            <p:cNvSpPr txBox="1">
              <a:spLocks noChangeArrowheads="1"/>
            </p:cNvSpPr>
            <p:nvPr/>
          </p:nvSpPr>
          <p:spPr bwMode="auto">
            <a:xfrm>
              <a:off x="2389" y="2688"/>
              <a:ext cx="483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Storage</a:t>
              </a:r>
              <a:br>
                <a:rPr lang="en-US" sz="1400"/>
              </a:br>
              <a:r>
                <a:rPr lang="en-US" sz="1400"/>
                <a:t>Cloud</a:t>
              </a:r>
            </a:p>
          </p:txBody>
        </p:sp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2514600" y="6019800"/>
            <a:ext cx="1143000" cy="766763"/>
            <a:chOff x="2256" y="2641"/>
            <a:chExt cx="720" cy="483"/>
          </a:xfrm>
        </p:grpSpPr>
        <p:sp>
          <p:nvSpPr>
            <p:cNvPr id="1032287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2641"/>
              <a:ext cx="720" cy="48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288" name="Text Box 96"/>
            <p:cNvSpPr txBox="1">
              <a:spLocks noChangeArrowheads="1"/>
            </p:cNvSpPr>
            <p:nvPr/>
          </p:nvSpPr>
          <p:spPr bwMode="auto">
            <a:xfrm>
              <a:off x="2352" y="2688"/>
              <a:ext cx="557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Compute</a:t>
              </a:r>
              <a:br>
                <a:rPr lang="en-US" sz="1400"/>
              </a:br>
              <a:r>
                <a:rPr lang="en-US" sz="1400"/>
                <a:t>Cloud</a:t>
              </a:r>
            </a:p>
          </p:txBody>
        </p:sp>
      </p:grpSp>
      <p:grpSp>
        <p:nvGrpSpPr>
          <p:cNvPr id="7" name="Group 97"/>
          <p:cNvGrpSpPr>
            <a:grpSpLocks/>
          </p:cNvGrpSpPr>
          <p:nvPr/>
        </p:nvGrpSpPr>
        <p:grpSpPr bwMode="auto">
          <a:xfrm>
            <a:off x="2590800" y="5257800"/>
            <a:ext cx="339725" cy="762000"/>
            <a:chOff x="1632" y="3312"/>
            <a:chExt cx="214" cy="480"/>
          </a:xfrm>
        </p:grpSpPr>
        <p:sp>
          <p:nvSpPr>
            <p:cNvPr id="1032290" name="Line 98"/>
            <p:cNvSpPr>
              <a:spLocks noChangeShapeType="1"/>
            </p:cNvSpPr>
            <p:nvPr/>
          </p:nvSpPr>
          <p:spPr bwMode="auto">
            <a:xfrm>
              <a:off x="1632" y="3312"/>
              <a:ext cx="192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32291" name="AutoShape 99"/>
            <p:cNvSpPr>
              <a:spLocks noChangeArrowheads="1"/>
            </p:cNvSpPr>
            <p:nvPr/>
          </p:nvSpPr>
          <p:spPr bwMode="auto">
            <a:xfrm rot="16200000">
              <a:off x="1610" y="3382"/>
              <a:ext cx="257" cy="214"/>
            </a:xfrm>
            <a:prstGeom prst="flowChartDelay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anchor="ctr">
              <a:spAutoFit/>
            </a:bodyPr>
            <a:lstStyle/>
            <a:p>
              <a:r>
                <a:rPr lang="en-US" sz="1200"/>
                <a:t>SS</a:t>
              </a:r>
            </a:p>
          </p:txBody>
        </p:sp>
      </p:grpSp>
      <p:grpSp>
        <p:nvGrpSpPr>
          <p:cNvPr id="8" name="Group 100"/>
          <p:cNvGrpSpPr>
            <a:grpSpLocks/>
          </p:cNvGrpSpPr>
          <p:nvPr/>
        </p:nvGrpSpPr>
        <p:grpSpPr bwMode="auto">
          <a:xfrm>
            <a:off x="5638800" y="5334000"/>
            <a:ext cx="339725" cy="762000"/>
            <a:chOff x="1632" y="3312"/>
            <a:chExt cx="214" cy="480"/>
          </a:xfrm>
        </p:grpSpPr>
        <p:sp>
          <p:nvSpPr>
            <p:cNvPr id="1032293" name="Line 101"/>
            <p:cNvSpPr>
              <a:spLocks noChangeShapeType="1"/>
            </p:cNvSpPr>
            <p:nvPr/>
          </p:nvSpPr>
          <p:spPr bwMode="auto">
            <a:xfrm>
              <a:off x="1632" y="3312"/>
              <a:ext cx="192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32294" name="AutoShape 102"/>
            <p:cNvSpPr>
              <a:spLocks noChangeArrowheads="1"/>
            </p:cNvSpPr>
            <p:nvPr/>
          </p:nvSpPr>
          <p:spPr bwMode="auto">
            <a:xfrm rot="16200000">
              <a:off x="1610" y="3382"/>
              <a:ext cx="257" cy="214"/>
            </a:xfrm>
            <a:prstGeom prst="flowChartDelay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anchor="ctr">
              <a:spAutoFit/>
            </a:bodyPr>
            <a:lstStyle/>
            <a:p>
              <a:r>
                <a:rPr lang="en-US" sz="1200"/>
                <a:t>SS</a:t>
              </a:r>
            </a:p>
          </p:txBody>
        </p:sp>
      </p:grpSp>
      <p:grpSp>
        <p:nvGrpSpPr>
          <p:cNvPr id="9" name="Group 103"/>
          <p:cNvGrpSpPr>
            <a:grpSpLocks/>
          </p:cNvGrpSpPr>
          <p:nvPr/>
        </p:nvGrpSpPr>
        <p:grpSpPr bwMode="auto">
          <a:xfrm>
            <a:off x="3352800" y="5181600"/>
            <a:ext cx="339725" cy="762000"/>
            <a:chOff x="2208" y="3312"/>
            <a:chExt cx="214" cy="480"/>
          </a:xfrm>
        </p:grpSpPr>
        <p:sp>
          <p:nvSpPr>
            <p:cNvPr id="1032296" name="Line 104"/>
            <p:cNvSpPr>
              <a:spLocks noChangeShapeType="1"/>
            </p:cNvSpPr>
            <p:nvPr/>
          </p:nvSpPr>
          <p:spPr bwMode="auto">
            <a:xfrm flipH="1">
              <a:off x="2208" y="3312"/>
              <a:ext cx="192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32297" name="AutoShape 105"/>
            <p:cNvSpPr>
              <a:spLocks noChangeArrowheads="1"/>
            </p:cNvSpPr>
            <p:nvPr/>
          </p:nvSpPr>
          <p:spPr bwMode="auto">
            <a:xfrm rot="16200000">
              <a:off x="2186" y="3461"/>
              <a:ext cx="257" cy="214"/>
            </a:xfrm>
            <a:prstGeom prst="flowChartDelay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anchor="ctr">
              <a:spAutoFit/>
            </a:bodyPr>
            <a:lstStyle/>
            <a:p>
              <a:r>
                <a:rPr lang="en-US" sz="1200"/>
                <a:t>SS</a:t>
              </a:r>
            </a:p>
          </p:txBody>
        </p:sp>
      </p:grpSp>
      <p:grpSp>
        <p:nvGrpSpPr>
          <p:cNvPr id="10" name="Group 106"/>
          <p:cNvGrpSpPr>
            <a:grpSpLocks/>
          </p:cNvGrpSpPr>
          <p:nvPr/>
        </p:nvGrpSpPr>
        <p:grpSpPr bwMode="auto">
          <a:xfrm>
            <a:off x="6477000" y="5257800"/>
            <a:ext cx="339725" cy="762000"/>
            <a:chOff x="2208" y="3312"/>
            <a:chExt cx="214" cy="480"/>
          </a:xfrm>
        </p:grpSpPr>
        <p:sp>
          <p:nvSpPr>
            <p:cNvPr id="1032299" name="Line 107"/>
            <p:cNvSpPr>
              <a:spLocks noChangeShapeType="1"/>
            </p:cNvSpPr>
            <p:nvPr/>
          </p:nvSpPr>
          <p:spPr bwMode="auto">
            <a:xfrm flipH="1">
              <a:off x="2208" y="3312"/>
              <a:ext cx="192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32300" name="AutoShape 108"/>
            <p:cNvSpPr>
              <a:spLocks noChangeArrowheads="1"/>
            </p:cNvSpPr>
            <p:nvPr/>
          </p:nvSpPr>
          <p:spPr bwMode="auto">
            <a:xfrm rot="16200000">
              <a:off x="2186" y="3461"/>
              <a:ext cx="257" cy="214"/>
            </a:xfrm>
            <a:prstGeom prst="flowChartDelay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anchor="ctr">
              <a:spAutoFit/>
            </a:bodyPr>
            <a:lstStyle/>
            <a:p>
              <a:r>
                <a:rPr lang="en-US" sz="1200"/>
                <a:t>SS</a:t>
              </a:r>
            </a:p>
          </p:txBody>
        </p:sp>
      </p:grpSp>
      <p:grpSp>
        <p:nvGrpSpPr>
          <p:cNvPr id="11" name="Group 109"/>
          <p:cNvGrpSpPr>
            <a:grpSpLocks/>
          </p:cNvGrpSpPr>
          <p:nvPr/>
        </p:nvGrpSpPr>
        <p:grpSpPr bwMode="auto">
          <a:xfrm>
            <a:off x="5795963" y="2241550"/>
            <a:ext cx="827087" cy="766763"/>
            <a:chOff x="2256" y="2641"/>
            <a:chExt cx="720" cy="483"/>
          </a:xfrm>
        </p:grpSpPr>
        <p:sp>
          <p:nvSpPr>
            <p:cNvPr id="103230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2641"/>
              <a:ext cx="720" cy="48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303" name="Text Box 111"/>
            <p:cNvSpPr txBox="1">
              <a:spLocks noChangeArrowheads="1"/>
            </p:cNvSpPr>
            <p:nvPr/>
          </p:nvSpPr>
          <p:spPr bwMode="auto">
            <a:xfrm>
              <a:off x="2349" y="2688"/>
              <a:ext cx="563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Filter</a:t>
              </a:r>
              <a:br>
                <a:rPr lang="en-US" sz="1400"/>
              </a:br>
              <a:r>
                <a:rPr lang="en-US" sz="1400"/>
                <a:t>Cloud</a:t>
              </a:r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4824413" y="4437063"/>
            <a:ext cx="827087" cy="766762"/>
            <a:chOff x="2256" y="2641"/>
            <a:chExt cx="720" cy="483"/>
          </a:xfrm>
        </p:grpSpPr>
        <p:sp>
          <p:nvSpPr>
            <p:cNvPr id="1032305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2641"/>
              <a:ext cx="720" cy="48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306" name="Text Box 114"/>
            <p:cNvSpPr txBox="1">
              <a:spLocks noChangeArrowheads="1"/>
            </p:cNvSpPr>
            <p:nvPr/>
          </p:nvSpPr>
          <p:spPr bwMode="auto">
            <a:xfrm>
              <a:off x="2349" y="2688"/>
              <a:ext cx="563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Filter</a:t>
              </a:r>
              <a:br>
                <a:rPr lang="en-US" sz="1400"/>
              </a:br>
              <a:r>
                <a:rPr lang="en-US" sz="1400"/>
                <a:t>Cloud</a:t>
              </a:r>
            </a:p>
          </p:txBody>
        </p:sp>
      </p:grpSp>
      <p:grpSp>
        <p:nvGrpSpPr>
          <p:cNvPr id="13" name="Group 115"/>
          <p:cNvGrpSpPr>
            <a:grpSpLocks/>
          </p:cNvGrpSpPr>
          <p:nvPr/>
        </p:nvGrpSpPr>
        <p:grpSpPr bwMode="auto">
          <a:xfrm>
            <a:off x="1584325" y="1952625"/>
            <a:ext cx="827088" cy="766763"/>
            <a:chOff x="2256" y="2641"/>
            <a:chExt cx="720" cy="483"/>
          </a:xfrm>
        </p:grpSpPr>
        <p:sp>
          <p:nvSpPr>
            <p:cNvPr id="1032308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2641"/>
              <a:ext cx="720" cy="48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309" name="Text Box 117"/>
            <p:cNvSpPr txBox="1">
              <a:spLocks noChangeArrowheads="1"/>
            </p:cNvSpPr>
            <p:nvPr/>
          </p:nvSpPr>
          <p:spPr bwMode="auto">
            <a:xfrm>
              <a:off x="2349" y="2688"/>
              <a:ext cx="563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Filter</a:t>
              </a:r>
              <a:br>
                <a:rPr lang="en-US" sz="1400"/>
              </a:br>
              <a:r>
                <a:rPr lang="en-US" sz="1400"/>
                <a:t>Cloud</a:t>
              </a:r>
            </a:p>
          </p:txBody>
        </p:sp>
      </p:grpSp>
      <p:grpSp>
        <p:nvGrpSpPr>
          <p:cNvPr id="14" name="Group 118"/>
          <p:cNvGrpSpPr>
            <a:grpSpLocks/>
          </p:cNvGrpSpPr>
          <p:nvPr/>
        </p:nvGrpSpPr>
        <p:grpSpPr bwMode="auto">
          <a:xfrm>
            <a:off x="4859338" y="1592263"/>
            <a:ext cx="981075" cy="647700"/>
            <a:chOff x="2256" y="2641"/>
            <a:chExt cx="720" cy="483"/>
          </a:xfrm>
          <a:solidFill>
            <a:schemeClr val="bg1">
              <a:lumMod val="85000"/>
            </a:schemeClr>
          </a:solidFill>
        </p:grpSpPr>
        <p:sp>
          <p:nvSpPr>
            <p:cNvPr id="1032311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2641"/>
              <a:ext cx="720" cy="48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312" name="Text Box 120"/>
            <p:cNvSpPr txBox="1">
              <a:spLocks noChangeArrowheads="1"/>
            </p:cNvSpPr>
            <p:nvPr/>
          </p:nvSpPr>
          <p:spPr bwMode="auto">
            <a:xfrm>
              <a:off x="2287" y="2688"/>
              <a:ext cx="688" cy="3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/>
                <a:t>Discovery</a:t>
              </a:r>
              <a:br>
                <a:rPr lang="en-US" sz="1400" dirty="0"/>
              </a:br>
              <a:r>
                <a:rPr lang="en-US" sz="1400" dirty="0"/>
                <a:t>Cloud</a:t>
              </a:r>
            </a:p>
          </p:txBody>
        </p:sp>
      </p:grpSp>
      <p:grpSp>
        <p:nvGrpSpPr>
          <p:cNvPr id="15" name="Group 121"/>
          <p:cNvGrpSpPr>
            <a:grpSpLocks/>
          </p:cNvGrpSpPr>
          <p:nvPr/>
        </p:nvGrpSpPr>
        <p:grpSpPr bwMode="auto">
          <a:xfrm>
            <a:off x="7315200" y="3429000"/>
            <a:ext cx="981075" cy="647700"/>
            <a:chOff x="2256" y="2641"/>
            <a:chExt cx="720" cy="483"/>
          </a:xfrm>
          <a:solidFill>
            <a:schemeClr val="bg1">
              <a:lumMod val="85000"/>
            </a:schemeClr>
          </a:solidFill>
        </p:grpSpPr>
        <p:sp>
          <p:nvSpPr>
            <p:cNvPr id="1032314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2641"/>
              <a:ext cx="720" cy="48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315" name="Text Box 123"/>
            <p:cNvSpPr txBox="1">
              <a:spLocks noChangeArrowheads="1"/>
            </p:cNvSpPr>
            <p:nvPr/>
          </p:nvSpPr>
          <p:spPr bwMode="auto">
            <a:xfrm>
              <a:off x="2287" y="2688"/>
              <a:ext cx="688" cy="3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/>
                <a:t>Discovery</a:t>
              </a:r>
              <a:br>
                <a:rPr lang="en-US" sz="1400" dirty="0"/>
              </a:br>
              <a:r>
                <a:rPr lang="en-US" sz="1400" dirty="0"/>
                <a:t>Cloud</a:t>
              </a:r>
            </a:p>
          </p:txBody>
        </p:sp>
      </p:grpSp>
      <p:grpSp>
        <p:nvGrpSpPr>
          <p:cNvPr id="16" name="Group 124"/>
          <p:cNvGrpSpPr>
            <a:grpSpLocks/>
          </p:cNvGrpSpPr>
          <p:nvPr/>
        </p:nvGrpSpPr>
        <p:grpSpPr bwMode="auto">
          <a:xfrm>
            <a:off x="2663825" y="1628775"/>
            <a:ext cx="2052638" cy="1079500"/>
            <a:chOff x="1156" y="1253"/>
            <a:chExt cx="1293" cy="680"/>
          </a:xfrm>
        </p:grpSpPr>
        <p:grpSp>
          <p:nvGrpSpPr>
            <p:cNvPr id="17" name="Group 125"/>
            <p:cNvGrpSpPr>
              <a:grpSpLocks/>
            </p:cNvGrpSpPr>
            <p:nvPr/>
          </p:nvGrpSpPr>
          <p:grpSpPr bwMode="auto">
            <a:xfrm>
              <a:off x="1186" y="1264"/>
              <a:ext cx="1233" cy="658"/>
              <a:chOff x="1179" y="1253"/>
              <a:chExt cx="1233" cy="658"/>
            </a:xfrm>
          </p:grpSpPr>
          <p:grpSp>
            <p:nvGrpSpPr>
              <p:cNvPr id="18" name="Group 126"/>
              <p:cNvGrpSpPr>
                <a:grpSpLocks/>
              </p:cNvGrpSpPr>
              <p:nvPr/>
            </p:nvGrpSpPr>
            <p:grpSpPr bwMode="auto">
              <a:xfrm>
                <a:off x="1179" y="1414"/>
                <a:ext cx="1233" cy="336"/>
                <a:chOff x="1179" y="1407"/>
                <a:chExt cx="1233" cy="336"/>
              </a:xfrm>
            </p:grpSpPr>
            <p:sp>
              <p:nvSpPr>
                <p:cNvPr id="1032319" name="Oval 127"/>
                <p:cNvSpPr>
                  <a:spLocks noChangeArrowheads="1"/>
                </p:cNvSpPr>
                <p:nvPr/>
              </p:nvSpPr>
              <p:spPr bwMode="auto">
                <a:xfrm>
                  <a:off x="1535" y="1407"/>
                  <a:ext cx="521" cy="336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000">
                      <a:solidFill>
                        <a:srgbClr val="FF0000"/>
                      </a:solidFill>
                      <a:latin typeface="Arial" pitchFamily="34" charset="0"/>
                    </a:rPr>
                    <a:t>Filter </a:t>
                  </a:r>
                </a:p>
                <a:p>
                  <a:r>
                    <a:rPr lang="en-US" sz="1000">
                      <a:solidFill>
                        <a:srgbClr val="FF0000"/>
                      </a:solidFill>
                      <a:latin typeface="Arial" pitchFamily="34" charset="0"/>
                    </a:rPr>
                    <a:t>Service</a:t>
                  </a:r>
                </a:p>
              </p:txBody>
            </p:sp>
            <p:sp>
              <p:nvSpPr>
                <p:cNvPr id="1032320" name="Oval 128"/>
                <p:cNvSpPr>
                  <a:spLocks noChangeArrowheads="1"/>
                </p:cNvSpPr>
                <p:nvPr/>
              </p:nvSpPr>
              <p:spPr bwMode="auto">
                <a:xfrm>
                  <a:off x="2154" y="1462"/>
                  <a:ext cx="258" cy="227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 b="0">
                      <a:solidFill>
                        <a:srgbClr val="FF0000"/>
                      </a:solidFill>
                      <a:latin typeface="Arial Black" pitchFamily="34" charset="0"/>
                    </a:rPr>
                    <a:t>fs</a:t>
                  </a:r>
                </a:p>
              </p:txBody>
            </p:sp>
            <p:sp>
              <p:nvSpPr>
                <p:cNvPr id="1032321" name="Oval 129"/>
                <p:cNvSpPr>
                  <a:spLocks noChangeArrowheads="1"/>
                </p:cNvSpPr>
                <p:nvPr/>
              </p:nvSpPr>
              <p:spPr bwMode="auto">
                <a:xfrm>
                  <a:off x="1179" y="1462"/>
                  <a:ext cx="258" cy="227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 b="0">
                      <a:solidFill>
                        <a:srgbClr val="FF0000"/>
                      </a:solidFill>
                      <a:latin typeface="Arial Black" pitchFamily="34" charset="0"/>
                    </a:rPr>
                    <a:t>fs</a:t>
                  </a:r>
                </a:p>
              </p:txBody>
            </p:sp>
          </p:grpSp>
          <p:grpSp>
            <p:nvGrpSpPr>
              <p:cNvPr id="19" name="Group 130"/>
              <p:cNvGrpSpPr>
                <a:grpSpLocks/>
              </p:cNvGrpSpPr>
              <p:nvPr/>
            </p:nvGrpSpPr>
            <p:grpSpPr bwMode="auto">
              <a:xfrm>
                <a:off x="1349" y="1253"/>
                <a:ext cx="893" cy="658"/>
                <a:chOff x="1315" y="1275"/>
                <a:chExt cx="893" cy="658"/>
              </a:xfrm>
            </p:grpSpPr>
            <p:grpSp>
              <p:nvGrpSpPr>
                <p:cNvPr id="20" name="Group 131"/>
                <p:cNvGrpSpPr>
                  <a:grpSpLocks/>
                </p:cNvGrpSpPr>
                <p:nvPr/>
              </p:nvGrpSpPr>
              <p:grpSpPr bwMode="auto">
                <a:xfrm>
                  <a:off x="1315" y="1275"/>
                  <a:ext cx="893" cy="227"/>
                  <a:chOff x="1338" y="1275"/>
                  <a:chExt cx="893" cy="227"/>
                </a:xfrm>
              </p:grpSpPr>
              <p:sp>
                <p:nvSpPr>
                  <p:cNvPr id="1032324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1338" y="1275"/>
                    <a:ext cx="258" cy="2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b="0">
                        <a:solidFill>
                          <a:srgbClr val="FF0000"/>
                        </a:solidFill>
                        <a:latin typeface="Arial Black" pitchFamily="34" charset="0"/>
                      </a:rPr>
                      <a:t>fs</a:t>
                    </a:r>
                  </a:p>
                </p:txBody>
              </p:sp>
              <p:sp>
                <p:nvSpPr>
                  <p:cNvPr id="1032325" name="Oval 133"/>
                  <p:cNvSpPr>
                    <a:spLocks noChangeArrowheads="1"/>
                  </p:cNvSpPr>
                  <p:nvPr/>
                </p:nvSpPr>
                <p:spPr bwMode="auto">
                  <a:xfrm>
                    <a:off x="1973" y="1275"/>
                    <a:ext cx="258" cy="2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b="0">
                        <a:solidFill>
                          <a:srgbClr val="FF0000"/>
                        </a:solidFill>
                        <a:latin typeface="Arial Black" pitchFamily="34" charset="0"/>
                      </a:rPr>
                      <a:t>fs</a:t>
                    </a:r>
                  </a:p>
                </p:txBody>
              </p:sp>
            </p:grpSp>
            <p:grpSp>
              <p:nvGrpSpPr>
                <p:cNvPr id="21" name="Group 134"/>
                <p:cNvGrpSpPr>
                  <a:grpSpLocks/>
                </p:cNvGrpSpPr>
                <p:nvPr/>
              </p:nvGrpSpPr>
              <p:grpSpPr bwMode="auto">
                <a:xfrm>
                  <a:off x="1315" y="1706"/>
                  <a:ext cx="893" cy="227"/>
                  <a:chOff x="1338" y="1275"/>
                  <a:chExt cx="893" cy="227"/>
                </a:xfrm>
              </p:grpSpPr>
              <p:sp>
                <p:nvSpPr>
                  <p:cNvPr id="1032327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1338" y="1275"/>
                    <a:ext cx="258" cy="2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b="0">
                        <a:solidFill>
                          <a:srgbClr val="FF0000"/>
                        </a:solidFill>
                        <a:latin typeface="Arial Black" pitchFamily="34" charset="0"/>
                      </a:rPr>
                      <a:t>fs</a:t>
                    </a:r>
                  </a:p>
                </p:txBody>
              </p:sp>
              <p:sp>
                <p:nvSpPr>
                  <p:cNvPr id="1032328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1973" y="1275"/>
                    <a:ext cx="258" cy="2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b="0">
                        <a:solidFill>
                          <a:srgbClr val="FF0000"/>
                        </a:solidFill>
                        <a:latin typeface="Arial Black" pitchFamily="34" charset="0"/>
                      </a:rPr>
                      <a:t>fs</a:t>
                    </a:r>
                  </a:p>
                </p:txBody>
              </p:sp>
            </p:grpSp>
          </p:grpSp>
        </p:grpSp>
        <p:sp>
          <p:nvSpPr>
            <p:cNvPr id="1032329" name="AutoShape 137"/>
            <p:cNvSpPr>
              <a:spLocks noChangeArrowheads="1"/>
            </p:cNvSpPr>
            <p:nvPr/>
          </p:nvSpPr>
          <p:spPr bwMode="auto">
            <a:xfrm>
              <a:off x="1156" y="1253"/>
              <a:ext cx="1293" cy="6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138"/>
          <p:cNvGrpSpPr>
            <a:grpSpLocks/>
          </p:cNvGrpSpPr>
          <p:nvPr/>
        </p:nvGrpSpPr>
        <p:grpSpPr bwMode="auto">
          <a:xfrm>
            <a:off x="1619250" y="2852738"/>
            <a:ext cx="2052638" cy="1079500"/>
            <a:chOff x="1156" y="1253"/>
            <a:chExt cx="1293" cy="680"/>
          </a:xfrm>
        </p:grpSpPr>
        <p:grpSp>
          <p:nvGrpSpPr>
            <p:cNvPr id="23" name="Group 139"/>
            <p:cNvGrpSpPr>
              <a:grpSpLocks/>
            </p:cNvGrpSpPr>
            <p:nvPr/>
          </p:nvGrpSpPr>
          <p:grpSpPr bwMode="auto">
            <a:xfrm>
              <a:off x="1186" y="1264"/>
              <a:ext cx="1233" cy="658"/>
              <a:chOff x="1179" y="1253"/>
              <a:chExt cx="1233" cy="658"/>
            </a:xfrm>
          </p:grpSpPr>
          <p:grpSp>
            <p:nvGrpSpPr>
              <p:cNvPr id="24" name="Group 140"/>
              <p:cNvGrpSpPr>
                <a:grpSpLocks/>
              </p:cNvGrpSpPr>
              <p:nvPr/>
            </p:nvGrpSpPr>
            <p:grpSpPr bwMode="auto">
              <a:xfrm>
                <a:off x="1179" y="1414"/>
                <a:ext cx="1233" cy="336"/>
                <a:chOff x="1179" y="1407"/>
                <a:chExt cx="1233" cy="336"/>
              </a:xfrm>
            </p:grpSpPr>
            <p:sp>
              <p:nvSpPr>
                <p:cNvPr id="1032333" name="Oval 141"/>
                <p:cNvSpPr>
                  <a:spLocks noChangeArrowheads="1"/>
                </p:cNvSpPr>
                <p:nvPr/>
              </p:nvSpPr>
              <p:spPr bwMode="auto">
                <a:xfrm>
                  <a:off x="1535" y="1407"/>
                  <a:ext cx="521" cy="336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000">
                      <a:solidFill>
                        <a:srgbClr val="FF0000"/>
                      </a:solidFill>
                      <a:latin typeface="Arial" pitchFamily="34" charset="0"/>
                    </a:rPr>
                    <a:t>Filter </a:t>
                  </a:r>
                </a:p>
                <a:p>
                  <a:r>
                    <a:rPr lang="en-US" sz="1000">
                      <a:solidFill>
                        <a:srgbClr val="FF0000"/>
                      </a:solidFill>
                      <a:latin typeface="Arial" pitchFamily="34" charset="0"/>
                    </a:rPr>
                    <a:t>Service</a:t>
                  </a:r>
                </a:p>
              </p:txBody>
            </p:sp>
            <p:sp>
              <p:nvSpPr>
                <p:cNvPr id="1032334" name="Oval 142"/>
                <p:cNvSpPr>
                  <a:spLocks noChangeArrowheads="1"/>
                </p:cNvSpPr>
                <p:nvPr/>
              </p:nvSpPr>
              <p:spPr bwMode="auto">
                <a:xfrm>
                  <a:off x="2154" y="1462"/>
                  <a:ext cx="258" cy="227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 b="0">
                      <a:solidFill>
                        <a:srgbClr val="FF0000"/>
                      </a:solidFill>
                      <a:latin typeface="Arial Black" pitchFamily="34" charset="0"/>
                    </a:rPr>
                    <a:t>fs</a:t>
                  </a:r>
                </a:p>
              </p:txBody>
            </p:sp>
            <p:sp>
              <p:nvSpPr>
                <p:cNvPr id="1032335" name="Oval 143"/>
                <p:cNvSpPr>
                  <a:spLocks noChangeArrowheads="1"/>
                </p:cNvSpPr>
                <p:nvPr/>
              </p:nvSpPr>
              <p:spPr bwMode="auto">
                <a:xfrm>
                  <a:off x="1179" y="1462"/>
                  <a:ext cx="258" cy="227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 b="0">
                      <a:solidFill>
                        <a:srgbClr val="FF0000"/>
                      </a:solidFill>
                      <a:latin typeface="Arial Black" pitchFamily="34" charset="0"/>
                    </a:rPr>
                    <a:t>fs</a:t>
                  </a:r>
                </a:p>
              </p:txBody>
            </p:sp>
          </p:grpSp>
          <p:grpSp>
            <p:nvGrpSpPr>
              <p:cNvPr id="25" name="Group 144"/>
              <p:cNvGrpSpPr>
                <a:grpSpLocks/>
              </p:cNvGrpSpPr>
              <p:nvPr/>
            </p:nvGrpSpPr>
            <p:grpSpPr bwMode="auto">
              <a:xfrm>
                <a:off x="1349" y="1253"/>
                <a:ext cx="893" cy="658"/>
                <a:chOff x="1315" y="1275"/>
                <a:chExt cx="893" cy="658"/>
              </a:xfrm>
            </p:grpSpPr>
            <p:grpSp>
              <p:nvGrpSpPr>
                <p:cNvPr id="26" name="Group 145"/>
                <p:cNvGrpSpPr>
                  <a:grpSpLocks/>
                </p:cNvGrpSpPr>
                <p:nvPr/>
              </p:nvGrpSpPr>
              <p:grpSpPr bwMode="auto">
                <a:xfrm>
                  <a:off x="1315" y="1275"/>
                  <a:ext cx="893" cy="227"/>
                  <a:chOff x="1338" y="1275"/>
                  <a:chExt cx="893" cy="227"/>
                </a:xfrm>
              </p:grpSpPr>
              <p:sp>
                <p:nvSpPr>
                  <p:cNvPr id="1032338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1338" y="1275"/>
                    <a:ext cx="258" cy="2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b="0">
                        <a:solidFill>
                          <a:srgbClr val="FF0000"/>
                        </a:solidFill>
                        <a:latin typeface="Arial Black" pitchFamily="34" charset="0"/>
                      </a:rPr>
                      <a:t>fs</a:t>
                    </a:r>
                  </a:p>
                </p:txBody>
              </p:sp>
              <p:sp>
                <p:nvSpPr>
                  <p:cNvPr id="1032339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1973" y="1275"/>
                    <a:ext cx="258" cy="2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b="0">
                        <a:solidFill>
                          <a:srgbClr val="FF0000"/>
                        </a:solidFill>
                        <a:latin typeface="Arial Black" pitchFamily="34" charset="0"/>
                      </a:rPr>
                      <a:t>fs</a:t>
                    </a:r>
                  </a:p>
                </p:txBody>
              </p:sp>
            </p:grpSp>
            <p:grpSp>
              <p:nvGrpSpPr>
                <p:cNvPr id="27" name="Group 148"/>
                <p:cNvGrpSpPr>
                  <a:grpSpLocks/>
                </p:cNvGrpSpPr>
                <p:nvPr/>
              </p:nvGrpSpPr>
              <p:grpSpPr bwMode="auto">
                <a:xfrm>
                  <a:off x="1315" y="1706"/>
                  <a:ext cx="893" cy="227"/>
                  <a:chOff x="1338" y="1275"/>
                  <a:chExt cx="893" cy="227"/>
                </a:xfrm>
              </p:grpSpPr>
              <p:sp>
                <p:nvSpPr>
                  <p:cNvPr id="1032341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1338" y="1275"/>
                    <a:ext cx="258" cy="2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b="0">
                        <a:solidFill>
                          <a:srgbClr val="FF0000"/>
                        </a:solidFill>
                        <a:latin typeface="Arial Black" pitchFamily="34" charset="0"/>
                      </a:rPr>
                      <a:t>fs</a:t>
                    </a:r>
                  </a:p>
                </p:txBody>
              </p:sp>
              <p:sp>
                <p:nvSpPr>
                  <p:cNvPr id="1032342" name="Oval 150"/>
                  <p:cNvSpPr>
                    <a:spLocks noChangeArrowheads="1"/>
                  </p:cNvSpPr>
                  <p:nvPr/>
                </p:nvSpPr>
                <p:spPr bwMode="auto">
                  <a:xfrm>
                    <a:off x="1973" y="1275"/>
                    <a:ext cx="258" cy="2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b="0">
                        <a:solidFill>
                          <a:srgbClr val="FF0000"/>
                        </a:solidFill>
                        <a:latin typeface="Arial Black" pitchFamily="34" charset="0"/>
                      </a:rPr>
                      <a:t>fs</a:t>
                    </a:r>
                  </a:p>
                </p:txBody>
              </p:sp>
            </p:grpSp>
          </p:grpSp>
        </p:grpSp>
        <p:sp>
          <p:nvSpPr>
            <p:cNvPr id="1032343" name="AutoShape 151"/>
            <p:cNvSpPr>
              <a:spLocks noChangeArrowheads="1"/>
            </p:cNvSpPr>
            <p:nvPr/>
          </p:nvSpPr>
          <p:spPr bwMode="auto">
            <a:xfrm>
              <a:off x="1156" y="1253"/>
              <a:ext cx="1293" cy="6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152"/>
          <p:cNvGrpSpPr>
            <a:grpSpLocks/>
          </p:cNvGrpSpPr>
          <p:nvPr/>
        </p:nvGrpSpPr>
        <p:grpSpPr bwMode="auto">
          <a:xfrm>
            <a:off x="2590800" y="4038600"/>
            <a:ext cx="2052638" cy="1079500"/>
            <a:chOff x="1156" y="1253"/>
            <a:chExt cx="1293" cy="680"/>
          </a:xfrm>
        </p:grpSpPr>
        <p:grpSp>
          <p:nvGrpSpPr>
            <p:cNvPr id="29" name="Group 153"/>
            <p:cNvGrpSpPr>
              <a:grpSpLocks/>
            </p:cNvGrpSpPr>
            <p:nvPr/>
          </p:nvGrpSpPr>
          <p:grpSpPr bwMode="auto">
            <a:xfrm>
              <a:off x="1186" y="1264"/>
              <a:ext cx="1233" cy="658"/>
              <a:chOff x="1179" y="1253"/>
              <a:chExt cx="1233" cy="658"/>
            </a:xfrm>
          </p:grpSpPr>
          <p:grpSp>
            <p:nvGrpSpPr>
              <p:cNvPr id="30" name="Group 154"/>
              <p:cNvGrpSpPr>
                <a:grpSpLocks/>
              </p:cNvGrpSpPr>
              <p:nvPr/>
            </p:nvGrpSpPr>
            <p:grpSpPr bwMode="auto">
              <a:xfrm>
                <a:off x="1179" y="1414"/>
                <a:ext cx="1233" cy="336"/>
                <a:chOff x="1179" y="1407"/>
                <a:chExt cx="1233" cy="336"/>
              </a:xfrm>
            </p:grpSpPr>
            <p:sp>
              <p:nvSpPr>
                <p:cNvPr id="1032347" name="Oval 155"/>
                <p:cNvSpPr>
                  <a:spLocks noChangeArrowheads="1"/>
                </p:cNvSpPr>
                <p:nvPr/>
              </p:nvSpPr>
              <p:spPr bwMode="auto">
                <a:xfrm>
                  <a:off x="1535" y="1407"/>
                  <a:ext cx="521" cy="336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000">
                      <a:solidFill>
                        <a:srgbClr val="FF0000"/>
                      </a:solidFill>
                      <a:latin typeface="Arial" pitchFamily="34" charset="0"/>
                    </a:rPr>
                    <a:t>Filter </a:t>
                  </a:r>
                </a:p>
                <a:p>
                  <a:r>
                    <a:rPr lang="en-US" sz="1000">
                      <a:solidFill>
                        <a:srgbClr val="FF0000"/>
                      </a:solidFill>
                      <a:latin typeface="Arial" pitchFamily="34" charset="0"/>
                    </a:rPr>
                    <a:t>Service</a:t>
                  </a:r>
                </a:p>
              </p:txBody>
            </p:sp>
            <p:sp>
              <p:nvSpPr>
                <p:cNvPr id="1032348" name="Oval 156"/>
                <p:cNvSpPr>
                  <a:spLocks noChangeArrowheads="1"/>
                </p:cNvSpPr>
                <p:nvPr/>
              </p:nvSpPr>
              <p:spPr bwMode="auto">
                <a:xfrm>
                  <a:off x="2154" y="1462"/>
                  <a:ext cx="258" cy="227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 b="0">
                      <a:solidFill>
                        <a:srgbClr val="FF0000"/>
                      </a:solidFill>
                      <a:latin typeface="Arial Black" pitchFamily="34" charset="0"/>
                    </a:rPr>
                    <a:t>fs</a:t>
                  </a:r>
                </a:p>
              </p:txBody>
            </p:sp>
            <p:sp>
              <p:nvSpPr>
                <p:cNvPr id="1032349" name="Oval 157"/>
                <p:cNvSpPr>
                  <a:spLocks noChangeArrowheads="1"/>
                </p:cNvSpPr>
                <p:nvPr/>
              </p:nvSpPr>
              <p:spPr bwMode="auto">
                <a:xfrm>
                  <a:off x="1179" y="1462"/>
                  <a:ext cx="258" cy="227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 b="0">
                      <a:solidFill>
                        <a:srgbClr val="FF0000"/>
                      </a:solidFill>
                      <a:latin typeface="Arial Black" pitchFamily="34" charset="0"/>
                    </a:rPr>
                    <a:t>fs</a:t>
                  </a:r>
                </a:p>
              </p:txBody>
            </p:sp>
          </p:grpSp>
          <p:grpSp>
            <p:nvGrpSpPr>
              <p:cNvPr id="31" name="Group 158"/>
              <p:cNvGrpSpPr>
                <a:grpSpLocks/>
              </p:cNvGrpSpPr>
              <p:nvPr/>
            </p:nvGrpSpPr>
            <p:grpSpPr bwMode="auto">
              <a:xfrm>
                <a:off x="1349" y="1253"/>
                <a:ext cx="893" cy="658"/>
                <a:chOff x="1315" y="1275"/>
                <a:chExt cx="893" cy="658"/>
              </a:xfrm>
            </p:grpSpPr>
            <p:grpSp>
              <p:nvGrpSpPr>
                <p:cNvPr id="1032192" name="Group 159"/>
                <p:cNvGrpSpPr>
                  <a:grpSpLocks/>
                </p:cNvGrpSpPr>
                <p:nvPr/>
              </p:nvGrpSpPr>
              <p:grpSpPr bwMode="auto">
                <a:xfrm>
                  <a:off x="1315" y="1275"/>
                  <a:ext cx="893" cy="227"/>
                  <a:chOff x="1338" y="1275"/>
                  <a:chExt cx="893" cy="227"/>
                </a:xfrm>
              </p:grpSpPr>
              <p:sp>
                <p:nvSpPr>
                  <p:cNvPr id="1032352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1338" y="1275"/>
                    <a:ext cx="258" cy="2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b="0">
                        <a:solidFill>
                          <a:srgbClr val="FF0000"/>
                        </a:solidFill>
                        <a:latin typeface="Arial Black" pitchFamily="34" charset="0"/>
                      </a:rPr>
                      <a:t>fs</a:t>
                    </a:r>
                  </a:p>
                </p:txBody>
              </p:sp>
              <p:sp>
                <p:nvSpPr>
                  <p:cNvPr id="1032353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1973" y="1275"/>
                    <a:ext cx="258" cy="2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b="0">
                        <a:solidFill>
                          <a:srgbClr val="FF0000"/>
                        </a:solidFill>
                        <a:latin typeface="Arial Black" pitchFamily="34" charset="0"/>
                      </a:rPr>
                      <a:t>fs</a:t>
                    </a:r>
                  </a:p>
                </p:txBody>
              </p:sp>
            </p:grpSp>
            <p:grpSp>
              <p:nvGrpSpPr>
                <p:cNvPr id="1032193" name="Group 162"/>
                <p:cNvGrpSpPr>
                  <a:grpSpLocks/>
                </p:cNvGrpSpPr>
                <p:nvPr/>
              </p:nvGrpSpPr>
              <p:grpSpPr bwMode="auto">
                <a:xfrm>
                  <a:off x="1315" y="1706"/>
                  <a:ext cx="893" cy="227"/>
                  <a:chOff x="1338" y="1275"/>
                  <a:chExt cx="893" cy="227"/>
                </a:xfrm>
              </p:grpSpPr>
              <p:sp>
                <p:nvSpPr>
                  <p:cNvPr id="1032355" name="Oval 163"/>
                  <p:cNvSpPr>
                    <a:spLocks noChangeArrowheads="1"/>
                  </p:cNvSpPr>
                  <p:nvPr/>
                </p:nvSpPr>
                <p:spPr bwMode="auto">
                  <a:xfrm>
                    <a:off x="1338" y="1275"/>
                    <a:ext cx="258" cy="2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b="0">
                        <a:solidFill>
                          <a:srgbClr val="FF0000"/>
                        </a:solidFill>
                        <a:latin typeface="Arial Black" pitchFamily="34" charset="0"/>
                      </a:rPr>
                      <a:t>fs</a:t>
                    </a:r>
                  </a:p>
                </p:txBody>
              </p:sp>
              <p:sp>
                <p:nvSpPr>
                  <p:cNvPr id="1032356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1973" y="1275"/>
                    <a:ext cx="258" cy="2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b="0">
                        <a:solidFill>
                          <a:srgbClr val="FF0000"/>
                        </a:solidFill>
                        <a:latin typeface="Arial Black" pitchFamily="34" charset="0"/>
                      </a:rPr>
                      <a:t>fs</a:t>
                    </a:r>
                  </a:p>
                </p:txBody>
              </p:sp>
            </p:grpSp>
          </p:grpSp>
        </p:grpSp>
        <p:sp>
          <p:nvSpPr>
            <p:cNvPr id="1032357" name="AutoShape 165"/>
            <p:cNvSpPr>
              <a:spLocks noChangeArrowheads="1"/>
            </p:cNvSpPr>
            <p:nvPr/>
          </p:nvSpPr>
          <p:spPr bwMode="auto">
            <a:xfrm>
              <a:off x="1156" y="1253"/>
              <a:ext cx="1293" cy="6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2203" name="Group 166"/>
          <p:cNvGrpSpPr>
            <a:grpSpLocks/>
          </p:cNvGrpSpPr>
          <p:nvPr/>
        </p:nvGrpSpPr>
        <p:grpSpPr bwMode="auto">
          <a:xfrm>
            <a:off x="6335713" y="4473575"/>
            <a:ext cx="827087" cy="766763"/>
            <a:chOff x="2256" y="2641"/>
            <a:chExt cx="720" cy="483"/>
          </a:xfrm>
        </p:grpSpPr>
        <p:sp>
          <p:nvSpPr>
            <p:cNvPr id="1032359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2641"/>
              <a:ext cx="720" cy="48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360" name="Text Box 168"/>
            <p:cNvSpPr txBox="1">
              <a:spLocks noChangeArrowheads="1"/>
            </p:cNvSpPr>
            <p:nvPr/>
          </p:nvSpPr>
          <p:spPr bwMode="auto">
            <a:xfrm>
              <a:off x="2349" y="2688"/>
              <a:ext cx="563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Filter</a:t>
              </a:r>
              <a:br>
                <a:rPr lang="en-US" sz="1400"/>
              </a:br>
              <a:r>
                <a:rPr lang="en-US" sz="1400"/>
                <a:t>Cloud</a:t>
              </a:r>
            </a:p>
          </p:txBody>
        </p:sp>
      </p:grpSp>
      <p:grpSp>
        <p:nvGrpSpPr>
          <p:cNvPr id="1032219" name="Group 169"/>
          <p:cNvGrpSpPr>
            <a:grpSpLocks/>
          </p:cNvGrpSpPr>
          <p:nvPr/>
        </p:nvGrpSpPr>
        <p:grpSpPr bwMode="auto">
          <a:xfrm>
            <a:off x="3816350" y="2889250"/>
            <a:ext cx="827088" cy="766763"/>
            <a:chOff x="2256" y="2641"/>
            <a:chExt cx="720" cy="483"/>
          </a:xfrm>
        </p:grpSpPr>
        <p:sp>
          <p:nvSpPr>
            <p:cNvPr id="1032362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2641"/>
              <a:ext cx="720" cy="48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363" name="Text Box 171"/>
            <p:cNvSpPr txBox="1">
              <a:spLocks noChangeArrowheads="1"/>
            </p:cNvSpPr>
            <p:nvPr/>
          </p:nvSpPr>
          <p:spPr bwMode="auto">
            <a:xfrm>
              <a:off x="2349" y="2688"/>
              <a:ext cx="563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Filter</a:t>
              </a:r>
              <a:br>
                <a:rPr lang="en-US" sz="1400"/>
              </a:br>
              <a:r>
                <a:rPr lang="en-US" sz="1400"/>
                <a:t>Cloud</a:t>
              </a:r>
            </a:p>
          </p:txBody>
        </p:sp>
      </p:grpSp>
      <p:grpSp>
        <p:nvGrpSpPr>
          <p:cNvPr id="1032273" name="Group 172"/>
          <p:cNvGrpSpPr>
            <a:grpSpLocks/>
          </p:cNvGrpSpPr>
          <p:nvPr/>
        </p:nvGrpSpPr>
        <p:grpSpPr bwMode="auto">
          <a:xfrm>
            <a:off x="1584325" y="4292600"/>
            <a:ext cx="827088" cy="766763"/>
            <a:chOff x="2256" y="2641"/>
            <a:chExt cx="720" cy="483"/>
          </a:xfrm>
        </p:grpSpPr>
        <p:sp>
          <p:nvSpPr>
            <p:cNvPr id="1032365" name="Cloud"/>
            <p:cNvSpPr>
              <a:spLocks noChangeAspect="1" noEditPoints="1" noChangeArrowheads="1"/>
            </p:cNvSpPr>
            <p:nvPr/>
          </p:nvSpPr>
          <p:spPr bwMode="auto">
            <a:xfrm>
              <a:off x="2256" y="2641"/>
              <a:ext cx="720" cy="48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366" name="Text Box 174"/>
            <p:cNvSpPr txBox="1">
              <a:spLocks noChangeArrowheads="1"/>
            </p:cNvSpPr>
            <p:nvPr/>
          </p:nvSpPr>
          <p:spPr bwMode="auto">
            <a:xfrm>
              <a:off x="2349" y="2688"/>
              <a:ext cx="563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Filter</a:t>
              </a:r>
              <a:br>
                <a:rPr lang="en-US" sz="1400"/>
              </a:br>
              <a:r>
                <a:rPr lang="en-US" sz="1400"/>
                <a:t>Cloud</a:t>
              </a:r>
            </a:p>
          </p:txBody>
        </p:sp>
      </p:grpSp>
      <p:grpSp>
        <p:nvGrpSpPr>
          <p:cNvPr id="1032283" name="Group 175"/>
          <p:cNvGrpSpPr>
            <a:grpSpLocks/>
          </p:cNvGrpSpPr>
          <p:nvPr/>
        </p:nvGrpSpPr>
        <p:grpSpPr bwMode="auto">
          <a:xfrm>
            <a:off x="4824413" y="3249613"/>
            <a:ext cx="2052637" cy="1079500"/>
            <a:chOff x="1156" y="1253"/>
            <a:chExt cx="1293" cy="680"/>
          </a:xfrm>
        </p:grpSpPr>
        <p:grpSp>
          <p:nvGrpSpPr>
            <p:cNvPr id="1032286" name="Group 176"/>
            <p:cNvGrpSpPr>
              <a:grpSpLocks/>
            </p:cNvGrpSpPr>
            <p:nvPr/>
          </p:nvGrpSpPr>
          <p:grpSpPr bwMode="auto">
            <a:xfrm>
              <a:off x="1186" y="1264"/>
              <a:ext cx="1233" cy="658"/>
              <a:chOff x="1179" y="1253"/>
              <a:chExt cx="1233" cy="658"/>
            </a:xfrm>
          </p:grpSpPr>
          <p:grpSp>
            <p:nvGrpSpPr>
              <p:cNvPr id="1032289" name="Group 177"/>
              <p:cNvGrpSpPr>
                <a:grpSpLocks/>
              </p:cNvGrpSpPr>
              <p:nvPr/>
            </p:nvGrpSpPr>
            <p:grpSpPr bwMode="auto">
              <a:xfrm>
                <a:off x="1179" y="1414"/>
                <a:ext cx="1233" cy="336"/>
                <a:chOff x="1179" y="1407"/>
                <a:chExt cx="1233" cy="336"/>
              </a:xfrm>
            </p:grpSpPr>
            <p:sp>
              <p:nvSpPr>
                <p:cNvPr id="1032370" name="Oval 178"/>
                <p:cNvSpPr>
                  <a:spLocks noChangeArrowheads="1"/>
                </p:cNvSpPr>
                <p:nvPr/>
              </p:nvSpPr>
              <p:spPr bwMode="auto">
                <a:xfrm>
                  <a:off x="1535" y="1407"/>
                  <a:ext cx="521" cy="336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000">
                      <a:solidFill>
                        <a:srgbClr val="FF0000"/>
                      </a:solidFill>
                      <a:latin typeface="Arial" pitchFamily="34" charset="0"/>
                    </a:rPr>
                    <a:t>Filter </a:t>
                  </a:r>
                </a:p>
                <a:p>
                  <a:r>
                    <a:rPr lang="en-US" sz="1000">
                      <a:solidFill>
                        <a:srgbClr val="FF0000"/>
                      </a:solidFill>
                      <a:latin typeface="Arial" pitchFamily="34" charset="0"/>
                    </a:rPr>
                    <a:t>Service</a:t>
                  </a:r>
                </a:p>
              </p:txBody>
            </p:sp>
            <p:sp>
              <p:nvSpPr>
                <p:cNvPr id="1032371" name="Oval 179"/>
                <p:cNvSpPr>
                  <a:spLocks noChangeArrowheads="1"/>
                </p:cNvSpPr>
                <p:nvPr/>
              </p:nvSpPr>
              <p:spPr bwMode="auto">
                <a:xfrm>
                  <a:off x="2154" y="1462"/>
                  <a:ext cx="258" cy="227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 b="0">
                      <a:solidFill>
                        <a:srgbClr val="FF0000"/>
                      </a:solidFill>
                      <a:latin typeface="Arial Black" pitchFamily="34" charset="0"/>
                    </a:rPr>
                    <a:t>fs</a:t>
                  </a:r>
                </a:p>
              </p:txBody>
            </p:sp>
            <p:sp>
              <p:nvSpPr>
                <p:cNvPr id="1032372" name="Oval 180"/>
                <p:cNvSpPr>
                  <a:spLocks noChangeArrowheads="1"/>
                </p:cNvSpPr>
                <p:nvPr/>
              </p:nvSpPr>
              <p:spPr bwMode="auto">
                <a:xfrm>
                  <a:off x="1179" y="1462"/>
                  <a:ext cx="258" cy="227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1200" b="0">
                      <a:solidFill>
                        <a:srgbClr val="FF0000"/>
                      </a:solidFill>
                      <a:latin typeface="Arial Black" pitchFamily="34" charset="0"/>
                    </a:rPr>
                    <a:t>fs</a:t>
                  </a:r>
                </a:p>
              </p:txBody>
            </p:sp>
          </p:grpSp>
          <p:grpSp>
            <p:nvGrpSpPr>
              <p:cNvPr id="1032292" name="Group 181"/>
              <p:cNvGrpSpPr>
                <a:grpSpLocks/>
              </p:cNvGrpSpPr>
              <p:nvPr/>
            </p:nvGrpSpPr>
            <p:grpSpPr bwMode="auto">
              <a:xfrm>
                <a:off x="1349" y="1253"/>
                <a:ext cx="893" cy="658"/>
                <a:chOff x="1315" y="1275"/>
                <a:chExt cx="893" cy="658"/>
              </a:xfrm>
            </p:grpSpPr>
            <p:grpSp>
              <p:nvGrpSpPr>
                <p:cNvPr id="1032295" name="Group 182"/>
                <p:cNvGrpSpPr>
                  <a:grpSpLocks/>
                </p:cNvGrpSpPr>
                <p:nvPr/>
              </p:nvGrpSpPr>
              <p:grpSpPr bwMode="auto">
                <a:xfrm>
                  <a:off x="1315" y="1275"/>
                  <a:ext cx="893" cy="227"/>
                  <a:chOff x="1338" y="1275"/>
                  <a:chExt cx="893" cy="227"/>
                </a:xfrm>
              </p:grpSpPr>
              <p:sp>
                <p:nvSpPr>
                  <p:cNvPr id="1032375" name="Oval 183"/>
                  <p:cNvSpPr>
                    <a:spLocks noChangeArrowheads="1"/>
                  </p:cNvSpPr>
                  <p:nvPr/>
                </p:nvSpPr>
                <p:spPr bwMode="auto">
                  <a:xfrm>
                    <a:off x="1338" y="1275"/>
                    <a:ext cx="258" cy="2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b="0">
                        <a:solidFill>
                          <a:srgbClr val="FF0000"/>
                        </a:solidFill>
                        <a:latin typeface="Arial Black" pitchFamily="34" charset="0"/>
                      </a:rPr>
                      <a:t>fs</a:t>
                    </a:r>
                  </a:p>
                </p:txBody>
              </p:sp>
              <p:sp>
                <p:nvSpPr>
                  <p:cNvPr id="1032376" name="Oval 184"/>
                  <p:cNvSpPr>
                    <a:spLocks noChangeArrowheads="1"/>
                  </p:cNvSpPr>
                  <p:nvPr/>
                </p:nvSpPr>
                <p:spPr bwMode="auto">
                  <a:xfrm>
                    <a:off x="1973" y="1275"/>
                    <a:ext cx="258" cy="2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b="0">
                        <a:solidFill>
                          <a:srgbClr val="FF0000"/>
                        </a:solidFill>
                        <a:latin typeface="Arial Black" pitchFamily="34" charset="0"/>
                      </a:rPr>
                      <a:t>fs</a:t>
                    </a:r>
                  </a:p>
                </p:txBody>
              </p:sp>
            </p:grpSp>
            <p:grpSp>
              <p:nvGrpSpPr>
                <p:cNvPr id="1032298" name="Group 185"/>
                <p:cNvGrpSpPr>
                  <a:grpSpLocks/>
                </p:cNvGrpSpPr>
                <p:nvPr/>
              </p:nvGrpSpPr>
              <p:grpSpPr bwMode="auto">
                <a:xfrm>
                  <a:off x="1315" y="1706"/>
                  <a:ext cx="893" cy="227"/>
                  <a:chOff x="1338" y="1275"/>
                  <a:chExt cx="893" cy="227"/>
                </a:xfrm>
              </p:grpSpPr>
              <p:sp>
                <p:nvSpPr>
                  <p:cNvPr id="1032378" name="Oval 186"/>
                  <p:cNvSpPr>
                    <a:spLocks noChangeArrowheads="1"/>
                  </p:cNvSpPr>
                  <p:nvPr/>
                </p:nvSpPr>
                <p:spPr bwMode="auto">
                  <a:xfrm>
                    <a:off x="1338" y="1275"/>
                    <a:ext cx="258" cy="2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b="0">
                        <a:solidFill>
                          <a:srgbClr val="FF0000"/>
                        </a:solidFill>
                        <a:latin typeface="Arial Black" pitchFamily="34" charset="0"/>
                      </a:rPr>
                      <a:t>fs</a:t>
                    </a:r>
                  </a:p>
                </p:txBody>
              </p:sp>
              <p:sp>
                <p:nvSpPr>
                  <p:cNvPr id="1032379" name="Oval 187"/>
                  <p:cNvSpPr>
                    <a:spLocks noChangeArrowheads="1"/>
                  </p:cNvSpPr>
                  <p:nvPr/>
                </p:nvSpPr>
                <p:spPr bwMode="auto">
                  <a:xfrm>
                    <a:off x="1973" y="1275"/>
                    <a:ext cx="258" cy="2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1200" b="0">
                        <a:solidFill>
                          <a:srgbClr val="FF0000"/>
                        </a:solidFill>
                        <a:latin typeface="Arial Black" pitchFamily="34" charset="0"/>
                      </a:rPr>
                      <a:t>fs</a:t>
                    </a:r>
                  </a:p>
                </p:txBody>
              </p:sp>
            </p:grpSp>
          </p:grpSp>
        </p:grpSp>
        <p:sp>
          <p:nvSpPr>
            <p:cNvPr id="1032380" name="AutoShape 188"/>
            <p:cNvSpPr>
              <a:spLocks noChangeArrowheads="1"/>
            </p:cNvSpPr>
            <p:nvPr/>
          </p:nvSpPr>
          <p:spPr bwMode="auto">
            <a:xfrm>
              <a:off x="1156" y="1253"/>
              <a:ext cx="1293" cy="6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2382" name="Text Box 190"/>
          <p:cNvSpPr txBox="1">
            <a:spLocks noChangeArrowheads="1"/>
          </p:cNvSpPr>
          <p:nvPr/>
        </p:nvSpPr>
        <p:spPr bwMode="auto">
          <a:xfrm>
            <a:off x="7467600" y="4267200"/>
            <a:ext cx="1676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 dirty="0">
                <a:solidFill>
                  <a:srgbClr val="FF0000"/>
                </a:solidFill>
              </a:rPr>
              <a:t>Traditional </a:t>
            </a:r>
            <a:r>
              <a:rPr lang="en-US" b="0" dirty="0" smtClean="0">
                <a:solidFill>
                  <a:srgbClr val="FF0000"/>
                </a:solidFill>
              </a:rPr>
              <a:t>Grid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1032383" name="Line 191"/>
          <p:cNvSpPr>
            <a:spLocks noChangeShapeType="1"/>
          </p:cNvSpPr>
          <p:nvPr/>
        </p:nvSpPr>
        <p:spPr bwMode="auto">
          <a:xfrm flipH="1" flipV="1">
            <a:off x="6705600" y="4114800"/>
            <a:ext cx="838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193" name="Picture 192"/>
          <p:cNvPicPr/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571949" y="542290"/>
            <a:ext cx="798697" cy="45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3" r="20416" b="22016"/>
          <a:stretch/>
        </p:blipFill>
        <p:spPr bwMode="auto">
          <a:xfrm>
            <a:off x="5649334" y="454072"/>
            <a:ext cx="793211" cy="63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5" name="AutoShape 79"/>
          <p:cNvSpPr>
            <a:spLocks noChangeArrowheads="1"/>
          </p:cNvSpPr>
          <p:nvPr/>
        </p:nvSpPr>
        <p:spPr bwMode="auto">
          <a:xfrm rot="5400000">
            <a:off x="5859234" y="1199501"/>
            <a:ext cx="407987" cy="339725"/>
          </a:xfrm>
          <a:prstGeom prst="flowChartDelay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anchor="ctr">
            <a:spAutoFit/>
          </a:bodyPr>
          <a:lstStyle/>
          <a:p>
            <a:r>
              <a:rPr lang="en-US" sz="1200" dirty="0"/>
              <a:t>SS</a:t>
            </a:r>
          </a:p>
        </p:txBody>
      </p:sp>
    </p:spTree>
    <p:extLst>
      <p:ext uri="{BB962C8B-B14F-4D97-AF65-F5344CB8AC3E}">
        <p14:creationId xmlns:p14="http://schemas.microsoft.com/office/powerpoint/2010/main" val="420078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98</Words>
  <Application>Microsoft Office PowerPoint</Application>
  <PresentationFormat>On-screen Show (4:3)</PresentationFormat>
  <Paragraphs>78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Fox</dc:creator>
  <cp:lastModifiedBy>Geoffrey Fox</cp:lastModifiedBy>
  <cp:revision>3</cp:revision>
  <dcterms:created xsi:type="dcterms:W3CDTF">2011-11-05T12:47:12Z</dcterms:created>
  <dcterms:modified xsi:type="dcterms:W3CDTF">2011-11-05T13:04:25Z</dcterms:modified>
</cp:coreProperties>
</file>