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624" r:id="rId2"/>
    <p:sldId id="625" r:id="rId3"/>
    <p:sldId id="503" r:id="rId4"/>
    <p:sldId id="643" r:id="rId5"/>
    <p:sldId id="509" r:id="rId6"/>
    <p:sldId id="673" r:id="rId7"/>
    <p:sldId id="629" r:id="rId8"/>
    <p:sldId id="562" r:id="rId9"/>
    <p:sldId id="630" r:id="rId10"/>
    <p:sldId id="659" r:id="rId11"/>
    <p:sldId id="660" r:id="rId12"/>
    <p:sldId id="661" r:id="rId13"/>
    <p:sldId id="662" r:id="rId14"/>
    <p:sldId id="635" r:id="rId15"/>
    <p:sldId id="631" r:id="rId16"/>
    <p:sldId id="521" r:id="rId17"/>
    <p:sldId id="670" r:id="rId18"/>
    <p:sldId id="671" r:id="rId19"/>
    <p:sldId id="672" r:id="rId20"/>
    <p:sldId id="522" r:id="rId21"/>
    <p:sldId id="663" r:id="rId22"/>
    <p:sldId id="664" r:id="rId23"/>
    <p:sldId id="665" r:id="rId24"/>
    <p:sldId id="666" r:id="rId25"/>
    <p:sldId id="668" r:id="rId26"/>
    <p:sldId id="619" r:id="rId27"/>
    <p:sldId id="669" r:id="rId28"/>
    <p:sldId id="641" r:id="rId29"/>
    <p:sldId id="600" r:id="rId30"/>
    <p:sldId id="601" r:id="rId31"/>
    <p:sldId id="620" r:id="rId32"/>
    <p:sldId id="603" r:id="rId33"/>
    <p:sldId id="640" r:id="rId34"/>
    <p:sldId id="622" r:id="rId35"/>
    <p:sldId id="605" r:id="rId36"/>
    <p:sldId id="596" r:id="rId37"/>
    <p:sldId id="597" r:id="rId38"/>
    <p:sldId id="652" r:id="rId39"/>
    <p:sldId id="654" r:id="rId40"/>
    <p:sldId id="655" r:id="rId41"/>
    <p:sldId id="608" r:id="rId42"/>
    <p:sldId id="609" r:id="rId43"/>
    <p:sldId id="656" r:id="rId44"/>
    <p:sldId id="657" r:id="rId45"/>
    <p:sldId id="610" r:id="rId46"/>
    <p:sldId id="658" r:id="rId47"/>
    <p:sldId id="648" r:id="rId48"/>
    <p:sldId id="642" r:id="rId49"/>
    <p:sldId id="645" r:id="rId50"/>
    <p:sldId id="646" r:id="rId51"/>
    <p:sldId id="647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09999"/>
    <a:srgbClr val="FFCC99"/>
    <a:srgbClr val="CC0000"/>
    <a:srgbClr val="993366"/>
    <a:srgbClr val="FFFF66"/>
    <a:srgbClr val="000066"/>
    <a:srgbClr val="33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9" autoAdjust="0"/>
    <p:restoredTop sz="94504" autoAdjust="0"/>
  </p:normalViewPr>
  <p:slideViewPr>
    <p:cSldViewPr>
      <p:cViewPr>
        <p:scale>
          <a:sx n="80" d="100"/>
          <a:sy n="80" d="100"/>
        </p:scale>
        <p:origin x="-22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0.xml"/><Relationship Id="rId3" Type="http://schemas.openxmlformats.org/officeDocument/2006/relationships/slide" Target="slides/slide12.xml"/><Relationship Id="rId7" Type="http://schemas.openxmlformats.org/officeDocument/2006/relationships/slide" Target="slides/slide19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17.xml"/><Relationship Id="rId11" Type="http://schemas.openxmlformats.org/officeDocument/2006/relationships/slide" Target="slides/slide48.xml"/><Relationship Id="rId5" Type="http://schemas.openxmlformats.org/officeDocument/2006/relationships/slide" Target="slides/slide16.xml"/><Relationship Id="rId10" Type="http://schemas.openxmlformats.org/officeDocument/2006/relationships/slide" Target="slides/slide41.xml"/><Relationship Id="rId4" Type="http://schemas.openxmlformats.org/officeDocument/2006/relationships/slide" Target="slides/slide15.xml"/><Relationship Id="rId9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szalay\My%20Documents\CCA08\amdahl%20number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zalay\My%20Documents\CCA08\amdahl%20numbe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2882275036721327"/>
          <c:y val="2.6221019247594117E-2"/>
          <c:w val="0.82795603674540685"/>
          <c:h val="0.64105680755423078"/>
        </c:manualLayout>
      </c:layout>
      <c:barChart>
        <c:barDir val="col"/>
        <c:grouping val="clustered"/>
        <c:ser>
          <c:idx val="0"/>
          <c:order val="0"/>
          <c:spPr>
            <a:effectLst/>
            <a:scene3d>
              <a:camera prst="orthographicFront"/>
              <a:lightRig rig="threePt" dir="t"/>
            </a:scene3d>
            <a:sp3d prstMaterial="dkEdge"/>
          </c:spPr>
          <c:dPt>
            <c:idx val="0"/>
            <c:spPr>
              <a:solidFill>
                <a:schemeClr val="accent2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3"/>
            <c:spPr>
              <a:solidFill>
                <a:srgbClr val="00B050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4"/>
            <c:spPr>
              <a:solidFill>
                <a:srgbClr val="00B050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5"/>
            <c:spPr>
              <a:solidFill>
                <a:srgbClr val="00B050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6"/>
            <c:spPr>
              <a:solidFill>
                <a:srgbClr val="00B050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7"/>
            <c:spPr>
              <a:solidFill>
                <a:srgbClr val="00B050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9"/>
            <c:spPr>
              <a:solidFill>
                <a:srgbClr val="009999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10"/>
            <c:spPr>
              <a:solidFill>
                <a:srgbClr val="009999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11"/>
            <c:spPr>
              <a:solidFill>
                <a:srgbClr val="009999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12"/>
            <c:spPr>
              <a:solidFill>
                <a:srgbClr val="009999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13"/>
            <c:spPr>
              <a:solidFill>
                <a:srgbClr val="009999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cat>
            <c:strRef>
              <c:f>Sheet1!$A$3:$A$16</c:f>
              <c:strCache>
                <c:ptCount val="14"/>
                <c:pt idx="0">
                  <c:v>Aquarius</c:v>
                </c:pt>
                <c:pt idx="1">
                  <c:v>Via Lactea</c:v>
                </c:pt>
                <c:pt idx="2">
                  <c:v>Materials sci</c:v>
                </c:pt>
                <c:pt idx="3">
                  <c:v>Turbulence</c:v>
                </c:pt>
                <c:pt idx="4">
                  <c:v>Turb 1K steps</c:v>
                </c:pt>
                <c:pt idx="5">
                  <c:v>Millennium</c:v>
                </c:pt>
                <c:pt idx="6">
                  <c:v>SDSS img proc</c:v>
                </c:pt>
                <c:pt idx="7">
                  <c:v>Pan-Starrs</c:v>
                </c:pt>
                <c:pt idx="9">
                  <c:v>Mat analysis</c:v>
                </c:pt>
                <c:pt idx="10">
                  <c:v>Turb analysis</c:v>
                </c:pt>
                <c:pt idx="11">
                  <c:v>SDSS query (10kB)</c:v>
                </c:pt>
                <c:pt idx="12">
                  <c:v>SDSS query (1MB)</c:v>
                </c:pt>
                <c:pt idx="13">
                  <c:v>SDSS query (100MB)</c:v>
                </c:pt>
              </c:strCache>
            </c:strRef>
          </c:cat>
          <c:val>
            <c:numRef>
              <c:f>Sheet1!$F$3:$F$16</c:f>
              <c:numCache>
                <c:formatCode>0.00E+00</c:formatCode>
                <c:ptCount val="14"/>
                <c:pt idx="0">
                  <c:v>1.7142857142857328E-5</c:v>
                </c:pt>
                <c:pt idx="1">
                  <c:v>2.222222222222242E-5</c:v>
                </c:pt>
                <c:pt idx="2">
                  <c:v>2.6666666666666843E-5</c:v>
                </c:pt>
                <c:pt idx="3">
                  <c:v>1.0909090909090908E-4</c:v>
                </c:pt>
                <c:pt idx="4">
                  <c:v>1.090909090909091E-2</c:v>
                </c:pt>
                <c:pt idx="5">
                  <c:v>6.3888888888889034E-4</c:v>
                </c:pt>
                <c:pt idx="6">
                  <c:v>1.3333333333333365E-3</c:v>
                </c:pt>
                <c:pt idx="7">
                  <c:v>8.0000000000000297E-4</c:v>
                </c:pt>
                <c:pt idx="9">
                  <c:v>2.6666666666666682E-2</c:v>
                </c:pt>
                <c:pt idx="10">
                  <c:v>0.10909090909090922</c:v>
                </c:pt>
                <c:pt idx="11" formatCode="General">
                  <c:v>0.18862090324969488</c:v>
                </c:pt>
                <c:pt idx="12" formatCode="General">
                  <c:v>0.16401284269956559</c:v>
                </c:pt>
                <c:pt idx="13" formatCode="General">
                  <c:v>9.1624807744643613E-2</c:v>
                </c:pt>
              </c:numCache>
            </c:numRef>
          </c:val>
        </c:ser>
        <c:gapWidth val="49"/>
        <c:overlap val="-2"/>
        <c:axId val="82297600"/>
        <c:axId val="82299136"/>
      </c:barChart>
      <c:catAx>
        <c:axId val="8229760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2299136"/>
        <c:crossesAt val="1.0000000000000086E-5"/>
        <c:auto val="1"/>
        <c:lblAlgn val="ctr"/>
        <c:lblOffset val="100"/>
      </c:catAx>
      <c:valAx>
        <c:axId val="82299136"/>
        <c:scaling>
          <c:logBase val="10"/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Amdahl number</a:t>
                </a:r>
              </a:p>
            </c:rich>
          </c:tx>
          <c:layout/>
        </c:title>
        <c:numFmt formatCode="0.E+00" sourceLinked="0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2297600"/>
        <c:crosses val="autoZero"/>
        <c:crossBetween val="between"/>
      </c:valAx>
      <c:spPr>
        <a:ln>
          <a:solidFill>
            <a:srgbClr val="4F81BD"/>
          </a:solidFill>
        </a:ln>
      </c:spPr>
    </c:plotArea>
    <c:plotVisOnly val="1"/>
  </c:chart>
  <c:spPr>
    <a:ln>
      <a:noFill/>
    </a:ln>
  </c:sp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rgbClr val="00B050"/>
              </a:solidFill>
            </c:spPr>
          </c:dPt>
          <c:dPt>
            <c:idx val="4"/>
            <c:spPr>
              <a:solidFill>
                <a:srgbClr val="00B050"/>
              </a:solidFill>
            </c:spPr>
          </c:dPt>
          <c:dPt>
            <c:idx val="5"/>
            <c:spPr>
              <a:solidFill>
                <a:srgbClr val="00B050"/>
              </a:solidFill>
            </c:spPr>
          </c:dPt>
          <c:dPt>
            <c:idx val="6"/>
            <c:spPr>
              <a:solidFill>
                <a:srgbClr val="00B050"/>
              </a:solidFill>
            </c:spPr>
          </c:dPt>
          <c:dPt>
            <c:idx val="7"/>
            <c:spPr>
              <a:solidFill>
                <a:srgbClr val="00B050"/>
              </a:solidFill>
            </c:spPr>
          </c:dPt>
          <c:cat>
            <c:strRef>
              <c:f>Sheet1!$A$3:$A$16</c:f>
              <c:strCache>
                <c:ptCount val="14"/>
                <c:pt idx="0">
                  <c:v>Aquarius</c:v>
                </c:pt>
                <c:pt idx="1">
                  <c:v>Via Lactea</c:v>
                </c:pt>
                <c:pt idx="2">
                  <c:v>Materials sci</c:v>
                </c:pt>
                <c:pt idx="3">
                  <c:v>Turbulence</c:v>
                </c:pt>
                <c:pt idx="4">
                  <c:v>Turb 1K steps</c:v>
                </c:pt>
                <c:pt idx="5">
                  <c:v>Millennium</c:v>
                </c:pt>
                <c:pt idx="6">
                  <c:v>SDSS img proc</c:v>
                </c:pt>
                <c:pt idx="7">
                  <c:v>Pan-Starrs</c:v>
                </c:pt>
                <c:pt idx="9">
                  <c:v>Mat analysis</c:v>
                </c:pt>
                <c:pt idx="10">
                  <c:v>Turb analysis</c:v>
                </c:pt>
                <c:pt idx="11">
                  <c:v>SDSS query (10kB)</c:v>
                </c:pt>
                <c:pt idx="12">
                  <c:v>SDSS query (1MB)</c:v>
                </c:pt>
                <c:pt idx="13">
                  <c:v>SDSS query (100MB)</c:v>
                </c:pt>
              </c:strCache>
            </c:strRef>
          </c:cat>
          <c:val>
            <c:numRef>
              <c:f>Sheet1!$D$3:$D$16</c:f>
              <c:numCache>
                <c:formatCode>0.00E+00</c:formatCode>
                <c:ptCount val="14"/>
                <c:pt idx="0">
                  <c:v>54000000000000</c:v>
                </c:pt>
                <c:pt idx="1">
                  <c:v>20000000000000</c:v>
                </c:pt>
                <c:pt idx="2">
                  <c:v>72000000000000</c:v>
                </c:pt>
                <c:pt idx="3">
                  <c:v>300000000000</c:v>
                </c:pt>
                <c:pt idx="4">
                  <c:v>30000000000000</c:v>
                </c:pt>
                <c:pt idx="5">
                  <c:v>23000000000000</c:v>
                </c:pt>
                <c:pt idx="6">
                  <c:v>10000000000000</c:v>
                </c:pt>
                <c:pt idx="7">
                  <c:v>1000000000000000</c:v>
                </c:pt>
                <c:pt idx="9">
                  <c:v>72000000000000</c:v>
                </c:pt>
                <c:pt idx="10">
                  <c:v>30000000000000</c:v>
                </c:pt>
                <c:pt idx="11" formatCode="General">
                  <c:v>3445145931666.665</c:v>
                </c:pt>
                <c:pt idx="12" formatCode="General">
                  <c:v>17976953235000</c:v>
                </c:pt>
                <c:pt idx="13" formatCode="General">
                  <c:v>66215000812500</c:v>
                </c:pt>
              </c:numCache>
            </c:numRef>
          </c:val>
        </c:ser>
        <c:gapWidth val="49"/>
        <c:axId val="82420864"/>
        <c:axId val="82422400"/>
      </c:barChart>
      <c:catAx>
        <c:axId val="8242086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2422400"/>
        <c:crosses val="autoZero"/>
        <c:auto val="1"/>
        <c:lblAlgn val="ctr"/>
        <c:lblOffset val="100"/>
      </c:catAx>
      <c:valAx>
        <c:axId val="82422400"/>
        <c:scaling>
          <c:logBase val="10"/>
          <c:orientation val="minMax"/>
          <c:max val="1E+16"/>
          <c:min val="100000000000"/>
        </c:scaling>
        <c:axPos val="l"/>
        <c:majorGridlines/>
        <c:numFmt formatCode="0" sourceLinked="0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2420864"/>
        <c:crosses val="autoZero"/>
        <c:crossBetween val="between"/>
        <c:dispUnits>
          <c:builtInUnit val="trillions"/>
          <c:dispUnitsLbl>
            <c:layout>
              <c:manualLayout>
                <c:xMode val="edge"/>
                <c:yMode val="edge"/>
                <c:x val="3.0555555555555582E-2"/>
                <c:y val="0.27298777652793432"/>
              </c:manualLayout>
            </c:layout>
            <c:tx>
              <c:rich>
                <a:bodyPr/>
                <a:lstStyle/>
                <a:p>
                  <a:pPr>
                    <a:defRPr sz="2000"/>
                  </a:pPr>
                  <a:r>
                    <a:rPr lang="en-US" sz="2000"/>
                    <a:t>Terabytes</a:t>
                  </a:r>
                </a:p>
              </c:rich>
            </c:tx>
          </c:dispUnitsLbl>
        </c:dispUnits>
      </c:valAx>
      <c:spPr>
        <a:ln>
          <a:solidFill>
            <a:schemeClr val="accent1"/>
          </a:solidFill>
        </a:ln>
      </c:spPr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0.15596</cdr:x>
      <cdr:y>0.04167</cdr:y>
    </cdr:from>
    <cdr:to>
      <cdr:x>0.51376</cdr:x>
      <cdr:y>0.12581</cdr:y>
    </cdr:to>
    <cdr:sp macro="" textlink="">
      <cdr:nvSpPr>
        <cdr:cNvPr id="2" name="TextBox 5"/>
        <cdr:cNvSpPr txBox="1"/>
      </cdr:nvSpPr>
      <cdr:spPr>
        <a:xfrm xmlns:a="http://schemas.openxmlformats.org/drawingml/2006/main">
          <a:off x="1295400" y="228600"/>
          <a:ext cx="297180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5pPr>
          <a:lvl6pPr marL="22860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6pPr>
          <a:lvl7pPr marL="27432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7pPr>
          <a:lvl8pPr marL="32004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8pPr>
          <a:lvl9pPr marL="36576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9pPr>
        </a:lstStyle>
        <a:p xmlns:a="http://schemas.openxmlformats.org/drawingml/2006/main">
          <a:pPr algn="ctr"/>
          <a:r>
            <a:rPr lang="en-US" i="1" dirty="0" smtClean="0"/>
            <a:t>Data generation</a:t>
          </a:r>
          <a:endParaRPr lang="en-US" i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7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67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7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122C7F-5955-4E0D-9A5F-5651813A8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B201E-33C3-489A-A66D-E2EB3FB2AB80}" type="slidenum">
              <a:rPr lang="en-US"/>
              <a:pPr/>
              <a:t>21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7BEB84-955E-4513-B715-3BE5DF1D47CE}" type="slidenum">
              <a:rPr lang="en-US"/>
              <a:pPr/>
              <a:t>22</a:t>
            </a:fld>
            <a:endParaRPr lang="en-US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8891E6-3AF8-4E7A-B448-AD3A76C666C4}" type="slidenum">
              <a:rPr lang="en-US"/>
              <a:pPr/>
              <a:t>23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847C99-9524-46DC-8268-A117C65D7BE3}" type="slidenum">
              <a:rPr lang="en-US"/>
              <a:pPr/>
              <a:t>24</a:t>
            </a:fld>
            <a:endParaRPr lang="en-US"/>
          </a:p>
        </p:txBody>
      </p:sp>
      <p:sp>
        <p:nvSpPr>
          <p:cNvPr id="4782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FE4A8A-B405-4C53-8653-BA10D6BC4CFF}" type="slidenum">
              <a:rPr lang="en-US"/>
              <a:pPr/>
              <a:t>25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05881-42AE-4E4F-BFE7-FED6E4BB4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54EA-6BD7-4D3F-BCA8-D4F992D2E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6DC03-C360-4818-AD89-A37A3600A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010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511A0-ECB2-4459-A443-E869E3AEC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010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38100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87A70-E0B0-4431-98B9-ED4F4AC5D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4A3D7-1FA5-4B78-8B32-62DCF6909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4A3BA-B56D-49FE-8CC0-3C73D45EC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A027B-46F5-4929-939E-678D0512F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7C438-5BE7-432D-B716-11AE302EA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DBD31-9436-4751-8D37-984B7D13B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23448-B8B4-4762-B47E-FACC7EE74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03B5B-82BB-49E5-B972-DB51D28C2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1D514-9F1C-4944-8563-C653158B5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grid"/>
          <p:cNvPicPr>
            <a:picLocks noChangeAspect="1" noChangeArrowheads="1"/>
          </p:cNvPicPr>
          <p:nvPr userDrawn="1"/>
        </p:nvPicPr>
        <p:blipFill>
          <a:blip r:embed="rId15" cstate="print"/>
          <a:srcRect t="32001"/>
          <a:stretch>
            <a:fillRect/>
          </a:stretch>
        </p:blipFill>
        <p:spPr bwMode="auto">
          <a:xfrm>
            <a:off x="762000" y="381000"/>
            <a:ext cx="7620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01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F240F8D-801B-43AA-AFAA-B3F49D20C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9" descr="slider"/>
          <p:cNvPicPr>
            <a:picLocks noChangeAspect="1" noChangeArrowheads="1"/>
          </p:cNvPicPr>
          <p:nvPr userDrawn="1"/>
        </p:nvPicPr>
        <p:blipFill>
          <a:blip r:embed="rId16" cstate="print"/>
          <a:srcRect l="28323" r="44508"/>
          <a:stretch>
            <a:fillRect/>
          </a:stretch>
        </p:blipFill>
        <p:spPr bwMode="auto">
          <a:xfrm>
            <a:off x="1371600" y="1174750"/>
            <a:ext cx="7010400" cy="11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8" descr="slider"/>
          <p:cNvPicPr>
            <a:picLocks noChangeAspect="1" noChangeArrowheads="1"/>
          </p:cNvPicPr>
          <p:nvPr userDrawn="1"/>
        </p:nvPicPr>
        <p:blipFill>
          <a:blip r:embed="rId16" cstate="print"/>
          <a:srcRect l="28323" r="44508"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i="1">
          <a:solidFill>
            <a:srgbClr val="33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990033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/en/proj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hyperlink" Target="http://localhost/en/sdss/" TargetMode="Externa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hyperlink" Target="http://lifeunderyourfeet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2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5.wmf"/><Relationship Id="rId4" Type="http://schemas.openxmlformats.org/officeDocument/2006/relationships/hyperlink" Target="http://es.rice.edu/ES/humsoc/Galileo/Images/Astro/Instruments/hevelius_telescope.gif" TargetMode="Externa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797175"/>
            <a:ext cx="8229600" cy="1470025"/>
          </a:xfrm>
        </p:spPr>
        <p:txBody>
          <a:bodyPr/>
          <a:lstStyle/>
          <a:p>
            <a:pPr algn="l" eaLnBrk="1" hangingPunct="1"/>
            <a:r>
              <a:rPr lang="en-US" sz="4400" b="0" dirty="0" smtClean="0">
                <a:latin typeface="Arial Black" pitchFamily="34" charset="0"/>
              </a:rPr>
              <a:t>Extreme Data-Intensive Computing</a:t>
            </a:r>
            <a:br>
              <a:rPr lang="en-US" sz="4400" b="0" dirty="0" smtClean="0">
                <a:latin typeface="Arial Black" pitchFamily="34" charset="0"/>
              </a:rPr>
            </a:br>
            <a:endParaRPr lang="en-US" sz="4400" b="0" dirty="0" smtClean="0">
              <a:latin typeface="Arial Black" pitchFamily="34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5257800"/>
            <a:ext cx="7848600" cy="5334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</a:pPr>
            <a:r>
              <a:rPr lang="en-US" smtClean="0"/>
              <a:t>Alex Szalay</a:t>
            </a:r>
          </a:p>
          <a:p>
            <a:pPr algn="r" eaLnBrk="1" hangingPunct="1">
              <a:lnSpc>
                <a:spcPct val="80000"/>
              </a:lnSpc>
            </a:pPr>
            <a:r>
              <a:rPr lang="en-US" smtClean="0"/>
              <a:t>The Johns Hopkins University</a:t>
            </a:r>
            <a:endParaRPr lang="en-US" sz="1800" smtClean="0"/>
          </a:p>
        </p:txBody>
      </p:sp>
      <p:pic>
        <p:nvPicPr>
          <p:cNvPr id="502792" name="Picture 8" descr="motes-grou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6650" y="609600"/>
            <a:ext cx="2019300" cy="12446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6388" name="Picture 9" descr="new_projects_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69925"/>
            <a:ext cx="2133600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0" descr="new_sdss_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671513"/>
            <a:ext cx="2133600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SDSS Now Finished!</a:t>
            </a:r>
          </a:p>
        </p:txBody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of May 15, 2008 SDSS is officially complete</a:t>
            </a:r>
          </a:p>
          <a:p>
            <a:r>
              <a:rPr lang="en-US" dirty="0"/>
              <a:t>Final data release (DR7.2) later this year</a:t>
            </a:r>
          </a:p>
          <a:p>
            <a:r>
              <a:rPr lang="en-US" dirty="0"/>
              <a:t>Final archiving of the data in progress</a:t>
            </a:r>
          </a:p>
          <a:p>
            <a:pPr lvl="1"/>
            <a:r>
              <a:rPr lang="en-US" dirty="0"/>
              <a:t>Paper archive at U. Chicago Library</a:t>
            </a:r>
          </a:p>
          <a:p>
            <a:pPr lvl="1"/>
            <a:r>
              <a:rPr lang="en-US" dirty="0"/>
              <a:t>Digital Archive at JHU Library</a:t>
            </a:r>
          </a:p>
          <a:p>
            <a:r>
              <a:rPr lang="en-US" dirty="0"/>
              <a:t>Archive will contain &gt;</a:t>
            </a:r>
            <a:r>
              <a:rPr lang="en-US" dirty="0" smtClean="0"/>
              <a:t>150TB</a:t>
            </a:r>
            <a:endParaRPr lang="en-US" dirty="0"/>
          </a:p>
          <a:p>
            <a:pPr lvl="1"/>
            <a:r>
              <a:rPr lang="en-US" dirty="0"/>
              <a:t>All raw data</a:t>
            </a:r>
          </a:p>
          <a:p>
            <a:pPr lvl="1"/>
            <a:r>
              <a:rPr lang="en-US" dirty="0"/>
              <a:t>All processed/calibrated data</a:t>
            </a:r>
          </a:p>
          <a:p>
            <a:pPr lvl="1"/>
            <a:r>
              <a:rPr lang="en-US" dirty="0"/>
              <a:t>All version of the database</a:t>
            </a:r>
          </a:p>
          <a:p>
            <a:pPr lvl="1"/>
            <a:r>
              <a:rPr lang="en-US" dirty="0"/>
              <a:t>Full email archive and technical drawings</a:t>
            </a:r>
          </a:p>
          <a:p>
            <a:pPr lvl="1"/>
            <a:r>
              <a:rPr lang="en-US" dirty="0"/>
              <a:t>Full software code repository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Database Challenges  </a:t>
            </a: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Loading (and scrubbing) the Data</a:t>
            </a:r>
          </a:p>
          <a:p>
            <a:r>
              <a:rPr lang="en-US" dirty="0"/>
              <a:t>Organizing the Data (20 queries, self-documenting)</a:t>
            </a:r>
          </a:p>
          <a:p>
            <a:r>
              <a:rPr lang="en-US" dirty="0"/>
              <a:t>Accessing the Data (small and large queries, visual)</a:t>
            </a:r>
          </a:p>
          <a:p>
            <a:r>
              <a:rPr lang="en-US" dirty="0"/>
              <a:t>Delivering the Data (</a:t>
            </a:r>
            <a:r>
              <a:rPr lang="en-US" dirty="0" smtClean="0"/>
              <a:t>workbench, versions: </a:t>
            </a:r>
            <a:r>
              <a:rPr lang="en-US" dirty="0" err="1" smtClean="0"/>
              <a:t>DRx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Analyzing the Data (spatial, scaling…)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MyDB: Workbench</a:t>
            </a:r>
          </a:p>
        </p:txBody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to register ‘power users’, with their own DB</a:t>
            </a:r>
          </a:p>
          <a:p>
            <a:r>
              <a:rPr lang="en-US"/>
              <a:t>Query output goes to ‘MyDB’</a:t>
            </a:r>
          </a:p>
          <a:p>
            <a:r>
              <a:rPr lang="en-US"/>
              <a:t>Can be joined with source database</a:t>
            </a:r>
          </a:p>
          <a:p>
            <a:r>
              <a:rPr lang="en-US"/>
              <a:t>Results are materialized from MyDB upon request</a:t>
            </a:r>
          </a:p>
          <a:p>
            <a:r>
              <a:rPr lang="en-US"/>
              <a:t>Users can do:</a:t>
            </a:r>
          </a:p>
          <a:p>
            <a:pPr lvl="1"/>
            <a:r>
              <a:rPr lang="en-US"/>
              <a:t>Insert, Drop, Create, Select  Into, Functions, Procedures</a:t>
            </a:r>
          </a:p>
          <a:p>
            <a:pPr lvl="1"/>
            <a:r>
              <a:rPr lang="en-US"/>
              <a:t>Publish their tables to a group area</a:t>
            </a:r>
          </a:p>
          <a:p>
            <a:r>
              <a:rPr lang="en-US"/>
              <a:t>Data delivery via the CASJobs (C# WS)</a:t>
            </a:r>
          </a:p>
          <a:p>
            <a:endParaRPr lang="en-US"/>
          </a:p>
          <a:p>
            <a:pPr>
              <a:buFontTx/>
              <a:buNone/>
            </a:pPr>
            <a:r>
              <a:rPr lang="en-US" b="1"/>
              <a:t>=&gt; Sending analysis to the data!</a:t>
            </a:r>
          </a:p>
          <a:p>
            <a:pPr>
              <a:buFontTx/>
              <a:buNone/>
            </a:pPr>
            <a:endParaRPr lang="en-US" b="1"/>
          </a:p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Search Capabilities</a:t>
            </a:r>
            <a:endParaRPr lang="en-US" dirty="0"/>
          </a:p>
        </p:txBody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SDSS has lots of complex boundaries</a:t>
            </a:r>
          </a:p>
          <a:p>
            <a:pPr lvl="1"/>
            <a:r>
              <a:rPr lang="en-US" dirty="0"/>
              <a:t>60,000+ regions</a:t>
            </a:r>
          </a:p>
          <a:p>
            <a:pPr lvl="1"/>
            <a:r>
              <a:rPr lang="en-US" dirty="0"/>
              <a:t>6M masks, represented as spherical </a:t>
            </a:r>
            <a:r>
              <a:rPr lang="en-US" dirty="0" smtClean="0"/>
              <a:t>polygons</a:t>
            </a:r>
          </a:p>
          <a:p>
            <a:r>
              <a:rPr lang="en-US" b="1" dirty="0" smtClean="0"/>
              <a:t>Need fast, multidimensional spatial searches!</a:t>
            </a:r>
            <a:endParaRPr lang="en-US" b="1" dirty="0"/>
          </a:p>
          <a:p>
            <a:r>
              <a:rPr lang="en-US" dirty="0"/>
              <a:t>A GIS-like library built in C++ and SQL</a:t>
            </a:r>
          </a:p>
          <a:p>
            <a:r>
              <a:rPr lang="en-US" dirty="0"/>
              <a:t>Now converted to C# for direct </a:t>
            </a:r>
            <a:r>
              <a:rPr lang="en-US" dirty="0" err="1"/>
              <a:t>plugin</a:t>
            </a:r>
            <a:r>
              <a:rPr lang="en-US" dirty="0"/>
              <a:t> into </a:t>
            </a:r>
            <a:br>
              <a:rPr lang="en-US" dirty="0"/>
            </a:br>
            <a:r>
              <a:rPr lang="en-US" dirty="0" err="1"/>
              <a:t>SQLServer</a:t>
            </a:r>
            <a:r>
              <a:rPr lang="en-US" dirty="0"/>
              <a:t> </a:t>
            </a:r>
            <a:r>
              <a:rPr lang="en-US" dirty="0" smtClean="0"/>
              <a:t>2008 </a:t>
            </a:r>
            <a:r>
              <a:rPr lang="en-US" dirty="0"/>
              <a:t>(17 times faster than C++)</a:t>
            </a:r>
          </a:p>
          <a:p>
            <a:r>
              <a:rPr lang="en-US" dirty="0"/>
              <a:t>Precompute arcs and store in database for rendering</a:t>
            </a:r>
          </a:p>
          <a:p>
            <a:r>
              <a:rPr lang="en-US" dirty="0"/>
              <a:t>Functions for point in polygon, intersecting polygons, polygons covering points, all points in polygon</a:t>
            </a:r>
          </a:p>
          <a:p>
            <a:r>
              <a:rPr lang="en-US" dirty="0"/>
              <a:t>Using spherical </a:t>
            </a:r>
            <a:r>
              <a:rPr lang="en-US" dirty="0" err="1"/>
              <a:t>quadtrees</a:t>
            </a:r>
            <a:r>
              <a:rPr lang="en-US" dirty="0"/>
              <a:t> (HTM)</a:t>
            </a:r>
          </a:p>
          <a:p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315200" y="5334000"/>
            <a:ext cx="1025525" cy="1028700"/>
            <a:chOff x="1488" y="624"/>
            <a:chExt cx="2976" cy="316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488" y="624"/>
              <a:ext cx="2976" cy="3168"/>
              <a:chOff x="1488" y="624"/>
              <a:chExt cx="2976" cy="3168"/>
            </a:xfrm>
          </p:grpSpPr>
          <p:sp>
            <p:nvSpPr>
              <p:cNvPr id="589830" name="AutoShape 6"/>
              <p:cNvSpPr>
                <a:spLocks noChangeArrowheads="1"/>
              </p:cNvSpPr>
              <p:nvPr/>
            </p:nvSpPr>
            <p:spPr bwMode="auto">
              <a:xfrm>
                <a:off x="1488" y="624"/>
                <a:ext cx="2976" cy="3168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9831" name="AutoShape 7"/>
              <p:cNvSpPr>
                <a:spLocks noChangeArrowheads="1"/>
              </p:cNvSpPr>
              <p:nvPr/>
            </p:nvSpPr>
            <p:spPr bwMode="auto">
              <a:xfrm flipV="1">
                <a:off x="2208" y="2304"/>
                <a:ext cx="1536" cy="1440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9832" name="AutoShape 8"/>
              <p:cNvSpPr>
                <a:spLocks noChangeArrowheads="1"/>
              </p:cNvSpPr>
              <p:nvPr/>
            </p:nvSpPr>
            <p:spPr bwMode="auto">
              <a:xfrm>
                <a:off x="2592" y="2352"/>
                <a:ext cx="768" cy="720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9833" name="AutoShape 9"/>
              <p:cNvSpPr>
                <a:spLocks noChangeArrowheads="1"/>
              </p:cNvSpPr>
              <p:nvPr/>
            </p:nvSpPr>
            <p:spPr bwMode="auto">
              <a:xfrm flipV="1">
                <a:off x="2568" y="1584"/>
                <a:ext cx="816" cy="720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9834" name="AutoShape 10"/>
              <p:cNvSpPr>
                <a:spLocks noChangeArrowheads="1"/>
              </p:cNvSpPr>
              <p:nvPr/>
            </p:nvSpPr>
            <p:spPr bwMode="auto">
              <a:xfrm flipV="1">
                <a:off x="1824" y="3072"/>
                <a:ext cx="816" cy="720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9835" name="AutoShape 11"/>
              <p:cNvSpPr>
                <a:spLocks noChangeArrowheads="1"/>
              </p:cNvSpPr>
              <p:nvPr/>
            </p:nvSpPr>
            <p:spPr bwMode="auto">
              <a:xfrm flipV="1">
                <a:off x="3312" y="3072"/>
                <a:ext cx="816" cy="720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89836" name="AutoShape 12"/>
            <p:cNvSpPr>
              <a:spLocks noChangeArrowheads="1"/>
            </p:cNvSpPr>
            <p:nvPr/>
          </p:nvSpPr>
          <p:spPr bwMode="auto">
            <a:xfrm flipV="1">
              <a:off x="2256" y="2304"/>
              <a:ext cx="1440" cy="148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837" name="AutoShape 13"/>
            <p:cNvSpPr>
              <a:spLocks noChangeArrowheads="1"/>
            </p:cNvSpPr>
            <p:nvPr/>
          </p:nvSpPr>
          <p:spPr bwMode="auto">
            <a:xfrm flipV="1">
              <a:off x="1824" y="3072"/>
              <a:ext cx="816" cy="67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838" name="AutoShape 14"/>
            <p:cNvSpPr>
              <a:spLocks noChangeArrowheads="1"/>
            </p:cNvSpPr>
            <p:nvPr/>
          </p:nvSpPr>
          <p:spPr bwMode="auto">
            <a:xfrm flipV="1">
              <a:off x="3312" y="3072"/>
              <a:ext cx="816" cy="67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839" name="AutoShape 15"/>
            <p:cNvSpPr>
              <a:spLocks noChangeArrowheads="1"/>
            </p:cNvSpPr>
            <p:nvPr/>
          </p:nvSpPr>
          <p:spPr bwMode="auto">
            <a:xfrm>
              <a:off x="2928" y="3120"/>
              <a:ext cx="816" cy="67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840" name="AutoShape 16"/>
            <p:cNvSpPr>
              <a:spLocks noChangeArrowheads="1"/>
            </p:cNvSpPr>
            <p:nvPr/>
          </p:nvSpPr>
          <p:spPr bwMode="auto">
            <a:xfrm>
              <a:off x="2208" y="3120"/>
              <a:ext cx="816" cy="67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841" name="AutoShape 17"/>
            <p:cNvSpPr>
              <a:spLocks noChangeArrowheads="1"/>
            </p:cNvSpPr>
            <p:nvPr/>
          </p:nvSpPr>
          <p:spPr bwMode="auto">
            <a:xfrm>
              <a:off x="1824" y="2400"/>
              <a:ext cx="816" cy="67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842" name="AutoShape 18"/>
            <p:cNvSpPr>
              <a:spLocks noChangeArrowheads="1"/>
            </p:cNvSpPr>
            <p:nvPr/>
          </p:nvSpPr>
          <p:spPr bwMode="auto">
            <a:xfrm>
              <a:off x="3312" y="2304"/>
              <a:ext cx="816" cy="76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843" name="AutoShape 19"/>
            <p:cNvSpPr>
              <a:spLocks noChangeArrowheads="1"/>
            </p:cNvSpPr>
            <p:nvPr/>
          </p:nvSpPr>
          <p:spPr bwMode="auto">
            <a:xfrm>
              <a:off x="2976" y="1920"/>
              <a:ext cx="480" cy="384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844" name="AutoShape 20"/>
            <p:cNvSpPr>
              <a:spLocks noChangeArrowheads="1"/>
            </p:cNvSpPr>
            <p:nvPr/>
          </p:nvSpPr>
          <p:spPr bwMode="auto">
            <a:xfrm>
              <a:off x="2496" y="1920"/>
              <a:ext cx="480" cy="384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845" name="Oval 21"/>
            <p:cNvSpPr>
              <a:spLocks noChangeArrowheads="1"/>
            </p:cNvSpPr>
            <p:nvPr/>
          </p:nvSpPr>
          <p:spPr bwMode="auto">
            <a:xfrm>
              <a:off x="1968" y="2208"/>
              <a:ext cx="2016" cy="1584"/>
            </a:xfrm>
            <a:prstGeom prst="ellipse">
              <a:avLst/>
            </a:prstGeom>
            <a:solidFill>
              <a:srgbClr val="B2B2B2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846" name="AutoShape 22"/>
            <p:cNvSpPr>
              <a:spLocks noChangeArrowheads="1"/>
            </p:cNvSpPr>
            <p:nvPr/>
          </p:nvSpPr>
          <p:spPr bwMode="auto">
            <a:xfrm flipV="1">
              <a:off x="2784" y="1968"/>
              <a:ext cx="384" cy="28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6" name="Object 2"/>
          <p:cNvGraphicFramePr>
            <a:graphicFrameLocks noChangeAspect="1"/>
          </p:cNvGraphicFramePr>
          <p:nvPr>
            <p:ph sz="half" idx="2"/>
          </p:nvPr>
        </p:nvGraphicFramePr>
        <p:xfrm>
          <a:off x="304800" y="2363788"/>
          <a:ext cx="3810000" cy="4037012"/>
        </p:xfrm>
        <a:graphic>
          <a:graphicData uri="http://schemas.openxmlformats.org/presentationml/2006/ole">
            <p:oleObj spid="_x0000_s88066" name="Image" r:id="rId3" imgW="4698413" imgH="4977778" progId="">
              <p:embed/>
            </p:oleObj>
          </a:graphicData>
        </a:graphic>
      </p:graphicFrame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Primordial Sound Waves in SDSS</a:t>
            </a:r>
          </a:p>
        </p:txBody>
      </p:sp>
      <p:sp>
        <p:nvSpPr>
          <p:cNvPr id="880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3810000" cy="4572000"/>
          </a:xfrm>
        </p:spPr>
        <p:txBody>
          <a:bodyPr/>
          <a:lstStyle/>
          <a:p>
            <a:pPr>
              <a:buFontTx/>
              <a:buNone/>
            </a:pPr>
            <a:r>
              <a:rPr lang="en-US" sz="2200" smtClean="0"/>
              <a:t>Power Spectrum</a:t>
            </a:r>
          </a:p>
          <a:p>
            <a:pPr>
              <a:buFontTx/>
              <a:buNone/>
            </a:pPr>
            <a:r>
              <a:rPr lang="en-US" sz="1800" smtClean="0"/>
              <a:t>(Percival et al 2006, 2007)</a:t>
            </a:r>
          </a:p>
        </p:txBody>
      </p:sp>
      <p:pic>
        <p:nvPicPr>
          <p:cNvPr id="88069" name="Picture 4" descr="WP_pk_and_wigg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0975" y="1295400"/>
            <a:ext cx="50768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609600" y="6324600"/>
            <a:ext cx="3048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Arial" charset="0"/>
                <a:cs typeface="Times New Roman" pitchFamily="18" charset="0"/>
              </a:rPr>
              <a:t>SDSS DR6+2dF</a:t>
            </a: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5562600" y="2286000"/>
            <a:ext cx="2590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Arial" charset="0"/>
                <a:cs typeface="Times New Roman" pitchFamily="18" charset="0"/>
              </a:rPr>
              <a:t>SDSS DR5</a:t>
            </a: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1066800" y="1371600"/>
            <a:ext cx="4114800" cy="4572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800K galaxies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Public Use of the SkyServer</a:t>
            </a:r>
          </a:p>
        </p:txBody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20813"/>
            <a:ext cx="8388350" cy="5226050"/>
          </a:xfrm>
        </p:spPr>
        <p:txBody>
          <a:bodyPr/>
          <a:lstStyle/>
          <a:p>
            <a:pPr eaLnBrk="1" hangingPunct="1"/>
            <a:r>
              <a:rPr lang="en-US" sz="2000" b="1" smtClean="0"/>
              <a:t>Prototype in 21</a:t>
            </a:r>
            <a:r>
              <a:rPr lang="en-US" sz="2000" b="1" baseline="30000" smtClean="0"/>
              <a:t>st</a:t>
            </a:r>
            <a:r>
              <a:rPr lang="en-US" sz="2000" b="1" smtClean="0"/>
              <a:t> Century data access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z="1800" smtClean="0">
                <a:solidFill>
                  <a:schemeClr val="accent2"/>
                </a:solidFill>
              </a:rPr>
              <a:t>400 million web hits in 6 years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z="1800" smtClean="0">
                <a:solidFill>
                  <a:schemeClr val="accent2"/>
                </a:solidFill>
              </a:rPr>
              <a:t>930,000 distinct users</a:t>
            </a:r>
            <a:br>
              <a:rPr lang="en-US" sz="1800" smtClean="0">
                <a:solidFill>
                  <a:schemeClr val="accent2"/>
                </a:solidFill>
              </a:rPr>
            </a:br>
            <a:r>
              <a:rPr lang="en-US" sz="1800" smtClean="0">
                <a:solidFill>
                  <a:schemeClr val="accent2"/>
                </a:solidFill>
              </a:rPr>
              <a:t>vs 10,000 astronomers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z="1800" smtClean="0">
                <a:solidFill>
                  <a:schemeClr val="accent2"/>
                </a:solidFill>
              </a:rPr>
              <a:t>Delivered 50,000 hours</a:t>
            </a:r>
            <a:br>
              <a:rPr lang="en-US" sz="1800" smtClean="0">
                <a:solidFill>
                  <a:schemeClr val="accent2"/>
                </a:solidFill>
              </a:rPr>
            </a:br>
            <a:r>
              <a:rPr lang="en-US" sz="1800" smtClean="0">
                <a:solidFill>
                  <a:schemeClr val="accent2"/>
                </a:solidFill>
              </a:rPr>
              <a:t>of lectures to high schools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z="1800" smtClean="0">
                <a:solidFill>
                  <a:schemeClr val="accent2"/>
                </a:solidFill>
              </a:rPr>
              <a:t>Delivered 100B rows of data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z="1800" smtClean="0">
                <a:solidFill>
                  <a:schemeClr val="accent2"/>
                </a:solidFill>
              </a:rPr>
              <a:t>Everything is a power law</a:t>
            </a:r>
          </a:p>
          <a:p>
            <a:pPr eaLnBrk="1" hangingPunct="1"/>
            <a:endParaRPr lang="en-US" sz="2000" smtClean="0">
              <a:solidFill>
                <a:srgbClr val="3333FF"/>
              </a:solidFill>
            </a:endParaRPr>
          </a:p>
          <a:p>
            <a:pPr eaLnBrk="1" hangingPunct="1"/>
            <a:r>
              <a:rPr lang="en-US" sz="2000" b="1" smtClean="0"/>
              <a:t>GalaxyZoo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z="1800" smtClean="0">
                <a:solidFill>
                  <a:schemeClr val="accent2"/>
                </a:solidFill>
              </a:rPr>
              <a:t>40 million visual galaxy classifications by the public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z="1800" smtClean="0">
                <a:solidFill>
                  <a:schemeClr val="accent2"/>
                </a:solidFill>
              </a:rPr>
              <a:t>Enormous publicity (CNN, Times, Washington Post, BBC)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z="1800" smtClean="0">
                <a:solidFill>
                  <a:schemeClr val="accent2"/>
                </a:solidFill>
              </a:rPr>
              <a:t>100,000 people participating, blogs, poems, ….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z="1800" smtClean="0">
                <a:solidFill>
                  <a:schemeClr val="accent2"/>
                </a:solidFill>
              </a:rPr>
              <a:t>Now truly amazing original discovery by a schoolteacher</a:t>
            </a:r>
          </a:p>
        </p:txBody>
      </p:sp>
      <p:pic>
        <p:nvPicPr>
          <p:cNvPr id="89091" name="Picture 4" descr="skyserve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29200" y="1752600"/>
            <a:ext cx="3886200" cy="2798763"/>
          </a:xfrm>
        </p:spPr>
      </p:pic>
      <p:pic>
        <p:nvPicPr>
          <p:cNvPr id="648197" name="Picture 5" descr="voorwerp_wht_gr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838200"/>
            <a:ext cx="4267200" cy="3379788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Pan-STARRS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5181600"/>
          </a:xfrm>
        </p:spPr>
        <p:txBody>
          <a:bodyPr/>
          <a:lstStyle/>
          <a:p>
            <a:pPr eaLnBrk="1" hangingPunct="1"/>
            <a:r>
              <a:rPr lang="en-US" b="1" smtClean="0"/>
              <a:t>Detect ‘killer asteroids’</a:t>
            </a:r>
          </a:p>
          <a:p>
            <a:pPr lvl="1" eaLnBrk="1" hangingPunct="1"/>
            <a:r>
              <a:rPr lang="en-US" smtClean="0">
                <a:solidFill>
                  <a:schemeClr val="accent2"/>
                </a:solidFill>
              </a:rPr>
              <a:t>PS1: starting in May 1, 2010</a:t>
            </a:r>
          </a:p>
          <a:p>
            <a:pPr lvl="1" eaLnBrk="1" hangingPunct="1"/>
            <a:r>
              <a:rPr lang="en-US" smtClean="0">
                <a:solidFill>
                  <a:schemeClr val="accent2"/>
                </a:solidFill>
              </a:rPr>
              <a:t>Hawaii + JHU + Harvard/CfA + </a:t>
            </a:r>
            <a:br>
              <a:rPr lang="en-US" smtClean="0">
                <a:solidFill>
                  <a:schemeClr val="accent2"/>
                </a:solidFill>
              </a:rPr>
            </a:br>
            <a:r>
              <a:rPr lang="en-US" smtClean="0">
                <a:solidFill>
                  <a:schemeClr val="accent2"/>
                </a:solidFill>
              </a:rPr>
              <a:t>Edinburgh/Durham/Belfast + </a:t>
            </a:r>
            <a:br>
              <a:rPr lang="en-US" smtClean="0">
                <a:solidFill>
                  <a:schemeClr val="accent2"/>
                </a:solidFill>
              </a:rPr>
            </a:br>
            <a:r>
              <a:rPr lang="en-US" smtClean="0">
                <a:solidFill>
                  <a:schemeClr val="accent2"/>
                </a:solidFill>
              </a:rPr>
              <a:t>Max Planck Society</a:t>
            </a:r>
          </a:p>
          <a:p>
            <a:pPr eaLnBrk="1" hangingPunct="1"/>
            <a:r>
              <a:rPr lang="en-US" b="1" smtClean="0"/>
              <a:t>Data Volume</a:t>
            </a:r>
          </a:p>
          <a:p>
            <a:pPr lvl="1" eaLnBrk="1" hangingPunct="1"/>
            <a:r>
              <a:rPr lang="en-US" smtClean="0">
                <a:solidFill>
                  <a:schemeClr val="accent2"/>
                </a:solidFill>
              </a:rPr>
              <a:t>&gt;1 Petabytes/year raw data</a:t>
            </a:r>
          </a:p>
          <a:p>
            <a:pPr lvl="1" eaLnBrk="1" hangingPunct="1"/>
            <a:r>
              <a:rPr lang="en-US" smtClean="0">
                <a:solidFill>
                  <a:schemeClr val="accent2"/>
                </a:solidFill>
              </a:rPr>
              <a:t>Camera with 1.4Gigapixels</a:t>
            </a:r>
          </a:p>
          <a:p>
            <a:pPr lvl="1" eaLnBrk="1" hangingPunct="1"/>
            <a:r>
              <a:rPr lang="en-US" smtClean="0">
                <a:solidFill>
                  <a:schemeClr val="accent2"/>
                </a:solidFill>
              </a:rPr>
              <a:t>Over 3B celestial objects</a:t>
            </a:r>
            <a:br>
              <a:rPr lang="en-US" smtClean="0">
                <a:solidFill>
                  <a:schemeClr val="accent2"/>
                </a:solidFill>
              </a:rPr>
            </a:br>
            <a:r>
              <a:rPr lang="en-US" smtClean="0">
                <a:solidFill>
                  <a:schemeClr val="accent2"/>
                </a:solidFill>
              </a:rPr>
              <a:t>plus 250B detections in database</a:t>
            </a:r>
            <a:endParaRPr lang="en-US" b="1" i="0" smtClean="0">
              <a:solidFill>
                <a:schemeClr val="accent2"/>
              </a:solidFill>
            </a:endParaRPr>
          </a:p>
          <a:p>
            <a:pPr lvl="1" eaLnBrk="1" hangingPunct="1"/>
            <a:r>
              <a:rPr lang="en-US" smtClean="0">
                <a:solidFill>
                  <a:schemeClr val="accent2"/>
                </a:solidFill>
              </a:rPr>
              <a:t>80TB SQLServer database built at JHU,</a:t>
            </a:r>
            <a:br>
              <a:rPr lang="en-US" smtClean="0">
                <a:solidFill>
                  <a:schemeClr val="accent2"/>
                </a:solidFill>
              </a:rPr>
            </a:br>
            <a:r>
              <a:rPr lang="en-US" smtClean="0">
                <a:solidFill>
                  <a:schemeClr val="accent2"/>
                </a:solidFill>
              </a:rPr>
              <a:t>3 copies for redundancy</a:t>
            </a:r>
          </a:p>
        </p:txBody>
      </p:sp>
      <p:pic>
        <p:nvPicPr>
          <p:cNvPr id="90115" name="Picture 4" descr="PS1 building draw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524000"/>
            <a:ext cx="217963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5" descr="Asteroid impact pain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2900" y="152400"/>
            <a:ext cx="11811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Virtual Observatory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NSF ITR project, “Building the Framework for the National Virtual Observatory” collaboration of 20 groups </a:t>
            </a:r>
          </a:p>
          <a:p>
            <a:pPr lvl="1" eaLnBrk="1" hangingPunct="1"/>
            <a:r>
              <a:rPr lang="en-US" dirty="0" smtClean="0"/>
              <a:t>Astronomy data centers</a:t>
            </a:r>
          </a:p>
          <a:p>
            <a:pPr lvl="1" eaLnBrk="1" hangingPunct="1"/>
            <a:r>
              <a:rPr lang="en-US" dirty="0" smtClean="0"/>
              <a:t>National observatories</a:t>
            </a:r>
          </a:p>
          <a:p>
            <a:pPr lvl="1" eaLnBrk="1" hangingPunct="1"/>
            <a:r>
              <a:rPr lang="en-US" dirty="0" smtClean="0"/>
              <a:t>Supercomputer centers</a:t>
            </a:r>
          </a:p>
          <a:p>
            <a:pPr lvl="1" eaLnBrk="1" hangingPunct="1"/>
            <a:r>
              <a:rPr lang="en-US" dirty="0" smtClean="0"/>
              <a:t>University departments</a:t>
            </a:r>
          </a:p>
          <a:p>
            <a:pPr lvl="1" eaLnBrk="1" hangingPunct="1"/>
            <a:r>
              <a:rPr lang="en-US" dirty="0" smtClean="0"/>
              <a:t>Computer science/information technology specialists</a:t>
            </a:r>
          </a:p>
          <a:p>
            <a:pPr eaLnBrk="1" hangingPunct="1"/>
            <a:r>
              <a:rPr lang="en-US" dirty="0" smtClean="0"/>
              <a:t>Similar projects now in 15 countries world-wide</a:t>
            </a:r>
          </a:p>
          <a:p>
            <a:pPr eaLnBrk="1" hangingPunct="1">
              <a:buFont typeface="Symbol"/>
              <a:buChar char="Þ"/>
            </a:pPr>
            <a:r>
              <a:rPr lang="en-US" dirty="0" smtClean="0"/>
              <a:t>International Virtual Observatory Alliance</a:t>
            </a:r>
          </a:p>
        </p:txBody>
      </p:sp>
      <p:pic>
        <p:nvPicPr>
          <p:cNvPr id="487428" name="Picture 4" descr="NVO_300pixe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2819400"/>
            <a:ext cx="2057400" cy="966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35845" name="Picture 6" descr="ivoa_logo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715000"/>
            <a:ext cx="15240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90600" y="5715000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NSF+NASA=&gt; </a:t>
            </a:r>
            <a:r>
              <a:rPr lang="en-US" sz="4000" b="1" u="sng" dirty="0" smtClean="0">
                <a:solidFill>
                  <a:srgbClr val="FF0000"/>
                </a:solidFill>
              </a:rPr>
              <a:t>VAO</a:t>
            </a:r>
            <a:r>
              <a:rPr lang="en-US" sz="4000" b="1" dirty="0" smtClean="0">
                <a:solidFill>
                  <a:srgbClr val="FF0000"/>
                </a:solidFill>
              </a:rPr>
              <a:t>!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Most challenges are sociological, not technical !!!!!!!!!!</a:t>
            </a:r>
          </a:p>
          <a:p>
            <a:r>
              <a:rPr lang="en-US" sz="2200" dirty="0" smtClean="0"/>
              <a:t>Hard to find data (yellow pages/repository)</a:t>
            </a:r>
          </a:p>
          <a:p>
            <a:r>
              <a:rPr lang="en-US" sz="2200" dirty="0" smtClean="0"/>
              <a:t>Threshold for publishing data is currently too high</a:t>
            </a:r>
          </a:p>
          <a:p>
            <a:r>
              <a:rPr lang="en-US" sz="2200" dirty="0" smtClean="0"/>
              <a:t>Scientists want calibrated data with occasional access to low-level raw data</a:t>
            </a:r>
          </a:p>
          <a:p>
            <a:r>
              <a:rPr lang="en-US" sz="2200" dirty="0" smtClean="0"/>
              <a:t>High level data models take a long time…</a:t>
            </a:r>
          </a:p>
          <a:p>
            <a:r>
              <a:rPr lang="en-US" sz="2200" dirty="0" smtClean="0"/>
              <a:t>Robust applications are hard to build (factor of 3…)</a:t>
            </a:r>
          </a:p>
          <a:p>
            <a:r>
              <a:rPr lang="en-US" sz="2200" dirty="0" smtClean="0"/>
              <a:t>Geospatial everywhere, but GIS is not good enough</a:t>
            </a:r>
          </a:p>
          <a:p>
            <a:r>
              <a:rPr lang="en-US" sz="2200" dirty="0" smtClean="0"/>
              <a:t>Archives on all scales, all over the world</a:t>
            </a:r>
          </a:p>
          <a:p>
            <a:r>
              <a:rPr lang="en-US" sz="2200" dirty="0" err="1" smtClean="0"/>
              <a:t>VOSpace</a:t>
            </a:r>
            <a:r>
              <a:rPr lang="en-US" sz="2200" dirty="0" smtClean="0"/>
              <a:t> – distributed user repository services</a:t>
            </a:r>
          </a:p>
          <a:p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Common VO Challenges</a:t>
            </a:r>
            <a:endParaRPr lang="en-US" dirty="0"/>
          </a:p>
        </p:txBody>
      </p:sp>
      <p:pic>
        <p:nvPicPr>
          <p:cNvPr id="4" name="Picture 5" descr="ivoa_logo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7774" y="304800"/>
            <a:ext cx="193231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Is Astronomy Special?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5000"/>
              </a:lnSpc>
              <a:spcBef>
                <a:spcPct val="0"/>
              </a:spcBef>
            </a:pPr>
            <a:r>
              <a:rPr lang="en-US" dirty="0"/>
              <a:t> Especially attractive for the wide public</a:t>
            </a:r>
          </a:p>
          <a:p>
            <a:pPr marL="0" indent="0">
              <a:lnSpc>
                <a:spcPct val="105000"/>
              </a:lnSpc>
              <a:spcBef>
                <a:spcPct val="0"/>
              </a:spcBef>
            </a:pPr>
            <a:r>
              <a:rPr lang="en-US" dirty="0"/>
              <a:t> Community is not very large</a:t>
            </a:r>
          </a:p>
          <a:p>
            <a:pPr marL="0" indent="0">
              <a:lnSpc>
                <a:spcPct val="105000"/>
              </a:lnSpc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>
                <a:solidFill>
                  <a:srgbClr val="CC0000"/>
                </a:solidFill>
              </a:rPr>
              <a:t>It has no commercial value</a:t>
            </a:r>
          </a:p>
          <a:p>
            <a:pPr marL="457200" lvl="1" indent="0">
              <a:lnSpc>
                <a:spcPct val="105000"/>
              </a:lnSpc>
              <a:spcBef>
                <a:spcPct val="0"/>
              </a:spcBef>
            </a:pPr>
            <a:r>
              <a:rPr lang="en-US" dirty="0"/>
              <a:t> No privacy concerns, freely share results with others</a:t>
            </a:r>
          </a:p>
          <a:p>
            <a:pPr marL="457200" lvl="1" indent="0">
              <a:lnSpc>
                <a:spcPct val="105000"/>
              </a:lnSpc>
              <a:spcBef>
                <a:spcPct val="0"/>
              </a:spcBef>
            </a:pPr>
            <a:r>
              <a:rPr lang="en-US" dirty="0"/>
              <a:t> Great for experimenting with algorithms</a:t>
            </a:r>
          </a:p>
          <a:p>
            <a:pPr marL="0" indent="0">
              <a:lnSpc>
                <a:spcPct val="105000"/>
              </a:lnSpc>
              <a:spcBef>
                <a:spcPct val="0"/>
              </a:spcBef>
            </a:pPr>
            <a:r>
              <a:rPr lang="en-US" dirty="0"/>
              <a:t> It is real and well documented</a:t>
            </a:r>
          </a:p>
          <a:p>
            <a:pPr marL="457200" lvl="1" indent="0">
              <a:lnSpc>
                <a:spcPct val="105000"/>
              </a:lnSpc>
              <a:spcBef>
                <a:spcPct val="0"/>
              </a:spcBef>
            </a:pPr>
            <a:r>
              <a:rPr lang="en-US" b="1" dirty="0"/>
              <a:t> </a:t>
            </a:r>
            <a:r>
              <a:rPr lang="en-US" dirty="0"/>
              <a:t>High-dimensional (with confidence intervals)</a:t>
            </a:r>
          </a:p>
          <a:p>
            <a:pPr marL="457200" lvl="1" indent="0">
              <a:lnSpc>
                <a:spcPct val="105000"/>
              </a:lnSpc>
              <a:spcBef>
                <a:spcPct val="0"/>
              </a:spcBef>
            </a:pPr>
            <a:r>
              <a:rPr lang="en-US" b="1" dirty="0"/>
              <a:t> </a:t>
            </a:r>
            <a:r>
              <a:rPr lang="en-US" dirty="0"/>
              <a:t>Spatial, temporal</a:t>
            </a:r>
          </a:p>
          <a:p>
            <a:pPr marL="0" indent="0">
              <a:lnSpc>
                <a:spcPct val="105000"/>
              </a:lnSpc>
              <a:spcBef>
                <a:spcPct val="0"/>
              </a:spcBef>
            </a:pPr>
            <a:r>
              <a:rPr lang="en-US" dirty="0"/>
              <a:t> Diverse and distributed</a:t>
            </a:r>
          </a:p>
          <a:p>
            <a:pPr marL="457200" lvl="1" indent="0">
              <a:lnSpc>
                <a:spcPct val="105000"/>
              </a:lnSpc>
              <a:spcBef>
                <a:spcPct val="0"/>
              </a:spcBef>
            </a:pPr>
            <a:r>
              <a:rPr lang="en-US" dirty="0"/>
              <a:t> Many different instruments from many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different  places </a:t>
            </a:r>
            <a:r>
              <a:rPr lang="en-US" dirty="0"/>
              <a:t>and times</a:t>
            </a:r>
          </a:p>
          <a:p>
            <a:pPr marL="0" indent="0">
              <a:lnSpc>
                <a:spcPct val="105000"/>
              </a:lnSpc>
              <a:spcBef>
                <a:spcPct val="0"/>
              </a:spcBef>
            </a:pPr>
            <a:r>
              <a:rPr lang="en-US" dirty="0"/>
              <a:t> The questions are interesting</a:t>
            </a:r>
          </a:p>
          <a:p>
            <a:pPr marL="0" indent="0">
              <a:lnSpc>
                <a:spcPct val="105000"/>
              </a:lnSpc>
              <a:spcBef>
                <a:spcPct val="0"/>
              </a:spcBef>
            </a:pPr>
            <a:r>
              <a:rPr lang="en-US" dirty="0"/>
              <a:t> There is a lot of it (soon </a:t>
            </a:r>
            <a:r>
              <a:rPr lang="en-US" dirty="0" err="1"/>
              <a:t>petabytes</a:t>
            </a:r>
            <a:r>
              <a:rPr lang="en-US" dirty="0"/>
              <a:t>)</a:t>
            </a:r>
          </a:p>
        </p:txBody>
      </p:sp>
      <p:sp>
        <p:nvSpPr>
          <p:cNvPr id="405508" name="Freeform 4"/>
          <p:cNvSpPr>
            <a:spLocks/>
          </p:cNvSpPr>
          <p:nvPr/>
        </p:nvSpPr>
        <p:spPr bwMode="auto">
          <a:xfrm>
            <a:off x="1828800" y="4876800"/>
            <a:ext cx="6934200" cy="1981200"/>
          </a:xfrm>
          <a:custGeom>
            <a:avLst/>
            <a:gdLst/>
            <a:ahLst/>
            <a:cxnLst>
              <a:cxn ang="0">
                <a:pos x="0" y="2880"/>
              </a:cxn>
              <a:cxn ang="0">
                <a:pos x="4608" y="2880"/>
              </a:cxn>
              <a:cxn ang="0">
                <a:pos x="4608" y="0"/>
              </a:cxn>
              <a:cxn ang="0">
                <a:pos x="4368" y="1632"/>
              </a:cxn>
              <a:cxn ang="0">
                <a:pos x="4080" y="2160"/>
              </a:cxn>
              <a:cxn ang="0">
                <a:pos x="3744" y="2496"/>
              </a:cxn>
              <a:cxn ang="0">
                <a:pos x="3312" y="2688"/>
              </a:cxn>
              <a:cxn ang="0">
                <a:pos x="2784" y="2784"/>
              </a:cxn>
              <a:cxn ang="0">
                <a:pos x="2352" y="2832"/>
              </a:cxn>
              <a:cxn ang="0">
                <a:pos x="0" y="2880"/>
              </a:cxn>
            </a:cxnLst>
            <a:rect l="0" t="0" r="r" b="b"/>
            <a:pathLst>
              <a:path w="4608" h="2880">
                <a:moveTo>
                  <a:pt x="0" y="2880"/>
                </a:moveTo>
                <a:lnTo>
                  <a:pt x="4608" y="2880"/>
                </a:lnTo>
                <a:lnTo>
                  <a:pt x="4608" y="0"/>
                </a:lnTo>
                <a:lnTo>
                  <a:pt x="4368" y="1632"/>
                </a:lnTo>
                <a:lnTo>
                  <a:pt x="4080" y="2160"/>
                </a:lnTo>
                <a:lnTo>
                  <a:pt x="3744" y="2496"/>
                </a:lnTo>
                <a:lnTo>
                  <a:pt x="3312" y="2688"/>
                </a:lnTo>
                <a:lnTo>
                  <a:pt x="2784" y="2784"/>
                </a:lnTo>
                <a:lnTo>
                  <a:pt x="2352" y="2832"/>
                </a:lnTo>
                <a:lnTo>
                  <a:pt x="0" y="288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5509" name="Freeform 5"/>
          <p:cNvSpPr>
            <a:spLocks/>
          </p:cNvSpPr>
          <p:nvPr/>
        </p:nvSpPr>
        <p:spPr bwMode="auto">
          <a:xfrm>
            <a:off x="8761413" y="2286000"/>
            <a:ext cx="382587" cy="4572000"/>
          </a:xfrm>
          <a:custGeom>
            <a:avLst/>
            <a:gdLst/>
            <a:ahLst/>
            <a:cxnLst>
              <a:cxn ang="0">
                <a:pos x="241" y="2880"/>
              </a:cxn>
              <a:cxn ang="0">
                <a:pos x="241" y="0"/>
              </a:cxn>
              <a:cxn ang="0">
                <a:pos x="0" y="1639"/>
              </a:cxn>
              <a:cxn ang="0">
                <a:pos x="1" y="2880"/>
              </a:cxn>
              <a:cxn ang="0">
                <a:pos x="241" y="2880"/>
              </a:cxn>
            </a:cxnLst>
            <a:rect l="0" t="0" r="r" b="b"/>
            <a:pathLst>
              <a:path w="241" h="2880">
                <a:moveTo>
                  <a:pt x="241" y="2880"/>
                </a:moveTo>
                <a:lnTo>
                  <a:pt x="241" y="0"/>
                </a:lnTo>
                <a:lnTo>
                  <a:pt x="0" y="1639"/>
                </a:lnTo>
                <a:lnTo>
                  <a:pt x="1" y="2880"/>
                </a:lnTo>
                <a:lnTo>
                  <a:pt x="241" y="2880"/>
                </a:lnTo>
                <a:close/>
              </a:path>
            </a:pathLst>
          </a:custGeom>
          <a:gradFill rotWithShape="0">
            <a:gsLst>
              <a:gs pos="0">
                <a:srgbClr val="3399FF">
                  <a:gamma/>
                  <a:shade val="46275"/>
                  <a:invGamma/>
                </a:srgbClr>
              </a:gs>
              <a:gs pos="100000">
                <a:srgbClr val="3399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5510" name="Text Box 6"/>
          <p:cNvSpPr txBox="1">
            <a:spLocks noChangeArrowheads="1"/>
          </p:cNvSpPr>
          <p:nvPr/>
        </p:nvSpPr>
        <p:spPr bwMode="auto">
          <a:xfrm>
            <a:off x="5943600" y="2286000"/>
            <a:ext cx="2667000" cy="457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WORTHLESS!</a:t>
            </a:r>
          </a:p>
        </p:txBody>
      </p:sp>
      <p:pic>
        <p:nvPicPr>
          <p:cNvPr id="405511" name="Picture 7" descr="JimIts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4460" y="4352499"/>
            <a:ext cx="3200400" cy="23463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5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5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5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/>
              <a:t>Living in an Exponential World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686800" cy="5562600"/>
          </a:xfrm>
        </p:spPr>
        <p:txBody>
          <a:bodyPr/>
          <a:lstStyle/>
          <a:p>
            <a:pPr eaLnBrk="1" hangingPunct="1"/>
            <a:r>
              <a:rPr lang="en-US" sz="2000" smtClean="0"/>
              <a:t>Scientific data doubles every year</a:t>
            </a:r>
          </a:p>
          <a:p>
            <a:pPr lvl="1" eaLnBrk="1" hangingPunct="1"/>
            <a:r>
              <a:rPr lang="en-US" sz="1800" smtClean="0">
                <a:solidFill>
                  <a:schemeClr val="accent2"/>
                </a:solidFill>
              </a:rPr>
              <a:t>caused by successive generations </a:t>
            </a:r>
            <a:br>
              <a:rPr lang="en-US" sz="1800" smtClean="0">
                <a:solidFill>
                  <a:schemeClr val="accent2"/>
                </a:solidFill>
              </a:rPr>
            </a:br>
            <a:r>
              <a:rPr lang="en-US" sz="1800" smtClean="0">
                <a:solidFill>
                  <a:schemeClr val="accent2"/>
                </a:solidFill>
              </a:rPr>
              <a:t>of inexpensive sensors + </a:t>
            </a:r>
            <a:br>
              <a:rPr lang="en-US" sz="1800" smtClean="0">
                <a:solidFill>
                  <a:schemeClr val="accent2"/>
                </a:solidFill>
              </a:rPr>
            </a:br>
            <a:r>
              <a:rPr lang="en-US" sz="1800" smtClean="0">
                <a:solidFill>
                  <a:schemeClr val="accent2"/>
                </a:solidFill>
              </a:rPr>
              <a:t>exponentially faster computing</a:t>
            </a:r>
            <a:endParaRPr lang="en-US" sz="1800" b="1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r>
              <a:rPr lang="en-US" sz="2000" smtClean="0"/>
              <a:t>Changes the nature of scientific computing</a:t>
            </a:r>
          </a:p>
          <a:p>
            <a:pPr eaLnBrk="1" hangingPunct="1"/>
            <a:r>
              <a:rPr lang="en-US" sz="2000" smtClean="0"/>
              <a:t>Cuts across disciplines (eScience)</a:t>
            </a:r>
          </a:p>
          <a:p>
            <a:pPr eaLnBrk="1" hangingPunct="1"/>
            <a:r>
              <a:rPr lang="en-US" sz="2000" smtClean="0"/>
              <a:t>It becomes increasingly harder to extract knowledge</a:t>
            </a:r>
          </a:p>
          <a:p>
            <a:pPr eaLnBrk="1" hangingPunct="1"/>
            <a:r>
              <a:rPr lang="en-US" sz="2000" smtClean="0"/>
              <a:t>20% of the world’s servers go into huge data centers by the “Big 5”</a:t>
            </a:r>
          </a:p>
          <a:p>
            <a:pPr lvl="1" eaLnBrk="1" hangingPunct="1"/>
            <a:r>
              <a:rPr lang="en-US" sz="1800" smtClean="0">
                <a:solidFill>
                  <a:schemeClr val="accent2"/>
                </a:solidFill>
              </a:rPr>
              <a:t>Google, Microsoft, Yahoo, Amazon, eBay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28800" y="2286000"/>
            <a:ext cx="7315200" cy="4572000"/>
            <a:chOff x="1056" y="1344"/>
            <a:chExt cx="4608" cy="2880"/>
          </a:xfrm>
        </p:grpSpPr>
        <p:sp>
          <p:nvSpPr>
            <p:cNvPr id="378885" name="Freeform 5"/>
            <p:cNvSpPr>
              <a:spLocks/>
            </p:cNvSpPr>
            <p:nvPr/>
          </p:nvSpPr>
          <p:spPr bwMode="auto">
            <a:xfrm>
              <a:off x="1056" y="2976"/>
              <a:ext cx="4368" cy="1248"/>
            </a:xfrm>
            <a:custGeom>
              <a:avLst/>
              <a:gdLst/>
              <a:ahLst/>
              <a:cxnLst>
                <a:cxn ang="0">
                  <a:pos x="0" y="2880"/>
                </a:cxn>
                <a:cxn ang="0">
                  <a:pos x="4608" y="2880"/>
                </a:cxn>
                <a:cxn ang="0">
                  <a:pos x="4608" y="0"/>
                </a:cxn>
                <a:cxn ang="0">
                  <a:pos x="4368" y="1632"/>
                </a:cxn>
                <a:cxn ang="0">
                  <a:pos x="4080" y="2160"/>
                </a:cxn>
                <a:cxn ang="0">
                  <a:pos x="3744" y="2496"/>
                </a:cxn>
                <a:cxn ang="0">
                  <a:pos x="3312" y="2688"/>
                </a:cxn>
                <a:cxn ang="0">
                  <a:pos x="2784" y="2784"/>
                </a:cxn>
                <a:cxn ang="0">
                  <a:pos x="2352" y="2832"/>
                </a:cxn>
                <a:cxn ang="0">
                  <a:pos x="0" y="2880"/>
                </a:cxn>
              </a:cxnLst>
              <a:rect l="0" t="0" r="r" b="b"/>
              <a:pathLst>
                <a:path w="4608" h="2880">
                  <a:moveTo>
                    <a:pt x="0" y="2880"/>
                  </a:moveTo>
                  <a:lnTo>
                    <a:pt x="4608" y="2880"/>
                  </a:lnTo>
                  <a:lnTo>
                    <a:pt x="4608" y="0"/>
                  </a:lnTo>
                  <a:lnTo>
                    <a:pt x="4368" y="1632"/>
                  </a:lnTo>
                  <a:lnTo>
                    <a:pt x="4080" y="2160"/>
                  </a:lnTo>
                  <a:lnTo>
                    <a:pt x="3744" y="2496"/>
                  </a:lnTo>
                  <a:lnTo>
                    <a:pt x="3312" y="2688"/>
                  </a:lnTo>
                  <a:lnTo>
                    <a:pt x="2784" y="2784"/>
                  </a:lnTo>
                  <a:lnTo>
                    <a:pt x="2352" y="2832"/>
                  </a:lnTo>
                  <a:lnTo>
                    <a:pt x="0" y="288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36" name="Freeform 6"/>
            <p:cNvSpPr>
              <a:spLocks/>
            </p:cNvSpPr>
            <p:nvPr/>
          </p:nvSpPr>
          <p:spPr bwMode="auto">
            <a:xfrm>
              <a:off x="5423" y="1344"/>
              <a:ext cx="241" cy="2880"/>
            </a:xfrm>
            <a:custGeom>
              <a:avLst/>
              <a:gdLst>
                <a:gd name="T0" fmla="*/ 241 w 241"/>
                <a:gd name="T1" fmla="*/ 2880 h 2880"/>
                <a:gd name="T2" fmla="*/ 241 w 241"/>
                <a:gd name="T3" fmla="*/ 0 h 2880"/>
                <a:gd name="T4" fmla="*/ 0 w 241"/>
                <a:gd name="T5" fmla="*/ 1639 h 2880"/>
                <a:gd name="T6" fmla="*/ 1 w 241"/>
                <a:gd name="T7" fmla="*/ 2880 h 2880"/>
                <a:gd name="T8" fmla="*/ 241 w 241"/>
                <a:gd name="T9" fmla="*/ 2880 h 28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1"/>
                <a:gd name="T16" fmla="*/ 0 h 2880"/>
                <a:gd name="T17" fmla="*/ 241 w 241"/>
                <a:gd name="T18" fmla="*/ 2880 h 28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1" h="2880">
                  <a:moveTo>
                    <a:pt x="241" y="2880"/>
                  </a:moveTo>
                  <a:lnTo>
                    <a:pt x="241" y="0"/>
                  </a:lnTo>
                  <a:lnTo>
                    <a:pt x="0" y="1639"/>
                  </a:lnTo>
                  <a:lnTo>
                    <a:pt x="1" y="2880"/>
                  </a:lnTo>
                  <a:lnTo>
                    <a:pt x="241" y="2880"/>
                  </a:lnTo>
                  <a:close/>
                </a:path>
              </a:pathLst>
            </a:custGeom>
            <a:gradFill rotWithShape="0">
              <a:gsLst>
                <a:gs pos="0">
                  <a:srgbClr val="184776"/>
                </a:gs>
                <a:gs pos="100000">
                  <a:srgbClr val="3399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378887" name="Object 7"/>
          <p:cNvGraphicFramePr>
            <a:graphicFrameLocks noChangeAspect="1"/>
          </p:cNvGraphicFramePr>
          <p:nvPr/>
        </p:nvGraphicFramePr>
        <p:xfrm>
          <a:off x="5334000" y="1371600"/>
          <a:ext cx="3810000" cy="2517775"/>
        </p:xfrm>
        <a:graphic>
          <a:graphicData uri="http://schemas.openxmlformats.org/presentationml/2006/ole">
            <p:oleObj spid="_x0000_s48130" name="Worksheet" r:id="rId3" imgW="7146000" imgH="4277880" progId="Excel.Sheet.8">
              <p:embed/>
            </p:oleObj>
          </a:graphicData>
        </a:graphic>
      </p:graphicFrame>
      <p:pic>
        <p:nvPicPr>
          <p:cNvPr id="378889" name="Picture 9" descr="2302906039_4063293f9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5181600"/>
            <a:ext cx="23622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8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8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676400"/>
            <a:ext cx="327660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Immersive Turbulence</a:t>
            </a:r>
          </a:p>
        </p:txBody>
      </p:sp>
      <p:sp>
        <p:nvSpPr>
          <p:cNvPr id="9113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000" b="1" smtClean="0"/>
              <a:t>Understand the nature of turbulence</a:t>
            </a:r>
          </a:p>
          <a:p>
            <a:pPr lvl="1" eaLnBrk="1" hangingPunct="1"/>
            <a:r>
              <a:rPr lang="en-US" sz="1800" smtClean="0">
                <a:solidFill>
                  <a:schemeClr val="accent2"/>
                </a:solidFill>
              </a:rPr>
              <a:t>Consecutive snapshots of a </a:t>
            </a:r>
            <a:br>
              <a:rPr lang="en-US" sz="1800" smtClean="0">
                <a:solidFill>
                  <a:schemeClr val="accent2"/>
                </a:solidFill>
              </a:rPr>
            </a:br>
            <a:r>
              <a:rPr lang="en-US" sz="1800" smtClean="0">
                <a:solidFill>
                  <a:schemeClr val="accent2"/>
                </a:solidFill>
              </a:rPr>
              <a:t>1,024</a:t>
            </a:r>
            <a:r>
              <a:rPr lang="en-US" sz="1800" baseline="30000" smtClean="0">
                <a:solidFill>
                  <a:schemeClr val="accent2"/>
                </a:solidFill>
              </a:rPr>
              <a:t>3</a:t>
            </a:r>
            <a:r>
              <a:rPr lang="en-US" sz="1800" smtClean="0">
                <a:solidFill>
                  <a:schemeClr val="accent2"/>
                </a:solidFill>
              </a:rPr>
              <a:t> simulation of turbulence:</a:t>
            </a:r>
            <a:br>
              <a:rPr lang="en-US" sz="1800" smtClean="0">
                <a:solidFill>
                  <a:schemeClr val="accent2"/>
                </a:solidFill>
              </a:rPr>
            </a:br>
            <a:r>
              <a:rPr lang="en-US" sz="1800" smtClean="0">
                <a:solidFill>
                  <a:schemeClr val="accent2"/>
                </a:solidFill>
              </a:rPr>
              <a:t>now 30 Terabytes</a:t>
            </a:r>
          </a:p>
          <a:p>
            <a:pPr lvl="1" eaLnBrk="1" hangingPunct="1"/>
            <a:r>
              <a:rPr lang="en-US" sz="1800" smtClean="0">
                <a:solidFill>
                  <a:schemeClr val="accent2"/>
                </a:solidFill>
              </a:rPr>
              <a:t>Treat it as an experiment, observe</a:t>
            </a:r>
            <a:br>
              <a:rPr lang="en-US" sz="1800" smtClean="0">
                <a:solidFill>
                  <a:schemeClr val="accent2"/>
                </a:solidFill>
              </a:rPr>
            </a:br>
            <a:r>
              <a:rPr lang="en-US" sz="1800" smtClean="0">
                <a:solidFill>
                  <a:schemeClr val="accent2"/>
                </a:solidFill>
              </a:rPr>
              <a:t>the database! </a:t>
            </a:r>
          </a:p>
          <a:p>
            <a:pPr lvl="1" eaLnBrk="1" hangingPunct="1"/>
            <a:r>
              <a:rPr lang="en-US" sz="1800" smtClean="0">
                <a:solidFill>
                  <a:schemeClr val="accent2"/>
                </a:solidFill>
              </a:rPr>
              <a:t>Throw test particles (sensors) in from </a:t>
            </a:r>
            <a:br>
              <a:rPr lang="en-US" sz="1800" smtClean="0">
                <a:solidFill>
                  <a:schemeClr val="accent2"/>
                </a:solidFill>
              </a:rPr>
            </a:br>
            <a:r>
              <a:rPr lang="en-US" sz="1800" smtClean="0">
                <a:solidFill>
                  <a:schemeClr val="accent2"/>
                </a:solidFill>
              </a:rPr>
              <a:t>your laptop, immerse into the simulation,</a:t>
            </a:r>
            <a:br>
              <a:rPr lang="en-US" sz="1800" smtClean="0">
                <a:solidFill>
                  <a:schemeClr val="accent2"/>
                </a:solidFill>
              </a:rPr>
            </a:br>
            <a:r>
              <a:rPr lang="en-US" sz="1800" smtClean="0">
                <a:solidFill>
                  <a:schemeClr val="accent2"/>
                </a:solidFill>
              </a:rPr>
              <a:t>like in the movie Twister</a:t>
            </a:r>
          </a:p>
          <a:p>
            <a:pPr eaLnBrk="1" hangingPunct="1"/>
            <a:endParaRPr lang="en-US" sz="2000" b="1" smtClean="0"/>
          </a:p>
          <a:p>
            <a:pPr eaLnBrk="1" hangingPunct="1"/>
            <a:r>
              <a:rPr lang="en-US" sz="2000" b="1" smtClean="0"/>
              <a:t>New paradigm</a:t>
            </a:r>
            <a:r>
              <a:rPr lang="en-US" sz="2000" smtClean="0"/>
              <a:t> for analyzing </a:t>
            </a:r>
            <a:br>
              <a:rPr lang="en-US" sz="2000" smtClean="0"/>
            </a:br>
            <a:r>
              <a:rPr lang="en-US" sz="2000" smtClean="0"/>
              <a:t>HPC simulations!</a:t>
            </a:r>
          </a:p>
          <a:p>
            <a:pPr eaLnBrk="1" hangingPunct="1"/>
            <a:endParaRPr lang="en-US" sz="2000" smtClean="0"/>
          </a:p>
          <a:p>
            <a:pPr lvl="1" eaLnBrk="1" hangingPunct="1"/>
            <a:endParaRPr lang="en-US" sz="1800" smtClean="0"/>
          </a:p>
        </p:txBody>
      </p:sp>
      <p:sp>
        <p:nvSpPr>
          <p:cNvPr id="91140" name="Text Box 7"/>
          <p:cNvSpPr txBox="1">
            <a:spLocks noChangeArrowheads="1"/>
          </p:cNvSpPr>
          <p:nvPr/>
        </p:nvSpPr>
        <p:spPr bwMode="auto">
          <a:xfrm>
            <a:off x="381000" y="6292850"/>
            <a:ext cx="944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with C. Meneveau, S. Chen (Mech. E), G. Eyink (Applied Math), R. Burns (CS)</a:t>
            </a:r>
          </a:p>
        </p:txBody>
      </p:sp>
      <p:pic>
        <p:nvPicPr>
          <p:cNvPr id="91141" name="Picture 4" descr="diss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810000"/>
            <a:ext cx="3459163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266700" y="76200"/>
            <a:ext cx="8763000" cy="48967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 algn="ctr">
              <a:lnSpc>
                <a:spcPct val="120000"/>
              </a:lnSpc>
            </a:pPr>
            <a:endParaRPr lang="en-US" sz="2400" dirty="0">
              <a:solidFill>
                <a:srgbClr val="004080"/>
              </a:solidFill>
              <a:latin typeface="Tahoma" pitchFamily="80" charset="0"/>
            </a:endParaRPr>
          </a:p>
          <a:p>
            <a:pPr marL="457200" indent="-457200" algn="ctr"/>
            <a:r>
              <a:rPr lang="en-US" sz="3200" b="1" dirty="0">
                <a:latin typeface="+mj-lt"/>
              </a:rPr>
              <a:t>The JHU public turbulence database</a:t>
            </a:r>
            <a:endParaRPr lang="en-US" sz="1800" b="1" dirty="0">
              <a:latin typeface="+mj-lt"/>
            </a:endParaRPr>
          </a:p>
          <a:p>
            <a:pPr marL="457200" indent="-457200" algn="ctr"/>
            <a:endParaRPr lang="en-US" sz="1800" b="0" dirty="0">
              <a:solidFill>
                <a:schemeClr val="tx2"/>
              </a:solidFill>
              <a:latin typeface="Tahoma" pitchFamily="80" charset="0"/>
            </a:endParaRPr>
          </a:p>
          <a:p>
            <a:pPr marL="457200" indent="-457200" algn="ctr">
              <a:lnSpc>
                <a:spcPct val="150000"/>
              </a:lnSpc>
            </a:pPr>
            <a:endParaRPr lang="en-US" sz="1600" b="0" dirty="0" smtClean="0">
              <a:latin typeface="Tahoma" pitchFamily="80" charset="0"/>
            </a:endParaRPr>
          </a:p>
          <a:p>
            <a:pPr marL="457200" indent="-457200" algn="ctr">
              <a:lnSpc>
                <a:spcPct val="150000"/>
              </a:lnSpc>
            </a:pPr>
            <a:r>
              <a:rPr lang="en-US" sz="1600" b="0" dirty="0" smtClean="0">
                <a:latin typeface="Tahoma" pitchFamily="80" charset="0"/>
              </a:rPr>
              <a:t>TDB </a:t>
            </a:r>
            <a:r>
              <a:rPr lang="en-US" sz="1600" b="0" dirty="0">
                <a:latin typeface="Tahoma" pitchFamily="80" charset="0"/>
              </a:rPr>
              <a:t>group @ JHU</a:t>
            </a:r>
            <a:r>
              <a:rPr lang="en-US" sz="1600" b="0" dirty="0">
                <a:solidFill>
                  <a:schemeClr val="tx2"/>
                </a:solidFill>
                <a:latin typeface="Tahoma" pitchFamily="80" charset="0"/>
              </a:rPr>
              <a:t> </a:t>
            </a:r>
          </a:p>
          <a:p>
            <a:pPr marL="457200" indent="-457200" algn="ctr">
              <a:lnSpc>
                <a:spcPct val="150000"/>
              </a:lnSpc>
            </a:pPr>
            <a:r>
              <a:rPr lang="en-US" sz="1800" b="0" dirty="0">
                <a:latin typeface="Tahoma" pitchFamily="80" charset="0"/>
              </a:rPr>
              <a:t>Eric Perlman</a:t>
            </a:r>
            <a:r>
              <a:rPr lang="en-US" sz="1800" b="0" baseline="30000" dirty="0">
                <a:latin typeface="Tahoma" pitchFamily="80" charset="0"/>
              </a:rPr>
              <a:t>2</a:t>
            </a:r>
            <a:r>
              <a:rPr lang="en-US" sz="1800" b="0" dirty="0">
                <a:latin typeface="Tahoma" pitchFamily="80" charset="0"/>
              </a:rPr>
              <a:t>, Minping Wan</a:t>
            </a:r>
            <a:r>
              <a:rPr lang="en-US" sz="1800" b="0" baseline="30000" dirty="0">
                <a:latin typeface="Tahoma" pitchFamily="80" charset="0"/>
              </a:rPr>
              <a:t>1</a:t>
            </a:r>
            <a:r>
              <a:rPr lang="en-US" sz="1800" b="0" dirty="0">
                <a:latin typeface="Tahoma" pitchFamily="80" charset="0"/>
              </a:rPr>
              <a:t>, Yi Li</a:t>
            </a:r>
            <a:r>
              <a:rPr lang="en-US" sz="1800" b="0" baseline="30000" dirty="0">
                <a:latin typeface="Tahoma" pitchFamily="80" charset="0"/>
              </a:rPr>
              <a:t>1</a:t>
            </a:r>
            <a:r>
              <a:rPr lang="en-US" sz="1800" b="0" dirty="0">
                <a:latin typeface="Tahoma" pitchFamily="80" charset="0"/>
              </a:rPr>
              <a:t>, </a:t>
            </a:r>
            <a:r>
              <a:rPr lang="en-US" sz="1800" b="0" dirty="0" err="1">
                <a:latin typeface="Tahoma" pitchFamily="80" charset="0"/>
              </a:rPr>
              <a:t>Yunke</a:t>
            </a:r>
            <a:r>
              <a:rPr lang="en-US" sz="1800" b="0" dirty="0">
                <a:latin typeface="Tahoma" pitchFamily="80" charset="0"/>
              </a:rPr>
              <a:t> Yang</a:t>
            </a:r>
            <a:r>
              <a:rPr lang="en-US" sz="1800" b="0" baseline="30000" dirty="0">
                <a:latin typeface="Tahoma" pitchFamily="80" charset="0"/>
              </a:rPr>
              <a:t>1</a:t>
            </a:r>
            <a:r>
              <a:rPr lang="en-US" sz="1800" b="0" dirty="0">
                <a:latin typeface="Tahoma" pitchFamily="80" charset="0"/>
              </a:rPr>
              <a:t>, </a:t>
            </a:r>
            <a:r>
              <a:rPr lang="en-US" sz="1800" b="0" dirty="0" err="1">
                <a:latin typeface="Tahoma" pitchFamily="80" charset="0"/>
              </a:rPr>
              <a:t>Huidan</a:t>
            </a:r>
            <a:r>
              <a:rPr lang="en-US" sz="1800" b="0" dirty="0">
                <a:latin typeface="Tahoma" pitchFamily="80" charset="0"/>
              </a:rPr>
              <a:t> Yu</a:t>
            </a:r>
            <a:r>
              <a:rPr lang="en-US" sz="1800" b="0" baseline="30000" dirty="0">
                <a:latin typeface="Tahoma" pitchFamily="80" charset="0"/>
              </a:rPr>
              <a:t>1</a:t>
            </a:r>
            <a:r>
              <a:rPr lang="en-US" sz="1800" b="0" dirty="0">
                <a:latin typeface="Tahoma" pitchFamily="80" charset="0"/>
              </a:rPr>
              <a:t>, Jason Graham</a:t>
            </a:r>
            <a:r>
              <a:rPr lang="en-US" sz="1800" b="0" baseline="30000" dirty="0">
                <a:latin typeface="Tahoma" pitchFamily="80" charset="0"/>
              </a:rPr>
              <a:t>1</a:t>
            </a:r>
            <a:r>
              <a:rPr lang="en-US" sz="1800" b="0" dirty="0">
                <a:latin typeface="Tahoma" pitchFamily="80" charset="0"/>
              </a:rPr>
              <a:t> </a:t>
            </a:r>
          </a:p>
          <a:p>
            <a:pPr marL="457200" indent="-457200" algn="ctr">
              <a:lnSpc>
                <a:spcPct val="150000"/>
              </a:lnSpc>
            </a:pPr>
            <a:r>
              <a:rPr lang="en-US" sz="1800" b="0" dirty="0">
                <a:latin typeface="Tahoma" pitchFamily="80" charset="0"/>
              </a:rPr>
              <a:t>Randal Burns</a:t>
            </a:r>
            <a:r>
              <a:rPr lang="en-US" sz="1800" b="0" baseline="30000" dirty="0">
                <a:latin typeface="Tahoma" pitchFamily="80" charset="0"/>
              </a:rPr>
              <a:t>2</a:t>
            </a:r>
            <a:r>
              <a:rPr lang="en-US" sz="1800" b="0" dirty="0">
                <a:latin typeface="Tahoma" pitchFamily="80" charset="0"/>
              </a:rPr>
              <a:t>, Alex Szalay</a:t>
            </a:r>
            <a:r>
              <a:rPr lang="en-US" sz="1800" b="0" baseline="30000" dirty="0">
                <a:latin typeface="Tahoma" pitchFamily="80" charset="0"/>
              </a:rPr>
              <a:t>3</a:t>
            </a:r>
            <a:r>
              <a:rPr lang="en-US" sz="1800" b="0" dirty="0">
                <a:latin typeface="Tahoma" pitchFamily="80" charset="0"/>
              </a:rPr>
              <a:t>, Shiyi Chen</a:t>
            </a:r>
            <a:r>
              <a:rPr lang="en-US" sz="1800" b="0" baseline="30000" dirty="0">
                <a:latin typeface="Tahoma" pitchFamily="80" charset="0"/>
              </a:rPr>
              <a:t>1</a:t>
            </a:r>
            <a:r>
              <a:rPr lang="en-US" sz="1800" b="0" dirty="0">
                <a:latin typeface="Tahoma" pitchFamily="80" charset="0"/>
              </a:rPr>
              <a:t>, Gregory Eyink</a:t>
            </a:r>
            <a:r>
              <a:rPr lang="en-US" sz="1800" b="0" baseline="30000" dirty="0">
                <a:latin typeface="Tahoma" pitchFamily="80" charset="0"/>
              </a:rPr>
              <a:t>4</a:t>
            </a:r>
            <a:r>
              <a:rPr lang="en-US" sz="1800" b="0" dirty="0">
                <a:latin typeface="Tahoma" pitchFamily="80" charset="0"/>
              </a:rPr>
              <a:t>, </a:t>
            </a:r>
            <a:r>
              <a:rPr lang="en-US" sz="1800" b="0" dirty="0">
                <a:solidFill>
                  <a:schemeClr val="tx2"/>
                </a:solidFill>
                <a:latin typeface="Tahoma" pitchFamily="80" charset="0"/>
              </a:rPr>
              <a:t>Charles Meneveau</a:t>
            </a:r>
            <a:r>
              <a:rPr lang="en-US" sz="1800" b="0" baseline="30000" dirty="0">
                <a:latin typeface="Tahoma" pitchFamily="80" charset="0"/>
              </a:rPr>
              <a:t>1</a:t>
            </a:r>
            <a:endParaRPr lang="en-US" sz="1800" b="0" dirty="0">
              <a:latin typeface="Tahoma" pitchFamily="80" charset="0"/>
            </a:endParaRPr>
          </a:p>
          <a:p>
            <a:pPr marL="457200" indent="-457200" algn="ctr">
              <a:lnSpc>
                <a:spcPct val="150000"/>
              </a:lnSpc>
            </a:pPr>
            <a:endParaRPr lang="en-US" sz="1800" b="0" dirty="0">
              <a:latin typeface="Tahoma" pitchFamily="80" charset="0"/>
            </a:endParaRPr>
          </a:p>
          <a:p>
            <a:pPr marL="457200" indent="-457200" algn="ctr">
              <a:lnSpc>
                <a:spcPct val="150000"/>
              </a:lnSpc>
              <a:buFont typeface="Arial" charset="0"/>
              <a:buNone/>
            </a:pPr>
            <a:r>
              <a:rPr lang="en-US" sz="1200" b="0" dirty="0">
                <a:latin typeface="Tahoma" pitchFamily="80" charset="0"/>
              </a:rPr>
              <a:t>(1) Mechanical Engineering, (2) Computer Science, (3) Physics and Astronomy, (4) Applied Mathematics &amp; Statistics.</a:t>
            </a:r>
          </a:p>
          <a:p>
            <a:pPr marL="457200" indent="-457200" algn="ctr">
              <a:lnSpc>
                <a:spcPct val="150000"/>
              </a:lnSpc>
              <a:buFont typeface="Arial" charset="0"/>
              <a:buNone/>
            </a:pPr>
            <a:r>
              <a:rPr lang="en-US" sz="1200" b="0" dirty="0">
                <a:latin typeface="Tahoma" pitchFamily="80" charset="0"/>
              </a:rPr>
              <a:t> </a:t>
            </a:r>
          </a:p>
          <a:p>
            <a:pPr marL="457200" indent="-457200" algn="ctr">
              <a:lnSpc>
                <a:spcPct val="120000"/>
              </a:lnSpc>
            </a:pPr>
            <a:r>
              <a:rPr lang="en-US" sz="1600" b="0" dirty="0">
                <a:latin typeface="Tahoma" pitchFamily="80" charset="0"/>
              </a:rPr>
              <a:t>Significant help and support: Jan Vandenberg</a:t>
            </a:r>
            <a:r>
              <a:rPr lang="en-US" sz="1800" b="0" baseline="30000" dirty="0">
                <a:latin typeface="Tahoma" pitchFamily="80" charset="0"/>
              </a:rPr>
              <a:t>3</a:t>
            </a:r>
            <a:r>
              <a:rPr lang="en-US" sz="1600" b="0" dirty="0">
                <a:latin typeface="Tahoma" pitchFamily="80" charset="0"/>
              </a:rPr>
              <a:t>, Alainna White</a:t>
            </a:r>
            <a:r>
              <a:rPr lang="en-US" sz="1800" b="0" baseline="30000" dirty="0">
                <a:latin typeface="Tahoma" pitchFamily="80" charset="0"/>
              </a:rPr>
              <a:t>3</a:t>
            </a:r>
            <a:r>
              <a:rPr lang="en-US" sz="1600" b="0" dirty="0">
                <a:latin typeface="Tahoma" pitchFamily="80" charset="0"/>
              </a:rPr>
              <a:t>, </a:t>
            </a:r>
            <a:r>
              <a:rPr lang="en-US" sz="1600" b="0" dirty="0" err="1">
                <a:latin typeface="Tahoma" pitchFamily="80" charset="0"/>
              </a:rPr>
              <a:t>T</a:t>
            </a:r>
            <a:r>
              <a:rPr lang="en-US" altLang="ja-JP" sz="1600" b="0" dirty="0" err="1">
                <a:latin typeface="Tahoma" pitchFamily="80" charset="0"/>
              </a:rPr>
              <a:t>á</a:t>
            </a:r>
            <a:r>
              <a:rPr lang="en-US" sz="1600" b="0" dirty="0" err="1">
                <a:latin typeface="Tahoma" pitchFamily="80" charset="0"/>
              </a:rPr>
              <a:t>m</a:t>
            </a:r>
            <a:r>
              <a:rPr lang="en-US" altLang="ja-JP" sz="1600" b="0" dirty="0" err="1">
                <a:latin typeface="Tahoma" pitchFamily="80" charset="0"/>
              </a:rPr>
              <a:t>á</a:t>
            </a:r>
            <a:r>
              <a:rPr lang="en-US" sz="1600" b="0" dirty="0" err="1">
                <a:latin typeface="Tahoma" pitchFamily="80" charset="0"/>
              </a:rPr>
              <a:t>s</a:t>
            </a:r>
            <a:r>
              <a:rPr lang="en-US" sz="1600" b="0" dirty="0">
                <a:latin typeface="Tahoma" pitchFamily="80" charset="0"/>
              </a:rPr>
              <a:t> Bud</a:t>
            </a:r>
            <a:r>
              <a:rPr lang="en-US" altLang="ja-JP" sz="1600" b="0" dirty="0">
                <a:latin typeface="Tahoma" pitchFamily="80" charset="0"/>
              </a:rPr>
              <a:t>á</a:t>
            </a:r>
            <a:r>
              <a:rPr lang="en-US" sz="1600" b="0" dirty="0">
                <a:latin typeface="Tahoma" pitchFamily="80" charset="0"/>
              </a:rPr>
              <a:t>vari</a:t>
            </a:r>
            <a:r>
              <a:rPr lang="en-US" sz="1800" b="0" baseline="30000" dirty="0">
                <a:latin typeface="Tahoma" pitchFamily="80" charset="0"/>
              </a:rPr>
              <a:t>3</a:t>
            </a:r>
            <a:r>
              <a:rPr lang="en-US" sz="1600" b="0" dirty="0">
                <a:latin typeface="Tahoma" pitchFamily="80" charset="0"/>
              </a:rPr>
              <a:t> </a:t>
            </a:r>
            <a:br>
              <a:rPr lang="en-US" sz="1600" b="0" dirty="0">
                <a:latin typeface="Tahoma" pitchFamily="80" charset="0"/>
              </a:rPr>
            </a:br>
            <a:endParaRPr lang="en-US" sz="1600" b="0" dirty="0">
              <a:latin typeface="Tahoma" pitchFamily="80" charset="0"/>
            </a:endParaRPr>
          </a:p>
          <a:p>
            <a:pPr marL="457200" indent="-457200" algn="ctr"/>
            <a:r>
              <a:rPr lang="en-US" sz="1600" b="0" dirty="0">
                <a:solidFill>
                  <a:schemeClr val="tx2"/>
                </a:solidFill>
                <a:latin typeface="Tahoma" pitchFamily="80" charset="0"/>
              </a:rPr>
              <a:t>Funding: National Science Foundation  ITR, MRI, </a:t>
            </a:r>
            <a:r>
              <a:rPr lang="en-US" sz="1600" b="0" dirty="0" smtClean="0">
                <a:solidFill>
                  <a:schemeClr val="tx2"/>
                </a:solidFill>
                <a:latin typeface="Tahoma" pitchFamily="80" charset="0"/>
              </a:rPr>
              <a:t>CDI-II, W.M. Keck Foundation</a:t>
            </a:r>
            <a:endParaRPr lang="en-US" sz="1400" b="0" dirty="0">
              <a:solidFill>
                <a:schemeClr val="tx2"/>
              </a:solidFill>
              <a:latin typeface="Tahoma" pitchFamily="80" charset="0"/>
            </a:endParaRPr>
          </a:p>
          <a:p>
            <a:pPr marL="457200" indent="-457200" algn="ctr"/>
            <a:endParaRPr lang="en-US" sz="1400" dirty="0">
              <a:solidFill>
                <a:srgbClr val="004080"/>
              </a:solidFill>
              <a:latin typeface="Tahoma" pitchFamily="80" charset="0"/>
            </a:endParaRPr>
          </a:p>
        </p:txBody>
      </p:sp>
      <p:pic>
        <p:nvPicPr>
          <p:cNvPr id="220172" name="Picture 12" descr="id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5791200"/>
            <a:ext cx="5076825" cy="554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8" name="Rectangle 12"/>
          <p:cNvSpPr>
            <a:spLocks noChangeArrowheads="1"/>
          </p:cNvSpPr>
          <p:nvPr/>
        </p:nvSpPr>
        <p:spPr bwMode="auto">
          <a:xfrm>
            <a:off x="4267200" y="1354962"/>
            <a:ext cx="2792752" cy="108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sz="2000" dirty="0">
                <a:solidFill>
                  <a:schemeClr val="accent2"/>
                </a:solidFill>
              </a:rPr>
              <a:t>1024</a:t>
            </a:r>
            <a:r>
              <a:rPr lang="en-US" sz="2000" baseline="30000" dirty="0">
                <a:solidFill>
                  <a:schemeClr val="accent2"/>
                </a:solidFill>
              </a:rPr>
              <a:t>4</a:t>
            </a:r>
            <a:r>
              <a:rPr lang="en-US" sz="2000" dirty="0">
                <a:solidFill>
                  <a:schemeClr val="accent2"/>
                </a:solidFill>
              </a:rPr>
              <a:t> space-time history </a:t>
            </a:r>
          </a:p>
          <a:p>
            <a:pPr eaLnBrk="1" hangingPunct="1">
              <a:lnSpc>
                <a:spcPct val="110000"/>
              </a:lnSpc>
            </a:pPr>
            <a:r>
              <a:rPr lang="en-US" sz="2000" dirty="0">
                <a:solidFill>
                  <a:schemeClr val="accent2"/>
                </a:solidFill>
              </a:rPr>
              <a:t>16 -&gt; 27 </a:t>
            </a:r>
            <a:r>
              <a:rPr lang="en-US" sz="2000" dirty="0" err="1">
                <a:solidFill>
                  <a:schemeClr val="accent2"/>
                </a:solidFill>
              </a:rPr>
              <a:t>TBytes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</a:p>
          <a:p>
            <a:pPr eaLnBrk="1" hangingPunct="1">
              <a:lnSpc>
                <a:spcPct val="110000"/>
              </a:lnSpc>
            </a:pPr>
            <a:r>
              <a:rPr lang="en-US" sz="2000" dirty="0">
                <a:solidFill>
                  <a:schemeClr val="accent2"/>
                </a:solidFill>
              </a:rPr>
              <a:t>Re</a:t>
            </a:r>
            <a:r>
              <a:rPr lang="en-US" sz="2000" baseline="-25000" dirty="0">
                <a:solidFill>
                  <a:schemeClr val="accent2"/>
                </a:solidFill>
                <a:latin typeface="Symbol" pitchFamily="80" charset="2"/>
                <a:sym typeface="Symbol" pitchFamily="80" charset="2"/>
              </a:rPr>
              <a:t></a:t>
            </a:r>
            <a:r>
              <a:rPr lang="en-US" sz="2000" dirty="0">
                <a:solidFill>
                  <a:schemeClr val="accent2"/>
                </a:solidFill>
              </a:rPr>
              <a:t>~ 430 </a:t>
            </a:r>
          </a:p>
        </p:txBody>
      </p:sp>
      <p:sp>
        <p:nvSpPr>
          <p:cNvPr id="224277" name="Rectangle 21"/>
          <p:cNvSpPr>
            <a:spLocks noChangeArrowheads="1"/>
          </p:cNvSpPr>
          <p:nvPr/>
        </p:nvSpPr>
        <p:spPr bwMode="auto">
          <a:xfrm>
            <a:off x="861324" y="304800"/>
            <a:ext cx="536236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DNS of forced isotropic turbulence </a:t>
            </a:r>
          </a:p>
          <a:p>
            <a:pPr algn="ctr"/>
            <a:r>
              <a:rPr lang="en-US" sz="1400" b="1" dirty="0">
                <a:latin typeface="+mj-lt"/>
              </a:rPr>
              <a:t>(standard pseudo-spectral):</a:t>
            </a:r>
            <a:endParaRPr lang="en-US" b="1" dirty="0">
              <a:latin typeface="+mj-lt"/>
            </a:endParaRPr>
          </a:p>
        </p:txBody>
      </p:sp>
      <p:pic>
        <p:nvPicPr>
          <p:cNvPr id="224278" name="Picture 22" descr="spect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498850"/>
            <a:ext cx="3811588" cy="3359150"/>
          </a:xfrm>
          <a:prstGeom prst="rect">
            <a:avLst/>
          </a:prstGeom>
          <a:noFill/>
        </p:spPr>
      </p:pic>
      <p:pic>
        <p:nvPicPr>
          <p:cNvPr id="224279" name="Picture 23" descr="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514600"/>
            <a:ext cx="4860925" cy="4165600"/>
          </a:xfrm>
          <a:prstGeom prst="rect">
            <a:avLst/>
          </a:prstGeom>
          <a:noFill/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219200" y="1352550"/>
            <a:ext cx="2362200" cy="2305050"/>
            <a:chOff x="160" y="2599"/>
            <a:chExt cx="1088" cy="1037"/>
          </a:xfrm>
        </p:grpSpPr>
        <p:sp>
          <p:nvSpPr>
            <p:cNvPr id="224270" name="AutoShape 14"/>
            <p:cNvSpPr>
              <a:spLocks noChangeArrowheads="1"/>
            </p:cNvSpPr>
            <p:nvPr/>
          </p:nvSpPr>
          <p:spPr bwMode="auto">
            <a:xfrm>
              <a:off x="160" y="2599"/>
              <a:ext cx="474" cy="458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71" name="AutoShape 15"/>
            <p:cNvSpPr>
              <a:spLocks noChangeArrowheads="1"/>
            </p:cNvSpPr>
            <p:nvPr/>
          </p:nvSpPr>
          <p:spPr bwMode="auto">
            <a:xfrm>
              <a:off x="214" y="2630"/>
              <a:ext cx="522" cy="523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72" name="AutoShape 16"/>
            <p:cNvSpPr>
              <a:spLocks noChangeArrowheads="1"/>
            </p:cNvSpPr>
            <p:nvPr/>
          </p:nvSpPr>
          <p:spPr bwMode="auto">
            <a:xfrm>
              <a:off x="284" y="2672"/>
              <a:ext cx="542" cy="577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73" name="AutoShape 17"/>
            <p:cNvSpPr>
              <a:spLocks noChangeArrowheads="1"/>
            </p:cNvSpPr>
            <p:nvPr/>
          </p:nvSpPr>
          <p:spPr bwMode="auto">
            <a:xfrm>
              <a:off x="356" y="2741"/>
              <a:ext cx="578" cy="609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74" name="AutoShape 18"/>
            <p:cNvSpPr>
              <a:spLocks noChangeArrowheads="1"/>
            </p:cNvSpPr>
            <p:nvPr/>
          </p:nvSpPr>
          <p:spPr bwMode="auto">
            <a:xfrm>
              <a:off x="426" y="2811"/>
              <a:ext cx="626" cy="657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75" name="AutoShape 19"/>
            <p:cNvSpPr>
              <a:spLocks noChangeArrowheads="1"/>
            </p:cNvSpPr>
            <p:nvPr/>
          </p:nvSpPr>
          <p:spPr bwMode="auto">
            <a:xfrm>
              <a:off x="528" y="2907"/>
              <a:ext cx="720" cy="729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55" name="Picture 11" descr="z-2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550" y="3746500"/>
            <a:ext cx="3709988" cy="2689225"/>
          </a:xfrm>
          <a:prstGeom prst="rect">
            <a:avLst/>
          </a:prstGeom>
          <a:noFill/>
        </p:spPr>
      </p:pic>
      <p:sp>
        <p:nvSpPr>
          <p:cNvPr id="236552" name="Rectangle 8"/>
          <p:cNvSpPr>
            <a:spLocks noChangeArrowheads="1"/>
          </p:cNvSpPr>
          <p:nvPr/>
        </p:nvSpPr>
        <p:spPr bwMode="auto">
          <a:xfrm>
            <a:off x="609600" y="1425476"/>
            <a:ext cx="77962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Clr>
                <a:srgbClr val="004080"/>
              </a:buClr>
              <a:buFontTx/>
              <a:buChar char="•"/>
            </a:pPr>
            <a:r>
              <a:rPr lang="en-US" sz="1600" dirty="0">
                <a:solidFill>
                  <a:srgbClr val="004080"/>
                </a:solidFill>
              </a:rPr>
              <a:t> “Move operations as close as possible to the data”:</a:t>
            </a:r>
          </a:p>
          <a:p>
            <a:pPr eaLnBrk="1" hangingPunct="1">
              <a:spcBef>
                <a:spcPts val="0"/>
              </a:spcBef>
              <a:buClr>
                <a:srgbClr val="004080"/>
              </a:buClr>
            </a:pPr>
            <a:r>
              <a:rPr lang="en-US" sz="1600" b="0" dirty="0">
                <a:solidFill>
                  <a:srgbClr val="0000FF"/>
                </a:solidFill>
              </a:rPr>
              <a:t>    Most elementary operations in analysis of CFD data (constrained on </a:t>
            </a:r>
            <a:r>
              <a:rPr lang="en-US" sz="1600" b="0" dirty="0" smtClean="0">
                <a:solidFill>
                  <a:srgbClr val="0000FF"/>
                </a:solidFill>
              </a:rPr>
              <a:t>locality</a:t>
            </a:r>
            <a:r>
              <a:rPr lang="en-US" sz="1600" b="0" dirty="0">
                <a:solidFill>
                  <a:srgbClr val="0000FF"/>
                </a:solidFill>
              </a:rPr>
              <a:t>): </a:t>
            </a:r>
          </a:p>
          <a:p>
            <a:pPr lvl="2" eaLnBrk="1" hangingPunct="1">
              <a:spcBef>
                <a:spcPts val="0"/>
              </a:spcBef>
              <a:buClr>
                <a:srgbClr val="004080"/>
              </a:buClr>
              <a:buFontTx/>
              <a:buChar char="•"/>
            </a:pPr>
            <a:r>
              <a:rPr lang="en-US" sz="1600" b="0" dirty="0">
                <a:solidFill>
                  <a:srgbClr val="0000FF"/>
                </a:solidFill>
              </a:rPr>
              <a:t> Differentiation (high-order finite-differencing) </a:t>
            </a:r>
          </a:p>
          <a:p>
            <a:pPr lvl="2" eaLnBrk="1" hangingPunct="1">
              <a:spcBef>
                <a:spcPts val="0"/>
              </a:spcBef>
              <a:buClr>
                <a:srgbClr val="004080"/>
              </a:buClr>
              <a:buFontTx/>
              <a:buChar char="•"/>
            </a:pPr>
            <a:r>
              <a:rPr lang="en-US" sz="1600" b="0" dirty="0">
                <a:solidFill>
                  <a:srgbClr val="0000FF"/>
                </a:solidFill>
              </a:rPr>
              <a:t> Interpolation (Lagrange polynomial interpolation)</a:t>
            </a:r>
            <a:br>
              <a:rPr lang="en-US" sz="1600" b="0" dirty="0">
                <a:solidFill>
                  <a:srgbClr val="0000FF"/>
                </a:solidFill>
              </a:rPr>
            </a:br>
            <a:endParaRPr lang="en-US" sz="1600" dirty="0">
              <a:solidFill>
                <a:srgbClr val="004080"/>
              </a:solidFill>
            </a:endParaRPr>
          </a:p>
          <a:p>
            <a:pPr eaLnBrk="1" hangingPunct="1">
              <a:spcBef>
                <a:spcPts val="0"/>
              </a:spcBef>
              <a:buClr>
                <a:srgbClr val="004080"/>
              </a:buClr>
              <a:buFontTx/>
              <a:buChar char="•"/>
            </a:pPr>
            <a:r>
              <a:rPr lang="en-US" sz="1600" dirty="0">
                <a:solidFill>
                  <a:srgbClr val="004080"/>
                </a:solidFill>
              </a:rPr>
              <a:t> “Storage schema must facilitate rapid searches”</a:t>
            </a:r>
          </a:p>
          <a:p>
            <a:pPr lvl="2" eaLnBrk="1" hangingPunct="1">
              <a:spcBef>
                <a:spcPts val="0"/>
              </a:spcBef>
              <a:buClr>
                <a:srgbClr val="004080"/>
              </a:buClr>
              <a:buFontTx/>
              <a:buChar char="•"/>
            </a:pPr>
            <a:r>
              <a:rPr lang="en-US" sz="1600" dirty="0">
                <a:solidFill>
                  <a:srgbClr val="004080"/>
                </a:solidFill>
              </a:rPr>
              <a:t>  </a:t>
            </a:r>
            <a:r>
              <a:rPr lang="en-US" sz="1600" b="0" dirty="0">
                <a:solidFill>
                  <a:srgbClr val="0000FF"/>
                </a:solidFill>
              </a:rPr>
              <a:t>Most basic search: given </a:t>
            </a:r>
            <a:r>
              <a:rPr lang="en-US" sz="1600" b="0" i="1" dirty="0" err="1">
                <a:solidFill>
                  <a:srgbClr val="0000FF"/>
                </a:solidFill>
              </a:rPr>
              <a:t>x,y,z,t</a:t>
            </a:r>
            <a:r>
              <a:rPr lang="en-US" sz="1600" b="0" dirty="0">
                <a:solidFill>
                  <a:srgbClr val="0000FF"/>
                </a:solidFill>
              </a:rPr>
              <a:t> position, find field variables (</a:t>
            </a:r>
            <a:r>
              <a:rPr lang="en-US" sz="1600" b="0" i="1" dirty="0" err="1">
                <a:solidFill>
                  <a:srgbClr val="0000FF"/>
                </a:solidFill>
              </a:rPr>
              <a:t>u,v,w,p</a:t>
            </a:r>
            <a:r>
              <a:rPr lang="en-US" sz="1600" b="0" dirty="0">
                <a:solidFill>
                  <a:srgbClr val="0000FF"/>
                </a:solidFill>
              </a:rPr>
              <a:t>).</a:t>
            </a:r>
            <a:endParaRPr lang="en-US" sz="1600" dirty="0">
              <a:solidFill>
                <a:srgbClr val="004080"/>
              </a:solidFill>
            </a:endParaRPr>
          </a:p>
          <a:p>
            <a:pPr lvl="2" eaLnBrk="1" hangingPunct="1">
              <a:spcBef>
                <a:spcPts val="0"/>
              </a:spcBef>
              <a:buClr>
                <a:srgbClr val="004080"/>
              </a:buClr>
              <a:buFontTx/>
              <a:buChar char="•"/>
            </a:pPr>
            <a:r>
              <a:rPr lang="en-US" sz="1600" dirty="0">
                <a:solidFill>
                  <a:srgbClr val="004080"/>
                </a:solidFill>
              </a:rPr>
              <a:t>  </a:t>
            </a:r>
            <a:r>
              <a:rPr lang="en-US" sz="1600" b="0" dirty="0">
                <a:solidFill>
                  <a:srgbClr val="0000FF"/>
                </a:solidFill>
              </a:rPr>
              <a:t>Define elementary data-cube (optimize size relative to typical queries)  </a:t>
            </a:r>
            <a:br>
              <a:rPr lang="en-US" sz="1600" b="0" dirty="0">
                <a:solidFill>
                  <a:srgbClr val="0000FF"/>
                </a:solidFill>
              </a:rPr>
            </a:br>
            <a:r>
              <a:rPr lang="en-US" sz="1600" b="0" dirty="0">
                <a:solidFill>
                  <a:srgbClr val="0000FF"/>
                </a:solidFill>
              </a:rPr>
              <a:t>   and arrange along Z curve and indexing using </a:t>
            </a:r>
            <a:r>
              <a:rPr lang="en-US" sz="1600" b="0" dirty="0" err="1">
                <a:solidFill>
                  <a:srgbClr val="0000FF"/>
                </a:solidFill>
              </a:rPr>
              <a:t>oct</a:t>
            </a:r>
            <a:r>
              <a:rPr lang="en-US" sz="1600" b="0" dirty="0">
                <a:solidFill>
                  <a:srgbClr val="0000FF"/>
                </a:solidFill>
              </a:rPr>
              <a:t>-tree:</a:t>
            </a:r>
          </a:p>
        </p:txBody>
      </p:sp>
      <p:sp>
        <p:nvSpPr>
          <p:cNvPr id="236554" name="Rectangle 10"/>
          <p:cNvSpPr>
            <a:spLocks noChangeArrowheads="1"/>
          </p:cNvSpPr>
          <p:nvPr/>
        </p:nvSpPr>
        <p:spPr bwMode="auto">
          <a:xfrm>
            <a:off x="1371600" y="381000"/>
            <a:ext cx="68275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latin typeface="+mj-lt"/>
              </a:rPr>
              <a:t>Database design </a:t>
            </a:r>
            <a:r>
              <a:rPr lang="en-US" sz="3600" b="1" dirty="0" smtClean="0">
                <a:latin typeface="+mj-lt"/>
              </a:rPr>
              <a:t>philosophies</a:t>
            </a:r>
            <a:endParaRPr lang="en-US" sz="3600" b="1" dirty="0">
              <a:latin typeface="+mj-lt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186238" y="4273550"/>
            <a:ext cx="1447800" cy="1676400"/>
            <a:chOff x="3648" y="2976"/>
            <a:chExt cx="912" cy="1056"/>
          </a:xfrm>
        </p:grpSpPr>
        <p:pic>
          <p:nvPicPr>
            <p:cNvPr id="236556" name="Picture 12" descr="z-3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48" y="3168"/>
              <a:ext cx="912" cy="864"/>
            </a:xfrm>
            <a:prstGeom prst="rect">
              <a:avLst/>
            </a:prstGeom>
            <a:noFill/>
          </p:spPr>
        </p:pic>
        <p:sp>
          <p:nvSpPr>
            <p:cNvPr id="236557" name="Rectangle 13"/>
            <p:cNvSpPr>
              <a:spLocks noChangeArrowheads="1"/>
            </p:cNvSpPr>
            <p:nvPr/>
          </p:nvSpPr>
          <p:spPr bwMode="auto">
            <a:xfrm>
              <a:off x="3792" y="2976"/>
              <a:ext cx="318" cy="2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36559" name="Picture 15" descr="octre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9950" y="3814763"/>
            <a:ext cx="2882900" cy="2720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6" name="Picture 2" descr="co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500063"/>
            <a:ext cx="7027863" cy="3446462"/>
          </a:xfrm>
          <a:prstGeom prst="rect">
            <a:avLst/>
          </a:prstGeom>
          <a:noFill/>
        </p:spPr>
      </p:pic>
      <p:sp>
        <p:nvSpPr>
          <p:cNvPr id="477187" name="Rectangle 3"/>
          <p:cNvSpPr>
            <a:spLocks noChangeArrowheads="1"/>
          </p:cNvSpPr>
          <p:nvPr/>
        </p:nvSpPr>
        <p:spPr bwMode="auto">
          <a:xfrm>
            <a:off x="3725863" y="1811338"/>
            <a:ext cx="50403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solidFill>
                  <a:srgbClr val="004080"/>
                </a:solidFill>
              </a:rPr>
              <a:t>advect backwards in time !</a:t>
            </a:r>
          </a:p>
        </p:txBody>
      </p:sp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808038" y="979488"/>
            <a:ext cx="268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  <a:latin typeface="Times" pitchFamily="80" charset="0"/>
              </a:rPr>
              <a:t>-</a:t>
            </a:r>
          </a:p>
        </p:txBody>
      </p:sp>
      <p:sp>
        <p:nvSpPr>
          <p:cNvPr id="477189" name="Text Box 5"/>
          <p:cNvSpPr txBox="1">
            <a:spLocks noChangeArrowheads="1"/>
          </p:cNvSpPr>
          <p:nvPr/>
        </p:nvSpPr>
        <p:spPr bwMode="auto">
          <a:xfrm>
            <a:off x="1744663" y="1789113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Times" pitchFamily="80" charset="0"/>
              </a:rPr>
              <a:t>-</a:t>
            </a:r>
          </a:p>
        </p:txBody>
      </p:sp>
      <p:sp>
        <p:nvSpPr>
          <p:cNvPr id="477190" name="Text Box 6"/>
          <p:cNvSpPr txBox="1">
            <a:spLocks noChangeArrowheads="1"/>
          </p:cNvSpPr>
          <p:nvPr/>
        </p:nvSpPr>
        <p:spPr bwMode="auto">
          <a:xfrm>
            <a:off x="787400" y="923925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Times" pitchFamily="80" charset="0"/>
              </a:rPr>
              <a:t>-</a:t>
            </a:r>
          </a:p>
        </p:txBody>
      </p:sp>
      <p:sp>
        <p:nvSpPr>
          <p:cNvPr id="477191" name="Line 7"/>
          <p:cNvSpPr>
            <a:spLocks noChangeShapeType="1"/>
          </p:cNvSpPr>
          <p:nvPr/>
        </p:nvSpPr>
        <p:spPr bwMode="auto">
          <a:xfrm flipV="1">
            <a:off x="936625" y="944563"/>
            <a:ext cx="2057400" cy="161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7192" name="Line 8"/>
          <p:cNvSpPr>
            <a:spLocks noChangeShapeType="1"/>
          </p:cNvSpPr>
          <p:nvPr/>
        </p:nvSpPr>
        <p:spPr bwMode="auto">
          <a:xfrm flipV="1">
            <a:off x="1905000" y="1066800"/>
            <a:ext cx="1131888" cy="923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7193" name="Rectangle 9"/>
          <p:cNvSpPr>
            <a:spLocks noChangeArrowheads="1"/>
          </p:cNvSpPr>
          <p:nvPr/>
        </p:nvSpPr>
        <p:spPr bwMode="auto">
          <a:xfrm>
            <a:off x="3071813" y="688975"/>
            <a:ext cx="1133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minus</a:t>
            </a:r>
          </a:p>
        </p:txBody>
      </p:sp>
      <p:pic>
        <p:nvPicPr>
          <p:cNvPr id="477194" name="Picture 10" descr="loo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7463" y="2767013"/>
            <a:ext cx="5316537" cy="4090987"/>
          </a:xfrm>
          <a:prstGeom prst="rect">
            <a:avLst/>
          </a:prstGeom>
          <a:noFill/>
        </p:spPr>
      </p:pic>
      <p:sp>
        <p:nvSpPr>
          <p:cNvPr id="477195" name="Line 11"/>
          <p:cNvSpPr>
            <a:spLocks noChangeShapeType="1"/>
          </p:cNvSpPr>
          <p:nvPr/>
        </p:nvSpPr>
        <p:spPr bwMode="auto">
          <a:xfrm>
            <a:off x="6324600" y="2362200"/>
            <a:ext cx="519113" cy="569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7196" name="Rectangle 12"/>
          <p:cNvSpPr>
            <a:spLocks noChangeArrowheads="1"/>
          </p:cNvSpPr>
          <p:nvPr/>
        </p:nvSpPr>
        <p:spPr bwMode="auto">
          <a:xfrm>
            <a:off x="0" y="4191000"/>
            <a:ext cx="41767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004080"/>
                </a:solidFill>
              </a:rPr>
              <a:t>Not possible during DNS </a:t>
            </a:r>
          </a:p>
        </p:txBody>
      </p:sp>
      <p:sp>
        <p:nvSpPr>
          <p:cNvPr id="477198" name="Rectangle 14"/>
          <p:cNvSpPr>
            <a:spLocks noChangeArrowheads="1"/>
          </p:cNvSpPr>
          <p:nvPr/>
        </p:nvSpPr>
        <p:spPr bwMode="auto">
          <a:xfrm>
            <a:off x="195263" y="-1588"/>
            <a:ext cx="4235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4080"/>
                </a:solidFill>
              </a:rPr>
              <a:t>Sample code </a:t>
            </a:r>
            <a:r>
              <a:rPr lang="en-US" b="0">
                <a:solidFill>
                  <a:srgbClr val="004080"/>
                </a:solidFill>
              </a:rPr>
              <a:t>(fortran 90)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ChangeArrowheads="1"/>
          </p:cNvSpPr>
          <p:nvPr/>
        </p:nvSpPr>
        <p:spPr bwMode="auto">
          <a:xfrm>
            <a:off x="533400" y="580513"/>
            <a:ext cx="8610600" cy="5355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3600" b="1" dirty="0">
                <a:latin typeface="+mj-lt"/>
              </a:rPr>
              <a:t>Sample </a:t>
            </a:r>
            <a:r>
              <a:rPr lang="en-US" sz="3600" b="1" dirty="0" smtClean="0">
                <a:latin typeface="+mj-lt"/>
              </a:rPr>
              <a:t>Applications</a:t>
            </a:r>
            <a:endParaRPr lang="en-US" sz="3600" b="1" dirty="0">
              <a:latin typeface="+mj-lt"/>
            </a:endParaRPr>
          </a:p>
        </p:txBody>
      </p:sp>
      <p:sp>
        <p:nvSpPr>
          <p:cNvPr id="417800" name="Rectangle 8"/>
          <p:cNvSpPr>
            <a:spLocks noChangeArrowheads="1"/>
          </p:cNvSpPr>
          <p:nvPr/>
        </p:nvSpPr>
        <p:spPr bwMode="auto">
          <a:xfrm>
            <a:off x="457200" y="5638800"/>
            <a:ext cx="51943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dirty="0" err="1">
                <a:solidFill>
                  <a:srgbClr val="060197"/>
                </a:solidFill>
              </a:rPr>
              <a:t>Lagrangian</a:t>
            </a:r>
            <a:r>
              <a:rPr lang="en-US" sz="2000" dirty="0">
                <a:solidFill>
                  <a:srgbClr val="060197"/>
                </a:solidFill>
              </a:rPr>
              <a:t> time correlation in turbulence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000" b="0" dirty="0">
                <a:solidFill>
                  <a:srgbClr val="060197"/>
                </a:solidFill>
              </a:rPr>
              <a:t>Yu &amp; Meneveau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000" b="0" dirty="0">
                <a:solidFill>
                  <a:srgbClr val="060197"/>
                </a:solidFill>
              </a:rPr>
              <a:t>Phys. Rev. </a:t>
            </a:r>
            <a:r>
              <a:rPr lang="en-US" sz="2000" b="0" dirty="0" err="1">
                <a:solidFill>
                  <a:srgbClr val="060197"/>
                </a:solidFill>
              </a:rPr>
              <a:t>Lett</a:t>
            </a:r>
            <a:r>
              <a:rPr lang="en-US" sz="2000" b="0" dirty="0">
                <a:solidFill>
                  <a:srgbClr val="060197"/>
                </a:solidFill>
              </a:rPr>
              <a:t>. </a:t>
            </a:r>
            <a:r>
              <a:rPr lang="en-US" sz="2000" dirty="0">
                <a:solidFill>
                  <a:srgbClr val="060197"/>
                </a:solidFill>
              </a:rPr>
              <a:t>104</a:t>
            </a:r>
            <a:r>
              <a:rPr lang="en-US" sz="2000" b="0" dirty="0">
                <a:solidFill>
                  <a:srgbClr val="060197"/>
                </a:solidFill>
              </a:rPr>
              <a:t>, 084502 (2010)</a:t>
            </a:r>
            <a:endParaRPr lang="en-US" sz="2400" b="0" dirty="0">
              <a:solidFill>
                <a:srgbClr val="1A1718"/>
              </a:solidFill>
            </a:endParaRPr>
          </a:p>
        </p:txBody>
      </p:sp>
      <p:sp>
        <p:nvSpPr>
          <p:cNvPr id="417801" name="Rectangle 9"/>
          <p:cNvSpPr>
            <a:spLocks noChangeArrowheads="1"/>
          </p:cNvSpPr>
          <p:nvPr/>
        </p:nvSpPr>
        <p:spPr bwMode="auto">
          <a:xfrm>
            <a:off x="381000" y="2362200"/>
            <a:ext cx="72977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dirty="0">
                <a:solidFill>
                  <a:srgbClr val="060197"/>
                </a:solidFill>
              </a:rPr>
              <a:t>Measuring velocity gradient using a new set of 3 invariants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000" b="0" dirty="0" err="1">
                <a:solidFill>
                  <a:srgbClr val="060197"/>
                </a:solidFill>
              </a:rPr>
              <a:t>Luethi</a:t>
            </a:r>
            <a:r>
              <a:rPr lang="en-US" sz="2000" b="0" dirty="0">
                <a:solidFill>
                  <a:srgbClr val="060197"/>
                </a:solidFill>
              </a:rPr>
              <a:t>, </a:t>
            </a:r>
            <a:r>
              <a:rPr lang="en-US" sz="2000" b="0" dirty="0" err="1">
                <a:solidFill>
                  <a:srgbClr val="060197"/>
                </a:solidFill>
              </a:rPr>
              <a:t>Holzner</a:t>
            </a:r>
            <a:r>
              <a:rPr lang="en-US" sz="2000" b="0" dirty="0">
                <a:solidFill>
                  <a:srgbClr val="060197"/>
                </a:solidFill>
              </a:rPr>
              <a:t> &amp; </a:t>
            </a:r>
            <a:r>
              <a:rPr lang="en-US" sz="2000" b="0" dirty="0" err="1">
                <a:solidFill>
                  <a:srgbClr val="060197"/>
                </a:solidFill>
              </a:rPr>
              <a:t>Tsinober</a:t>
            </a:r>
            <a:r>
              <a:rPr lang="en-US" sz="2000" b="0" dirty="0">
                <a:solidFill>
                  <a:srgbClr val="060197"/>
                </a:solidFill>
              </a:rPr>
              <a:t>,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000" b="0" dirty="0">
                <a:solidFill>
                  <a:srgbClr val="060197"/>
                </a:solidFill>
              </a:rPr>
              <a:t>J. Fluid Mechanics </a:t>
            </a:r>
            <a:r>
              <a:rPr lang="en-US" sz="2000" dirty="0">
                <a:solidFill>
                  <a:srgbClr val="060197"/>
                </a:solidFill>
              </a:rPr>
              <a:t>641</a:t>
            </a:r>
            <a:r>
              <a:rPr lang="en-US" sz="2000" b="0" dirty="0">
                <a:solidFill>
                  <a:srgbClr val="060197"/>
                </a:solidFill>
              </a:rPr>
              <a:t>, pp. 497-507 (2010)</a:t>
            </a:r>
          </a:p>
        </p:txBody>
      </p:sp>
      <p:sp>
        <p:nvSpPr>
          <p:cNvPr id="417802" name="Rectangle 10"/>
          <p:cNvSpPr>
            <a:spLocks noChangeArrowheads="1"/>
          </p:cNvSpPr>
          <p:nvPr/>
        </p:nvSpPr>
        <p:spPr bwMode="auto">
          <a:xfrm>
            <a:off x="0" y="1600200"/>
            <a:ext cx="858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dirty="0">
                <a:solidFill>
                  <a:srgbClr val="060197"/>
                </a:solidFill>
              </a:rPr>
              <a:t>Experimentalists testing PIV-based pressure-gradient measurement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000" b="0" dirty="0">
                <a:solidFill>
                  <a:srgbClr val="060197"/>
                </a:solidFill>
              </a:rPr>
              <a:t>(X. Liu &amp; Katz, 61 APS-DFD meeting, November 2008)</a:t>
            </a:r>
          </a:p>
        </p:txBody>
      </p:sp>
      <p:pic>
        <p:nvPicPr>
          <p:cNvPr id="417803" name="Picture 11" descr="Screen shot 2010-03-17 at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276600"/>
            <a:ext cx="4495800" cy="2070100"/>
          </a:xfrm>
          <a:prstGeom prst="rect">
            <a:avLst/>
          </a:prstGeom>
          <a:noFill/>
        </p:spPr>
      </p:pic>
      <p:pic>
        <p:nvPicPr>
          <p:cNvPr id="417804" name="Picture 12" descr="Screen shot 2010-03-17 at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419600"/>
            <a:ext cx="2103438" cy="2438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Daily Usage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209800"/>
            <a:ext cx="8820150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Cosmological Simulations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00200"/>
            <a:ext cx="7772400" cy="4572000"/>
          </a:xfrm>
          <a:ln/>
        </p:spPr>
        <p:txBody>
          <a:bodyPr/>
          <a:lstStyle/>
          <a:p>
            <a:pPr>
              <a:buFontTx/>
              <a:buNone/>
            </a:pPr>
            <a:r>
              <a:rPr lang="en-US" sz="2300" dirty="0"/>
              <a:t>Cosmological simulations have 10</a:t>
            </a:r>
            <a:r>
              <a:rPr lang="en-US" sz="2300" baseline="30000" dirty="0"/>
              <a:t>9</a:t>
            </a:r>
            <a:r>
              <a:rPr lang="en-US" sz="2300" dirty="0"/>
              <a:t> particles and </a:t>
            </a:r>
            <a:br>
              <a:rPr lang="en-US" sz="2300" dirty="0"/>
            </a:br>
            <a:r>
              <a:rPr lang="en-US" sz="2300" dirty="0"/>
              <a:t>produce over 30TB of data (Millennium</a:t>
            </a:r>
            <a:r>
              <a:rPr lang="en-US" sz="2300" dirty="0" smtClean="0"/>
              <a:t>)</a:t>
            </a:r>
            <a:endParaRPr lang="en-US" sz="2300" dirty="0"/>
          </a:p>
          <a:p>
            <a:r>
              <a:rPr lang="en-US" sz="2300" dirty="0"/>
              <a:t>Build up dark matter halos</a:t>
            </a:r>
          </a:p>
          <a:p>
            <a:r>
              <a:rPr lang="en-US" sz="2300" dirty="0"/>
              <a:t>Track merging history of halos</a:t>
            </a:r>
          </a:p>
          <a:p>
            <a:r>
              <a:rPr lang="en-US" sz="2300" dirty="0"/>
              <a:t>Use it to assign star formation history</a:t>
            </a:r>
          </a:p>
          <a:p>
            <a:r>
              <a:rPr lang="en-US" sz="2300" dirty="0"/>
              <a:t>Combination with spectral synthesis</a:t>
            </a:r>
          </a:p>
          <a:p>
            <a:r>
              <a:rPr lang="en-US" sz="2300" dirty="0"/>
              <a:t>Realistic distribution of galaxy types</a:t>
            </a:r>
          </a:p>
          <a:p>
            <a:endParaRPr lang="en-US" sz="2300" dirty="0">
              <a:solidFill>
                <a:srgbClr val="A50021"/>
              </a:solidFill>
            </a:endParaRPr>
          </a:p>
          <a:p>
            <a:r>
              <a:rPr lang="en-US" sz="2300" dirty="0">
                <a:solidFill>
                  <a:srgbClr val="CC0000"/>
                </a:solidFill>
              </a:rPr>
              <a:t>Hard to analyze the data afterwards -&gt; need DB</a:t>
            </a:r>
          </a:p>
          <a:p>
            <a:r>
              <a:rPr lang="en-US" sz="2300" dirty="0">
                <a:solidFill>
                  <a:srgbClr val="CC0000"/>
                </a:solidFill>
              </a:rPr>
              <a:t>What is the best way to compare to real data</a:t>
            </a:r>
            <a:r>
              <a:rPr lang="en-US" sz="2300" dirty="0" smtClean="0">
                <a:solidFill>
                  <a:srgbClr val="CC0000"/>
                </a:solidFill>
              </a:rPr>
              <a:t>?</a:t>
            </a:r>
          </a:p>
          <a:p>
            <a:r>
              <a:rPr lang="en-US" sz="2300" dirty="0" smtClean="0">
                <a:solidFill>
                  <a:srgbClr val="CC0000"/>
                </a:solidFill>
              </a:rPr>
              <a:t>Next generation of simulations with 10</a:t>
            </a:r>
            <a:r>
              <a:rPr lang="en-US" sz="2300" baseline="30000" dirty="0" smtClean="0">
                <a:solidFill>
                  <a:srgbClr val="CC0000"/>
                </a:solidFill>
              </a:rPr>
              <a:t>12</a:t>
            </a:r>
            <a:r>
              <a:rPr lang="en-US" sz="2300" dirty="0" smtClean="0">
                <a:solidFill>
                  <a:srgbClr val="CC0000"/>
                </a:solidFill>
              </a:rPr>
              <a:t> particles</a:t>
            </a:r>
            <a:br>
              <a:rPr lang="en-US" sz="2300" dirty="0" smtClean="0">
                <a:solidFill>
                  <a:srgbClr val="CC0000"/>
                </a:solidFill>
              </a:rPr>
            </a:br>
            <a:r>
              <a:rPr lang="en-US" sz="2300" dirty="0" smtClean="0">
                <a:solidFill>
                  <a:srgbClr val="CC0000"/>
                </a:solidFill>
              </a:rPr>
              <a:t>and 500TB of output are already happening</a:t>
            </a:r>
            <a:endParaRPr lang="en-US" sz="2300" dirty="0"/>
          </a:p>
        </p:txBody>
      </p:sp>
      <p:graphicFrame>
        <p:nvGraphicFramePr>
          <p:cNvPr id="312324" name="Object 4"/>
          <p:cNvGraphicFramePr>
            <a:graphicFrameLocks noChangeAspect="1"/>
          </p:cNvGraphicFramePr>
          <p:nvPr>
            <p:ph sz="half" idx="4294967295"/>
          </p:nvPr>
        </p:nvGraphicFramePr>
        <p:xfrm>
          <a:off x="6172200" y="2590800"/>
          <a:ext cx="2217738" cy="2217738"/>
        </p:xfrm>
        <a:graphic>
          <a:graphicData uri="http://schemas.openxmlformats.org/presentationml/2006/ole">
            <p:oleObj spid="_x0000_s129026" name="Image" r:id="rId3" imgW="2217143" imgH="2217143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Milky Way Laboratory</a:t>
            </a:r>
          </a:p>
        </p:txBody>
      </p:sp>
      <p:sp>
        <p:nvSpPr>
          <p:cNvPr id="931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Pending NSF Proposal to use cosmology simulations as an immersive laboratory for general users</a:t>
            </a:r>
          </a:p>
          <a:p>
            <a:r>
              <a:rPr lang="en-US" smtClean="0"/>
              <a:t>Use Via Lactea-II (20TB) as prototype, then Silver River (500TB+) as production (15M CPU hours)</a:t>
            </a:r>
          </a:p>
          <a:p>
            <a:r>
              <a:rPr lang="en-US" smtClean="0"/>
              <a:t>Output  10K+ hi-rez snapshots (200x of previous)</a:t>
            </a:r>
          </a:p>
          <a:p>
            <a:r>
              <a:rPr lang="en-US" smtClean="0"/>
              <a:t>Users insert test particles (dwarf galaxies) into </a:t>
            </a:r>
            <a:br>
              <a:rPr lang="en-US" smtClean="0"/>
            </a:br>
            <a:r>
              <a:rPr lang="en-US" smtClean="0"/>
              <a:t>system and follow trajectories in </a:t>
            </a:r>
            <a:br>
              <a:rPr lang="en-US" smtClean="0"/>
            </a:br>
            <a:r>
              <a:rPr lang="en-US" smtClean="0"/>
              <a:t>precomputed simulation</a:t>
            </a:r>
          </a:p>
          <a:p>
            <a:r>
              <a:rPr lang="en-US" smtClean="0"/>
              <a:t>Realistic “streams” from tidal </a:t>
            </a:r>
            <a:br>
              <a:rPr lang="en-US" smtClean="0"/>
            </a:br>
            <a:r>
              <a:rPr lang="en-US" smtClean="0"/>
              <a:t>disruption</a:t>
            </a:r>
          </a:p>
          <a:p>
            <a:r>
              <a:rPr lang="en-US" smtClean="0"/>
              <a:t>Users interact remotely with </a:t>
            </a:r>
            <a:br>
              <a:rPr lang="en-US" smtClean="0"/>
            </a:br>
            <a:r>
              <a:rPr lang="en-US" smtClean="0"/>
              <a:t>0.5PB in ‘real time’</a:t>
            </a:r>
          </a:p>
        </p:txBody>
      </p:sp>
      <p:pic>
        <p:nvPicPr>
          <p:cNvPr id="4" name="Picture 2" descr="ngc5907-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4419600"/>
            <a:ext cx="3505200" cy="2257425"/>
          </a:xfrm>
          <a:prstGeom prst="rect">
            <a:avLst/>
          </a:prstGeom>
          <a:noFill/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Life Under Your Feet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2300" y="1435100"/>
            <a:ext cx="7772400" cy="4889500"/>
          </a:xfrm>
        </p:spPr>
        <p:txBody>
          <a:bodyPr/>
          <a:lstStyle/>
          <a:p>
            <a:pPr eaLnBrk="1" hangingPunct="1"/>
            <a:r>
              <a:rPr lang="en-US" sz="2000" b="1" smtClean="0"/>
              <a:t>Role of the soil in Global Change</a:t>
            </a:r>
          </a:p>
          <a:p>
            <a:pPr lvl="1" eaLnBrk="1" hangingPunct="1"/>
            <a:r>
              <a:rPr lang="en-US" sz="1800" smtClean="0">
                <a:solidFill>
                  <a:schemeClr val="accent2"/>
                </a:solidFill>
              </a:rPr>
              <a:t>Soil CO</a:t>
            </a:r>
            <a:r>
              <a:rPr lang="en-US" sz="1800" baseline="-25000" smtClean="0">
                <a:solidFill>
                  <a:schemeClr val="accent2"/>
                </a:solidFill>
              </a:rPr>
              <a:t>2 </a:t>
            </a:r>
            <a:r>
              <a:rPr lang="en-US" sz="1800" smtClean="0">
                <a:solidFill>
                  <a:schemeClr val="accent2"/>
                </a:solidFill>
              </a:rPr>
              <a:t>emission thought to be</a:t>
            </a:r>
            <a:br>
              <a:rPr lang="en-US" sz="1800" smtClean="0">
                <a:solidFill>
                  <a:schemeClr val="accent2"/>
                </a:solidFill>
              </a:rPr>
            </a:br>
            <a:r>
              <a:rPr lang="en-US" sz="1800" smtClean="0">
                <a:solidFill>
                  <a:schemeClr val="accent2"/>
                </a:solidFill>
              </a:rPr>
              <a:t>&gt;</a:t>
            </a:r>
            <a:r>
              <a:rPr lang="en-US" sz="1800" b="1" smtClean="0">
                <a:solidFill>
                  <a:schemeClr val="accent2"/>
                </a:solidFill>
              </a:rPr>
              <a:t>15 times</a:t>
            </a:r>
            <a:r>
              <a:rPr lang="en-US" sz="1800" smtClean="0">
                <a:solidFill>
                  <a:schemeClr val="accent2"/>
                </a:solidFill>
              </a:rPr>
              <a:t> of anthropogenic</a:t>
            </a:r>
          </a:p>
          <a:p>
            <a:pPr lvl="1" eaLnBrk="1" hangingPunct="1"/>
            <a:r>
              <a:rPr lang="en-US" sz="1800" smtClean="0">
                <a:solidFill>
                  <a:schemeClr val="accent2"/>
                </a:solidFill>
              </a:rPr>
              <a:t>Using sensors we can measure it</a:t>
            </a:r>
            <a:br>
              <a:rPr lang="en-US" sz="1800" smtClean="0">
                <a:solidFill>
                  <a:schemeClr val="accent2"/>
                </a:solidFill>
              </a:rPr>
            </a:br>
            <a:r>
              <a:rPr lang="en-US" sz="1800" smtClean="0">
                <a:solidFill>
                  <a:schemeClr val="accent2"/>
                </a:solidFill>
              </a:rPr>
              <a:t>directly, in situ, over a large area</a:t>
            </a:r>
          </a:p>
          <a:p>
            <a:pPr eaLnBrk="1" hangingPunct="1"/>
            <a:r>
              <a:rPr lang="en-US" sz="2000" b="1" smtClean="0"/>
              <a:t>Wireless sensor network</a:t>
            </a:r>
          </a:p>
          <a:p>
            <a:pPr lvl="1" eaLnBrk="1" hangingPunct="1"/>
            <a:r>
              <a:rPr lang="en-US" sz="1800" smtClean="0">
                <a:solidFill>
                  <a:schemeClr val="accent2"/>
                </a:solidFill>
              </a:rPr>
              <a:t>Use 100+ wireless computers (motes),</a:t>
            </a:r>
            <a:br>
              <a:rPr lang="en-US" sz="1800" smtClean="0">
                <a:solidFill>
                  <a:schemeClr val="accent2"/>
                </a:solidFill>
              </a:rPr>
            </a:br>
            <a:r>
              <a:rPr lang="en-US" sz="1800" smtClean="0">
                <a:solidFill>
                  <a:schemeClr val="accent2"/>
                </a:solidFill>
              </a:rPr>
              <a:t>with 10 sensors each, monitoring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smtClean="0"/>
              <a:t>Air +soil temperature, soil moisture, …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smtClean="0"/>
              <a:t>Few sensors measure CO</a:t>
            </a:r>
            <a:r>
              <a:rPr lang="en-US" sz="1600" baseline="-25000" smtClean="0"/>
              <a:t>2</a:t>
            </a:r>
            <a:r>
              <a:rPr lang="en-US" sz="1600" smtClean="0"/>
              <a:t> concentration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solidFill>
                  <a:schemeClr val="accent2"/>
                </a:solidFill>
              </a:rPr>
              <a:t>Long-term continuous data, 180K sensor days, 30M samples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solidFill>
                  <a:schemeClr val="accent2"/>
                </a:solidFill>
              </a:rPr>
              <a:t>Complex database of sensor data, built from the SkyServer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solidFill>
                  <a:schemeClr val="accent2"/>
                </a:solidFill>
              </a:rPr>
              <a:t>End-to-end data system, with inventory and calibration databases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smtClean="0"/>
              <a:t>with K.Szlavecz (Earth and Planetary), A. Terzis (CS)     </a:t>
            </a:r>
            <a:br>
              <a:rPr lang="en-US" sz="1800" smtClean="0"/>
            </a:br>
            <a:endParaRPr lang="en-US" sz="18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smtClean="0">
                <a:hlinkClick r:id="rId2"/>
              </a:rPr>
              <a:t>http://lifeunderyourfeet.org/</a:t>
            </a:r>
            <a:r>
              <a:rPr lang="en-US" sz="1800" smtClean="0"/>
              <a:t> </a:t>
            </a:r>
          </a:p>
        </p:txBody>
      </p:sp>
      <p:pic>
        <p:nvPicPr>
          <p:cNvPr id="94211" name="Picture 5"/>
          <p:cNvPicPr>
            <a:picLocks noChangeAspect="1" noChangeArrowheads="1"/>
          </p:cNvPicPr>
          <p:nvPr/>
        </p:nvPicPr>
        <p:blipFill>
          <a:blip r:embed="rId3" cstate="print"/>
          <a:srcRect t="25594" b="5168"/>
          <a:stretch>
            <a:fillRect/>
          </a:stretch>
        </p:blipFill>
        <p:spPr bwMode="auto">
          <a:xfrm>
            <a:off x="5791200" y="1371600"/>
            <a:ext cx="33528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Picture 6" descr="2079598876_7cdd17ee47_o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2788" y="3581400"/>
            <a:ext cx="2005012" cy="91440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Collecting Data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Very extended distribution of data sets:</a:t>
            </a:r>
          </a:p>
          <a:p>
            <a:pPr eaLnBrk="1" hangingPunct="1">
              <a:buFontTx/>
              <a:buNone/>
            </a:pPr>
            <a:r>
              <a:rPr lang="en-US" b="1" i="1" smtClean="0"/>
              <a:t>			</a:t>
            </a:r>
            <a:r>
              <a:rPr lang="en-US" b="1" i="1" smtClean="0">
                <a:solidFill>
                  <a:srgbClr val="CC0000"/>
                </a:solidFill>
              </a:rPr>
              <a:t>data on all scales!</a:t>
            </a:r>
          </a:p>
          <a:p>
            <a:pPr eaLnBrk="1" hangingPunct="1"/>
            <a:r>
              <a:rPr lang="en-US" smtClean="0"/>
              <a:t>Most datasets are small, and manually maintained (Excel spreadsheets)</a:t>
            </a:r>
          </a:p>
          <a:p>
            <a:pPr eaLnBrk="1" hangingPunct="1"/>
            <a:r>
              <a:rPr lang="en-US" smtClean="0"/>
              <a:t>Total amount of data dominated by the other end</a:t>
            </a:r>
            <a:br>
              <a:rPr lang="en-US" smtClean="0"/>
            </a:br>
            <a:r>
              <a:rPr lang="en-US" smtClean="0"/>
              <a:t>(large multi-TB archive facilities)</a:t>
            </a:r>
          </a:p>
          <a:p>
            <a:pPr eaLnBrk="1" hangingPunct="1"/>
            <a:r>
              <a:rPr lang="en-US" smtClean="0"/>
              <a:t>Most bytes today are collected </a:t>
            </a:r>
            <a:br>
              <a:rPr lang="en-US" smtClean="0"/>
            </a:br>
            <a:r>
              <a:rPr lang="en-US" smtClean="0"/>
              <a:t>via electronic sensors</a:t>
            </a:r>
          </a:p>
          <a:p>
            <a:pPr eaLnBrk="1" hangingPunct="1"/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419600" y="6510338"/>
            <a:ext cx="43640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5400000" flipH="1" flipV="1">
            <a:off x="3458369" y="5549107"/>
            <a:ext cx="1920875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7696200" y="5300663"/>
            <a:ext cx="1228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size</a:t>
            </a:r>
          </a:p>
        </p:txBody>
      </p:sp>
      <p:sp>
        <p:nvSpPr>
          <p:cNvPr id="8" name="Right Triangle 7"/>
          <p:cNvSpPr/>
          <p:nvPr/>
        </p:nvSpPr>
        <p:spPr>
          <a:xfrm>
            <a:off x="4419600" y="5192713"/>
            <a:ext cx="3011488" cy="1317625"/>
          </a:xfrm>
          <a:prstGeom prst="rtTriangle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ight Triangle 8"/>
          <p:cNvSpPr/>
          <p:nvPr/>
        </p:nvSpPr>
        <p:spPr>
          <a:xfrm>
            <a:off x="4419600" y="5027613"/>
            <a:ext cx="3387725" cy="1482725"/>
          </a:xfrm>
          <a:prstGeom prst="rtTriangle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ight Triangle 9"/>
          <p:cNvSpPr/>
          <p:nvPr/>
        </p:nvSpPr>
        <p:spPr>
          <a:xfrm>
            <a:off x="4419600" y="4821238"/>
            <a:ext cx="3890963" cy="1701800"/>
          </a:xfrm>
          <a:prstGeom prst="rtTriangle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ight Triangle 10"/>
          <p:cNvSpPr/>
          <p:nvPr/>
        </p:nvSpPr>
        <p:spPr>
          <a:xfrm>
            <a:off x="4419600" y="4603750"/>
            <a:ext cx="4346575" cy="1901825"/>
          </a:xfrm>
          <a:prstGeom prst="rtTriangle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7" descr="2079598876_7cdd17ee47_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2375" y="1752600"/>
            <a:ext cx="28416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Current Status</a:t>
            </a:r>
          </a:p>
        </p:txBody>
      </p:sp>
      <p:sp>
        <p:nvSpPr>
          <p:cNvPr id="409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76400"/>
            <a:ext cx="76200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Designed and built 2nd generation mote platform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Telos SkyMote + own DAQ board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Hierarchical network architecture (Koala)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Improved mote software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Support for large-scale deployments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Over-the-air reprogramming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Daily log file written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Increased power efficiency</a:t>
            </a:r>
            <a:br>
              <a:rPr lang="en-US" smtClean="0"/>
            </a:br>
            <a:r>
              <a:rPr lang="en-US" smtClean="0"/>
              <a:t>(2 years on a single battery)</a:t>
            </a:r>
          </a:p>
          <a:p>
            <a:pPr lvl="1" eaLnBrk="1" hangingPunct="1">
              <a:lnSpc>
                <a:spcPct val="90000"/>
              </a:lnSpc>
            </a:pPr>
            <a:endParaRPr lang="en-US" smtClean="0"/>
          </a:p>
        </p:txBody>
      </p:sp>
      <p:grpSp>
        <p:nvGrpSpPr>
          <p:cNvPr id="40968" name="Group 11"/>
          <p:cNvGrpSpPr>
            <a:grpSpLocks/>
          </p:cNvGrpSpPr>
          <p:nvPr/>
        </p:nvGrpSpPr>
        <p:grpSpPr bwMode="auto">
          <a:xfrm>
            <a:off x="304800" y="5237163"/>
            <a:ext cx="8839200" cy="1620837"/>
            <a:chOff x="17145" y="18546"/>
            <a:chExt cx="11943" cy="2190"/>
          </a:xfrm>
        </p:grpSpPr>
        <p:graphicFrame>
          <p:nvGraphicFramePr>
            <p:cNvPr id="40962" name="Object 12"/>
            <p:cNvGraphicFramePr>
              <a:graphicFrameLocks noChangeAspect="1"/>
            </p:cNvGraphicFramePr>
            <p:nvPr/>
          </p:nvGraphicFramePr>
          <p:xfrm>
            <a:off x="20025" y="18546"/>
            <a:ext cx="2919" cy="2190"/>
          </p:xfrm>
          <a:graphic>
            <a:graphicData uri="http://schemas.openxmlformats.org/presentationml/2006/ole">
              <p:oleObj spid="_x0000_s40962" name="Image" r:id="rId4" imgW="6349206" imgH="4761905" progId="">
                <p:embed/>
              </p:oleObj>
            </a:graphicData>
          </a:graphic>
        </p:graphicFrame>
        <p:graphicFrame>
          <p:nvGraphicFramePr>
            <p:cNvPr id="40963" name="Object 13"/>
            <p:cNvGraphicFramePr>
              <a:graphicFrameLocks noChangeAspect="1"/>
            </p:cNvGraphicFramePr>
            <p:nvPr/>
          </p:nvGraphicFramePr>
          <p:xfrm>
            <a:off x="22905" y="18546"/>
            <a:ext cx="2919" cy="2190"/>
          </p:xfrm>
          <a:graphic>
            <a:graphicData uri="http://schemas.openxmlformats.org/presentationml/2006/ole">
              <p:oleObj spid="_x0000_s40963" name="Image" r:id="rId5" imgW="6349206" imgH="4761905" progId="">
                <p:embed/>
              </p:oleObj>
            </a:graphicData>
          </a:graphic>
        </p:graphicFrame>
        <p:graphicFrame>
          <p:nvGraphicFramePr>
            <p:cNvPr id="40964" name="Object 14"/>
            <p:cNvGraphicFramePr>
              <a:graphicFrameLocks noChangeAspect="1"/>
            </p:cNvGraphicFramePr>
            <p:nvPr/>
          </p:nvGraphicFramePr>
          <p:xfrm>
            <a:off x="25812" y="18546"/>
            <a:ext cx="3276" cy="2189"/>
          </p:xfrm>
          <a:graphic>
            <a:graphicData uri="http://schemas.openxmlformats.org/presentationml/2006/ole">
              <p:oleObj spid="_x0000_s40964" name="Image" r:id="rId6" imgW="6349206" imgH="4241270" progId="">
                <p:embed/>
              </p:oleObj>
            </a:graphicData>
          </a:graphic>
        </p:graphicFrame>
        <p:pic>
          <p:nvPicPr>
            <p:cNvPr id="40969" name="Picture 15" descr="IMG_048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145" y="18546"/>
              <a:ext cx="2919" cy="2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Cumulative Sensor Days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057400"/>
            <a:ext cx="880268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Commonalities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Huge amounts of data, aggregates needed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But also need to keep raw data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Need for parallelism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Use patterns </a:t>
            </a:r>
            <a:r>
              <a:rPr lang="en-US" u="sng" smtClean="0"/>
              <a:t>enormously benefit </a:t>
            </a:r>
            <a:r>
              <a:rPr lang="en-US" smtClean="0"/>
              <a:t>from indexing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Rapidly extract small subsets of large data sets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Geospatial everywhere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Compute aggregates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Fast sequential read performance is critical!!!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But, in the end everything goes…. search for the unknown!!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Data will never be in one place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Newest (and biggest) data are live, changing daily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Fits DB quite well, but </a:t>
            </a:r>
            <a:r>
              <a:rPr lang="en-US" u="sng" smtClean="0"/>
              <a:t>no need for transactions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Design pattern: class libraries wrapped in SQL UDF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Take analysis to the data!!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Continuing Growth</a:t>
            </a:r>
          </a:p>
        </p:txBody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="1" smtClean="0"/>
              <a:t>How long does the data growth continue?</a:t>
            </a:r>
          </a:p>
          <a:p>
            <a:pPr>
              <a:lnSpc>
                <a:spcPct val="90000"/>
              </a:lnSpc>
            </a:pPr>
            <a:r>
              <a:rPr lang="en-US" smtClean="0"/>
              <a:t>High end always linear</a:t>
            </a:r>
          </a:p>
          <a:p>
            <a:pPr>
              <a:lnSpc>
                <a:spcPct val="90000"/>
              </a:lnSpc>
            </a:pPr>
            <a:r>
              <a:rPr lang="en-US" smtClean="0"/>
              <a:t>Exponential comes from technology + economics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mtClean="0"/>
              <a:t>		</a:t>
            </a:r>
            <a:r>
              <a:rPr lang="en-US" smtClean="0">
                <a:solidFill>
                  <a:srgbClr val="CC0000"/>
                </a:solidFill>
                <a:sym typeface="Wingdings" pitchFamily="2" charset="2"/>
              </a:rPr>
              <a:t> </a:t>
            </a:r>
            <a:r>
              <a:rPr lang="en-US" sz="2000" smtClean="0">
                <a:solidFill>
                  <a:srgbClr val="CC0000"/>
                </a:solidFill>
              </a:rPr>
              <a:t>rapidly changing generations</a:t>
            </a:r>
            <a:endParaRPr lang="en-US" sz="2000" smtClean="0"/>
          </a:p>
          <a:p>
            <a:pPr lvl="1">
              <a:lnSpc>
                <a:spcPct val="90000"/>
              </a:lnSpc>
            </a:pPr>
            <a:r>
              <a:rPr lang="en-US" smtClean="0"/>
              <a:t>like CCD’s replacing plates, and become ever cheaper</a:t>
            </a:r>
          </a:p>
          <a:p>
            <a:pPr>
              <a:lnSpc>
                <a:spcPct val="90000"/>
              </a:lnSpc>
            </a:pPr>
            <a:r>
              <a:rPr lang="en-US" smtClean="0"/>
              <a:t>How many new generations of instruments do we have left?</a:t>
            </a:r>
          </a:p>
          <a:p>
            <a:pPr>
              <a:lnSpc>
                <a:spcPct val="90000"/>
              </a:lnSpc>
            </a:pPr>
            <a:r>
              <a:rPr lang="en-US" smtClean="0"/>
              <a:t>Are there new growth areas emerging?</a:t>
            </a:r>
          </a:p>
          <a:p>
            <a:pPr>
              <a:lnSpc>
                <a:spcPct val="90000"/>
              </a:lnSpc>
            </a:pPr>
            <a:r>
              <a:rPr lang="en-US" b="1" smtClean="0"/>
              <a:t>Software is becoming a new kind instrument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Value added federated data sets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Simulations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Hierarchical data replication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Amdahl’s Laws</a:t>
            </a:r>
          </a:p>
        </p:txBody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153400" cy="4572000"/>
          </a:xfrm>
        </p:spPr>
        <p:txBody>
          <a:bodyPr/>
          <a:lstStyle/>
          <a:p>
            <a:pPr marL="495300" indent="-495300" eaLnBrk="1" hangingPunct="1">
              <a:buFontTx/>
              <a:buNone/>
            </a:pPr>
            <a:r>
              <a:rPr lang="en-US" smtClean="0"/>
              <a:t>Gene Amdahl (1965):  Laws for a balanced system</a:t>
            </a:r>
          </a:p>
          <a:p>
            <a:pPr marL="495300" indent="-495300" eaLnBrk="1" hangingPunct="1">
              <a:buFontTx/>
              <a:buAutoNum type="romanLcPeriod"/>
            </a:pPr>
            <a:r>
              <a:rPr lang="en-US" smtClean="0"/>
              <a:t>Parallelism: max speedup is S/(S+P)</a:t>
            </a:r>
          </a:p>
          <a:p>
            <a:pPr marL="495300" indent="-495300" eaLnBrk="1" hangingPunct="1">
              <a:buFontTx/>
              <a:buAutoNum type="romanLcPeriod"/>
            </a:pPr>
            <a:r>
              <a:rPr lang="en-US" b="1" smtClean="0"/>
              <a:t>One bit of IO/sec per instruction/sec (BW)</a:t>
            </a:r>
          </a:p>
          <a:p>
            <a:pPr marL="495300" indent="-495300" eaLnBrk="1" hangingPunct="1">
              <a:buFontTx/>
              <a:buAutoNum type="romanLcPeriod"/>
            </a:pPr>
            <a:r>
              <a:rPr lang="en-US" b="1" smtClean="0"/>
              <a:t>One byte of memory per one instruction/sec (MEM)</a:t>
            </a:r>
          </a:p>
          <a:p>
            <a:pPr marL="495300" indent="-495300" eaLnBrk="1" hangingPunct="1">
              <a:buFontTx/>
              <a:buNone/>
            </a:pPr>
            <a:endParaRPr lang="en-US" smtClean="0"/>
          </a:p>
          <a:p>
            <a:pPr marL="495300" indent="-495300" eaLnBrk="1" hangingPunct="1">
              <a:buFontTx/>
              <a:buNone/>
            </a:pPr>
            <a:endParaRPr lang="en-US" smtClean="0"/>
          </a:p>
          <a:p>
            <a:pPr marL="495300" indent="-495300" eaLnBrk="1" hangingPunct="1">
              <a:buFontTx/>
              <a:buNone/>
            </a:pPr>
            <a:endParaRPr lang="en-US" smtClean="0"/>
          </a:p>
          <a:p>
            <a:pPr marL="495300" indent="-495300" eaLnBrk="1" hangingPunct="1">
              <a:buFontTx/>
              <a:buNone/>
            </a:pPr>
            <a:endParaRPr lang="en-US" smtClean="0"/>
          </a:p>
          <a:p>
            <a:pPr marL="495300" indent="-495300" eaLnBrk="1" hangingPunct="1">
              <a:buFontTx/>
              <a:buNone/>
            </a:pPr>
            <a:r>
              <a:rPr lang="en-US" smtClean="0"/>
              <a:t>Modern multi-core systems move farther </a:t>
            </a:r>
            <a:br>
              <a:rPr lang="en-US" smtClean="0"/>
            </a:br>
            <a:r>
              <a:rPr lang="en-US" smtClean="0"/>
              <a:t>away from Amdahl’s Laws </a:t>
            </a:r>
            <a:br>
              <a:rPr lang="en-US" smtClean="0"/>
            </a:br>
            <a:r>
              <a:rPr lang="en-US" smtClean="0"/>
              <a:t>(Bell, Gray and Szalay 2006)</a:t>
            </a:r>
          </a:p>
          <a:p>
            <a:pPr marL="495300" indent="-495300" eaLnBrk="1" hangingPunct="1">
              <a:buFontTx/>
              <a:buNone/>
            </a:pPr>
            <a:endParaRPr lang="en-US" smtClean="0"/>
          </a:p>
        </p:txBody>
      </p:sp>
      <p:pic>
        <p:nvPicPr>
          <p:cNvPr id="9933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4114800"/>
            <a:ext cx="17399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Typical Amdahl Numbers</a:t>
            </a:r>
          </a:p>
        </p:txBody>
      </p:sp>
      <p:graphicFrame>
        <p:nvGraphicFramePr>
          <p:cNvPr id="41986" name="Object 239"/>
          <p:cNvGraphicFramePr>
            <a:graphicFrameLocks noChangeAspect="1"/>
          </p:cNvGraphicFramePr>
          <p:nvPr>
            <p:ph idx="1"/>
          </p:nvPr>
        </p:nvGraphicFramePr>
        <p:xfrm>
          <a:off x="339725" y="2057400"/>
          <a:ext cx="8728075" cy="2819400"/>
        </p:xfrm>
        <a:graphic>
          <a:graphicData uri="http://schemas.openxmlformats.org/presentationml/2006/ole">
            <p:oleObj spid="_x0000_s41986" name="Image" r:id="rId3" imgW="5701587" imgH="184127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Amdahl Numbers for Data Sets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381000" y="1371600"/>
          <a:ext cx="83058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1379" name="TextBox 4"/>
          <p:cNvSpPr txBox="1">
            <a:spLocks noChangeArrowheads="1"/>
          </p:cNvSpPr>
          <p:nvPr/>
        </p:nvSpPr>
        <p:spPr bwMode="auto">
          <a:xfrm>
            <a:off x="5715000" y="160020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Data Analysis</a:t>
            </a:r>
          </a:p>
        </p:txBody>
      </p:sp>
      <p:sp>
        <p:nvSpPr>
          <p:cNvPr id="7" name="Isosceles Triangle 6"/>
          <p:cNvSpPr/>
          <p:nvPr/>
        </p:nvSpPr>
        <p:spPr>
          <a:xfrm rot="5400000">
            <a:off x="1524000" y="2743200"/>
            <a:ext cx="228600" cy="3810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5400000">
            <a:off x="1524000" y="2057400"/>
            <a:ext cx="228600" cy="38100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5400000">
            <a:off x="1524000" y="3429000"/>
            <a:ext cx="228600" cy="3810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1524000" y="1828800"/>
            <a:ext cx="228600" cy="381000"/>
          </a:xfrm>
          <a:prstGeom prst="triangl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Data Sizes Involved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381000" y="1295400"/>
          <a:ext cx="8382000" cy="5562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 Needs Today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Disk space, disk space, disk space!!!!</a:t>
            </a:r>
          </a:p>
          <a:p>
            <a:pPr>
              <a:lnSpc>
                <a:spcPct val="90000"/>
              </a:lnSpc>
            </a:pPr>
            <a:r>
              <a:rPr lang="en-US" smtClean="0"/>
              <a:t>Current problems not on Google scale yet: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10-30TB easy, 100TB doable, 300TB really hard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For detailed analysis we need to park data for several mo</a:t>
            </a:r>
          </a:p>
          <a:p>
            <a:pPr>
              <a:lnSpc>
                <a:spcPct val="90000"/>
              </a:lnSpc>
            </a:pPr>
            <a:r>
              <a:rPr lang="en-US" smtClean="0"/>
              <a:t>Sequential IO bandwidth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If not sequential for large data set, we cannot do it</a:t>
            </a:r>
          </a:p>
          <a:p>
            <a:pPr>
              <a:lnSpc>
                <a:spcPct val="90000"/>
              </a:lnSpc>
            </a:pPr>
            <a:r>
              <a:rPr lang="en-US" smtClean="0"/>
              <a:t>How do can move 100TB within a University?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1Gbps		10 days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10 Gbps		  1 day	(but need to share backbone)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100 lbs box	  few hours</a:t>
            </a:r>
          </a:p>
          <a:p>
            <a:pPr>
              <a:lnSpc>
                <a:spcPct val="90000"/>
              </a:lnSpc>
            </a:pPr>
            <a:r>
              <a:rPr lang="en-US" smtClean="0"/>
              <a:t>From outside?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Dedicated 10Gbps or FedEx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Tradeoffs Today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None/>
            </a:pPr>
            <a:r>
              <a:rPr lang="en-US" smtClean="0"/>
              <a:t>Stu Feldman: Extreme computing is about tradeoffs</a:t>
            </a:r>
          </a:p>
          <a:p>
            <a:pPr marL="457200" indent="-457200">
              <a:buFontTx/>
              <a:buNone/>
            </a:pPr>
            <a:endParaRPr lang="en-US" smtClean="0"/>
          </a:p>
          <a:p>
            <a:pPr marL="457200" indent="-457200">
              <a:buFontTx/>
              <a:buNone/>
            </a:pPr>
            <a:r>
              <a:rPr lang="en-US" smtClean="0"/>
              <a:t>Ordered priorities for data-intensive science</a:t>
            </a:r>
            <a:br>
              <a:rPr lang="en-US" smtClean="0"/>
            </a:br>
            <a:endParaRPr lang="en-US" smtClean="0"/>
          </a:p>
          <a:p>
            <a:pPr marL="838200" lvl="1" indent="-381000">
              <a:spcBef>
                <a:spcPct val="10000"/>
              </a:spcBef>
              <a:buFontTx/>
              <a:buAutoNum type="arabicPeriod"/>
            </a:pPr>
            <a:r>
              <a:rPr lang="en-US" smtClean="0"/>
              <a:t>Total storage 	(-&gt; low redundancy)</a:t>
            </a:r>
          </a:p>
          <a:p>
            <a:pPr marL="838200" lvl="1" indent="-381000">
              <a:spcBef>
                <a:spcPct val="0"/>
              </a:spcBef>
              <a:buFontTx/>
              <a:buAutoNum type="arabicPeriod"/>
            </a:pPr>
            <a:r>
              <a:rPr lang="en-US" smtClean="0"/>
              <a:t>Cost		(-&gt; total cost vs price of raw disks)</a:t>
            </a:r>
          </a:p>
          <a:p>
            <a:pPr marL="838200" lvl="1" indent="-381000">
              <a:spcBef>
                <a:spcPct val="0"/>
              </a:spcBef>
              <a:buFontTx/>
              <a:buAutoNum type="arabicPeriod"/>
            </a:pPr>
            <a:r>
              <a:rPr lang="en-US" smtClean="0"/>
              <a:t>Sequential IO 	(-&gt; locally attached disks, fast ctrl)</a:t>
            </a:r>
          </a:p>
          <a:p>
            <a:pPr marL="838200" lvl="1" indent="-381000">
              <a:spcBef>
                <a:spcPct val="0"/>
              </a:spcBef>
              <a:buFontTx/>
              <a:buAutoNum type="arabicPeriod"/>
            </a:pPr>
            <a:r>
              <a:rPr lang="en-US" smtClean="0"/>
              <a:t>Fast stream processing (-&gt;GPUs inside server)</a:t>
            </a:r>
          </a:p>
          <a:p>
            <a:pPr marL="838200" lvl="1" indent="-381000">
              <a:spcBef>
                <a:spcPct val="0"/>
              </a:spcBef>
              <a:buFontTx/>
              <a:buAutoNum type="arabicPeriod"/>
            </a:pPr>
            <a:r>
              <a:rPr lang="en-US" smtClean="0"/>
              <a:t>Low power 	(-&gt; slow normal CPUs, lots of disks/mobo)</a:t>
            </a:r>
          </a:p>
          <a:p>
            <a:pPr marL="838200" lvl="1" indent="-381000">
              <a:spcBef>
                <a:spcPct val="0"/>
              </a:spcBef>
              <a:buFontTx/>
              <a:buAutoNum type="arabicPeriod"/>
            </a:pPr>
            <a:endParaRPr lang="en-US" smtClean="0"/>
          </a:p>
          <a:p>
            <a:pPr marL="457200" indent="-457200">
              <a:buFontTx/>
              <a:buNone/>
            </a:pPr>
            <a:r>
              <a:rPr lang="en-US" smtClean="0"/>
              <a:t>The order will be different in a few years...and scalability may appear as well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Scientific Data Analysis 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Data is everywhere, never will be at a single location</a:t>
            </a:r>
          </a:p>
          <a:p>
            <a:pPr eaLnBrk="1" hangingPunct="1"/>
            <a:r>
              <a:rPr lang="en-US" smtClean="0"/>
              <a:t>Architectures increasingly CPU-heavy, IO-poor</a:t>
            </a:r>
          </a:p>
          <a:p>
            <a:pPr eaLnBrk="1" hangingPunct="1"/>
            <a:r>
              <a:rPr lang="en-US" smtClean="0"/>
              <a:t>Data-intensive scalable architectures needed</a:t>
            </a:r>
          </a:p>
          <a:p>
            <a:pPr eaLnBrk="1" hangingPunct="1"/>
            <a:r>
              <a:rPr lang="en-US" smtClean="0"/>
              <a:t>Need randomized, incremental algorithms</a:t>
            </a:r>
          </a:p>
          <a:p>
            <a:pPr lvl="1" eaLnBrk="1" hangingPunct="1"/>
            <a:r>
              <a:rPr lang="en-US" smtClean="0"/>
              <a:t>Best result in 1 min, 1 hour, 1 day, 1 week</a:t>
            </a:r>
          </a:p>
          <a:p>
            <a:pPr eaLnBrk="1" hangingPunct="1"/>
            <a:r>
              <a:rPr lang="en-US" smtClean="0"/>
              <a:t>Most scientific data analysis done on small to midsize BeoWulf clusters, from faculty startup</a:t>
            </a:r>
          </a:p>
          <a:p>
            <a:pPr eaLnBrk="1" hangingPunct="1"/>
            <a:r>
              <a:rPr lang="en-US" smtClean="0"/>
              <a:t>Universities hitting the “power wall”</a:t>
            </a:r>
          </a:p>
          <a:p>
            <a:pPr eaLnBrk="1" hangingPunct="1"/>
            <a:r>
              <a:rPr lang="en-US" b="1" smtClean="0"/>
              <a:t>Not scalable, not maintainable…</a:t>
            </a:r>
          </a:p>
          <a:p>
            <a:pPr eaLnBrk="1" hangingPunct="1">
              <a:buFontTx/>
              <a:buNone/>
            </a:pPr>
            <a:endParaRPr lang="en-US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Cost of a Petabyte</a:t>
            </a:r>
          </a:p>
        </p:txBody>
      </p:sp>
      <p:pic>
        <p:nvPicPr>
          <p:cNvPr id="117764" name="Picture 4" descr="Cost of a Petabyte Ch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4786313" cy="5486400"/>
          </a:xfrm>
          <a:prstGeom prst="rect">
            <a:avLst/>
          </a:prstGeom>
          <a:noFill/>
        </p:spPr>
      </p:pic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5562600" y="1752600"/>
            <a:ext cx="302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From backblaze.com</a:t>
            </a:r>
          </a:p>
        </p:txBody>
      </p:sp>
      <p:pic>
        <p:nvPicPr>
          <p:cNvPr id="117767" name="Picture 7" descr="backblaze-storage-pod-partially-assembled-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819400"/>
            <a:ext cx="3200400" cy="236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Petascale Computing at JHU</a:t>
            </a:r>
          </a:p>
        </p:txBody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Distributed SQL Server cluster/cloud w. </a:t>
            </a:r>
          </a:p>
          <a:p>
            <a:pPr eaLnBrk="1" hangingPunct="1"/>
            <a:r>
              <a:rPr lang="en-US" smtClean="0"/>
              <a:t>50 Dell servers, 1PB disk, 500 CPU</a:t>
            </a:r>
          </a:p>
          <a:p>
            <a:pPr eaLnBrk="1" hangingPunct="1"/>
            <a:r>
              <a:rPr lang="en-US" smtClean="0"/>
              <a:t>Connected with 20 Gbit/sec Infiniband</a:t>
            </a:r>
          </a:p>
          <a:p>
            <a:pPr eaLnBrk="1" hangingPunct="1"/>
            <a:r>
              <a:rPr lang="en-US" smtClean="0"/>
              <a:t>10Gbit lambda uplink to UIC</a:t>
            </a:r>
          </a:p>
          <a:p>
            <a:pPr eaLnBrk="1" hangingPunct="1"/>
            <a:r>
              <a:rPr lang="en-US" smtClean="0"/>
              <a:t>Funded by Moore Foundation, </a:t>
            </a:r>
            <a:br>
              <a:rPr lang="en-US" smtClean="0"/>
            </a:br>
            <a:r>
              <a:rPr lang="en-US" smtClean="0"/>
              <a:t>Microsoft  and Pan-STARRS</a:t>
            </a:r>
          </a:p>
          <a:p>
            <a:pPr eaLnBrk="1" hangingPunct="1"/>
            <a:r>
              <a:rPr lang="en-US" smtClean="0"/>
              <a:t>Dedicated to eScience, provide </a:t>
            </a:r>
            <a:br>
              <a:rPr lang="en-US" smtClean="0"/>
            </a:br>
            <a:r>
              <a:rPr lang="en-US" smtClean="0"/>
              <a:t>public access through services</a:t>
            </a:r>
          </a:p>
          <a:p>
            <a:pPr eaLnBrk="1" hangingPunct="1"/>
            <a:r>
              <a:rPr lang="en-US" smtClean="0"/>
              <a:t>Linked to 1000 core compute cluster</a:t>
            </a:r>
          </a:p>
          <a:p>
            <a:pPr eaLnBrk="1" hangingPunct="1"/>
            <a:r>
              <a:rPr lang="en-US" smtClean="0"/>
              <a:t>Room contains &gt;100 of wireless temperature sensors</a:t>
            </a:r>
          </a:p>
        </p:txBody>
      </p:sp>
      <p:pic>
        <p:nvPicPr>
          <p:cNvPr id="103427" name="Picture 5" descr="C:\Documents and Settings\szalay\Desktop\200809A0\09172008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3081338"/>
            <a:ext cx="2667000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4" descr="graywulf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6000750"/>
            <a:ext cx="2514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GrayWulf Performance</a:t>
            </a:r>
          </a:p>
        </p:txBody>
      </p:sp>
      <p:sp>
        <p:nvSpPr>
          <p:cNvPr id="1044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Demonstrated large scale scientific computations involving  ~200TB of DB data</a:t>
            </a:r>
          </a:p>
          <a:p>
            <a:pPr eaLnBrk="1" hangingPunct="1"/>
            <a:r>
              <a:rPr lang="en-US" smtClean="0"/>
              <a:t>DB speeds close to “speed of light” (72%)</a:t>
            </a:r>
          </a:p>
          <a:p>
            <a:pPr eaLnBrk="1" hangingPunct="1"/>
            <a:r>
              <a:rPr lang="en-US" smtClean="0"/>
              <a:t>Scale-out over SQL Server cluster</a:t>
            </a:r>
          </a:p>
          <a:p>
            <a:pPr eaLnBrk="1" hangingPunct="1"/>
            <a:r>
              <a:rPr lang="en-US" smtClean="0"/>
              <a:t>Aggregate I/O over 12 nodes </a:t>
            </a:r>
          </a:p>
          <a:p>
            <a:pPr lvl="1" eaLnBrk="1" hangingPunct="1"/>
            <a:r>
              <a:rPr lang="en-US" smtClean="0"/>
              <a:t>17GB/s for raw IO, 12.5GB/s with SQL</a:t>
            </a:r>
          </a:p>
          <a:p>
            <a:pPr eaLnBrk="1" hangingPunct="1"/>
            <a:r>
              <a:rPr lang="en-US" b="1" smtClean="0"/>
              <a:t>Scales to over 70GB/s for 46 nodes from $700K</a:t>
            </a:r>
          </a:p>
          <a:p>
            <a:pPr eaLnBrk="1" hangingPunct="1"/>
            <a:r>
              <a:rPr lang="en-US" smtClean="0"/>
              <a:t>Cost efficient: $10K/(GB/s)</a:t>
            </a:r>
          </a:p>
          <a:p>
            <a:pPr eaLnBrk="1" hangingPunct="1"/>
            <a:r>
              <a:rPr lang="en-US" smtClean="0"/>
              <a:t>Excellent Amdahl number :  0.50</a:t>
            </a:r>
          </a:p>
          <a:p>
            <a:pPr eaLnBrk="1" hangingPunct="1"/>
            <a:r>
              <a:rPr lang="en-US" smtClean="0"/>
              <a:t>But: we are already running out of space…..</a:t>
            </a:r>
          </a:p>
          <a:p>
            <a:pPr lvl="1"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Data-Scope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76400"/>
            <a:ext cx="8229600" cy="4572000"/>
          </a:xfrm>
        </p:spPr>
        <p:txBody>
          <a:bodyPr/>
          <a:lstStyle/>
          <a:p>
            <a:r>
              <a:rPr lang="en-US" sz="2000" smtClean="0"/>
              <a:t>Proposal to NSF MRI to build a new ‘instrument’ to look at data</a:t>
            </a:r>
          </a:p>
          <a:p>
            <a:r>
              <a:rPr lang="en-US" sz="2000" smtClean="0"/>
              <a:t>102 servers for $1M + about $200K switches+racks</a:t>
            </a:r>
          </a:p>
          <a:p>
            <a:r>
              <a:rPr lang="en-US" sz="2000" smtClean="0"/>
              <a:t>Two-tier: performance (P) and storage (S)</a:t>
            </a:r>
          </a:p>
          <a:p>
            <a:r>
              <a:rPr lang="en-US" sz="2000" smtClean="0"/>
              <a:t>Large (5PB) + cheap  + fast (460GBps), but …</a:t>
            </a:r>
            <a:br>
              <a:rPr lang="en-US" sz="2000" smtClean="0"/>
            </a:br>
            <a:r>
              <a:rPr lang="en-US" sz="2000" smtClean="0"/>
              <a:t>.          ..a special purpose instrument</a:t>
            </a:r>
          </a:p>
          <a:p>
            <a:endParaRPr lang="en-US" sz="2000" smtClean="0"/>
          </a:p>
          <a:p>
            <a:endParaRPr lang="en-US" sz="2000" smtClean="0"/>
          </a:p>
        </p:txBody>
      </p:sp>
      <p:graphicFrame>
        <p:nvGraphicFramePr>
          <p:cNvPr id="119064" name="Group 280"/>
          <p:cNvGraphicFramePr>
            <a:graphicFrameLocks noGrp="1"/>
          </p:cNvGraphicFramePr>
          <p:nvPr>
            <p:ph sz="half" idx="2"/>
          </p:nvPr>
        </p:nvGraphicFramePr>
        <p:xfrm>
          <a:off x="1752600" y="3690938"/>
          <a:ext cx="5867400" cy="3017520"/>
        </p:xfrm>
        <a:graphic>
          <a:graphicData uri="http://schemas.openxmlformats.org/drawingml/2006/table">
            <a:tbl>
              <a:tblPr/>
              <a:tblGrid>
                <a:gridCol w="1236663"/>
                <a:gridCol w="650875"/>
                <a:gridCol w="758825"/>
                <a:gridCol w="787400"/>
                <a:gridCol w="790575"/>
                <a:gridCol w="788987"/>
                <a:gridCol w="854075"/>
              </a:tblGrid>
              <a:tr h="1508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Arial" charset="0"/>
                        </a:rPr>
                        <a:t> 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1P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1S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90P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12S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Full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Arial" charset="0"/>
                        </a:rPr>
                        <a:t> 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servers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90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102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Arial" charset="0"/>
                        </a:rPr>
                        <a:t> 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rack units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360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144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504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Arial" charset="0"/>
                        </a:rPr>
                        <a:t> 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capacity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24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252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2160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3024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5184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TB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price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8.5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22.8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766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274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1040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$K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power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1.9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94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23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116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kW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GPU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540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540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TF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seq IO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4.6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3.8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414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45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459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GBps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netwk bw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900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240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1140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Gbps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Proposed Projects at JHU</a:t>
            </a:r>
          </a:p>
        </p:txBody>
      </p:sp>
      <p:graphicFrame>
        <p:nvGraphicFramePr>
          <p:cNvPr id="120936" name="Group 104"/>
          <p:cNvGraphicFramePr>
            <a:graphicFrameLocks noGrp="1"/>
          </p:cNvGraphicFramePr>
          <p:nvPr>
            <p:ph sz="half" idx="1"/>
          </p:nvPr>
        </p:nvGraphicFramePr>
        <p:xfrm>
          <a:off x="609600" y="2363788"/>
          <a:ext cx="3810000" cy="2564448"/>
        </p:xfrm>
        <a:graphic>
          <a:graphicData uri="http://schemas.openxmlformats.org/drawingml/2006/table">
            <a:tbl>
              <a:tblPr/>
              <a:tblGrid>
                <a:gridCol w="2438400"/>
                <a:gridCol w="1371600"/>
              </a:tblGrid>
              <a:tr h="3032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Discipline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data [TB]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Astrophysics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930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HEP/Material Sci.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394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CFD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425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BioInformatics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414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Environmental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660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2823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0925" name="Object 93"/>
          <p:cNvGraphicFramePr>
            <a:graphicFrameLocks noChangeAspect="1"/>
          </p:cNvGraphicFramePr>
          <p:nvPr>
            <p:ph sz="half" idx="2"/>
          </p:nvPr>
        </p:nvGraphicFramePr>
        <p:xfrm>
          <a:off x="4648200" y="2317750"/>
          <a:ext cx="3810000" cy="2659063"/>
        </p:xfrm>
        <a:graphic>
          <a:graphicData uri="http://schemas.openxmlformats.org/presentationml/2006/ole">
            <p:oleObj spid="_x0000_s120925" name="Chart" r:id="rId3" imgW="4600487" imgH="2885987" progId="Excel.Sheet.8">
              <p:embed/>
            </p:oleObj>
          </a:graphicData>
        </a:graphic>
      </p:graphicFrame>
      <p:sp>
        <p:nvSpPr>
          <p:cNvPr id="120932" name="Text Box 100"/>
          <p:cNvSpPr txBox="1">
            <a:spLocks noChangeArrowheads="1"/>
          </p:cNvSpPr>
          <p:nvPr/>
        </p:nvSpPr>
        <p:spPr bwMode="auto">
          <a:xfrm>
            <a:off x="838200" y="541020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charset="0"/>
              </a:rPr>
              <a:t>19 projects total, data lifetimes between 3 mo and 3 yrs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Short Term Trends</a:t>
            </a:r>
          </a:p>
        </p:txBody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229600" cy="4572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Large data sets are here, solutions are not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100TB is the current practical limit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National Infrastructure does not match power law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No real data-intensive computing facilities available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Some are becoming a “little less CPU heavy”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Even HPC projects choking on IO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Cloud hosting currently very expensive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Cloud computing tradeoffs different from science needs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Scientists are “cheap”, also pushing the limit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We are still building our own…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We will see campus level aggregation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May become the gateways to future cloud hubs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5 Year Trend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Sociology: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Data collection in ever larger collaborations (VO)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Analysis decoupled, off archived data by smaller groups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Data sets cross over to multi-PB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Some form of a scalable Cloud solution inevitable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Who will operate it, what business model, what scale?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How does the on/off ramp work?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Science needs different tradeoffs than eCommerce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Scientific data will never be fully co-located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Geographic origin tied to experimental facilities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Streaming algorithms, data pipes for distributed workflows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“Data diffusion”?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mtClean="0"/>
              <a:t>Containernet (Church, Hamilton, Greenberg 2010)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Future: Cyberbricks?</a:t>
            </a:r>
          </a:p>
        </p:txBody>
      </p:sp>
      <p:sp>
        <p:nvSpPr>
          <p:cNvPr id="1075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36-node Amdahl cluster using 1200W total</a:t>
            </a:r>
          </a:p>
          <a:p>
            <a:r>
              <a:rPr lang="en-US" dirty="0" err="1" smtClean="0"/>
              <a:t>Zotac</a:t>
            </a:r>
            <a:r>
              <a:rPr lang="en-US" dirty="0" smtClean="0"/>
              <a:t> Atom/ION motherboards</a:t>
            </a:r>
          </a:p>
          <a:p>
            <a:pPr lvl="1"/>
            <a:r>
              <a:rPr lang="en-US" dirty="0" smtClean="0"/>
              <a:t>4GB of memory, N330 dual core Atom, 16 GPU cores</a:t>
            </a:r>
          </a:p>
          <a:p>
            <a:r>
              <a:rPr lang="en-US" dirty="0" smtClean="0"/>
              <a:t>Aggregate disk space 43.6TB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63 x 120GB SSD        =    7.7 TB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27x 1TB Samsung F1 = 27.0 TB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18x.5TB Samsung M1=   9.0 TB</a:t>
            </a:r>
          </a:p>
          <a:p>
            <a:r>
              <a:rPr lang="en-US" dirty="0" smtClean="0"/>
              <a:t>Blazing I/O Performance: 18GB/s</a:t>
            </a:r>
          </a:p>
          <a:p>
            <a:r>
              <a:rPr lang="en-US" dirty="0" smtClean="0"/>
              <a:t>Amdahl number = 1!</a:t>
            </a:r>
          </a:p>
          <a:p>
            <a:r>
              <a:rPr lang="en-US" dirty="0" smtClean="0"/>
              <a:t>Cost is less than $30K</a:t>
            </a:r>
          </a:p>
          <a:p>
            <a:r>
              <a:rPr lang="en-US" dirty="0" smtClean="0"/>
              <a:t>Using the GPUs for data mining: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6.4B multidimensional regressions</a:t>
            </a:r>
            <a:br>
              <a:rPr lang="en-US" dirty="0" smtClean="0"/>
            </a:br>
            <a:r>
              <a:rPr lang="en-US" dirty="0" smtClean="0"/>
              <a:t>in 5 minutes over 1.2TB</a:t>
            </a:r>
          </a:p>
        </p:txBody>
      </p:sp>
      <p:pic>
        <p:nvPicPr>
          <p:cNvPr id="107523" name="Picture 2" descr="no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9050" y="4381500"/>
            <a:ext cx="27749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 </a:t>
            </a:r>
          </a:p>
        </p:txBody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7772400" cy="5105400"/>
          </a:xfrm>
        </p:spPr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smtClean="0"/>
              <a:t>Science community starving for storage and IO</a:t>
            </a:r>
          </a:p>
          <a:p>
            <a:pPr lvl="1" eaLnBrk="1" hangingPunct="1">
              <a:spcBef>
                <a:spcPct val="5000"/>
              </a:spcBef>
            </a:pPr>
            <a:r>
              <a:rPr lang="en-US" smtClean="0"/>
              <a:t>Data-intensive computations as close to data as possible</a:t>
            </a:r>
          </a:p>
          <a:p>
            <a:pPr eaLnBrk="1" hangingPunct="1">
              <a:spcBef>
                <a:spcPct val="5000"/>
              </a:spcBef>
            </a:pPr>
            <a:r>
              <a:rPr lang="en-US" smtClean="0"/>
              <a:t>Real multi-PB solutions are needed NOW!</a:t>
            </a:r>
          </a:p>
          <a:p>
            <a:pPr lvl="1" eaLnBrk="1" hangingPunct="1">
              <a:spcBef>
                <a:spcPct val="5000"/>
              </a:spcBef>
            </a:pPr>
            <a:r>
              <a:rPr lang="en-US" smtClean="0"/>
              <a:t>We have to build it ourselves</a:t>
            </a:r>
          </a:p>
          <a:p>
            <a:pPr eaLnBrk="1" hangingPunct="1">
              <a:spcBef>
                <a:spcPct val="5000"/>
              </a:spcBef>
            </a:pPr>
            <a:r>
              <a:rPr lang="en-US" smtClean="0"/>
              <a:t>Current architectures cannot scale much further</a:t>
            </a:r>
          </a:p>
          <a:p>
            <a:pPr lvl="1" eaLnBrk="1" hangingPunct="1">
              <a:spcBef>
                <a:spcPct val="5000"/>
              </a:spcBef>
            </a:pPr>
            <a:r>
              <a:rPr lang="en-US" smtClean="0"/>
              <a:t>Need to get off the curve leading to power wall</a:t>
            </a:r>
          </a:p>
          <a:p>
            <a:pPr lvl="1" eaLnBrk="1" hangingPunct="1">
              <a:spcBef>
                <a:spcPct val="5000"/>
              </a:spcBef>
            </a:pPr>
            <a:r>
              <a:rPr lang="en-US" smtClean="0"/>
              <a:t>Multicores/GPGPUs + SSDs are a disruptive change!</a:t>
            </a:r>
          </a:p>
          <a:p>
            <a:pPr eaLnBrk="1" hangingPunct="1">
              <a:spcBef>
                <a:spcPct val="5000"/>
              </a:spcBef>
            </a:pPr>
            <a:r>
              <a:rPr lang="en-US" smtClean="0"/>
              <a:t>Need an objective metrics for DISC systems</a:t>
            </a:r>
          </a:p>
          <a:p>
            <a:pPr lvl="1" eaLnBrk="1" hangingPunct="1">
              <a:spcBef>
                <a:spcPct val="5000"/>
              </a:spcBef>
            </a:pPr>
            <a:r>
              <a:rPr lang="en-US" smtClean="0"/>
              <a:t>Amdahl number appears to be good match to apps</a:t>
            </a:r>
          </a:p>
          <a:p>
            <a:pPr eaLnBrk="1" hangingPunct="1">
              <a:spcBef>
                <a:spcPct val="5000"/>
              </a:spcBef>
            </a:pPr>
            <a:r>
              <a:rPr lang="en-US" smtClean="0"/>
              <a:t>Future in low-power, fault-tolerant architectures</a:t>
            </a:r>
          </a:p>
          <a:p>
            <a:pPr lvl="1" eaLnBrk="1" hangingPunct="1">
              <a:spcBef>
                <a:spcPct val="5000"/>
              </a:spcBef>
            </a:pPr>
            <a:r>
              <a:rPr lang="en-US" smtClean="0"/>
              <a:t>We propose scaled-out “Amdahl Data Clouds”</a:t>
            </a:r>
          </a:p>
          <a:p>
            <a:pPr eaLnBrk="1" hangingPunct="1">
              <a:spcBef>
                <a:spcPct val="5000"/>
              </a:spcBef>
            </a:pPr>
            <a:r>
              <a:rPr lang="en-US" smtClean="0"/>
              <a:t>A new, Fourth Paradigm of science is emerging</a:t>
            </a:r>
          </a:p>
          <a:p>
            <a:pPr lvl="1" eaLnBrk="1" hangingPunct="1">
              <a:spcBef>
                <a:spcPct val="5000"/>
              </a:spcBef>
            </a:pPr>
            <a:r>
              <a:rPr lang="en-US" smtClean="0"/>
              <a:t>Many common patterns across all scientific disciplines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4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4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4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4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4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4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4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4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4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4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4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4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4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4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4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4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4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4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4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4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4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84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4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4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4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4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355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0"/>
            <a:ext cx="86868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11618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11619" name="Picture 2" descr="http://archive.computerhistory.org/resources/still-image/Cray/cray_Y-MP8_supercomputer.102627717.lg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1828800" y="838200"/>
              <a:ext cx="62484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4000" b="1" kern="0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Yesterday: CPU cycles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5344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Gray’s </a:t>
            </a:r>
            <a:r>
              <a:rPr lang="en-US" dirty="0" smtClean="0"/>
              <a:t>Laws of Data Engineering</a:t>
            </a:r>
            <a:endParaRPr lang="en-US" dirty="0" smtClean="0"/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800" b="1" dirty="0" smtClean="0"/>
              <a:t>Jim Gray:</a:t>
            </a:r>
          </a:p>
          <a:p>
            <a:pPr eaLnBrk="1" hangingPunct="1"/>
            <a:r>
              <a:rPr lang="en-US" dirty="0" smtClean="0"/>
              <a:t>Scientific computing is revolving around </a:t>
            </a:r>
            <a:r>
              <a:rPr lang="en-US" b="1" dirty="0" smtClean="0"/>
              <a:t>data</a:t>
            </a:r>
          </a:p>
          <a:p>
            <a:pPr eaLnBrk="1" hangingPunct="1"/>
            <a:r>
              <a:rPr lang="en-US" dirty="0" smtClean="0"/>
              <a:t>Need </a:t>
            </a:r>
            <a:r>
              <a:rPr lang="en-US" b="1" dirty="0" smtClean="0"/>
              <a:t>scale-out</a:t>
            </a:r>
            <a:r>
              <a:rPr lang="en-US" dirty="0" smtClean="0"/>
              <a:t> solution for analysis</a:t>
            </a:r>
          </a:p>
          <a:p>
            <a:pPr eaLnBrk="1" hangingPunct="1"/>
            <a:r>
              <a:rPr lang="en-US" dirty="0" smtClean="0"/>
              <a:t>Take the </a:t>
            </a:r>
            <a:r>
              <a:rPr lang="en-US" b="1" dirty="0" smtClean="0"/>
              <a:t>analysis to the data</a:t>
            </a:r>
            <a:r>
              <a:rPr lang="en-US" dirty="0" smtClean="0"/>
              <a:t>!</a:t>
            </a:r>
          </a:p>
          <a:p>
            <a:pPr eaLnBrk="1" hangingPunct="1"/>
            <a:r>
              <a:rPr lang="en-US" dirty="0" smtClean="0"/>
              <a:t>Start with “</a:t>
            </a:r>
            <a:r>
              <a:rPr lang="en-US" b="1" dirty="0" smtClean="0"/>
              <a:t>20 queries</a:t>
            </a:r>
            <a:r>
              <a:rPr lang="en-US" dirty="0" smtClean="0"/>
              <a:t>”</a:t>
            </a:r>
          </a:p>
          <a:p>
            <a:pPr eaLnBrk="1" hangingPunct="1"/>
            <a:r>
              <a:rPr lang="en-US" dirty="0" smtClean="0"/>
              <a:t>Go from “</a:t>
            </a:r>
            <a:r>
              <a:rPr lang="en-US" b="1" dirty="0" smtClean="0"/>
              <a:t>working to working</a:t>
            </a:r>
            <a:r>
              <a:rPr lang="en-US" dirty="0" smtClean="0"/>
              <a:t>”</a:t>
            </a:r>
          </a:p>
          <a:p>
            <a:pPr eaLnBrk="1" hangingPunct="1">
              <a:buFontTx/>
              <a:buNone/>
            </a:pPr>
            <a:endParaRPr lang="en-US" sz="2800" b="1" dirty="0" smtClean="0"/>
          </a:p>
        </p:txBody>
      </p:sp>
      <p:pic>
        <p:nvPicPr>
          <p:cNvPr id="502788" name="Picture 4" descr="jimgr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2667000"/>
            <a:ext cx="1463675" cy="24384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92113" y="5486400"/>
            <a:ext cx="6851650" cy="519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charset="0"/>
              </a:rPr>
              <a:t>DISC: Data Intensive Scientific Computing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61722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Fourth Paradigm of Science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0"/>
            <a:ext cx="86868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12642" name="Group 1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12644" name="Picture 5" descr="gw-IMG_0004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1981200" y="2590800"/>
              <a:ext cx="6248400" cy="1143000"/>
            </a:xfrm>
            <a:prstGeom prst="rect">
              <a:avLst/>
            </a:prstGeom>
            <a:solidFill>
              <a:schemeClr val="accent2">
                <a:lumMod val="75000"/>
                <a:alpha val="64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spcBef>
                  <a:spcPct val="20000"/>
                </a:spcBef>
                <a:defRPr/>
              </a:pPr>
              <a:r>
                <a:rPr lang="en-US" sz="4000" b="1" kern="0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Today: Data Access</a:t>
              </a:r>
            </a:p>
          </p:txBody>
        </p:sp>
      </p:grpSp>
      <p:pic>
        <p:nvPicPr>
          <p:cNvPr id="6" name="Picture 9" descr="2302906039_4063293f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114800"/>
            <a:ext cx="426720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5" name="Group 13"/>
          <p:cNvGrpSpPr>
            <a:grpSpLocks/>
          </p:cNvGrpSpPr>
          <p:nvPr/>
        </p:nvGrpSpPr>
        <p:grpSpPr bwMode="auto">
          <a:xfrm>
            <a:off x="0" y="-92075"/>
            <a:ext cx="9144000" cy="6950075"/>
            <a:chOff x="0" y="-58"/>
            <a:chExt cx="5760" cy="4378"/>
          </a:xfrm>
        </p:grpSpPr>
        <p:pic>
          <p:nvPicPr>
            <p:cNvPr id="113666" name="Picture 12" descr="clust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58"/>
              <a:ext cx="5760" cy="4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Content Placeholder 2"/>
            <p:cNvSpPr txBox="1">
              <a:spLocks/>
            </p:cNvSpPr>
            <p:nvPr/>
          </p:nvSpPr>
          <p:spPr bwMode="auto">
            <a:xfrm>
              <a:off x="1392" y="2544"/>
              <a:ext cx="3936" cy="720"/>
            </a:xfrm>
            <a:prstGeom prst="rect">
              <a:avLst/>
            </a:prstGeom>
            <a:solidFill>
              <a:schemeClr val="accent5">
                <a:lumMod val="75000"/>
                <a:alpha val="66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spcBef>
                  <a:spcPct val="20000"/>
                </a:spcBef>
                <a:defRPr/>
              </a:pP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Tomorrow: Power </a:t>
              </a:r>
              <a:b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</a:b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(and scalability)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371600"/>
            <a:ext cx="1766888" cy="11430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17961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181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Evolving Science</a:t>
            </a:r>
          </a:p>
        </p:txBody>
      </p:sp>
      <p:sp>
        <p:nvSpPr>
          <p:cNvPr id="5181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420813"/>
            <a:ext cx="6167438" cy="5011737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100"/>
              <a:t>Thousand years ago: </a:t>
            </a:r>
            <a:br>
              <a:rPr lang="en-US" sz="2100"/>
            </a:br>
            <a:r>
              <a:rPr lang="en-US" sz="2100">
                <a:solidFill>
                  <a:srgbClr val="FFC45B"/>
                </a:solidFill>
              </a:rPr>
              <a:t>  </a:t>
            </a:r>
            <a:r>
              <a:rPr lang="en-US" sz="2100">
                <a:solidFill>
                  <a:srgbClr val="CC0000"/>
                </a:solidFill>
              </a:rPr>
              <a:t>science was </a:t>
            </a:r>
            <a:r>
              <a:rPr lang="en-US" sz="2100" b="1">
                <a:solidFill>
                  <a:srgbClr val="CC0000"/>
                </a:solidFill>
              </a:rPr>
              <a:t>empirical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sz="1600"/>
              <a:t>   describing natural phenomena</a:t>
            </a:r>
          </a:p>
          <a:p>
            <a:pPr>
              <a:spcBef>
                <a:spcPct val="0"/>
              </a:spcBef>
            </a:pPr>
            <a:r>
              <a:rPr lang="en-US" sz="2100"/>
              <a:t>Last few hundred years: </a:t>
            </a:r>
            <a:br>
              <a:rPr lang="en-US" sz="2100"/>
            </a:br>
            <a:r>
              <a:rPr lang="en-US" sz="2100"/>
              <a:t>  </a:t>
            </a:r>
            <a:r>
              <a:rPr lang="en-US" sz="2100" b="1">
                <a:solidFill>
                  <a:srgbClr val="CC0000"/>
                </a:solidFill>
              </a:rPr>
              <a:t>theoretical</a:t>
            </a:r>
            <a:r>
              <a:rPr lang="en-US" sz="2100">
                <a:solidFill>
                  <a:srgbClr val="CC0000"/>
                </a:solidFill>
              </a:rPr>
              <a:t> branch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sz="1600"/>
              <a:t>   using models, generalizations</a:t>
            </a:r>
          </a:p>
          <a:p>
            <a:pPr>
              <a:spcBef>
                <a:spcPct val="0"/>
              </a:spcBef>
            </a:pPr>
            <a:r>
              <a:rPr lang="en-US" sz="2100"/>
              <a:t>Last few decades: </a:t>
            </a:r>
            <a:r>
              <a:rPr lang="en-US" sz="2100">
                <a:solidFill>
                  <a:srgbClr val="CC0000"/>
                </a:solidFill>
              </a:rPr>
              <a:t/>
            </a:r>
            <a:br>
              <a:rPr lang="en-US" sz="2100">
                <a:solidFill>
                  <a:srgbClr val="CC0000"/>
                </a:solidFill>
              </a:rPr>
            </a:br>
            <a:r>
              <a:rPr lang="en-US" sz="2100">
                <a:solidFill>
                  <a:srgbClr val="CC0000"/>
                </a:solidFill>
              </a:rPr>
              <a:t>  a </a:t>
            </a:r>
            <a:r>
              <a:rPr lang="en-US" sz="2100" b="1">
                <a:solidFill>
                  <a:srgbClr val="CC0000"/>
                </a:solidFill>
              </a:rPr>
              <a:t>computational</a:t>
            </a:r>
            <a:r>
              <a:rPr lang="en-US" sz="2100">
                <a:solidFill>
                  <a:srgbClr val="CC0000"/>
                </a:solidFill>
              </a:rPr>
              <a:t> branch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sz="1600"/>
              <a:t>   simulating complex phenomena</a:t>
            </a:r>
          </a:p>
          <a:p>
            <a:pPr>
              <a:spcBef>
                <a:spcPct val="0"/>
              </a:spcBef>
            </a:pPr>
            <a:r>
              <a:rPr lang="en-US" sz="2100"/>
              <a:t>Today: </a:t>
            </a:r>
            <a:br>
              <a:rPr lang="en-US" sz="2100"/>
            </a:br>
            <a:r>
              <a:rPr lang="en-US" sz="2100"/>
              <a:t>  </a:t>
            </a:r>
            <a:r>
              <a:rPr lang="en-US" sz="2100" b="1">
                <a:solidFill>
                  <a:srgbClr val="CC0000"/>
                </a:solidFill>
              </a:rPr>
              <a:t>data exploration</a:t>
            </a:r>
            <a:r>
              <a:rPr lang="en-US" sz="2100">
                <a:solidFill>
                  <a:srgbClr val="CC0000"/>
                </a:solidFill>
              </a:rPr>
              <a:t> (eScience)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sz="1600"/>
              <a:t>   synthesizing theory, experiment and </a:t>
            </a:r>
            <a:br>
              <a:rPr lang="en-US" sz="1600"/>
            </a:br>
            <a:r>
              <a:rPr lang="en-US" sz="1600"/>
              <a:t>computation with advanced data </a:t>
            </a:r>
            <a:br>
              <a:rPr lang="en-US" sz="1600"/>
            </a:br>
            <a:r>
              <a:rPr lang="en-US" sz="1600"/>
              <a:t>management and statistics</a:t>
            </a:r>
            <a:br>
              <a:rPr lang="en-US" sz="1600"/>
            </a:br>
            <a:r>
              <a:rPr lang="en-US" sz="1600">
                <a:sym typeface="Wingdings" pitchFamily="2" charset="2"/>
              </a:rPr>
              <a:t> new algorithms!</a:t>
            </a:r>
            <a:endParaRPr lang="en-US" sz="1600"/>
          </a:p>
        </p:txBody>
      </p:sp>
      <p:pic>
        <p:nvPicPr>
          <p:cNvPr id="518149" name="Picture 5" descr="hevelius_telescope-t">
            <a:hlinkClick r:id="rId4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467600" y="1524000"/>
            <a:ext cx="1066800" cy="1447800"/>
          </a:xfrm>
          <a:ln>
            <a:solidFill>
              <a:srgbClr val="333399"/>
            </a:solidFill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518150" name="Picture 6" descr="vortice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 l="48485"/>
          <a:stretch>
            <a:fillRect/>
          </a:stretch>
        </p:blipFill>
        <p:spPr>
          <a:xfrm>
            <a:off x="7391400" y="3200400"/>
            <a:ext cx="1397000" cy="1524000"/>
          </a:xfrm>
          <a:noFill/>
          <a:ln/>
        </p:spPr>
      </p:pic>
      <p:graphicFrame>
        <p:nvGraphicFramePr>
          <p:cNvPr id="518151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4343400" y="2819400"/>
          <a:ext cx="1905000" cy="887413"/>
        </p:xfrm>
        <a:graphic>
          <a:graphicData uri="http://schemas.openxmlformats.org/presentationml/2006/ole">
            <p:oleObj spid="_x0000_s130050" name="Equation" r:id="rId7" imgW="1346040" imgH="647640" progId="Equation.3">
              <p:embed/>
            </p:oleObj>
          </a:graphicData>
        </a:graphic>
      </p:graphicFrame>
      <p:pic>
        <p:nvPicPr>
          <p:cNvPr id="518152" name="Picture 8" descr="FermiLa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4724400"/>
            <a:ext cx="1944688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153" name="Picture 9" descr="The Telescop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5486400" y="4648200"/>
            <a:ext cx="955675" cy="773113"/>
          </a:xfrm>
          <a:noFill/>
          <a:ln/>
        </p:spPr>
      </p:pic>
      <p:pic>
        <p:nvPicPr>
          <p:cNvPr id="518154" name="Picture 10" descr="j019538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3400" y="5562600"/>
            <a:ext cx="525463" cy="4857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Building Scientific Databases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10 years ago we set out to explore how to cope with the data explosion (with Jim Gray)</a:t>
            </a:r>
          </a:p>
          <a:p>
            <a:pPr eaLnBrk="1" hangingPunct="1"/>
            <a:r>
              <a:rPr lang="en-US" smtClean="0"/>
              <a:t>Started in astronomy, with the Sloan Digital Sky Survey</a:t>
            </a:r>
          </a:p>
          <a:p>
            <a:pPr eaLnBrk="1" hangingPunct="1"/>
            <a:r>
              <a:rPr lang="en-US" smtClean="0"/>
              <a:t>Expanded into other areas, while exploring what can be transferred</a:t>
            </a:r>
          </a:p>
          <a:p>
            <a:pPr eaLnBrk="1" hangingPunct="1"/>
            <a:r>
              <a:rPr lang="en-US" smtClean="0"/>
              <a:t>During this time data sets grew from 100GB to 100TB</a:t>
            </a:r>
          </a:p>
          <a:p>
            <a:pPr eaLnBrk="1" hangingPunct="1"/>
            <a:r>
              <a:rPr lang="en-US" smtClean="0"/>
              <a:t>Interactions with every step of the scientific process</a:t>
            </a:r>
          </a:p>
          <a:p>
            <a:pPr lvl="1" eaLnBrk="1" hangingPunct="1"/>
            <a:r>
              <a:rPr lang="en-US" smtClean="0"/>
              <a:t>Data collection, data cleaning, data archiving, data organization, data publishing, mirroring, data distribution, data curation…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Reference Applicatons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b="1" smtClean="0"/>
              <a:t>Some key projects at JHU</a:t>
            </a:r>
          </a:p>
          <a:p>
            <a:pPr lvl="1" eaLnBrk="1" hangingPunct="1"/>
            <a:r>
              <a:rPr lang="en-US" b="1" i="0" smtClean="0"/>
              <a:t>SDSS: </a:t>
            </a:r>
            <a:r>
              <a:rPr lang="en-US" smtClean="0"/>
              <a:t>100TB total, 35TB in DB, in use for 8 years</a:t>
            </a:r>
          </a:p>
          <a:p>
            <a:pPr lvl="1" eaLnBrk="1" hangingPunct="1"/>
            <a:r>
              <a:rPr lang="en-US" b="1" i="0" smtClean="0"/>
              <a:t>NVO :</a:t>
            </a:r>
            <a:r>
              <a:rPr lang="en-US" smtClean="0"/>
              <a:t> ~5TB, few billion rows, in use for 4 years</a:t>
            </a:r>
            <a:endParaRPr lang="en-US" b="1" smtClean="0"/>
          </a:p>
          <a:p>
            <a:pPr lvl="1" eaLnBrk="1" hangingPunct="1"/>
            <a:r>
              <a:rPr lang="en-US" b="1" i="0" smtClean="0"/>
              <a:t>PanStarrs:</a:t>
            </a:r>
            <a:r>
              <a:rPr lang="en-US" smtClean="0"/>
              <a:t> 80TB by 2011, 300+ TB by 2012</a:t>
            </a:r>
          </a:p>
          <a:p>
            <a:pPr lvl="1" eaLnBrk="1" hangingPunct="1"/>
            <a:r>
              <a:rPr lang="en-US" b="1" i="0" smtClean="0"/>
              <a:t>Immersive Turbulence</a:t>
            </a:r>
            <a:r>
              <a:rPr lang="en-US" smtClean="0"/>
              <a:t>: 30TB now, 100TB by Dec 2010</a:t>
            </a:r>
          </a:p>
          <a:p>
            <a:pPr lvl="1" eaLnBrk="1" hangingPunct="1"/>
            <a:r>
              <a:rPr lang="en-US" b="1" smtClean="0"/>
              <a:t>Sensor Networks:</a:t>
            </a:r>
            <a:r>
              <a:rPr lang="en-US" smtClean="0"/>
              <a:t> 200M measurements now, forming complex relationships</a:t>
            </a:r>
          </a:p>
          <a:p>
            <a:pPr eaLnBrk="1" hangingPunct="1">
              <a:buFontTx/>
              <a:buNone/>
            </a:pPr>
            <a:r>
              <a:rPr lang="en-US" b="1" smtClean="0"/>
              <a:t>Key Questions:</a:t>
            </a:r>
          </a:p>
          <a:p>
            <a:pPr eaLnBrk="1" hangingPunct="1"/>
            <a:r>
              <a:rPr lang="en-US" smtClean="0"/>
              <a:t>What are the reasonable tradeoffs for DISC?</a:t>
            </a:r>
          </a:p>
          <a:p>
            <a:pPr eaLnBrk="1" hangingPunct="1"/>
            <a:r>
              <a:rPr lang="en-US" smtClean="0"/>
              <a:t>How do we build a ‘scalable’ architecture?</a:t>
            </a:r>
          </a:p>
          <a:p>
            <a:pPr eaLnBrk="1" hangingPunct="1"/>
            <a:r>
              <a:rPr lang="en-US" smtClean="0"/>
              <a:t>How do we interact with petabytes of data?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Sloan Digital Sky Survey</a:t>
            </a:r>
          </a:p>
        </p:txBody>
      </p:sp>
      <p:sp>
        <p:nvSpPr>
          <p:cNvPr id="54274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/>
              <a:t>“</a:t>
            </a:r>
            <a:r>
              <a:rPr lang="en-US" sz="2000" b="1" smtClean="0"/>
              <a:t>The Cosmic Genome Project</a:t>
            </a:r>
            <a:r>
              <a:rPr lang="en-US" sz="2000" smtClean="0"/>
              <a:t>”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Two surveys in one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i="0" smtClean="0">
                <a:solidFill>
                  <a:schemeClr val="accent2"/>
                </a:solidFill>
              </a:rPr>
              <a:t>Photometric survey in 5 bands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i="0" smtClean="0">
                <a:solidFill>
                  <a:schemeClr val="accent2"/>
                </a:solidFill>
              </a:rPr>
              <a:t>Spectroscopic redshift survey</a:t>
            </a:r>
            <a:endParaRPr lang="en-US" sz="180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Data is public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i="0" smtClean="0">
                <a:solidFill>
                  <a:schemeClr val="accent2"/>
                </a:solidFill>
              </a:rPr>
              <a:t>40 TB of raw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i="0" smtClean="0">
                <a:solidFill>
                  <a:schemeClr val="accent2"/>
                </a:solidFill>
              </a:rPr>
              <a:t>5 TB processed catalogs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i="0" smtClean="0">
                <a:solidFill>
                  <a:schemeClr val="accent2"/>
                </a:solidFill>
              </a:rPr>
              <a:t>2.5 Terapixels of images</a:t>
            </a:r>
            <a:endParaRPr lang="en-US" sz="180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Started in 1992, finishing in 2008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Database and spectrograph </a:t>
            </a:r>
            <a:br>
              <a:rPr lang="en-US" sz="2000" smtClean="0"/>
            </a:br>
            <a:r>
              <a:rPr lang="en-US" sz="2000" smtClean="0"/>
              <a:t>built at JHU (SkyServer)</a:t>
            </a:r>
          </a:p>
          <a:p>
            <a:pPr eaLnBrk="1" hangingPunct="1">
              <a:lnSpc>
                <a:spcPct val="90000"/>
              </a:lnSpc>
            </a:pPr>
            <a:endParaRPr lang="en-US" sz="2000" smtClean="0"/>
          </a:p>
        </p:txBody>
      </p:sp>
      <p:pic>
        <p:nvPicPr>
          <p:cNvPr id="449540" name="Picture 4" descr="scope_dus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3957638"/>
            <a:ext cx="2895600" cy="2519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449541" name="Rectangle 5"/>
          <p:cNvSpPr>
            <a:spLocks noChangeArrowheads="1"/>
          </p:cNvSpPr>
          <p:nvPr/>
        </p:nvSpPr>
        <p:spPr bwMode="auto">
          <a:xfrm>
            <a:off x="6019800" y="1524000"/>
            <a:ext cx="2895600" cy="2209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  <a:t>   The University of Chicago</a:t>
            </a:r>
            <a:b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</a:br>
            <a: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  <a:t>   Princeton University</a:t>
            </a:r>
            <a:b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</a:br>
            <a: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  <a:t>   The Johns Hopkins University</a:t>
            </a:r>
            <a:b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</a:br>
            <a: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  <a:t>   The University of Washington</a:t>
            </a:r>
            <a:b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</a:br>
            <a: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  <a:t>   New Mexico State University</a:t>
            </a:r>
            <a:b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</a:br>
            <a: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  <a:t>   Fermi National Accelerator Laboratory</a:t>
            </a:r>
            <a:b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</a:br>
            <a: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  <a:t>   US Naval Observatory</a:t>
            </a:r>
            <a:b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</a:br>
            <a: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  <a:t>   The Japanese Participation Group</a:t>
            </a:r>
            <a:b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</a:br>
            <a: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  <a:t>   The Institute for Advanced Study</a:t>
            </a:r>
            <a:b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</a:br>
            <a: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  <a:t>    Max Planck Inst, Heidelberg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200" i="1">
                <a:solidFill>
                  <a:srgbClr val="990033"/>
                </a:solidFill>
                <a:latin typeface="Arial" charset="0"/>
                <a:cs typeface="Times New Roman" pitchFamily="18" charset="0"/>
              </a:rPr>
              <a:t>   Sloan Foundation, NSF, DOE, NASA</a:t>
            </a:r>
            <a:endParaRPr lang="en-US" sz="120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54277" name="Picture 6" descr="sdss-main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01600"/>
            <a:ext cx="833438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66"/>
      </a:hlink>
      <a:folHlink>
        <a:srgbClr val="0000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6344</TotalTime>
  <Words>2183</Words>
  <Application>Microsoft Office PowerPoint</Application>
  <PresentationFormat>On-screen Show (4:3)</PresentationFormat>
  <Paragraphs>505</Paragraphs>
  <Slides>51</Slides>
  <Notes>5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Default Design</vt:lpstr>
      <vt:lpstr>Worksheet</vt:lpstr>
      <vt:lpstr>Image</vt:lpstr>
      <vt:lpstr>Chart</vt:lpstr>
      <vt:lpstr>Equation</vt:lpstr>
      <vt:lpstr>Extreme Data-Intensive Computing </vt:lpstr>
      <vt:lpstr>Living in an Exponential World</vt:lpstr>
      <vt:lpstr>Collecting Data</vt:lpstr>
      <vt:lpstr>Scientific Data Analysis </vt:lpstr>
      <vt:lpstr>Gray’s Laws of Data Engineering</vt:lpstr>
      <vt:lpstr>Evolving Science</vt:lpstr>
      <vt:lpstr>Building Scientific Databases</vt:lpstr>
      <vt:lpstr>Reference Applicatons</vt:lpstr>
      <vt:lpstr>Sloan Digital Sky Survey</vt:lpstr>
      <vt:lpstr>SDSS Now Finished!</vt:lpstr>
      <vt:lpstr>Database Challenges  </vt:lpstr>
      <vt:lpstr>MyDB: Workbench</vt:lpstr>
      <vt:lpstr>Spatial Search Capabilities</vt:lpstr>
      <vt:lpstr>Primordial Sound Waves in SDSS</vt:lpstr>
      <vt:lpstr>Public Use of the SkyServer</vt:lpstr>
      <vt:lpstr>Pan-STARRS</vt:lpstr>
      <vt:lpstr>Virtual Observatory</vt:lpstr>
      <vt:lpstr>Common VO Challenges</vt:lpstr>
      <vt:lpstr>Why Is Astronomy Special?</vt:lpstr>
      <vt:lpstr>Immersive Turbulence</vt:lpstr>
      <vt:lpstr>Slide 21</vt:lpstr>
      <vt:lpstr>Slide 22</vt:lpstr>
      <vt:lpstr>Slide 23</vt:lpstr>
      <vt:lpstr>Slide 24</vt:lpstr>
      <vt:lpstr>Slide 25</vt:lpstr>
      <vt:lpstr>Daily Usage</vt:lpstr>
      <vt:lpstr>Cosmological Simulations</vt:lpstr>
      <vt:lpstr>The Milky Way Laboratory</vt:lpstr>
      <vt:lpstr>Life Under Your Feet</vt:lpstr>
      <vt:lpstr>Current Status</vt:lpstr>
      <vt:lpstr>Cumulative Sensor Days</vt:lpstr>
      <vt:lpstr>Commonalities</vt:lpstr>
      <vt:lpstr>Continuing Growth</vt:lpstr>
      <vt:lpstr>Amdahl’s Laws</vt:lpstr>
      <vt:lpstr>Typical Amdahl Numbers</vt:lpstr>
      <vt:lpstr>Amdahl Numbers for Data Sets</vt:lpstr>
      <vt:lpstr>The Data Sizes Involved</vt:lpstr>
      <vt:lpstr>DISC Needs Today</vt:lpstr>
      <vt:lpstr>Tradeoffs Today</vt:lpstr>
      <vt:lpstr>Cost of a Petabyte</vt:lpstr>
      <vt:lpstr>Petascale Computing at JHU</vt:lpstr>
      <vt:lpstr>GrayWulf Performance</vt:lpstr>
      <vt:lpstr>Data-Scope</vt:lpstr>
      <vt:lpstr>Proposed Projects at JHU</vt:lpstr>
      <vt:lpstr>Short Term Trends</vt:lpstr>
      <vt:lpstr>5 Year Trend</vt:lpstr>
      <vt:lpstr>Future: Cyberbricks?</vt:lpstr>
      <vt:lpstr>Summary </vt:lpstr>
      <vt:lpstr>Slide 49</vt:lpstr>
      <vt:lpstr>Slide 50</vt:lpstr>
      <vt:lpstr>Slide 51</vt:lpstr>
    </vt:vector>
  </TitlesOfParts>
  <Company>The Johns Hopkins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Szalay</dc:creator>
  <cp:lastModifiedBy>Alex Szalay</cp:lastModifiedBy>
  <cp:revision>685</cp:revision>
  <dcterms:created xsi:type="dcterms:W3CDTF">2000-07-18T20:38:03Z</dcterms:created>
  <dcterms:modified xsi:type="dcterms:W3CDTF">2010-07-25T23:43:19Z</dcterms:modified>
</cp:coreProperties>
</file>