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9" r:id="rId2"/>
  </p:sldIdLst>
  <p:sldSz cx="29260800" cy="21945600"/>
  <p:notesSz cx="6858000" cy="9144000"/>
  <p:defaultTextStyle>
    <a:defPPr>
      <a:defRPr lang="en-US"/>
    </a:defPPr>
    <a:lvl1pPr algn="l" rtl="0" eaLnBrk="0" fontAlgn="base" hangingPunct="0">
      <a:spcBef>
        <a:spcPct val="0"/>
      </a:spcBef>
      <a:spcAft>
        <a:spcPct val="0"/>
      </a:spcAft>
      <a:defRPr sz="14100"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sz="14100" kern="1200">
        <a:solidFill>
          <a:schemeClr val="bg1"/>
        </a:solidFill>
        <a:latin typeface="Arial" panose="020B0604020202020204" pitchFamily="34" charset="0"/>
        <a:ea typeface="+mn-ea"/>
        <a:cs typeface="+mn-cs"/>
      </a:defRPr>
    </a:lvl2pPr>
    <a:lvl3pPr marL="914400" algn="l" rtl="0" eaLnBrk="0" fontAlgn="base" hangingPunct="0">
      <a:spcBef>
        <a:spcPct val="0"/>
      </a:spcBef>
      <a:spcAft>
        <a:spcPct val="0"/>
      </a:spcAft>
      <a:defRPr sz="14100" kern="1200">
        <a:solidFill>
          <a:schemeClr val="bg1"/>
        </a:solidFill>
        <a:latin typeface="Arial" panose="020B0604020202020204" pitchFamily="34" charset="0"/>
        <a:ea typeface="+mn-ea"/>
        <a:cs typeface="+mn-cs"/>
      </a:defRPr>
    </a:lvl3pPr>
    <a:lvl4pPr marL="1371600" algn="l" rtl="0" eaLnBrk="0" fontAlgn="base" hangingPunct="0">
      <a:spcBef>
        <a:spcPct val="0"/>
      </a:spcBef>
      <a:spcAft>
        <a:spcPct val="0"/>
      </a:spcAft>
      <a:defRPr sz="14100" kern="1200">
        <a:solidFill>
          <a:schemeClr val="bg1"/>
        </a:solidFill>
        <a:latin typeface="Arial" panose="020B0604020202020204" pitchFamily="34" charset="0"/>
        <a:ea typeface="+mn-ea"/>
        <a:cs typeface="+mn-cs"/>
      </a:defRPr>
    </a:lvl4pPr>
    <a:lvl5pPr marL="1828800" algn="l" rtl="0" eaLnBrk="0" fontAlgn="base" hangingPunct="0">
      <a:spcBef>
        <a:spcPct val="0"/>
      </a:spcBef>
      <a:spcAft>
        <a:spcPct val="0"/>
      </a:spcAft>
      <a:defRPr sz="14100" kern="1200">
        <a:solidFill>
          <a:schemeClr val="bg1"/>
        </a:solidFill>
        <a:latin typeface="Arial" panose="020B0604020202020204" pitchFamily="34" charset="0"/>
        <a:ea typeface="+mn-ea"/>
        <a:cs typeface="+mn-cs"/>
      </a:defRPr>
    </a:lvl5pPr>
    <a:lvl6pPr marL="2286000" algn="l" defTabSz="914400" rtl="0" eaLnBrk="1" latinLnBrk="0" hangingPunct="1">
      <a:defRPr sz="14100" kern="1200">
        <a:solidFill>
          <a:schemeClr val="bg1"/>
        </a:solidFill>
        <a:latin typeface="Arial" panose="020B0604020202020204" pitchFamily="34" charset="0"/>
        <a:ea typeface="+mn-ea"/>
        <a:cs typeface="+mn-cs"/>
      </a:defRPr>
    </a:lvl6pPr>
    <a:lvl7pPr marL="2743200" algn="l" defTabSz="914400" rtl="0" eaLnBrk="1" latinLnBrk="0" hangingPunct="1">
      <a:defRPr sz="14100" kern="1200">
        <a:solidFill>
          <a:schemeClr val="bg1"/>
        </a:solidFill>
        <a:latin typeface="Arial" panose="020B0604020202020204" pitchFamily="34" charset="0"/>
        <a:ea typeface="+mn-ea"/>
        <a:cs typeface="+mn-cs"/>
      </a:defRPr>
    </a:lvl7pPr>
    <a:lvl8pPr marL="3200400" algn="l" defTabSz="914400" rtl="0" eaLnBrk="1" latinLnBrk="0" hangingPunct="1">
      <a:defRPr sz="14100" kern="1200">
        <a:solidFill>
          <a:schemeClr val="bg1"/>
        </a:solidFill>
        <a:latin typeface="Arial" panose="020B0604020202020204" pitchFamily="34" charset="0"/>
        <a:ea typeface="+mn-ea"/>
        <a:cs typeface="+mn-cs"/>
      </a:defRPr>
    </a:lvl8pPr>
    <a:lvl9pPr marL="3657600" algn="l" defTabSz="914400" rtl="0" eaLnBrk="1" latinLnBrk="0" hangingPunct="1">
      <a:defRPr sz="14100"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92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77F"/>
    <a:srgbClr val="00487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22" autoAdjust="0"/>
  </p:normalViewPr>
  <p:slideViewPr>
    <p:cSldViewPr snapToGrid="0">
      <p:cViewPr varScale="1">
        <p:scale>
          <a:sx n="39" d="100"/>
          <a:sy n="39" d="100"/>
        </p:scale>
        <p:origin x="1164" y="126"/>
      </p:cViewPr>
      <p:guideLst>
        <p:guide orient="horz" pos="6912"/>
        <p:guide pos="921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CE6C1A4C-F20D-437C-A497-14125D69B2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CBFBBF-CAAD-4B01-8148-2140840B3522}" type="slidenum">
              <a:rPr lang="en-US" altLang="en-US"/>
              <a:pPr>
                <a:spcBef>
                  <a:spcPct val="0"/>
                </a:spcBef>
              </a:pPr>
              <a:t>1</a:t>
            </a:fld>
            <a:endParaRPr lang="en-US"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93925" y="6816725"/>
            <a:ext cx="24872950" cy="4705350"/>
          </a:xfrm>
        </p:spPr>
        <p:txBody>
          <a:bodyPr/>
          <a:lstStyle/>
          <a:p>
            <a:r>
              <a:rPr lang="en-US" smtClean="0"/>
              <a:t>Click to edit Master title style</a:t>
            </a:r>
            <a:endParaRPr lang="en-US"/>
          </a:p>
        </p:txBody>
      </p:sp>
      <p:sp>
        <p:nvSpPr>
          <p:cNvPr id="3" name="Subtitle 2"/>
          <p:cNvSpPr>
            <a:spLocks noGrp="1"/>
          </p:cNvSpPr>
          <p:nvPr>
            <p:ph type="subTitle" idx="1"/>
          </p:nvPr>
        </p:nvSpPr>
        <p:spPr>
          <a:xfrm>
            <a:off x="4389438" y="12436475"/>
            <a:ext cx="20481925" cy="56070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336975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988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577300" y="879475"/>
            <a:ext cx="6972300" cy="17922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0" y="879475"/>
            <a:ext cx="20764500" cy="17922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083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12432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11400" y="14101763"/>
            <a:ext cx="24871363" cy="43592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311400" y="9301163"/>
            <a:ext cx="24871363" cy="480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0305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3200400"/>
            <a:ext cx="13868400" cy="1560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81200" y="3200400"/>
            <a:ext cx="13868400" cy="1560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7182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3675" y="879475"/>
            <a:ext cx="2633345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63675" y="4911725"/>
            <a:ext cx="12928600"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63675" y="6959600"/>
            <a:ext cx="12928600"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4863763" y="4911725"/>
            <a:ext cx="12933362"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4863763" y="6959600"/>
            <a:ext cx="12933362"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85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8056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01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675" y="873125"/>
            <a:ext cx="9626600" cy="37195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1439525" y="873125"/>
            <a:ext cx="16357600" cy="18730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63675" y="4592638"/>
            <a:ext cx="9626600" cy="15011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16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35638" y="15362238"/>
            <a:ext cx="17556162" cy="181292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735638" y="1960563"/>
            <a:ext cx="17556162" cy="13168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5735638" y="17175163"/>
            <a:ext cx="17556162" cy="2576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4638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660400" y="879475"/>
            <a:ext cx="21437600"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92594" tIns="146297" rIns="292594" bIns="146297" numCol="1" anchor="ctr" anchorCtr="0" compatLnSpc="1">
            <a:prstTxWarp prst="textNoShape">
              <a:avLst/>
            </a:prstTxWarp>
          </a:bodyPr>
          <a:lstStyle/>
          <a:p>
            <a:pPr lvl="0"/>
            <a:endParaRPr lang="en-US" altLang="en-US" dirty="0" smtClean="0"/>
          </a:p>
        </p:txBody>
      </p:sp>
      <p:sp>
        <p:nvSpPr>
          <p:cNvPr id="1027" name="Rectangle 8"/>
          <p:cNvSpPr>
            <a:spLocks noGrp="1" noChangeArrowheads="1"/>
          </p:cNvSpPr>
          <p:nvPr>
            <p:ph type="body" idx="1"/>
          </p:nvPr>
        </p:nvSpPr>
        <p:spPr bwMode="auto">
          <a:xfrm>
            <a:off x="660400" y="3200400"/>
            <a:ext cx="27889200" cy="156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92594" tIns="146297" rIns="292594" bIns="14629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7" name="Text Box 23"/>
          <p:cNvSpPr txBox="1">
            <a:spLocks noChangeArrowheads="1"/>
          </p:cNvSpPr>
          <p:nvPr userDrawn="1"/>
        </p:nvSpPr>
        <p:spPr bwMode="auto">
          <a:xfrm>
            <a:off x="7543800" y="18592800"/>
            <a:ext cx="10515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spAutoFit/>
          </a:bodyPr>
          <a:lstStyle>
            <a:lvl1pPr algn="l" defTabSz="2925763">
              <a:defRPr>
                <a:solidFill>
                  <a:schemeClr val="tx1"/>
                </a:solidFill>
                <a:latin typeface="Arial" charset="0"/>
              </a:defRPr>
            </a:lvl1pPr>
            <a:lvl2pPr algn="l" defTabSz="2925763">
              <a:defRPr>
                <a:solidFill>
                  <a:schemeClr val="tx1"/>
                </a:solidFill>
                <a:latin typeface="Arial" charset="0"/>
              </a:defRPr>
            </a:lvl2pPr>
            <a:lvl3pPr algn="l" defTabSz="2925763">
              <a:defRPr>
                <a:solidFill>
                  <a:schemeClr val="tx1"/>
                </a:solidFill>
                <a:latin typeface="Arial" charset="0"/>
              </a:defRPr>
            </a:lvl3pPr>
            <a:lvl4pPr algn="l" defTabSz="2925763">
              <a:defRPr>
                <a:solidFill>
                  <a:schemeClr val="tx1"/>
                </a:solidFill>
                <a:latin typeface="Arial" charset="0"/>
              </a:defRPr>
            </a:lvl4pPr>
            <a:lvl5pPr algn="l" defTabSz="2925763">
              <a:defRPr>
                <a:solidFill>
                  <a:schemeClr val="tx1"/>
                </a:solidFill>
                <a:latin typeface="Arial" charset="0"/>
              </a:defRPr>
            </a:lvl5pPr>
            <a:lvl6pPr defTabSz="2925763" fontAlgn="base">
              <a:spcBef>
                <a:spcPct val="0"/>
              </a:spcBef>
              <a:spcAft>
                <a:spcPct val="0"/>
              </a:spcAft>
              <a:defRPr>
                <a:solidFill>
                  <a:schemeClr val="tx1"/>
                </a:solidFill>
                <a:latin typeface="Arial" charset="0"/>
              </a:defRPr>
            </a:lvl6pPr>
            <a:lvl7pPr defTabSz="2925763" fontAlgn="base">
              <a:spcBef>
                <a:spcPct val="0"/>
              </a:spcBef>
              <a:spcAft>
                <a:spcPct val="0"/>
              </a:spcAft>
              <a:defRPr>
                <a:solidFill>
                  <a:schemeClr val="tx1"/>
                </a:solidFill>
                <a:latin typeface="Arial" charset="0"/>
              </a:defRPr>
            </a:lvl7pPr>
            <a:lvl8pPr defTabSz="2925763" fontAlgn="base">
              <a:spcBef>
                <a:spcPct val="0"/>
              </a:spcBef>
              <a:spcAft>
                <a:spcPct val="0"/>
              </a:spcAft>
              <a:defRPr>
                <a:solidFill>
                  <a:schemeClr val="tx1"/>
                </a:solidFill>
                <a:latin typeface="Arial" charset="0"/>
              </a:defRPr>
            </a:lvl8pPr>
            <a:lvl9pPr defTabSz="2925763" fontAlgn="base">
              <a:spcBef>
                <a:spcPct val="0"/>
              </a:spcBef>
              <a:spcAft>
                <a:spcPct val="0"/>
              </a:spcAft>
              <a:defRPr>
                <a:solidFill>
                  <a:schemeClr val="tx1"/>
                </a:solidFill>
                <a:latin typeface="Arial" charset="0"/>
              </a:defRPr>
            </a:lvl9pPr>
          </a:lstStyle>
          <a:p>
            <a:pPr algn="ctr" eaLnBrk="1" hangingPunct="1">
              <a:spcBef>
                <a:spcPct val="50000"/>
              </a:spcBef>
              <a:defRPr/>
            </a:pPr>
            <a:endParaRPr lang="en-US" sz="1200" smtClean="0">
              <a:solidFill>
                <a:schemeClr val="bg1"/>
              </a:solidFill>
            </a:endParaRPr>
          </a:p>
        </p:txBody>
      </p:sp>
      <p:pic>
        <p:nvPicPr>
          <p:cNvPr id="1029" name="Picture 4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525" y="18516600"/>
            <a:ext cx="29260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2" descr="cresis_poster_48x32_hdr_0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292512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 name="Text Box 41"/>
          <p:cNvSpPr txBox="1">
            <a:spLocks noChangeArrowheads="1"/>
          </p:cNvSpPr>
          <p:nvPr userDrawn="1"/>
        </p:nvSpPr>
        <p:spPr bwMode="auto">
          <a:xfrm>
            <a:off x="13445490" y="19674234"/>
            <a:ext cx="14274800" cy="92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008" tIns="32004" rIns="64008" bIns="32004">
            <a:spAutoFit/>
          </a:bodyPr>
          <a:lstStyle>
            <a:lvl1pPr algn="l" defTabSz="2925763">
              <a:defRPr>
                <a:solidFill>
                  <a:schemeClr val="tx1"/>
                </a:solidFill>
                <a:latin typeface="Arial" charset="0"/>
              </a:defRPr>
            </a:lvl1pPr>
            <a:lvl2pPr marL="320675" algn="l" defTabSz="2925763">
              <a:defRPr>
                <a:solidFill>
                  <a:schemeClr val="tx1"/>
                </a:solidFill>
                <a:latin typeface="Arial" charset="0"/>
              </a:defRPr>
            </a:lvl2pPr>
            <a:lvl3pPr marL="639763" algn="l" defTabSz="2925763">
              <a:defRPr>
                <a:solidFill>
                  <a:schemeClr val="tx1"/>
                </a:solidFill>
                <a:latin typeface="Arial" charset="0"/>
              </a:defRPr>
            </a:lvl3pPr>
            <a:lvl4pPr marL="960438" algn="l" defTabSz="2925763">
              <a:defRPr>
                <a:solidFill>
                  <a:schemeClr val="tx1"/>
                </a:solidFill>
                <a:latin typeface="Arial" charset="0"/>
              </a:defRPr>
            </a:lvl4pPr>
            <a:lvl5pPr marL="1279525" algn="l" defTabSz="2925763">
              <a:defRPr>
                <a:solidFill>
                  <a:schemeClr val="tx1"/>
                </a:solidFill>
                <a:latin typeface="Arial" charset="0"/>
              </a:defRPr>
            </a:lvl5pPr>
            <a:lvl6pPr marL="1736725" defTabSz="2925763" fontAlgn="base">
              <a:spcBef>
                <a:spcPct val="0"/>
              </a:spcBef>
              <a:spcAft>
                <a:spcPct val="0"/>
              </a:spcAft>
              <a:defRPr>
                <a:solidFill>
                  <a:schemeClr val="tx1"/>
                </a:solidFill>
                <a:latin typeface="Arial" charset="0"/>
              </a:defRPr>
            </a:lvl6pPr>
            <a:lvl7pPr marL="2193925" defTabSz="2925763" fontAlgn="base">
              <a:spcBef>
                <a:spcPct val="0"/>
              </a:spcBef>
              <a:spcAft>
                <a:spcPct val="0"/>
              </a:spcAft>
              <a:defRPr>
                <a:solidFill>
                  <a:schemeClr val="tx1"/>
                </a:solidFill>
                <a:latin typeface="Arial" charset="0"/>
              </a:defRPr>
            </a:lvl7pPr>
            <a:lvl8pPr marL="2651125" defTabSz="2925763" fontAlgn="base">
              <a:spcBef>
                <a:spcPct val="0"/>
              </a:spcBef>
              <a:spcAft>
                <a:spcPct val="0"/>
              </a:spcAft>
              <a:defRPr>
                <a:solidFill>
                  <a:schemeClr val="tx1"/>
                </a:solidFill>
                <a:latin typeface="Arial" charset="0"/>
              </a:defRPr>
            </a:lvl8pPr>
            <a:lvl9pPr marL="3108325" defTabSz="2925763" fontAlgn="base">
              <a:spcBef>
                <a:spcPct val="0"/>
              </a:spcBef>
              <a:spcAft>
                <a:spcPct val="0"/>
              </a:spcAft>
              <a:defRPr>
                <a:solidFill>
                  <a:schemeClr val="tx1"/>
                </a:solidFill>
                <a:latin typeface="Arial" charset="0"/>
              </a:defRPr>
            </a:lvl9pPr>
          </a:lstStyle>
          <a:p>
            <a:pPr algn="ctr" eaLnBrk="1" hangingPunct="1">
              <a:defRPr/>
            </a:pPr>
            <a:r>
              <a:rPr lang="en-US" sz="5600" b="1" dirty="0" smtClean="0">
                <a:solidFill>
                  <a:srgbClr val="00477F"/>
                </a:solidFill>
                <a:effectLst>
                  <a:outerShdw blurRad="38100" dist="38100" dir="2700000" algn="tl">
                    <a:srgbClr val="C0C0C0"/>
                  </a:outerShdw>
                </a:effectLst>
              </a:rPr>
              <a:t>Center for Remote Sensing of Ice Sheets</a:t>
            </a:r>
          </a:p>
        </p:txBody>
      </p:sp>
      <p:pic>
        <p:nvPicPr>
          <p:cNvPr id="1033" name="Picture 42" descr="CReSIS_logo_color_1820x788"/>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210713" y="682625"/>
            <a:ext cx="62738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2925763" rtl="0" eaLnBrk="0" fontAlgn="base" hangingPunct="0">
        <a:spcBef>
          <a:spcPct val="0"/>
        </a:spcBef>
        <a:spcAft>
          <a:spcPct val="0"/>
        </a:spcAft>
        <a:defRPr lang="en-US" sz="5600">
          <a:solidFill>
            <a:srgbClr val="00477F"/>
          </a:solidFill>
          <a:latin typeface="+mj-lt"/>
          <a:ea typeface="+mj-ea"/>
          <a:cs typeface="+mj-cs"/>
        </a:defRPr>
      </a:lvl1pPr>
      <a:lvl2pPr algn="ctr" defTabSz="2925763" rtl="0" eaLnBrk="0" fontAlgn="base" hangingPunct="0">
        <a:spcBef>
          <a:spcPct val="0"/>
        </a:spcBef>
        <a:spcAft>
          <a:spcPct val="0"/>
        </a:spcAft>
        <a:defRPr sz="5600">
          <a:solidFill>
            <a:srgbClr val="00477F"/>
          </a:solidFill>
          <a:latin typeface="Arial" charset="0"/>
        </a:defRPr>
      </a:lvl2pPr>
      <a:lvl3pPr algn="ctr" defTabSz="2925763" rtl="0" eaLnBrk="0" fontAlgn="base" hangingPunct="0">
        <a:spcBef>
          <a:spcPct val="0"/>
        </a:spcBef>
        <a:spcAft>
          <a:spcPct val="0"/>
        </a:spcAft>
        <a:defRPr sz="5600">
          <a:solidFill>
            <a:srgbClr val="00477F"/>
          </a:solidFill>
          <a:latin typeface="Arial" charset="0"/>
        </a:defRPr>
      </a:lvl3pPr>
      <a:lvl4pPr algn="ctr" defTabSz="2925763" rtl="0" eaLnBrk="0" fontAlgn="base" hangingPunct="0">
        <a:spcBef>
          <a:spcPct val="0"/>
        </a:spcBef>
        <a:spcAft>
          <a:spcPct val="0"/>
        </a:spcAft>
        <a:defRPr sz="5600">
          <a:solidFill>
            <a:srgbClr val="00477F"/>
          </a:solidFill>
          <a:latin typeface="Arial" charset="0"/>
        </a:defRPr>
      </a:lvl4pPr>
      <a:lvl5pPr algn="ctr" defTabSz="2925763" rtl="0" eaLnBrk="0" fontAlgn="base" hangingPunct="0">
        <a:spcBef>
          <a:spcPct val="0"/>
        </a:spcBef>
        <a:spcAft>
          <a:spcPct val="0"/>
        </a:spcAft>
        <a:defRPr sz="5600">
          <a:solidFill>
            <a:srgbClr val="00477F"/>
          </a:solidFill>
          <a:latin typeface="Arial" charset="0"/>
        </a:defRPr>
      </a:lvl5pPr>
      <a:lvl6pPr marL="457200" algn="ctr" defTabSz="2925763" rtl="0" fontAlgn="base">
        <a:spcBef>
          <a:spcPct val="0"/>
        </a:spcBef>
        <a:spcAft>
          <a:spcPct val="0"/>
        </a:spcAft>
        <a:defRPr sz="5600">
          <a:solidFill>
            <a:srgbClr val="00477F"/>
          </a:solidFill>
          <a:latin typeface="Arial" charset="0"/>
        </a:defRPr>
      </a:lvl6pPr>
      <a:lvl7pPr marL="914400" algn="ctr" defTabSz="2925763" rtl="0" fontAlgn="base">
        <a:spcBef>
          <a:spcPct val="0"/>
        </a:spcBef>
        <a:spcAft>
          <a:spcPct val="0"/>
        </a:spcAft>
        <a:defRPr sz="5600">
          <a:solidFill>
            <a:srgbClr val="00477F"/>
          </a:solidFill>
          <a:latin typeface="Arial" charset="0"/>
        </a:defRPr>
      </a:lvl7pPr>
      <a:lvl8pPr marL="1371600" algn="ctr" defTabSz="2925763" rtl="0" fontAlgn="base">
        <a:spcBef>
          <a:spcPct val="0"/>
        </a:spcBef>
        <a:spcAft>
          <a:spcPct val="0"/>
        </a:spcAft>
        <a:defRPr sz="5600">
          <a:solidFill>
            <a:srgbClr val="00477F"/>
          </a:solidFill>
          <a:latin typeface="Arial" charset="0"/>
        </a:defRPr>
      </a:lvl8pPr>
      <a:lvl9pPr marL="1828800" algn="ctr" defTabSz="2925763" rtl="0" fontAlgn="base">
        <a:spcBef>
          <a:spcPct val="0"/>
        </a:spcBef>
        <a:spcAft>
          <a:spcPct val="0"/>
        </a:spcAft>
        <a:defRPr sz="5600">
          <a:solidFill>
            <a:srgbClr val="00477F"/>
          </a:solidFill>
          <a:latin typeface="Arial" charset="0"/>
        </a:defRPr>
      </a:lvl9pPr>
    </p:titleStyle>
    <p:bodyStyle>
      <a:lvl1pPr marL="1096963" indent="-1096963" algn="l" defTabSz="2925763" rtl="0" eaLnBrk="0" fontAlgn="base" hangingPunct="0">
        <a:spcBef>
          <a:spcPct val="20000"/>
        </a:spcBef>
        <a:spcAft>
          <a:spcPct val="0"/>
        </a:spcAft>
        <a:buChar char="•"/>
        <a:defRPr sz="3600">
          <a:solidFill>
            <a:srgbClr val="00477F"/>
          </a:solidFill>
          <a:latin typeface="+mn-lt"/>
          <a:ea typeface="+mn-ea"/>
          <a:cs typeface="+mn-cs"/>
        </a:defRPr>
      </a:lvl1pPr>
      <a:lvl2pPr marL="2378075" indent="-914400" algn="l" defTabSz="2925763" rtl="0" eaLnBrk="0" fontAlgn="base" hangingPunct="0">
        <a:spcBef>
          <a:spcPct val="20000"/>
        </a:spcBef>
        <a:spcAft>
          <a:spcPct val="0"/>
        </a:spcAft>
        <a:buChar char="–"/>
        <a:defRPr sz="3100">
          <a:solidFill>
            <a:schemeClr val="tx1"/>
          </a:solidFill>
          <a:latin typeface="+mn-lt"/>
        </a:defRPr>
      </a:lvl2pPr>
      <a:lvl3pPr marL="3657600" indent="-731838" algn="l" defTabSz="2925763" rtl="0" eaLnBrk="0" fontAlgn="base" hangingPunct="0">
        <a:spcBef>
          <a:spcPct val="20000"/>
        </a:spcBef>
        <a:spcAft>
          <a:spcPct val="0"/>
        </a:spcAft>
        <a:buChar char="•"/>
        <a:defRPr sz="2700">
          <a:solidFill>
            <a:schemeClr val="tx1"/>
          </a:solidFill>
          <a:latin typeface="+mn-lt"/>
        </a:defRPr>
      </a:lvl3pPr>
      <a:lvl4pPr marL="5121275" indent="-731838" algn="l" defTabSz="2925763" rtl="0" eaLnBrk="0" fontAlgn="base" hangingPunct="0">
        <a:spcBef>
          <a:spcPct val="20000"/>
        </a:spcBef>
        <a:spcAft>
          <a:spcPct val="0"/>
        </a:spcAft>
        <a:buChar char="–"/>
        <a:defRPr sz="2000">
          <a:solidFill>
            <a:schemeClr val="tx1"/>
          </a:solidFill>
          <a:latin typeface="+mn-lt"/>
        </a:defRPr>
      </a:lvl4pPr>
      <a:lvl5pPr marL="6583363" indent="-731838" algn="l" defTabSz="2925763" rtl="0" eaLnBrk="0" fontAlgn="base" hangingPunct="0">
        <a:spcBef>
          <a:spcPct val="20000"/>
        </a:spcBef>
        <a:spcAft>
          <a:spcPct val="0"/>
        </a:spcAft>
        <a:buChar char="»"/>
        <a:defRPr sz="2000">
          <a:solidFill>
            <a:schemeClr val="tx1"/>
          </a:solidFill>
          <a:latin typeface="+mn-lt"/>
        </a:defRPr>
      </a:lvl5pPr>
      <a:lvl6pPr marL="7040563" indent="-731838" algn="l" defTabSz="2925763" rtl="0" fontAlgn="base">
        <a:spcBef>
          <a:spcPct val="20000"/>
        </a:spcBef>
        <a:spcAft>
          <a:spcPct val="0"/>
        </a:spcAft>
        <a:buChar char="»"/>
        <a:defRPr sz="2000">
          <a:solidFill>
            <a:schemeClr val="tx1"/>
          </a:solidFill>
          <a:latin typeface="+mn-lt"/>
        </a:defRPr>
      </a:lvl6pPr>
      <a:lvl7pPr marL="7497763" indent="-731838" algn="l" defTabSz="2925763" rtl="0" fontAlgn="base">
        <a:spcBef>
          <a:spcPct val="20000"/>
        </a:spcBef>
        <a:spcAft>
          <a:spcPct val="0"/>
        </a:spcAft>
        <a:buChar char="»"/>
        <a:defRPr sz="2000">
          <a:solidFill>
            <a:schemeClr val="tx1"/>
          </a:solidFill>
          <a:latin typeface="+mn-lt"/>
        </a:defRPr>
      </a:lvl7pPr>
      <a:lvl8pPr marL="7954963" indent="-731838" algn="l" defTabSz="2925763" rtl="0" fontAlgn="base">
        <a:spcBef>
          <a:spcPct val="20000"/>
        </a:spcBef>
        <a:spcAft>
          <a:spcPct val="0"/>
        </a:spcAft>
        <a:buChar char="»"/>
        <a:defRPr sz="2000">
          <a:solidFill>
            <a:schemeClr val="tx1"/>
          </a:solidFill>
          <a:latin typeface="+mn-lt"/>
        </a:defRPr>
      </a:lvl8pPr>
      <a:lvl9pPr marL="8412163" indent="-731838" algn="l" defTabSz="2925763"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notesSlide" Target="../notesSlides/notesSlide1.xml"/><Relationship Id="rId7" Type="http://schemas.openxmlformats.org/officeDocument/2006/relationships/image" Target="../media/image4.emf"/><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slideLayout" Target="../slideLayouts/slideLayout2.xml"/><Relationship Id="rId16" Type="http://schemas.openxmlformats.org/officeDocument/2006/relationships/image" Target="../media/image15.emf"/><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0.emf"/><Relationship Id="rId5" Type="http://schemas.openxmlformats.org/officeDocument/2006/relationships/image" Target="../media/image6.png"/><Relationship Id="rId15" Type="http://schemas.openxmlformats.org/officeDocument/2006/relationships/image" Target="../media/image14.emf"/><Relationship Id="rId10" Type="http://schemas.openxmlformats.org/officeDocument/2006/relationships/image" Target="../media/image9.png"/><Relationship Id="rId19" Type="http://schemas.openxmlformats.org/officeDocument/2006/relationships/image" Target="../media/image18.emf"/><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7"/>
          <p:cNvSpPr txBox="1">
            <a:spLocks noChangeArrowheads="1"/>
          </p:cNvSpPr>
          <p:nvPr/>
        </p:nvSpPr>
        <p:spPr bwMode="auto">
          <a:xfrm>
            <a:off x="18634138" y="17582650"/>
            <a:ext cx="6541485" cy="225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008" tIns="32004" rIns="64008" bIns="32004"/>
          <a:lstStyle>
            <a:lvl1pPr defTabSz="2925763">
              <a:spcBef>
                <a:spcPct val="20000"/>
              </a:spcBef>
              <a:buChar char="•"/>
              <a:defRPr sz="3600">
                <a:solidFill>
                  <a:srgbClr val="00477F"/>
                </a:solidFill>
                <a:latin typeface="Arial" panose="020B0604020202020204" pitchFamily="34" charset="0"/>
              </a:defRPr>
            </a:lvl1pPr>
            <a:lvl2pPr marL="742950" indent="-285750" defTabSz="2925763">
              <a:spcBef>
                <a:spcPct val="20000"/>
              </a:spcBef>
              <a:buChar char="–"/>
              <a:defRPr sz="3100">
                <a:solidFill>
                  <a:schemeClr val="tx1"/>
                </a:solidFill>
                <a:latin typeface="Arial" panose="020B0604020202020204" pitchFamily="34" charset="0"/>
              </a:defRPr>
            </a:lvl2pPr>
            <a:lvl3pPr marL="1143000" indent="-228600" defTabSz="2925763">
              <a:spcBef>
                <a:spcPct val="20000"/>
              </a:spcBef>
              <a:buChar char="•"/>
              <a:defRPr sz="2700">
                <a:solidFill>
                  <a:schemeClr val="tx1"/>
                </a:solidFill>
                <a:latin typeface="Arial" panose="020B0604020202020204" pitchFamily="34" charset="0"/>
              </a:defRPr>
            </a:lvl3pPr>
            <a:lvl4pPr marL="1600200" indent="-228600" defTabSz="2925763">
              <a:spcBef>
                <a:spcPct val="20000"/>
              </a:spcBef>
              <a:buChar char="–"/>
              <a:defRPr sz="2000">
                <a:solidFill>
                  <a:schemeClr val="tx1"/>
                </a:solidFill>
                <a:latin typeface="Arial" panose="020B0604020202020204" pitchFamily="34" charset="0"/>
              </a:defRPr>
            </a:lvl4pPr>
            <a:lvl5pPr marL="2057400" indent="-228600" defTabSz="2925763">
              <a:spcBef>
                <a:spcPct val="20000"/>
              </a:spcBef>
              <a:buChar char="»"/>
              <a:defRPr sz="2000">
                <a:solidFill>
                  <a:schemeClr val="tx1"/>
                </a:solidFill>
                <a:latin typeface="Arial" panose="020B0604020202020204" pitchFamily="34" charset="0"/>
              </a:defRPr>
            </a:lvl5pPr>
            <a:lvl6pPr marL="2514600" indent="-228600" defTabSz="29257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29257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29257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292576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smtClean="0"/>
              <a:t>References</a:t>
            </a:r>
            <a:endParaRPr lang="en-US" altLang="en-US" sz="2000" b="1" dirty="0"/>
          </a:p>
          <a:p>
            <a:pPr eaLnBrk="1" hangingPunct="1">
              <a:spcBef>
                <a:spcPct val="50000"/>
              </a:spcBef>
              <a:buNone/>
            </a:pPr>
            <a:r>
              <a:rPr lang="en-US" sz="900" dirty="0"/>
              <a:t>Kyle J. Byers, A. R. Harish, Sarah A. Seguin, Carlton </a:t>
            </a:r>
            <a:r>
              <a:rPr lang="en-US" sz="900" dirty="0" err="1"/>
              <a:t>Leuschen</a:t>
            </a:r>
            <a:r>
              <a:rPr lang="en-US" sz="900" dirty="0"/>
              <a:t>, Fernando Rodriguez-Morales, John Paden, Emily Arnold, and Richard Hale, “A Modified Wideband Dipole Antenna for an Airborne VHF Ice Penetrating Radar”, </a:t>
            </a:r>
            <a:r>
              <a:rPr lang="en-US" sz="900" i="1" dirty="0"/>
              <a:t>IEEE Transactions on Instrumentation and Measurement</a:t>
            </a:r>
            <a:r>
              <a:rPr lang="en-US" sz="900" dirty="0"/>
              <a:t>, vol.61, no.5, pp.1435-1444, </a:t>
            </a:r>
            <a:r>
              <a:rPr lang="en-US" sz="900" dirty="0" err="1"/>
              <a:t>doi</a:t>
            </a:r>
            <a:r>
              <a:rPr lang="en-US" sz="900" dirty="0"/>
              <a:t>: 10.1109/TIM.2011.2181780, May 2012</a:t>
            </a:r>
            <a:r>
              <a:rPr lang="en-US" sz="900" dirty="0" smtClean="0"/>
              <a:t>.</a:t>
            </a:r>
          </a:p>
          <a:p>
            <a:pPr eaLnBrk="1" hangingPunct="1">
              <a:spcBef>
                <a:spcPct val="50000"/>
              </a:spcBef>
              <a:buNone/>
            </a:pPr>
            <a:r>
              <a:rPr lang="en-US" sz="900" dirty="0"/>
              <a:t>Daphne </a:t>
            </a:r>
            <a:r>
              <a:rPr lang="en-US" sz="900" dirty="0" err="1"/>
              <a:t>Koller</a:t>
            </a:r>
            <a:r>
              <a:rPr lang="en-US" sz="900" dirty="0"/>
              <a:t> and </a:t>
            </a:r>
            <a:r>
              <a:rPr lang="en-US" sz="900" dirty="0" err="1"/>
              <a:t>Nir</a:t>
            </a:r>
            <a:r>
              <a:rPr lang="en-US" sz="900" dirty="0"/>
              <a:t> Friedman, Probabilistic graphical models: principles and techniques, 2009.</a:t>
            </a:r>
          </a:p>
          <a:p>
            <a:pPr eaLnBrk="1" hangingPunct="1">
              <a:spcBef>
                <a:spcPct val="50000"/>
              </a:spcBef>
              <a:buNone/>
            </a:pPr>
            <a:r>
              <a:rPr lang="en-US" sz="900" dirty="0"/>
              <a:t>Vladimir Kolmogorov, “Convergent tree-reweighted message passing for energy minimization,” IEEE Transactions on Pattern Analysis and Machine Intelligence, vol. 28, no. 10, pp. 1568–1583, 2006.</a:t>
            </a:r>
          </a:p>
          <a:p>
            <a:pPr eaLnBrk="1" hangingPunct="1">
              <a:spcBef>
                <a:spcPct val="50000"/>
              </a:spcBef>
              <a:buNone/>
            </a:pPr>
            <a:r>
              <a:rPr lang="en-US" sz="900" dirty="0" smtClean="0"/>
              <a:t>J. Paden, T. Akins, D. Dunson, C. Allen. P. Gogineni, (2010) Ice-sheet bed 3-D tomography. Journal of Glaciology, 56(195). </a:t>
            </a:r>
          </a:p>
          <a:p>
            <a:pPr eaLnBrk="1" hangingPunct="1">
              <a:spcBef>
                <a:spcPct val="50000"/>
              </a:spcBef>
              <a:buNone/>
            </a:pPr>
            <a:r>
              <a:rPr lang="en-US" sz="900" dirty="0" smtClean="0"/>
              <a:t>F. Rodriguez-Morales, S. Gogineni, C. </a:t>
            </a:r>
            <a:r>
              <a:rPr lang="en-US" sz="900" dirty="0" err="1" smtClean="0"/>
              <a:t>Leuschen</a:t>
            </a:r>
            <a:r>
              <a:rPr lang="en-US" sz="900" dirty="0" smtClean="0"/>
              <a:t>, John Paden, J. Li, C. Lewis,   B. Panzer, D. Gomez-Garcia, A. Patel, K. Byers, R. Crowe, K. Player, R. Hale, E. Arnold, L. Smith, C. Gifford, D. Braaten, and C. Panton, Advanced Multi-Frequency Radar Instrumentation for Polar Research, IEEE T. Geoscience and Remote Sensing, vol. 52, no. 5, May 2014, pp. 2824-2842.</a:t>
            </a:r>
          </a:p>
        </p:txBody>
      </p:sp>
      <p:sp>
        <p:nvSpPr>
          <p:cNvPr id="3075" name="Text Box 19"/>
          <p:cNvSpPr txBox="1">
            <a:spLocks noChangeArrowheads="1"/>
          </p:cNvSpPr>
          <p:nvPr/>
        </p:nvSpPr>
        <p:spPr bwMode="auto">
          <a:xfrm>
            <a:off x="18644692" y="5537835"/>
            <a:ext cx="10071367" cy="555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008" tIns="32004" rIns="64008" bIns="32004"/>
          <a:lstStyle>
            <a:lvl1pPr defTabSz="2925763">
              <a:spcBef>
                <a:spcPct val="20000"/>
              </a:spcBef>
              <a:buChar char="•"/>
              <a:defRPr sz="3600">
                <a:solidFill>
                  <a:srgbClr val="00477F"/>
                </a:solidFill>
                <a:latin typeface="Arial" panose="020B0604020202020204" pitchFamily="34" charset="0"/>
              </a:defRPr>
            </a:lvl1pPr>
            <a:lvl2pPr marL="742950" indent="-285750" defTabSz="2925763">
              <a:spcBef>
                <a:spcPct val="20000"/>
              </a:spcBef>
              <a:buChar char="–"/>
              <a:defRPr sz="3100">
                <a:solidFill>
                  <a:schemeClr val="tx1"/>
                </a:solidFill>
                <a:latin typeface="Arial" panose="020B0604020202020204" pitchFamily="34" charset="0"/>
              </a:defRPr>
            </a:lvl2pPr>
            <a:lvl3pPr marL="1143000" indent="-228600" defTabSz="2925763">
              <a:spcBef>
                <a:spcPct val="20000"/>
              </a:spcBef>
              <a:buChar char="•"/>
              <a:defRPr sz="2700">
                <a:solidFill>
                  <a:schemeClr val="tx1"/>
                </a:solidFill>
                <a:latin typeface="Arial" panose="020B0604020202020204" pitchFamily="34" charset="0"/>
              </a:defRPr>
            </a:lvl3pPr>
            <a:lvl4pPr marL="1600200" indent="-228600" defTabSz="2925763">
              <a:spcBef>
                <a:spcPct val="20000"/>
              </a:spcBef>
              <a:buChar char="–"/>
              <a:defRPr sz="2000">
                <a:solidFill>
                  <a:schemeClr val="tx1"/>
                </a:solidFill>
                <a:latin typeface="Arial" panose="020B0604020202020204" pitchFamily="34" charset="0"/>
              </a:defRPr>
            </a:lvl4pPr>
            <a:lvl5pPr marL="2057400" indent="-228600" defTabSz="2925763">
              <a:spcBef>
                <a:spcPct val="20000"/>
              </a:spcBef>
              <a:buChar char="»"/>
              <a:defRPr sz="2000">
                <a:solidFill>
                  <a:schemeClr val="tx1"/>
                </a:solidFill>
                <a:latin typeface="Arial" panose="020B0604020202020204" pitchFamily="34" charset="0"/>
              </a:defRPr>
            </a:lvl5pPr>
            <a:lvl6pPr marL="2514600" indent="-228600" defTabSz="29257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29257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29257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292576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dirty="0" smtClean="0"/>
              <a:t>Ice Bottom Tracking</a:t>
            </a:r>
          </a:p>
          <a:p>
            <a:pPr eaLnBrk="1" hangingPunct="1">
              <a:spcBef>
                <a:spcPct val="50000"/>
              </a:spcBef>
              <a:buNone/>
            </a:pPr>
            <a:r>
              <a:rPr lang="en-US" altLang="en-US" sz="1400" dirty="0" smtClean="0">
                <a:solidFill>
                  <a:schemeClr val="tx1"/>
                </a:solidFill>
              </a:rPr>
              <a:t>We have implemented an automated technique for extracting ice-bottom surfaces by viewing the task as an inference problem on a probabilistic graphical model. </a:t>
            </a:r>
            <a:r>
              <a:rPr lang="en-US" altLang="en-US" sz="1400" dirty="0">
                <a:solidFill>
                  <a:schemeClr val="tx1"/>
                </a:solidFill>
              </a:rPr>
              <a:t>We first generate a seed surface subject to a set of constraints which </a:t>
            </a:r>
            <a:r>
              <a:rPr lang="en-US" altLang="en-US" sz="1400" dirty="0" smtClean="0">
                <a:solidFill>
                  <a:schemeClr val="tx1"/>
                </a:solidFill>
              </a:rPr>
              <a:t>account </a:t>
            </a:r>
            <a:r>
              <a:rPr lang="en-US" altLang="en-US" sz="1400" dirty="0">
                <a:solidFill>
                  <a:schemeClr val="tx1"/>
                </a:solidFill>
              </a:rPr>
              <a:t>for both the mismatch between the radar data and the model </a:t>
            </a:r>
            <a:r>
              <a:rPr lang="en-US" altLang="en-US" sz="1400" dirty="0" smtClean="0">
                <a:solidFill>
                  <a:schemeClr val="tx1"/>
                </a:solidFill>
              </a:rPr>
              <a:t>parameters </a:t>
            </a:r>
            <a:r>
              <a:rPr lang="en-US" altLang="en-US" sz="1400" dirty="0">
                <a:solidFill>
                  <a:schemeClr val="tx1"/>
                </a:solidFill>
              </a:rPr>
              <a:t>as well as the smoothness of the estimated surface, </a:t>
            </a:r>
            <a:r>
              <a:rPr lang="en-US" altLang="en-US" sz="1400" dirty="0" smtClean="0">
                <a:solidFill>
                  <a:schemeClr val="tx1"/>
                </a:solidFill>
              </a:rPr>
              <a:t>formulated </a:t>
            </a:r>
            <a:r>
              <a:rPr lang="en-US" altLang="en-US" sz="1400" dirty="0">
                <a:solidFill>
                  <a:schemeClr val="tx1"/>
                </a:solidFill>
              </a:rPr>
              <a:t>as a Markov Random Field. Additional sources of evidence </a:t>
            </a:r>
            <a:r>
              <a:rPr lang="en-US" altLang="en-US" sz="1400" dirty="0" smtClean="0">
                <a:solidFill>
                  <a:schemeClr val="tx1"/>
                </a:solidFill>
              </a:rPr>
              <a:t>are </a:t>
            </a:r>
            <a:r>
              <a:rPr lang="en-US" altLang="en-US" sz="1400" dirty="0">
                <a:solidFill>
                  <a:schemeClr val="tx1"/>
                </a:solidFill>
              </a:rPr>
              <a:t>then incorporated to refine the surface in a discrete energy </a:t>
            </a:r>
            <a:r>
              <a:rPr lang="en-US" altLang="en-US" sz="1400" dirty="0" smtClean="0">
                <a:solidFill>
                  <a:schemeClr val="tx1"/>
                </a:solidFill>
              </a:rPr>
              <a:t>minimization </a:t>
            </a:r>
            <a:r>
              <a:rPr lang="en-US" altLang="en-US" sz="1400" dirty="0">
                <a:solidFill>
                  <a:schemeClr val="tx1"/>
                </a:solidFill>
              </a:rPr>
              <a:t>formulation, using the Sequential Tree Reweighted Message </a:t>
            </a:r>
            <a:r>
              <a:rPr lang="en-US" altLang="en-US" sz="1400" dirty="0" smtClean="0">
                <a:solidFill>
                  <a:schemeClr val="tx1"/>
                </a:solidFill>
              </a:rPr>
              <a:t>Passing </a:t>
            </a:r>
            <a:r>
              <a:rPr lang="en-US" altLang="en-US" sz="1400" dirty="0">
                <a:solidFill>
                  <a:schemeClr val="tx1"/>
                </a:solidFill>
              </a:rPr>
              <a:t>(TRW) </a:t>
            </a:r>
            <a:r>
              <a:rPr lang="en-US" altLang="en-US" sz="1400" dirty="0" smtClean="0">
                <a:solidFill>
                  <a:schemeClr val="tx1"/>
                </a:solidFill>
              </a:rPr>
              <a:t>algorithm (</a:t>
            </a:r>
            <a:r>
              <a:rPr lang="en-US" altLang="en-US" sz="1400" dirty="0" err="1" smtClean="0">
                <a:solidFill>
                  <a:schemeClr val="tx1"/>
                </a:solidFill>
              </a:rPr>
              <a:t>Koller</a:t>
            </a:r>
            <a:r>
              <a:rPr lang="en-US" altLang="en-US" sz="1400" dirty="0" smtClean="0">
                <a:solidFill>
                  <a:schemeClr val="tx1"/>
                </a:solidFill>
              </a:rPr>
              <a:t> 2009, Kolmogorov 2006). We used 7 topographical sequences (results for each shown along the bottom of the poster), each with over 3000 radar images which corresponds to about 50km of flight line data. For these images, we also have the air-ice surfaces, which come from digital elevation models produced using photogrammetry applied to electro-optical (EO) satellite images, as ground truth. Since the air-ice surface and the ice-bottom surface usually share the same pattern, we learned the parameters of the template model from the air-ice surfaces in the topographical sequences. We then ran the inference on each of the topographical sequences and measured the accuracy by comparing our estimated surfaces to human-labeled ground truth. But these labels are not always accurate at the pixel-level since the radar images are often noisy and material boundaries are difficult to track precisely by human annotators. To decouple from the ground truth errors, we consider two labels as the same when their difference is within a few pixels. Additional evidence can be easily incorporated into our energy minimization formulation. For instance, actual ground truth data (e.g. ice masks) may be available for some particular slices, and human operators can also provide feedback by marking true surface boundaries for a set of pixels.</a:t>
            </a:r>
          </a:p>
          <a:p>
            <a:pPr eaLnBrk="1" hangingPunct="1">
              <a:spcBef>
                <a:spcPct val="50000"/>
              </a:spcBef>
              <a:buNone/>
            </a:pPr>
            <a:r>
              <a:rPr lang="en-US" altLang="en-US" sz="1400" dirty="0" smtClean="0">
                <a:solidFill>
                  <a:schemeClr val="tx1"/>
                </a:solidFill>
              </a:rPr>
              <a:t>After the automated routine is run, we use a 3D image browser that we developed for this problem to quality control the results. The primary browsing windows are shown above. The windows from left to right are: a cross-track view of a single vertical slice from the 3D image, a map view showing the location of this slice, and the ice mask associated with the map view. Using this tool, where necessary, we added additional ground truth for the ice surface and ice bottom and corrected the ice mask. The tool also provided a convenient GUI for rerunning the automated algorithms on subsets of the data with the new and corrected ground truth. This process is iterated until the tracking algorithm had no noticeable tracking errors.</a:t>
            </a:r>
          </a:p>
        </p:txBody>
      </p:sp>
      <p:sp>
        <p:nvSpPr>
          <p:cNvPr id="3076" name="Text Box 20"/>
          <p:cNvSpPr txBox="1">
            <a:spLocks noChangeArrowheads="1"/>
          </p:cNvSpPr>
          <p:nvPr/>
        </p:nvSpPr>
        <p:spPr bwMode="auto">
          <a:xfrm>
            <a:off x="749300" y="3086100"/>
            <a:ext cx="9263063" cy="481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008" tIns="32004" rIns="64008" bIns="32004"/>
          <a:lstStyle>
            <a:lvl1pPr defTabSz="2925763">
              <a:spcBef>
                <a:spcPct val="20000"/>
              </a:spcBef>
              <a:buChar char="•"/>
              <a:defRPr sz="3600">
                <a:solidFill>
                  <a:srgbClr val="00477F"/>
                </a:solidFill>
                <a:latin typeface="Arial" panose="020B0604020202020204" pitchFamily="34" charset="0"/>
              </a:defRPr>
            </a:lvl1pPr>
            <a:lvl2pPr marL="742950" indent="-285750" defTabSz="2925763">
              <a:spcBef>
                <a:spcPct val="20000"/>
              </a:spcBef>
              <a:buChar char="–"/>
              <a:defRPr sz="3100">
                <a:solidFill>
                  <a:schemeClr val="tx1"/>
                </a:solidFill>
                <a:latin typeface="Arial" panose="020B0604020202020204" pitchFamily="34" charset="0"/>
              </a:defRPr>
            </a:lvl2pPr>
            <a:lvl3pPr marL="1143000" indent="-228600" defTabSz="2925763">
              <a:spcBef>
                <a:spcPct val="20000"/>
              </a:spcBef>
              <a:buChar char="•"/>
              <a:defRPr sz="2700">
                <a:solidFill>
                  <a:schemeClr val="tx1"/>
                </a:solidFill>
                <a:latin typeface="Arial" panose="020B0604020202020204" pitchFamily="34" charset="0"/>
              </a:defRPr>
            </a:lvl3pPr>
            <a:lvl4pPr marL="1600200" indent="-228600" defTabSz="2925763">
              <a:spcBef>
                <a:spcPct val="20000"/>
              </a:spcBef>
              <a:buChar char="–"/>
              <a:defRPr sz="2000">
                <a:solidFill>
                  <a:schemeClr val="tx1"/>
                </a:solidFill>
                <a:latin typeface="Arial" panose="020B0604020202020204" pitchFamily="34" charset="0"/>
              </a:defRPr>
            </a:lvl4pPr>
            <a:lvl5pPr marL="2057400" indent="-228600" defTabSz="2925763">
              <a:spcBef>
                <a:spcPct val="20000"/>
              </a:spcBef>
              <a:buChar char="»"/>
              <a:defRPr sz="2000">
                <a:solidFill>
                  <a:schemeClr val="tx1"/>
                </a:solidFill>
                <a:latin typeface="Arial" panose="020B0604020202020204" pitchFamily="34" charset="0"/>
              </a:defRPr>
            </a:lvl5pPr>
            <a:lvl6pPr marL="2514600" indent="-228600" defTabSz="29257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29257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29257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292576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dirty="0" smtClean="0"/>
              <a:t>Abstract</a:t>
            </a:r>
          </a:p>
          <a:p>
            <a:pPr eaLnBrk="1" hangingPunct="1">
              <a:spcBef>
                <a:spcPct val="50000"/>
              </a:spcBef>
              <a:buFontTx/>
              <a:buNone/>
            </a:pPr>
            <a:r>
              <a:rPr lang="en-US" sz="1400" dirty="0" smtClean="0">
                <a:solidFill>
                  <a:schemeClr val="tx1"/>
                </a:solidFill>
              </a:rPr>
              <a:t>The basal topography of the Canadian Arctic Archipelago ice caps is unknown for a number of the glaciers which drain the ice caps. The basal topography is needed for calculating present sea level contribution using the surface mass balance and discharge method and to understand future sea level contributions using ice flow model studies. During the NASA Operation </a:t>
            </a:r>
            <a:r>
              <a:rPr lang="en-US" sz="1400" dirty="0" err="1" smtClean="0">
                <a:solidFill>
                  <a:schemeClr val="tx1"/>
                </a:solidFill>
              </a:rPr>
              <a:t>IceBridge</a:t>
            </a:r>
            <a:r>
              <a:rPr lang="en-US" sz="1400" dirty="0" smtClean="0">
                <a:solidFill>
                  <a:schemeClr val="tx1"/>
                </a:solidFill>
              </a:rPr>
              <a:t> (OIB) 2014 arctic campaign, the Multichannel Coherent Radar Depth Sounder (</a:t>
            </a:r>
            <a:r>
              <a:rPr lang="en-US" sz="1400" dirty="0" err="1" smtClean="0">
                <a:solidFill>
                  <a:schemeClr val="tx1"/>
                </a:solidFill>
              </a:rPr>
              <a:t>MCoRDS</a:t>
            </a:r>
            <a:r>
              <a:rPr lang="en-US" sz="1400" dirty="0" smtClean="0">
                <a:solidFill>
                  <a:schemeClr val="tx1"/>
                </a:solidFill>
              </a:rPr>
              <a:t>) used a three transmit beam setting (left beam, nadir beam, right beam) to illuminate a wide swath across the ice glacier in a single pass during three flights over the archipelago. In post processing we have used a combination of 3D imaging methods to produce images for each of the three beams which are then merged to produce a single digitally formed wide swath beam. Because of the high volume of data produced by 3D imaging, manual tracking of the ice bottom is impractical on a large scale. To solve this problem, we propose an automated technique for extracting ice bottom surfaces by viewing the task as an inference problem on a probabilistic graphical model. We first estimate layer boundaries to generate a seed surface, and then incorporate additional sources of evidence, such as ice masks, surface digital elevation models, and feedback from human users, to refine the surface in a discrete energy minimization formulation. We investigate the performance of the imaging and tracking algorithms using flight crossovers since crossing lines should produce consistent maps of the terrain beneath the ice surface and compare manually tracked “ground truth” to the automated tracking algorithms. We found the swath width at the nominal flight altitude of 1000 m to be approximately 3 km. Since many of the glaciers in the archipelago are narrower than this, the radar imaging, in these instances, was able to measure the full glacier cavity in a single pass.</a:t>
            </a:r>
          </a:p>
        </p:txBody>
      </p:sp>
      <p:sp>
        <p:nvSpPr>
          <p:cNvPr id="3077" name="Rectangle 21"/>
          <p:cNvSpPr>
            <a:spLocks noGrp="1" noChangeArrowheads="1"/>
          </p:cNvSpPr>
          <p:nvPr>
            <p:ph type="title"/>
          </p:nvPr>
        </p:nvSpPr>
        <p:spPr>
          <a:xfrm>
            <a:off x="711200" y="685800"/>
            <a:ext cx="21437600" cy="2492375"/>
          </a:xfrm>
        </p:spPr>
        <p:txBody>
          <a:bodyPr/>
          <a:lstStyle/>
          <a:p>
            <a:pPr eaLnBrk="1" hangingPunct="1"/>
            <a:r>
              <a:rPr lang="en-US" altLang="en-US" sz="4400" dirty="0" smtClean="0"/>
              <a:t>C13C-0846: 3D Imaging and Automated Ice Bottom Tracking of Canadian Arctic Archipelago Ice Sounding Data</a:t>
            </a:r>
            <a:r>
              <a:rPr altLang="en-US" sz="4200" b="1" dirty="0" smtClean="0"/>
              <a:t/>
            </a:r>
            <a:br>
              <a:rPr altLang="en-US" sz="4200" b="1" dirty="0" smtClean="0"/>
            </a:br>
            <a:r>
              <a:rPr lang="en-US" altLang="en-US" sz="1600" dirty="0" smtClean="0"/>
              <a:t>John Paden</a:t>
            </a:r>
            <a:r>
              <a:rPr lang="en-US" altLang="en-US" sz="1600" baseline="30000" dirty="0" smtClean="0"/>
              <a:t>1</a:t>
            </a:r>
            <a:r>
              <a:rPr lang="en-US" altLang="en-US" sz="1600" dirty="0" smtClean="0"/>
              <a:t> (paden@ku.edu), Mingze Xu</a:t>
            </a:r>
            <a:r>
              <a:rPr lang="en-US" altLang="en-US" sz="1600" baseline="30000" dirty="0" smtClean="0"/>
              <a:t>2</a:t>
            </a:r>
            <a:r>
              <a:rPr lang="en-US" altLang="en-US" sz="1600" dirty="0" smtClean="0"/>
              <a:t>, Jordan Sprick</a:t>
            </a:r>
            <a:r>
              <a:rPr lang="en-US" altLang="en-US" sz="1600" baseline="30000" dirty="0" smtClean="0"/>
              <a:t>1</a:t>
            </a:r>
            <a:r>
              <a:rPr lang="en-US" altLang="en-US" sz="1600" dirty="0" smtClean="0"/>
              <a:t>, Sravya Athinarapu</a:t>
            </a:r>
            <a:r>
              <a:rPr lang="en-US" altLang="en-US" sz="1600" baseline="30000" dirty="0" smtClean="0"/>
              <a:t>1</a:t>
            </a:r>
            <a:r>
              <a:rPr lang="en-US" altLang="en-US" sz="1600" dirty="0" smtClean="0"/>
              <a:t>, </a:t>
            </a:r>
            <a:r>
              <a:rPr lang="en-US" altLang="en-US" sz="1600" smtClean="0"/>
              <a:t>Mohanad Il-Ibadi</a:t>
            </a:r>
            <a:r>
              <a:rPr lang="en-US" altLang="en-US" sz="1600" baseline="30000" smtClean="0"/>
              <a:t>1</a:t>
            </a:r>
            <a:r>
              <a:rPr lang="en-US" altLang="en-US" sz="1600" smtClean="0"/>
              <a:t>, </a:t>
            </a:r>
            <a:r>
              <a:rPr lang="en-US" altLang="en-US" sz="1600" dirty="0" smtClean="0"/>
              <a:t>T. Stumpf</a:t>
            </a:r>
            <a:r>
              <a:rPr lang="en-US" altLang="en-US" sz="1600" baseline="30000" dirty="0" smtClean="0"/>
              <a:t>1</a:t>
            </a:r>
            <a:r>
              <a:rPr lang="en-US" altLang="en-US" sz="1600" dirty="0" smtClean="0"/>
              <a:t>, David Crandall</a:t>
            </a:r>
            <a:r>
              <a:rPr lang="en-US" altLang="en-US" sz="1600" baseline="30000" dirty="0" smtClean="0"/>
              <a:t>2</a:t>
            </a:r>
            <a:r>
              <a:rPr lang="en-US" altLang="en-US" sz="1600" dirty="0" smtClean="0"/>
              <a:t>, David Burgess</a:t>
            </a:r>
            <a:r>
              <a:rPr lang="en-US" altLang="en-US" sz="1600" baseline="30000" dirty="0" smtClean="0"/>
              <a:t>3</a:t>
            </a:r>
            <a:r>
              <a:rPr lang="en-US" altLang="en-US" sz="1600" dirty="0" smtClean="0"/>
              <a:t>, Martin Sharp</a:t>
            </a:r>
            <a:r>
              <a:rPr lang="en-US" altLang="en-US" sz="1600" baseline="30000" dirty="0" smtClean="0"/>
              <a:t>4</a:t>
            </a:r>
            <a:r>
              <a:rPr lang="en-US" altLang="en-US" sz="1600" dirty="0" smtClean="0"/>
              <a:t>, Luke Copland</a:t>
            </a:r>
            <a:r>
              <a:rPr lang="en-US" altLang="en-US" sz="1600" baseline="30000" dirty="0" smtClean="0"/>
              <a:t>5</a:t>
            </a:r>
            <a:r>
              <a:rPr lang="en-US" altLang="en-US" sz="1600" dirty="0" smtClean="0"/>
              <a:t>, Wesley Van Wychen</a:t>
            </a:r>
            <a:r>
              <a:rPr lang="en-US" altLang="en-US" sz="1600" baseline="30000" dirty="0" smtClean="0"/>
              <a:t>5</a:t>
            </a:r>
            <a:r>
              <a:rPr lang="en-US" altLang="en-US" sz="1600" dirty="0" smtClean="0"/>
              <a:t>, Geoffrey Fox</a:t>
            </a:r>
            <a:r>
              <a:rPr lang="en-US" altLang="en-US" sz="1600" baseline="30000" dirty="0" smtClean="0"/>
              <a:t>2</a:t>
            </a:r>
            <a:r>
              <a:rPr lang="en-US" altLang="en-US" sz="1600" dirty="0" smtClean="0"/>
              <a:t>, Carl Leuschen</a:t>
            </a:r>
            <a:r>
              <a:rPr lang="en-US" altLang="en-US" sz="1600" baseline="30000" dirty="0" smtClean="0"/>
              <a:t>1</a:t>
            </a:r>
            <a:r>
              <a:rPr lang="en-US" altLang="en-US" sz="1600" dirty="0" smtClean="0"/>
              <a:t/>
            </a:r>
            <a:br>
              <a:rPr lang="en-US" altLang="en-US" sz="1600" dirty="0" smtClean="0"/>
            </a:br>
            <a:r>
              <a:rPr lang="en-US" altLang="en-US" sz="1600" dirty="0" smtClean="0"/>
              <a:t>1. Center for Remote Sensing of Ice-Sheets, University of Kansas, USA. 2. School of Computing and Informatics, Indiana University, USA.</a:t>
            </a:r>
            <a:br>
              <a:rPr lang="en-US" altLang="en-US" sz="1600" dirty="0" smtClean="0"/>
            </a:br>
            <a:r>
              <a:rPr lang="en-US" altLang="en-US" sz="1600" dirty="0" smtClean="0"/>
              <a:t>3. Geological Survey of Canada, Canada. 4. Department of Earth and Atmospheric Sciences, University of Alberta, Canada. 5. Dept. of Geography, Environment and Geomatics, University of Ottawa, Canada.</a:t>
            </a:r>
            <a:br>
              <a:rPr lang="en-US" altLang="en-US" sz="1600" dirty="0" smtClean="0"/>
            </a:br>
            <a:endParaRPr altLang="en-US" sz="1600" dirty="0"/>
          </a:p>
        </p:txBody>
      </p:sp>
      <p:sp>
        <p:nvSpPr>
          <p:cNvPr id="6" name="Text Box 20"/>
          <p:cNvSpPr txBox="1">
            <a:spLocks noChangeArrowheads="1"/>
          </p:cNvSpPr>
          <p:nvPr/>
        </p:nvSpPr>
        <p:spPr bwMode="auto">
          <a:xfrm>
            <a:off x="711200" y="7620000"/>
            <a:ext cx="5313049" cy="352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008" tIns="32004" rIns="64008" bIns="32004"/>
          <a:lstStyle>
            <a:lvl1pPr defTabSz="2925763">
              <a:spcBef>
                <a:spcPct val="20000"/>
              </a:spcBef>
              <a:buChar char="•"/>
              <a:defRPr sz="3600">
                <a:solidFill>
                  <a:srgbClr val="00477F"/>
                </a:solidFill>
                <a:latin typeface="Arial" panose="020B0604020202020204" pitchFamily="34" charset="0"/>
              </a:defRPr>
            </a:lvl1pPr>
            <a:lvl2pPr marL="742950" indent="-285750" defTabSz="2925763">
              <a:spcBef>
                <a:spcPct val="20000"/>
              </a:spcBef>
              <a:buChar char="–"/>
              <a:defRPr sz="3100">
                <a:solidFill>
                  <a:schemeClr val="tx1"/>
                </a:solidFill>
                <a:latin typeface="Arial" panose="020B0604020202020204" pitchFamily="34" charset="0"/>
              </a:defRPr>
            </a:lvl2pPr>
            <a:lvl3pPr marL="1143000" indent="-228600" defTabSz="2925763">
              <a:spcBef>
                <a:spcPct val="20000"/>
              </a:spcBef>
              <a:buChar char="•"/>
              <a:defRPr sz="2700">
                <a:solidFill>
                  <a:schemeClr val="tx1"/>
                </a:solidFill>
                <a:latin typeface="Arial" panose="020B0604020202020204" pitchFamily="34" charset="0"/>
              </a:defRPr>
            </a:lvl3pPr>
            <a:lvl4pPr marL="1600200" indent="-228600" defTabSz="2925763">
              <a:spcBef>
                <a:spcPct val="20000"/>
              </a:spcBef>
              <a:buChar char="–"/>
              <a:defRPr sz="2000">
                <a:solidFill>
                  <a:schemeClr val="tx1"/>
                </a:solidFill>
                <a:latin typeface="Arial" panose="020B0604020202020204" pitchFamily="34" charset="0"/>
              </a:defRPr>
            </a:lvl4pPr>
            <a:lvl5pPr marL="2057400" indent="-228600" defTabSz="2925763">
              <a:spcBef>
                <a:spcPct val="20000"/>
              </a:spcBef>
              <a:buChar char="»"/>
              <a:defRPr sz="2000">
                <a:solidFill>
                  <a:schemeClr val="tx1"/>
                </a:solidFill>
                <a:latin typeface="Arial" panose="020B0604020202020204" pitchFamily="34" charset="0"/>
              </a:defRPr>
            </a:lvl5pPr>
            <a:lvl6pPr marL="2514600" indent="-228600" defTabSz="29257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29257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29257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292576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dirty="0" smtClean="0"/>
              <a:t>Data Set</a:t>
            </a:r>
          </a:p>
          <a:p>
            <a:pPr eaLnBrk="1" hangingPunct="1">
              <a:spcBef>
                <a:spcPct val="50000"/>
              </a:spcBef>
              <a:buNone/>
            </a:pPr>
            <a:r>
              <a:rPr lang="en-US" sz="1400" dirty="0" smtClean="0">
                <a:solidFill>
                  <a:schemeClr val="tx1"/>
                </a:solidFill>
              </a:rPr>
              <a:t>NASA OIB flew three flights for the Canadian Space Agency (CSA) to collect 3D glacier imaging data over the Canadian Artic Archipelagos (Ellesmere, Axel Heiberg, and Devon Islands). The data segments from these missions are shown in the table below and in the figure to the right over a Landsat-7 mosaic</a:t>
            </a:r>
            <a:r>
              <a:rPr lang="en-US" sz="1400" dirty="0" smtClean="0">
                <a:solidFill>
                  <a:schemeClr val="tx1"/>
                </a:solidFill>
              </a:rPr>
              <a:t>. Data frame locations with corresponding frame IDs are shown for the ice bottom images shown along the bottom of the poster.</a:t>
            </a:r>
            <a:endParaRPr lang="en-US" sz="1400" dirty="0" smtClean="0">
              <a:solidFill>
                <a:schemeClr val="tx1"/>
              </a:solidFill>
            </a:endParaRPr>
          </a:p>
          <a:p>
            <a:pPr eaLnBrk="1" hangingPunct="1">
              <a:spcBef>
                <a:spcPct val="50000"/>
              </a:spcBef>
              <a:buNone/>
            </a:pPr>
            <a:r>
              <a:rPr lang="en-US" sz="1400" dirty="0" smtClean="0">
                <a:solidFill>
                  <a:schemeClr val="tx1"/>
                </a:solidFill>
              </a:rPr>
              <a:t>To maximize coverage, </a:t>
            </a:r>
            <a:r>
              <a:rPr lang="en-US" sz="1400" dirty="0" err="1" smtClean="0">
                <a:solidFill>
                  <a:schemeClr val="tx1"/>
                </a:solidFill>
              </a:rPr>
              <a:t>MCoRDS</a:t>
            </a:r>
            <a:r>
              <a:rPr lang="en-US" sz="1400" dirty="0" smtClean="0">
                <a:solidFill>
                  <a:schemeClr val="tx1"/>
                </a:solidFill>
              </a:rPr>
              <a:t> (Fernando et al. 2014) was configured to transmit 3 beams. The beams were time multiplexed so that data were recorded from the left beam, then the nadir beam, then the right beam. The tables and plots below show the waveform-beam configuration, radar parameters, and the geometry of the imaged swath using the three beams.</a:t>
            </a:r>
          </a:p>
        </p:txBody>
      </p:sp>
      <p:pic>
        <p:nvPicPr>
          <p:cNvPr id="7" name="Picture 6"/>
          <p:cNvPicPr/>
          <p:nvPr/>
        </p:nvPicPr>
        <p:blipFill>
          <a:blip r:embed="rId4"/>
          <a:stretch>
            <a:fillRect/>
          </a:stretch>
        </p:blipFill>
        <p:spPr>
          <a:xfrm>
            <a:off x="10082055" y="10626811"/>
            <a:ext cx="5512171" cy="3102907"/>
          </a:xfrm>
          <a:prstGeom prst="rect">
            <a:avLst/>
          </a:prstGeom>
        </p:spPr>
      </p:pic>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3942019322"/>
                  </p:ext>
                </p:extLst>
              </p:nvPr>
            </p:nvGraphicFramePr>
            <p:xfrm>
              <a:off x="5271096" y="11266461"/>
              <a:ext cx="4738387" cy="2181596"/>
            </p:xfrm>
            <a:graphic>
              <a:graphicData uri="http://schemas.openxmlformats.org/drawingml/2006/table">
                <a:tbl>
                  <a:tblPr firstRow="1" firstCol="1" bandRow="1">
                    <a:tableStyleId>{5C22544A-7EE6-4342-B048-85BDC9FD1C3A}</a:tableStyleId>
                  </a:tblPr>
                  <a:tblGrid>
                    <a:gridCol w="2339023">
                      <a:extLst>
                        <a:ext uri="{9D8B030D-6E8A-4147-A177-3AD203B41FA5}">
                          <a16:colId xmlns:a16="http://schemas.microsoft.com/office/drawing/2014/main" val="945604852"/>
                        </a:ext>
                      </a:extLst>
                    </a:gridCol>
                    <a:gridCol w="2399364">
                      <a:extLst>
                        <a:ext uri="{9D8B030D-6E8A-4147-A177-3AD203B41FA5}">
                          <a16:colId xmlns:a16="http://schemas.microsoft.com/office/drawing/2014/main" val="1851817326"/>
                        </a:ext>
                      </a:extLst>
                    </a:gridCol>
                  </a:tblGrid>
                  <a:tr h="241267">
                    <a:tc>
                      <a:txBody>
                        <a:bodyPr/>
                        <a:lstStyle/>
                        <a:p>
                          <a:pPr marL="0" marR="0" algn="ctr">
                            <a:lnSpc>
                              <a:spcPct val="150000"/>
                            </a:lnSpc>
                            <a:spcBef>
                              <a:spcPts val="0"/>
                            </a:spcBef>
                            <a:spcAft>
                              <a:spcPts val="0"/>
                            </a:spcAft>
                          </a:pPr>
                          <a:r>
                            <a:rPr lang="en-US" sz="1100" dirty="0">
                              <a:effectLst/>
                            </a:rPr>
                            <a:t>Parameter</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dirty="0">
                              <a:effectLst/>
                            </a:rPr>
                            <a:t>Value</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85643264"/>
                      </a:ext>
                    </a:extLst>
                  </a:tr>
                  <a:tr h="241267">
                    <a:tc>
                      <a:txBody>
                        <a:bodyPr/>
                        <a:lstStyle/>
                        <a:p>
                          <a:pPr marL="0" marR="0">
                            <a:lnSpc>
                              <a:spcPct val="150000"/>
                            </a:lnSpc>
                            <a:spcBef>
                              <a:spcPts val="0"/>
                            </a:spcBef>
                            <a:spcAft>
                              <a:spcPts val="0"/>
                            </a:spcAft>
                          </a:pPr>
                          <a:r>
                            <a:rPr lang="en-US" sz="1100" dirty="0">
                              <a:effectLst/>
                            </a:rPr>
                            <a:t>Radar carrier-frequency</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u="sng" dirty="0">
                              <a:effectLst/>
                              <a:latin typeface="+mn-lt"/>
                            </a:rPr>
                            <a:t>195 MHz</a:t>
                          </a:r>
                          <a:endParaRPr lang="en-US" sz="1100" dirty="0">
                            <a:effectLst/>
                            <a:latin typeface="+mn-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005540461"/>
                      </a:ext>
                    </a:extLst>
                  </a:tr>
                  <a:tr h="241267">
                    <a:tc>
                      <a:txBody>
                        <a:bodyPr/>
                        <a:lstStyle/>
                        <a:p>
                          <a:pPr marL="0" marR="0">
                            <a:lnSpc>
                              <a:spcPct val="150000"/>
                            </a:lnSpc>
                            <a:spcBef>
                              <a:spcPts val="0"/>
                            </a:spcBef>
                            <a:spcAft>
                              <a:spcPts val="0"/>
                            </a:spcAft>
                          </a:pPr>
                          <a:r>
                            <a:rPr lang="en-US" sz="1100" dirty="0">
                              <a:effectLst/>
                            </a:rPr>
                            <a:t>Signal bandwidth</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dirty="0" smtClean="0">
                              <a:effectLst/>
                              <a:latin typeface="+mn-lt"/>
                            </a:rPr>
                            <a:t> 180</a:t>
                          </a:r>
                          <a:r>
                            <a:rPr lang="en-US" sz="1100" baseline="0" dirty="0" smtClean="0">
                              <a:effectLst/>
                              <a:latin typeface="+mn-lt"/>
                            </a:rPr>
                            <a:t> MHz to </a:t>
                          </a:r>
                          <a:r>
                            <a:rPr lang="en-US" sz="1100" dirty="0" smtClean="0">
                              <a:effectLst/>
                              <a:latin typeface="+mn-lt"/>
                            </a:rPr>
                            <a:t>210 MHz</a:t>
                          </a:r>
                          <a:endParaRPr lang="en-US" sz="1100" dirty="0">
                            <a:effectLst/>
                            <a:latin typeface="+mn-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669251402"/>
                      </a:ext>
                    </a:extLst>
                  </a:tr>
                  <a:tr h="241267">
                    <a:tc>
                      <a:txBody>
                        <a:bodyPr/>
                        <a:lstStyle/>
                        <a:p>
                          <a:pPr marL="0" marR="0">
                            <a:lnSpc>
                              <a:spcPct val="150000"/>
                            </a:lnSpc>
                            <a:spcBef>
                              <a:spcPts val="0"/>
                            </a:spcBef>
                            <a:spcAft>
                              <a:spcPts val="0"/>
                            </a:spcAft>
                          </a:pPr>
                          <a:r>
                            <a:rPr lang="en-US" sz="1100" dirty="0">
                              <a:effectLst/>
                            </a:rPr>
                            <a:t>Transmit pulse duration</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3 </m:t>
                                </m:r>
                                <m:r>
                                  <a:rPr lang="en-US" sz="1100">
                                    <a:effectLst/>
                                    <a:latin typeface="Cambria Math" panose="02040503050406030204" pitchFamily="18" charset="0"/>
                                  </a:rPr>
                                  <m:t>𝜇</m:t>
                                </m:r>
                                <m:r>
                                  <a:rPr lang="en-US" sz="1100">
                                    <a:effectLst/>
                                    <a:latin typeface="Cambria Math" panose="02040503050406030204" pitchFamily="18" charset="0"/>
                                  </a:rPr>
                                  <m:t>𝑠</m:t>
                                </m:r>
                              </m:oMath>
                            </m:oMathPara>
                          </a14:m>
                          <a:endParaRPr lang="en-US" sz="1100" dirty="0">
                            <a:effectLst/>
                            <a:latin typeface="+mn-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747177653"/>
                      </a:ext>
                    </a:extLst>
                  </a:tr>
                  <a:tr h="241267">
                    <a:tc>
                      <a:txBody>
                        <a:bodyPr/>
                        <a:lstStyle/>
                        <a:p>
                          <a:pPr marL="0" marR="0">
                            <a:lnSpc>
                              <a:spcPct val="150000"/>
                            </a:lnSpc>
                            <a:spcBef>
                              <a:spcPts val="0"/>
                            </a:spcBef>
                            <a:spcAft>
                              <a:spcPts val="0"/>
                            </a:spcAft>
                          </a:pPr>
                          <a:r>
                            <a:rPr lang="en-US" sz="1100" dirty="0">
                              <a:effectLst/>
                            </a:rPr>
                            <a:t>Number of transmit antennas</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dirty="0">
                              <a:effectLst/>
                              <a:latin typeface="+mn-lt"/>
                            </a:rPr>
                            <a:t>7</a:t>
                          </a:r>
                          <a:endParaRPr lang="en-US" sz="1100" dirty="0">
                            <a:effectLst/>
                            <a:latin typeface="+mn-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08200430"/>
                      </a:ext>
                    </a:extLst>
                  </a:tr>
                  <a:tr h="241267">
                    <a:tc>
                      <a:txBody>
                        <a:bodyPr/>
                        <a:lstStyle/>
                        <a:p>
                          <a:pPr marL="0" marR="0">
                            <a:lnSpc>
                              <a:spcPct val="150000"/>
                            </a:lnSpc>
                            <a:spcBef>
                              <a:spcPts val="0"/>
                            </a:spcBef>
                            <a:spcAft>
                              <a:spcPts val="0"/>
                            </a:spcAft>
                          </a:pPr>
                          <a:r>
                            <a:rPr lang="en-US" sz="1100" dirty="0">
                              <a:effectLst/>
                            </a:rPr>
                            <a:t>Number of receive antennas</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dirty="0" smtClean="0">
                              <a:effectLst/>
                              <a:latin typeface="+mn-lt"/>
                            </a:rPr>
                            <a:t>15</a:t>
                          </a:r>
                          <a:endParaRPr lang="en-US" sz="1100" dirty="0">
                            <a:effectLst/>
                            <a:latin typeface="+mn-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246624732"/>
                      </a:ext>
                    </a:extLst>
                  </a:tr>
                  <a:tr h="241267">
                    <a:tc>
                      <a:txBody>
                        <a:bodyPr/>
                        <a:lstStyle/>
                        <a:p>
                          <a:pPr marL="0" marR="0">
                            <a:lnSpc>
                              <a:spcPct val="150000"/>
                            </a:lnSpc>
                            <a:spcBef>
                              <a:spcPts val="0"/>
                            </a:spcBef>
                            <a:spcAft>
                              <a:spcPts val="0"/>
                            </a:spcAft>
                          </a:pPr>
                          <a:r>
                            <a:rPr lang="en-US" sz="1100" dirty="0">
                              <a:effectLst/>
                            </a:rPr>
                            <a:t>Antenna type</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dirty="0">
                              <a:effectLst/>
                              <a:latin typeface="+mn-lt"/>
                            </a:rPr>
                            <a:t> </a:t>
                          </a:r>
                          <a:r>
                            <a:rPr lang="en-US" sz="1100" dirty="0" smtClean="0">
                              <a:effectLst/>
                              <a:latin typeface="+mn-lt"/>
                            </a:rPr>
                            <a:t>Loaded Dipole (Byers et al. 2012)</a:t>
                          </a:r>
                          <a:endParaRPr lang="en-US" sz="1100" dirty="0">
                            <a:effectLst/>
                            <a:latin typeface="+mn-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70739624"/>
                      </a:ext>
                    </a:extLst>
                  </a:tr>
                  <a:tr h="241267">
                    <a:tc>
                      <a:txBody>
                        <a:bodyPr/>
                        <a:lstStyle/>
                        <a:p>
                          <a:pPr marL="0" marR="0">
                            <a:lnSpc>
                              <a:spcPct val="150000"/>
                            </a:lnSpc>
                            <a:spcBef>
                              <a:spcPts val="0"/>
                            </a:spcBef>
                            <a:spcAft>
                              <a:spcPts val="0"/>
                            </a:spcAft>
                          </a:pPr>
                          <a:r>
                            <a:rPr lang="en-US" sz="1100" dirty="0" smtClean="0">
                              <a:effectLst/>
                            </a:rPr>
                            <a:t>PRF</a:t>
                          </a:r>
                        </a:p>
                      </a:txBody>
                      <a:tcPr marL="68580" marR="68580" marT="0" marB="0"/>
                    </a:tc>
                    <a:tc>
                      <a:txBody>
                        <a:bodyPr/>
                        <a:lstStyle/>
                        <a:p>
                          <a:pPr marL="0" marR="0" algn="ctr">
                            <a:lnSpc>
                              <a:spcPct val="150000"/>
                            </a:lnSpc>
                            <a:spcBef>
                              <a:spcPts val="0"/>
                            </a:spcBef>
                            <a:spcAft>
                              <a:spcPts val="0"/>
                            </a:spcAft>
                          </a:pPr>
                          <a:r>
                            <a:rPr lang="en-US" sz="1100" dirty="0">
                              <a:effectLst/>
                              <a:latin typeface="+mn-lt"/>
                            </a:rPr>
                            <a:t>12 </a:t>
                          </a:r>
                          <a:r>
                            <a:rPr lang="en-US" sz="1100" dirty="0" smtClean="0">
                              <a:effectLst/>
                              <a:latin typeface="+mn-lt"/>
                            </a:rPr>
                            <a:t>KHz</a:t>
                          </a:r>
                        </a:p>
                      </a:txBody>
                      <a:tcPr marL="68580" marR="68580" marT="0" marB="0"/>
                    </a:tc>
                    <a:extLst>
                      <a:ext uri="{0D108BD9-81ED-4DB2-BD59-A6C34878D82A}">
                        <a16:rowId xmlns:a16="http://schemas.microsoft.com/office/drawing/2014/main" val="3756529673"/>
                      </a:ext>
                    </a:extLst>
                  </a:tr>
                  <a:tr h="241267">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100" dirty="0" smtClean="0">
                              <a:effectLst/>
                            </a:rPr>
                            <a:t>Effective PRF (TDM, stacking)</a:t>
                          </a:r>
                        </a:p>
                      </a:txBody>
                      <a:tcPr marL="68580" marR="68580" marT="0" marB="0"/>
                    </a:tc>
                    <a:tc>
                      <a:txBody>
                        <a:bodyPr/>
                        <a:lstStyle/>
                        <a:p>
                          <a:pPr marL="0" marR="0" algn="ctr">
                            <a:lnSpc>
                              <a:spcPct val="150000"/>
                            </a:lnSpc>
                            <a:spcBef>
                              <a:spcPts val="0"/>
                            </a:spcBef>
                            <a:spcAft>
                              <a:spcPts val="0"/>
                            </a:spcAft>
                          </a:pPr>
                          <a:r>
                            <a:rPr lang="en-US" sz="1100" dirty="0" smtClean="0">
                              <a:effectLst/>
                              <a:latin typeface="+mn-lt"/>
                              <a:ea typeface="SimSun" panose="02010600030101010101" pitchFamily="2" charset="-122"/>
                              <a:cs typeface="Times New Roman" panose="02020603050405020304" pitchFamily="18" charset="0"/>
                            </a:rPr>
                            <a:t>307</a:t>
                          </a:r>
                          <a:r>
                            <a:rPr lang="en-US" sz="1100" baseline="0" dirty="0" smtClean="0">
                              <a:effectLst/>
                              <a:latin typeface="+mn-lt"/>
                              <a:ea typeface="SimSun" panose="02010600030101010101" pitchFamily="2" charset="-122"/>
                              <a:cs typeface="Times New Roman" panose="02020603050405020304" pitchFamily="18" charset="0"/>
                            </a:rPr>
                            <a:t> Hz</a:t>
                          </a:r>
                          <a:endParaRPr lang="en-US" sz="1100" dirty="0">
                            <a:effectLst/>
                            <a:latin typeface="+mn-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191627603"/>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942019322"/>
                  </p:ext>
                </p:extLst>
              </p:nvPr>
            </p:nvGraphicFramePr>
            <p:xfrm>
              <a:off x="5271096" y="11266461"/>
              <a:ext cx="4738387" cy="2181596"/>
            </p:xfrm>
            <a:graphic>
              <a:graphicData uri="http://schemas.openxmlformats.org/drawingml/2006/table">
                <a:tbl>
                  <a:tblPr firstRow="1" firstCol="1" bandRow="1">
                    <a:tableStyleId>{5C22544A-7EE6-4342-B048-85BDC9FD1C3A}</a:tableStyleId>
                  </a:tblPr>
                  <a:tblGrid>
                    <a:gridCol w="2339023">
                      <a:extLst>
                        <a:ext uri="{9D8B030D-6E8A-4147-A177-3AD203B41FA5}">
                          <a16:colId xmlns:a16="http://schemas.microsoft.com/office/drawing/2014/main" val="945604852"/>
                        </a:ext>
                      </a:extLst>
                    </a:gridCol>
                    <a:gridCol w="2399364">
                      <a:extLst>
                        <a:ext uri="{9D8B030D-6E8A-4147-A177-3AD203B41FA5}">
                          <a16:colId xmlns:a16="http://schemas.microsoft.com/office/drawing/2014/main" val="1851817326"/>
                        </a:ext>
                      </a:extLst>
                    </a:gridCol>
                  </a:tblGrid>
                  <a:tr h="241267">
                    <a:tc>
                      <a:txBody>
                        <a:bodyPr/>
                        <a:lstStyle/>
                        <a:p>
                          <a:pPr marL="0" marR="0" algn="ctr">
                            <a:lnSpc>
                              <a:spcPct val="150000"/>
                            </a:lnSpc>
                            <a:spcBef>
                              <a:spcPts val="0"/>
                            </a:spcBef>
                            <a:spcAft>
                              <a:spcPts val="0"/>
                            </a:spcAft>
                          </a:pPr>
                          <a:r>
                            <a:rPr lang="en-US" sz="1100" dirty="0">
                              <a:effectLst/>
                            </a:rPr>
                            <a:t>Parameter</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dirty="0">
                              <a:effectLst/>
                            </a:rPr>
                            <a:t>Value</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85643264"/>
                      </a:ext>
                    </a:extLst>
                  </a:tr>
                  <a:tr h="241267">
                    <a:tc>
                      <a:txBody>
                        <a:bodyPr/>
                        <a:lstStyle/>
                        <a:p>
                          <a:pPr marL="0" marR="0">
                            <a:lnSpc>
                              <a:spcPct val="150000"/>
                            </a:lnSpc>
                            <a:spcBef>
                              <a:spcPts val="0"/>
                            </a:spcBef>
                            <a:spcAft>
                              <a:spcPts val="0"/>
                            </a:spcAft>
                          </a:pPr>
                          <a:r>
                            <a:rPr lang="en-US" sz="1100" dirty="0">
                              <a:effectLst/>
                            </a:rPr>
                            <a:t>Radar carrier-frequency</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u="sng" dirty="0">
                              <a:effectLst/>
                              <a:latin typeface="+mn-lt"/>
                            </a:rPr>
                            <a:t>195 MHz</a:t>
                          </a:r>
                          <a:endParaRPr lang="en-US" sz="1100" dirty="0">
                            <a:effectLst/>
                            <a:latin typeface="+mn-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005540461"/>
                      </a:ext>
                    </a:extLst>
                  </a:tr>
                  <a:tr h="241267">
                    <a:tc>
                      <a:txBody>
                        <a:bodyPr/>
                        <a:lstStyle/>
                        <a:p>
                          <a:pPr marL="0" marR="0">
                            <a:lnSpc>
                              <a:spcPct val="150000"/>
                            </a:lnSpc>
                            <a:spcBef>
                              <a:spcPts val="0"/>
                            </a:spcBef>
                            <a:spcAft>
                              <a:spcPts val="0"/>
                            </a:spcAft>
                          </a:pPr>
                          <a:r>
                            <a:rPr lang="en-US" sz="1100" dirty="0">
                              <a:effectLst/>
                            </a:rPr>
                            <a:t>Signal bandwidth</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dirty="0" smtClean="0">
                              <a:effectLst/>
                              <a:latin typeface="+mn-lt"/>
                            </a:rPr>
                            <a:t> 180</a:t>
                          </a:r>
                          <a:r>
                            <a:rPr lang="en-US" sz="1100" baseline="0" dirty="0" smtClean="0">
                              <a:effectLst/>
                              <a:latin typeface="+mn-lt"/>
                            </a:rPr>
                            <a:t> MHz to </a:t>
                          </a:r>
                          <a:r>
                            <a:rPr lang="en-US" sz="1100" dirty="0" smtClean="0">
                              <a:effectLst/>
                              <a:latin typeface="+mn-lt"/>
                            </a:rPr>
                            <a:t>210 MHz</a:t>
                          </a:r>
                          <a:endParaRPr lang="en-US" sz="1100" dirty="0">
                            <a:effectLst/>
                            <a:latin typeface="+mn-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669251402"/>
                      </a:ext>
                    </a:extLst>
                  </a:tr>
                  <a:tr h="251460">
                    <a:tc>
                      <a:txBody>
                        <a:bodyPr/>
                        <a:lstStyle/>
                        <a:p>
                          <a:pPr marL="0" marR="0">
                            <a:lnSpc>
                              <a:spcPct val="150000"/>
                            </a:lnSpc>
                            <a:spcBef>
                              <a:spcPts val="0"/>
                            </a:spcBef>
                            <a:spcAft>
                              <a:spcPts val="0"/>
                            </a:spcAft>
                          </a:pPr>
                          <a:r>
                            <a:rPr lang="en-US" sz="1100" dirty="0">
                              <a:effectLst/>
                            </a:rPr>
                            <a:t>Transmit pulse duration</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5"/>
                          <a:stretch>
                            <a:fillRect l="-97716" t="-292683" r="-1269" b="-509756"/>
                          </a:stretch>
                        </a:blipFill>
                      </a:tcPr>
                    </a:tc>
                    <a:extLst>
                      <a:ext uri="{0D108BD9-81ED-4DB2-BD59-A6C34878D82A}">
                        <a16:rowId xmlns:a16="http://schemas.microsoft.com/office/drawing/2014/main" val="1747177653"/>
                      </a:ext>
                    </a:extLst>
                  </a:tr>
                  <a:tr h="241267">
                    <a:tc>
                      <a:txBody>
                        <a:bodyPr/>
                        <a:lstStyle/>
                        <a:p>
                          <a:pPr marL="0" marR="0">
                            <a:lnSpc>
                              <a:spcPct val="150000"/>
                            </a:lnSpc>
                            <a:spcBef>
                              <a:spcPts val="0"/>
                            </a:spcBef>
                            <a:spcAft>
                              <a:spcPts val="0"/>
                            </a:spcAft>
                          </a:pPr>
                          <a:r>
                            <a:rPr lang="en-US" sz="1100" dirty="0">
                              <a:effectLst/>
                            </a:rPr>
                            <a:t>Number of transmit antennas</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dirty="0">
                              <a:effectLst/>
                              <a:latin typeface="+mn-lt"/>
                            </a:rPr>
                            <a:t>7</a:t>
                          </a:r>
                          <a:endParaRPr lang="en-US" sz="1100" dirty="0">
                            <a:effectLst/>
                            <a:latin typeface="+mn-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08200430"/>
                      </a:ext>
                    </a:extLst>
                  </a:tr>
                  <a:tr h="241267">
                    <a:tc>
                      <a:txBody>
                        <a:bodyPr/>
                        <a:lstStyle/>
                        <a:p>
                          <a:pPr marL="0" marR="0">
                            <a:lnSpc>
                              <a:spcPct val="150000"/>
                            </a:lnSpc>
                            <a:spcBef>
                              <a:spcPts val="0"/>
                            </a:spcBef>
                            <a:spcAft>
                              <a:spcPts val="0"/>
                            </a:spcAft>
                          </a:pPr>
                          <a:r>
                            <a:rPr lang="en-US" sz="1100" dirty="0">
                              <a:effectLst/>
                            </a:rPr>
                            <a:t>Number of receive antennas</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dirty="0" smtClean="0">
                              <a:effectLst/>
                              <a:latin typeface="+mn-lt"/>
                            </a:rPr>
                            <a:t>15</a:t>
                          </a:r>
                          <a:endParaRPr lang="en-US" sz="1100" dirty="0">
                            <a:effectLst/>
                            <a:latin typeface="+mn-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246624732"/>
                      </a:ext>
                    </a:extLst>
                  </a:tr>
                  <a:tr h="241267">
                    <a:tc>
                      <a:txBody>
                        <a:bodyPr/>
                        <a:lstStyle/>
                        <a:p>
                          <a:pPr marL="0" marR="0">
                            <a:lnSpc>
                              <a:spcPct val="150000"/>
                            </a:lnSpc>
                            <a:spcBef>
                              <a:spcPts val="0"/>
                            </a:spcBef>
                            <a:spcAft>
                              <a:spcPts val="0"/>
                            </a:spcAft>
                          </a:pPr>
                          <a:r>
                            <a:rPr lang="en-US" sz="1100" dirty="0">
                              <a:effectLst/>
                            </a:rPr>
                            <a:t>Antenna type</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dirty="0">
                              <a:effectLst/>
                              <a:latin typeface="+mn-lt"/>
                            </a:rPr>
                            <a:t> </a:t>
                          </a:r>
                          <a:r>
                            <a:rPr lang="en-US" sz="1100" dirty="0" smtClean="0">
                              <a:effectLst/>
                              <a:latin typeface="+mn-lt"/>
                            </a:rPr>
                            <a:t>Loaded Dipole (Byers et al. 2012)</a:t>
                          </a:r>
                          <a:endParaRPr lang="en-US" sz="1100" dirty="0">
                            <a:effectLst/>
                            <a:latin typeface="+mn-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70739624"/>
                      </a:ext>
                    </a:extLst>
                  </a:tr>
                  <a:tr h="241267">
                    <a:tc>
                      <a:txBody>
                        <a:bodyPr/>
                        <a:lstStyle/>
                        <a:p>
                          <a:pPr marL="0" marR="0">
                            <a:lnSpc>
                              <a:spcPct val="150000"/>
                            </a:lnSpc>
                            <a:spcBef>
                              <a:spcPts val="0"/>
                            </a:spcBef>
                            <a:spcAft>
                              <a:spcPts val="0"/>
                            </a:spcAft>
                          </a:pPr>
                          <a:r>
                            <a:rPr lang="en-US" sz="1100" dirty="0" smtClean="0">
                              <a:effectLst/>
                            </a:rPr>
                            <a:t>PRF</a:t>
                          </a:r>
                        </a:p>
                      </a:txBody>
                      <a:tcPr marL="68580" marR="68580" marT="0" marB="0"/>
                    </a:tc>
                    <a:tc>
                      <a:txBody>
                        <a:bodyPr/>
                        <a:lstStyle/>
                        <a:p>
                          <a:pPr marL="0" marR="0" algn="ctr">
                            <a:lnSpc>
                              <a:spcPct val="150000"/>
                            </a:lnSpc>
                            <a:spcBef>
                              <a:spcPts val="0"/>
                            </a:spcBef>
                            <a:spcAft>
                              <a:spcPts val="0"/>
                            </a:spcAft>
                          </a:pPr>
                          <a:r>
                            <a:rPr lang="en-US" sz="1100" dirty="0">
                              <a:effectLst/>
                              <a:latin typeface="+mn-lt"/>
                            </a:rPr>
                            <a:t>12 </a:t>
                          </a:r>
                          <a:r>
                            <a:rPr lang="en-US" sz="1100" dirty="0" smtClean="0">
                              <a:effectLst/>
                              <a:latin typeface="+mn-lt"/>
                            </a:rPr>
                            <a:t>KHz</a:t>
                          </a:r>
                        </a:p>
                      </a:txBody>
                      <a:tcPr marL="68580" marR="68580" marT="0" marB="0"/>
                    </a:tc>
                    <a:extLst>
                      <a:ext uri="{0D108BD9-81ED-4DB2-BD59-A6C34878D82A}">
                        <a16:rowId xmlns:a16="http://schemas.microsoft.com/office/drawing/2014/main" val="3756529673"/>
                      </a:ext>
                    </a:extLst>
                  </a:tr>
                  <a:tr h="241267">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100" dirty="0" smtClean="0">
                              <a:effectLst/>
                            </a:rPr>
                            <a:t>Effective PRF (TDM, stacking)</a:t>
                          </a:r>
                        </a:p>
                      </a:txBody>
                      <a:tcPr marL="68580" marR="68580" marT="0" marB="0"/>
                    </a:tc>
                    <a:tc>
                      <a:txBody>
                        <a:bodyPr/>
                        <a:lstStyle/>
                        <a:p>
                          <a:pPr marL="0" marR="0" algn="ctr">
                            <a:lnSpc>
                              <a:spcPct val="150000"/>
                            </a:lnSpc>
                            <a:spcBef>
                              <a:spcPts val="0"/>
                            </a:spcBef>
                            <a:spcAft>
                              <a:spcPts val="0"/>
                            </a:spcAft>
                          </a:pPr>
                          <a:r>
                            <a:rPr lang="en-US" sz="1100" dirty="0" smtClean="0">
                              <a:effectLst/>
                              <a:latin typeface="+mn-lt"/>
                              <a:ea typeface="SimSun" panose="02010600030101010101" pitchFamily="2" charset="-122"/>
                              <a:cs typeface="Times New Roman" panose="02020603050405020304" pitchFamily="18" charset="0"/>
                            </a:rPr>
                            <a:t>307</a:t>
                          </a:r>
                          <a:r>
                            <a:rPr lang="en-US" sz="1100" baseline="0" dirty="0" smtClean="0">
                              <a:effectLst/>
                              <a:latin typeface="+mn-lt"/>
                              <a:ea typeface="SimSun" panose="02010600030101010101" pitchFamily="2" charset="-122"/>
                              <a:cs typeface="Times New Roman" panose="02020603050405020304" pitchFamily="18" charset="0"/>
                            </a:rPr>
                            <a:t> Hz</a:t>
                          </a:r>
                          <a:endParaRPr lang="en-US" sz="1100" dirty="0">
                            <a:effectLst/>
                            <a:latin typeface="+mn-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191627603"/>
                      </a:ext>
                    </a:extLst>
                  </a:tr>
                </a:tbl>
              </a:graphicData>
            </a:graphic>
          </p:graphicFrame>
        </mc:Fallback>
      </mc:AlternateContent>
      <p:graphicFrame>
        <p:nvGraphicFramePr>
          <p:cNvPr id="3" name="Table 2"/>
          <p:cNvGraphicFramePr>
            <a:graphicFrameLocks noGrp="1"/>
          </p:cNvGraphicFramePr>
          <p:nvPr>
            <p:extLst>
              <p:ext uri="{D42A27DB-BD31-4B8C-83A1-F6EECF244321}">
                <p14:modId xmlns:p14="http://schemas.microsoft.com/office/powerpoint/2010/main" val="2564426018"/>
              </p:ext>
            </p:extLst>
          </p:nvPr>
        </p:nvGraphicFramePr>
        <p:xfrm>
          <a:off x="616670" y="11298441"/>
          <a:ext cx="4339281" cy="1403176"/>
        </p:xfrm>
        <a:graphic>
          <a:graphicData uri="http://schemas.openxmlformats.org/drawingml/2006/table">
            <a:tbl>
              <a:tblPr firstRow="1" firstCol="1" bandRow="1">
                <a:tableStyleId>{5C22544A-7EE6-4342-B048-85BDC9FD1C3A}</a:tableStyleId>
              </a:tblPr>
              <a:tblGrid>
                <a:gridCol w="1124421">
                  <a:extLst>
                    <a:ext uri="{9D8B030D-6E8A-4147-A177-3AD203B41FA5}">
                      <a16:colId xmlns:a16="http://schemas.microsoft.com/office/drawing/2014/main" val="852679349"/>
                    </a:ext>
                  </a:extLst>
                </a:gridCol>
                <a:gridCol w="2465767">
                  <a:extLst>
                    <a:ext uri="{9D8B030D-6E8A-4147-A177-3AD203B41FA5}">
                      <a16:colId xmlns:a16="http://schemas.microsoft.com/office/drawing/2014/main" val="1967517439"/>
                    </a:ext>
                  </a:extLst>
                </a:gridCol>
                <a:gridCol w="749093">
                  <a:extLst>
                    <a:ext uri="{9D8B030D-6E8A-4147-A177-3AD203B41FA5}">
                      <a16:colId xmlns:a16="http://schemas.microsoft.com/office/drawing/2014/main" val="2408021613"/>
                    </a:ext>
                  </a:extLst>
                </a:gridCol>
              </a:tblGrid>
              <a:tr h="265176">
                <a:tc>
                  <a:txBody>
                    <a:bodyPr/>
                    <a:lstStyle/>
                    <a:p>
                      <a:pPr marL="0" marR="0" algn="ctr">
                        <a:lnSpc>
                          <a:spcPct val="107000"/>
                        </a:lnSpc>
                        <a:spcBef>
                          <a:spcPts val="0"/>
                        </a:spcBef>
                        <a:spcAft>
                          <a:spcPts val="0"/>
                        </a:spcAft>
                      </a:pPr>
                      <a:r>
                        <a:rPr lang="en-US" sz="1100" dirty="0">
                          <a:effectLst/>
                        </a:rPr>
                        <a:t>Segment</a:t>
                      </a:r>
                      <a:endParaRPr lang="en-US" sz="12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Mission Name</a:t>
                      </a:r>
                      <a:endParaRPr lang="en-US" sz="12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Frames</a:t>
                      </a:r>
                      <a:endParaRPr lang="en-US" sz="12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4761078"/>
                  </a:ext>
                </a:extLst>
              </a:tr>
              <a:tr h="227600">
                <a:tc>
                  <a:txBody>
                    <a:bodyPr/>
                    <a:lstStyle/>
                    <a:p>
                      <a:pPr marL="0" marR="0" algn="ctr">
                        <a:lnSpc>
                          <a:spcPct val="107000"/>
                        </a:lnSpc>
                        <a:spcBef>
                          <a:spcPts val="0"/>
                        </a:spcBef>
                        <a:spcAft>
                          <a:spcPts val="0"/>
                        </a:spcAft>
                      </a:pPr>
                      <a:r>
                        <a:rPr lang="en-US" sz="1100">
                          <a:effectLst/>
                        </a:rPr>
                        <a:t>20140325_05</a:t>
                      </a:r>
                      <a:endParaRPr lang="en-US"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CSA: Axel </a:t>
                      </a:r>
                      <a:r>
                        <a:rPr lang="en-US" sz="1100" dirty="0" smtClean="0">
                          <a:effectLst/>
                        </a:rPr>
                        <a:t>Heiberg-Eureka/Thule</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2</a:t>
                      </a:r>
                      <a:endParaRPr lang="en-US" sz="120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606225913"/>
                  </a:ext>
                </a:extLst>
              </a:tr>
              <a:tr h="227600">
                <a:tc>
                  <a:txBody>
                    <a:bodyPr/>
                    <a:lstStyle/>
                    <a:p>
                      <a:pPr marL="0" marR="0" algn="ctr">
                        <a:lnSpc>
                          <a:spcPct val="107000"/>
                        </a:lnSpc>
                        <a:spcBef>
                          <a:spcPts val="0"/>
                        </a:spcBef>
                        <a:spcAft>
                          <a:spcPts val="0"/>
                        </a:spcAft>
                      </a:pPr>
                      <a:r>
                        <a:rPr lang="en-US" sz="1100" dirty="0">
                          <a:effectLst/>
                        </a:rPr>
                        <a:t>20140325_06</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CSA: Axel </a:t>
                      </a:r>
                      <a:r>
                        <a:rPr lang="en-US" sz="1100" dirty="0" smtClean="0">
                          <a:effectLst/>
                        </a:rPr>
                        <a:t>Heiberg-Eureka/Thule</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1</a:t>
                      </a:r>
                      <a:endParaRPr lang="en-US" sz="120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397274580"/>
                  </a:ext>
                </a:extLst>
              </a:tr>
              <a:tr h="227600">
                <a:tc>
                  <a:txBody>
                    <a:bodyPr/>
                    <a:lstStyle/>
                    <a:p>
                      <a:pPr marL="0" marR="0" algn="ctr">
                        <a:lnSpc>
                          <a:spcPct val="107000"/>
                        </a:lnSpc>
                        <a:spcBef>
                          <a:spcPts val="0"/>
                        </a:spcBef>
                        <a:spcAft>
                          <a:spcPts val="0"/>
                        </a:spcAft>
                      </a:pPr>
                      <a:r>
                        <a:rPr lang="en-US" sz="1100">
                          <a:effectLst/>
                        </a:rPr>
                        <a:t>20140325_07</a:t>
                      </a:r>
                      <a:endParaRPr lang="en-US"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CSA: Axel </a:t>
                      </a:r>
                      <a:r>
                        <a:rPr lang="en-US" sz="1100" dirty="0" smtClean="0">
                          <a:effectLst/>
                        </a:rPr>
                        <a:t>Heiberg-Eureka/Thule</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5</a:t>
                      </a:r>
                      <a:endParaRPr lang="en-US" sz="120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862070510"/>
                  </a:ext>
                </a:extLst>
              </a:tr>
              <a:tr h="227600">
                <a:tc>
                  <a:txBody>
                    <a:bodyPr/>
                    <a:lstStyle/>
                    <a:p>
                      <a:pPr marL="0" marR="0" algn="ctr">
                        <a:lnSpc>
                          <a:spcPct val="107000"/>
                        </a:lnSpc>
                        <a:spcBef>
                          <a:spcPts val="0"/>
                        </a:spcBef>
                        <a:spcAft>
                          <a:spcPts val="0"/>
                        </a:spcAft>
                      </a:pPr>
                      <a:r>
                        <a:rPr lang="en-US" sz="1100">
                          <a:effectLst/>
                        </a:rPr>
                        <a:t>20140401_03</a:t>
                      </a:r>
                      <a:endParaRPr lang="en-US"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CSA: North Canada Glaciers</a:t>
                      </a:r>
                      <a:endParaRPr lang="en-US"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48</a:t>
                      </a:r>
                      <a:endParaRPr lang="en-US" sz="120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3322748219"/>
                  </a:ext>
                </a:extLst>
              </a:tr>
              <a:tr h="227600">
                <a:tc>
                  <a:txBody>
                    <a:bodyPr/>
                    <a:lstStyle/>
                    <a:p>
                      <a:pPr marL="0" marR="0" algn="ctr">
                        <a:lnSpc>
                          <a:spcPct val="107000"/>
                        </a:lnSpc>
                        <a:spcBef>
                          <a:spcPts val="0"/>
                        </a:spcBef>
                        <a:spcAft>
                          <a:spcPts val="0"/>
                        </a:spcAft>
                      </a:pPr>
                      <a:r>
                        <a:rPr lang="en-US" sz="1100">
                          <a:effectLst/>
                        </a:rPr>
                        <a:t>20140506_01</a:t>
                      </a:r>
                      <a:endParaRPr lang="en-US"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CSA: South Canada Glaciers</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35</a:t>
                      </a:r>
                      <a:endParaRPr lang="en-US" sz="120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319919791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501007099"/>
              </p:ext>
            </p:extLst>
          </p:nvPr>
        </p:nvGraphicFramePr>
        <p:xfrm>
          <a:off x="600986" y="12791372"/>
          <a:ext cx="4358641" cy="762000"/>
        </p:xfrm>
        <a:graphic>
          <a:graphicData uri="http://schemas.openxmlformats.org/drawingml/2006/table">
            <a:tbl>
              <a:tblPr firstRow="1" firstCol="1" bandRow="1">
                <a:tableStyleId>{5C22544A-7EE6-4342-B048-85BDC9FD1C3A}</a:tableStyleId>
              </a:tblPr>
              <a:tblGrid>
                <a:gridCol w="846773">
                  <a:extLst>
                    <a:ext uri="{9D8B030D-6E8A-4147-A177-3AD203B41FA5}">
                      <a16:colId xmlns:a16="http://schemas.microsoft.com/office/drawing/2014/main" val="2886047486"/>
                    </a:ext>
                  </a:extLst>
                </a:gridCol>
                <a:gridCol w="934085">
                  <a:extLst>
                    <a:ext uri="{9D8B030D-6E8A-4147-A177-3AD203B41FA5}">
                      <a16:colId xmlns:a16="http://schemas.microsoft.com/office/drawing/2014/main" val="2897521148"/>
                    </a:ext>
                  </a:extLst>
                </a:gridCol>
                <a:gridCol w="948373">
                  <a:extLst>
                    <a:ext uri="{9D8B030D-6E8A-4147-A177-3AD203B41FA5}">
                      <a16:colId xmlns:a16="http://schemas.microsoft.com/office/drawing/2014/main" val="960652282"/>
                    </a:ext>
                  </a:extLst>
                </a:gridCol>
                <a:gridCol w="715010">
                  <a:extLst>
                    <a:ext uri="{9D8B030D-6E8A-4147-A177-3AD203B41FA5}">
                      <a16:colId xmlns:a16="http://schemas.microsoft.com/office/drawing/2014/main" val="4088593896"/>
                    </a:ext>
                  </a:extLst>
                </a:gridCol>
                <a:gridCol w="914400">
                  <a:extLst>
                    <a:ext uri="{9D8B030D-6E8A-4147-A177-3AD203B41FA5}">
                      <a16:colId xmlns:a16="http://schemas.microsoft.com/office/drawing/2014/main" val="3824936680"/>
                    </a:ext>
                  </a:extLst>
                </a:gridCol>
              </a:tblGrid>
              <a:tr h="190500">
                <a:tc>
                  <a:txBody>
                    <a:bodyPr/>
                    <a:lstStyle/>
                    <a:p>
                      <a:pPr marL="0" marR="0" algn="ctr">
                        <a:lnSpc>
                          <a:spcPct val="107000"/>
                        </a:lnSpc>
                        <a:spcBef>
                          <a:spcPts val="0"/>
                        </a:spcBef>
                        <a:spcAft>
                          <a:spcPts val="0"/>
                        </a:spcAft>
                      </a:pPr>
                      <a:r>
                        <a:rPr lang="en-US" sz="1100">
                          <a:effectLst/>
                        </a:rPr>
                        <a:t>Waveform</a:t>
                      </a:r>
                      <a:endParaRPr lang="en-US"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Look Angle</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Attenuation</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Weights</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Direction</a:t>
                      </a:r>
                      <a:endParaRPr lang="en-US" sz="120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3842490723"/>
                  </a:ext>
                </a:extLst>
              </a:tr>
              <a:tr h="190500">
                <a:tc>
                  <a:txBody>
                    <a:bodyPr/>
                    <a:lstStyle/>
                    <a:p>
                      <a:pPr marL="0" marR="0" algn="ctr">
                        <a:lnSpc>
                          <a:spcPct val="107000"/>
                        </a:lnSpc>
                        <a:spcBef>
                          <a:spcPts val="0"/>
                        </a:spcBef>
                        <a:spcAft>
                          <a:spcPts val="0"/>
                        </a:spcAft>
                      </a:pPr>
                      <a:r>
                        <a:rPr lang="en-US" sz="1100" dirty="0">
                          <a:effectLst/>
                        </a:rPr>
                        <a:t>1</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Left</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15 dB</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err="1">
                          <a:effectLst/>
                        </a:rPr>
                        <a:t>Hanning</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30 </a:t>
                      </a:r>
                      <a:r>
                        <a:rPr lang="en-US" sz="1100" dirty="0" err="1" smtClean="0">
                          <a:effectLst/>
                        </a:rPr>
                        <a:t>deg</a:t>
                      </a:r>
                      <a:endParaRPr lang="en-US" sz="120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930097327"/>
                  </a:ext>
                </a:extLst>
              </a:tr>
              <a:tr h="190500">
                <a:tc>
                  <a:txBody>
                    <a:bodyPr/>
                    <a:lstStyle/>
                    <a:p>
                      <a:pPr marL="0" marR="0" algn="ctr">
                        <a:lnSpc>
                          <a:spcPct val="107000"/>
                        </a:lnSpc>
                        <a:spcBef>
                          <a:spcPts val="0"/>
                        </a:spcBef>
                        <a:spcAft>
                          <a:spcPts val="0"/>
                        </a:spcAft>
                      </a:pPr>
                      <a:r>
                        <a:rPr lang="en-US" sz="1100">
                          <a:effectLst/>
                        </a:rPr>
                        <a:t>2</a:t>
                      </a:r>
                      <a:endParaRPr lang="en-US"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Nadir</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20 dB</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Hanning</a:t>
                      </a:r>
                      <a:endParaRPr lang="en-US"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0 </a:t>
                      </a:r>
                      <a:r>
                        <a:rPr lang="en-US" sz="1100" dirty="0" err="1" smtClean="0">
                          <a:effectLst/>
                        </a:rPr>
                        <a:t>deg</a:t>
                      </a:r>
                      <a:endParaRPr lang="en-US" sz="120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3165168128"/>
                  </a:ext>
                </a:extLst>
              </a:tr>
              <a:tr h="190500">
                <a:tc>
                  <a:txBody>
                    <a:bodyPr/>
                    <a:lstStyle/>
                    <a:p>
                      <a:pPr marL="0" marR="0" algn="ctr">
                        <a:lnSpc>
                          <a:spcPct val="107000"/>
                        </a:lnSpc>
                        <a:spcBef>
                          <a:spcPts val="0"/>
                        </a:spcBef>
                        <a:spcAft>
                          <a:spcPts val="0"/>
                        </a:spcAft>
                      </a:pPr>
                      <a:r>
                        <a:rPr lang="en-US" sz="1100">
                          <a:effectLst/>
                        </a:rPr>
                        <a:t>3</a:t>
                      </a:r>
                      <a:endParaRPr lang="en-US"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Right</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15 dB</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Hanning</a:t>
                      </a:r>
                      <a:endParaRPr lang="en-US"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a:t>
                      </a:r>
                      <a:r>
                        <a:rPr lang="en-US" sz="1100" dirty="0" smtClean="0">
                          <a:effectLst/>
                        </a:rPr>
                        <a:t>30 </a:t>
                      </a:r>
                      <a:r>
                        <a:rPr lang="en-US" sz="1100" dirty="0" err="1" smtClean="0">
                          <a:effectLst/>
                        </a:rPr>
                        <a:t>deg</a:t>
                      </a:r>
                      <a:endParaRPr lang="en-US" sz="120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3039684701"/>
                  </a:ext>
                </a:extLst>
              </a:tr>
            </a:tbl>
          </a:graphicData>
        </a:graphic>
      </p:graphicFrame>
      <p:sp>
        <p:nvSpPr>
          <p:cNvPr id="5" name="Rectangle 7"/>
          <p:cNvSpPr>
            <a:spLocks noChangeArrowheads="1"/>
          </p:cNvSpPr>
          <p:nvPr/>
        </p:nvSpPr>
        <p:spPr bwMode="auto">
          <a:xfrm>
            <a:off x="20725762" y="4506145"/>
            <a:ext cx="29260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1"/>
          <p:cNvSpPr>
            <a:spLocks noChangeArrowheads="1"/>
          </p:cNvSpPr>
          <p:nvPr/>
        </p:nvSpPr>
        <p:spPr bwMode="auto">
          <a:xfrm>
            <a:off x="12186749" y="17197387"/>
            <a:ext cx="29260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080448620"/>
              </p:ext>
            </p:extLst>
          </p:nvPr>
        </p:nvGraphicFramePr>
        <p:xfrm>
          <a:off x="10259491" y="2973671"/>
          <a:ext cx="7377842" cy="2060585"/>
        </p:xfrm>
        <a:graphic>
          <a:graphicData uri="http://schemas.openxmlformats.org/presentationml/2006/ole">
            <mc:AlternateContent xmlns:mc="http://schemas.openxmlformats.org/markup-compatibility/2006">
              <mc:Choice xmlns:v="urn:schemas-microsoft-com:vml" Requires="v">
                <p:oleObj spid="_x0000_s3161" name="Visio" r:id="rId6" imgW="13744634" imgH="3809970" progId="Visio.Drawing.15">
                  <p:embed/>
                </p:oleObj>
              </mc:Choice>
              <mc:Fallback>
                <p:oleObj name="Visio" r:id="rId6" imgW="13744634" imgH="3809970" progId="Visio.Drawing.15">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59491" y="2973671"/>
                        <a:ext cx="7377842" cy="2060585"/>
                      </a:xfrm>
                      <a:prstGeom prst="rect">
                        <a:avLst/>
                      </a:prstGeom>
                      <a:noFill/>
                    </p:spPr>
                  </p:pic>
                </p:oleObj>
              </mc:Fallback>
            </mc:AlternateContent>
          </a:graphicData>
        </a:graphic>
      </p:graphicFrame>
      <p:sp>
        <p:nvSpPr>
          <p:cNvPr id="19" name="Text Box 19"/>
          <p:cNvSpPr txBox="1">
            <a:spLocks noChangeArrowheads="1"/>
          </p:cNvSpPr>
          <p:nvPr/>
        </p:nvSpPr>
        <p:spPr bwMode="auto">
          <a:xfrm>
            <a:off x="10310998" y="4903980"/>
            <a:ext cx="8035059" cy="550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008" tIns="32004" rIns="64008" bIns="32004"/>
          <a:lstStyle>
            <a:lvl1pPr defTabSz="2925763">
              <a:spcBef>
                <a:spcPct val="20000"/>
              </a:spcBef>
              <a:buChar char="•"/>
              <a:defRPr sz="3600">
                <a:solidFill>
                  <a:srgbClr val="00477F"/>
                </a:solidFill>
                <a:latin typeface="Arial" panose="020B0604020202020204" pitchFamily="34" charset="0"/>
              </a:defRPr>
            </a:lvl1pPr>
            <a:lvl2pPr marL="742950" indent="-285750" defTabSz="2925763">
              <a:spcBef>
                <a:spcPct val="20000"/>
              </a:spcBef>
              <a:buChar char="–"/>
              <a:defRPr sz="3100">
                <a:solidFill>
                  <a:schemeClr val="tx1"/>
                </a:solidFill>
                <a:latin typeface="Arial" panose="020B0604020202020204" pitchFamily="34" charset="0"/>
              </a:defRPr>
            </a:lvl2pPr>
            <a:lvl3pPr marL="1143000" indent="-228600" defTabSz="2925763">
              <a:spcBef>
                <a:spcPct val="20000"/>
              </a:spcBef>
              <a:buChar char="•"/>
              <a:defRPr sz="2700">
                <a:solidFill>
                  <a:schemeClr val="tx1"/>
                </a:solidFill>
                <a:latin typeface="Arial" panose="020B0604020202020204" pitchFamily="34" charset="0"/>
              </a:defRPr>
            </a:lvl3pPr>
            <a:lvl4pPr marL="1600200" indent="-228600" defTabSz="2925763">
              <a:spcBef>
                <a:spcPct val="20000"/>
              </a:spcBef>
              <a:buChar char="–"/>
              <a:defRPr sz="2000">
                <a:solidFill>
                  <a:schemeClr val="tx1"/>
                </a:solidFill>
                <a:latin typeface="Arial" panose="020B0604020202020204" pitchFamily="34" charset="0"/>
              </a:defRPr>
            </a:lvl4pPr>
            <a:lvl5pPr marL="2057400" indent="-228600" defTabSz="2925763">
              <a:spcBef>
                <a:spcPct val="20000"/>
              </a:spcBef>
              <a:buChar char="»"/>
              <a:defRPr sz="2000">
                <a:solidFill>
                  <a:schemeClr val="tx1"/>
                </a:solidFill>
                <a:latin typeface="Arial" panose="020B0604020202020204" pitchFamily="34" charset="0"/>
              </a:defRPr>
            </a:lvl5pPr>
            <a:lvl6pPr marL="2514600" indent="-228600" defTabSz="29257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29257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29257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292576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dirty="0" smtClean="0"/>
              <a:t>3D Image Processing Steps</a:t>
            </a:r>
          </a:p>
          <a:p>
            <a:pPr eaLnBrk="1" hangingPunct="1">
              <a:spcBef>
                <a:spcPct val="50000"/>
              </a:spcBef>
              <a:buNone/>
            </a:pPr>
            <a:r>
              <a:rPr lang="en-US" altLang="en-US" sz="1400" dirty="0" smtClean="0">
                <a:solidFill>
                  <a:schemeClr val="tx1"/>
                </a:solidFill>
              </a:rPr>
              <a:t>Ice sheet bed mapping with airborne synthetic aperture radar (SAR) is similar to side looking radar mapping except that the imaging swath is near or at the surface normal as shown in the “3D Image Processing Steps” figure below. An example target is indicated with a red dot. The target’s along track position, u</a:t>
            </a:r>
            <a:r>
              <a:rPr lang="en-US" altLang="en-US" sz="1400" baseline="-25000" dirty="0" smtClean="0">
                <a:solidFill>
                  <a:schemeClr val="tx1"/>
                </a:solidFill>
              </a:rPr>
              <a:t>0</a:t>
            </a:r>
            <a:r>
              <a:rPr lang="en-US" altLang="en-US" sz="1400" dirty="0" smtClean="0">
                <a:solidFill>
                  <a:schemeClr val="tx1"/>
                </a:solidFill>
              </a:rPr>
              <a:t> is resolved with SAR processing. Its range, ρ</a:t>
            </a:r>
            <a:r>
              <a:rPr lang="en-US" altLang="en-US" sz="1400" baseline="-25000" dirty="0" smtClean="0">
                <a:solidFill>
                  <a:schemeClr val="tx1"/>
                </a:solidFill>
              </a:rPr>
              <a:t>0</a:t>
            </a:r>
            <a:r>
              <a:rPr lang="en-US" altLang="en-US" sz="1400" dirty="0" smtClean="0">
                <a:solidFill>
                  <a:schemeClr val="tx1"/>
                </a:solidFill>
              </a:rPr>
              <a:t>, is resolved with range bandwidth and pulse compression. A cross-track antenna array mounted on the aircraft resolves the  angle of arrival θ</a:t>
            </a:r>
            <a:r>
              <a:rPr lang="en-US" altLang="en-US" sz="1400" baseline="-25000" dirty="0" smtClean="0">
                <a:solidFill>
                  <a:schemeClr val="tx1"/>
                </a:solidFill>
              </a:rPr>
              <a:t>0</a:t>
            </a:r>
            <a:r>
              <a:rPr lang="en-US" altLang="en-US" sz="1400" dirty="0" smtClean="0">
                <a:solidFill>
                  <a:schemeClr val="tx1"/>
                </a:solidFill>
              </a:rPr>
              <a:t>. We seek optimal methods for estimating the angle of arrival since the angular resolution using the same matched filter methods that are used to resolve targets in the other dimensions is usually an order of magnitude or more worse than the resolution in the other dimensions. The direction of arrival estimation method that we use is based on Paden et al. 2010 which describes a Multiple Signal Classification (MUSIC) based algorithm to produce a 3D image of the scene.</a:t>
            </a:r>
          </a:p>
          <a:p>
            <a:pPr eaLnBrk="1" hangingPunct="1">
              <a:spcBef>
                <a:spcPct val="50000"/>
              </a:spcBef>
              <a:buNone/>
            </a:pPr>
            <a:r>
              <a:rPr lang="en-US" altLang="en-US" sz="1400" dirty="0" smtClean="0">
                <a:solidFill>
                  <a:schemeClr val="tx1"/>
                </a:solidFill>
              </a:rPr>
              <a:t>Since there are usually errors in the individual antenna patterns and phase centers that make up the cross-track antenna array, we introduced a calibration method to correct for these errors. Using fine resolution surface DEMs from SPOT-5 imagery, we calibrated our algorithms so that the surface in the radar image showed up at the same location as indicated by the SPOT-5 DEM. The image above shows the SPOT-5 DEMs projected into radar coordinates and overlaid on the radar image. There is generally good agreement between the radar images and the SPOT-5 DEM which are indicated by the curve of black ‘x’ markers.</a:t>
            </a:r>
          </a:p>
          <a:p>
            <a:pPr eaLnBrk="1" hangingPunct="1">
              <a:spcBef>
                <a:spcPct val="50000"/>
              </a:spcBef>
              <a:buNone/>
            </a:pPr>
            <a:r>
              <a:rPr lang="en-US" altLang="en-US" sz="1400" dirty="0" smtClean="0">
                <a:solidFill>
                  <a:schemeClr val="tx1"/>
                </a:solidFill>
              </a:rPr>
              <a:t>The images above show the left, nadir, and right beams. Each beam best resolves targets in the direction of transmission. For the current ice bottom tracking results, a single synthetic beam was created by fusing these three images into one using a normalized weighting method that emphasized the beam for targets in that beam’s direction of transmission.</a:t>
            </a:r>
            <a:endParaRPr lang="en-US" altLang="en-US" sz="1400" dirty="0">
              <a:solidFill>
                <a:schemeClr val="tx1"/>
              </a:solidFill>
            </a:endParaRPr>
          </a:p>
        </p:txBody>
      </p:sp>
      <p:grpSp>
        <p:nvGrpSpPr>
          <p:cNvPr id="15" name="Group 14"/>
          <p:cNvGrpSpPr/>
          <p:nvPr/>
        </p:nvGrpSpPr>
        <p:grpSpPr>
          <a:xfrm>
            <a:off x="18075108" y="3047673"/>
            <a:ext cx="10640951" cy="2374072"/>
            <a:chOff x="16853068" y="3376708"/>
            <a:chExt cx="10640951" cy="2374072"/>
          </a:xfrm>
        </p:grpSpPr>
        <p:pic>
          <p:nvPicPr>
            <p:cNvPr id="21" name="Picture 20"/>
            <p:cNvPicPr>
              <a:picLocks noChangeAspect="1"/>
            </p:cNvPicPr>
            <p:nvPr/>
          </p:nvPicPr>
          <p:blipFill>
            <a:blip r:embed="rId8"/>
            <a:stretch>
              <a:fillRect/>
            </a:stretch>
          </p:blipFill>
          <p:spPr>
            <a:xfrm>
              <a:off x="16853068" y="3376708"/>
              <a:ext cx="3794776" cy="2374072"/>
            </a:xfrm>
            <a:prstGeom prst="rect">
              <a:avLst/>
            </a:prstGeom>
          </p:spPr>
        </p:pic>
        <p:pic>
          <p:nvPicPr>
            <p:cNvPr id="22" name="Picture 21"/>
            <p:cNvPicPr>
              <a:picLocks noChangeAspect="1"/>
            </p:cNvPicPr>
            <p:nvPr/>
          </p:nvPicPr>
          <p:blipFill>
            <a:blip r:embed="rId9"/>
            <a:stretch>
              <a:fillRect/>
            </a:stretch>
          </p:blipFill>
          <p:spPr>
            <a:xfrm>
              <a:off x="20725762" y="3412050"/>
              <a:ext cx="3503122" cy="2338730"/>
            </a:xfrm>
            <a:prstGeom prst="rect">
              <a:avLst/>
            </a:prstGeom>
          </p:spPr>
        </p:pic>
        <p:pic>
          <p:nvPicPr>
            <p:cNvPr id="23" name="Picture 22"/>
            <p:cNvPicPr>
              <a:picLocks noChangeAspect="1"/>
            </p:cNvPicPr>
            <p:nvPr/>
          </p:nvPicPr>
          <p:blipFill rotWithShape="1">
            <a:blip r:embed="rId10"/>
            <a:srcRect b="939"/>
            <a:stretch/>
          </p:blipFill>
          <p:spPr>
            <a:xfrm>
              <a:off x="24306803" y="3412050"/>
              <a:ext cx="3187216" cy="2338730"/>
            </a:xfrm>
            <a:prstGeom prst="rect">
              <a:avLst/>
            </a:prstGeom>
          </p:spPr>
        </p:pic>
      </p:grpSp>
      <p:sp>
        <p:nvSpPr>
          <p:cNvPr id="25" name="TextBox 24"/>
          <p:cNvSpPr txBox="1"/>
          <p:nvPr/>
        </p:nvSpPr>
        <p:spPr>
          <a:xfrm>
            <a:off x="25881334" y="12813042"/>
            <a:ext cx="184731" cy="2262158"/>
          </a:xfrm>
          <a:prstGeom prst="rect">
            <a:avLst/>
          </a:prstGeom>
          <a:noFill/>
        </p:spPr>
        <p:txBody>
          <a:bodyPr wrap="none" rtlCol="0">
            <a:spAutoFit/>
          </a:bodyPr>
          <a:lstStyle/>
          <a:p>
            <a:endParaRPr lang="en-US"/>
          </a:p>
        </p:txBody>
      </p:sp>
      <p:pic>
        <p:nvPicPr>
          <p:cNvPr id="26" name="Picture 25"/>
          <p:cNvPicPr>
            <a:picLocks noChangeAspect="1"/>
          </p:cNvPicPr>
          <p:nvPr/>
        </p:nvPicPr>
        <p:blipFill rotWithShape="1">
          <a:blip r:embed="rId11">
            <a:clrChange>
              <a:clrFrom>
                <a:srgbClr val="FFFFFF"/>
              </a:clrFrom>
              <a:clrTo>
                <a:srgbClr val="FFFFFF">
                  <a:alpha val="0"/>
                </a:srgbClr>
              </a:clrTo>
            </a:clrChange>
          </a:blip>
          <a:srcRect t="6591"/>
          <a:stretch/>
        </p:blipFill>
        <p:spPr>
          <a:xfrm>
            <a:off x="201066" y="13769289"/>
            <a:ext cx="4487228" cy="5696793"/>
          </a:xfrm>
          <a:prstGeom prst="rect">
            <a:avLst/>
          </a:prstGeom>
          <a:ln>
            <a:noFill/>
          </a:ln>
        </p:spPr>
      </p:pic>
      <p:pic>
        <p:nvPicPr>
          <p:cNvPr id="27" name="Picture 26"/>
          <p:cNvPicPr>
            <a:picLocks noChangeAspect="1"/>
          </p:cNvPicPr>
          <p:nvPr/>
        </p:nvPicPr>
        <p:blipFill rotWithShape="1">
          <a:blip r:embed="rId12">
            <a:clrChange>
              <a:clrFrom>
                <a:srgbClr val="FFFFFF"/>
              </a:clrFrom>
              <a:clrTo>
                <a:srgbClr val="FFFFFF">
                  <a:alpha val="0"/>
                </a:srgbClr>
              </a:clrTo>
            </a:clrChange>
          </a:blip>
          <a:srcRect t="6591"/>
          <a:stretch/>
        </p:blipFill>
        <p:spPr>
          <a:xfrm>
            <a:off x="4554362" y="13769289"/>
            <a:ext cx="3421561" cy="5696793"/>
          </a:xfrm>
          <a:prstGeom prst="rect">
            <a:avLst/>
          </a:prstGeom>
        </p:spPr>
      </p:pic>
      <p:pic>
        <p:nvPicPr>
          <p:cNvPr id="28" name="Picture 27"/>
          <p:cNvPicPr>
            <a:picLocks noChangeAspect="1"/>
          </p:cNvPicPr>
          <p:nvPr/>
        </p:nvPicPr>
        <p:blipFill rotWithShape="1">
          <a:blip r:embed="rId13">
            <a:clrChange>
              <a:clrFrom>
                <a:srgbClr val="FFFFFF"/>
              </a:clrFrom>
              <a:clrTo>
                <a:srgbClr val="FFFFFF">
                  <a:alpha val="0"/>
                </a:srgbClr>
              </a:clrTo>
            </a:clrChange>
          </a:blip>
          <a:srcRect t="6689"/>
          <a:stretch/>
        </p:blipFill>
        <p:spPr>
          <a:xfrm>
            <a:off x="7909442" y="13769288"/>
            <a:ext cx="3682287" cy="5696793"/>
          </a:xfrm>
          <a:prstGeom prst="rect">
            <a:avLst/>
          </a:prstGeom>
        </p:spPr>
      </p:pic>
      <p:pic>
        <p:nvPicPr>
          <p:cNvPr id="29" name="Picture 28"/>
          <p:cNvPicPr>
            <a:picLocks noChangeAspect="1"/>
          </p:cNvPicPr>
          <p:nvPr/>
        </p:nvPicPr>
        <p:blipFill>
          <a:blip r:embed="rId14">
            <a:clrChange>
              <a:clrFrom>
                <a:srgbClr val="FFFFFF"/>
              </a:clrFrom>
              <a:clrTo>
                <a:srgbClr val="FFFFFF">
                  <a:alpha val="0"/>
                </a:srgbClr>
              </a:clrTo>
            </a:clrChange>
          </a:blip>
          <a:stretch>
            <a:fillRect/>
          </a:stretch>
        </p:blipFill>
        <p:spPr>
          <a:xfrm>
            <a:off x="11515529" y="13360924"/>
            <a:ext cx="3023249" cy="6105158"/>
          </a:xfrm>
          <a:prstGeom prst="rect">
            <a:avLst/>
          </a:prstGeom>
        </p:spPr>
      </p:pic>
      <p:pic>
        <p:nvPicPr>
          <p:cNvPr id="30" name="Picture 29"/>
          <p:cNvPicPr>
            <a:picLocks noChangeAspect="1"/>
          </p:cNvPicPr>
          <p:nvPr/>
        </p:nvPicPr>
        <p:blipFill>
          <a:blip r:embed="rId15">
            <a:clrChange>
              <a:clrFrom>
                <a:srgbClr val="FFFFFF"/>
              </a:clrFrom>
              <a:clrTo>
                <a:srgbClr val="FFFFFF">
                  <a:alpha val="0"/>
                </a:srgbClr>
              </a:clrTo>
            </a:clrChange>
          </a:blip>
          <a:stretch>
            <a:fillRect/>
          </a:stretch>
        </p:blipFill>
        <p:spPr>
          <a:xfrm>
            <a:off x="14500014" y="13360925"/>
            <a:ext cx="4502506" cy="6105158"/>
          </a:xfrm>
          <a:prstGeom prst="rect">
            <a:avLst/>
          </a:prstGeom>
        </p:spPr>
      </p:pic>
      <p:pic>
        <p:nvPicPr>
          <p:cNvPr id="31" name="Picture 30"/>
          <p:cNvPicPr>
            <a:picLocks noChangeAspect="1"/>
          </p:cNvPicPr>
          <p:nvPr/>
        </p:nvPicPr>
        <p:blipFill>
          <a:blip r:embed="rId16">
            <a:clrChange>
              <a:clrFrom>
                <a:srgbClr val="FFFFFF"/>
              </a:clrFrom>
              <a:clrTo>
                <a:srgbClr val="FFFFFF">
                  <a:alpha val="0"/>
                </a:srgbClr>
              </a:clrTo>
            </a:clrChange>
          </a:blip>
          <a:stretch>
            <a:fillRect/>
          </a:stretch>
        </p:blipFill>
        <p:spPr>
          <a:xfrm>
            <a:off x="19047096" y="13581028"/>
            <a:ext cx="8619058" cy="4136941"/>
          </a:xfrm>
          <a:prstGeom prst="rect">
            <a:avLst/>
          </a:prstGeom>
        </p:spPr>
      </p:pic>
      <p:pic>
        <p:nvPicPr>
          <p:cNvPr id="3072" name="Picture 3071"/>
          <p:cNvPicPr>
            <a:picLocks noChangeAspect="1"/>
          </p:cNvPicPr>
          <p:nvPr/>
        </p:nvPicPr>
        <p:blipFill>
          <a:blip r:embed="rId17">
            <a:clrChange>
              <a:clrFrom>
                <a:srgbClr val="FFFFFF"/>
              </a:clrFrom>
              <a:clrTo>
                <a:srgbClr val="FFFFFF">
                  <a:alpha val="0"/>
                </a:srgbClr>
              </a:clrTo>
            </a:clrChange>
          </a:blip>
          <a:stretch>
            <a:fillRect/>
          </a:stretch>
        </p:blipFill>
        <p:spPr>
          <a:xfrm>
            <a:off x="19086055" y="11156096"/>
            <a:ext cx="8619058" cy="2639520"/>
          </a:xfrm>
          <a:prstGeom prst="rect">
            <a:avLst/>
          </a:prstGeom>
        </p:spPr>
      </p:pic>
      <p:pic>
        <p:nvPicPr>
          <p:cNvPr id="3082" name="Picture 3081"/>
          <p:cNvPicPr>
            <a:picLocks noChangeAspect="1"/>
          </p:cNvPicPr>
          <p:nvPr/>
        </p:nvPicPr>
        <p:blipFill>
          <a:blip r:embed="rId18"/>
          <a:stretch>
            <a:fillRect/>
          </a:stretch>
        </p:blipFill>
        <p:spPr>
          <a:xfrm>
            <a:off x="15385662" y="10241987"/>
            <a:ext cx="3156742" cy="3398160"/>
          </a:xfrm>
          <a:prstGeom prst="rect">
            <a:avLst/>
          </a:prstGeom>
        </p:spPr>
      </p:pic>
      <p:sp>
        <p:nvSpPr>
          <p:cNvPr id="32" name="Text Box 17"/>
          <p:cNvSpPr txBox="1">
            <a:spLocks noChangeArrowheads="1"/>
          </p:cNvSpPr>
          <p:nvPr/>
        </p:nvSpPr>
        <p:spPr bwMode="auto">
          <a:xfrm>
            <a:off x="25164660" y="17563998"/>
            <a:ext cx="3791339" cy="236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008" tIns="32004" rIns="64008" bIns="32004"/>
          <a:lstStyle>
            <a:lvl1pPr defTabSz="2925763">
              <a:spcBef>
                <a:spcPct val="20000"/>
              </a:spcBef>
              <a:buChar char="•"/>
              <a:defRPr sz="3600">
                <a:solidFill>
                  <a:srgbClr val="00477F"/>
                </a:solidFill>
                <a:latin typeface="Arial" panose="020B0604020202020204" pitchFamily="34" charset="0"/>
              </a:defRPr>
            </a:lvl1pPr>
            <a:lvl2pPr marL="742950" indent="-285750" defTabSz="2925763">
              <a:spcBef>
                <a:spcPct val="20000"/>
              </a:spcBef>
              <a:buChar char="–"/>
              <a:defRPr sz="3100">
                <a:solidFill>
                  <a:schemeClr val="tx1"/>
                </a:solidFill>
                <a:latin typeface="Arial" panose="020B0604020202020204" pitchFamily="34" charset="0"/>
              </a:defRPr>
            </a:lvl2pPr>
            <a:lvl3pPr marL="1143000" indent="-228600" defTabSz="2925763">
              <a:spcBef>
                <a:spcPct val="20000"/>
              </a:spcBef>
              <a:buChar char="•"/>
              <a:defRPr sz="2700">
                <a:solidFill>
                  <a:schemeClr val="tx1"/>
                </a:solidFill>
                <a:latin typeface="Arial" panose="020B0604020202020204" pitchFamily="34" charset="0"/>
              </a:defRPr>
            </a:lvl3pPr>
            <a:lvl4pPr marL="1600200" indent="-228600" defTabSz="2925763">
              <a:spcBef>
                <a:spcPct val="20000"/>
              </a:spcBef>
              <a:buChar char="–"/>
              <a:defRPr sz="2000">
                <a:solidFill>
                  <a:schemeClr val="tx1"/>
                </a:solidFill>
                <a:latin typeface="Arial" panose="020B0604020202020204" pitchFamily="34" charset="0"/>
              </a:defRPr>
            </a:lvl4pPr>
            <a:lvl5pPr marL="2057400" indent="-228600" defTabSz="2925763">
              <a:spcBef>
                <a:spcPct val="20000"/>
              </a:spcBef>
              <a:buChar char="»"/>
              <a:defRPr sz="2000">
                <a:solidFill>
                  <a:schemeClr val="tx1"/>
                </a:solidFill>
                <a:latin typeface="Arial" panose="020B0604020202020204" pitchFamily="34" charset="0"/>
              </a:defRPr>
            </a:lvl5pPr>
            <a:lvl6pPr marL="2514600" indent="-228600" defTabSz="29257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29257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29257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292576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smtClean="0"/>
              <a:t>Acknowledgements</a:t>
            </a:r>
            <a:endParaRPr lang="en-US" altLang="en-US" sz="2000" b="1" dirty="0"/>
          </a:p>
          <a:p>
            <a:pPr eaLnBrk="1" hangingPunct="1">
              <a:spcBef>
                <a:spcPct val="50000"/>
              </a:spcBef>
              <a:buNone/>
            </a:pPr>
            <a:r>
              <a:rPr lang="en-US" sz="900" dirty="0" smtClean="0"/>
              <a:t>The data were collected as a part of NASA Operation </a:t>
            </a:r>
            <a:r>
              <a:rPr lang="en-US" sz="900" dirty="0" err="1" smtClean="0"/>
              <a:t>IceBridge</a:t>
            </a:r>
            <a:r>
              <a:rPr lang="en-US" sz="900" dirty="0" smtClean="0"/>
              <a:t>. NSERC and the Canadian Space Agency provided funding to support data analysis and collection. The radar system and SAR processing software were developed with </a:t>
            </a:r>
            <a:r>
              <a:rPr lang="en-US" sz="900" dirty="0"/>
              <a:t>support from the University of Kansas, NSF grant ANT-0424589, and NASA Operation </a:t>
            </a:r>
            <a:r>
              <a:rPr lang="en-US" sz="900" dirty="0" err="1"/>
              <a:t>IceBridge</a:t>
            </a:r>
            <a:r>
              <a:rPr lang="en-US" sz="900" dirty="0"/>
              <a:t> grant NNX16AH54G</a:t>
            </a:r>
            <a:r>
              <a:rPr lang="en-US" sz="900" dirty="0" smtClean="0"/>
              <a:t>. The 3D imaging and layer tracking work was supported on </a:t>
            </a:r>
            <a:r>
              <a:rPr lang="en-US" sz="900" dirty="0"/>
              <a:t>NSF </a:t>
            </a:r>
            <a:r>
              <a:rPr lang="en-US" sz="900" dirty="0" smtClean="0"/>
              <a:t>DIBBs grant 1443054. We also acknowledge the contributions of many CReSIS faculty, staff, and students who contributed to the radar system development and to NASA aircraft and instrument teams, especially ATM who provided GPS data, for flying and supporting the mission.</a:t>
            </a:r>
            <a:endParaRPr lang="en-US" sz="900" dirty="0"/>
          </a:p>
        </p:txBody>
      </p:sp>
      <p:pic>
        <p:nvPicPr>
          <p:cNvPr id="8" name="Picture 7"/>
          <p:cNvPicPr>
            <a:picLocks noChangeAspect="1"/>
          </p:cNvPicPr>
          <p:nvPr/>
        </p:nvPicPr>
        <p:blipFill rotWithShape="1">
          <a:blip r:embed="rId19"/>
          <a:srcRect l="9114" t="5111" r="16719" b="7248"/>
          <a:stretch/>
        </p:blipFill>
        <p:spPr>
          <a:xfrm>
            <a:off x="5894599" y="7426887"/>
            <a:ext cx="3991109" cy="381549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2925763" rtl="0" eaLnBrk="1" fontAlgn="base" latinLnBrk="0" hangingPunct="1">
          <a:lnSpc>
            <a:spcPct val="100000"/>
          </a:lnSpc>
          <a:spcBef>
            <a:spcPct val="0"/>
          </a:spcBef>
          <a:spcAft>
            <a:spcPct val="0"/>
          </a:spcAft>
          <a:buClrTx/>
          <a:buSzTx/>
          <a:buFontTx/>
          <a:buNone/>
          <a:tabLst/>
          <a:defRPr kumimoji="0" lang="en-US" sz="141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2925763" rtl="0" eaLnBrk="1" fontAlgn="base" latinLnBrk="0" hangingPunct="1">
          <a:lnSpc>
            <a:spcPct val="100000"/>
          </a:lnSpc>
          <a:spcBef>
            <a:spcPct val="0"/>
          </a:spcBef>
          <a:spcAft>
            <a:spcPct val="0"/>
          </a:spcAft>
          <a:buClrTx/>
          <a:buSzTx/>
          <a:buFontTx/>
          <a:buNone/>
          <a:tabLst/>
          <a:defRPr kumimoji="0" lang="en-US" sz="14100" b="0" i="0" u="none" strike="noStrike" cap="none" normalizeH="0" baseline="0" smtClean="0">
            <a:ln>
              <a:noFill/>
            </a:ln>
            <a:solidFill>
              <a:schemeClr val="bg1"/>
            </a:solidFill>
            <a:effectLst/>
            <a:latin typeface="Arial" charset="0"/>
          </a:defRPr>
        </a:defPPr>
      </a:lstStyle>
    </a:lnDef>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708</TotalTime>
  <Words>1800</Words>
  <Application>Microsoft Office PowerPoint</Application>
  <PresentationFormat>Custom</PresentationFormat>
  <Paragraphs>78</Paragraphs>
  <Slides>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SimSun</vt:lpstr>
      <vt:lpstr>Arial</vt:lpstr>
      <vt:lpstr>Calibri</vt:lpstr>
      <vt:lpstr>Cambria Math</vt:lpstr>
      <vt:lpstr>Times New Roman</vt:lpstr>
      <vt:lpstr>Slide Master</vt:lpstr>
      <vt:lpstr>Visio</vt:lpstr>
      <vt:lpstr>C13C-0846: 3D Imaging and Automated Ice Bottom Tracking of Canadian Arctic Archipelago Ice Sounding Data John Paden1 (paden@ku.edu), Mingze Xu2, Jordan Sprick1, Sravya Athinarapu1, Mohanad Il-Ibadi1, T. Stumpf1, David Crandall2, David Burgess3, Martin Sharp4, Luke Copland5, Wesley Van Wychen5, Geoffrey Fox2, Carl Leuschen1 1. Center for Remote Sensing of Ice-Sheets, University of Kansas, USA. 2. School of Computing and Informatics, Indiana University, USA. 3. Geological Survey of Canada, Canada. 4. Department of Earth and Atmospheric Sciences, University of Alberta, Canada. 5. Dept. of Geography, Environment and Geomatics, University of Ottawa, Canada. </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Lohoefener</dc:creator>
  <cp:lastModifiedBy>Paden, John D.</cp:lastModifiedBy>
  <cp:revision>125</cp:revision>
  <dcterms:created xsi:type="dcterms:W3CDTF">2006-02-09T17:32:51Z</dcterms:created>
  <dcterms:modified xsi:type="dcterms:W3CDTF">2016-12-22T23:00:20Z</dcterms:modified>
</cp:coreProperties>
</file>