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1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5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6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7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1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9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20A5-EF4C-4636-8E8F-414F8F3D2C32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6489" y="281608"/>
            <a:ext cx="8670311" cy="6702683"/>
            <a:chOff x="-59711" y="281608"/>
            <a:chExt cx="8670311" cy="6702683"/>
          </a:xfrm>
        </p:grpSpPr>
        <p:grpSp>
          <p:nvGrpSpPr>
            <p:cNvPr id="22" name="Group 21"/>
            <p:cNvGrpSpPr/>
            <p:nvPr/>
          </p:nvGrpSpPr>
          <p:grpSpPr>
            <a:xfrm>
              <a:off x="-59711" y="281608"/>
              <a:ext cx="6324600" cy="6553200"/>
              <a:chOff x="-59711" y="281608"/>
              <a:chExt cx="6324600" cy="6553200"/>
            </a:xfrm>
          </p:grpSpPr>
          <p:sp>
            <p:nvSpPr>
              <p:cNvPr id="11" name="Snip Same Side Corner Rectangle 10"/>
              <p:cNvSpPr/>
              <p:nvPr/>
            </p:nvSpPr>
            <p:spPr>
              <a:xfrm>
                <a:off x="-59711" y="281608"/>
                <a:ext cx="6324600" cy="6553200"/>
              </a:xfrm>
              <a:prstGeom prst="snip2SameRect">
                <a:avLst>
                  <a:gd name="adj1" fmla="val 8914"/>
                  <a:gd name="adj2" fmla="val 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t" anchorCtr="0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130789" y="662608"/>
                <a:ext cx="5943600" cy="640080"/>
              </a:xfrm>
              <a:prstGeom prst="roundRect">
                <a:avLst/>
              </a:pr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48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54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Aharoni" pitchFamily="2" charset="-79"/>
                    <a:cs typeface="Aharoni" pitchFamily="2" charset="-79"/>
                  </a:rPr>
                  <a:t>L0: Applications</a:t>
                </a:r>
                <a:endParaRPr lang="en-US" sz="2800" b="1" dirty="0"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30789" y="1426171"/>
                <a:ext cx="5943600" cy="858107"/>
              </a:xfrm>
              <a:prstGeom prst="roundRect">
                <a:avLst/>
              </a:pr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48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54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40" tIns="18288" bIns="18288" rtlCol="0" anchor="ctr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haroni" pitchFamily="2" charset="-79"/>
                    <a:cs typeface="Aharoni" pitchFamily="2" charset="-79"/>
                  </a:rPr>
                  <a:t>L1: Integration Tools: Workflow, Security, Portal, Pipelines ..</a:t>
                </a:r>
                <a:endParaRPr lang="en-US" sz="2400" b="1" dirty="0"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664190" y="5188887"/>
                <a:ext cx="4876799" cy="73152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Aharoni" pitchFamily="2" charset="-79"/>
                    <a:cs typeface="Aharoni" pitchFamily="2" charset="-79"/>
                  </a:rPr>
                  <a:t>L5: Deployment Abstraction</a:t>
                </a:r>
              </a:p>
              <a:p>
                <a:pPr algn="ctr"/>
                <a:r>
                  <a:rPr lang="en-US" b="1" dirty="0" err="1" smtClean="0">
                    <a:latin typeface="Aharoni" pitchFamily="2" charset="-79"/>
                    <a:cs typeface="Aharoni" pitchFamily="2" charset="-79"/>
                  </a:rPr>
                  <a:t>Templated</a:t>
                </a:r>
                <a:r>
                  <a:rPr lang="en-US" b="1" dirty="0" smtClean="0">
                    <a:latin typeface="Aharoni" pitchFamily="2" charset="-79"/>
                    <a:cs typeface="Aharoni" pitchFamily="2" charset="-79"/>
                  </a:rPr>
                  <a:t> Appliances and Virtual Clusters</a:t>
                </a:r>
                <a:endParaRPr lang="en-US" b="1" dirty="0"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30789" y="5920407"/>
                <a:ext cx="5943600" cy="891209"/>
              </a:xfrm>
              <a:prstGeom prst="roundRect">
                <a:avLst/>
              </a:pr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48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54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Aharoni" pitchFamily="2" charset="-79"/>
                    <a:cs typeface="Aharoni" pitchFamily="2" charset="-79"/>
                  </a:rPr>
                  <a:t>L6: Execution Environments</a:t>
                </a:r>
              </a:p>
              <a:p>
                <a:pPr algn="ctr"/>
                <a:r>
                  <a:rPr lang="en-US" sz="2800" b="1" dirty="0">
                    <a:latin typeface="Aharoni" pitchFamily="2" charset="-79"/>
                    <a:cs typeface="Aharoni" pitchFamily="2" charset="-79"/>
                  </a:rPr>
                  <a:t>“Exascale” + </a:t>
                </a:r>
                <a:r>
                  <a:rPr lang="en-US" sz="2800" b="1" dirty="0" smtClean="0">
                    <a:latin typeface="Aharoni" pitchFamily="2" charset="-79"/>
                    <a:cs typeface="Aharoni" pitchFamily="2" charset="-79"/>
                  </a:rPr>
                  <a:t>Clouds</a:t>
                </a:r>
                <a:endParaRPr lang="en-US" sz="2000" b="1" dirty="0"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76115" y="281608"/>
                <a:ext cx="44786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Communities: Requirements and Testing</a:t>
                </a: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130789" y="2438400"/>
                <a:ext cx="5943600" cy="830485"/>
                <a:chOff x="190500" y="2438400"/>
                <a:chExt cx="5943600" cy="830485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190500" y="2438400"/>
                  <a:ext cx="5943600" cy="517589"/>
                </a:xfrm>
                <a:prstGeom prst="roundRect">
                  <a:avLst/>
                </a:prstGeom>
                <a:gradFill>
                  <a:gsLst>
                    <a:gs pos="0">
                      <a:schemeClr val="dk1">
                        <a:tint val="50000"/>
                        <a:satMod val="300000"/>
                      </a:schemeClr>
                    </a:gs>
                    <a:gs pos="48000">
                      <a:schemeClr val="dk1">
                        <a:tint val="37000"/>
                        <a:satMod val="300000"/>
                      </a:schemeClr>
                    </a:gs>
                    <a:gs pos="100000">
                      <a:schemeClr val="dk1">
                        <a:tint val="15000"/>
                        <a:satMod val="350000"/>
                      </a:schemeClr>
                    </a:gs>
                  </a:gsLst>
                  <a:lin ang="5400000" scaled="0"/>
                </a:gra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tIns="18288" bIns="18288" rtlCol="0" anchor="ctr">
                  <a:spAutoFit/>
                </a:bodyPr>
                <a:lstStyle/>
                <a:p>
                  <a:pPr algn="ctr"/>
                  <a:r>
                    <a:rPr lang="en-US" sz="2800" b="1" dirty="0" smtClean="0">
                      <a:latin typeface="Aharoni" pitchFamily="2" charset="-79"/>
                      <a:cs typeface="Aharoni" pitchFamily="2" charset="-79"/>
                    </a:rPr>
                    <a:t>L2: Libraries: SPIDAL, R, Mahout…</a:t>
                  </a:r>
                  <a:endParaRPr lang="en-US" sz="2800" b="1" dirty="0">
                    <a:latin typeface="Aharoni" pitchFamily="2" charset="-79"/>
                    <a:cs typeface="Aharoni" pitchFamily="2" charset="-79"/>
                  </a:endParaRPr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723901" y="2819400"/>
                  <a:ext cx="4876799" cy="449485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tIns="18288" bIns="18288" rtlCol="0" anchor="ctr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latin typeface="Aharoni" pitchFamily="2" charset="-79"/>
                      <a:cs typeface="Aharoni" pitchFamily="2" charset="-79"/>
                    </a:rPr>
                    <a:t>Application Data Abstraction</a:t>
                  </a: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-59710" y="4343400"/>
                <a:ext cx="6324599" cy="872461"/>
                <a:chOff x="-190499" y="4343400"/>
                <a:chExt cx="6324599" cy="872461"/>
              </a:xfrm>
            </p:grpSpPr>
            <p:sp>
              <p:nvSpPr>
                <p:cNvPr id="14" name="Rounded Rectangle 13"/>
                <p:cNvSpPr/>
                <p:nvPr/>
              </p:nvSpPr>
              <p:spPr>
                <a:xfrm>
                  <a:off x="0" y="4698272"/>
                  <a:ext cx="5943600" cy="517589"/>
                </a:xfrm>
                <a:prstGeom prst="roundRect">
                  <a:avLst/>
                </a:prstGeom>
                <a:gradFill>
                  <a:gsLst>
                    <a:gs pos="0">
                      <a:schemeClr val="dk1">
                        <a:tint val="50000"/>
                        <a:satMod val="300000"/>
                      </a:schemeClr>
                    </a:gs>
                    <a:gs pos="48000">
                      <a:schemeClr val="dk1">
                        <a:tint val="37000"/>
                        <a:satMod val="300000"/>
                      </a:schemeClr>
                    </a:gs>
                    <a:gs pos="100000">
                      <a:schemeClr val="dk1">
                        <a:tint val="15000"/>
                        <a:satMod val="350000"/>
                      </a:schemeClr>
                    </a:gs>
                  </a:gsLst>
                  <a:lin ang="5400000" scaled="0"/>
                </a:gra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tIns="18288" bIns="18288" rtlCol="0" anchor="ctr">
                  <a:spAutoFit/>
                </a:bodyPr>
                <a:lstStyle/>
                <a:p>
                  <a:pPr algn="ctr"/>
                  <a:r>
                    <a:rPr lang="en-US" sz="2800" b="1" dirty="0" smtClean="0">
                      <a:latin typeface="Aharoni" pitchFamily="2" charset="-79"/>
                      <a:cs typeface="Aharoni" pitchFamily="2" charset="-79"/>
                    </a:rPr>
                    <a:t>L4: Data Cyberinfrastructure</a:t>
                  </a:r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-190499" y="4343400"/>
                  <a:ext cx="6324599" cy="381381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tIns="18288" bIns="18288" rtlCol="0" anchor="ctr">
                  <a:spAutoFit/>
                </a:bodyPr>
                <a:lstStyle/>
                <a:p>
                  <a:pPr algn="ctr"/>
                  <a:r>
                    <a:rPr lang="en-US" sz="2000" b="1" dirty="0">
                      <a:latin typeface="Aharoni" pitchFamily="2" charset="-79"/>
                      <a:cs typeface="Aharoni" pitchFamily="2" charset="-79"/>
                    </a:rPr>
                    <a:t>Query-Schema-Transport </a:t>
                  </a:r>
                  <a:r>
                    <a:rPr lang="en-US" sz="2000" b="1" dirty="0" smtClean="0">
                      <a:latin typeface="Aharoni" pitchFamily="2" charset="-79"/>
                      <a:cs typeface="Aharoni" pitchFamily="2" charset="-79"/>
                    </a:rPr>
                    <a:t>Data Abstraction</a:t>
                  </a: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-59711" y="3434155"/>
                <a:ext cx="6324600" cy="749130"/>
                <a:chOff x="-43221" y="3434155"/>
                <a:chExt cx="6324600" cy="749130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-43221" y="3733800"/>
                  <a:ext cx="6324600" cy="449485"/>
                </a:xfrm>
                <a:prstGeom prst="roundRect">
                  <a:avLst/>
                </a:prstGeom>
                <a:gradFill>
                  <a:gsLst>
                    <a:gs pos="0">
                      <a:schemeClr val="dk1">
                        <a:tint val="50000"/>
                        <a:satMod val="300000"/>
                      </a:schemeClr>
                    </a:gs>
                    <a:gs pos="48000">
                      <a:schemeClr val="dk1">
                        <a:tint val="37000"/>
                        <a:satMod val="300000"/>
                      </a:schemeClr>
                    </a:gs>
                    <a:gs pos="100000">
                      <a:schemeClr val="dk1">
                        <a:tint val="15000"/>
                        <a:satMod val="350000"/>
                      </a:schemeClr>
                    </a:gs>
                  </a:gsLst>
                  <a:lin ang="5400000" scaled="0"/>
                </a:gra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tIns="18288" bIns="18288" rtlCol="0" anchor="ctr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latin typeface="Aharoni" pitchFamily="2" charset="-79"/>
                      <a:cs typeface="Aharoni" pitchFamily="2" charset="-79"/>
                    </a:rPr>
                    <a:t>L3: Scheduling and Run-Time Middleware</a:t>
                  </a:r>
                </a:p>
              </p:txBody>
            </p:sp>
            <p:sp>
              <p:nvSpPr>
                <p:cNvPr id="17" name="Rounded Rectangle 16"/>
                <p:cNvSpPr/>
                <p:nvPr/>
              </p:nvSpPr>
              <p:spPr>
                <a:xfrm>
                  <a:off x="367892" y="3434155"/>
                  <a:ext cx="5502375" cy="381381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tIns="18288" bIns="18288" rtlCol="0" anchor="ctr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atin typeface="Aharoni" pitchFamily="2" charset="-79"/>
                      <a:cs typeface="Aharoni" pitchFamily="2" charset="-79"/>
                    </a:rPr>
                    <a:t>Pilot Job and Map Collective Abstraction</a:t>
                  </a:r>
                </a:p>
              </p:txBody>
            </p:sp>
          </p:grpSp>
        </p:grpSp>
        <p:sp>
          <p:nvSpPr>
            <p:cNvPr id="20" name="TextBox 19"/>
            <p:cNvSpPr txBox="1"/>
            <p:nvPr/>
          </p:nvSpPr>
          <p:spPr>
            <a:xfrm>
              <a:off x="6261576" y="982648"/>
              <a:ext cx="2349024" cy="6001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haroni" pitchFamily="2" charset="-79"/>
                  <a:cs typeface="Aharoni" pitchFamily="2" charset="-79"/>
                </a:rPr>
                <a:t>Examples</a:t>
              </a:r>
            </a:p>
            <a:p>
              <a:endParaRPr lang="en-US" b="1" dirty="0" smtClean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err="1" smtClean="0">
                  <a:latin typeface="Aharoni" pitchFamily="2" charset="-79"/>
                  <a:cs typeface="Aharoni" pitchFamily="2" charset="-79"/>
                </a:rPr>
                <a:t>Taverna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, </a:t>
              </a:r>
              <a:r>
                <a:rPr lang="en-US" b="1" dirty="0" err="1" smtClean="0">
                  <a:latin typeface="Aharoni" pitchFamily="2" charset="-79"/>
                  <a:cs typeface="Aharoni" pitchFamily="2" charset="-79"/>
                </a:rPr>
                <a:t>Kepler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, Pegasus</a:t>
              </a:r>
            </a:p>
            <a:p>
              <a:endParaRPr lang="en-US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Clustering, Latent Dirichlet Allocation …</a:t>
              </a:r>
            </a:p>
            <a:p>
              <a:endParaRPr lang="en-US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Condor, Unicore, Globus ..</a:t>
              </a: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MPI, MapReduce</a:t>
              </a:r>
            </a:p>
            <a:p>
              <a:endParaRPr lang="en-US" b="1" dirty="0">
                <a:latin typeface="Aharoni" pitchFamily="2" charset="-79"/>
                <a:cs typeface="Aharoni" pitchFamily="2" charset="-79"/>
              </a:endParaRPr>
            </a:p>
            <a:p>
              <a:endParaRPr lang="en-US" b="1" dirty="0" smtClean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err="1" smtClean="0">
                  <a:latin typeface="Aharoni" pitchFamily="2" charset="-79"/>
                  <a:cs typeface="Aharoni" pitchFamily="2" charset="-79"/>
                </a:rPr>
                <a:t>iRODS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, SQL/NOSQL ..</a:t>
              </a:r>
            </a:p>
            <a:p>
              <a:endParaRPr lang="en-US" b="1" dirty="0">
                <a:latin typeface="Aharoni" pitchFamily="2" charset="-79"/>
                <a:cs typeface="Aharoni" pitchFamily="2" charset="-79"/>
              </a:endParaRPr>
            </a:p>
            <a:p>
              <a:endParaRPr lang="en-US" b="1" dirty="0" smtClean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Amazon, Azure, Google clouds</a:t>
              </a: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XSEDE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, EGI, OSG …</a:t>
              </a:r>
              <a:endParaRPr lang="en-US" b="1" dirty="0">
                <a:latin typeface="Aharoni" pitchFamily="2" charset="-79"/>
                <a:cs typeface="Aharoni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787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2569430"/>
            <a:ext cx="4614403" cy="3478696"/>
            <a:chOff x="1420450" y="2299725"/>
            <a:chExt cx="4614403" cy="3478696"/>
          </a:xfrm>
        </p:grpSpPr>
        <p:sp>
          <p:nvSpPr>
            <p:cNvPr id="4" name="Arc 3"/>
            <p:cNvSpPr/>
            <p:nvPr/>
          </p:nvSpPr>
          <p:spPr>
            <a:xfrm rot="900000">
              <a:off x="4146104" y="2299725"/>
              <a:ext cx="1888749" cy="3478696"/>
            </a:xfrm>
            <a:prstGeom prst="arc">
              <a:avLst>
                <a:gd name="adj1" fmla="val 13843730"/>
                <a:gd name="adj2" fmla="val 6352167"/>
              </a:avLst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TextBox 92"/>
            <p:cNvSpPr txBox="1"/>
            <p:nvPr/>
          </p:nvSpPr>
          <p:spPr>
            <a:xfrm>
              <a:off x="3653705" y="2587679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prstClr val="black"/>
                  </a:solidFill>
                </a:rPr>
                <a:t>Input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6" name="Straight Arrow Connector 5"/>
            <p:cNvCxnSpPr>
              <a:endCxn id="37" idx="0"/>
            </p:cNvCxnSpPr>
            <p:nvPr/>
          </p:nvCxnSpPr>
          <p:spPr>
            <a:xfrm flipH="1">
              <a:off x="3647478" y="2925159"/>
              <a:ext cx="7022" cy="31256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650110" y="3493902"/>
              <a:ext cx="77997" cy="39229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38" idx="0"/>
            </p:cNvCxnSpPr>
            <p:nvPr/>
          </p:nvCxnSpPr>
          <p:spPr>
            <a:xfrm flipH="1">
              <a:off x="4028478" y="2925159"/>
              <a:ext cx="7022" cy="31256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034705" y="3494671"/>
              <a:ext cx="1588" cy="391529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39" idx="0"/>
            </p:cNvCxnSpPr>
            <p:nvPr/>
          </p:nvCxnSpPr>
          <p:spPr>
            <a:xfrm flipH="1">
              <a:off x="4866678" y="2924365"/>
              <a:ext cx="7022" cy="313362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9" idx="4"/>
            </p:cNvCxnSpPr>
            <p:nvPr/>
          </p:nvCxnSpPr>
          <p:spPr>
            <a:xfrm flipH="1">
              <a:off x="4712354" y="3542527"/>
              <a:ext cx="154324" cy="28422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3495078" y="3237727"/>
              <a:ext cx="1524000" cy="304800"/>
              <a:chOff x="3501305" y="3237727"/>
              <a:chExt cx="1524000" cy="3048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501305" y="3237727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882305" y="3237727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720505" y="3237727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339505" y="3364811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491905" y="3364811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" name="TextBox 135"/>
            <p:cNvSpPr txBox="1"/>
            <p:nvPr/>
          </p:nvSpPr>
          <p:spPr>
            <a:xfrm>
              <a:off x="2500113" y="3159295"/>
              <a:ext cx="8691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 smtClean="0">
                  <a:solidFill>
                    <a:prstClr val="black"/>
                  </a:solidFill>
                </a:rPr>
                <a:t>Map</a:t>
              </a:r>
              <a:endParaRPr lang="en-US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733800" y="4503838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343400" y="4503838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491904" y="4243957"/>
              <a:ext cx="1" cy="251843"/>
            </a:xfrm>
            <a:prstGeom prst="straightConnector1">
              <a:avLst/>
            </a:prstGeom>
            <a:ln w="25400" cap="flat"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3772694" y="4914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382294" y="4914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4108098" y="4648200"/>
              <a:ext cx="198119" cy="45719"/>
              <a:chOff x="7696200" y="2743200"/>
              <a:chExt cx="198119" cy="45719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76962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8486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TextBox 150"/>
            <p:cNvSpPr txBox="1"/>
            <p:nvPr/>
          </p:nvSpPr>
          <p:spPr>
            <a:xfrm>
              <a:off x="1420450" y="4302295"/>
              <a:ext cx="2313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 smtClean="0">
                  <a:solidFill>
                    <a:prstClr val="black"/>
                  </a:solidFill>
                </a:rPr>
                <a:t>System or User Collective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887788" y="4243957"/>
              <a:ext cx="1" cy="251843"/>
            </a:xfrm>
            <a:prstGeom prst="straightConnector1">
              <a:avLst/>
            </a:prstGeom>
            <a:ln w="25400" cap="flat"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498163" y="3962400"/>
              <a:ext cx="1517831" cy="260523"/>
              <a:chOff x="3511369" y="3962400"/>
              <a:chExt cx="1517831" cy="260523"/>
            </a:xfrm>
          </p:grpSpPr>
          <p:sp>
            <p:nvSpPr>
              <p:cNvPr id="31" name="Hexagon 30"/>
              <p:cNvSpPr/>
              <p:nvPr/>
            </p:nvSpPr>
            <p:spPr>
              <a:xfrm>
                <a:off x="3511369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Hexagon 31"/>
              <p:cNvSpPr/>
              <p:nvPr/>
            </p:nvSpPr>
            <p:spPr>
              <a:xfrm>
                <a:off x="3916577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Hexagon 32"/>
              <p:cNvSpPr/>
              <p:nvPr/>
            </p:nvSpPr>
            <p:spPr>
              <a:xfrm>
                <a:off x="4321785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Hexagon 33"/>
              <p:cNvSpPr/>
              <p:nvPr/>
            </p:nvSpPr>
            <p:spPr>
              <a:xfrm>
                <a:off x="4726993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3" name="TextBox 92"/>
            <p:cNvSpPr txBox="1"/>
            <p:nvPr/>
          </p:nvSpPr>
          <p:spPr>
            <a:xfrm>
              <a:off x="2047652" y="3864591"/>
              <a:ext cx="1478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prstClr val="black"/>
                  </a:solidFill>
                </a:rPr>
                <a:t>Initial routing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498163" y="5105400"/>
              <a:ext cx="1517831" cy="260523"/>
              <a:chOff x="3511369" y="3962400"/>
              <a:chExt cx="1517831" cy="260523"/>
            </a:xfrm>
          </p:grpSpPr>
          <p:sp>
            <p:nvSpPr>
              <p:cNvPr id="27" name="Hexagon 26"/>
              <p:cNvSpPr/>
              <p:nvPr/>
            </p:nvSpPr>
            <p:spPr>
              <a:xfrm>
                <a:off x="3511369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Hexagon 27"/>
              <p:cNvSpPr/>
              <p:nvPr/>
            </p:nvSpPr>
            <p:spPr>
              <a:xfrm>
                <a:off x="3916577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Hexagon 28"/>
              <p:cNvSpPr/>
              <p:nvPr/>
            </p:nvSpPr>
            <p:spPr>
              <a:xfrm>
                <a:off x="4321785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4726993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5" name="TextBox 92"/>
            <p:cNvSpPr txBox="1"/>
            <p:nvPr/>
          </p:nvSpPr>
          <p:spPr>
            <a:xfrm>
              <a:off x="2014522" y="5105400"/>
              <a:ext cx="1387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prstClr val="black"/>
                  </a:solidFill>
                </a:rPr>
                <a:t>Final routing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135"/>
            <p:cNvSpPr txBox="1"/>
            <p:nvPr/>
          </p:nvSpPr>
          <p:spPr>
            <a:xfrm>
              <a:off x="4989490" y="2394466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prstClr val="black"/>
                  </a:solidFill>
                </a:rPr>
                <a:t>Iterate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873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119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10</cp:revision>
  <cp:lastPrinted>2012-08-11T20:47:24Z</cp:lastPrinted>
  <dcterms:created xsi:type="dcterms:W3CDTF">2012-08-11T19:34:41Z</dcterms:created>
  <dcterms:modified xsi:type="dcterms:W3CDTF">2012-09-06T17:43:07Z</dcterms:modified>
</cp:coreProperties>
</file>