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4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17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58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61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87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7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16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76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51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9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9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C20A5-EF4C-4636-8E8F-414F8F3D2C32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9DA57-AF09-44DC-A4B9-36ED29C06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59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-13176" y="161943"/>
            <a:ext cx="9157176" cy="6702683"/>
            <a:chOff x="-89376" y="281608"/>
            <a:chExt cx="9157176" cy="6702683"/>
          </a:xfrm>
        </p:grpSpPr>
        <p:grpSp>
          <p:nvGrpSpPr>
            <p:cNvPr id="22" name="Group 21"/>
            <p:cNvGrpSpPr/>
            <p:nvPr/>
          </p:nvGrpSpPr>
          <p:grpSpPr>
            <a:xfrm>
              <a:off x="-89376" y="281608"/>
              <a:ext cx="9157176" cy="6696056"/>
              <a:chOff x="-89376" y="281608"/>
              <a:chExt cx="9157176" cy="6696056"/>
            </a:xfrm>
          </p:grpSpPr>
          <p:sp>
            <p:nvSpPr>
              <p:cNvPr id="11" name="Snip Same Side Corner Rectangle 10"/>
              <p:cNvSpPr/>
              <p:nvPr/>
            </p:nvSpPr>
            <p:spPr>
              <a:xfrm>
                <a:off x="-59711" y="281608"/>
                <a:ext cx="6324600" cy="6553200"/>
              </a:xfrm>
              <a:prstGeom prst="snip2SameRect">
                <a:avLst>
                  <a:gd name="adj1" fmla="val 8914"/>
                  <a:gd name="adj2" fmla="val 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bIns="0" rtlCol="0" anchor="t" anchorCtr="0"/>
              <a:lstStyle/>
              <a:p>
                <a:pPr algn="ctr"/>
                <a:endParaRPr lang="en-US" sz="20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" name="Rounded Rectangle 3"/>
              <p:cNvSpPr/>
              <p:nvPr/>
            </p:nvSpPr>
            <p:spPr>
              <a:xfrm>
                <a:off x="130789" y="662608"/>
                <a:ext cx="5943600" cy="640080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L0: Applications</a:t>
                </a:r>
                <a:endParaRPr lang="en-US" sz="28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30789" y="1426171"/>
                <a:ext cx="5943600" cy="858107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lIns="91440" tIns="18288" bIns="18288" rtlCol="0" anchor="ctr">
                <a:spAutoFit/>
              </a:bodyPr>
              <a:lstStyle/>
              <a:p>
                <a:pPr algn="ctr"/>
                <a:r>
                  <a:rPr lang="en-US" sz="2400" b="1" dirty="0" smtClean="0">
                    <a:latin typeface="Aharoni" pitchFamily="2" charset="-79"/>
                    <a:cs typeface="Aharoni" pitchFamily="2" charset="-79"/>
                  </a:rPr>
                  <a:t>L1: Integration Tools: Workflow, Provenance, Security, Portal, Pipelines..</a:t>
                </a:r>
                <a:endParaRPr lang="en-US" sz="24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664190" y="5188887"/>
                <a:ext cx="4876799" cy="731520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latin typeface="Aharoni" pitchFamily="2" charset="-79"/>
                    <a:cs typeface="Aharoni" pitchFamily="2" charset="-79"/>
                  </a:rPr>
                  <a:t>L5: Deployment Abstraction</a:t>
                </a:r>
              </a:p>
              <a:p>
                <a:pPr algn="ctr"/>
                <a:r>
                  <a:rPr lang="en-US" b="1" dirty="0" err="1" smtClean="0">
                    <a:latin typeface="Aharoni" pitchFamily="2" charset="-79"/>
                    <a:cs typeface="Aharoni" pitchFamily="2" charset="-79"/>
                  </a:rPr>
                  <a:t>Templated</a:t>
                </a:r>
                <a:r>
                  <a:rPr lang="en-US" b="1" dirty="0" smtClean="0">
                    <a:latin typeface="Aharoni" pitchFamily="2" charset="-79"/>
                    <a:cs typeface="Aharoni" pitchFamily="2" charset="-79"/>
                  </a:rPr>
                  <a:t> Appliances and Virtual Clusters</a:t>
                </a:r>
                <a:endParaRPr lang="en-US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10" name="Rounded Rectangle 9"/>
              <p:cNvSpPr/>
              <p:nvPr/>
            </p:nvSpPr>
            <p:spPr>
              <a:xfrm>
                <a:off x="130789" y="5920407"/>
                <a:ext cx="5943600" cy="891209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L6: Execution Environments</a:t>
                </a:r>
              </a:p>
              <a:p>
                <a:pPr algn="ctr"/>
                <a:r>
                  <a:rPr lang="en-US" sz="2800" b="1" dirty="0">
                    <a:latin typeface="Aharoni" pitchFamily="2" charset="-79"/>
                    <a:cs typeface="Aharoni" pitchFamily="2" charset="-79"/>
                  </a:rPr>
                  <a:t>“Exascale” + </a:t>
                </a:r>
                <a:r>
                  <a:rPr lang="en-US" sz="2800" b="1" dirty="0" smtClean="0">
                    <a:latin typeface="Aharoni" pitchFamily="2" charset="-79"/>
                    <a:cs typeface="Aharoni" pitchFamily="2" charset="-79"/>
                  </a:rPr>
                  <a:t>Clouds</a:t>
                </a:r>
                <a:endParaRPr lang="en-US" sz="2000" b="1" dirty="0">
                  <a:latin typeface="Aharoni" pitchFamily="2" charset="-79"/>
                  <a:cs typeface="Aharoni" pitchFamily="2" charset="-79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176115" y="281608"/>
                <a:ext cx="44786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/>
                    </a:solidFill>
                  </a:rPr>
                  <a:t>Communities: Requirements and Testing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-89376" y="2440243"/>
                <a:ext cx="6337776" cy="836357"/>
                <a:chOff x="-29665" y="2440243"/>
                <a:chExt cx="6337776" cy="836357"/>
              </a:xfrm>
            </p:grpSpPr>
            <p:sp>
              <p:nvSpPr>
                <p:cNvPr id="5" name="Rounded Rectangle 4"/>
                <p:cNvSpPr/>
                <p:nvPr/>
              </p:nvSpPr>
              <p:spPr>
                <a:xfrm>
                  <a:off x="-29665" y="2440243"/>
                  <a:ext cx="6337776" cy="449485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tIns="18288" bIns="18288" rtlCol="0" anchor="ctr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latin typeface="Aharoni" pitchFamily="2" charset="-79"/>
                      <a:cs typeface="Aharoni" pitchFamily="2" charset="-79"/>
                    </a:rPr>
                    <a:t>L2: Libraries: SPIDAL, R, Graph, Mahout…</a:t>
                  </a:r>
                  <a:endParaRPr lang="en-US" sz="2400" b="1" dirty="0">
                    <a:latin typeface="Aharoni" pitchFamily="2" charset="-79"/>
                    <a:cs typeface="Aharoni" pitchFamily="2" charset="-79"/>
                  </a:endParaRPr>
                </a:p>
              </p:txBody>
            </p:sp>
            <p:sp>
              <p:nvSpPr>
                <p:cNvPr id="12" name="Rounded Rectangle 11"/>
                <p:cNvSpPr/>
                <p:nvPr/>
              </p:nvSpPr>
              <p:spPr>
                <a:xfrm>
                  <a:off x="745511" y="2827115"/>
                  <a:ext cx="4876799" cy="449485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latin typeface="Aharoni" pitchFamily="2" charset="-79"/>
                      <a:cs typeface="Aharoni" pitchFamily="2" charset="-79"/>
                    </a:rPr>
                    <a:t>Application Data Abstraction</a:t>
                  </a:r>
                </a:p>
              </p:txBody>
            </p:sp>
          </p:grpSp>
          <p:grpSp>
            <p:nvGrpSpPr>
              <p:cNvPr id="19" name="Group 18"/>
              <p:cNvGrpSpPr/>
              <p:nvPr/>
            </p:nvGrpSpPr>
            <p:grpSpPr>
              <a:xfrm>
                <a:off x="-59710" y="4343400"/>
                <a:ext cx="6324599" cy="872461"/>
                <a:chOff x="-190499" y="4343400"/>
                <a:chExt cx="6324599" cy="872461"/>
              </a:xfrm>
            </p:grpSpPr>
            <p:sp>
              <p:nvSpPr>
                <p:cNvPr id="14" name="Rounded Rectangle 13"/>
                <p:cNvSpPr/>
                <p:nvPr/>
              </p:nvSpPr>
              <p:spPr>
                <a:xfrm>
                  <a:off x="0" y="4698272"/>
                  <a:ext cx="5943600" cy="517589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800" b="1" dirty="0" smtClean="0">
                      <a:latin typeface="Aharoni" pitchFamily="2" charset="-79"/>
                      <a:cs typeface="Aharoni" pitchFamily="2" charset="-79"/>
                    </a:rPr>
                    <a:t>L4: Data Cyberinfrastructure</a:t>
                  </a:r>
                </a:p>
              </p:txBody>
            </p:sp>
            <p:sp>
              <p:nvSpPr>
                <p:cNvPr id="15" name="Rounded Rectangle 14"/>
                <p:cNvSpPr/>
                <p:nvPr/>
              </p:nvSpPr>
              <p:spPr>
                <a:xfrm>
                  <a:off x="-190499" y="4343400"/>
                  <a:ext cx="6324599" cy="381381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tIns="18288" bIns="18288" rtlCol="0" anchor="ctr">
                  <a:spAutoFit/>
                </a:bodyPr>
                <a:lstStyle/>
                <a:p>
                  <a:pPr algn="ctr"/>
                  <a:r>
                    <a:rPr lang="en-US" sz="2000" b="1" dirty="0">
                      <a:latin typeface="Aharoni" pitchFamily="2" charset="-79"/>
                      <a:cs typeface="Aharoni" pitchFamily="2" charset="-79"/>
                    </a:rPr>
                    <a:t>Query-Schema-Transport </a:t>
                  </a:r>
                  <a:r>
                    <a:rPr lang="en-US" sz="2000" b="1" dirty="0" smtClean="0">
                      <a:latin typeface="Aharoni" pitchFamily="2" charset="-79"/>
                      <a:cs typeface="Aharoni" pitchFamily="2" charset="-79"/>
                    </a:rPr>
                    <a:t>Data Abstraction</a:t>
                  </a:r>
                </a:p>
              </p:txBody>
            </p:sp>
          </p:grpSp>
          <p:grpSp>
            <p:nvGrpSpPr>
              <p:cNvPr id="18" name="Group 17"/>
              <p:cNvGrpSpPr/>
              <p:nvPr/>
            </p:nvGrpSpPr>
            <p:grpSpPr>
              <a:xfrm>
                <a:off x="-59711" y="3434155"/>
                <a:ext cx="6324600" cy="749130"/>
                <a:chOff x="-43221" y="3434155"/>
                <a:chExt cx="6324600" cy="749130"/>
              </a:xfrm>
            </p:grpSpPr>
            <p:sp>
              <p:nvSpPr>
                <p:cNvPr id="7" name="Rounded Rectangle 6"/>
                <p:cNvSpPr/>
                <p:nvPr/>
              </p:nvSpPr>
              <p:spPr>
                <a:xfrm>
                  <a:off x="-43221" y="3733800"/>
                  <a:ext cx="6324600" cy="449485"/>
                </a:xfrm>
                <a:prstGeom prst="roundRect">
                  <a:avLst/>
                </a:prstGeom>
                <a:gradFill>
                  <a:gsLst>
                    <a:gs pos="0">
                      <a:schemeClr val="dk1">
                        <a:tint val="50000"/>
                        <a:satMod val="300000"/>
                      </a:schemeClr>
                    </a:gs>
                    <a:gs pos="48000">
                      <a:schemeClr val="dk1">
                        <a:tint val="37000"/>
                        <a:satMod val="300000"/>
                      </a:schemeClr>
                    </a:gs>
                    <a:gs pos="100000">
                      <a:schemeClr val="dk1">
                        <a:tint val="15000"/>
                        <a:satMod val="350000"/>
                      </a:schemeClr>
                    </a:gs>
                  </a:gsLst>
                  <a:lin ang="5400000" scaled="0"/>
                </a:gra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tIns="18288" bIns="18288" rtlCol="0" anchor="ctr">
                  <a:spAutoFit/>
                </a:bodyPr>
                <a:lstStyle/>
                <a:p>
                  <a:pPr algn="ctr"/>
                  <a:r>
                    <a:rPr lang="en-US" sz="2400" b="1" dirty="0" smtClean="0">
                      <a:latin typeface="Aharoni" pitchFamily="2" charset="-79"/>
                      <a:cs typeface="Aharoni" pitchFamily="2" charset="-79"/>
                    </a:rPr>
                    <a:t>L3: Scheduling and Run-Time Middleware</a:t>
                  </a:r>
                </a:p>
              </p:txBody>
            </p:sp>
            <p:sp>
              <p:nvSpPr>
                <p:cNvPr id="17" name="Rounded Rectangle 16"/>
                <p:cNvSpPr/>
                <p:nvPr/>
              </p:nvSpPr>
              <p:spPr>
                <a:xfrm>
                  <a:off x="367892" y="3434155"/>
                  <a:ext cx="5502375" cy="381381"/>
                </a:xfrm>
                <a:prstGeom prst="roundRect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</p:spPr>
              <p:style>
                <a:lnRef idx="1">
                  <a:schemeClr val="dk1"/>
                </a:lnRef>
                <a:fillRef idx="2">
                  <a:schemeClr val="dk1"/>
                </a:fillRef>
                <a:effectRef idx="1">
                  <a:schemeClr val="dk1"/>
                </a:effectRef>
                <a:fontRef idx="minor">
                  <a:schemeClr val="dk1"/>
                </a:fontRef>
              </p:style>
              <p:txBody>
                <a:bodyPr wrap="square" tIns="18288" bIns="18288" rtlCol="0" anchor="ctr">
                  <a:spAutoFit/>
                </a:bodyPr>
                <a:lstStyle/>
                <a:p>
                  <a:pPr algn="ctr"/>
                  <a:r>
                    <a:rPr lang="en-US" sz="2000" b="1" dirty="0" smtClean="0">
                      <a:latin typeface="Aharoni" pitchFamily="2" charset="-79"/>
                      <a:cs typeface="Aharoni" pitchFamily="2" charset="-79"/>
                    </a:rPr>
                    <a:t>Job and Map Collective Abstraction</a:t>
                  </a:r>
                </a:p>
              </p:txBody>
            </p:sp>
          </p:grpSp>
          <p:sp>
            <p:nvSpPr>
              <p:cNvPr id="21" name="Rounded Rectangle 20"/>
              <p:cNvSpPr/>
              <p:nvPr/>
            </p:nvSpPr>
            <p:spPr>
              <a:xfrm>
                <a:off x="8665189" y="1302687"/>
                <a:ext cx="402611" cy="5674977"/>
              </a:xfrm>
              <a:prstGeom prst="roundRect">
                <a:avLst/>
              </a:prstGeom>
              <a:gradFill>
                <a:gsLst>
                  <a:gs pos="0">
                    <a:schemeClr val="dk1">
                      <a:tint val="50000"/>
                      <a:satMod val="300000"/>
                    </a:schemeClr>
                  </a:gs>
                  <a:gs pos="48000">
                    <a:schemeClr val="dk1">
                      <a:tint val="37000"/>
                      <a:satMod val="300000"/>
                    </a:schemeClr>
                  </a:gs>
                  <a:gs pos="100000">
                    <a:schemeClr val="dk1">
                      <a:tint val="15000"/>
                      <a:satMod val="350000"/>
                    </a:schemeClr>
                  </a:gs>
                </a:gsLst>
                <a:lin ang="54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b="1" dirty="0" smtClean="0">
                    <a:latin typeface="Aharoni" pitchFamily="2" charset="-79"/>
                    <a:cs typeface="Aharoni" pitchFamily="2" charset="-79"/>
                  </a:rPr>
                  <a:t>L7</a:t>
                </a:r>
                <a:r>
                  <a:rPr lang="en-US" b="1" dirty="0">
                    <a:latin typeface="Aharoni" pitchFamily="2" charset="-79"/>
                    <a:cs typeface="Aharoni" pitchFamily="2" charset="-79"/>
                  </a:rPr>
                  <a:t>: Data Analytics Performance Integration Services</a:t>
                </a:r>
                <a:endParaRPr lang="en-US" b="1" dirty="0">
                  <a:latin typeface="Aharoni" pitchFamily="2" charset="-79"/>
                  <a:cs typeface="Aharoni" pitchFamily="2" charset="-79"/>
                </a:endParaRPr>
              </a:p>
            </p:txBody>
          </p:sp>
        </p:grpSp>
        <p:sp>
          <p:nvSpPr>
            <p:cNvPr id="20" name="TextBox 19"/>
            <p:cNvSpPr txBox="1"/>
            <p:nvPr/>
          </p:nvSpPr>
          <p:spPr>
            <a:xfrm>
              <a:off x="6261576" y="982648"/>
              <a:ext cx="2501424" cy="6001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haroni" pitchFamily="2" charset="-79"/>
                  <a:cs typeface="Aharoni" pitchFamily="2" charset="-79"/>
                </a:rPr>
                <a:t>  Examples</a:t>
              </a:r>
              <a:endParaRPr lang="en-US" sz="2400" b="1" dirty="0" smtClean="0">
                <a:latin typeface="Aharoni" pitchFamily="2" charset="-79"/>
                <a:cs typeface="Aharoni" pitchFamily="2" charset="-79"/>
              </a:endParaRP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Taverna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</a:t>
              </a:r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Kepler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Pegasus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Clustering, Latent Dirichlet Allocation 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…</a:t>
              </a: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Condor, Unicore, Globus ..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MPI, 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MapReduce</a:t>
              </a: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Data Services</a:t>
              </a:r>
              <a:br>
                <a:rPr lang="en-US" b="1" dirty="0" smtClean="0">
                  <a:latin typeface="Aharoni" pitchFamily="2" charset="-79"/>
                  <a:cs typeface="Aharoni" pitchFamily="2" charset="-79"/>
                </a:rPr>
              </a:br>
              <a:r>
                <a:rPr lang="en-US" b="1" dirty="0" err="1" smtClean="0">
                  <a:latin typeface="Aharoni" pitchFamily="2" charset="-79"/>
                  <a:cs typeface="Aharoni" pitchFamily="2" charset="-79"/>
                </a:rPr>
                <a:t>iRODS</a:t>
              </a:r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, SQL/NOSQL ..</a:t>
              </a:r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endParaRPr lang="en-US" b="1" dirty="0">
                <a:latin typeface="Aharoni" pitchFamily="2" charset="-79"/>
                <a:cs typeface="Aharoni" pitchFamily="2" charset="-79"/>
              </a:endParaRPr>
            </a:p>
            <a:p>
              <a:endParaRPr lang="en-US" b="1" dirty="0" smtClean="0">
                <a:latin typeface="Aharoni" pitchFamily="2" charset="-79"/>
                <a:cs typeface="Aharoni" pitchFamily="2" charset="-79"/>
              </a:endParaRP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Big Red 2, FutureGrid,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Amazon, Azure, Google clouds</a:t>
              </a:r>
            </a:p>
            <a:p>
              <a:r>
                <a:rPr lang="en-US" b="1" dirty="0" smtClean="0">
                  <a:latin typeface="Aharoni" pitchFamily="2" charset="-79"/>
                  <a:cs typeface="Aharoni" pitchFamily="2" charset="-79"/>
                </a:rPr>
                <a:t>XSEDE, EGI, OSG …</a:t>
              </a:r>
              <a:endParaRPr lang="en-US" b="1" dirty="0">
                <a:latin typeface="Aharoni" pitchFamily="2" charset="-79"/>
                <a:cs typeface="Aharoni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4787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52600" y="2569430"/>
            <a:ext cx="4614403" cy="3478696"/>
            <a:chOff x="1420450" y="2299725"/>
            <a:chExt cx="4614403" cy="3478696"/>
          </a:xfrm>
        </p:grpSpPr>
        <p:sp>
          <p:nvSpPr>
            <p:cNvPr id="4" name="Arc 3"/>
            <p:cNvSpPr/>
            <p:nvPr/>
          </p:nvSpPr>
          <p:spPr>
            <a:xfrm rot="900000">
              <a:off x="4146104" y="2299725"/>
              <a:ext cx="1888749" cy="3478696"/>
            </a:xfrm>
            <a:prstGeom prst="arc">
              <a:avLst>
                <a:gd name="adj1" fmla="val 13843730"/>
                <a:gd name="adj2" fmla="val 6352167"/>
              </a:avLst>
            </a:prstGeom>
            <a:ln w="25400"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TextBox 92"/>
            <p:cNvSpPr txBox="1"/>
            <p:nvPr/>
          </p:nvSpPr>
          <p:spPr>
            <a:xfrm>
              <a:off x="3653705" y="2587679"/>
              <a:ext cx="6960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Input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Arrow Connector 5"/>
            <p:cNvCxnSpPr>
              <a:endCxn id="37" idx="0"/>
            </p:cNvCxnSpPr>
            <p:nvPr/>
          </p:nvCxnSpPr>
          <p:spPr>
            <a:xfrm flipH="1">
              <a:off x="3647478" y="2925159"/>
              <a:ext cx="7022" cy="31256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3650110" y="3493902"/>
              <a:ext cx="77997" cy="39229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>
              <a:endCxn id="38" idx="0"/>
            </p:cNvCxnSpPr>
            <p:nvPr/>
          </p:nvCxnSpPr>
          <p:spPr>
            <a:xfrm flipH="1">
              <a:off x="4028478" y="2925159"/>
              <a:ext cx="7022" cy="31256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4034705" y="3494671"/>
              <a:ext cx="1588" cy="391529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endCxn id="39" idx="0"/>
            </p:cNvCxnSpPr>
            <p:nvPr/>
          </p:nvCxnSpPr>
          <p:spPr>
            <a:xfrm flipH="1">
              <a:off x="4866678" y="2924365"/>
              <a:ext cx="7022" cy="313362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39" idx="4"/>
            </p:cNvCxnSpPr>
            <p:nvPr/>
          </p:nvCxnSpPr>
          <p:spPr>
            <a:xfrm flipH="1">
              <a:off x="4712354" y="3542527"/>
              <a:ext cx="154324" cy="284227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 11"/>
            <p:cNvGrpSpPr/>
            <p:nvPr/>
          </p:nvGrpSpPr>
          <p:grpSpPr>
            <a:xfrm>
              <a:off x="3495078" y="3237727"/>
              <a:ext cx="1524000" cy="304800"/>
              <a:chOff x="3501305" y="3237727"/>
              <a:chExt cx="1524000" cy="304800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35013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8823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720505" y="3237727"/>
                <a:ext cx="304800" cy="304800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39505" y="3364811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491905" y="3364811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3" name="TextBox 135"/>
            <p:cNvSpPr txBox="1"/>
            <p:nvPr/>
          </p:nvSpPr>
          <p:spPr>
            <a:xfrm>
              <a:off x="2500113" y="3159295"/>
              <a:ext cx="8691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2800" b="1" dirty="0" smtClean="0">
                  <a:solidFill>
                    <a:prstClr val="black"/>
                  </a:solidFill>
                </a:rPr>
                <a:t>Map</a:t>
              </a:r>
              <a:endParaRPr lang="en-US" sz="2800" b="1" dirty="0">
                <a:solidFill>
                  <a:prstClr val="black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733800" y="4503838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343400" y="4503838"/>
              <a:ext cx="304800" cy="304800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491904" y="4243957"/>
              <a:ext cx="1" cy="251843"/>
            </a:xfrm>
            <a:prstGeom prst="straightConnector1">
              <a:avLst/>
            </a:prstGeom>
            <a:ln w="25400" cap="flat"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772694" y="4914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4382294" y="4914106"/>
              <a:ext cx="228600" cy="1588"/>
            </a:xfrm>
            <a:prstGeom prst="straightConnector1">
              <a:avLst/>
            </a:prstGeom>
            <a:ln w="25400" cap="flat">
              <a:round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oup 18"/>
            <p:cNvGrpSpPr/>
            <p:nvPr/>
          </p:nvGrpSpPr>
          <p:grpSpPr>
            <a:xfrm>
              <a:off x="4108098" y="4648200"/>
              <a:ext cx="198119" cy="45719"/>
              <a:chOff x="7696200" y="2743200"/>
              <a:chExt cx="198119" cy="45719"/>
            </a:xfrm>
          </p:grpSpPr>
          <p:sp>
            <p:nvSpPr>
              <p:cNvPr id="35" name="Oval 34"/>
              <p:cNvSpPr/>
              <p:nvPr/>
            </p:nvSpPr>
            <p:spPr>
              <a:xfrm>
                <a:off x="76962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7848600" y="2743200"/>
                <a:ext cx="45719" cy="45719"/>
              </a:xfrm>
              <a:prstGeom prst="ellipse">
                <a:avLst/>
              </a:prstGeom>
              <a:solidFill>
                <a:schemeClr val="tx2">
                  <a:lumMod val="50000"/>
                </a:schemeClr>
              </a:solidFill>
              <a:ln>
                <a:solidFill>
                  <a:schemeClr val="tx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0" name="TextBox 150"/>
            <p:cNvSpPr txBox="1"/>
            <p:nvPr/>
          </p:nvSpPr>
          <p:spPr>
            <a:xfrm>
              <a:off x="1420450" y="4302295"/>
              <a:ext cx="2313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400" b="1" dirty="0" smtClean="0">
                  <a:solidFill>
                    <a:prstClr val="black"/>
                  </a:solidFill>
                </a:rPr>
                <a:t>System or User Collective</a:t>
              </a:r>
              <a:endParaRPr lang="en-US" sz="2400" b="1" dirty="0">
                <a:solidFill>
                  <a:prstClr val="black"/>
                </a:solidFill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887788" y="4243957"/>
              <a:ext cx="1" cy="251843"/>
            </a:xfrm>
            <a:prstGeom prst="straightConnector1">
              <a:avLst/>
            </a:prstGeom>
            <a:ln w="25400" cap="flat">
              <a:round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/>
            <p:cNvGrpSpPr/>
            <p:nvPr/>
          </p:nvGrpSpPr>
          <p:grpSpPr>
            <a:xfrm>
              <a:off x="3498163" y="3962400"/>
              <a:ext cx="1517831" cy="260523"/>
              <a:chOff x="3511369" y="3962400"/>
              <a:chExt cx="1517831" cy="260523"/>
            </a:xfrm>
          </p:grpSpPr>
          <p:sp>
            <p:nvSpPr>
              <p:cNvPr id="31" name="Hexagon 30"/>
              <p:cNvSpPr/>
              <p:nvPr/>
            </p:nvSpPr>
            <p:spPr>
              <a:xfrm>
                <a:off x="3511369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2" name="Hexagon 31"/>
              <p:cNvSpPr/>
              <p:nvPr/>
            </p:nvSpPr>
            <p:spPr>
              <a:xfrm>
                <a:off x="3916577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3" name="Hexagon 32"/>
              <p:cNvSpPr/>
              <p:nvPr/>
            </p:nvSpPr>
            <p:spPr>
              <a:xfrm>
                <a:off x="4321785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Hexagon 33"/>
              <p:cNvSpPr/>
              <p:nvPr/>
            </p:nvSpPr>
            <p:spPr>
              <a:xfrm>
                <a:off x="4726993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3" name="TextBox 92"/>
            <p:cNvSpPr txBox="1"/>
            <p:nvPr/>
          </p:nvSpPr>
          <p:spPr>
            <a:xfrm>
              <a:off x="2047652" y="3864591"/>
              <a:ext cx="1478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Initial routing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3498163" y="5105400"/>
              <a:ext cx="1517831" cy="260523"/>
              <a:chOff x="3511369" y="3962400"/>
              <a:chExt cx="1517831" cy="260523"/>
            </a:xfrm>
          </p:grpSpPr>
          <p:sp>
            <p:nvSpPr>
              <p:cNvPr id="27" name="Hexagon 26"/>
              <p:cNvSpPr/>
              <p:nvPr/>
            </p:nvSpPr>
            <p:spPr>
              <a:xfrm>
                <a:off x="3511369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8" name="Hexagon 27"/>
              <p:cNvSpPr/>
              <p:nvPr/>
            </p:nvSpPr>
            <p:spPr>
              <a:xfrm>
                <a:off x="3916577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9" name="Hexagon 28"/>
              <p:cNvSpPr/>
              <p:nvPr/>
            </p:nvSpPr>
            <p:spPr>
              <a:xfrm>
                <a:off x="4321785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30" name="Hexagon 29"/>
              <p:cNvSpPr/>
              <p:nvPr/>
            </p:nvSpPr>
            <p:spPr>
              <a:xfrm>
                <a:off x="4726993" y="3962400"/>
                <a:ext cx="302207" cy="260523"/>
              </a:xfrm>
              <a:prstGeom prst="hexag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5" name="TextBox 92"/>
            <p:cNvSpPr txBox="1"/>
            <p:nvPr/>
          </p:nvSpPr>
          <p:spPr>
            <a:xfrm>
              <a:off x="2014522" y="5105400"/>
              <a:ext cx="13873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Final routing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  <p:sp>
          <p:nvSpPr>
            <p:cNvPr id="26" name="TextBox 135"/>
            <p:cNvSpPr txBox="1"/>
            <p:nvPr/>
          </p:nvSpPr>
          <p:spPr>
            <a:xfrm>
              <a:off x="4989490" y="2394466"/>
              <a:ext cx="8194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b="1" dirty="0" smtClean="0">
                  <a:solidFill>
                    <a:prstClr val="black"/>
                  </a:solidFill>
                </a:rPr>
                <a:t>Iterate</a:t>
              </a:r>
              <a:endParaRPr lang="en-US" b="1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87377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116</Words>
  <Application>Microsoft Office PowerPoint</Application>
  <PresentationFormat>On-screen Show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Fox</dc:creator>
  <cp:lastModifiedBy>Geoffrey Fox</cp:lastModifiedBy>
  <cp:revision>14</cp:revision>
  <cp:lastPrinted>2012-08-11T20:47:24Z</cp:lastPrinted>
  <dcterms:created xsi:type="dcterms:W3CDTF">2012-08-11T19:34:41Z</dcterms:created>
  <dcterms:modified xsi:type="dcterms:W3CDTF">2013-02-07T17:26:30Z</dcterms:modified>
</cp:coreProperties>
</file>