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E:\Dropbox\papers_write\dataflow\k-means-16-nod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E:\Dropbox\papers_write\dataflow\k-means-16-nod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E:\Dropbox\papers_write\dataflow\k-means-16-node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E:\Dropbox\papers_write\dataflow\k-means-16-nod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E:\Dropbox\papers_write\dataflow\k-means-16-node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E:\Dropbox\papers_write\dataflow\k-means-16-node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E:\Dropbox\papers_write\dataflow\k-means-16-no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67825896762905"/>
          <c:y val="4.9619422572178475E-2"/>
          <c:w val="0.81276618547681545"/>
          <c:h val="0.84298118985126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'K-Means'!$A$13</c:f>
              <c:strCache>
                <c:ptCount val="1"/>
                <c:pt idx="0">
                  <c:v>Spark</c:v>
                </c:pt>
              </c:strCache>
            </c:strRef>
          </c:tx>
          <c:spPr>
            <a:solidFill>
              <a:srgbClr val="FFC000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c:spPr>
          <c:invertIfNegative val="0"/>
          <c:cat>
            <c:numRef>
              <c:f>'K-Means'!$B$12:$E$12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</c:numCache>
            </c:numRef>
          </c:cat>
          <c:val>
            <c:numRef>
              <c:f>'K-Means'!$B$13:$E$13</c:f>
              <c:numCache>
                <c:formatCode>General</c:formatCode>
                <c:ptCount val="4"/>
                <c:pt idx="0">
                  <c:v>7161.7960000000003</c:v>
                </c:pt>
                <c:pt idx="1">
                  <c:v>3559.7420000000002</c:v>
                </c:pt>
                <c:pt idx="2">
                  <c:v>1964.434</c:v>
                </c:pt>
                <c:pt idx="3">
                  <c:v>1203.5150000000001</c:v>
                </c:pt>
              </c:numCache>
            </c:numRef>
          </c:val>
          <c:extLst/>
        </c:ser>
        <c:ser>
          <c:idx val="1"/>
          <c:order val="1"/>
          <c:tx>
            <c:strRef>
              <c:f>'K-Means'!$A$14</c:f>
              <c:strCache>
                <c:ptCount val="1"/>
                <c:pt idx="0">
                  <c:v>Flink</c:v>
                </c:pt>
              </c:strCache>
            </c:strRef>
          </c:tx>
          <c:spPr>
            <a:solidFill>
              <a:srgbClr val="5B9BD5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numRef>
              <c:f>'K-Means'!$B$12:$E$12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</c:numCache>
            </c:numRef>
          </c:cat>
          <c:val>
            <c:numRef>
              <c:f>'K-Means'!$B$14:$E$14</c:f>
              <c:numCache>
                <c:formatCode>General</c:formatCode>
                <c:ptCount val="4"/>
                <c:pt idx="0">
                  <c:v>3756.7280000000001</c:v>
                </c:pt>
                <c:pt idx="1">
                  <c:v>1262.568</c:v>
                </c:pt>
                <c:pt idx="2">
                  <c:v>690.48199999999997</c:v>
                </c:pt>
                <c:pt idx="3">
                  <c:v>411.13400000000001</c:v>
                </c:pt>
              </c:numCache>
            </c:numRef>
          </c:val>
          <c:extLst/>
        </c:ser>
        <c:ser>
          <c:idx val="2"/>
          <c:order val="2"/>
          <c:tx>
            <c:strRef>
              <c:f>'K-Means'!$A$15</c:f>
              <c:strCache>
                <c:ptCount val="1"/>
                <c:pt idx="0">
                  <c:v>MPI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'K-Means'!$B$12:$E$12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</c:numCache>
            </c:numRef>
          </c:cat>
          <c:val>
            <c:numRef>
              <c:f>'K-Means'!$B$15:$E$15</c:f>
              <c:numCache>
                <c:formatCode>General</c:formatCode>
                <c:ptCount val="4"/>
                <c:pt idx="0">
                  <c:v>2279.1909999999998</c:v>
                </c:pt>
                <c:pt idx="1">
                  <c:v>1146.068</c:v>
                </c:pt>
                <c:pt idx="2">
                  <c:v>576.64300000000003</c:v>
                </c:pt>
                <c:pt idx="3">
                  <c:v>291.351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450285808"/>
        <c:axId val="-450299952"/>
      </c:barChart>
      <c:catAx>
        <c:axId val="-450285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No of Nodes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0299952"/>
        <c:crosses val="autoZero"/>
        <c:auto val="1"/>
        <c:lblAlgn val="ctr"/>
        <c:lblOffset val="100"/>
        <c:noMultiLvlLbl val="0"/>
      </c:catAx>
      <c:valAx>
        <c:axId val="-45029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E+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0285808"/>
        <c:crosses val="autoZero"/>
        <c:crossBetween val="between"/>
      </c:valAx>
      <c:spPr>
        <a:solidFill>
          <a:sysClr val="window" lastClr="FFFFFF"/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c:spPr>
    </c:plotArea>
    <c:legend>
      <c:legendPos val="t"/>
      <c:layout>
        <c:manualLayout>
          <c:xMode val="edge"/>
          <c:yMode val="edge"/>
          <c:x val="0.61993700787401573"/>
          <c:y val="7.8909667541557316E-2"/>
          <c:w val="0.33611111111111114"/>
          <c:h val="0.2216440653251677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12700" cap="flat" cmpd="sng" algn="ctr">
      <a:solidFill>
        <a:sysClr val="windowText" lastClr="000000"/>
      </a:solidFill>
      <a:prstDash val="solid"/>
      <a:miter lim="800000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322303462067241"/>
          <c:y val="0.21888943569553806"/>
          <c:w val="0.80398668916385452"/>
          <c:h val="0.5918077427821522"/>
        </c:manualLayout>
      </c:layout>
      <c:lineChart>
        <c:grouping val="standard"/>
        <c:varyColors val="0"/>
        <c:ser>
          <c:idx val="5"/>
          <c:order val="0"/>
          <c:tx>
            <c:strRef>
              <c:f>'K-Means'!$A$4</c:f>
              <c:strCache>
                <c:ptCount val="1"/>
                <c:pt idx="0">
                  <c:v>Spark</c:v>
                </c:pt>
              </c:strCache>
            </c:strRef>
          </c:tx>
          <c:spPr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c:spPr>
          <c:marker>
            <c:symbol val="square"/>
            <c:size val="4"/>
            <c:spPr>
              <a:solidFill>
                <a:sysClr val="window" lastClr="FFFFFF"/>
              </a:solidFill>
              <a:ln w="190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c:spPr>
          </c:marker>
          <c:cat>
            <c:numRef>
              <c:f>'K-Means'!$B$3:$F$3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4000</c:v>
                </c:pt>
                <c:pt idx="3">
                  <c:v>8000</c:v>
                </c:pt>
                <c:pt idx="4">
                  <c:v>16000</c:v>
                </c:pt>
              </c:numCache>
            </c:numRef>
          </c:cat>
          <c:val>
            <c:numRef>
              <c:f>'K-Means'!$B$4:$F$4</c:f>
              <c:numCache>
                <c:formatCode>General</c:formatCode>
                <c:ptCount val="5"/>
                <c:pt idx="0">
                  <c:v>113.461</c:v>
                </c:pt>
                <c:pt idx="1">
                  <c:v>190.06399999999999</c:v>
                </c:pt>
                <c:pt idx="2">
                  <c:v>402.35599999999999</c:v>
                </c:pt>
                <c:pt idx="3">
                  <c:v>918.13199999999995</c:v>
                </c:pt>
                <c:pt idx="4">
                  <c:v>1964.434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'K-Means'!$A$5</c:f>
              <c:strCache>
                <c:ptCount val="1"/>
                <c:pt idx="0">
                  <c:v>Flink</c:v>
                </c:pt>
              </c:strCache>
            </c:strRef>
          </c:tx>
          <c:spPr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c:spPr>
          <c:marker>
            <c:symbol val="triangle"/>
            <c:size val="4"/>
            <c:spPr>
              <a:solidFill>
                <a:sysClr val="window" lastClr="FFFFFF"/>
              </a:solidFill>
              <a:ln w="190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c:spPr>
          </c:marker>
          <c:cat>
            <c:numRef>
              <c:f>'K-Means'!$B$3:$F$3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4000</c:v>
                </c:pt>
                <c:pt idx="3">
                  <c:v>8000</c:v>
                </c:pt>
                <c:pt idx="4">
                  <c:v>16000</c:v>
                </c:pt>
              </c:numCache>
            </c:numRef>
          </c:cat>
          <c:val>
            <c:numRef>
              <c:f>'K-Means'!$B$5:$F$5</c:f>
              <c:numCache>
                <c:formatCode>General</c:formatCode>
                <c:ptCount val="5"/>
                <c:pt idx="0">
                  <c:v>93.847999999999999</c:v>
                </c:pt>
                <c:pt idx="1">
                  <c:v>133.40299999999999</c:v>
                </c:pt>
                <c:pt idx="2">
                  <c:v>209.833</c:v>
                </c:pt>
                <c:pt idx="3">
                  <c:v>372.15800000000002</c:v>
                </c:pt>
                <c:pt idx="4">
                  <c:v>690.48199999999997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'K-Means'!$A$6</c:f>
              <c:strCache>
                <c:ptCount val="1"/>
                <c:pt idx="0">
                  <c:v>MPI</c:v>
                </c:pt>
              </c:strCache>
            </c:strRef>
          </c:tx>
          <c:spPr>
            <a:ln w="95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'K-Means'!$B$3:$F$3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4000</c:v>
                </c:pt>
                <c:pt idx="3">
                  <c:v>8000</c:v>
                </c:pt>
                <c:pt idx="4">
                  <c:v>16000</c:v>
                </c:pt>
              </c:numCache>
            </c:numRef>
          </c:cat>
          <c:val>
            <c:numRef>
              <c:f>'K-Means'!$B$6:$F$6</c:f>
              <c:numCache>
                <c:formatCode>General</c:formatCode>
                <c:ptCount val="5"/>
                <c:pt idx="0">
                  <c:v>38.393000000000001</c:v>
                </c:pt>
                <c:pt idx="1">
                  <c:v>74.096000000000004</c:v>
                </c:pt>
                <c:pt idx="2">
                  <c:v>146.554</c:v>
                </c:pt>
                <c:pt idx="3">
                  <c:v>295.83999999999997</c:v>
                </c:pt>
                <c:pt idx="4">
                  <c:v>576.64300000000003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93115888"/>
        <c:axId val="-393131120"/>
        <c:extLst/>
      </c:lineChart>
      <c:catAx>
        <c:axId val="-393115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Helvetica" panose="020B0604020202020204" pitchFamily="34" charset="0"/>
                  </a:defRPr>
                </a:pPr>
                <a:r>
                  <a:rPr lang="en-US" sz="1050" b="1"/>
                  <a:t>No</a:t>
                </a:r>
                <a:r>
                  <a:rPr lang="en-US" sz="1050" b="1" baseline="0"/>
                  <a:t> of centers</a:t>
                </a:r>
                <a:endParaRPr lang="en-US" sz="105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-393131120"/>
        <c:crosses val="autoZero"/>
        <c:auto val="1"/>
        <c:lblAlgn val="ctr"/>
        <c:lblOffset val="20"/>
        <c:noMultiLvlLbl val="1"/>
      </c:catAx>
      <c:valAx>
        <c:axId val="-3931311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Time in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" sourceLinked="0"/>
        <c:majorTickMark val="out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-393115888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1.357736532933383E-2"/>
          <c:y val="2.6297572178477693E-2"/>
          <c:w val="0.97848612673415825"/>
          <c:h val="0.1460974409448818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t" anchorCtr="0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322303462067241"/>
          <c:y val="0.21888943569553806"/>
          <c:w val="0.80398668916385452"/>
          <c:h val="0.5918077427821522"/>
        </c:manualLayout>
      </c:layout>
      <c:lineChart>
        <c:grouping val="standard"/>
        <c:varyColors val="0"/>
        <c:ser>
          <c:idx val="5"/>
          <c:order val="0"/>
          <c:tx>
            <c:strRef>
              <c:f>'K-Means'!$A$21</c:f>
              <c:strCache>
                <c:ptCount val="1"/>
                <c:pt idx="0">
                  <c:v>Flink</c:v>
                </c:pt>
              </c:strCache>
            </c:strRef>
          </c:tx>
          <c:spPr>
            <a:ln w="19050" cap="flat" cmpd="sng" algn="ctr">
              <a:solidFill>
                <a:srgbClr val="0070C0"/>
              </a:solidFill>
              <a:prstDash val="solid"/>
              <a:miter lim="800000"/>
            </a:ln>
            <a:effectLst/>
          </c:spPr>
          <c:marker>
            <c:symbol val="square"/>
            <c:size val="4"/>
            <c:spPr>
              <a:solidFill>
                <a:sysClr val="window" lastClr="FFFFFF"/>
              </a:solidFill>
              <a:ln w="1905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c:spPr>
          </c:marker>
          <c:cat>
            <c:numRef>
              <c:f>'K-Means'!$B$20:$F$20</c:f>
              <c:numCache>
                <c:formatCode>General</c:formatCode>
                <c:ptCount val="5"/>
                <c:pt idx="0">
                  <c:v>4000</c:v>
                </c:pt>
                <c:pt idx="1">
                  <c:v>8000</c:v>
                </c:pt>
                <c:pt idx="2">
                  <c:v>16000</c:v>
                </c:pt>
                <c:pt idx="3">
                  <c:v>32000</c:v>
                </c:pt>
                <c:pt idx="4">
                  <c:v>64000</c:v>
                </c:pt>
              </c:numCache>
            </c:numRef>
          </c:cat>
          <c:val>
            <c:numRef>
              <c:f>'K-Means'!$B$21:$F$21</c:f>
              <c:numCache>
                <c:formatCode>General</c:formatCode>
                <c:ptCount val="5"/>
                <c:pt idx="0">
                  <c:v>238.666</c:v>
                </c:pt>
                <c:pt idx="1">
                  <c:v>184.648</c:v>
                </c:pt>
                <c:pt idx="2">
                  <c:v>243.357</c:v>
                </c:pt>
                <c:pt idx="3">
                  <c:v>296.41899999999998</c:v>
                </c:pt>
                <c:pt idx="4">
                  <c:v>444.86799999999999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'K-Means'!$A$22</c:f>
              <c:strCache>
                <c:ptCount val="1"/>
                <c:pt idx="0">
                  <c:v>MPI</c:v>
                </c:pt>
              </c:strCache>
            </c:strRef>
          </c:tx>
          <c:spPr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c:spPr>
          <c:marker>
            <c:symbol val="triangle"/>
            <c:size val="4"/>
            <c:spPr>
              <a:solidFill>
                <a:srgbClr val="FF0000"/>
              </a:solidFill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c:spPr>
          </c:marker>
          <c:cat>
            <c:numRef>
              <c:f>'K-Means'!$B$20:$F$20</c:f>
              <c:numCache>
                <c:formatCode>General</c:formatCode>
                <c:ptCount val="5"/>
                <c:pt idx="0">
                  <c:v>4000</c:v>
                </c:pt>
                <c:pt idx="1">
                  <c:v>8000</c:v>
                </c:pt>
                <c:pt idx="2">
                  <c:v>16000</c:v>
                </c:pt>
                <c:pt idx="3">
                  <c:v>32000</c:v>
                </c:pt>
                <c:pt idx="4">
                  <c:v>64000</c:v>
                </c:pt>
              </c:numCache>
            </c:numRef>
          </c:cat>
          <c:val>
            <c:numRef>
              <c:f>'K-Means'!$B$22:$F$22</c:f>
              <c:numCache>
                <c:formatCode>General</c:formatCode>
                <c:ptCount val="5"/>
                <c:pt idx="0">
                  <c:v>15.481999999999999</c:v>
                </c:pt>
                <c:pt idx="1">
                  <c:v>29.876000000000001</c:v>
                </c:pt>
                <c:pt idx="2">
                  <c:v>59.11</c:v>
                </c:pt>
                <c:pt idx="3">
                  <c:v>114.92400000000001</c:v>
                </c:pt>
                <c:pt idx="4">
                  <c:v>226.005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50294512"/>
        <c:axId val="-450293968"/>
        <c:extLst/>
      </c:lineChart>
      <c:catAx>
        <c:axId val="-450294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Helvetica" panose="020B0604020202020204" pitchFamily="34" charset="0"/>
                  </a:defRPr>
                </a:pPr>
                <a:r>
                  <a:rPr lang="en-US"/>
                  <a:t>No o centers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-450293968"/>
        <c:crosses val="autoZero"/>
        <c:auto val="1"/>
        <c:lblAlgn val="ctr"/>
        <c:lblOffset val="20"/>
        <c:noMultiLvlLbl val="1"/>
      </c:catAx>
      <c:valAx>
        <c:axId val="-4502939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" sourceLinked="0"/>
        <c:majorTickMark val="out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-450294512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1.357736532933383E-2"/>
          <c:y val="2.6297572178477693E-2"/>
          <c:w val="0.97848612673415825"/>
          <c:h val="0.1460974409448818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t" anchorCtr="0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67825896762905"/>
          <c:y val="9.9902218105089799E-2"/>
          <c:w val="0.81276618547681545"/>
          <c:h val="0.72788372041730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'K-Means'!$A$27</c:f>
              <c:strCache>
                <c:ptCount val="1"/>
                <c:pt idx="0">
                  <c:v>Flink</c:v>
                </c:pt>
              </c:strCache>
            </c:strRef>
          </c:tx>
          <c:spPr>
            <a:solidFill>
              <a:srgbClr val="5B9BD5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c:spPr>
          <c:invertIfNegative val="0"/>
          <c:cat>
            <c:numRef>
              <c:f>'K-Means'!$B$26:$D$26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'K-Means'!$B$27:$D$27</c:f>
              <c:numCache>
                <c:formatCode>General</c:formatCode>
                <c:ptCount val="3"/>
                <c:pt idx="0">
                  <c:v>628815</c:v>
                </c:pt>
                <c:pt idx="1">
                  <c:v>444868</c:v>
                </c:pt>
                <c:pt idx="2">
                  <c:v>778077</c:v>
                </c:pt>
              </c:numCache>
            </c:numRef>
          </c:val>
          <c:extLst/>
        </c:ser>
        <c:ser>
          <c:idx val="1"/>
          <c:order val="1"/>
          <c:tx>
            <c:strRef>
              <c:f>'K-Means'!$A$28</c:f>
              <c:strCache>
                <c:ptCount val="1"/>
                <c:pt idx="0">
                  <c:v>MPI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numRef>
              <c:f>'K-Means'!$B$26:$D$26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'K-Means'!$B$28:$D$28</c:f>
              <c:numCache>
                <c:formatCode>General</c:formatCode>
                <c:ptCount val="3"/>
                <c:pt idx="0">
                  <c:v>447287</c:v>
                </c:pt>
                <c:pt idx="1">
                  <c:v>226005</c:v>
                </c:pt>
                <c:pt idx="2">
                  <c:v>117673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450287440"/>
        <c:axId val="-450288528"/>
      </c:barChart>
      <c:catAx>
        <c:axId val="-450287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 of nodes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0288528"/>
        <c:crosses val="autoZero"/>
        <c:auto val="1"/>
        <c:lblAlgn val="ctr"/>
        <c:lblOffset val="100"/>
        <c:noMultiLvlLbl val="0"/>
      </c:catAx>
      <c:valAx>
        <c:axId val="-45028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E+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0287440"/>
        <c:crosses val="autoZero"/>
        <c:crossBetween val="between"/>
      </c:valAx>
      <c:spPr>
        <a:solidFill>
          <a:sysClr val="window" lastClr="FFFFFF"/>
        </a:solidFill>
        <a:ln w="6350" cap="flat" cmpd="sng" algn="ctr">
          <a:solidFill>
            <a:sysClr val="windowText" lastClr="000000"/>
          </a:solidFill>
          <a:prstDash val="solid"/>
          <a:miter lim="800000"/>
        </a:ln>
        <a:effectLst/>
      </c:spPr>
    </c:plotArea>
    <c:legend>
      <c:legendPos val="t"/>
      <c:layout>
        <c:manualLayout>
          <c:xMode val="edge"/>
          <c:yMode val="edge"/>
          <c:x val="0.37041654865084306"/>
          <c:y val="1.7935993294955779E-2"/>
          <c:w val="0.33611111111111114"/>
          <c:h val="5.6956766343543082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6350" cap="flat" cmpd="sng" algn="ctr">
      <a:solidFill>
        <a:sysClr val="windowText" lastClr="000000"/>
      </a:solidFill>
      <a:prstDash val="solid"/>
      <a:miter lim="800000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322303462067241"/>
          <c:y val="0.21888943569553806"/>
          <c:w val="0.80398668916385452"/>
          <c:h val="0.5918077427821522"/>
        </c:manualLayout>
      </c:layout>
      <c:lineChart>
        <c:grouping val="standard"/>
        <c:varyColors val="0"/>
        <c:ser>
          <c:idx val="5"/>
          <c:order val="0"/>
          <c:tx>
            <c:strRef>
              <c:f>MDS!$A$4</c:f>
              <c:strCache>
                <c:ptCount val="1"/>
                <c:pt idx="0">
                  <c:v>Flink</c:v>
                </c:pt>
              </c:strCache>
            </c:strRef>
          </c:tx>
          <c:spPr>
            <a:ln w="19050" cap="flat" cmpd="sng" algn="ctr">
              <a:solidFill>
                <a:srgbClr val="0070C0"/>
              </a:solidFill>
              <a:prstDash val="solid"/>
              <a:miter lim="800000"/>
            </a:ln>
            <a:effectLst/>
          </c:spPr>
          <c:marker>
            <c:symbol val="square"/>
            <c:size val="4"/>
            <c:spPr>
              <a:solidFill>
                <a:sysClr val="window" lastClr="FFFFFF"/>
              </a:solidFill>
              <a:ln w="19050" cap="flat" cmpd="sng" algn="ctr">
                <a:solidFill>
                  <a:srgbClr val="0070C0"/>
                </a:solidFill>
                <a:prstDash val="solid"/>
                <a:miter lim="800000"/>
              </a:ln>
              <a:effectLst/>
            </c:spPr>
          </c:marker>
          <c:cat>
            <c:numRef>
              <c:f>MDS!$B$3:$F$3</c:f>
              <c:numCache>
                <c:formatCode>General</c:formatCode>
                <c:ptCount val="5"/>
                <c:pt idx="0">
                  <c:v>4000</c:v>
                </c:pt>
                <c:pt idx="1">
                  <c:v>8000</c:v>
                </c:pt>
                <c:pt idx="2">
                  <c:v>16000</c:v>
                </c:pt>
                <c:pt idx="3">
                  <c:v>32000</c:v>
                </c:pt>
                <c:pt idx="4">
                  <c:v>64000</c:v>
                </c:pt>
              </c:numCache>
            </c:numRef>
          </c:cat>
          <c:val>
            <c:numRef>
              <c:f>MDS!$B$4:$F$4</c:f>
              <c:numCache>
                <c:formatCode>General</c:formatCode>
                <c:ptCount val="5"/>
                <c:pt idx="0">
                  <c:v>289.86099999999999</c:v>
                </c:pt>
                <c:pt idx="1">
                  <c:v>358.37799999999999</c:v>
                </c:pt>
                <c:pt idx="2">
                  <c:v>588.63400000000001</c:v>
                </c:pt>
                <c:pt idx="3">
                  <c:v>1233.107</c:v>
                </c:pt>
                <c:pt idx="4">
                  <c:v>2584.0569999999998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MDS!$A$5</c:f>
              <c:strCache>
                <c:ptCount val="1"/>
                <c:pt idx="0">
                  <c:v>Spark</c:v>
                </c:pt>
              </c:strCache>
            </c:strRef>
          </c:tx>
          <c:spPr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c:spPr>
          <c:marker>
            <c:symbol val="triangle"/>
            <c:size val="4"/>
            <c:spPr>
              <a:solidFill>
                <a:srgbClr val="FFC000"/>
              </a:solidFill>
              <a:ln w="190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c:spPr>
          </c:marker>
          <c:cat>
            <c:numRef>
              <c:f>MDS!$B$3:$F$3</c:f>
              <c:numCache>
                <c:formatCode>General</c:formatCode>
                <c:ptCount val="5"/>
                <c:pt idx="0">
                  <c:v>4000</c:v>
                </c:pt>
                <c:pt idx="1">
                  <c:v>8000</c:v>
                </c:pt>
                <c:pt idx="2">
                  <c:v>16000</c:v>
                </c:pt>
                <c:pt idx="3">
                  <c:v>32000</c:v>
                </c:pt>
                <c:pt idx="4">
                  <c:v>64000</c:v>
                </c:pt>
              </c:numCache>
            </c:numRef>
          </c:cat>
          <c:val>
            <c:numRef>
              <c:f>MDS!$B$5:$F$5</c:f>
              <c:numCache>
                <c:formatCode>General</c:formatCode>
                <c:ptCount val="5"/>
                <c:pt idx="0">
                  <c:v>67.384</c:v>
                </c:pt>
                <c:pt idx="1">
                  <c:v>106.866</c:v>
                </c:pt>
                <c:pt idx="2">
                  <c:v>186.25200000000001</c:v>
                </c:pt>
                <c:pt idx="3">
                  <c:v>347.16199999999998</c:v>
                </c:pt>
                <c:pt idx="4">
                  <c:v>714.17600000000004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MDS!$A$6</c:f>
              <c:strCache>
                <c:ptCount val="1"/>
                <c:pt idx="0">
                  <c:v>MPI</c:v>
                </c:pt>
              </c:strCache>
            </c:strRef>
          </c:tx>
          <c:spPr>
            <a:ln w="95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MDS!$B$3:$F$3</c:f>
              <c:numCache>
                <c:formatCode>General</c:formatCode>
                <c:ptCount val="5"/>
                <c:pt idx="0">
                  <c:v>4000</c:v>
                </c:pt>
                <c:pt idx="1">
                  <c:v>8000</c:v>
                </c:pt>
                <c:pt idx="2">
                  <c:v>16000</c:v>
                </c:pt>
                <c:pt idx="3">
                  <c:v>32000</c:v>
                </c:pt>
                <c:pt idx="4">
                  <c:v>64000</c:v>
                </c:pt>
              </c:numCache>
            </c:numRef>
          </c:cat>
          <c:val>
            <c:numRef>
              <c:f>MDS!$B$6:$F$6</c:f>
              <c:numCache>
                <c:formatCode>General</c:formatCode>
                <c:ptCount val="5"/>
                <c:pt idx="0">
                  <c:v>1.6919999999999999</c:v>
                </c:pt>
                <c:pt idx="1">
                  <c:v>3.3220000000000001</c:v>
                </c:pt>
                <c:pt idx="2">
                  <c:v>5.9459999999999997</c:v>
                </c:pt>
                <c:pt idx="3">
                  <c:v>16.449000000000002</c:v>
                </c:pt>
                <c:pt idx="4">
                  <c:v>48.704999999999998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MDS!$A$7</c:f>
              <c:strCache>
                <c:ptCount val="1"/>
                <c:pt idx="0">
                  <c:v>MPI Compute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MDS!$B$3:$F$3</c:f>
              <c:numCache>
                <c:formatCode>General</c:formatCode>
                <c:ptCount val="5"/>
                <c:pt idx="0">
                  <c:v>4000</c:v>
                </c:pt>
                <c:pt idx="1">
                  <c:v>8000</c:v>
                </c:pt>
                <c:pt idx="2">
                  <c:v>16000</c:v>
                </c:pt>
                <c:pt idx="3">
                  <c:v>32000</c:v>
                </c:pt>
                <c:pt idx="4">
                  <c:v>64000</c:v>
                </c:pt>
              </c:numCache>
            </c:numRef>
          </c:cat>
          <c:val>
            <c:numRef>
              <c:f>MDS!$B$7:$F$7</c:f>
              <c:numCache>
                <c:formatCode>General</c:formatCode>
                <c:ptCount val="5"/>
                <c:pt idx="0">
                  <c:v>1.52</c:v>
                </c:pt>
                <c:pt idx="1">
                  <c:v>2.9889999999999999</c:v>
                </c:pt>
                <c:pt idx="2">
                  <c:v>5.3230000000000004</c:v>
                </c:pt>
                <c:pt idx="3">
                  <c:v>14.84</c:v>
                </c:pt>
                <c:pt idx="4">
                  <c:v>45.542000000000002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86688960"/>
        <c:axId val="-386685696"/>
        <c:extLst/>
      </c:lineChart>
      <c:catAx>
        <c:axId val="-38668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Helvetica" panose="020B0604020202020204" pitchFamily="34" charset="0"/>
                  </a:defRPr>
                </a:pPr>
                <a:r>
                  <a:rPr lang="en-US"/>
                  <a:t>No of Points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Helvetica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-386685696"/>
        <c:crosses val="autoZero"/>
        <c:auto val="1"/>
        <c:lblAlgn val="ctr"/>
        <c:lblOffset val="20"/>
        <c:noMultiLvlLbl val="1"/>
      </c:catAx>
      <c:valAx>
        <c:axId val="-386685696"/>
        <c:scaling>
          <c:logBase val="10"/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  <a:r>
                  <a:rPr lang="en-US" baseline="0"/>
                  <a:t> in log scale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" sourceLinked="0"/>
        <c:majorTickMark val="out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-386688960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1.357736532933383E-2"/>
          <c:y val="2.6297572178477693E-2"/>
          <c:w val="0.97848612673415825"/>
          <c:h val="0.1460974409448818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t" anchorCtr="0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67825896762905"/>
          <c:y val="4.9619422572178475E-2"/>
          <c:w val="0.81276618547681545"/>
          <c:h val="0.778166375036453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MDS!$A$11</c:f>
              <c:strCache>
                <c:ptCount val="1"/>
                <c:pt idx="0">
                  <c:v>Spark</c:v>
                </c:pt>
              </c:strCache>
            </c:strRef>
          </c:tx>
          <c:spPr>
            <a:solidFill>
              <a:srgbClr val="FFC000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c:spPr>
          <c:invertIfNegative val="0"/>
          <c:cat>
            <c:numRef>
              <c:f>MDS!$B$10:$E$10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</c:numCache>
            </c:numRef>
          </c:cat>
          <c:val>
            <c:numRef>
              <c:f>MDS!$B$11:$E$11</c:f>
              <c:numCache>
                <c:formatCode>General</c:formatCode>
                <c:ptCount val="4"/>
                <c:pt idx="0">
                  <c:v>205379</c:v>
                </c:pt>
                <c:pt idx="1">
                  <c:v>238015</c:v>
                </c:pt>
                <c:pt idx="2">
                  <c:v>347162</c:v>
                </c:pt>
                <c:pt idx="3">
                  <c:v>624046</c:v>
                </c:pt>
              </c:numCache>
            </c:numRef>
          </c:val>
          <c:extLst/>
        </c:ser>
        <c:ser>
          <c:idx val="1"/>
          <c:order val="1"/>
          <c:tx>
            <c:strRef>
              <c:f>MDS!$A$12</c:f>
              <c:strCache>
                <c:ptCount val="1"/>
                <c:pt idx="0">
                  <c:v>Flink</c:v>
                </c:pt>
              </c:strCache>
            </c:strRef>
          </c:tx>
          <c:spPr>
            <a:solidFill>
              <a:srgbClr val="5B9BD5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numRef>
              <c:f>MDS!$B$10:$E$10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</c:numCache>
            </c:numRef>
          </c:cat>
          <c:val>
            <c:numRef>
              <c:f>MDS!$B$12:$E$12</c:f>
              <c:numCache>
                <c:formatCode>General</c:formatCode>
                <c:ptCount val="4"/>
                <c:pt idx="0">
                  <c:v>723538</c:v>
                </c:pt>
                <c:pt idx="1">
                  <c:v>824068</c:v>
                </c:pt>
                <c:pt idx="2">
                  <c:v>1233107</c:v>
                </c:pt>
                <c:pt idx="3">
                  <c:v>2810318</c:v>
                </c:pt>
              </c:numCache>
            </c:numRef>
          </c:val>
          <c:extLst/>
        </c:ser>
        <c:ser>
          <c:idx val="2"/>
          <c:order val="2"/>
          <c:tx>
            <c:strRef>
              <c:f>MDS!$A$13</c:f>
              <c:strCache>
                <c:ptCount val="1"/>
                <c:pt idx="0">
                  <c:v>MPI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MDS!$B$10:$E$10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</c:numCache>
            </c:numRef>
          </c:cat>
          <c:val>
            <c:numRef>
              <c:f>MDS!$B$13:$E$13</c:f>
              <c:numCache>
                <c:formatCode>General</c:formatCode>
                <c:ptCount val="4"/>
                <c:pt idx="0">
                  <c:v>36041</c:v>
                </c:pt>
                <c:pt idx="1">
                  <c:v>26258</c:v>
                </c:pt>
                <c:pt idx="2">
                  <c:v>16449</c:v>
                </c:pt>
                <c:pt idx="3">
                  <c:v>10824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386695488"/>
        <c:axId val="-386687872"/>
      </c:barChart>
      <c:catAx>
        <c:axId val="-386695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 of nodes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86687872"/>
        <c:crosses val="autoZero"/>
        <c:auto val="1"/>
        <c:lblAlgn val="ctr"/>
        <c:lblOffset val="100"/>
        <c:noMultiLvlLbl val="0"/>
      </c:catAx>
      <c:valAx>
        <c:axId val="-38668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in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E+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86695488"/>
        <c:crosses val="autoZero"/>
        <c:crossBetween val="between"/>
      </c:valAx>
      <c:spPr>
        <a:solidFill>
          <a:sysClr val="window" lastClr="FFFFFF"/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c:spPr>
    </c:plotArea>
    <c:legend>
      <c:legendPos val="t"/>
      <c:layout>
        <c:manualLayout>
          <c:xMode val="edge"/>
          <c:yMode val="edge"/>
          <c:x val="0.18660367454068244"/>
          <c:y val="7.8909667541557288E-2"/>
          <c:w val="0.33611111111111114"/>
          <c:h val="0.2216440653251677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12700" cap="flat" cmpd="sng" algn="ctr">
      <a:solidFill>
        <a:sysClr val="windowText" lastClr="000000"/>
      </a:solidFill>
      <a:prstDash val="solid"/>
      <a:miter lim="800000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322303462067241"/>
          <c:y val="8.9259988334791485E-2"/>
          <c:w val="0.80398668916385452"/>
          <c:h val="0.79088181685622627"/>
        </c:manualLayout>
      </c:layout>
      <c:lineChart>
        <c:grouping val="standard"/>
        <c:varyColors val="0"/>
        <c:ser>
          <c:idx val="5"/>
          <c:order val="0"/>
          <c:spPr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c:spPr>
          <c:marker>
            <c:symbol val="square"/>
            <c:size val="4"/>
            <c:spPr>
              <a:solidFill>
                <a:sysClr val="window" lastClr="FFFFFF"/>
              </a:solidFill>
              <a:ln w="190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c:spPr>
          </c:marker>
          <c:cat>
            <c:strRef>
              <c:f>Terasort!$B$3:$D$3</c:f>
              <c:strCache>
                <c:ptCount val="3"/>
                <c:pt idx="0">
                  <c:v>Spark</c:v>
                </c:pt>
                <c:pt idx="1">
                  <c:v>Flink</c:v>
                </c:pt>
                <c:pt idx="2">
                  <c:v>MPI</c:v>
                </c:pt>
              </c:strCache>
            </c:strRef>
          </c:cat>
          <c:val>
            <c:numRef>
              <c:f>Terasort!$B$4:$D$4</c:f>
              <c:numCache>
                <c:formatCode>General</c:formatCode>
                <c:ptCount val="3"/>
                <c:pt idx="0">
                  <c:v>691.53499999999997</c:v>
                </c:pt>
                <c:pt idx="1">
                  <c:v>455.69299999999998</c:v>
                </c:pt>
                <c:pt idx="2">
                  <c:v>416.483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86684064"/>
        <c:axId val="-386693856"/>
        <c:extLst/>
      </c:lineChart>
      <c:catAx>
        <c:axId val="-386684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-386693856"/>
        <c:crosses val="autoZero"/>
        <c:auto val="1"/>
        <c:lblAlgn val="ctr"/>
        <c:lblOffset val="20"/>
        <c:noMultiLvlLbl val="1"/>
      </c:catAx>
      <c:valAx>
        <c:axId val="-3866938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" sourceLinked="0"/>
        <c:majorTickMark val="out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-386684064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3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2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6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4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0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8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1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0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8D69-2F3F-4F05-BE08-12495CD223B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9F2F-5035-4817-AF80-076EA7FB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903155"/>
              </p:ext>
            </p:extLst>
          </p:nvPr>
        </p:nvGraphicFramePr>
        <p:xfrm>
          <a:off x="6409268" y="29056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70524"/>
              </p:ext>
            </p:extLst>
          </p:nvPr>
        </p:nvGraphicFramePr>
        <p:xfrm>
          <a:off x="1007534" y="2905654"/>
          <a:ext cx="4572000" cy="27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– High computation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2867" y="1600200"/>
            <a:ext cx="5416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Million points with 100 Dimensions and 10 iterations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88734" y="579966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Nodes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21134" y="5799667"/>
            <a:ext cx="1537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16000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4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– Small computation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7134" y="6079066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Nodes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36001" y="6119798"/>
            <a:ext cx="1511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64000 centers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0017" y="1690688"/>
            <a:ext cx="516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Million points with 2 dimensions and 100 iterations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0017" y="2227553"/>
            <a:ext cx="5420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communicate 10 times more than the previous case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836127"/>
              </p:ext>
            </p:extLst>
          </p:nvPr>
        </p:nvGraphicFramePr>
        <p:xfrm>
          <a:off x="6781800" y="33358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18857"/>
              </p:ext>
            </p:extLst>
          </p:nvPr>
        </p:nvGraphicFramePr>
        <p:xfrm>
          <a:off x="1433513" y="2678641"/>
          <a:ext cx="4219574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19689" y="2678641"/>
            <a:ext cx="469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are working on the Spark results for this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253918"/>
              </p:ext>
            </p:extLst>
          </p:nvPr>
        </p:nvGraphicFramePr>
        <p:xfrm>
          <a:off x="6322483" y="2181489"/>
          <a:ext cx="4572000" cy="3138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116884"/>
              </p:ext>
            </p:extLst>
          </p:nvPr>
        </p:nvGraphicFramePr>
        <p:xfrm>
          <a:off x="1407583" y="2200539"/>
          <a:ext cx="4572000" cy="3100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66666" y="550333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Nodes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1999" y="5503334"/>
            <a:ext cx="139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32000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6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553309"/>
              </p:ext>
            </p:extLst>
          </p:nvPr>
        </p:nvGraphicFramePr>
        <p:xfrm>
          <a:off x="3810000" y="2446867"/>
          <a:ext cx="4572000" cy="2353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Terasort</a:t>
            </a:r>
            <a:r>
              <a:rPr lang="en-US" dirty="0" smtClean="0"/>
              <a:t> on 64 Nodes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51043" y="2146853"/>
            <a:ext cx="722244" cy="69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3690730" y="2146853"/>
            <a:ext cx="722244" cy="69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830417" y="2146853"/>
            <a:ext cx="722244" cy="69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970104" y="2146853"/>
            <a:ext cx="722244" cy="69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0" name="Straight Arrow Connector 9"/>
          <p:cNvCxnSpPr>
            <a:stCxn id="4" idx="6"/>
            <a:endCxn id="6" idx="2"/>
          </p:cNvCxnSpPr>
          <p:nvPr/>
        </p:nvCxnSpPr>
        <p:spPr>
          <a:xfrm>
            <a:off x="3273287" y="2494722"/>
            <a:ext cx="4174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2974" y="2498035"/>
            <a:ext cx="4174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52661" y="2494722"/>
            <a:ext cx="4174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4"/>
            <a:endCxn id="4" idx="4"/>
          </p:cNvCxnSpPr>
          <p:nvPr/>
        </p:nvCxnSpPr>
        <p:spPr>
          <a:xfrm rot="5400000">
            <a:off x="4621696" y="1133061"/>
            <a:ext cx="12700" cy="3419061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551043" y="3352801"/>
            <a:ext cx="722244" cy="69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1" name="Oval 20"/>
          <p:cNvSpPr/>
          <p:nvPr/>
        </p:nvSpPr>
        <p:spPr>
          <a:xfrm>
            <a:off x="3690730" y="3352801"/>
            <a:ext cx="722244" cy="69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830417" y="3352801"/>
            <a:ext cx="722244" cy="69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970104" y="3352801"/>
            <a:ext cx="722244" cy="6957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27" name="Elbow Connector 17"/>
          <p:cNvCxnSpPr>
            <a:stCxn id="23" idx="4"/>
            <a:endCxn id="21" idx="4"/>
          </p:cNvCxnSpPr>
          <p:nvPr/>
        </p:nvCxnSpPr>
        <p:spPr>
          <a:xfrm rot="5400000">
            <a:off x="5191539" y="2908852"/>
            <a:ext cx="12700" cy="227937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17"/>
          <p:cNvCxnSpPr>
            <a:stCxn id="20" idx="0"/>
            <a:endCxn id="22" idx="0"/>
          </p:cNvCxnSpPr>
          <p:nvPr/>
        </p:nvCxnSpPr>
        <p:spPr>
          <a:xfrm rot="5400000" flipH="1" flipV="1">
            <a:off x="4051852" y="2213114"/>
            <a:ext cx="12700" cy="227937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17"/>
          <p:cNvCxnSpPr/>
          <p:nvPr/>
        </p:nvCxnSpPr>
        <p:spPr>
          <a:xfrm rot="5400000" flipH="1" flipV="1">
            <a:off x="5191539" y="2201243"/>
            <a:ext cx="12700" cy="227937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17"/>
          <p:cNvCxnSpPr/>
          <p:nvPr/>
        </p:nvCxnSpPr>
        <p:spPr>
          <a:xfrm rot="5400000">
            <a:off x="4051852" y="2903331"/>
            <a:ext cx="12700" cy="227937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942666" y="2310056"/>
            <a:ext cx="46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1st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42666" y="3516004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0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092450" y="2451614"/>
            <a:ext cx="457200" cy="172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174067" y="2923116"/>
            <a:ext cx="791634" cy="79163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Arrow Connector 3"/>
          <p:cNvCxnSpPr>
            <a:endCxn id="2" idx="2"/>
          </p:cNvCxnSpPr>
          <p:nvPr/>
        </p:nvCxnSpPr>
        <p:spPr>
          <a:xfrm>
            <a:off x="3567623" y="3318933"/>
            <a:ext cx="60644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35853" y="2057913"/>
            <a:ext cx="970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67623" y="2951717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03133" y="3714750"/>
            <a:ext cx="14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operator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38988" y="2662766"/>
            <a:ext cx="457200" cy="13123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2" idx="6"/>
            <a:endCxn id="9" idx="1"/>
          </p:cNvCxnSpPr>
          <p:nvPr/>
        </p:nvCxnSpPr>
        <p:spPr>
          <a:xfrm>
            <a:off x="4965701" y="3318933"/>
            <a:ext cx="57328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6693" y="29231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13758" y="2266948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5996188" y="3318933"/>
            <a:ext cx="87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96188" y="2923116"/>
            <a:ext cx="87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89776" y="2896631"/>
            <a:ext cx="791634" cy="79163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3714750"/>
            <a:ext cx="14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operator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295435" y="2636281"/>
            <a:ext cx="457200" cy="13123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8" idx="6"/>
            <a:endCxn id="20" idx="1"/>
          </p:cNvCxnSpPr>
          <p:nvPr/>
        </p:nvCxnSpPr>
        <p:spPr>
          <a:xfrm>
            <a:off x="7681410" y="3292448"/>
            <a:ext cx="61402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22232" y="2923116"/>
            <a:ext cx="535724" cy="369332"/>
          </a:xfrm>
          <a:prstGeom prst="rect">
            <a:avLst/>
          </a:prstGeom>
          <a:ln w="19050">
            <a:noFill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82391" y="2293434"/>
            <a:ext cx="970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032851" y="2636280"/>
            <a:ext cx="609600" cy="66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27362" y="2926832"/>
            <a:ext cx="609600" cy="66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193725" y="3358065"/>
            <a:ext cx="609600" cy="66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54920" y="4105869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Files</a:t>
            </a:r>
            <a:endParaRPr lang="en-US" dirty="0"/>
          </a:p>
        </p:txBody>
      </p:sp>
      <p:cxnSp>
        <p:nvCxnSpPr>
          <p:cNvPr id="33" name="Straight Arrow Connector 32"/>
          <p:cNvCxnSpPr>
            <a:endCxn id="28" idx="1"/>
          </p:cNvCxnSpPr>
          <p:nvPr/>
        </p:nvCxnSpPr>
        <p:spPr>
          <a:xfrm flipV="1">
            <a:off x="2820999" y="3315214"/>
            <a:ext cx="271451" cy="7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32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092450" y="2451614"/>
            <a:ext cx="457200" cy="172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endCxn id="50" idx="2"/>
          </p:cNvCxnSpPr>
          <p:nvPr/>
        </p:nvCxnSpPr>
        <p:spPr>
          <a:xfrm flipV="1">
            <a:off x="3562528" y="2500115"/>
            <a:ext cx="601123" cy="14643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39649" y="4366900"/>
            <a:ext cx="970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87993" y="4476082"/>
            <a:ext cx="14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operator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11940" y="2701880"/>
            <a:ext cx="457200" cy="13123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76363" y="2436230"/>
            <a:ext cx="511170" cy="40826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06377" y="2298053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669140" y="3077843"/>
            <a:ext cx="689327" cy="52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5972" y="2643927"/>
            <a:ext cx="87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3803" y="3951772"/>
            <a:ext cx="14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operator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488054" y="2701880"/>
            <a:ext cx="457200" cy="13123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06182" y="4107181"/>
            <a:ext cx="970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032851" y="2636280"/>
            <a:ext cx="609600" cy="66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27362" y="2926832"/>
            <a:ext cx="609600" cy="66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193725" y="3358065"/>
            <a:ext cx="609600" cy="66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54920" y="4105869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Files</a:t>
            </a:r>
            <a:endParaRPr lang="en-US" dirty="0"/>
          </a:p>
        </p:txBody>
      </p:sp>
      <p:cxnSp>
        <p:nvCxnSpPr>
          <p:cNvPr id="33" name="Straight Arrow Connector 32"/>
          <p:cNvCxnSpPr>
            <a:endCxn id="28" idx="1"/>
          </p:cNvCxnSpPr>
          <p:nvPr/>
        </p:nvCxnSpPr>
        <p:spPr>
          <a:xfrm flipV="1">
            <a:off x="2820999" y="3315214"/>
            <a:ext cx="271451" cy="7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92450" y="2896631"/>
            <a:ext cx="449608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092450" y="3315214"/>
            <a:ext cx="449608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00042" y="3714750"/>
            <a:ext cx="449608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163651" y="2815587"/>
            <a:ext cx="512182" cy="4693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Arrow Connector 41"/>
          <p:cNvCxnSpPr>
            <a:endCxn id="41" idx="2"/>
          </p:cNvCxnSpPr>
          <p:nvPr/>
        </p:nvCxnSpPr>
        <p:spPr>
          <a:xfrm flipV="1">
            <a:off x="3562528" y="3050280"/>
            <a:ext cx="601123" cy="551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163651" y="2265422"/>
            <a:ext cx="512182" cy="4693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4163651" y="3394663"/>
            <a:ext cx="512182" cy="4693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148873" y="3972736"/>
            <a:ext cx="512182" cy="4693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endCxn id="52" idx="2"/>
          </p:cNvCxnSpPr>
          <p:nvPr/>
        </p:nvCxnSpPr>
        <p:spPr>
          <a:xfrm>
            <a:off x="3574618" y="3577462"/>
            <a:ext cx="589033" cy="518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3" idx="2"/>
          </p:cNvCxnSpPr>
          <p:nvPr/>
        </p:nvCxnSpPr>
        <p:spPr>
          <a:xfrm>
            <a:off x="3556077" y="3948616"/>
            <a:ext cx="592796" cy="2588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1" idx="6"/>
          </p:cNvCxnSpPr>
          <p:nvPr/>
        </p:nvCxnSpPr>
        <p:spPr>
          <a:xfrm>
            <a:off x="4675833" y="3050280"/>
            <a:ext cx="53516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694882" y="3621585"/>
            <a:ext cx="471842" cy="7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687564" y="3864049"/>
            <a:ext cx="499969" cy="3585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22612" y="3358047"/>
            <a:ext cx="449608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6384845" y="2828593"/>
            <a:ext cx="512182" cy="4693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5691828" y="3636142"/>
            <a:ext cx="689327" cy="52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6407533" y="3386892"/>
            <a:ext cx="512182" cy="4693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946093" y="3621585"/>
            <a:ext cx="471842" cy="7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946093" y="3079921"/>
            <a:ext cx="471842" cy="7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480857" y="202240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21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12067" y="2768600"/>
            <a:ext cx="1718733" cy="1117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Map (Euclidian distance between every point and center)</a:t>
            </a:r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3536948" y="1909232"/>
            <a:ext cx="1468967" cy="499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Point Data Set</a:t>
            </a:r>
            <a:endParaRPr lang="en-US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1521883" y="3077633"/>
            <a:ext cx="1468967" cy="499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Centroid Data Set</a:t>
            </a:r>
            <a:endParaRPr lang="en-US" sz="14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71433" y="2455333"/>
            <a:ext cx="0" cy="2666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25774" y="3327399"/>
            <a:ext cx="351369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560486" y="2768598"/>
            <a:ext cx="1718733" cy="1117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Reduce (Sum) over centroids</a:t>
            </a:r>
            <a:endParaRPr lang="en-US" sz="14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57258" y="3327398"/>
            <a:ext cx="351369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54363" y="3327397"/>
            <a:ext cx="351369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782465" y="3077630"/>
            <a:ext cx="1468967" cy="499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Centroid Data Set</a:t>
            </a:r>
            <a:endParaRPr lang="en-US" sz="1400" b="1" dirty="0"/>
          </a:p>
        </p:txBody>
      </p:sp>
      <p:cxnSp>
        <p:nvCxnSpPr>
          <p:cNvPr id="18" name="Straight Arrow Connector 17"/>
          <p:cNvCxnSpPr>
            <a:stCxn id="15" idx="2"/>
            <a:endCxn id="3" idx="2"/>
          </p:cNvCxnSpPr>
          <p:nvPr/>
        </p:nvCxnSpPr>
        <p:spPr>
          <a:xfrm rot="5400000">
            <a:off x="6239674" y="1608924"/>
            <a:ext cx="309037" cy="4245515"/>
          </a:xfrm>
          <a:prstGeom prst="curvedConnector3">
            <a:avLst>
              <a:gd name="adj1" fmla="val 173972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160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5932" y="1270001"/>
            <a:ext cx="4783667" cy="144780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75932" y="2785534"/>
            <a:ext cx="4783667" cy="144780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64465" y="1457323"/>
            <a:ext cx="694267" cy="4487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64463" y="2046818"/>
            <a:ext cx="694267" cy="4487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564465" y="2968622"/>
            <a:ext cx="694267" cy="4487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564464" y="3600443"/>
            <a:ext cx="694267" cy="4487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353731" y="3694447"/>
            <a:ext cx="694267" cy="2425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564465" y="4416422"/>
            <a:ext cx="3395134" cy="3179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97994" y="4255130"/>
            <a:ext cx="546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75403" y="1681689"/>
            <a:ext cx="2734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71466" y="2278329"/>
            <a:ext cx="2734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166937" y="3192988"/>
            <a:ext cx="2734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66936" y="3814225"/>
            <a:ext cx="2734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26091" y="955573"/>
            <a:ext cx="114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 Partitions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0359" y="616288"/>
            <a:ext cx="1682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Calculate partitions and send the data to correct process</a:t>
            </a:r>
            <a:endParaRPr lang="en-US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5037665" y="1457323"/>
            <a:ext cx="694267" cy="4487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037663" y="2046818"/>
            <a:ext cx="694267" cy="4487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037665" y="2968622"/>
            <a:ext cx="694267" cy="4487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037664" y="3600443"/>
            <a:ext cx="694267" cy="4487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96831" y="1681689"/>
            <a:ext cx="717549" cy="1414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8" idx="1"/>
          </p:cNvCxnSpPr>
          <p:nvPr/>
        </p:nvCxnSpPr>
        <p:spPr>
          <a:xfrm flipV="1">
            <a:off x="4258730" y="2271185"/>
            <a:ext cx="778933" cy="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7" idx="1"/>
          </p:cNvCxnSpPr>
          <p:nvPr/>
        </p:nvCxnSpPr>
        <p:spPr>
          <a:xfrm flipV="1">
            <a:off x="4258730" y="1681690"/>
            <a:ext cx="778935" cy="1539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0" idx="1"/>
          </p:cNvCxnSpPr>
          <p:nvPr/>
        </p:nvCxnSpPr>
        <p:spPr>
          <a:xfrm>
            <a:off x="4296831" y="3824809"/>
            <a:ext cx="7408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258730" y="3221567"/>
            <a:ext cx="7789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296831" y="1681689"/>
            <a:ext cx="7408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296831" y="3307296"/>
            <a:ext cx="717550" cy="506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330392" y="1374803"/>
            <a:ext cx="619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Shuffle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5782702" y="1249011"/>
            <a:ext cx="126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Output Partitions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731930" y="1681689"/>
            <a:ext cx="431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731929" y="2280046"/>
            <a:ext cx="431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731929" y="3178567"/>
            <a:ext cx="431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731929" y="3824809"/>
            <a:ext cx="431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949600" y="925211"/>
            <a:ext cx="901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Sort &amp; Save</a:t>
            </a:r>
            <a:endParaRPr lang="en-US" sz="1200" dirty="0"/>
          </a:p>
        </p:txBody>
      </p:sp>
      <p:sp>
        <p:nvSpPr>
          <p:cNvPr id="68" name="Rounded Rectangle 67"/>
          <p:cNvSpPr/>
          <p:nvPr/>
        </p:nvSpPr>
        <p:spPr>
          <a:xfrm>
            <a:off x="2360078" y="3071711"/>
            <a:ext cx="694267" cy="2425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374895" y="2174187"/>
            <a:ext cx="694267" cy="2425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2393071" y="1582196"/>
            <a:ext cx="694267" cy="2425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6160776" y="3682702"/>
            <a:ext cx="694267" cy="2425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6167123" y="3059966"/>
            <a:ext cx="694267" cy="2425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6181940" y="2162442"/>
            <a:ext cx="694267" cy="2425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6159075" y="1570826"/>
            <a:ext cx="694267" cy="2425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2141963" y="3989085"/>
            <a:ext cx="5982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Node 2</a:t>
            </a:r>
            <a:endParaRPr lang="en-US" sz="11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140667" y="2472437"/>
            <a:ext cx="5982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Node 1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16362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198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K-Means – High computation</vt:lpstr>
      <vt:lpstr>K-Means – Small computation </vt:lpstr>
      <vt:lpstr>MDS</vt:lpstr>
      <vt:lpstr>Terasort on 64 Nodes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supun</dc:creator>
  <cp:lastModifiedBy>supun</cp:lastModifiedBy>
  <cp:revision>8</cp:revision>
  <dcterms:created xsi:type="dcterms:W3CDTF">2017-01-11T17:22:24Z</dcterms:created>
  <dcterms:modified xsi:type="dcterms:W3CDTF">2017-01-12T15:05:26Z</dcterms:modified>
</cp:coreProperties>
</file>