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8" r:id="rId3"/>
    <p:sldId id="259" r:id="rId4"/>
    <p:sldId id="260" r:id="rId5"/>
    <p:sldId id="275" r:id="rId6"/>
    <p:sldId id="276" r:id="rId7"/>
    <p:sldId id="278" r:id="rId8"/>
    <p:sldId id="277" r:id="rId9"/>
    <p:sldId id="280" r:id="rId10"/>
    <p:sldId id="27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967C-7493-4B78-93C5-134618749A92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C423-B16E-4952-B706-FF5F68CC1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09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967C-7493-4B78-93C5-134618749A92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C423-B16E-4952-B706-FF5F68CC1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35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967C-7493-4B78-93C5-134618749A92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C423-B16E-4952-B706-FF5F68CC1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2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967C-7493-4B78-93C5-134618749A92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C423-B16E-4952-B706-FF5F68CC1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6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967C-7493-4B78-93C5-134618749A92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C423-B16E-4952-B706-FF5F68CC1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3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967C-7493-4B78-93C5-134618749A92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C423-B16E-4952-B706-FF5F68CC1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2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967C-7493-4B78-93C5-134618749A92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C423-B16E-4952-B706-FF5F68CC1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91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967C-7493-4B78-93C5-134618749A92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C423-B16E-4952-B706-FF5F68CC1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41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967C-7493-4B78-93C5-134618749A92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C423-B16E-4952-B706-FF5F68CC1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98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967C-7493-4B78-93C5-134618749A92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C423-B16E-4952-B706-FF5F68CC1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98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967C-7493-4B78-93C5-134618749A92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1C423-B16E-4952-B706-FF5F68CC1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1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A967C-7493-4B78-93C5-134618749A92}" type="datetimeFigureOut">
              <a:rPr lang="en-US" smtClean="0"/>
              <a:t>5/2/2015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1C423-B16E-4952-B706-FF5F68CC1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42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IoTCloud Architecture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138" y="1297364"/>
            <a:ext cx="3645724" cy="516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190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Resampling Overhead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0531" y="1690688"/>
            <a:ext cx="5830938" cy="4351338"/>
          </a:xfrm>
        </p:spPr>
      </p:pic>
    </p:spTree>
    <p:extLst>
      <p:ext uri="{BB962C8B-B14F-4D97-AF65-F5344CB8AC3E}">
        <p14:creationId xmlns:p14="http://schemas.microsoft.com/office/powerpoint/2010/main" val="2494082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055875" y="1027906"/>
            <a:ext cx="5931303" cy="5557485"/>
            <a:chOff x="3891752" y="523783"/>
            <a:chExt cx="5931303" cy="5557485"/>
          </a:xfrm>
        </p:grpSpPr>
        <p:grpSp>
          <p:nvGrpSpPr>
            <p:cNvPr id="4" name="Group 3"/>
            <p:cNvGrpSpPr/>
            <p:nvPr/>
          </p:nvGrpSpPr>
          <p:grpSpPr>
            <a:xfrm>
              <a:off x="3891752" y="526724"/>
              <a:ext cx="5931303" cy="5554544"/>
              <a:chOff x="3891752" y="526724"/>
              <a:chExt cx="5931303" cy="5554544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4024431" y="781698"/>
                <a:ext cx="5798624" cy="5299570"/>
                <a:chOff x="4024431" y="148648"/>
                <a:chExt cx="5798624" cy="5299570"/>
              </a:xfrm>
            </p:grpSpPr>
            <p:grpSp>
              <p:nvGrpSpPr>
                <p:cNvPr id="2" name="Group 1"/>
                <p:cNvGrpSpPr/>
                <p:nvPr/>
              </p:nvGrpSpPr>
              <p:grpSpPr>
                <a:xfrm>
                  <a:off x="4024431" y="148648"/>
                  <a:ext cx="5798624" cy="5299570"/>
                  <a:chOff x="4024431" y="148648"/>
                  <a:chExt cx="5798624" cy="5299570"/>
                </a:xfrm>
              </p:grpSpPr>
              <p:sp>
                <p:nvSpPr>
                  <p:cNvPr id="41" name="Rectangle 40"/>
                  <p:cNvSpPr/>
                  <p:nvPr/>
                </p:nvSpPr>
                <p:spPr>
                  <a:xfrm>
                    <a:off x="5050616" y="1893739"/>
                    <a:ext cx="2132646" cy="1306803"/>
                  </a:xfrm>
                  <a:prstGeom prst="rect">
                    <a:avLst/>
                  </a:prstGeom>
                </p:spPr>
                <p:style>
                  <a:lnRef idx="2">
                    <a:schemeClr val="accent3"/>
                  </a:lnRef>
                  <a:fillRef idx="1">
                    <a:schemeClr val="lt1"/>
                  </a:fillRef>
                  <a:effectRef idx="0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0" name="Straight Arrow Connector 29"/>
                  <p:cNvCxnSpPr>
                    <a:stCxn id="47" idx="2"/>
                    <a:endCxn id="41" idx="0"/>
                  </p:cNvCxnSpPr>
                  <p:nvPr/>
                </p:nvCxnSpPr>
                <p:spPr>
                  <a:xfrm>
                    <a:off x="6115123" y="1601210"/>
                    <a:ext cx="1816" cy="292529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Rectangle 32"/>
                  <p:cNvSpPr/>
                  <p:nvPr/>
                </p:nvSpPr>
                <p:spPr>
                  <a:xfrm>
                    <a:off x="8233919" y="2696911"/>
                    <a:ext cx="808481" cy="712512"/>
                  </a:xfrm>
                  <a:prstGeom prst="rect">
                    <a:avLst/>
                  </a:prstGeom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2" name="Rectangle 51"/>
                  <p:cNvSpPr/>
                  <p:nvPr/>
                </p:nvSpPr>
                <p:spPr>
                  <a:xfrm>
                    <a:off x="8329846" y="2822503"/>
                    <a:ext cx="195604" cy="490194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Rectangle 54"/>
                  <p:cNvSpPr/>
                  <p:nvPr/>
                </p:nvSpPr>
                <p:spPr>
                  <a:xfrm>
                    <a:off x="8725705" y="2813864"/>
                    <a:ext cx="195604" cy="490194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TextBox 55"/>
                  <p:cNvSpPr txBox="1"/>
                  <p:nvPr/>
                </p:nvSpPr>
                <p:spPr>
                  <a:xfrm>
                    <a:off x="8725705" y="3492380"/>
                    <a:ext cx="590226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000" b="1" dirty="0" smtClean="0"/>
                      <a:t>Map </a:t>
                    </a:r>
                  </a:p>
                  <a:p>
                    <a:r>
                      <a:rPr lang="en-US" sz="1000" b="1" dirty="0" smtClean="0"/>
                      <a:t>Queues</a:t>
                    </a:r>
                    <a:endParaRPr lang="en-US" sz="1000" b="1" dirty="0"/>
                  </a:p>
                </p:txBody>
              </p:sp>
              <p:sp>
                <p:nvSpPr>
                  <p:cNvPr id="58" name="TextBox 57"/>
                  <p:cNvSpPr txBox="1"/>
                  <p:nvPr/>
                </p:nvSpPr>
                <p:spPr>
                  <a:xfrm>
                    <a:off x="8173984" y="3492380"/>
                    <a:ext cx="615874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000" b="1" dirty="0" smtClean="0"/>
                      <a:t>Particle </a:t>
                    </a:r>
                  </a:p>
                  <a:p>
                    <a:r>
                      <a:rPr lang="en-US" sz="1000" b="1" dirty="0" smtClean="0"/>
                      <a:t>Queues</a:t>
                    </a:r>
                    <a:endParaRPr lang="en-US" sz="1000" b="1" dirty="0"/>
                  </a:p>
                </p:txBody>
              </p:sp>
              <p:cxnSp>
                <p:nvCxnSpPr>
                  <p:cNvPr id="37" name="Straight Arrow Connector 36"/>
                  <p:cNvCxnSpPr/>
                  <p:nvPr/>
                </p:nvCxnSpPr>
                <p:spPr>
                  <a:xfrm>
                    <a:off x="4854751" y="5107960"/>
                    <a:ext cx="0" cy="340258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9" name="Straight Arrow Connector 38"/>
                  <p:cNvCxnSpPr/>
                  <p:nvPr/>
                </p:nvCxnSpPr>
                <p:spPr>
                  <a:xfrm>
                    <a:off x="6094229" y="4215622"/>
                    <a:ext cx="0" cy="1232596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0" name="TextBox 39"/>
                  <p:cNvSpPr txBox="1"/>
                  <p:nvPr/>
                </p:nvSpPr>
                <p:spPr>
                  <a:xfrm>
                    <a:off x="4774037" y="5142792"/>
                    <a:ext cx="1378904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000" b="1" dirty="0" smtClean="0"/>
                      <a:t>10. Send the new Map</a:t>
                    </a:r>
                    <a:endParaRPr lang="en-US" sz="1000" b="1" dirty="0"/>
                  </a:p>
                </p:txBody>
              </p:sp>
              <p:sp>
                <p:nvSpPr>
                  <p:cNvPr id="62" name="TextBox 61"/>
                  <p:cNvSpPr txBox="1"/>
                  <p:nvPr/>
                </p:nvSpPr>
                <p:spPr>
                  <a:xfrm>
                    <a:off x="4024431" y="3255690"/>
                    <a:ext cx="1471878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000" b="1" dirty="0"/>
                      <a:t>8</a:t>
                    </a:r>
                    <a:r>
                      <a:rPr lang="en-US" sz="1000" b="1" dirty="0" smtClean="0"/>
                      <a:t>. Send the best particle</a:t>
                    </a:r>
                    <a:endParaRPr lang="en-US" sz="1000" b="1" dirty="0"/>
                  </a:p>
                </p:txBody>
              </p:sp>
              <p:sp>
                <p:nvSpPr>
                  <p:cNvPr id="65" name="TextBox 64"/>
                  <p:cNvSpPr txBox="1"/>
                  <p:nvPr/>
                </p:nvSpPr>
                <p:spPr>
                  <a:xfrm>
                    <a:off x="7305865" y="4861739"/>
                    <a:ext cx="1545616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000" b="1" dirty="0"/>
                      <a:t>6</a:t>
                    </a:r>
                    <a:r>
                      <a:rPr lang="en-US" sz="1000" b="1" dirty="0" smtClean="0"/>
                      <a:t>.Updated particle values</a:t>
                    </a:r>
                    <a:endParaRPr lang="en-US" sz="1000" b="1" dirty="0"/>
                  </a:p>
                </p:txBody>
              </p:sp>
              <p:cxnSp>
                <p:nvCxnSpPr>
                  <p:cNvPr id="16" name="Straight Arrow Connector 15"/>
                  <p:cNvCxnSpPr/>
                  <p:nvPr/>
                </p:nvCxnSpPr>
                <p:spPr>
                  <a:xfrm>
                    <a:off x="5047665" y="4510043"/>
                    <a:ext cx="0" cy="265522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Arrow Connector 60"/>
                  <p:cNvCxnSpPr>
                    <a:endCxn id="52" idx="2"/>
                  </p:cNvCxnSpPr>
                  <p:nvPr/>
                </p:nvCxnSpPr>
                <p:spPr>
                  <a:xfrm rot="5400000" flipH="1" flipV="1">
                    <a:off x="7194451" y="3020070"/>
                    <a:ext cx="940569" cy="1525823"/>
                  </a:xfrm>
                  <a:prstGeom prst="bentConnector3">
                    <a:avLst>
                      <a:gd name="adj1" fmla="val -60213"/>
                    </a:avLst>
                  </a:prstGeom>
                  <a:ln>
                    <a:tailEnd type="triangle"/>
                  </a:ln>
                </p:spPr>
                <p:style>
                  <a:lnRef idx="3">
                    <a:schemeClr val="accent5"/>
                  </a:lnRef>
                  <a:fillRef idx="0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3" name="TextBox 62"/>
                  <p:cNvSpPr txBox="1"/>
                  <p:nvPr/>
                </p:nvSpPr>
                <p:spPr>
                  <a:xfrm>
                    <a:off x="6666740" y="3292325"/>
                    <a:ext cx="1188146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000" b="1" dirty="0"/>
                      <a:t>4</a:t>
                    </a:r>
                    <a:r>
                      <a:rPr lang="en-US" sz="1000" b="1" dirty="0" smtClean="0"/>
                      <a:t>. Current Particle </a:t>
                    </a:r>
                  </a:p>
                  <a:p>
                    <a:r>
                      <a:rPr lang="en-US" sz="1000" b="1" dirty="0" smtClean="0"/>
                      <a:t>State without Map</a:t>
                    </a:r>
                    <a:endParaRPr lang="en-US" sz="1000" b="1" dirty="0"/>
                  </a:p>
                </p:txBody>
              </p:sp>
              <p:sp>
                <p:nvSpPr>
                  <p:cNvPr id="64" name="TextBox 63"/>
                  <p:cNvSpPr txBox="1"/>
                  <p:nvPr/>
                </p:nvSpPr>
                <p:spPr>
                  <a:xfrm>
                    <a:off x="7827111" y="3953491"/>
                    <a:ext cx="1542410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000" b="1" dirty="0"/>
                      <a:t>5</a:t>
                    </a:r>
                    <a:r>
                      <a:rPr lang="en-US" sz="1000" b="1" dirty="0" smtClean="0"/>
                      <a:t>. New assignments of </a:t>
                    </a:r>
                  </a:p>
                  <a:p>
                    <a:r>
                      <a:rPr lang="en-US" sz="1000" b="1" dirty="0" smtClean="0"/>
                      <a:t>particles after resampling</a:t>
                    </a:r>
                    <a:endParaRPr lang="en-US" sz="1000" b="1" dirty="0"/>
                  </a:p>
                </p:txBody>
              </p:sp>
              <p:cxnSp>
                <p:nvCxnSpPr>
                  <p:cNvPr id="49" name="Straight Arrow Connector 48"/>
                  <p:cNvCxnSpPr>
                    <a:endCxn id="55" idx="2"/>
                  </p:cNvCxnSpPr>
                  <p:nvPr/>
                </p:nvCxnSpPr>
                <p:spPr>
                  <a:xfrm>
                    <a:off x="7191584" y="2230025"/>
                    <a:ext cx="1631923" cy="1074033"/>
                  </a:xfrm>
                  <a:prstGeom prst="bentConnector4">
                    <a:avLst>
                      <a:gd name="adj1" fmla="val 47003"/>
                      <a:gd name="adj2" fmla="val 121284"/>
                    </a:avLst>
                  </a:prstGeom>
                  <a:ln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7264341" y="1996332"/>
                    <a:ext cx="2558714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000" b="1" dirty="0"/>
                      <a:t>7</a:t>
                    </a:r>
                    <a:r>
                      <a:rPr lang="en-US" sz="1000" b="1" dirty="0" smtClean="0"/>
                      <a:t>. </a:t>
                    </a:r>
                    <a:r>
                      <a:rPr lang="en-US" sz="1000" b="1" dirty="0" err="1" smtClean="0"/>
                      <a:t>ScanMatch</a:t>
                    </a:r>
                    <a:r>
                      <a:rPr lang="en-US" sz="1000" b="1" dirty="0" smtClean="0"/>
                      <a:t> bolts distribute the maps </a:t>
                    </a:r>
                  </a:p>
                  <a:p>
                    <a:r>
                      <a:rPr lang="en-US" sz="1000" b="1" dirty="0" smtClean="0"/>
                      <a:t>among themselves according to assignments</a:t>
                    </a:r>
                    <a:endParaRPr lang="en-US" sz="1000" b="1" dirty="0"/>
                  </a:p>
                </p:txBody>
              </p:sp>
              <p:sp>
                <p:nvSpPr>
                  <p:cNvPr id="75" name="TextBox 74"/>
                  <p:cNvSpPr txBox="1"/>
                  <p:nvPr/>
                </p:nvSpPr>
                <p:spPr>
                  <a:xfrm>
                    <a:off x="6084015" y="1543671"/>
                    <a:ext cx="1407758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000" b="1" dirty="0"/>
                      <a:t>3</a:t>
                    </a:r>
                    <a:r>
                      <a:rPr lang="en-US" sz="1000" b="1" dirty="0" smtClean="0"/>
                      <a:t>. Send Laser Scan </a:t>
                    </a:r>
                  </a:p>
                  <a:p>
                    <a:r>
                      <a:rPr lang="en-US" sz="1000" b="1" dirty="0" smtClean="0"/>
                      <a:t>to all parallel instances</a:t>
                    </a:r>
                    <a:endParaRPr lang="en-US" sz="1000" b="1" dirty="0"/>
                  </a:p>
                </p:txBody>
              </p:sp>
              <p:sp>
                <p:nvSpPr>
                  <p:cNvPr id="77" name="TextBox 76"/>
                  <p:cNvSpPr txBox="1"/>
                  <p:nvPr/>
                </p:nvSpPr>
                <p:spPr>
                  <a:xfrm>
                    <a:off x="5324376" y="3409423"/>
                    <a:ext cx="1471878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000" b="1" dirty="0"/>
                      <a:t>8</a:t>
                    </a:r>
                    <a:r>
                      <a:rPr lang="en-US" sz="1000" b="1" dirty="0" smtClean="0"/>
                      <a:t>. Send the best particle</a:t>
                    </a:r>
                    <a:endParaRPr lang="en-US" sz="1000" b="1" dirty="0"/>
                  </a:p>
                </p:txBody>
              </p:sp>
              <p:sp>
                <p:nvSpPr>
                  <p:cNvPr id="82" name="TextBox 81"/>
                  <p:cNvSpPr txBox="1"/>
                  <p:nvPr/>
                </p:nvSpPr>
                <p:spPr>
                  <a:xfrm>
                    <a:off x="8117477" y="2485660"/>
                    <a:ext cx="734496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000" b="1" dirty="0" smtClean="0"/>
                      <a:t>RabbitMQ</a:t>
                    </a:r>
                    <a:endParaRPr lang="en-US" sz="1000" b="1" dirty="0"/>
                  </a:p>
                </p:txBody>
              </p:sp>
              <p:cxnSp>
                <p:nvCxnSpPr>
                  <p:cNvPr id="85" name="Straight Arrow Connector 84"/>
                  <p:cNvCxnSpPr>
                    <a:stCxn id="150" idx="2"/>
                  </p:cNvCxnSpPr>
                  <p:nvPr/>
                </p:nvCxnSpPr>
                <p:spPr>
                  <a:xfrm flipH="1">
                    <a:off x="6107804" y="768467"/>
                    <a:ext cx="6902" cy="208924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0" name="TextBox 59"/>
                  <p:cNvSpPr txBox="1"/>
                  <p:nvPr/>
                </p:nvSpPr>
                <p:spPr>
                  <a:xfrm>
                    <a:off x="6293477" y="762294"/>
                    <a:ext cx="864339" cy="24622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000" b="1" dirty="0" smtClean="0"/>
                      <a:t>2. Laser Scan</a:t>
                    </a:r>
                    <a:endParaRPr lang="en-US" sz="1000" b="1" dirty="0"/>
                  </a:p>
                </p:txBody>
              </p:sp>
              <p:sp>
                <p:nvSpPr>
                  <p:cNvPr id="100" name="Rounded Rectangle 99"/>
                  <p:cNvSpPr/>
                  <p:nvPr/>
                </p:nvSpPr>
                <p:spPr>
                  <a:xfrm>
                    <a:off x="5811318" y="2471058"/>
                    <a:ext cx="1103870" cy="619819"/>
                  </a:xfrm>
                  <a:prstGeom prst="round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b="1" dirty="0"/>
                  </a:p>
                </p:txBody>
              </p:sp>
              <p:sp>
                <p:nvSpPr>
                  <p:cNvPr id="99" name="Rounded Rectangle 98"/>
                  <p:cNvSpPr/>
                  <p:nvPr/>
                </p:nvSpPr>
                <p:spPr>
                  <a:xfrm>
                    <a:off x="5542744" y="2368240"/>
                    <a:ext cx="1103870" cy="619819"/>
                  </a:xfrm>
                  <a:prstGeom prst="round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200" b="1" dirty="0"/>
                  </a:p>
                </p:txBody>
              </p:sp>
              <p:sp>
                <p:nvSpPr>
                  <p:cNvPr id="98" name="Rounded Rectangle 97"/>
                  <p:cNvSpPr/>
                  <p:nvPr/>
                </p:nvSpPr>
                <p:spPr>
                  <a:xfrm>
                    <a:off x="5296930" y="2296378"/>
                    <a:ext cx="1103870" cy="619819"/>
                  </a:xfrm>
                  <a:prstGeom prst="round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b="1" dirty="0" err="1" smtClean="0"/>
                      <a:t>ScanMatcher</a:t>
                    </a:r>
                    <a:r>
                      <a:rPr lang="en-US" sz="1200" b="1" dirty="0" smtClean="0"/>
                      <a:t> Bolt</a:t>
                    </a:r>
                    <a:endParaRPr lang="en-US" sz="1200" b="1" dirty="0"/>
                  </a:p>
                </p:txBody>
              </p:sp>
              <p:sp>
                <p:nvSpPr>
                  <p:cNvPr id="103" name="Rounded Rectangle 102"/>
                  <p:cNvSpPr/>
                  <p:nvPr/>
                </p:nvSpPr>
                <p:spPr>
                  <a:xfrm>
                    <a:off x="4300464" y="3621728"/>
                    <a:ext cx="1103870" cy="619819"/>
                  </a:xfrm>
                  <a:prstGeom prst="roundRect">
                    <a:avLst/>
                  </a:prstGeom>
                </p:spPr>
                <p:style>
                  <a:lnRef idx="2">
                    <a:schemeClr val="accent3"/>
                  </a:lnRef>
                  <a:fillRef idx="1">
                    <a:schemeClr val="lt1"/>
                  </a:fillRef>
                  <a:effectRef idx="0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b="1" dirty="0" err="1" smtClean="0"/>
                      <a:t>MapBuilding</a:t>
                    </a:r>
                    <a:r>
                      <a:rPr lang="en-US" sz="1200" b="1" dirty="0" smtClean="0"/>
                      <a:t> Bolt</a:t>
                    </a:r>
                    <a:endParaRPr lang="en-US" sz="1200" b="1" dirty="0"/>
                  </a:p>
                </p:txBody>
              </p:sp>
              <p:sp>
                <p:nvSpPr>
                  <p:cNvPr id="104" name="Rounded Rectangle 103"/>
                  <p:cNvSpPr/>
                  <p:nvPr/>
                </p:nvSpPr>
                <p:spPr>
                  <a:xfrm>
                    <a:off x="6794338" y="3635874"/>
                    <a:ext cx="1103870" cy="619819"/>
                  </a:xfrm>
                  <a:prstGeom prst="roundRect">
                    <a:avLst/>
                  </a:prstGeom>
                </p:spPr>
                <p:style>
                  <a:lnRef idx="2">
                    <a:schemeClr val="accent3"/>
                  </a:lnRef>
                  <a:fillRef idx="1">
                    <a:schemeClr val="lt1"/>
                  </a:fillRef>
                  <a:effectRef idx="0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b="1" dirty="0" err="1"/>
                      <a:t>Resamplig</a:t>
                    </a:r>
                    <a:r>
                      <a:rPr lang="en-US" sz="1200" b="1" dirty="0"/>
                      <a:t> Bolt</a:t>
                    </a:r>
                  </a:p>
                </p:txBody>
              </p:sp>
              <p:sp>
                <p:nvSpPr>
                  <p:cNvPr id="105" name="Rounded Rectangle 104"/>
                  <p:cNvSpPr/>
                  <p:nvPr/>
                </p:nvSpPr>
                <p:spPr>
                  <a:xfrm>
                    <a:off x="5560538" y="3621727"/>
                    <a:ext cx="1103870" cy="619819"/>
                  </a:xfrm>
                  <a:prstGeom prst="roundRect">
                    <a:avLst/>
                  </a:prstGeom>
                </p:spPr>
                <p:style>
                  <a:lnRef idx="2">
                    <a:schemeClr val="accent3"/>
                  </a:lnRef>
                  <a:fillRef idx="1">
                    <a:schemeClr val="lt1"/>
                  </a:fillRef>
                  <a:effectRef idx="0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b="1" dirty="0"/>
                      <a:t>Best Particle Send Bolt</a:t>
                    </a:r>
                  </a:p>
                </p:txBody>
              </p:sp>
              <p:sp>
                <p:nvSpPr>
                  <p:cNvPr id="109" name="Rounded Rectangle 108"/>
                  <p:cNvSpPr/>
                  <p:nvPr/>
                </p:nvSpPr>
                <p:spPr>
                  <a:xfrm>
                    <a:off x="4300464" y="4465655"/>
                    <a:ext cx="1103870" cy="619819"/>
                  </a:xfrm>
                  <a:prstGeom prst="roundRect">
                    <a:avLst/>
                  </a:prstGeom>
                </p:spPr>
                <p:style>
                  <a:lnRef idx="2">
                    <a:schemeClr val="accent3"/>
                  </a:lnRef>
                  <a:fillRef idx="1">
                    <a:schemeClr val="lt1"/>
                  </a:fillRef>
                  <a:effectRef idx="0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b="1" dirty="0"/>
                      <a:t>Map Send Bolt</a:t>
                    </a:r>
                  </a:p>
                </p:txBody>
              </p:sp>
              <p:cxnSp>
                <p:nvCxnSpPr>
                  <p:cNvPr id="116" name="Straight Arrow Connector 115"/>
                  <p:cNvCxnSpPr>
                    <a:stCxn id="103" idx="2"/>
                    <a:endCxn id="109" idx="0"/>
                  </p:cNvCxnSpPr>
                  <p:nvPr/>
                </p:nvCxnSpPr>
                <p:spPr>
                  <a:xfrm>
                    <a:off x="4852399" y="4241547"/>
                    <a:ext cx="0" cy="224108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Straight Arrow Connector 117"/>
                  <p:cNvCxnSpPr>
                    <a:stCxn id="41" idx="2"/>
                    <a:endCxn id="103" idx="0"/>
                  </p:cNvCxnSpPr>
                  <p:nvPr/>
                </p:nvCxnSpPr>
                <p:spPr>
                  <a:xfrm flipH="1">
                    <a:off x="4852399" y="3200542"/>
                    <a:ext cx="1264540" cy="421186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Straight Arrow Connector 119"/>
                  <p:cNvCxnSpPr>
                    <a:stCxn id="41" idx="2"/>
                    <a:endCxn id="105" idx="0"/>
                  </p:cNvCxnSpPr>
                  <p:nvPr/>
                </p:nvCxnSpPr>
                <p:spPr>
                  <a:xfrm flipH="1">
                    <a:off x="6112473" y="3200542"/>
                    <a:ext cx="4466" cy="421185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Straight Arrow Connector 121"/>
                  <p:cNvCxnSpPr>
                    <a:stCxn id="41" idx="2"/>
                    <a:endCxn id="104" idx="0"/>
                  </p:cNvCxnSpPr>
                  <p:nvPr/>
                </p:nvCxnSpPr>
                <p:spPr>
                  <a:xfrm>
                    <a:off x="6116939" y="3200542"/>
                    <a:ext cx="1229334" cy="435332"/>
                  </a:xfrm>
                  <a:prstGeom prst="straightConnector1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79" name="TextBox 78"/>
                  <p:cNvSpPr txBox="1"/>
                  <p:nvPr/>
                </p:nvSpPr>
                <p:spPr>
                  <a:xfrm>
                    <a:off x="5047665" y="1884574"/>
                    <a:ext cx="1156086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000" b="1" dirty="0" smtClean="0"/>
                      <a:t>Parallel Instances </a:t>
                    </a:r>
                  </a:p>
                  <a:p>
                    <a:r>
                      <a:rPr lang="en-US" sz="1000" b="1" dirty="0" smtClean="0"/>
                      <a:t>of </a:t>
                    </a:r>
                    <a:r>
                      <a:rPr lang="en-US" sz="1000" b="1" dirty="0" err="1" smtClean="0"/>
                      <a:t>ScanMatch</a:t>
                    </a:r>
                    <a:r>
                      <a:rPr lang="en-US" sz="1000" b="1" dirty="0" smtClean="0"/>
                      <a:t> Bolt</a:t>
                    </a:r>
                    <a:endParaRPr lang="en-US" sz="1000" b="1" dirty="0"/>
                  </a:p>
                </p:txBody>
              </p:sp>
              <p:sp>
                <p:nvSpPr>
                  <p:cNvPr id="150" name="Rounded Rectangle 149"/>
                  <p:cNvSpPr/>
                  <p:nvPr/>
                </p:nvSpPr>
                <p:spPr>
                  <a:xfrm>
                    <a:off x="5562771" y="148648"/>
                    <a:ext cx="1103870" cy="619819"/>
                  </a:xfrm>
                  <a:prstGeom prst="roundRect">
                    <a:avLst/>
                  </a:prstGeom>
                </p:spPr>
                <p:style>
                  <a:lnRef idx="2">
                    <a:schemeClr val="accent3"/>
                  </a:lnRef>
                  <a:fillRef idx="1">
                    <a:schemeClr val="lt1"/>
                  </a:fillRef>
                  <a:effectRef idx="0">
                    <a:schemeClr val="accent3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200" b="1" dirty="0" err="1"/>
                      <a:t>LaserScan</a:t>
                    </a:r>
                    <a:r>
                      <a:rPr lang="en-US" sz="1200" b="1" dirty="0"/>
                      <a:t> Spout</a:t>
                    </a:r>
                  </a:p>
                </p:txBody>
              </p:sp>
              <p:cxnSp>
                <p:nvCxnSpPr>
                  <p:cNvPr id="3" name="Elbow Connector 2"/>
                  <p:cNvCxnSpPr>
                    <a:stCxn id="52" idx="0"/>
                  </p:cNvCxnSpPr>
                  <p:nvPr/>
                </p:nvCxnSpPr>
                <p:spPr>
                  <a:xfrm rot="16200000" flipV="1">
                    <a:off x="7651266" y="2046121"/>
                    <a:ext cx="296574" cy="1256190"/>
                  </a:xfrm>
                  <a:prstGeom prst="bentConnector2">
                    <a:avLst/>
                  </a:prstGeom>
                  <a:ln>
                    <a:tailEnd type="triangle"/>
                  </a:ln>
                </p:spPr>
                <p:style>
                  <a:lnRef idx="3">
                    <a:schemeClr val="accent5"/>
                  </a:lnRef>
                  <a:fillRef idx="0">
                    <a:schemeClr val="accent5"/>
                  </a:fillRef>
                  <a:effectRef idx="2">
                    <a:schemeClr val="accent5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" name="Elbow Connector 5"/>
                  <p:cNvCxnSpPr>
                    <a:stCxn id="55" idx="0"/>
                  </p:cNvCxnSpPr>
                  <p:nvPr/>
                </p:nvCxnSpPr>
                <p:spPr>
                  <a:xfrm rot="16200000" flipV="1">
                    <a:off x="7794647" y="1785003"/>
                    <a:ext cx="425798" cy="1631923"/>
                  </a:xfrm>
                  <a:prstGeom prst="bentConnector2">
                    <a:avLst/>
                  </a:prstGeom>
                  <a:ln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5" name="TextBox 44"/>
                <p:cNvSpPr txBox="1"/>
                <p:nvPr/>
              </p:nvSpPr>
              <p:spPr>
                <a:xfrm>
                  <a:off x="6075873" y="5154978"/>
                  <a:ext cx="1471878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b="1" dirty="0"/>
                    <a:t>9</a:t>
                  </a:r>
                  <a:r>
                    <a:rPr lang="en-US" sz="1000" b="1" dirty="0" smtClean="0"/>
                    <a:t>. Send the best particle</a:t>
                  </a:r>
                  <a:endParaRPr lang="en-US" sz="1000" b="1" dirty="0"/>
                </a:p>
              </p:txBody>
            </p:sp>
          </p:grpSp>
          <p:sp>
            <p:nvSpPr>
              <p:cNvPr id="47" name="Rounded Rectangle 46"/>
              <p:cNvSpPr/>
              <p:nvPr/>
            </p:nvSpPr>
            <p:spPr>
              <a:xfrm>
                <a:off x="5563188" y="1614441"/>
                <a:ext cx="1103870" cy="619819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 smtClean="0"/>
                  <a:t>Dispatcher Bolt</a:t>
                </a:r>
                <a:endParaRPr lang="en-US" sz="1200" b="1" dirty="0"/>
              </a:p>
            </p:txBody>
          </p:sp>
          <p:cxnSp>
            <p:nvCxnSpPr>
              <p:cNvPr id="15" name="Elbow Connector 14"/>
              <p:cNvCxnSpPr>
                <a:stCxn id="41" idx="1"/>
                <a:endCxn id="47" idx="1"/>
              </p:cNvCxnSpPr>
              <p:nvPr/>
            </p:nvCxnSpPr>
            <p:spPr>
              <a:xfrm rot="10800000" flipH="1">
                <a:off x="5050616" y="1924351"/>
                <a:ext cx="512572" cy="1255840"/>
              </a:xfrm>
              <a:prstGeom prst="bentConnector3">
                <a:avLst>
                  <a:gd name="adj1" fmla="val -44599"/>
                </a:avLst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TextBox 65"/>
              <p:cNvSpPr txBox="1"/>
              <p:nvPr/>
            </p:nvSpPr>
            <p:spPr>
              <a:xfrm>
                <a:off x="3891752" y="2151130"/>
                <a:ext cx="175240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b="1" dirty="0" smtClean="0"/>
                  <a:t>11. Ready for Next Laser Scan</a:t>
                </a:r>
                <a:endParaRPr lang="en-US" sz="1000" b="1" dirty="0"/>
              </a:p>
            </p:txBody>
          </p:sp>
          <p:cxnSp>
            <p:nvCxnSpPr>
              <p:cNvPr id="50" name="Straight Arrow Connector 33"/>
              <p:cNvCxnSpPr>
                <a:stCxn id="104" idx="3"/>
              </p:cNvCxnSpPr>
              <p:nvPr/>
            </p:nvCxnSpPr>
            <p:spPr>
              <a:xfrm flipH="1" flipV="1">
                <a:off x="7196415" y="3620398"/>
                <a:ext cx="701793" cy="958436"/>
              </a:xfrm>
              <a:prstGeom prst="bentConnector4">
                <a:avLst>
                  <a:gd name="adj1" fmla="val -32574"/>
                  <a:gd name="adj2" fmla="val 100415"/>
                </a:avLst>
              </a:prstGeom>
              <a:ln>
                <a:tailEnd type="triangle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>
                <a:endCxn id="150" idx="0"/>
              </p:cNvCxnSpPr>
              <p:nvPr/>
            </p:nvCxnSpPr>
            <p:spPr>
              <a:xfrm>
                <a:off x="6114706" y="526724"/>
                <a:ext cx="0" cy="25497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TextBox 50"/>
            <p:cNvSpPr txBox="1"/>
            <p:nvPr/>
          </p:nvSpPr>
          <p:spPr>
            <a:xfrm>
              <a:off x="6203751" y="523783"/>
              <a:ext cx="85632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1. Laser Scan</a:t>
              </a:r>
              <a:endParaRPr lang="en-US" sz="1000" b="1" dirty="0"/>
            </a:p>
          </p:txBody>
        </p:sp>
      </p:grp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Storm Topology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02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5368932" y="1738184"/>
            <a:ext cx="1933066" cy="1924352"/>
          </a:xfrm>
          <a:prstGeom prst="rect">
            <a:avLst/>
          </a:prstGeom>
          <a:ln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956" y="4792183"/>
            <a:ext cx="438295" cy="58330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90819" y="3762409"/>
            <a:ext cx="1911179" cy="8754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5572264" y="4133770"/>
            <a:ext cx="1543326" cy="44484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Gateway Application with ROS Connection</a:t>
            </a:r>
            <a:endParaRPr lang="en-US" sz="1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368932" y="3722583"/>
            <a:ext cx="11288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Gateway running </a:t>
            </a:r>
          </a:p>
          <a:p>
            <a:r>
              <a:rPr lang="en-US" sz="1000" b="1" dirty="0" smtClean="0"/>
              <a:t>in Workstation</a:t>
            </a:r>
            <a:endParaRPr lang="en-US" sz="1000" b="1" dirty="0"/>
          </a:p>
        </p:txBody>
      </p:sp>
      <p:sp>
        <p:nvSpPr>
          <p:cNvPr id="8" name="Rectangle 7"/>
          <p:cNvSpPr/>
          <p:nvPr/>
        </p:nvSpPr>
        <p:spPr>
          <a:xfrm>
            <a:off x="5453448" y="3188703"/>
            <a:ext cx="1771135" cy="3886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2" idx="0"/>
            <a:endCxn id="3" idx="2"/>
          </p:cNvCxnSpPr>
          <p:nvPr/>
        </p:nvCxnSpPr>
        <p:spPr>
          <a:xfrm flipH="1" flipV="1">
            <a:off x="6343927" y="4578614"/>
            <a:ext cx="7177" cy="21356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0"/>
          </p:cNvCxnSpPr>
          <p:nvPr/>
        </p:nvCxnSpPr>
        <p:spPr>
          <a:xfrm flipH="1" flipV="1">
            <a:off x="6343927" y="3562664"/>
            <a:ext cx="2482" cy="19974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293188" y="3228316"/>
            <a:ext cx="106441" cy="3071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672806" y="3217732"/>
            <a:ext cx="106441" cy="3071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886152" y="3217732"/>
            <a:ext cx="123116" cy="3071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453449" y="2047840"/>
            <a:ext cx="1771135" cy="87321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426598" y="2047840"/>
            <a:ext cx="12298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Apache Storm DSPF</a:t>
            </a:r>
            <a:endParaRPr lang="en-US" sz="1000" b="1" dirty="0"/>
          </a:p>
        </p:txBody>
      </p:sp>
      <p:sp>
        <p:nvSpPr>
          <p:cNvPr id="57" name="Rounded Rectangle 56"/>
          <p:cNvSpPr/>
          <p:nvPr/>
        </p:nvSpPr>
        <p:spPr>
          <a:xfrm>
            <a:off x="5571203" y="2370757"/>
            <a:ext cx="1543326" cy="44484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Parallel SLAM Topology</a:t>
            </a:r>
            <a:endParaRPr lang="en-US" sz="1000" b="1" dirty="0"/>
          </a:p>
        </p:txBody>
      </p:sp>
      <p:cxnSp>
        <p:nvCxnSpPr>
          <p:cNvPr id="59" name="Straight Arrow Connector 58"/>
          <p:cNvCxnSpPr/>
          <p:nvPr/>
        </p:nvCxnSpPr>
        <p:spPr>
          <a:xfrm flipH="1" flipV="1">
            <a:off x="6333998" y="2940613"/>
            <a:ext cx="2482" cy="19974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372969" y="2981071"/>
            <a:ext cx="679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Message </a:t>
            </a:r>
          </a:p>
          <a:p>
            <a:r>
              <a:rPr lang="en-US" sz="1000" b="1" dirty="0" smtClean="0"/>
              <a:t>Brokers</a:t>
            </a:r>
            <a:endParaRPr lang="en-US" sz="10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6399629" y="4592128"/>
            <a:ext cx="11448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Connect to Robot </a:t>
            </a:r>
          </a:p>
          <a:p>
            <a:pPr algn="ctr"/>
            <a:r>
              <a:rPr lang="en-US" sz="1000" b="1" dirty="0" smtClean="0"/>
              <a:t>via Wireless</a:t>
            </a:r>
            <a:endParaRPr lang="en-US" sz="10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5376592" y="1749143"/>
            <a:ext cx="10230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/>
              <a:t>OpenStack</a:t>
            </a:r>
            <a:r>
              <a:rPr lang="en-US" sz="1000" b="1" dirty="0" smtClean="0"/>
              <a:t> VMs</a:t>
            </a:r>
            <a:endParaRPr lang="en-US" sz="10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Turtlebot Application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259754" y="1942712"/>
            <a:ext cx="7815" cy="304952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6200000">
            <a:off x="4299450" y="3328975"/>
            <a:ext cx="16632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Connected via network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292516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556632" cy="807183"/>
          </a:xfrm>
        </p:spPr>
        <p:txBody>
          <a:bodyPr>
            <a:noAutofit/>
          </a:bodyPr>
          <a:lstStyle/>
          <a:p>
            <a:r>
              <a:rPr lang="en-US" sz="3200" dirty="0" smtClean="0"/>
              <a:t>Speedup for 640 and 180 distance measurements per reading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782646" y="4251569"/>
            <a:ext cx="2115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Overhead because of different </a:t>
            </a:r>
          </a:p>
          <a:p>
            <a:r>
              <a:rPr lang="en-US" sz="1200" dirty="0" smtClean="0"/>
              <a:t>computation times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4423508" y="2743199"/>
            <a:ext cx="824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Speedup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371" y="1425487"/>
            <a:ext cx="8292184" cy="5053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852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463" y="1419451"/>
            <a:ext cx="4701045" cy="39668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21170" y="5649091"/>
            <a:ext cx="269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IO, GC and Compute Times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07024" y="5625197"/>
            <a:ext cx="3200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Parallel Overhead, because of </a:t>
            </a:r>
          </a:p>
          <a:p>
            <a:r>
              <a:rPr lang="en-US" dirty="0" smtClean="0"/>
              <a:t>time differences in parallel tasks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7759" y="2360246"/>
            <a:ext cx="1661322" cy="290611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917759" y="5625197"/>
            <a:ext cx="19827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Steps per </a:t>
            </a:r>
          </a:p>
          <a:p>
            <a:r>
              <a:rPr lang="en-US" dirty="0" smtClean="0"/>
              <a:t>one </a:t>
            </a:r>
            <a:r>
              <a:rPr lang="en-US" dirty="0" err="1" smtClean="0"/>
              <a:t>ScanMatching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operation with STD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323" y="1141046"/>
            <a:ext cx="4315642" cy="427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569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Time variations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312" y="1432780"/>
            <a:ext cx="6462320" cy="231058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933" y="4002234"/>
            <a:ext cx="6309078" cy="25275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79172" y="2347694"/>
            <a:ext cx="2207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Serial Time Variations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679172" y="4732538"/>
            <a:ext cx="32399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Parallel Time Variations, </a:t>
            </a:r>
          </a:p>
          <a:p>
            <a:r>
              <a:rPr lang="en-US" dirty="0" smtClean="0"/>
              <a:t>includes total time, </a:t>
            </a:r>
          </a:p>
          <a:p>
            <a:r>
              <a:rPr lang="en-US" dirty="0" smtClean="0"/>
              <a:t>maximum parallel task time and </a:t>
            </a:r>
          </a:p>
          <a:p>
            <a:r>
              <a:rPr lang="en-US" dirty="0" smtClean="0"/>
              <a:t>mean parallel task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681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Time variation after Cutoff at 140 steps for two runs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2469" y="1529257"/>
            <a:ext cx="6998815" cy="250567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855" y="4230314"/>
            <a:ext cx="6992718" cy="250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346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Speedup After Cutoff at 140 steps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520" y="1981899"/>
            <a:ext cx="6697051" cy="33451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94401" y="5517662"/>
            <a:ext cx="3816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gains from 12 to 16 because </a:t>
            </a:r>
          </a:p>
          <a:p>
            <a:r>
              <a:rPr lang="en-US" dirty="0" smtClean="0"/>
              <a:t>max number of parallel tasks are equal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56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 After Cutoff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1745" y="1583350"/>
            <a:ext cx="5071710" cy="4351338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129" y="1838416"/>
            <a:ext cx="4978563" cy="40650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75878" y="6171226"/>
            <a:ext cx="269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IO, GC and Compute Times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2101" y="6022286"/>
            <a:ext cx="32000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Parallel Overhead, because of </a:t>
            </a:r>
          </a:p>
          <a:p>
            <a:r>
              <a:rPr lang="en-US" dirty="0" smtClean="0"/>
              <a:t>time differences in parallel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538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254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IoTCloud Architecture</vt:lpstr>
      <vt:lpstr>Storm Topology</vt:lpstr>
      <vt:lpstr>Turtlebot Application</vt:lpstr>
      <vt:lpstr>Speedup for 640 and 180 distance measurements per reading</vt:lpstr>
      <vt:lpstr>Overhead</vt:lpstr>
      <vt:lpstr>Individual Time variations</vt:lpstr>
      <vt:lpstr>Individual Time variation after Cutoff at 140 steps for two runs</vt:lpstr>
      <vt:lpstr>Speedup After Cutoff at 140 steps</vt:lpstr>
      <vt:lpstr>Overhead After Cutoff</vt:lpstr>
      <vt:lpstr>Resampling Overhead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supun</dc:creator>
  <cp:lastModifiedBy>supun</cp:lastModifiedBy>
  <cp:revision>60</cp:revision>
  <dcterms:created xsi:type="dcterms:W3CDTF">2015-03-02T02:30:06Z</dcterms:created>
  <dcterms:modified xsi:type="dcterms:W3CDTF">2015-05-02T20:45:58Z</dcterms:modified>
</cp:coreProperties>
</file>