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2"/>
  </p:notesMasterIdLst>
  <p:sldIdLst>
    <p:sldId id="339" r:id="rId3"/>
    <p:sldId id="312" r:id="rId4"/>
    <p:sldId id="341" r:id="rId5"/>
    <p:sldId id="265" r:id="rId6"/>
    <p:sldId id="314" r:id="rId7"/>
    <p:sldId id="305" r:id="rId8"/>
    <p:sldId id="344" r:id="rId9"/>
    <p:sldId id="343" r:id="rId10"/>
    <p:sldId id="33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0"/>
    <a:srgbClr val="005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196"/>
    <p:restoredTop sz="78741"/>
  </p:normalViewPr>
  <p:slideViewPr>
    <p:cSldViewPr>
      <p:cViewPr>
        <p:scale>
          <a:sx n="62" d="100"/>
          <a:sy n="62" d="100"/>
        </p:scale>
        <p:origin x="1696" y="4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F33AF-6A81-4D45-9DF7-83716346C332}" type="datetimeFigureOut">
              <a:rPr lang="en-US" smtClean="0"/>
              <a:t>10/28/15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D4977-86AC-43B0-83C9-836157D80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5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D4977-86AC-43B0-83C9-836157D80C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6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D4977-86AC-43B0-83C9-836157D80C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B725B-14A2-4A2A-8C8A-195D0B19D03F}" type="datetime1">
              <a:rPr lang="en-US" smtClean="0"/>
              <a:pPr/>
              <a:t>10/28/15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04A3D6-BD4B-45C2-84F5-D61D17472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3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6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CAF1D-4FEB-42D5-A538-31D9A947CE32}" type="datetime1">
              <a:rPr lang="en-US" smtClean="0"/>
              <a:t>10/28/15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1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BC022-E96B-456E-A449-DA5896C1E656}" type="datetime1">
              <a:rPr lang="en-US" smtClean="0"/>
              <a:t>10/28/15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59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FEC3-A82A-41D1-9331-397770DE9AF2}" type="datetime1">
              <a:rPr lang="en-US" smtClean="0"/>
              <a:t>10/28/15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34FF554-5E2B-4EB8-8DDE-3E819FBEB273}" type="datetime1">
              <a:rPr lang="en-US" smtClean="0"/>
              <a:t>10/28/15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04A3D6-BD4B-45C2-84F5-D61D17472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1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34FF554-5E2B-4EB8-8DDE-3E819FBEB273}" type="datetime1">
              <a:rPr lang="en-US" smtClean="0"/>
              <a:t>10/28/15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04A3D6-BD4B-45C2-84F5-D61D17472C9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373470"/>
            <a:ext cx="1066800" cy="435661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>
            <a:off x="0" y="914400"/>
            <a:ext cx="9144001" cy="0"/>
          </a:xfrm>
          <a:prstGeom prst="line">
            <a:avLst/>
          </a:prstGeom>
          <a:ln w="28575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0" y="6324600"/>
            <a:ext cx="9144001" cy="0"/>
          </a:xfrm>
          <a:prstGeom prst="line">
            <a:avLst/>
          </a:prstGeom>
          <a:ln w="28575">
            <a:solidFill>
              <a:srgbClr val="FF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2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bg1"/>
          </a:solidFill>
          <a:latin typeface="Georgia" panose="02040502050405020303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acm.acm.org/magazines/2015/7/188732-exascale-computing-and-big-data/fulltext" TargetMode="External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hyperlink" Target="http://www.mcs.anl.gov/~hereld/doecgf2014/slides/ScienceAtExtremeScale_DOECGF_Nowell_140424v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cr-discovery.science.doe.gov/2014/11/exascale-road-bump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hyperlink" Target="http://science.energy.gov/~/media/40749FD92B58438594256267425C4AD1.ash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Toward a Unified HPC and Big Data Runtime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305800" cy="1752600"/>
          </a:xfrm>
        </p:spPr>
        <p:txBody>
          <a:bodyPr/>
          <a:lstStyle/>
          <a:p>
            <a:r>
              <a:rPr lang="en-US" sz="2400" dirty="0" smtClean="0"/>
              <a:t>Joshua </a:t>
            </a:r>
            <a:r>
              <a:rPr lang="en-US" sz="2400" dirty="0" err="1" smtClean="0"/>
              <a:t>Suetterlein</a:t>
            </a:r>
            <a:endParaRPr lang="en-US" sz="2400" dirty="0" smtClean="0"/>
          </a:p>
          <a:p>
            <a:r>
              <a:rPr lang="en-US" sz="2400" dirty="0" smtClean="0"/>
              <a:t>University of Delaware</a:t>
            </a:r>
          </a:p>
          <a:p>
            <a:r>
              <a:rPr lang="en-US" sz="2400" dirty="0" smtClean="0"/>
              <a:t>Joshua </a:t>
            </a:r>
            <a:r>
              <a:rPr lang="en-US" sz="2400" dirty="0" err="1" smtClean="0"/>
              <a:t>Landwehr</a:t>
            </a:r>
            <a:r>
              <a:rPr lang="en-US" sz="2400" dirty="0" smtClean="0"/>
              <a:t>,</a:t>
            </a:r>
            <a:r>
              <a:rPr lang="en-US" sz="2400" dirty="0"/>
              <a:t> </a:t>
            </a:r>
            <a:r>
              <a:rPr lang="en-US" sz="2400" dirty="0" smtClean="0"/>
              <a:t>Joseph </a:t>
            </a:r>
            <a:r>
              <a:rPr lang="en-US" sz="2400" dirty="0" err="1" smtClean="0"/>
              <a:t>Manzano</a:t>
            </a:r>
            <a:r>
              <a:rPr lang="en-US" sz="2400" dirty="0" smtClean="0"/>
              <a:t>, Andres Marquez</a:t>
            </a:r>
          </a:p>
          <a:p>
            <a:r>
              <a:rPr lang="en-US" sz="2400" dirty="0" smtClean="0"/>
              <a:t>PNNL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B725B-14A2-4A2A-8C8A-195D0B19D03F}" type="datetime1">
              <a:rPr lang="en-US" smtClean="0"/>
              <a:pPr/>
              <a:t>10/28/15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/>
              <a:t>Why should we consider joining HPC and Big Data?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Boundaries are beginning to blur</a:t>
            </a:r>
          </a:p>
          <a:p>
            <a:r>
              <a:rPr lang="en-US" sz="2400" dirty="0" smtClean="0"/>
              <a:t>Next generation systems can cost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0000"/>
                </a:solidFill>
              </a:rPr>
              <a:t>Billions</a:t>
            </a:r>
            <a:r>
              <a:rPr lang="en-US" sz="2400" dirty="0" smtClean="0"/>
              <a:t> of $$$ in R&amp;D and </a:t>
            </a:r>
            <a:r>
              <a:rPr lang="en-US" sz="2400" dirty="0" smtClean="0">
                <a:solidFill>
                  <a:srgbClr val="FF0000"/>
                </a:solidFill>
              </a:rPr>
              <a:t>Millions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to maintain</a:t>
            </a:r>
          </a:p>
          <a:p>
            <a:r>
              <a:rPr lang="en-US" sz="2400" dirty="0" smtClean="0"/>
              <a:t>Moreover technical challenges </a:t>
            </a:r>
            <a:br>
              <a:rPr lang="en-US" sz="2400" dirty="0" smtClean="0"/>
            </a:br>
            <a:r>
              <a:rPr lang="en-US" sz="2400" dirty="0" smtClean="0"/>
              <a:t>provide a unique opportunity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5986046"/>
            <a:ext cx="883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http://</a:t>
            </a:r>
            <a:r>
              <a:rPr lang="en-US" sz="1600" dirty="0" err="1">
                <a:hlinkClick r:id="rId3"/>
              </a:rPr>
              <a:t>cacm.acm.org</a:t>
            </a:r>
            <a:r>
              <a:rPr lang="en-US" sz="1600" dirty="0">
                <a:hlinkClick r:id="rId3"/>
              </a:rPr>
              <a:t>/magazines/2015/7/188732-exascale-computing-and-big-data/</a:t>
            </a:r>
            <a:r>
              <a:rPr lang="en-US" sz="1600" dirty="0" err="1">
                <a:hlinkClick r:id="rId3"/>
              </a:rPr>
              <a:t>fulltext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810000"/>
            <a:ext cx="2844800" cy="21336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56865"/>
              </p:ext>
            </p:extLst>
          </p:nvPr>
        </p:nvGraphicFramePr>
        <p:xfrm>
          <a:off x="457200" y="1554481"/>
          <a:ext cx="82296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485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HPC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Big Data</a:t>
                      </a:r>
                      <a:endParaRPr lang="en-US" sz="2200" dirty="0"/>
                    </a:p>
                  </a:txBody>
                  <a:tcPr/>
                </a:tc>
              </a:tr>
              <a:tr h="843532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2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Computational science has become essential for engineering and science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Reliably manages exponentially</a:t>
                      </a:r>
                      <a:r>
                        <a:rPr lang="en-US" sz="20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growing </a:t>
                      </a:r>
                      <a:r>
                        <a:rPr lang="en-US" sz="2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data</a:t>
                      </a:r>
                    </a:p>
                  </a:txBody>
                  <a:tcPr/>
                </a:tc>
              </a:tr>
              <a:tr h="804737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sz="2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Computational models enable the impossible</a:t>
                      </a:r>
                      <a:r>
                        <a:rPr lang="en-US" sz="2000" baseline="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(or impractical)</a:t>
                      </a:r>
                      <a:endParaRPr lang="en-US" sz="2000" dirty="0" smtClean="0"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Data analytics explores complex relationships among and growing data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55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400" b="1" dirty="0"/>
              <a:t>Known </a:t>
            </a:r>
            <a:r>
              <a:rPr lang="en-US" sz="2400" b="1" dirty="0" err="1"/>
              <a:t>Exascale</a:t>
            </a:r>
            <a:r>
              <a:rPr lang="en-US" sz="2400" b="1" dirty="0"/>
              <a:t> Challenges  </a:t>
            </a:r>
          </a:p>
          <a:p>
            <a:pPr lvl="1" fontAlgn="base"/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Energy efficiency</a:t>
            </a:r>
          </a:p>
          <a:p>
            <a:pPr lvl="1" fontAlgn="base"/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Resilience </a:t>
            </a:r>
            <a:endParaRPr lang="en-US" sz="18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1" fontAlgn="base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Memory technology</a:t>
            </a:r>
          </a:p>
          <a:p>
            <a:pPr lvl="1" fontAlgn="base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Interconnect technology</a:t>
            </a:r>
          </a:p>
          <a:p>
            <a:pPr lvl="1" fontAlgn="base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Algorithms</a:t>
            </a:r>
          </a:p>
          <a:p>
            <a:pPr lvl="1" fontAlgn="base"/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Scientific productivity</a:t>
            </a:r>
          </a:p>
          <a:p>
            <a:pPr marL="457200" lvl="1" indent="0" algn="ctr" fontAlgn="base">
              <a:buNone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>
                <a:hlinkClick r:id="rId2"/>
              </a:rPr>
              <a:t>://ascr-discovery.science.doe.gov/2014/11/exascale-road-bumps</a:t>
            </a:r>
            <a:r>
              <a:rPr lang="en-US" sz="1600" dirty="0" smtClean="0">
                <a:hlinkClick r:id="rId2"/>
              </a:rPr>
              <a:t>/</a:t>
            </a:r>
            <a:endParaRPr lang="en-US" sz="1600" b="1" dirty="0"/>
          </a:p>
          <a:p>
            <a:pPr fontAlgn="base"/>
            <a:r>
              <a:rPr lang="en-US" sz="2400" b="1" dirty="0" smtClean="0"/>
              <a:t>Hidden Challenge: I/O vs Concurrency</a:t>
            </a:r>
          </a:p>
          <a:p>
            <a:pPr marL="457200" lvl="1" indent="0" fontAlgn="base">
              <a:buNone/>
            </a:pPr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199" y="1066800"/>
            <a:ext cx="2934201" cy="2200651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08074"/>
              </p:ext>
            </p:extLst>
          </p:nvPr>
        </p:nvGraphicFramePr>
        <p:xfrm>
          <a:off x="571000" y="4191000"/>
          <a:ext cx="8002001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6460"/>
                <a:gridCol w="1105663"/>
                <a:gridCol w="2494939"/>
                <a:gridCol w="24949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Total Concurrency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O(million)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O(billion)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System</a:t>
                      </a:r>
                      <a:r>
                        <a:rPr lang="en-US" baseline="0" dirty="0" smtClean="0"/>
                        <a:t> Memory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0.3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 PB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 PB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I/O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0.2 TB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 TB/s global PFS +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 TB/s burst buffer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 TB/s global PFS +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500 TB/s burst buffer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6200" y="5972979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4"/>
              </a:rPr>
              <a:t>Science </a:t>
            </a:r>
            <a:r>
              <a:rPr lang="en-US" sz="1600" dirty="0">
                <a:hlinkClick r:id="rId4"/>
              </a:rPr>
              <a:t>at Extreme Scale: Architectural Challenges and </a:t>
            </a:r>
            <a:r>
              <a:rPr lang="en-US" sz="1600" dirty="0" smtClean="0">
                <a:hlinkClick r:id="rId4"/>
              </a:rPr>
              <a:t>Opportunities – Lucy </a:t>
            </a:r>
            <a:r>
              <a:rPr lang="en-US" sz="1600" dirty="0" err="1" smtClean="0">
                <a:hlinkClick r:id="rId4"/>
              </a:rPr>
              <a:t>Nowell</a:t>
            </a:r>
            <a:r>
              <a:rPr lang="en-US" sz="1600" dirty="0" smtClean="0">
                <a:hlinkClick r:id="rId4"/>
              </a:rPr>
              <a:t> April, 2014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9156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Cont.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33046"/>
                <a:ext cx="8229600" cy="498675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/>
                  <a:t>How will we perform science?</a:t>
                </a:r>
              </a:p>
              <a:p>
                <a:pPr lvl="1"/>
                <a:r>
                  <a:rPr lang="en-US" sz="2400" dirty="0" smtClean="0"/>
                  <a:t>Increased parallelism enables larger experiments</a:t>
                </a:r>
              </a:p>
              <a:p>
                <a:pPr lvl="1"/>
                <a:r>
                  <a:rPr lang="en-US" sz="2400" dirty="0" smtClean="0"/>
                  <a:t>Weak scaling – increase concurrency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≈</m:t>
                    </m:r>
                  </m:oMath>
                </a14:m>
                <a:r>
                  <a:rPr lang="en-US" sz="2400" dirty="0" smtClean="0"/>
                  <a:t> more data</a:t>
                </a:r>
              </a:p>
              <a:p>
                <a:pPr lvl="1"/>
                <a:endParaRPr lang="en-US" sz="2400" dirty="0" smtClean="0"/>
              </a:p>
              <a:p>
                <a:r>
                  <a:rPr lang="en-US" sz="2800" i="1" dirty="0" smtClean="0"/>
                  <a:t>Current paradigm </a:t>
                </a:r>
                <a:r>
                  <a:rPr lang="en-US" sz="2800" dirty="0" smtClean="0"/>
                  <a:t>– offload results to another machine i.e. post-mortem analysis</a:t>
                </a:r>
              </a:p>
              <a:p>
                <a:endParaRPr lang="en-US" sz="2800" dirty="0" smtClean="0"/>
              </a:p>
              <a:p>
                <a:r>
                  <a:rPr lang="en-US" sz="2800" i="1" dirty="0" smtClean="0"/>
                  <a:t>New paradigm </a:t>
                </a:r>
                <a:r>
                  <a:rPr lang="en-US" sz="2800" dirty="0" smtClean="0"/>
                  <a:t>– leverage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In-situ/Big Data analytics</a:t>
                </a:r>
                <a:r>
                  <a:rPr lang="en-US" sz="2800" dirty="0" smtClean="0"/>
                  <a:t> then offload reduced results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Another view: If a simulation is the source, we can leverage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streaming analytics</a:t>
                </a:r>
                <a:r>
                  <a:rPr lang="en-US" sz="2800" dirty="0" smtClean="0"/>
                  <a:t> to hide IO latency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33046"/>
                <a:ext cx="8229600" cy="4986754"/>
              </a:xfrm>
              <a:blipFill rotWithShape="0">
                <a:blip r:embed="rId2"/>
                <a:stretch>
                  <a:fillRect l="-1111" t="-183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" y="5943600"/>
            <a:ext cx="899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hlinkClick r:id="rId3"/>
              </a:rPr>
              <a:t>Synergistic Challenges in Data-Intensive Science and </a:t>
            </a:r>
            <a:r>
              <a:rPr lang="en-US" sz="1600" dirty="0" err="1" smtClean="0">
                <a:hlinkClick r:id="rId3"/>
              </a:rPr>
              <a:t>Exascale</a:t>
            </a:r>
            <a:r>
              <a:rPr lang="en-US" sz="1600" dirty="0" smtClean="0">
                <a:hlinkClick r:id="rId3"/>
              </a:rPr>
              <a:t> Computing</a:t>
            </a:r>
            <a:r>
              <a:rPr lang="en-US" sz="1600" dirty="0" smtClean="0"/>
              <a:t>. March,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02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000" dirty="0" smtClean="0"/>
              <a:t>How is computational science traditionally performed?</a:t>
            </a:r>
          </a:p>
          <a:p>
            <a:pPr marL="457200" lvl="1" indent="0" algn="ctr">
              <a:buNone/>
            </a:pPr>
            <a:r>
              <a:rPr lang="en-US" dirty="0" smtClean="0"/>
              <a:t>MPI + </a:t>
            </a:r>
            <a:r>
              <a:rPr lang="en-US" dirty="0" err="1" smtClean="0"/>
              <a:t>OpenMP</a:t>
            </a:r>
            <a:r>
              <a:rPr lang="en-US" dirty="0" smtClean="0"/>
              <a:t> dominate scientific 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Architectural trends previously</a:t>
            </a:r>
            <a:br>
              <a:rPr lang="en-US" dirty="0" smtClean="0"/>
            </a:br>
            <a:r>
              <a:rPr lang="en-US" dirty="0" smtClean="0"/>
              <a:t>amenable to </a:t>
            </a:r>
            <a:r>
              <a:rPr lang="en-US" dirty="0" err="1" smtClean="0"/>
              <a:t>OpenMP</a:t>
            </a:r>
            <a:r>
              <a:rPr lang="en-US" dirty="0" smtClean="0"/>
              <a:t> and MPI</a:t>
            </a:r>
            <a:br>
              <a:rPr lang="en-US" dirty="0" smtClean="0"/>
            </a:br>
            <a:r>
              <a:rPr lang="en-US" dirty="0" smtClean="0"/>
              <a:t>are changing</a:t>
            </a:r>
          </a:p>
          <a:p>
            <a:pPr lvl="1"/>
            <a:r>
              <a:rPr lang="en-US" dirty="0" smtClean="0"/>
              <a:t>Unprecedented concurrency</a:t>
            </a:r>
          </a:p>
          <a:p>
            <a:pPr lvl="1"/>
            <a:r>
              <a:rPr lang="en-US" dirty="0" smtClean="0"/>
              <a:t>Highly coupled memory </a:t>
            </a:r>
            <a:br>
              <a:rPr lang="en-US" dirty="0" smtClean="0"/>
            </a:br>
            <a:r>
              <a:rPr lang="en-US" dirty="0" smtClean="0"/>
              <a:t>and processing elements</a:t>
            </a:r>
          </a:p>
          <a:p>
            <a:pPr lvl="1"/>
            <a:r>
              <a:rPr lang="en-US" dirty="0" smtClean="0"/>
              <a:t>Deepening memory hierarchies</a:t>
            </a:r>
            <a:endParaRPr lang="en-US" dirty="0"/>
          </a:p>
          <a:p>
            <a:pPr lvl="1"/>
            <a:r>
              <a:rPr lang="en-US" dirty="0" smtClean="0"/>
              <a:t>Increasingly heterogeneity</a:t>
            </a:r>
          </a:p>
          <a:p>
            <a:pPr lvl="1"/>
            <a:r>
              <a:rPr lang="en-US" dirty="0" smtClean="0"/>
              <a:t>Strict energy and power budgets</a:t>
            </a:r>
          </a:p>
          <a:p>
            <a:pPr lvl="1"/>
            <a:endParaRPr lang="en-US" dirty="0" smtClean="0"/>
          </a:p>
          <a:p>
            <a:pPr marL="0" indent="0" algn="ctr">
              <a:buNone/>
            </a:pPr>
            <a:r>
              <a:rPr lang="en-US" sz="3600" dirty="0" smtClean="0"/>
              <a:t>A dataflow inspired, </a:t>
            </a:r>
            <a:r>
              <a:rPr lang="en-US" sz="3600" dirty="0" smtClean="0">
                <a:solidFill>
                  <a:srgbClr val="FF0000"/>
                </a:solidFill>
              </a:rPr>
              <a:t>asynchronous, event driven, fine-grain</a:t>
            </a:r>
            <a:r>
              <a:rPr lang="en-US" sz="3600" dirty="0" smtClean="0"/>
              <a:t> execution model appears </a:t>
            </a:r>
            <a:r>
              <a:rPr lang="en-US" sz="3600" dirty="0" smtClean="0">
                <a:solidFill>
                  <a:srgbClr val="FF0000"/>
                </a:solidFill>
              </a:rPr>
              <a:t>flexible</a:t>
            </a:r>
            <a:r>
              <a:rPr lang="en-US" sz="3600" dirty="0" smtClean="0"/>
              <a:t> enough to express and exploit sufficient parallelism to utilize new architectures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5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4982980" y="1752600"/>
            <a:ext cx="4023610" cy="3125029"/>
            <a:chOff x="5105400" y="1752600"/>
            <a:chExt cx="4023610" cy="31250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43" t="2083" r="14687" b="17708"/>
            <a:stretch/>
          </p:blipFill>
          <p:spPr>
            <a:xfrm>
              <a:off x="5105400" y="1752600"/>
              <a:ext cx="3733800" cy="312502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081010" y="4330196"/>
              <a:ext cx="3048000" cy="531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Gao. 7/2002</a:t>
              </a:r>
            </a:p>
            <a:p>
              <a:r>
                <a:rPr lang="en-US" sz="1600" dirty="0" smtClean="0"/>
                <a:t>Fran Allen’s Retirement Workshop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0207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Fine-Grain Cont.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Community Runtime (OCR) is a </a:t>
            </a:r>
            <a:r>
              <a:rPr lang="en-US" dirty="0" err="1" smtClean="0"/>
              <a:t>codelet</a:t>
            </a:r>
            <a:r>
              <a:rPr lang="en-US" dirty="0" smtClean="0"/>
              <a:t> execution model developed under UHPC and X-Stack initiatives</a:t>
            </a:r>
          </a:p>
          <a:p>
            <a:endParaRPr lang="en-US" dirty="0"/>
          </a:p>
          <a:p>
            <a:r>
              <a:rPr lang="en-US" dirty="0" smtClean="0"/>
              <a:t>Exploits asynchronous, event driven, fine-grain execution</a:t>
            </a:r>
          </a:p>
          <a:p>
            <a:endParaRPr lang="en-US" dirty="0"/>
          </a:p>
          <a:p>
            <a:r>
              <a:rPr lang="en-US" dirty="0" smtClean="0"/>
              <a:t>Can OCR be augmented with streaming Big Data techniques to reduce IO pressures and hide latency?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3FEC3-A82A-41D1-9331-397770DE9AF2}" type="datetime1">
              <a:rPr lang="en-US" smtClean="0"/>
              <a:t>10/28/15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6</a:t>
            </a:fld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06845" y="4800600"/>
            <a:ext cx="2638975" cy="66183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Compute Nodes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7593607" y="4022948"/>
            <a:ext cx="1245593" cy="143948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File System</a:t>
            </a:r>
          </a:p>
          <a:p>
            <a:pPr algn="ctr"/>
            <a:r>
              <a:rPr lang="en-US" sz="2400" dirty="0" smtClean="0"/>
              <a:t>(</a:t>
            </a:r>
            <a:r>
              <a:rPr lang="en-US" sz="2400" dirty="0" err="1" smtClean="0"/>
              <a:t>Lustre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806845" y="4022948"/>
            <a:ext cx="2638975" cy="66183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Scheduler (SLURM)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4806845" y="3245296"/>
            <a:ext cx="4032355" cy="66183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RDMA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4806845" y="2445740"/>
            <a:ext cx="4032355" cy="683740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Fine-grain runtime</a:t>
            </a:r>
          </a:p>
          <a:p>
            <a:pPr algn="ctr"/>
            <a:r>
              <a:rPr lang="en-US" sz="2000" dirty="0" smtClean="0"/>
              <a:t> with Big Data Extensions</a:t>
            </a:r>
            <a:endParaRPr lang="en-US" sz="2000" dirty="0"/>
          </a:p>
        </p:txBody>
      </p:sp>
      <p:sp>
        <p:nvSpPr>
          <p:cNvPr id="26" name="Rectangle 25"/>
          <p:cNvSpPr/>
          <p:nvPr/>
        </p:nvSpPr>
        <p:spPr>
          <a:xfrm>
            <a:off x="4806845" y="1676400"/>
            <a:ext cx="4032355" cy="661836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Application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069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Fine-grain runtimes have the </a:t>
            </a:r>
            <a:r>
              <a:rPr lang="en-US" i="1" dirty="0" smtClean="0"/>
              <a:t>potential</a:t>
            </a:r>
            <a:r>
              <a:rPr lang="en-US" dirty="0" smtClean="0"/>
              <a:t> of providing more than weak scaling</a:t>
            </a:r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Exascale</a:t>
            </a:r>
            <a:r>
              <a:rPr lang="en-US" dirty="0" smtClean="0"/>
              <a:t>, system memory is getting bigger (~10PB)</a:t>
            </a:r>
          </a:p>
          <a:p>
            <a:endParaRPr lang="en-US" dirty="0"/>
          </a:p>
          <a:p>
            <a:r>
              <a:rPr lang="en-US" dirty="0" smtClean="0"/>
              <a:t>Big Data trends provide a new abstractions for analytics</a:t>
            </a:r>
          </a:p>
          <a:p>
            <a:pPr lvl="1"/>
            <a:r>
              <a:rPr lang="en-US" dirty="0" smtClean="0"/>
              <a:t>In-situ has not been very flexible</a:t>
            </a:r>
          </a:p>
          <a:p>
            <a:pPr lvl="1"/>
            <a:endParaRPr lang="en-US" dirty="0"/>
          </a:p>
          <a:p>
            <a:r>
              <a:rPr lang="en-US" dirty="0" smtClean="0"/>
              <a:t>Events, memory abstractions, and compression are already being explored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9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Programming model disconnect</a:t>
            </a:r>
          </a:p>
          <a:p>
            <a:pPr lvl="1"/>
            <a:r>
              <a:rPr lang="en-US" dirty="0" smtClean="0"/>
              <a:t>How can we effectively map simulated data generated by fine-grain tasks into partitioned key/value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Transparent parallel execution of a partition of data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Priorities: Simulation vs Analysis</a:t>
            </a:r>
          </a:p>
          <a:p>
            <a:pPr lvl="1"/>
            <a:r>
              <a:rPr lang="en-US" dirty="0" smtClean="0"/>
              <a:t>This is similar to streaming back-pressure except we control the source</a:t>
            </a:r>
            <a:r>
              <a:rPr lang="is-IS" dirty="0" smtClean="0"/>
              <a:t>…</a:t>
            </a:r>
            <a:endParaRPr lang="en-US" dirty="0"/>
          </a:p>
          <a:p>
            <a:pPr lvl="1"/>
            <a:r>
              <a:rPr lang="en-US" dirty="0" smtClean="0"/>
              <a:t>How does this effect the critical path?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28C0-54FF-4C52-97C5-B958D0776FA4}" type="datetime1">
              <a:rPr lang="en-US" smtClean="0"/>
              <a:t>10/28/15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4A3D6-BD4B-45C2-84F5-D61D17472C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63214</TotalTime>
  <Words>453</Words>
  <Application>Microsoft Macintosh PowerPoint</Application>
  <PresentationFormat>On-screen Show (4:3)</PresentationFormat>
  <Paragraphs>130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Georgia</vt:lpstr>
      <vt:lpstr>Times New Roman</vt:lpstr>
      <vt:lpstr>Custom Design</vt:lpstr>
      <vt:lpstr>Office Theme</vt:lpstr>
      <vt:lpstr>Toward a Unified HPC and Big Data Runtime</vt:lpstr>
      <vt:lpstr>Motivation</vt:lpstr>
      <vt:lpstr>Motivation Cont.</vt:lpstr>
      <vt:lpstr>Motivation Cont.</vt:lpstr>
      <vt:lpstr>Fine-Grain</vt:lpstr>
      <vt:lpstr>Fine-Grain Cont.</vt:lpstr>
      <vt:lpstr>Opportunities</vt:lpstr>
      <vt:lpstr>Challenges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Joshua Suetterlein</cp:lastModifiedBy>
  <cp:revision>263</cp:revision>
  <dcterms:created xsi:type="dcterms:W3CDTF">2015-02-27T13:42:29Z</dcterms:created>
  <dcterms:modified xsi:type="dcterms:W3CDTF">2015-10-28T16:32:52Z</dcterms:modified>
</cp:coreProperties>
</file>