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5" r:id="rId6"/>
    <p:sldId id="258" r:id="rId7"/>
    <p:sldId id="261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apers_write\storm\graph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9297148946446"/>
          <c:y val="6.535947712418301E-2"/>
          <c:w val="0.8346603084342219"/>
          <c:h val="0.65891753726862579"/>
        </c:manualLayout>
      </c:layout>
      <c:lineChart>
        <c:grouping val="standard"/>
        <c:varyColors val="0"/>
        <c:ser>
          <c:idx val="2"/>
          <c:order val="0"/>
          <c:tx>
            <c:strRef>
              <c:f>Sheet1!$X$5</c:f>
              <c:strCache>
                <c:ptCount val="1"/>
                <c:pt idx="0">
                  <c:v>50-Naïve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Sheet1!$W$6:$W$15</c:f>
              <c:numCache>
                <c:formatCode>General</c:formatCode>
                <c:ptCount val="10"/>
                <c:pt idx="0">
                  <c:v>10000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</c:numCache>
            </c:numRef>
          </c:cat>
          <c:val>
            <c:numRef>
              <c:f>Sheet1!$X$6:$X$15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19</c:v>
                </c:pt>
                <c:pt idx="3">
                  <c:v>27</c:v>
                </c:pt>
                <c:pt idx="4">
                  <c:v>35</c:v>
                </c:pt>
                <c:pt idx="5">
                  <c:v>43</c:v>
                </c:pt>
                <c:pt idx="6">
                  <c:v>51</c:v>
                </c:pt>
                <c:pt idx="7">
                  <c:v>59</c:v>
                </c:pt>
                <c:pt idx="8">
                  <c:v>68</c:v>
                </c:pt>
                <c:pt idx="9">
                  <c:v>75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Sheet1!$Y$5</c:f>
              <c:strCache>
                <c:ptCount val="1"/>
                <c:pt idx="0">
                  <c:v>50-Tree Broadcast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Sheet1!$W$6:$W$15</c:f>
              <c:numCache>
                <c:formatCode>General</c:formatCode>
                <c:ptCount val="10"/>
                <c:pt idx="0">
                  <c:v>10000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</c:numCache>
            </c:numRef>
          </c:cat>
          <c:val>
            <c:numRef>
              <c:f>Sheet1!$Y$6:$Y$15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Sheet1!$Z$5</c:f>
              <c:strCache>
                <c:ptCount val="1"/>
                <c:pt idx="0">
                  <c:v>20-Naïve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Sheet1!$Z$6:$Z$15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32</c:v>
                </c:pt>
                <c:pt idx="8">
                  <c:v>38</c:v>
                </c:pt>
                <c:pt idx="9">
                  <c:v>43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Sheet1!$AA$5</c:f>
              <c:strCache>
                <c:ptCount val="1"/>
                <c:pt idx="0">
                  <c:v>20-Tree Broadcast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Sheet1!$AA$6:$AA$15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07483824"/>
        <c:axId val="-1007483280"/>
      </c:lineChart>
      <c:catAx>
        <c:axId val="-1007483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in bytes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7483280"/>
        <c:crosses val="autoZero"/>
        <c:auto val="1"/>
        <c:lblAlgn val="ctr"/>
        <c:lblOffset val="100"/>
        <c:tickLblSkip val="2"/>
        <c:noMultiLvlLbl val="0"/>
      </c:catAx>
      <c:valAx>
        <c:axId val="-100748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Latency ms</a:t>
                </a:r>
              </a:p>
            </c:rich>
          </c:tx>
          <c:layout>
            <c:manualLayout>
              <c:xMode val="edge"/>
              <c:yMode val="edge"/>
              <c:x val="2.3546720076313622E-2"/>
              <c:y val="0.26674501508206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748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6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14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8590" y="6291944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0" y="6246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5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1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46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71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4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57FC-133A-4C19-94ED-A37D9C6C3D62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1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sc.soic.indiana.edu/publications/SLAM_In_the_cloud.pdf" TargetMode="External"/><Relationship Id="rId2" Type="http://schemas.openxmlformats.org/officeDocument/2006/relationships/hyperlink" Target="http://storm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xdB8L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Streaming Applications for </a:t>
            </a:r>
            <a:r>
              <a:rPr lang="en-US" dirty="0" smtClean="0"/>
              <a:t>Robots </a:t>
            </a:r>
            <a:r>
              <a:rPr lang="en-US" dirty="0"/>
              <a:t>with Real Time </a:t>
            </a:r>
            <a:r>
              <a:rPr lang="en-US" dirty="0" err="1"/>
              <a:t>QoS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Oct-28-2015</a:t>
            </a:r>
          </a:p>
          <a:p>
            <a:r>
              <a:rPr lang="en-US" dirty="0" smtClean="0"/>
              <a:t>Supun </a:t>
            </a:r>
            <a:r>
              <a:rPr lang="en-US" dirty="0" err="1" smtClean="0"/>
              <a:t>Kamburugamuve</a:t>
            </a:r>
            <a:endParaRPr lang="en-US" dirty="0" smtClean="0"/>
          </a:p>
          <a:p>
            <a:r>
              <a:rPr lang="en-US" dirty="0" smtClean="0"/>
              <a:t>Indiana University</a:t>
            </a:r>
          </a:p>
        </p:txBody>
      </p:sp>
      <p:pic>
        <p:nvPicPr>
          <p:cNvPr id="4" name="Picture 2" descr="Supercomputing-Background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1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at IU Digital Science Center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Offloading robotic algorithms to servers</a:t>
            </a:r>
          </a:p>
          <a:p>
            <a:pPr lvl="1"/>
            <a:r>
              <a:rPr lang="en-US" dirty="0" smtClean="0"/>
              <a:t>Save power</a:t>
            </a:r>
          </a:p>
          <a:p>
            <a:pPr lvl="1"/>
            <a:r>
              <a:rPr lang="en-US" dirty="0" smtClean="0"/>
              <a:t>Increase mobility</a:t>
            </a:r>
          </a:p>
          <a:p>
            <a:r>
              <a:rPr lang="en-US" dirty="0" smtClean="0"/>
              <a:t>We consider expensive computations</a:t>
            </a:r>
          </a:p>
          <a:p>
            <a:r>
              <a:rPr lang="en-US" dirty="0" smtClean="0"/>
              <a:t>Latency and Jitter are the most important performance characteristics</a:t>
            </a:r>
          </a:p>
          <a:p>
            <a:r>
              <a:rPr lang="en-US" dirty="0"/>
              <a:t>N</a:t>
            </a:r>
            <a:r>
              <a:rPr lang="en-US" dirty="0" smtClean="0"/>
              <a:t>eed parallel computations to reduce latency</a:t>
            </a:r>
          </a:p>
          <a:p>
            <a:pPr lvl="1"/>
            <a:r>
              <a:rPr lang="en-US" dirty="0" smtClean="0"/>
              <a:t>Both at robot level and across robots</a:t>
            </a:r>
          </a:p>
          <a:p>
            <a:r>
              <a:rPr lang="en-US" dirty="0" smtClean="0"/>
              <a:t>We work with mostly constant rate data streams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96664" y="2486563"/>
            <a:ext cx="733245" cy="11516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4280" y="2428334"/>
            <a:ext cx="185469" cy="12680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4865674" y="2660126"/>
            <a:ext cx="595223" cy="301924"/>
          </a:xfrm>
          <a:prstGeom prst="flowChartMagneticDru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>
            <a:off x="4861360" y="3213339"/>
            <a:ext cx="595223" cy="301924"/>
          </a:xfrm>
          <a:prstGeom prst="flowChartMagneticDru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41802" y="3329091"/>
            <a:ext cx="534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25510" y="3329091"/>
            <a:ext cx="672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70104" y="3918873"/>
            <a:ext cx="176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Brokers</a:t>
            </a:r>
          </a:p>
          <a:p>
            <a:pPr algn="ctr"/>
            <a:r>
              <a:rPr lang="en-US" dirty="0" err="1" smtClean="0"/>
              <a:t>RabbitMQ</a:t>
            </a:r>
            <a:r>
              <a:rPr lang="en-US" dirty="0" smtClean="0"/>
              <a:t>, Kafka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80318" y="3329091"/>
            <a:ext cx="506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6620" y="3918873"/>
            <a:ext cx="100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Gateway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28" y="2637436"/>
            <a:ext cx="1325590" cy="9941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671130" y="1888645"/>
            <a:ext cx="4063438" cy="256043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40517" y="1957690"/>
            <a:ext cx="3599875" cy="2393232"/>
            <a:chOff x="99493" y="1349741"/>
            <a:chExt cx="3599875" cy="2393232"/>
          </a:xfrm>
        </p:grpSpPr>
        <p:sp>
          <p:nvSpPr>
            <p:cNvPr id="22" name="Rectangle 21"/>
            <p:cNvSpPr/>
            <p:nvPr/>
          </p:nvSpPr>
          <p:spPr>
            <a:xfrm>
              <a:off x="581176" y="17250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776" y="15726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6376" y="14202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493" y="1349741"/>
              <a:ext cx="3219690" cy="1939719"/>
              <a:chOff x="4000067" y="2504164"/>
              <a:chExt cx="3219690" cy="193971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000067" y="2504164"/>
                <a:ext cx="3159731" cy="1939719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4523661" y="3578953"/>
                <a:ext cx="2161873" cy="302135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055385" y="3121308"/>
                <a:ext cx="194345" cy="19434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320460" y="3639179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80787" y="3639179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767151" y="3624356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205418" y="3645205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202455" y="414370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V="1">
                <a:off x="5579282" y="3875565"/>
                <a:ext cx="0" cy="199726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6051496" y="2595285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956442" y="414370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059426" y="313221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Arrow Connector 38"/>
              <p:cNvCxnSpPr>
                <a:stCxn id="48" idx="0"/>
                <a:endCxn id="50" idx="2"/>
              </p:cNvCxnSpPr>
              <p:nvPr/>
            </p:nvCxnSpPr>
            <p:spPr>
              <a:xfrm flipH="1" flipV="1">
                <a:off x="6124236" y="2850859"/>
                <a:ext cx="1664" cy="2250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5061801" y="2599373"/>
                <a:ext cx="194345" cy="19434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Arrow Connector 40"/>
              <p:cNvCxnSpPr>
                <a:stCxn id="47" idx="0"/>
              </p:cNvCxnSpPr>
              <p:nvPr/>
            </p:nvCxnSpPr>
            <p:spPr>
              <a:xfrm flipH="1" flipV="1">
                <a:off x="5126576" y="2876391"/>
                <a:ext cx="4684" cy="197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4032719" y="2549058"/>
                <a:ext cx="696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Sending to </a:t>
                </a:r>
              </a:p>
              <a:p>
                <a:r>
                  <a:rPr lang="en-US" sz="900" dirty="0" smtClean="0"/>
                  <a:t>pub-sub</a:t>
                </a:r>
                <a:endParaRPr lang="en-US" sz="9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522895" y="2521858"/>
                <a:ext cx="69686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Sending to </a:t>
                </a:r>
              </a:p>
              <a:p>
                <a:r>
                  <a:rPr lang="en-US" sz="900" dirty="0" smtClean="0"/>
                  <a:t>Persisting </a:t>
                </a:r>
              </a:p>
              <a:p>
                <a:r>
                  <a:rPr lang="en-US" sz="900" dirty="0" smtClean="0"/>
                  <a:t>to storage</a:t>
                </a:r>
                <a:endParaRPr lang="en-US" sz="900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70639" y="4083140"/>
                <a:ext cx="1508510" cy="306081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763196" y="3074358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757836" y="3075957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4750362" y="2562328"/>
                <a:ext cx="736127" cy="302135"/>
              </a:xfrm>
              <a:prstGeom prst="round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5756172" y="2548724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Elbow Connector 50"/>
              <p:cNvCxnSpPr>
                <a:stCxn id="47" idx="1"/>
                <a:endCxn id="28" idx="1"/>
              </p:cNvCxnSpPr>
              <p:nvPr/>
            </p:nvCxnSpPr>
            <p:spPr>
              <a:xfrm rot="10800000" flipV="1">
                <a:off x="4523662" y="3225425"/>
                <a:ext cx="239535" cy="504595"/>
              </a:xfrm>
              <a:prstGeom prst="bentConnector3">
                <a:avLst>
                  <a:gd name="adj1" fmla="val 195435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V="1">
                <a:off x="5133859" y="3344848"/>
                <a:ext cx="1804" cy="2284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endCxn id="48" idx="2"/>
              </p:cNvCxnSpPr>
              <p:nvPr/>
            </p:nvCxnSpPr>
            <p:spPr>
              <a:xfrm flipH="1" flipV="1">
                <a:off x="6125900" y="3378092"/>
                <a:ext cx="6172" cy="1798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039446" y="3992991"/>
                <a:ext cx="739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Streaming </a:t>
                </a:r>
              </a:p>
              <a:p>
                <a:r>
                  <a:rPr lang="en-US" sz="1000" dirty="0" smtClean="0"/>
                  <a:t>workflow</a:t>
                </a:r>
                <a:endParaRPr lang="en-US" sz="10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435235" y="2701609"/>
              <a:ext cx="9936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A stream application with some tasks running in parallel</a:t>
              </a:r>
              <a:endParaRPr lang="en-US" sz="8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833549" y="2544277"/>
            <a:ext cx="736099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Multiple </a:t>
            </a:r>
          </a:p>
          <a:p>
            <a:r>
              <a:rPr lang="en-US" sz="1000" dirty="0" smtClean="0"/>
              <a:t>streaming </a:t>
            </a:r>
          </a:p>
          <a:p>
            <a:r>
              <a:rPr lang="en-US" sz="1000" dirty="0" smtClean="0"/>
              <a:t>workflows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603646" y="4584516"/>
            <a:ext cx="219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902251" y="4893424"/>
            <a:ext cx="15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Apache Storm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680318" y="2962050"/>
            <a:ext cx="444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841802" y="2983220"/>
            <a:ext cx="534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716632" y="2991965"/>
            <a:ext cx="672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66681" y="5352756"/>
            <a:ext cx="422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Hosted in </a:t>
            </a:r>
            <a:r>
              <a:rPr lang="en-US" dirty="0" err="1" smtClean="0"/>
              <a:t>FutureSystems</a:t>
            </a:r>
            <a:r>
              <a:rPr lang="en-US" dirty="0" smtClean="0"/>
              <a:t> OpenStack VMs which are accessible through IU network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20953" y="5352756"/>
            <a:ext cx="377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to end delays without any processing is less than 10ms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42" y="1587654"/>
            <a:ext cx="4561758" cy="433671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Localization &amp; Mapping (SLAM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0" y="2244741"/>
                <a:ext cx="56602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)=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44741"/>
                <a:ext cx="5660267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8504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64590" y="3494403"/>
            <a:ext cx="19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Particles are distributed </a:t>
            </a:r>
          </a:p>
          <a:p>
            <a:r>
              <a:rPr lang="en-US" sz="1400" dirty="0" smtClean="0"/>
              <a:t>in parallel tasks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1566396"/>
            <a:ext cx="538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a map given the distance measurements from robot to objects around it and its pose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5" r="6481"/>
          <a:stretch/>
        </p:blipFill>
        <p:spPr bwMode="auto">
          <a:xfrm>
            <a:off x="7335446" y="3631571"/>
            <a:ext cx="2497585" cy="21683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9495" y="1880704"/>
            <a:ext cx="21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10629" y="5799930"/>
            <a:ext cx="1440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Parallel Speedup 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108536" y="2708241"/>
            <a:ext cx="5374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Rao-</a:t>
            </a:r>
            <a:r>
              <a:rPr lang="en-US" dirty="0" err="1" smtClean="0"/>
              <a:t>Blackwellized</a:t>
            </a:r>
            <a:r>
              <a:rPr lang="en-US" dirty="0" smtClean="0"/>
              <a:t>  particle filtering based algorithm for SLAM.  Distribute the particles across parallel tasks and compute in parallel.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539" y="4492101"/>
            <a:ext cx="141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Map building happens periodically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8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Multi-Robot Collision Avoidance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6" y="2417994"/>
            <a:ext cx="5870172" cy="313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3639" y="1767439"/>
            <a:ext cx="21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</a:t>
            </a:r>
            <a:endParaRPr lang="en-US" dirty="0"/>
          </a:p>
        </p:txBody>
      </p:sp>
      <p:pic>
        <p:nvPicPr>
          <p:cNvPr id="102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08" y="3622897"/>
            <a:ext cx="2567863" cy="206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图片 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151" y="3639143"/>
            <a:ext cx="2567863" cy="205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5356" y="2376815"/>
            <a:ext cx="135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from robots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8411" y="4749554"/>
            <a:ext cx="160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Runs in parallel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0408" y="1823845"/>
            <a:ext cx="50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Obstacles (VOs) along with other constrains such </a:t>
            </a:r>
            <a:r>
              <a:rPr lang="en-US" dirty="0"/>
              <a:t>as acceleration and max velocity limits, Non-Holonomic </a:t>
            </a:r>
            <a:r>
              <a:rPr lang="en-US" dirty="0" smtClean="0"/>
              <a:t>constraints, </a:t>
            </a:r>
            <a:r>
              <a:rPr lang="en-US" dirty="0"/>
              <a:t>for differential robots, and localization </a:t>
            </a:r>
            <a:r>
              <a:rPr lang="en-US" dirty="0" smtClean="0"/>
              <a:t>uncertainty.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74802" y="5690617"/>
            <a:ext cx="1650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Latency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9693" y="5690617"/>
            <a:ext cx="323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Collisions with number of robots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5079" y="3181044"/>
            <a:ext cx="263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Compute Velocity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86334" y="2078380"/>
            <a:ext cx="6620466" cy="3845685"/>
            <a:chOff x="0" y="0"/>
            <a:chExt cx="9184740" cy="661148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084988"/>
              <a:ext cx="9144000" cy="352632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085158"/>
              <a:ext cx="9144000" cy="352632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13335" t="43088" r="6691" b="7241"/>
            <a:stretch/>
          </p:blipFill>
          <p:spPr>
            <a:xfrm>
              <a:off x="13580" y="0"/>
              <a:ext cx="9171160" cy="378799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281881" y="2035263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No Cut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0197" y="5113203"/>
              <a:ext cx="7391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Fluctuations decrease after Cut on #iterations per swarm member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399" y="1794295"/>
            <a:ext cx="25231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Nature of application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System level influences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Network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Garbage collection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Scheduling of tasks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Virtualization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91534" y="1506072"/>
            <a:ext cx="246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SLAM Latency variations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/>
              <a:t>Bringing Optimal </a:t>
            </a:r>
            <a:r>
              <a:rPr lang="en-US" sz="3100" dirty="0" smtClean="0"/>
              <a:t>Communications </a:t>
            </a:r>
            <a:r>
              <a:rPr lang="en-US" sz="3100" dirty="0"/>
              <a:t>to </a:t>
            </a:r>
            <a:r>
              <a:rPr lang="en-US" sz="3100" dirty="0" smtClean="0"/>
              <a:t>Storm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05748" y="3448566"/>
            <a:ext cx="1193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Optimized</a:t>
            </a:r>
          </a:p>
          <a:p>
            <a:r>
              <a:rPr lang="en-US" sz="1400" dirty="0"/>
              <a:t>20 or 50 tasks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96870" y="2098973"/>
            <a:ext cx="1028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Original</a:t>
            </a:r>
          </a:p>
          <a:p>
            <a:r>
              <a:rPr lang="en-US" sz="1400" dirty="0"/>
              <a:t>50 Tasks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96870" y="2778205"/>
            <a:ext cx="789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Original</a:t>
            </a:r>
          </a:p>
          <a:p>
            <a:r>
              <a:rPr lang="en-US" sz="1400" dirty="0"/>
              <a:t>20 Tasks</a:t>
            </a:r>
          </a:p>
        </p:txBody>
      </p:sp>
      <p:pic>
        <p:nvPicPr>
          <p:cNvPr id="1026" name="Picture 2" descr="parallel_worke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79" y="2906649"/>
            <a:ext cx="3979174" cy="166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50279" y="5248164"/>
            <a:ext cx="53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mapped files for intra-node communications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50279" y="1904251"/>
            <a:ext cx="375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process based and thread based </a:t>
            </a:r>
          </a:p>
          <a:p>
            <a:r>
              <a:rPr lang="en-US" dirty="0" smtClean="0"/>
              <a:t>parallelism is used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823699"/>
              </p:ext>
            </p:extLst>
          </p:nvPr>
        </p:nvGraphicFramePr>
        <p:xfrm>
          <a:off x="6181156" y="2147229"/>
          <a:ext cx="4314826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40938" y="4603715"/>
            <a:ext cx="374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and Task distribution of Storm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67132" y="5196664"/>
            <a:ext cx="407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Broadcast takes advantage of task locality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02505" y="1777897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tree broadcast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the latency within reasonable bounds</a:t>
            </a:r>
          </a:p>
          <a:p>
            <a:pPr lvl="1"/>
            <a:r>
              <a:rPr lang="en-US" dirty="0" smtClean="0"/>
              <a:t>Scheduling for predictable performance</a:t>
            </a:r>
          </a:p>
          <a:p>
            <a:pPr lvl="1"/>
            <a:r>
              <a:rPr lang="en-US" dirty="0" smtClean="0"/>
              <a:t>Duplicate computations to remove random increases</a:t>
            </a:r>
          </a:p>
          <a:p>
            <a:r>
              <a:rPr lang="en-US" dirty="0" smtClean="0"/>
              <a:t>Higher level abstractions for complex streaming applications</a:t>
            </a:r>
          </a:p>
          <a:p>
            <a:pPr lvl="1"/>
            <a:r>
              <a:rPr lang="en-US" dirty="0" smtClean="0"/>
              <a:t>Storm API is low level (MPI like, fast) and Spark Streaming is </a:t>
            </a:r>
            <a:r>
              <a:rPr lang="en-US" dirty="0"/>
              <a:t>h</a:t>
            </a:r>
            <a:r>
              <a:rPr lang="en-US" dirty="0" smtClean="0"/>
              <a:t>igh level (Slow). </a:t>
            </a:r>
          </a:p>
          <a:p>
            <a:r>
              <a:rPr lang="en-US" dirty="0" smtClean="0"/>
              <a:t>Scaling to multiple data sources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Projects https</a:t>
            </a:r>
            <a:r>
              <a:rPr lang="en-US" dirty="0"/>
              <a:t>://github.com/iotcloud</a:t>
            </a:r>
            <a:endParaRPr lang="en-US" dirty="0" smtClean="0"/>
          </a:p>
          <a:p>
            <a:pPr lvl="1"/>
            <a:r>
              <a:rPr lang="en-US" dirty="0"/>
              <a:t>Apache Storm </a:t>
            </a:r>
            <a:r>
              <a:rPr lang="en-US" dirty="0">
                <a:hlinkClick r:id="rId2"/>
              </a:rPr>
              <a:t>http://storm.apache.org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SLAM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dsc.soic.indiana.edu/publications/SLAM_In_the_cloud.pdf</a:t>
            </a:r>
            <a:endParaRPr lang="en-US" dirty="0" smtClean="0"/>
          </a:p>
          <a:p>
            <a:pPr lvl="1"/>
            <a:r>
              <a:rPr lang="en-US" dirty="0" smtClean="0"/>
              <a:t>Collision </a:t>
            </a:r>
            <a:r>
              <a:rPr lang="en-US" dirty="0"/>
              <a:t>Avoidance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goo.gl/xdB8LZ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379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Demi</vt:lpstr>
      <vt:lpstr>Franklin Gothic Medium</vt:lpstr>
      <vt:lpstr>Office Theme</vt:lpstr>
      <vt:lpstr>Streaming Applications for Robots with Real Time QoS</vt:lpstr>
      <vt:lpstr>Research at IU Digital Science Center</vt:lpstr>
      <vt:lpstr>Data pipeline</vt:lpstr>
      <vt:lpstr>Simultaneous Localization &amp; Mapping (SLAM)</vt:lpstr>
      <vt:lpstr>Multi-Robot Collision Avoidance </vt:lpstr>
      <vt:lpstr>Jitter</vt:lpstr>
      <vt:lpstr>Bringing Optimal Communications to Storm</vt:lpstr>
      <vt:lpstr>Summary of Challenges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Applications for IOT with Real Time QoS</dc:title>
  <dc:creator>Supun</dc:creator>
  <cp:lastModifiedBy>supun</cp:lastModifiedBy>
  <cp:revision>56</cp:revision>
  <dcterms:created xsi:type="dcterms:W3CDTF">2015-10-26T17:42:04Z</dcterms:created>
  <dcterms:modified xsi:type="dcterms:W3CDTF">2015-10-28T14:17:26Z</dcterms:modified>
</cp:coreProperties>
</file>