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4" r:id="rId4"/>
    <p:sldId id="262" r:id="rId5"/>
    <p:sldId id="265" r:id="rId6"/>
    <p:sldId id="258" r:id="rId7"/>
    <p:sldId id="261" r:id="rId8"/>
    <p:sldId id="266" r:id="rId9"/>
    <p:sldId id="263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18" autoAdjust="0"/>
    <p:restoredTop sz="94660"/>
  </p:normalViewPr>
  <p:slideViewPr>
    <p:cSldViewPr snapToGrid="0">
      <p:cViewPr varScale="1">
        <p:scale>
          <a:sx n="86" d="100"/>
          <a:sy n="86" d="100"/>
        </p:scale>
        <p:origin x="30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E:\Dropbox\papers_write\storm\graphs\Book1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4179297148946446"/>
          <c:y val="6.535947712418301E-2"/>
          <c:w val="0.8346603084342219"/>
          <c:h val="0.65891753726862579"/>
        </c:manualLayout>
      </c:layout>
      <c:lineChart>
        <c:grouping val="standard"/>
        <c:varyColors val="0"/>
        <c:ser>
          <c:idx val="2"/>
          <c:order val="0"/>
          <c:tx>
            <c:strRef>
              <c:f>Sheet1!$X$5</c:f>
              <c:strCache>
                <c:ptCount val="1"/>
                <c:pt idx="0">
                  <c:v>50-Naïve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numRef>
              <c:f>Sheet1!$W$6:$W$15</c:f>
              <c:numCache>
                <c:formatCode>General</c:formatCode>
                <c:ptCount val="10"/>
                <c:pt idx="0">
                  <c:v>10000</c:v>
                </c:pt>
                <c:pt idx="1">
                  <c:v>20000</c:v>
                </c:pt>
                <c:pt idx="2">
                  <c:v>40000</c:v>
                </c:pt>
                <c:pt idx="3">
                  <c:v>60000</c:v>
                </c:pt>
                <c:pt idx="4">
                  <c:v>80000</c:v>
                </c:pt>
                <c:pt idx="5">
                  <c:v>100000</c:v>
                </c:pt>
                <c:pt idx="6">
                  <c:v>120000</c:v>
                </c:pt>
                <c:pt idx="7">
                  <c:v>140000</c:v>
                </c:pt>
                <c:pt idx="8">
                  <c:v>160000</c:v>
                </c:pt>
                <c:pt idx="9">
                  <c:v>180000</c:v>
                </c:pt>
              </c:numCache>
            </c:numRef>
          </c:cat>
          <c:val>
            <c:numRef>
              <c:f>Sheet1!$X$6:$X$15</c:f>
              <c:numCache>
                <c:formatCode>General</c:formatCode>
                <c:ptCount val="10"/>
                <c:pt idx="0">
                  <c:v>6</c:v>
                </c:pt>
                <c:pt idx="1">
                  <c:v>10</c:v>
                </c:pt>
                <c:pt idx="2">
                  <c:v>19</c:v>
                </c:pt>
                <c:pt idx="3">
                  <c:v>27</c:v>
                </c:pt>
                <c:pt idx="4">
                  <c:v>35</c:v>
                </c:pt>
                <c:pt idx="5">
                  <c:v>43</c:v>
                </c:pt>
                <c:pt idx="6">
                  <c:v>51</c:v>
                </c:pt>
                <c:pt idx="7">
                  <c:v>59</c:v>
                </c:pt>
                <c:pt idx="8">
                  <c:v>68</c:v>
                </c:pt>
                <c:pt idx="9">
                  <c:v>75</c:v>
                </c:pt>
              </c:numCache>
            </c:numRef>
          </c:val>
          <c:smooth val="0"/>
        </c:ser>
        <c:ser>
          <c:idx val="3"/>
          <c:order val="1"/>
          <c:tx>
            <c:strRef>
              <c:f>Sheet1!$Y$5</c:f>
              <c:strCache>
                <c:ptCount val="1"/>
                <c:pt idx="0">
                  <c:v>50-Tree Broadcast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numRef>
              <c:f>Sheet1!$W$6:$W$15</c:f>
              <c:numCache>
                <c:formatCode>General</c:formatCode>
                <c:ptCount val="10"/>
                <c:pt idx="0">
                  <c:v>10000</c:v>
                </c:pt>
                <c:pt idx="1">
                  <c:v>20000</c:v>
                </c:pt>
                <c:pt idx="2">
                  <c:v>40000</c:v>
                </c:pt>
                <c:pt idx="3">
                  <c:v>60000</c:v>
                </c:pt>
                <c:pt idx="4">
                  <c:v>80000</c:v>
                </c:pt>
                <c:pt idx="5">
                  <c:v>100000</c:v>
                </c:pt>
                <c:pt idx="6">
                  <c:v>120000</c:v>
                </c:pt>
                <c:pt idx="7">
                  <c:v>140000</c:v>
                </c:pt>
                <c:pt idx="8">
                  <c:v>160000</c:v>
                </c:pt>
                <c:pt idx="9">
                  <c:v>180000</c:v>
                </c:pt>
              </c:numCache>
            </c:numRef>
          </c:cat>
          <c:val>
            <c:numRef>
              <c:f>Sheet1!$Y$6:$Y$15</c:f>
              <c:numCache>
                <c:formatCode>General</c:formatCode>
                <c:ptCount val="10"/>
                <c:pt idx="0">
                  <c:v>4</c:v>
                </c:pt>
                <c:pt idx="1">
                  <c:v>4</c:v>
                </c:pt>
                <c:pt idx="2">
                  <c:v>6</c:v>
                </c:pt>
                <c:pt idx="3">
                  <c:v>8</c:v>
                </c:pt>
                <c:pt idx="4">
                  <c:v>10</c:v>
                </c:pt>
                <c:pt idx="5">
                  <c:v>12</c:v>
                </c:pt>
                <c:pt idx="6">
                  <c:v>14</c:v>
                </c:pt>
                <c:pt idx="7">
                  <c:v>16</c:v>
                </c:pt>
                <c:pt idx="8">
                  <c:v>18</c:v>
                </c:pt>
                <c:pt idx="9">
                  <c:v>20</c:v>
                </c:pt>
              </c:numCache>
            </c:numRef>
          </c:val>
          <c:smooth val="0"/>
        </c:ser>
        <c:ser>
          <c:idx val="0"/>
          <c:order val="2"/>
          <c:tx>
            <c:strRef>
              <c:f>Sheet1!$Z$5</c:f>
              <c:strCache>
                <c:ptCount val="1"/>
                <c:pt idx="0">
                  <c:v>20-Naïve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val>
            <c:numRef>
              <c:f>Sheet1!$Z$6:$Z$15</c:f>
              <c:numCache>
                <c:formatCode>General</c:formatCode>
                <c:ptCount val="10"/>
                <c:pt idx="0">
                  <c:v>4</c:v>
                </c:pt>
                <c:pt idx="1">
                  <c:v>6</c:v>
                </c:pt>
                <c:pt idx="2">
                  <c:v>9</c:v>
                </c:pt>
                <c:pt idx="3">
                  <c:v>13</c:v>
                </c:pt>
                <c:pt idx="4">
                  <c:v>17</c:v>
                </c:pt>
                <c:pt idx="5">
                  <c:v>21</c:v>
                </c:pt>
                <c:pt idx="6">
                  <c:v>25</c:v>
                </c:pt>
                <c:pt idx="7">
                  <c:v>32</c:v>
                </c:pt>
                <c:pt idx="8">
                  <c:v>38</c:v>
                </c:pt>
                <c:pt idx="9">
                  <c:v>43</c:v>
                </c:pt>
              </c:numCache>
            </c:numRef>
          </c:val>
          <c:smooth val="0"/>
        </c:ser>
        <c:ser>
          <c:idx val="1"/>
          <c:order val="3"/>
          <c:tx>
            <c:strRef>
              <c:f>Sheet1!$AA$5</c:f>
              <c:strCache>
                <c:ptCount val="1"/>
                <c:pt idx="0">
                  <c:v>20-Tree Broadcast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val>
            <c:numRef>
              <c:f>Sheet1!$AA$6:$AA$15</c:f>
              <c:numCache>
                <c:formatCode>General</c:formatCode>
                <c:ptCount val="10"/>
                <c:pt idx="0">
                  <c:v>3</c:v>
                </c:pt>
                <c:pt idx="1">
                  <c:v>4</c:v>
                </c:pt>
                <c:pt idx="2">
                  <c:v>6</c:v>
                </c:pt>
                <c:pt idx="3">
                  <c:v>8</c:v>
                </c:pt>
                <c:pt idx="4">
                  <c:v>10</c:v>
                </c:pt>
                <c:pt idx="5">
                  <c:v>12</c:v>
                </c:pt>
                <c:pt idx="6">
                  <c:v>14</c:v>
                </c:pt>
                <c:pt idx="7">
                  <c:v>17</c:v>
                </c:pt>
                <c:pt idx="8">
                  <c:v>19</c:v>
                </c:pt>
                <c:pt idx="9">
                  <c:v>21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-1007483824"/>
        <c:axId val="-1007483280"/>
      </c:lineChart>
      <c:catAx>
        <c:axId val="-1007483824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Message size in bytes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007483280"/>
        <c:crosses val="autoZero"/>
        <c:auto val="1"/>
        <c:lblAlgn val="ctr"/>
        <c:lblOffset val="100"/>
        <c:tickLblSkip val="2"/>
        <c:noMultiLvlLbl val="0"/>
      </c:catAx>
      <c:valAx>
        <c:axId val="-100748328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Latency ms</a:t>
                </a:r>
              </a:p>
            </c:rich>
          </c:tx>
          <c:layout>
            <c:manualLayout>
              <c:xMode val="edge"/>
              <c:yMode val="edge"/>
              <c:x val="2.3546720076313622E-2"/>
              <c:y val="0.26674501508206999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0074838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757FC-133A-4C19-94ED-A37D9C6C3D62}" type="datetimeFigureOut">
              <a:rPr lang="en-US" smtClean="0"/>
              <a:t>10/28/2015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86CF4-AA86-488B-9245-79D3DE5D9F5C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2" descr="Supercomputing-Background-1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011864"/>
            <a:ext cx="12192000" cy="858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399674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757FC-133A-4C19-94ED-A37D9C6C3D62}" type="datetimeFigureOut">
              <a:rPr lang="en-US" smtClean="0"/>
              <a:t>10/28/2015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86CF4-AA86-488B-9245-79D3DE5D9F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16387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757FC-133A-4C19-94ED-A37D9C6C3D62}" type="datetimeFigureOut">
              <a:rPr lang="en-US" smtClean="0"/>
              <a:t>10/28/2015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86CF4-AA86-488B-9245-79D3DE5D9F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891410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2800">
                <a:latin typeface="Franklin Gothic Demi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098590" y="6291944"/>
            <a:ext cx="875695" cy="293913"/>
          </a:xfrm>
          <a:prstGeom prst="rect">
            <a:avLst/>
          </a:prstGeom>
        </p:spPr>
        <p:txBody>
          <a:bodyPr/>
          <a:lstStyle>
            <a:lvl1pPr>
              <a:defRPr sz="2000" b="0">
                <a:solidFill>
                  <a:schemeClr val="tx1"/>
                </a:solidFill>
                <a:latin typeface="Franklin Gothic Medium" pitchFamily="34" charset="0"/>
              </a:defRPr>
            </a:lvl1pPr>
          </a:lstStyle>
          <a:p>
            <a:fld id="{C4B85148-DB98-4269-ACE6-2DF49F9918C9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Date Placeholder 1"/>
          <p:cNvSpPr>
            <a:spLocks noGrp="1"/>
          </p:cNvSpPr>
          <p:nvPr>
            <p:ph type="dt" sz="half" idx="2"/>
          </p:nvPr>
        </p:nvSpPr>
        <p:spPr>
          <a:xfrm>
            <a:off x="7620000" y="6246359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81595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757FC-133A-4C19-94ED-A37D9C6C3D62}" type="datetimeFigureOut">
              <a:rPr lang="en-US" smtClean="0"/>
              <a:t>10/28/2015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86CF4-AA86-488B-9245-79D3DE5D9F5C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2" descr="Supercomputing-Background-1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011864"/>
            <a:ext cx="12192000" cy="858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663529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757FC-133A-4C19-94ED-A37D9C6C3D62}" type="datetimeFigureOut">
              <a:rPr lang="en-US" smtClean="0"/>
              <a:t>10/28/2015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86CF4-AA86-488B-9245-79D3DE5D9F5C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2" descr="Supercomputing-Background-1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011864"/>
            <a:ext cx="12192000" cy="858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36172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757FC-133A-4C19-94ED-A37D9C6C3D62}" type="datetimeFigureOut">
              <a:rPr lang="en-US" smtClean="0"/>
              <a:t>10/28/2015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86CF4-AA86-488B-9245-79D3DE5D9F5C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2" descr="Supercomputing-Background-1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011864"/>
            <a:ext cx="12192000" cy="858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824660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757FC-133A-4C19-94ED-A37D9C6C3D62}" type="datetimeFigureOut">
              <a:rPr lang="en-US" smtClean="0"/>
              <a:t>10/28/2015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86CF4-AA86-488B-9245-79D3DE5D9F5C}" type="slidenum">
              <a:rPr lang="en-US" smtClean="0"/>
              <a:t>‹#›</a:t>
            </a:fld>
            <a:endParaRPr lang="en-US"/>
          </a:p>
        </p:txBody>
      </p:sp>
      <p:pic>
        <p:nvPicPr>
          <p:cNvPr id="10" name="Picture 2" descr="Supercomputing-Background-1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011864"/>
            <a:ext cx="12192000" cy="858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177180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757FC-133A-4C19-94ED-A37D9C6C3D62}" type="datetimeFigureOut">
              <a:rPr lang="en-US" smtClean="0"/>
              <a:t>10/28/2015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86CF4-AA86-488B-9245-79D3DE5D9F5C}" type="slidenum">
              <a:rPr lang="en-US" smtClean="0"/>
              <a:t>‹#›</a:t>
            </a:fld>
            <a:endParaRPr lang="en-US"/>
          </a:p>
        </p:txBody>
      </p:sp>
      <p:pic>
        <p:nvPicPr>
          <p:cNvPr id="6" name="Picture 2" descr="Supercomputing-Background-1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011864"/>
            <a:ext cx="12192000" cy="858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37475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757FC-133A-4C19-94ED-A37D9C6C3D62}" type="datetimeFigureOut">
              <a:rPr lang="en-US" smtClean="0"/>
              <a:t>10/28/2015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86CF4-AA86-488B-9245-79D3DE5D9F5C}" type="slidenum">
              <a:rPr lang="en-US" smtClean="0"/>
              <a:t>‹#›</a:t>
            </a:fld>
            <a:endParaRPr lang="en-US"/>
          </a:p>
        </p:txBody>
      </p:sp>
      <p:pic>
        <p:nvPicPr>
          <p:cNvPr id="5" name="Picture 2" descr="Supercomputing-Background-1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011864"/>
            <a:ext cx="12192000" cy="858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367084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757FC-133A-4C19-94ED-A37D9C6C3D62}" type="datetimeFigureOut">
              <a:rPr lang="en-US" smtClean="0"/>
              <a:t>10/28/2015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86CF4-AA86-488B-9245-79D3DE5D9F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7197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757FC-133A-4C19-94ED-A37D9C6C3D62}" type="datetimeFigureOut">
              <a:rPr lang="en-US" smtClean="0"/>
              <a:t>10/28/2015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86CF4-AA86-488B-9245-79D3DE5D9F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31952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E757FC-133A-4C19-94ED-A37D9C6C3D62}" type="datetimeFigureOut">
              <a:rPr lang="en-US" smtClean="0"/>
              <a:t>10/28/2015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E86CF4-AA86-488B-9245-79D3DE5D9F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55126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8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dsc.soic.indiana.edu/publications/SLAM_In_the_cloud.pdf" TargetMode="External"/><Relationship Id="rId2" Type="http://schemas.openxmlformats.org/officeDocument/2006/relationships/hyperlink" Target="http://storm.apache.org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goo.gl/xdB8LZ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Streaming Applications for </a:t>
            </a:r>
            <a:r>
              <a:rPr lang="en-US" dirty="0" smtClean="0"/>
              <a:t>Robots </a:t>
            </a:r>
            <a:r>
              <a:rPr lang="en-US" dirty="0"/>
              <a:t>with Real Time </a:t>
            </a:r>
            <a:r>
              <a:rPr lang="en-US" dirty="0" err="1"/>
              <a:t>QoS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Oct-28-2015</a:t>
            </a:r>
          </a:p>
          <a:p>
            <a:r>
              <a:rPr lang="en-US" dirty="0" smtClean="0"/>
              <a:t>Supun </a:t>
            </a:r>
            <a:r>
              <a:rPr lang="en-US" dirty="0" err="1" smtClean="0"/>
              <a:t>Kamburugamuve</a:t>
            </a:r>
            <a:endParaRPr lang="en-US" dirty="0" smtClean="0"/>
          </a:p>
          <a:p>
            <a:r>
              <a:rPr lang="en-US" dirty="0" smtClean="0"/>
              <a:t>Indiana University</a:t>
            </a:r>
          </a:p>
        </p:txBody>
      </p:sp>
      <p:pic>
        <p:nvPicPr>
          <p:cNvPr id="4" name="Picture 2" descr="Supercomputing-Background-1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011864"/>
            <a:ext cx="12192000" cy="858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76185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Research at IU Digital Science Center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Offloading robotic algorithms to servers</a:t>
            </a:r>
          </a:p>
          <a:p>
            <a:pPr lvl="1"/>
            <a:r>
              <a:rPr lang="en-US" dirty="0" smtClean="0"/>
              <a:t>Save power</a:t>
            </a:r>
          </a:p>
          <a:p>
            <a:pPr lvl="1"/>
            <a:r>
              <a:rPr lang="en-US" dirty="0" smtClean="0"/>
              <a:t>Increase mobility</a:t>
            </a:r>
          </a:p>
          <a:p>
            <a:r>
              <a:rPr lang="en-US" dirty="0" smtClean="0"/>
              <a:t>We consider expensive computations</a:t>
            </a:r>
          </a:p>
          <a:p>
            <a:r>
              <a:rPr lang="en-US" dirty="0" smtClean="0"/>
              <a:t>Latency and Jitter are the most important performance characteristics</a:t>
            </a:r>
          </a:p>
          <a:p>
            <a:r>
              <a:rPr lang="en-US" dirty="0"/>
              <a:t>N</a:t>
            </a:r>
            <a:r>
              <a:rPr lang="en-US" dirty="0" smtClean="0"/>
              <a:t>eed parallel computations to reduce latency</a:t>
            </a:r>
          </a:p>
          <a:p>
            <a:pPr lvl="1"/>
            <a:r>
              <a:rPr lang="en-US" dirty="0" smtClean="0"/>
              <a:t>Both at robot level and across robots</a:t>
            </a:r>
          </a:p>
          <a:p>
            <a:r>
              <a:rPr lang="en-US" dirty="0" smtClean="0"/>
              <a:t>We work with mostly constant rate data streams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1253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4796664" y="2486563"/>
            <a:ext cx="733245" cy="115162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pipeline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3414280" y="2428334"/>
            <a:ext cx="185469" cy="1268083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lowchart: Direct Access Storage 5"/>
          <p:cNvSpPr/>
          <p:nvPr/>
        </p:nvSpPr>
        <p:spPr>
          <a:xfrm>
            <a:off x="4865674" y="2660126"/>
            <a:ext cx="595223" cy="301924"/>
          </a:xfrm>
          <a:prstGeom prst="flowChartMagneticDrum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lowchart: Direct Access Storage 6"/>
          <p:cNvSpPr/>
          <p:nvPr/>
        </p:nvSpPr>
        <p:spPr>
          <a:xfrm>
            <a:off x="4861360" y="3213339"/>
            <a:ext cx="595223" cy="301924"/>
          </a:xfrm>
          <a:prstGeom prst="flowChartMagneticDrum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3841802" y="3329091"/>
            <a:ext cx="53483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5725510" y="3329091"/>
            <a:ext cx="67286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4270104" y="3918873"/>
            <a:ext cx="176420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Message Brokers</a:t>
            </a:r>
          </a:p>
          <a:p>
            <a:pPr algn="ctr"/>
            <a:r>
              <a:rPr lang="en-US" dirty="0" err="1" smtClean="0"/>
              <a:t>RabbitMQ</a:t>
            </a:r>
            <a:r>
              <a:rPr lang="en-US" dirty="0" smtClean="0"/>
              <a:t>, Kafka</a:t>
            </a:r>
            <a:endParaRPr lang="en-US" dirty="0"/>
          </a:p>
        </p:txBody>
      </p:sp>
      <p:cxnSp>
        <p:nvCxnSpPr>
          <p:cNvPr id="17" name="Straight Arrow Connector 16"/>
          <p:cNvCxnSpPr/>
          <p:nvPr/>
        </p:nvCxnSpPr>
        <p:spPr>
          <a:xfrm>
            <a:off x="2680318" y="3329091"/>
            <a:ext cx="506803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3006620" y="3918873"/>
            <a:ext cx="10007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Gateway</a:t>
            </a:r>
            <a:endParaRPr lang="en-US" dirty="0"/>
          </a:p>
        </p:txBody>
      </p:sp>
      <p:pic>
        <p:nvPicPr>
          <p:cNvPr id="19" name="Picture 1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4728" y="2637436"/>
            <a:ext cx="1325590" cy="994192"/>
          </a:xfrm>
          <a:prstGeom prst="rect">
            <a:avLst/>
          </a:prstGeom>
        </p:spPr>
      </p:pic>
      <p:sp>
        <p:nvSpPr>
          <p:cNvPr id="20" name="Rectangle 19"/>
          <p:cNvSpPr/>
          <p:nvPr/>
        </p:nvSpPr>
        <p:spPr>
          <a:xfrm>
            <a:off x="6671130" y="1888645"/>
            <a:ext cx="4063438" cy="2560430"/>
          </a:xfrm>
          <a:prstGeom prst="rect">
            <a:avLst/>
          </a:prstGeom>
          <a:ln>
            <a:solidFill>
              <a:schemeClr val="tx1"/>
            </a:solidFill>
            <a:prstDash val="dash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21" name="Group 20"/>
          <p:cNvGrpSpPr/>
          <p:nvPr/>
        </p:nvGrpSpPr>
        <p:grpSpPr>
          <a:xfrm>
            <a:off x="6840517" y="1957690"/>
            <a:ext cx="3599875" cy="2393232"/>
            <a:chOff x="99493" y="1349741"/>
            <a:chExt cx="3599875" cy="2393232"/>
          </a:xfrm>
        </p:grpSpPr>
        <p:sp>
          <p:nvSpPr>
            <p:cNvPr id="22" name="Rectangle 21"/>
            <p:cNvSpPr/>
            <p:nvPr/>
          </p:nvSpPr>
          <p:spPr>
            <a:xfrm>
              <a:off x="581176" y="1725045"/>
              <a:ext cx="3118192" cy="2017928"/>
            </a:xfrm>
            <a:prstGeom prst="rect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22"/>
            <p:cNvSpPr/>
            <p:nvPr/>
          </p:nvSpPr>
          <p:spPr>
            <a:xfrm>
              <a:off x="428776" y="1572645"/>
              <a:ext cx="3118192" cy="2017928"/>
            </a:xfrm>
            <a:prstGeom prst="rect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 23"/>
            <p:cNvSpPr/>
            <p:nvPr/>
          </p:nvSpPr>
          <p:spPr>
            <a:xfrm>
              <a:off x="276376" y="1420245"/>
              <a:ext cx="3118192" cy="2017928"/>
            </a:xfrm>
            <a:prstGeom prst="rect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5" name="Group 24"/>
            <p:cNvGrpSpPr/>
            <p:nvPr/>
          </p:nvGrpSpPr>
          <p:grpSpPr>
            <a:xfrm>
              <a:off x="99493" y="1349741"/>
              <a:ext cx="3219690" cy="1939719"/>
              <a:chOff x="4000067" y="2504164"/>
              <a:chExt cx="3219690" cy="1939719"/>
            </a:xfrm>
          </p:grpSpPr>
          <p:sp>
            <p:nvSpPr>
              <p:cNvPr id="27" name="Rectangle 26"/>
              <p:cNvSpPr/>
              <p:nvPr/>
            </p:nvSpPr>
            <p:spPr>
              <a:xfrm>
                <a:off x="4000067" y="2504164"/>
                <a:ext cx="3159731" cy="1939719"/>
              </a:xfrm>
              <a:prstGeom prst="rect">
                <a:avLst/>
              </a:prstGeom>
              <a:ln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8" name="Rounded Rectangle 27"/>
              <p:cNvSpPr/>
              <p:nvPr/>
            </p:nvSpPr>
            <p:spPr>
              <a:xfrm>
                <a:off x="4523661" y="3578953"/>
                <a:ext cx="2161873" cy="302135"/>
              </a:xfrm>
              <a:prstGeom prst="roundRect">
                <a:avLst/>
              </a:prstGeom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9" name="Oval 28"/>
              <p:cNvSpPr/>
              <p:nvPr/>
            </p:nvSpPr>
            <p:spPr>
              <a:xfrm>
                <a:off x="5055385" y="3121308"/>
                <a:ext cx="194345" cy="194345"/>
              </a:xfrm>
              <a:prstGeom prst="ellipse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>
                <a:solidFill>
                  <a:schemeClr val="accent1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0" name="Oval 29"/>
              <p:cNvSpPr/>
              <p:nvPr/>
            </p:nvSpPr>
            <p:spPr>
              <a:xfrm>
                <a:off x="6320460" y="3639179"/>
                <a:ext cx="194345" cy="194345"/>
              </a:xfrm>
              <a:prstGeom prst="ellipse">
                <a:avLst/>
              </a:prstGeom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1" name="Oval 30"/>
              <p:cNvSpPr/>
              <p:nvPr/>
            </p:nvSpPr>
            <p:spPr>
              <a:xfrm>
                <a:off x="4680787" y="3639179"/>
                <a:ext cx="194345" cy="194345"/>
              </a:xfrm>
              <a:prstGeom prst="ellipse">
                <a:avLst/>
              </a:prstGeom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2" name="Oval 31"/>
              <p:cNvSpPr/>
              <p:nvPr/>
            </p:nvSpPr>
            <p:spPr>
              <a:xfrm>
                <a:off x="5767151" y="3624356"/>
                <a:ext cx="194345" cy="194345"/>
              </a:xfrm>
              <a:prstGeom prst="ellipse">
                <a:avLst/>
              </a:prstGeom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3" name="Oval 32"/>
              <p:cNvSpPr/>
              <p:nvPr/>
            </p:nvSpPr>
            <p:spPr>
              <a:xfrm>
                <a:off x="5205418" y="3645205"/>
                <a:ext cx="194345" cy="194345"/>
              </a:xfrm>
              <a:prstGeom prst="ellipse">
                <a:avLst/>
              </a:prstGeom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4" name="Oval 33"/>
              <p:cNvSpPr/>
              <p:nvPr/>
            </p:nvSpPr>
            <p:spPr>
              <a:xfrm>
                <a:off x="5202455" y="4143706"/>
                <a:ext cx="194345" cy="194345"/>
              </a:xfrm>
              <a:prstGeom prst="ellipse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35" name="Straight Connector 34"/>
              <p:cNvCxnSpPr/>
              <p:nvPr/>
            </p:nvCxnSpPr>
            <p:spPr>
              <a:xfrm flipV="1">
                <a:off x="5579282" y="3875565"/>
                <a:ext cx="0" cy="199726"/>
              </a:xfrm>
              <a:prstGeom prst="line">
                <a:avLst/>
              </a:prstGeom>
              <a:ln>
                <a:headEnd type="none" w="med" len="med"/>
                <a:tailEnd type="triangle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36" name="Oval 35"/>
              <p:cNvSpPr/>
              <p:nvPr/>
            </p:nvSpPr>
            <p:spPr>
              <a:xfrm>
                <a:off x="6051496" y="2595285"/>
                <a:ext cx="194345" cy="194345"/>
              </a:xfrm>
              <a:prstGeom prst="ellipse">
                <a:avLst/>
              </a:prstGeom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7" name="Oval 36"/>
              <p:cNvSpPr/>
              <p:nvPr/>
            </p:nvSpPr>
            <p:spPr>
              <a:xfrm>
                <a:off x="5956442" y="4143706"/>
                <a:ext cx="194345" cy="194345"/>
              </a:xfrm>
              <a:prstGeom prst="ellipse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8" name="Oval 37"/>
              <p:cNvSpPr/>
              <p:nvPr/>
            </p:nvSpPr>
            <p:spPr>
              <a:xfrm>
                <a:off x="6059426" y="3132216"/>
                <a:ext cx="194345" cy="194345"/>
              </a:xfrm>
              <a:prstGeom prst="ellipse">
                <a:avLst/>
              </a:prstGeom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39" name="Straight Arrow Connector 38"/>
              <p:cNvCxnSpPr>
                <a:stCxn id="48" idx="0"/>
                <a:endCxn id="50" idx="2"/>
              </p:cNvCxnSpPr>
              <p:nvPr/>
            </p:nvCxnSpPr>
            <p:spPr>
              <a:xfrm flipH="1" flipV="1">
                <a:off x="6124236" y="2850859"/>
                <a:ext cx="1664" cy="225098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40" name="Oval 39"/>
              <p:cNvSpPr/>
              <p:nvPr/>
            </p:nvSpPr>
            <p:spPr>
              <a:xfrm>
                <a:off x="5061801" y="2599373"/>
                <a:ext cx="194345" cy="194345"/>
              </a:xfrm>
              <a:prstGeom prst="ellipse">
                <a:avLst/>
              </a:prstGeom>
              <a:solidFill>
                <a:srgbClr val="00B0F0"/>
              </a:solidFill>
              <a:ln>
                <a:solidFill>
                  <a:srgbClr val="00B0F0"/>
                </a:solidFill>
              </a:ln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41" name="Straight Arrow Connector 40"/>
              <p:cNvCxnSpPr>
                <a:stCxn id="47" idx="0"/>
              </p:cNvCxnSpPr>
              <p:nvPr/>
            </p:nvCxnSpPr>
            <p:spPr>
              <a:xfrm flipH="1" flipV="1">
                <a:off x="5126576" y="2876391"/>
                <a:ext cx="4684" cy="197967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42" name="TextBox 41"/>
              <p:cNvSpPr txBox="1"/>
              <p:nvPr/>
            </p:nvSpPr>
            <p:spPr>
              <a:xfrm>
                <a:off x="4032719" y="2549058"/>
                <a:ext cx="69686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900" dirty="0" smtClean="0"/>
                  <a:t>Sending to </a:t>
                </a:r>
              </a:p>
              <a:p>
                <a:r>
                  <a:rPr lang="en-US" sz="900" dirty="0" smtClean="0"/>
                  <a:t>pub-sub</a:t>
                </a:r>
                <a:endParaRPr lang="en-US" sz="900" dirty="0"/>
              </a:p>
            </p:txBody>
          </p:sp>
          <p:sp>
            <p:nvSpPr>
              <p:cNvPr id="43" name="TextBox 42"/>
              <p:cNvSpPr txBox="1"/>
              <p:nvPr/>
            </p:nvSpPr>
            <p:spPr>
              <a:xfrm>
                <a:off x="6522895" y="2521858"/>
                <a:ext cx="696862" cy="5078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900" dirty="0" smtClean="0"/>
                  <a:t>Sending to </a:t>
                </a:r>
              </a:p>
              <a:p>
                <a:r>
                  <a:rPr lang="en-US" sz="900" dirty="0" smtClean="0"/>
                  <a:t>Persisting </a:t>
                </a:r>
              </a:p>
              <a:p>
                <a:r>
                  <a:rPr lang="en-US" sz="900" dirty="0" smtClean="0"/>
                  <a:t>to storage</a:t>
                </a:r>
                <a:endParaRPr lang="en-US" sz="900" dirty="0"/>
              </a:p>
            </p:txBody>
          </p:sp>
          <p:sp>
            <p:nvSpPr>
              <p:cNvPr id="44" name="Rounded Rectangle 43"/>
              <p:cNvSpPr/>
              <p:nvPr/>
            </p:nvSpPr>
            <p:spPr>
              <a:xfrm>
                <a:off x="4870639" y="4083140"/>
                <a:ext cx="1508510" cy="306081"/>
              </a:xfrm>
              <a:prstGeom prst="roundRect">
                <a:avLst/>
              </a:prstGeom>
              <a:noFill/>
            </p:spPr>
            <p:style>
              <a:lnRef idx="2">
                <a:schemeClr val="accent5"/>
              </a:lnRef>
              <a:fillRef idx="1">
                <a:schemeClr val="lt1"/>
              </a:fillRef>
              <a:effectRef idx="0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7" name="Rounded Rectangle 46"/>
              <p:cNvSpPr/>
              <p:nvPr/>
            </p:nvSpPr>
            <p:spPr>
              <a:xfrm>
                <a:off x="4763196" y="3074358"/>
                <a:ext cx="736127" cy="302135"/>
              </a:xfrm>
              <a:prstGeom prst="roundRect">
                <a:avLst/>
              </a:prstGeom>
              <a:noFill/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8" name="Rounded Rectangle 47"/>
              <p:cNvSpPr/>
              <p:nvPr/>
            </p:nvSpPr>
            <p:spPr>
              <a:xfrm>
                <a:off x="5757836" y="3075957"/>
                <a:ext cx="736127" cy="302135"/>
              </a:xfrm>
              <a:prstGeom prst="roundRect">
                <a:avLst/>
              </a:prstGeom>
              <a:noFill/>
            </p:spPr>
            <p:style>
              <a:lnRef idx="2">
                <a:schemeClr val="accent4"/>
              </a:lnRef>
              <a:fillRef idx="1">
                <a:schemeClr val="lt1"/>
              </a:fillRef>
              <a:effectRef idx="0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9" name="Rounded Rectangle 48"/>
              <p:cNvSpPr/>
              <p:nvPr/>
            </p:nvSpPr>
            <p:spPr>
              <a:xfrm>
                <a:off x="4750362" y="2562328"/>
                <a:ext cx="736127" cy="302135"/>
              </a:xfrm>
              <a:prstGeom prst="roundRect">
                <a:avLst/>
              </a:prstGeom>
              <a:noFill/>
              <a:ln>
                <a:solidFill>
                  <a:srgbClr val="00B0F0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0" name="Rounded Rectangle 49"/>
              <p:cNvSpPr/>
              <p:nvPr/>
            </p:nvSpPr>
            <p:spPr>
              <a:xfrm>
                <a:off x="5756172" y="2548724"/>
                <a:ext cx="736127" cy="302135"/>
              </a:xfrm>
              <a:prstGeom prst="roundRect">
                <a:avLst/>
              </a:prstGeom>
              <a:noFill/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51" name="Elbow Connector 50"/>
              <p:cNvCxnSpPr>
                <a:stCxn id="47" idx="1"/>
                <a:endCxn id="28" idx="1"/>
              </p:cNvCxnSpPr>
              <p:nvPr/>
            </p:nvCxnSpPr>
            <p:spPr>
              <a:xfrm rot="10800000" flipV="1">
                <a:off x="4523662" y="3225425"/>
                <a:ext cx="239535" cy="504595"/>
              </a:xfrm>
              <a:prstGeom prst="bentConnector3">
                <a:avLst>
                  <a:gd name="adj1" fmla="val 195435"/>
                </a:avLst>
              </a:prstGeom>
              <a:ln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2" name="Straight Arrow Connector 51"/>
              <p:cNvCxnSpPr/>
              <p:nvPr/>
            </p:nvCxnSpPr>
            <p:spPr>
              <a:xfrm flipV="1">
                <a:off x="5133859" y="3344848"/>
                <a:ext cx="1804" cy="228402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3" name="Straight Arrow Connector 52"/>
              <p:cNvCxnSpPr>
                <a:endCxn id="48" idx="2"/>
              </p:cNvCxnSpPr>
              <p:nvPr/>
            </p:nvCxnSpPr>
            <p:spPr>
              <a:xfrm flipH="1" flipV="1">
                <a:off x="6125900" y="3378092"/>
                <a:ext cx="6172" cy="179847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54" name="TextBox 53"/>
              <p:cNvSpPr txBox="1"/>
              <p:nvPr/>
            </p:nvSpPr>
            <p:spPr>
              <a:xfrm>
                <a:off x="4039446" y="3992991"/>
                <a:ext cx="739222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000" dirty="0" smtClean="0"/>
                  <a:t>Streaming </a:t>
                </a:r>
              </a:p>
              <a:p>
                <a:r>
                  <a:rPr lang="en-US" sz="1000" dirty="0" smtClean="0"/>
                  <a:t>workflow</a:t>
                </a:r>
                <a:endParaRPr lang="en-US" sz="1000" dirty="0"/>
              </a:p>
            </p:txBody>
          </p:sp>
        </p:grpSp>
        <p:sp>
          <p:nvSpPr>
            <p:cNvPr id="26" name="TextBox 25"/>
            <p:cNvSpPr txBox="1"/>
            <p:nvPr/>
          </p:nvSpPr>
          <p:spPr>
            <a:xfrm>
              <a:off x="2435235" y="2701609"/>
              <a:ext cx="993626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dirty="0" smtClean="0"/>
                <a:t>A stream application with some tasks running in parallel</a:t>
              </a:r>
              <a:endParaRPr lang="en-US" sz="800" dirty="0"/>
            </a:p>
          </p:txBody>
        </p:sp>
      </p:grpSp>
      <p:sp>
        <p:nvSpPr>
          <p:cNvPr id="55" name="TextBox 54"/>
          <p:cNvSpPr txBox="1"/>
          <p:nvPr/>
        </p:nvSpPr>
        <p:spPr>
          <a:xfrm>
            <a:off x="9833549" y="2544277"/>
            <a:ext cx="736099" cy="553998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1000" dirty="0" smtClean="0"/>
              <a:t>Multiple </a:t>
            </a:r>
          </a:p>
          <a:p>
            <a:r>
              <a:rPr lang="en-US" sz="1000" dirty="0" smtClean="0"/>
              <a:t>streaming </a:t>
            </a:r>
          </a:p>
          <a:p>
            <a:r>
              <a:rPr lang="en-US" sz="1000" dirty="0" smtClean="0"/>
              <a:t>workflows</a:t>
            </a:r>
            <a:endParaRPr lang="en-US" sz="1000" dirty="0"/>
          </a:p>
        </p:txBody>
      </p:sp>
      <p:sp>
        <p:nvSpPr>
          <p:cNvPr id="63" name="TextBox 62"/>
          <p:cNvSpPr txBox="1"/>
          <p:nvPr/>
        </p:nvSpPr>
        <p:spPr>
          <a:xfrm>
            <a:off x="7603646" y="4584516"/>
            <a:ext cx="21904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Streaming Workflows</a:t>
            </a:r>
            <a:endParaRPr lang="en-US" dirty="0"/>
          </a:p>
        </p:txBody>
      </p:sp>
      <p:sp>
        <p:nvSpPr>
          <p:cNvPr id="64" name="TextBox 63"/>
          <p:cNvSpPr txBox="1"/>
          <p:nvPr/>
        </p:nvSpPr>
        <p:spPr>
          <a:xfrm>
            <a:off x="7902251" y="4893424"/>
            <a:ext cx="15048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Apache Storm</a:t>
            </a:r>
            <a:endParaRPr lang="en-US" dirty="0"/>
          </a:p>
        </p:txBody>
      </p:sp>
      <p:cxnSp>
        <p:nvCxnSpPr>
          <p:cNvPr id="3" name="Straight Arrow Connector 2"/>
          <p:cNvCxnSpPr/>
          <p:nvPr/>
        </p:nvCxnSpPr>
        <p:spPr>
          <a:xfrm flipH="1">
            <a:off x="2680318" y="2962050"/>
            <a:ext cx="44462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/>
          <p:cNvCxnSpPr/>
          <p:nvPr/>
        </p:nvCxnSpPr>
        <p:spPr>
          <a:xfrm flipH="1">
            <a:off x="3841802" y="2983220"/>
            <a:ext cx="53483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/>
          <p:cNvCxnSpPr/>
          <p:nvPr/>
        </p:nvCxnSpPr>
        <p:spPr>
          <a:xfrm flipH="1">
            <a:off x="5716632" y="2991965"/>
            <a:ext cx="67286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6766681" y="5352756"/>
            <a:ext cx="422922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Hosted in </a:t>
            </a:r>
            <a:r>
              <a:rPr lang="en-US" dirty="0" err="1" smtClean="0"/>
              <a:t>FutureSystems</a:t>
            </a:r>
            <a:r>
              <a:rPr lang="en-US" dirty="0" smtClean="0"/>
              <a:t> OpenStack VMs which are accessible through IU network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620953" y="5352756"/>
            <a:ext cx="37721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End to end delays without any processing is less than 10ms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71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4242" y="1587654"/>
            <a:ext cx="4561758" cy="4336718"/>
          </a:xfrm>
          <a:prstGeom prst="rect">
            <a:avLst/>
          </a:prstGeo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Simultaneous Localization &amp; Mapping (SLAM</a:t>
            </a:r>
            <a:r>
              <a:rPr lang="en-US" dirty="0" smtClean="0"/>
              <a:t>)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6096000" y="2244741"/>
                <a:ext cx="5660267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𝑝</m:t>
                          </m:r>
                          <m:r>
                            <a:rPr lang="en-US" i="0">
                              <a:latin typeface="Cambria Math" panose="02040503050406030204" pitchFamily="18" charset="0"/>
                            </a:rPr>
                            <m:t>(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i="0">
                                  <a:latin typeface="Cambria Math" panose="02040503050406030204" pitchFamily="18" charset="0"/>
                                </a:rPr>
                                <m:t>1: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sub>
                          </m:sSub>
                          <m:r>
                            <a:rPr lang="en-US" i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𝑚</m:t>
                          </m:r>
                          <m:r>
                            <a:rPr lang="en-US" i="0">
                              <a:latin typeface="Cambria Math" panose="02040503050406030204" pitchFamily="18" charset="0"/>
                            </a:rPr>
                            <m:t>|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e>
                            <m:sub>
                              <m:r>
                                <a:rPr lang="en-US" i="0">
                                  <a:latin typeface="Cambria Math" panose="02040503050406030204" pitchFamily="18" charset="0"/>
                                </a:rPr>
                                <m:t>1: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sub>
                          </m:sSub>
                          <m:r>
                            <a:rPr lang="en-US" i="0">
                              <a:latin typeface="Cambria Math" panose="02040503050406030204" pitchFamily="18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</m:e>
                            <m:sub>
                              <m:r>
                                <a:rPr lang="en-US" i="0">
                                  <a:latin typeface="Cambria Math" panose="02040503050406030204" pitchFamily="18" charset="0"/>
                                </a:rPr>
                                <m:t>1: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lang="en-US" i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sub>
                          </m:sSub>
                          <m:r>
                            <a:rPr lang="en-US" i="0">
                              <a:latin typeface="Cambria Math" panose="02040503050406030204" pitchFamily="18" charset="0"/>
                            </a:rPr>
                            <m:t>)=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𝑝</m:t>
                          </m:r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e>
                            <m:e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i="0">
                                      <a:latin typeface="Cambria Math" panose="02040503050406030204" pitchFamily="18" charset="0"/>
                                    </a:rPr>
                                    <m:t>1:</m:t>
                                  </m:r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sub>
                              </m:sSub>
                              <m:r>
                                <a:rPr lang="en-US" i="0">
                                  <a:latin typeface="Cambria Math" panose="02040503050406030204" pitchFamily="18" charset="0"/>
                                </a:rPr>
                                <m:t>, </m:t>
                              </m:r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𝑧</m:t>
                                  </m:r>
                                </m:e>
                                <m:sub>
                                  <m:r>
                                    <a:rPr lang="en-US" i="0">
                                      <a:latin typeface="Cambria Math" panose="02040503050406030204" pitchFamily="18" charset="0"/>
                                    </a:rPr>
                                    <m:t>1:</m:t>
                                  </m:r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sub>
                              </m:sSub>
                            </m:e>
                          </m:d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𝑝</m:t>
                          </m:r>
                          <m:r>
                            <a:rPr lang="en-US" i="0">
                              <a:latin typeface="Cambria Math" panose="02040503050406030204" pitchFamily="18" charset="0"/>
                            </a:rPr>
                            <m:t>(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i="0">
                                  <a:latin typeface="Cambria Math" panose="02040503050406030204" pitchFamily="18" charset="0"/>
                                </a:rPr>
                                <m:t>1: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sub>
                          </m:sSub>
                          <m:r>
                            <a:rPr lang="en-US" i="0">
                              <a:latin typeface="Cambria Math" panose="02040503050406030204" pitchFamily="18" charset="0"/>
                            </a:rPr>
                            <m:t>|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e>
                            <m:sub>
                              <m:r>
                                <a:rPr lang="en-US" i="0">
                                  <a:latin typeface="Cambria Math" panose="02040503050406030204" pitchFamily="18" charset="0"/>
                                </a:rPr>
                                <m:t>1: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sub>
                          </m:sSub>
                          <m:r>
                            <a:rPr lang="en-US" i="0">
                              <a:latin typeface="Cambria Math" panose="02040503050406030204" pitchFamily="18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</m:e>
                            <m:sub>
                              <m:r>
                                <a:rPr lang="en-US" i="0">
                                  <a:latin typeface="Cambria Math" panose="02040503050406030204" pitchFamily="18" charset="0"/>
                                </a:rPr>
                                <m:t>1: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lang="en-US" i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0" y="2244741"/>
                <a:ext cx="5660267" cy="369332"/>
              </a:xfrm>
              <a:prstGeom prst="rect">
                <a:avLst/>
              </a:prstGeom>
              <a:blipFill rotWithShape="0">
                <a:blip r:embed="rId3"/>
                <a:stretch>
                  <a:fillRect t="-119672" r="-8504" b="-1836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Box 7"/>
          <p:cNvSpPr txBox="1"/>
          <p:nvPr/>
        </p:nvSpPr>
        <p:spPr>
          <a:xfrm>
            <a:off x="164590" y="3494403"/>
            <a:ext cx="196188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Particles are distributed </a:t>
            </a:r>
          </a:p>
          <a:p>
            <a:r>
              <a:rPr lang="en-US" sz="1400" dirty="0" smtClean="0"/>
              <a:t>in parallel tasks</a:t>
            </a:r>
            <a:endParaRPr lang="en-US" sz="1400" dirty="0"/>
          </a:p>
        </p:txBody>
      </p:sp>
      <p:sp>
        <p:nvSpPr>
          <p:cNvPr id="9" name="TextBox 8"/>
          <p:cNvSpPr txBox="1"/>
          <p:nvPr/>
        </p:nvSpPr>
        <p:spPr>
          <a:xfrm>
            <a:off x="6096000" y="1566396"/>
            <a:ext cx="538731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Build a map given the distance measurements from robot to objects around it and its pose</a:t>
            </a:r>
            <a:endParaRPr lang="en-US" dirty="0"/>
          </a:p>
        </p:txBody>
      </p:sp>
      <p:pic>
        <p:nvPicPr>
          <p:cNvPr id="11" name="Picture 10"/>
          <p:cNvPicPr/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045" r="6481"/>
          <a:stretch/>
        </p:blipFill>
        <p:spPr bwMode="auto">
          <a:xfrm>
            <a:off x="7335446" y="3631571"/>
            <a:ext cx="2497585" cy="2168359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399495" y="1880704"/>
            <a:ext cx="21026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Streaming Workflow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7910629" y="5799930"/>
            <a:ext cx="144033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Parallel Speedup </a:t>
            </a:r>
            <a:endParaRPr lang="en-US" sz="1400" dirty="0"/>
          </a:p>
        </p:txBody>
      </p:sp>
      <p:sp>
        <p:nvSpPr>
          <p:cNvPr id="2" name="TextBox 1"/>
          <p:cNvSpPr txBox="1"/>
          <p:nvPr/>
        </p:nvSpPr>
        <p:spPr>
          <a:xfrm>
            <a:off x="6108536" y="2708241"/>
            <a:ext cx="537477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Rao-</a:t>
            </a:r>
            <a:r>
              <a:rPr lang="en-US" dirty="0" err="1" smtClean="0"/>
              <a:t>Blackwellized</a:t>
            </a:r>
            <a:r>
              <a:rPr lang="en-US" dirty="0" smtClean="0"/>
              <a:t>  particle filtering based algorithm for SLAM.  Distribute the particles across parallel tasks and compute in parallel.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41539" y="4492101"/>
            <a:ext cx="141155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Map building happens periodically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71814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Multi-Robot Collision Avoidance </a:t>
            </a: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5356" y="2417994"/>
            <a:ext cx="5870172" cy="31394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683639" y="1767439"/>
            <a:ext cx="21026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Streaming Workflow</a:t>
            </a:r>
            <a:endParaRPr lang="en-US" dirty="0"/>
          </a:p>
        </p:txBody>
      </p:sp>
      <p:pic>
        <p:nvPicPr>
          <p:cNvPr id="1026" name="图片 3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10408" y="3622897"/>
            <a:ext cx="2567863" cy="20677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图片 36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93151" y="3639143"/>
            <a:ext cx="2567863" cy="20514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325356" y="2376815"/>
            <a:ext cx="135828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Information from robots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488411" y="4749554"/>
            <a:ext cx="16075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Runs in parallel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410408" y="1823845"/>
            <a:ext cx="501497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Velocity Obstacles (VOs) along with other constrains such </a:t>
            </a:r>
            <a:r>
              <a:rPr lang="en-US" dirty="0"/>
              <a:t>as acceleration and max velocity limits, Non-Holonomic </a:t>
            </a:r>
            <a:r>
              <a:rPr lang="en-US" dirty="0" smtClean="0"/>
              <a:t>constraints, </a:t>
            </a:r>
            <a:r>
              <a:rPr lang="en-US" dirty="0"/>
              <a:t>for differential robots, and localization </a:t>
            </a:r>
            <a:r>
              <a:rPr lang="en-US" dirty="0" smtClean="0"/>
              <a:t>uncertainty.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9774802" y="5690617"/>
            <a:ext cx="16505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Control Latency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6199693" y="5690617"/>
            <a:ext cx="32394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Collisions with number of robots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7845079" y="3181044"/>
            <a:ext cx="26320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5 Compute Velocity Tasks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1538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4386334" y="2078380"/>
            <a:ext cx="6620466" cy="3845685"/>
            <a:chOff x="0" y="0"/>
            <a:chExt cx="9184740" cy="6611483"/>
          </a:xfrm>
        </p:grpSpPr>
        <p:pic>
          <p:nvPicPr>
            <p:cNvPr id="5" name="Picture 4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0" y="3084988"/>
              <a:ext cx="9144000" cy="3526325"/>
            </a:xfrm>
            <a:prstGeom prst="rect">
              <a:avLst/>
            </a:prstGeom>
            <a:solidFill>
              <a:schemeClr val="bg1"/>
            </a:solidFill>
          </p:spPr>
        </p:pic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0" y="3085158"/>
              <a:ext cx="9144000" cy="3526325"/>
            </a:xfrm>
            <a:prstGeom prst="rect">
              <a:avLst/>
            </a:prstGeom>
            <a:solidFill>
              <a:schemeClr val="bg1"/>
            </a:solidFill>
          </p:spPr>
        </p:pic>
        <p:pic>
          <p:nvPicPr>
            <p:cNvPr id="7" name="Picture 6"/>
            <p:cNvPicPr>
              <a:picLocks noChangeAspect="1"/>
            </p:cNvPicPr>
            <p:nvPr/>
          </p:nvPicPr>
          <p:blipFill rotWithShape="1">
            <a:blip r:embed="rId3"/>
            <a:srcRect l="13335" t="43088" r="6691" b="7241"/>
            <a:stretch/>
          </p:blipFill>
          <p:spPr>
            <a:xfrm>
              <a:off x="13580" y="0"/>
              <a:ext cx="9171160" cy="3787996"/>
            </a:xfrm>
            <a:prstGeom prst="rect">
              <a:avLst/>
            </a:prstGeom>
          </p:spPr>
        </p:pic>
        <p:sp>
          <p:nvSpPr>
            <p:cNvPr id="8" name="TextBox 7"/>
            <p:cNvSpPr txBox="1"/>
            <p:nvPr/>
          </p:nvSpPr>
          <p:spPr>
            <a:xfrm>
              <a:off x="3281881" y="2035263"/>
              <a:ext cx="94128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solidFill>
                    <a:srgbClr val="FF0000"/>
                  </a:solidFill>
                </a:rPr>
                <a:t>No Cut</a:t>
              </a:r>
              <a:endParaRPr lang="en-US" b="1" dirty="0">
                <a:solidFill>
                  <a:srgbClr val="FF0000"/>
                </a:solidFill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1350197" y="5113203"/>
              <a:ext cx="739176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solidFill>
                    <a:srgbClr val="FF0000"/>
                  </a:solidFill>
                </a:rPr>
                <a:t>Fluctuations decrease after Cut on #iterations per swarm member</a:t>
              </a:r>
              <a:endParaRPr lang="en-US" b="1" dirty="0">
                <a:solidFill>
                  <a:srgbClr val="FF0000"/>
                </a:solidFill>
              </a:endParaRPr>
            </a:p>
          </p:txBody>
        </p:sp>
      </p:grp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Jitter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914399" y="1794295"/>
            <a:ext cx="2523127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68275" indent="-168275">
              <a:buFont typeface="Arial" panose="020B0604020202020204" pitchFamily="34" charset="0"/>
              <a:buChar char="•"/>
            </a:pPr>
            <a:r>
              <a:rPr lang="en-US" dirty="0" smtClean="0"/>
              <a:t>Nature of application </a:t>
            </a:r>
          </a:p>
          <a:p>
            <a:pPr marL="168275" indent="-168275">
              <a:buFont typeface="Arial" panose="020B0604020202020204" pitchFamily="34" charset="0"/>
              <a:buChar char="•"/>
            </a:pPr>
            <a:r>
              <a:rPr lang="en-US" dirty="0" smtClean="0"/>
              <a:t>System level influences</a:t>
            </a:r>
          </a:p>
          <a:p>
            <a:pPr marL="461963" lvl="2" indent="-168275">
              <a:buFont typeface="Arial" panose="020B0604020202020204" pitchFamily="34" charset="0"/>
              <a:buChar char="•"/>
            </a:pPr>
            <a:r>
              <a:rPr lang="en-US" dirty="0" smtClean="0"/>
              <a:t>Network</a:t>
            </a:r>
          </a:p>
          <a:p>
            <a:pPr marL="461963" lvl="2" indent="-168275">
              <a:buFont typeface="Arial" panose="020B0604020202020204" pitchFamily="34" charset="0"/>
              <a:buChar char="•"/>
            </a:pPr>
            <a:r>
              <a:rPr lang="en-US" dirty="0" smtClean="0"/>
              <a:t>Garbage collection</a:t>
            </a:r>
          </a:p>
          <a:p>
            <a:pPr marL="461963" lvl="2" indent="-168275">
              <a:buFont typeface="Arial" panose="020B0604020202020204" pitchFamily="34" charset="0"/>
              <a:buChar char="•"/>
            </a:pPr>
            <a:r>
              <a:rPr lang="en-US" dirty="0" smtClean="0"/>
              <a:t>Scheduling of tasks</a:t>
            </a:r>
          </a:p>
          <a:p>
            <a:pPr marL="461963" lvl="2" indent="-168275">
              <a:buFont typeface="Arial" panose="020B0604020202020204" pitchFamily="34" charset="0"/>
              <a:buChar char="•"/>
            </a:pPr>
            <a:r>
              <a:rPr lang="en-US" dirty="0" smtClean="0"/>
              <a:t>Virtualization</a:t>
            </a:r>
          </a:p>
          <a:p>
            <a:pPr marL="461963" lvl="2" indent="-168275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800100" lvl="1" indent="-342900">
              <a:buFont typeface="+mj-lt"/>
              <a:buAutoNum type="arabicPeriod"/>
            </a:pP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4291534" y="1506072"/>
            <a:ext cx="24604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SLAM Latency variations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7103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100" dirty="0"/>
              <a:t>Bringing Optimal </a:t>
            </a:r>
            <a:r>
              <a:rPr lang="en-US" sz="3100" dirty="0" smtClean="0"/>
              <a:t>Communications </a:t>
            </a:r>
            <a:r>
              <a:rPr lang="en-US" sz="3100" dirty="0"/>
              <a:t>to </a:t>
            </a:r>
            <a:r>
              <a:rPr lang="en-US" sz="3100" dirty="0" smtClean="0"/>
              <a:t>Storm</a:t>
            </a:r>
            <a:endParaRPr lang="en-US" sz="31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85148-DB98-4269-ACE6-2DF49F9918C9}" type="slidenum">
              <a:rPr lang="en-US" smtClean="0">
                <a:solidFill>
                  <a:prstClr val="black"/>
                </a:solidFill>
              </a:rPr>
              <a:pPr/>
              <a:t>7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0405748" y="3448566"/>
            <a:ext cx="119391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Optimized</a:t>
            </a:r>
          </a:p>
          <a:p>
            <a:r>
              <a:rPr lang="en-US" sz="1400" dirty="0"/>
              <a:t>20 or 50 tasks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0396870" y="2098973"/>
            <a:ext cx="102869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Original</a:t>
            </a:r>
          </a:p>
          <a:p>
            <a:r>
              <a:rPr lang="en-US" sz="1400" dirty="0"/>
              <a:t>50 Tasks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0396870" y="2778205"/>
            <a:ext cx="78931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Original</a:t>
            </a:r>
          </a:p>
          <a:p>
            <a:r>
              <a:rPr lang="en-US" sz="1400" dirty="0"/>
              <a:t>20 Tasks</a:t>
            </a:r>
          </a:p>
        </p:txBody>
      </p:sp>
      <p:pic>
        <p:nvPicPr>
          <p:cNvPr id="1026" name="Picture 2" descr="parallel_workers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1479" y="2906649"/>
            <a:ext cx="3979174" cy="16612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1050279" y="5248164"/>
            <a:ext cx="53150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Memory mapped files for intra-node communications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1050279" y="1904251"/>
            <a:ext cx="375743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Both process based and thread based </a:t>
            </a:r>
          </a:p>
          <a:p>
            <a:r>
              <a:rPr lang="en-US" dirty="0" smtClean="0"/>
              <a:t>parallelism is used</a:t>
            </a:r>
            <a:endParaRPr lang="en-US" dirty="0"/>
          </a:p>
        </p:txBody>
      </p:sp>
      <p:graphicFrame>
        <p:nvGraphicFramePr>
          <p:cNvPr id="14" name="Chart 1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39823699"/>
              </p:ext>
            </p:extLst>
          </p:nvPr>
        </p:nvGraphicFramePr>
        <p:xfrm>
          <a:off x="6181156" y="2147229"/>
          <a:ext cx="4314826" cy="29146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6" name="TextBox 15"/>
          <p:cNvSpPr txBox="1"/>
          <p:nvPr/>
        </p:nvSpPr>
        <p:spPr>
          <a:xfrm>
            <a:off x="1240938" y="4603715"/>
            <a:ext cx="37402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Worker and Task distribution of Storm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6667132" y="5196664"/>
            <a:ext cx="40721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Broadcast takes advantage of task locality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7602505" y="1777897"/>
            <a:ext cx="21943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Binary tree broadcast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7777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 of Challenges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Maintaining the latency within reasonable bounds</a:t>
            </a:r>
          </a:p>
          <a:p>
            <a:pPr lvl="1"/>
            <a:r>
              <a:rPr lang="en-US" dirty="0" smtClean="0"/>
              <a:t>Scheduling for predictable performance</a:t>
            </a:r>
          </a:p>
          <a:p>
            <a:pPr lvl="1"/>
            <a:r>
              <a:rPr lang="en-US" dirty="0" smtClean="0"/>
              <a:t>Duplicate computations to remove random increases</a:t>
            </a:r>
          </a:p>
          <a:p>
            <a:r>
              <a:rPr lang="en-US" dirty="0" smtClean="0"/>
              <a:t>Higher level abstractions for complex streaming applications</a:t>
            </a:r>
          </a:p>
          <a:p>
            <a:pPr lvl="1"/>
            <a:r>
              <a:rPr lang="en-US" dirty="0" smtClean="0"/>
              <a:t>Storm API is low level (MPI like, fast) and Spark Streaming is </a:t>
            </a:r>
            <a:r>
              <a:rPr lang="en-US" dirty="0"/>
              <a:t>h</a:t>
            </a:r>
            <a:r>
              <a:rPr lang="en-US" dirty="0" smtClean="0"/>
              <a:t>igh level (Slow). </a:t>
            </a:r>
          </a:p>
          <a:p>
            <a:r>
              <a:rPr lang="en-US" dirty="0" smtClean="0"/>
              <a:t>Scaling to multiple data sources</a:t>
            </a:r>
          </a:p>
          <a:p>
            <a:pPr lvl="1"/>
            <a:endParaRPr lang="en-US" dirty="0" smtClean="0"/>
          </a:p>
          <a:p>
            <a:pPr marL="457200" lvl="1" indent="0"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9070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Thank You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</a:p>
          <a:p>
            <a:pPr lvl="1"/>
            <a:r>
              <a:rPr lang="en-US" dirty="0" smtClean="0"/>
              <a:t>Projects https</a:t>
            </a:r>
            <a:r>
              <a:rPr lang="en-US" dirty="0"/>
              <a:t>://github.com/iotcloud</a:t>
            </a:r>
            <a:endParaRPr lang="en-US" dirty="0" smtClean="0"/>
          </a:p>
          <a:p>
            <a:pPr lvl="1"/>
            <a:r>
              <a:rPr lang="en-US" dirty="0"/>
              <a:t>Apache Storm </a:t>
            </a:r>
            <a:r>
              <a:rPr lang="en-US" dirty="0">
                <a:hlinkClick r:id="rId2"/>
              </a:rPr>
              <a:t>http://storm.apache.org</a:t>
            </a:r>
            <a:r>
              <a:rPr lang="en-US" dirty="0" smtClean="0">
                <a:hlinkClick r:id="rId2"/>
              </a:rPr>
              <a:t>/</a:t>
            </a:r>
            <a:endParaRPr lang="en-US" dirty="0" smtClean="0"/>
          </a:p>
          <a:p>
            <a:pPr lvl="1"/>
            <a:r>
              <a:rPr lang="en-US" dirty="0"/>
              <a:t>SLAM </a:t>
            </a:r>
            <a:r>
              <a:rPr lang="en-US" dirty="0">
                <a:hlinkClick r:id="rId3"/>
              </a:rPr>
              <a:t>http://</a:t>
            </a:r>
            <a:r>
              <a:rPr lang="en-US" dirty="0" smtClean="0">
                <a:hlinkClick r:id="rId3"/>
              </a:rPr>
              <a:t>dsc.soic.indiana.edu/publications/SLAM_In_the_cloud.pdf</a:t>
            </a:r>
            <a:endParaRPr lang="en-US" dirty="0" smtClean="0"/>
          </a:p>
          <a:p>
            <a:pPr lvl="1"/>
            <a:r>
              <a:rPr lang="en-US" dirty="0" smtClean="0"/>
              <a:t>Collision </a:t>
            </a:r>
            <a:r>
              <a:rPr lang="en-US" dirty="0"/>
              <a:t>Avoidance </a:t>
            </a:r>
            <a:r>
              <a:rPr lang="en-US" dirty="0">
                <a:hlinkClick r:id="rId4"/>
              </a:rPr>
              <a:t>http://</a:t>
            </a:r>
            <a:r>
              <a:rPr lang="en-US" dirty="0" smtClean="0">
                <a:hlinkClick r:id="rId4"/>
              </a:rPr>
              <a:t>goo.gl/xdB8LZ</a:t>
            </a:r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7346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1666</TotalTime>
  <Words>379</Words>
  <Application>Microsoft Office PowerPoint</Application>
  <PresentationFormat>Widescreen</PresentationFormat>
  <Paragraphs>89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Arial</vt:lpstr>
      <vt:lpstr>Calibri</vt:lpstr>
      <vt:lpstr>Calibri Light</vt:lpstr>
      <vt:lpstr>Cambria Math</vt:lpstr>
      <vt:lpstr>Franklin Gothic Demi</vt:lpstr>
      <vt:lpstr>Franklin Gothic Medium</vt:lpstr>
      <vt:lpstr>Office Theme</vt:lpstr>
      <vt:lpstr>Streaming Applications for Robots with Real Time QoS</vt:lpstr>
      <vt:lpstr>Research at IU Digital Science Center</vt:lpstr>
      <vt:lpstr>Data pipeline</vt:lpstr>
      <vt:lpstr>Simultaneous Localization &amp; Mapping (SLAM)</vt:lpstr>
      <vt:lpstr>Multi-Robot Collision Avoidance </vt:lpstr>
      <vt:lpstr>Jitter</vt:lpstr>
      <vt:lpstr>Bringing Optimal Communications to Storm</vt:lpstr>
      <vt:lpstr>Summary of Challenges</vt:lpstr>
      <vt:lpstr>Thank You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Streaming Applications for IOT with Real Time QoS</dc:title>
  <dc:creator>Supun</dc:creator>
  <cp:lastModifiedBy>supun</cp:lastModifiedBy>
  <cp:revision>56</cp:revision>
  <dcterms:created xsi:type="dcterms:W3CDTF">2015-10-26T17:42:04Z</dcterms:created>
  <dcterms:modified xsi:type="dcterms:W3CDTF">2015-10-28T14:17:26Z</dcterms:modified>
</cp:coreProperties>
</file>