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32" r:id="rId2"/>
    <p:sldId id="699" r:id="rId3"/>
    <p:sldId id="700" r:id="rId4"/>
    <p:sldId id="701" r:id="rId5"/>
    <p:sldId id="674" r:id="rId6"/>
    <p:sldId id="675" r:id="rId7"/>
    <p:sldId id="708" r:id="rId8"/>
    <p:sldId id="710" r:id="rId9"/>
    <p:sldId id="709" r:id="rId10"/>
    <p:sldId id="703" r:id="rId11"/>
    <p:sldId id="704" r:id="rId12"/>
    <p:sldId id="705" r:id="rId13"/>
    <p:sldId id="706" r:id="rId14"/>
    <p:sldId id="707" r:id="rId15"/>
    <p:sldId id="686" r:id="rId16"/>
    <p:sldId id="687" r:id="rId17"/>
    <p:sldId id="688" r:id="rId18"/>
    <p:sldId id="689" r:id="rId19"/>
    <p:sldId id="62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FF66"/>
    <a:srgbClr val="009999"/>
    <a:srgbClr val="000066"/>
    <a:srgbClr val="CC0000"/>
    <a:srgbClr val="3333FF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44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7828-ED74-43D6-AB0C-FA3D09B7E6D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34D2-B775-4C4B-9EC8-2CDA2F1DA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506-3C03-4D3A-8C70-D18B0091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07CB-A9D6-49F2-92A8-0A3807D2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44E3-711E-466C-8F30-02D7551E5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722E0C-C31F-4C65-8F1D-6F518612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06/29/2011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XLDB 2011 Edinburgh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xfrm>
            <a:off x="0" y="1467532"/>
            <a:ext cx="533400" cy="305389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13B2-12DC-4F8A-B858-32A51E52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D471-BDE6-4E0A-87FB-37D8630F0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9FF5-B65F-43E2-B79D-F3F290EA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87A-B3C5-4FB7-98F1-352AB107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A39B-1A15-418C-80A5-79F077B29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FBD5-4133-46E7-888F-B5A595CD6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62D6-4A22-4894-8F5A-A9B59254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FAC8-5A69-40C0-A2A2-918BE9DB4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rid"/>
          <p:cNvPicPr>
            <a:picLocks noChangeAspect="1" noChangeArrowheads="1"/>
          </p:cNvPicPr>
          <p:nvPr userDrawn="1"/>
        </p:nvPicPr>
        <p:blipFill>
          <a:blip r:embed="rId15" cstate="print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BA54E-BC6A-45E9-92C6-47C1B8D8B5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slider"/>
          <p:cNvPicPr>
            <a:picLocks noChangeAspect="1" noChangeArrowheads="1"/>
          </p:cNvPicPr>
          <p:nvPr userDrawn="1"/>
        </p:nvPicPr>
        <p:blipFill>
          <a:blip r:embed="rId16" cstate="print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</p:spPr>
      </p:pic>
      <p:pic>
        <p:nvPicPr>
          <p:cNvPr id="1032" name="Picture 8" descr="slider"/>
          <p:cNvPicPr>
            <a:picLocks noChangeAspect="1" noChangeArrowheads="1"/>
          </p:cNvPicPr>
          <p:nvPr userDrawn="1"/>
        </p:nvPicPr>
        <p:blipFill>
          <a:blip r:embed="rId16" cstate="print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068" y="3390900"/>
            <a:ext cx="8229600" cy="2209800"/>
          </a:xfrm>
        </p:spPr>
        <p:txBody>
          <a:bodyPr/>
          <a:lstStyle/>
          <a:p>
            <a:pPr algn="l" eaLnBrk="1" hangingPunct="1"/>
            <a:r>
              <a:rPr lang="en-US" sz="4000" b="0" dirty="0" smtClean="0">
                <a:solidFill>
                  <a:srgbClr val="595959"/>
                </a:solidFill>
                <a:latin typeface="Arial Black" pitchFamily="34" charset="0"/>
              </a:rPr>
              <a:t>Streaming Problems in Astrophysics</a:t>
            </a:r>
            <a:br>
              <a:rPr lang="en-US" sz="4000" b="0" dirty="0" smtClean="0">
                <a:solidFill>
                  <a:srgbClr val="595959"/>
                </a:solidFill>
                <a:latin typeface="Arial Black" pitchFamily="34" charset="0"/>
              </a:rPr>
            </a:br>
            <a:endParaRPr lang="en-US" sz="4000" b="0" dirty="0" smtClean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334000"/>
            <a:ext cx="6477000" cy="533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 Szalay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for Data-Intensive Engineering and Science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Johns Hopkins University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5918200" y="0"/>
          <a:ext cx="3225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58" name="Image" r:id="rId3" imgW="7361905" imgH="7304762" progId="">
                  <p:embed/>
                </p:oleObj>
              </mc:Choice>
              <mc:Fallback>
                <p:oleObj name="Image" r:id="rId3" imgW="7361905" imgH="730476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0"/>
                        <a:ext cx="3225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0" name="Picture 10" descr="d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30513" cy="2120900"/>
          </a:xfrm>
          <a:prstGeom prst="rect">
            <a:avLst/>
          </a:prstGeom>
          <a:noFill/>
        </p:spPr>
      </p:pic>
      <p:pic>
        <p:nvPicPr>
          <p:cNvPr id="143371" name="Picture 3" descr="gw-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0"/>
            <a:ext cx="3124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Documents and Settings\szalay\My Documents\My Dropbox\idies-logo.jpg"/>
          <p:cNvPicPr>
            <a:picLocks noChangeAspect="1" noChangeArrowheads="1"/>
          </p:cNvPicPr>
          <p:nvPr/>
        </p:nvPicPr>
        <p:blipFill>
          <a:blip r:embed="rId7" cstate="print"/>
          <a:srcRect t="34694" r="72114"/>
          <a:stretch>
            <a:fillRect/>
          </a:stretch>
        </p:blipFill>
        <p:spPr bwMode="auto">
          <a:xfrm>
            <a:off x="11151" y="6312796"/>
            <a:ext cx="1428751" cy="5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ím 1"/>
          <p:cNvSpPr>
            <a:spLocks noGrp="1"/>
          </p:cNvSpPr>
          <p:nvPr>
            <p:ph type="title" idx="4294967295"/>
          </p:nvPr>
        </p:nvSpPr>
        <p:spPr>
          <a:xfrm>
            <a:off x="697065" y="425394"/>
            <a:ext cx="7931150" cy="711200"/>
          </a:xfrm>
        </p:spPr>
        <p:txBody>
          <a:bodyPr/>
          <a:lstStyle/>
          <a:p>
            <a:r>
              <a:rPr lang="en-US" dirty="0" smtClean="0"/>
              <a:t>Principal component pursuit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68313" y="1509713"/>
            <a:ext cx="8351837" cy="4510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Low rank approximation of data matrix: X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Standard PCA: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works well if the noise distribution is Gaussian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outliers can cause bias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Principal component pursuit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“sparse” spiky noise/outliers: try to minimize the number </a:t>
            </a:r>
            <a:br>
              <a:rPr lang="en-US" sz="1600" dirty="0" smtClean="0"/>
            </a:br>
            <a:r>
              <a:rPr lang="en-US" sz="1600" dirty="0" smtClean="0"/>
              <a:t>of outliers while keeping the rank 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NP-hard problem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The L1 trick: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numerically feasible convex problem (Augmented Lagrange Multiplier)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3962400" y="1905000"/>
          <a:ext cx="3778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6" name="Equation" r:id="rId3" imgW="2501640" imgH="279360" progId="Equation.3">
                  <p:embed/>
                </p:oleObj>
              </mc:Choice>
              <mc:Fallback>
                <p:oleObj name="Equation" r:id="rId3" imgW="2501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3778250" cy="420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3" name="TextBox 4"/>
          <p:cNvSpPr txBox="1">
            <a:spLocks noChangeArrowheads="1"/>
          </p:cNvSpPr>
          <p:nvPr/>
        </p:nvSpPr>
        <p:spPr bwMode="auto">
          <a:xfrm>
            <a:off x="638175" y="6248400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latin typeface="Calibri" pitchFamily="34" charset="0"/>
              </a:rPr>
              <a:t>* E. </a:t>
            </a:r>
            <a:r>
              <a:rPr lang="fr-FR" sz="1200" dirty="0" err="1">
                <a:latin typeface="Calibri" pitchFamily="34" charset="0"/>
              </a:rPr>
              <a:t>Candes</a:t>
            </a:r>
            <a:r>
              <a:rPr lang="fr-FR" sz="1200" dirty="0">
                <a:latin typeface="Calibri" pitchFamily="34" charset="0"/>
              </a:rPr>
              <a:t>, et al. “</a:t>
            </a:r>
            <a:r>
              <a:rPr lang="fr-FR" sz="1200" dirty="0" err="1">
                <a:latin typeface="Calibri" pitchFamily="34" charset="0"/>
              </a:rPr>
              <a:t>Robust</a:t>
            </a:r>
            <a:r>
              <a:rPr lang="fr-FR" sz="1200" dirty="0">
                <a:latin typeface="Calibri" pitchFamily="34" charset="0"/>
              </a:rPr>
              <a:t> Principal Component </a:t>
            </a:r>
            <a:r>
              <a:rPr lang="en-US" sz="1200" dirty="0">
                <a:latin typeface="Calibri" pitchFamily="34" charset="0"/>
              </a:rPr>
              <a:t>Analysis”. preprint, 2009.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 err="1">
                <a:latin typeface="Calibri" pitchFamily="34" charset="0"/>
              </a:rPr>
              <a:t>Abdelkefi</a:t>
            </a:r>
            <a:r>
              <a:rPr lang="en-US" sz="1200" dirty="0">
                <a:latin typeface="Calibri" pitchFamily="34" charset="0"/>
              </a:rPr>
              <a:t> et al. ACM </a:t>
            </a:r>
            <a:r>
              <a:rPr lang="en-US" sz="1200" dirty="0" err="1">
                <a:latin typeface="Calibri" pitchFamily="34" charset="0"/>
              </a:rPr>
              <a:t>CoNEXT</a:t>
            </a:r>
            <a:r>
              <a:rPr lang="en-US" sz="1200" dirty="0">
                <a:latin typeface="Calibri" pitchFamily="34" charset="0"/>
              </a:rPr>
              <a:t> Workshop (traffic anomaly detection)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3886200" y="3048000"/>
          <a:ext cx="447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7" name="Equation" r:id="rId5" imgW="2971800" imgH="279360" progId="Equation.3">
                  <p:embed/>
                </p:oleObj>
              </mc:Choice>
              <mc:Fallback>
                <p:oleObj name="Equation" r:id="rId5" imgW="2971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0"/>
                        <a:ext cx="4470400" cy="420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5" name="Object 7"/>
          <p:cNvGraphicFramePr>
            <a:graphicFrameLocks noChangeAspect="1"/>
          </p:cNvGraphicFramePr>
          <p:nvPr>
            <p:extLst/>
          </p:nvPr>
        </p:nvGraphicFramePr>
        <p:xfrm>
          <a:off x="2419350" y="4495800"/>
          <a:ext cx="3951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8" name="Equation" r:id="rId7" imgW="2641320" imgH="380880" progId="Equation.3">
                  <p:embed/>
                </p:oleObj>
              </mc:Choice>
              <mc:Fallback>
                <p:oleObj name="Equation" r:id="rId7" imgW="2641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495800"/>
                        <a:ext cx="3951288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6" name="Object 8"/>
          <p:cNvGraphicFramePr>
            <a:graphicFrameLocks noChangeAspect="1"/>
          </p:cNvGraphicFramePr>
          <p:nvPr/>
        </p:nvGraphicFramePr>
        <p:xfrm>
          <a:off x="2219325" y="5619750"/>
          <a:ext cx="4692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9" name="Equation" r:id="rId9" imgW="3136680" imgH="317160" progId="Equation.3">
                  <p:embed/>
                </p:oleObj>
              </mc:Choice>
              <mc:Fallback>
                <p:oleObj name="Equation" r:id="rId9" imgW="3136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619750"/>
                        <a:ext cx="4692650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6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H:\2010\data\L1sfh\composite2_20110621\manySp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artalom helye 2"/>
          <p:cNvSpPr txBox="1">
            <a:spLocks/>
          </p:cNvSpPr>
          <p:nvPr/>
        </p:nvSpPr>
        <p:spPr bwMode="auto">
          <a:xfrm>
            <a:off x="304800" y="1371600"/>
            <a:ext cx="3581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Slowly varying </a:t>
            </a:r>
            <a:r>
              <a:rPr lang="en-US" sz="2000" dirty="0" smtClean="0">
                <a:latin typeface="Calibri" pitchFamily="34" charset="0"/>
              </a:rPr>
              <a:t>continuum + absorption </a:t>
            </a:r>
            <a:r>
              <a:rPr lang="en-US" sz="2000" dirty="0">
                <a:latin typeface="Calibri" pitchFamily="34" charset="0"/>
              </a:rPr>
              <a:t>lines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Highly variable “sparse” emission lines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This is the simple version of PCP: the position of the lines are known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but there are many of them, automatic detection can be useful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spiky noise can bias standard PCA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3236" name="TextBox 3"/>
          <p:cNvSpPr txBox="1">
            <a:spLocks noChangeArrowheads="1"/>
          </p:cNvSpPr>
          <p:nvPr/>
        </p:nvSpPr>
        <p:spPr bwMode="auto">
          <a:xfrm>
            <a:off x="3825875" y="4797425"/>
            <a:ext cx="45624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DATA:</a:t>
            </a:r>
          </a:p>
          <a:p>
            <a:r>
              <a:rPr lang="en-US" sz="1800">
                <a:latin typeface="Calibri" pitchFamily="34" charset="0"/>
              </a:rPr>
              <a:t>Streaming robust PCA implementation for </a:t>
            </a:r>
            <a:br>
              <a:rPr lang="en-US" sz="1800">
                <a:latin typeface="Calibri" pitchFamily="34" charset="0"/>
              </a:rPr>
            </a:br>
            <a:r>
              <a:rPr lang="en-US" sz="1800">
                <a:latin typeface="Calibri" pitchFamily="34" charset="0"/>
              </a:rPr>
              <a:t>galaxy spectrum catalog (L. Dobos et al.)</a:t>
            </a:r>
          </a:p>
          <a:p>
            <a:pPr lvl="1"/>
            <a:r>
              <a:rPr lang="en-US" sz="1800">
                <a:latin typeface="Calibri" pitchFamily="34" charset="0"/>
              </a:rPr>
              <a:t>SDSS 1M galaxy spectra</a:t>
            </a:r>
          </a:p>
          <a:p>
            <a:pPr lvl="1"/>
            <a:r>
              <a:rPr lang="en-US" sz="1800">
                <a:latin typeface="Calibri" pitchFamily="34" charset="0"/>
              </a:rPr>
              <a:t>Morphological subclasses</a:t>
            </a:r>
          </a:p>
          <a:p>
            <a:pPr lvl="1"/>
            <a:r>
              <a:rPr lang="en-US" sz="1800">
                <a:latin typeface="Calibri" pitchFamily="34" charset="0"/>
              </a:rPr>
              <a:t>Robust averages + first few PCA directions</a:t>
            </a:r>
          </a:p>
          <a:p>
            <a:endParaRPr lang="en-US" sz="1800">
              <a:latin typeface="Calibri" pitchFamily="34" charset="0"/>
            </a:endParaRP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371600" y="762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+mj-lt"/>
              </a:rPr>
              <a:t>Testing on Galaxy Spectra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4267200" y="5120541"/>
            <a:ext cx="3990959" cy="1051659"/>
            <a:chOff x="5628041" y="3048000"/>
            <a:chExt cx="3030177" cy="889563"/>
          </a:xfrm>
        </p:grpSpPr>
        <p:grpSp>
          <p:nvGrpSpPr>
            <p:cNvPr id="5" name="Group 9"/>
            <p:cNvGrpSpPr/>
            <p:nvPr/>
          </p:nvGrpSpPr>
          <p:grpSpPr>
            <a:xfrm>
              <a:off x="5628041" y="3048000"/>
              <a:ext cx="3030177" cy="492387"/>
              <a:chOff x="4898316" y="3356846"/>
              <a:chExt cx="3185010" cy="49708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750" t="29044" r="64166" b="66496"/>
              <a:stretch>
                <a:fillRect/>
              </a:stretch>
            </p:blipFill>
            <p:spPr bwMode="auto">
              <a:xfrm>
                <a:off x="4959127" y="3356846"/>
                <a:ext cx="3124199" cy="49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750" t="23932" r="79167" b="72649"/>
              <a:stretch>
                <a:fillRect/>
              </a:stretch>
            </p:blipFill>
            <p:spPr bwMode="auto">
              <a:xfrm>
                <a:off x="4898316" y="3363558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9329" t="43860" r="62951" b="50467"/>
            <a:stretch>
              <a:fillRect/>
            </a:stretch>
          </p:blipFill>
          <p:spPr bwMode="auto">
            <a:xfrm>
              <a:off x="6802085" y="3575613"/>
              <a:ext cx="735192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01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Streaming PCA</a:t>
            </a:r>
            <a:endParaRPr lang="en-US" sz="3600" dirty="0"/>
          </a:p>
        </p:txBody>
      </p:sp>
      <p:grpSp>
        <p:nvGrpSpPr>
          <p:cNvPr id="6" name="Group 14"/>
          <p:cNvGrpSpPr/>
          <p:nvPr/>
        </p:nvGrpSpPr>
        <p:grpSpPr>
          <a:xfrm>
            <a:off x="6429032" y="2590800"/>
            <a:ext cx="1876768" cy="520262"/>
            <a:chOff x="6096000" y="3048000"/>
            <a:chExt cx="1676400" cy="4572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128" t="29044" r="71666" b="66854"/>
            <a:stretch>
              <a:fillRect/>
            </a:stretch>
          </p:blipFill>
          <p:spPr bwMode="auto">
            <a:xfrm>
              <a:off x="6820348" y="3048000"/>
              <a:ext cx="95205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8750" t="23932" r="79167" b="72649"/>
            <a:stretch>
              <a:fillRect/>
            </a:stretch>
          </p:blipFill>
          <p:spPr bwMode="auto">
            <a:xfrm>
              <a:off x="6096000" y="30480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417" t="29044" r="77916" b="66854"/>
            <a:stretch>
              <a:fillRect/>
            </a:stretch>
          </p:blipFill>
          <p:spPr bwMode="auto">
            <a:xfrm>
              <a:off x="6477000" y="30480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981200" y="6324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Mishin, Budavari, Ahmad and Szalay (2012)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91200" y="57150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Initialization</a:t>
            </a:r>
          </a:p>
          <a:p>
            <a:pPr lvl="1"/>
            <a:r>
              <a:rPr lang="en-US" dirty="0" err="1" smtClean="0"/>
              <a:t>Eigensystem</a:t>
            </a:r>
            <a:r>
              <a:rPr lang="en-US" dirty="0" smtClean="0"/>
              <a:t> of a small, random subset</a:t>
            </a:r>
          </a:p>
          <a:p>
            <a:pPr lvl="1"/>
            <a:r>
              <a:rPr lang="en-US" dirty="0" smtClean="0"/>
              <a:t>Truncate at </a:t>
            </a:r>
            <a:r>
              <a:rPr lang="en-US" i="1" dirty="0" smtClean="0"/>
              <a:t>p </a:t>
            </a:r>
            <a:r>
              <a:rPr lang="en-US" dirty="0" smtClean="0"/>
              <a:t>largest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i="1" dirty="0" smtClean="0"/>
          </a:p>
          <a:p>
            <a:r>
              <a:rPr lang="en-US" sz="2800" dirty="0" smtClean="0"/>
              <a:t>Incremental updates</a:t>
            </a:r>
          </a:p>
          <a:p>
            <a:pPr lvl="1"/>
            <a:r>
              <a:rPr lang="en-US" dirty="0" smtClean="0"/>
              <a:t>Mean and the low-rank </a:t>
            </a:r>
            <a:r>
              <a:rPr lang="en-US" i="1" dirty="0" smtClean="0"/>
              <a:t>A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SVD of </a:t>
            </a:r>
            <a:r>
              <a:rPr lang="en-US" i="1" dirty="0" smtClean="0"/>
              <a:t>A</a:t>
            </a:r>
            <a:r>
              <a:rPr lang="en-US" dirty="0" smtClean="0"/>
              <a:t> yields new </a:t>
            </a:r>
            <a:r>
              <a:rPr lang="en-US" dirty="0" err="1" smtClean="0"/>
              <a:t>eigensystem</a:t>
            </a:r>
            <a:endParaRPr lang="en-US" dirty="0" smtClean="0"/>
          </a:p>
          <a:p>
            <a:pPr lvl="4"/>
            <a:endParaRPr lang="en-US" sz="1200" dirty="0" smtClean="0"/>
          </a:p>
          <a:p>
            <a:endParaRPr lang="en-US" sz="2800" dirty="0" smtClean="0"/>
          </a:p>
          <a:p>
            <a:r>
              <a:rPr lang="en-US" sz="2800" dirty="0" smtClean="0"/>
              <a:t>Randomized sublinear algorithm!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028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H:\2010\data\L1sfh\composite2_20110621\pc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716943" y="461176"/>
            <a:ext cx="793115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j-lt"/>
              </a:rPr>
              <a:t>PCA</a:t>
            </a:r>
          </a:p>
        </p:txBody>
      </p:sp>
      <p:sp>
        <p:nvSpPr>
          <p:cNvPr id="227332" name="TextBox 3"/>
          <p:cNvSpPr txBox="1">
            <a:spLocks noChangeArrowheads="1"/>
          </p:cNvSpPr>
          <p:nvPr/>
        </p:nvSpPr>
        <p:spPr bwMode="auto">
          <a:xfrm>
            <a:off x="685800" y="3076575"/>
            <a:ext cx="152082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PCA reconstruction</a:t>
            </a:r>
          </a:p>
        </p:txBody>
      </p:sp>
      <p:sp>
        <p:nvSpPr>
          <p:cNvPr id="227333" name="TextBox 4"/>
          <p:cNvSpPr txBox="1">
            <a:spLocks noChangeArrowheads="1"/>
          </p:cNvSpPr>
          <p:nvPr/>
        </p:nvSpPr>
        <p:spPr bwMode="auto">
          <a:xfrm>
            <a:off x="1054100" y="4435475"/>
            <a:ext cx="10795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Residual</a:t>
            </a:r>
          </a:p>
        </p:txBody>
      </p:sp>
      <p:cxnSp>
        <p:nvCxnSpPr>
          <p:cNvPr id="6" name="Straight Arrow Connector 5"/>
          <p:cNvCxnSpPr>
            <a:stCxn id="227333" idx="3"/>
          </p:cNvCxnSpPr>
          <p:nvPr/>
        </p:nvCxnSpPr>
        <p:spPr>
          <a:xfrm>
            <a:off x="2133600" y="4589364"/>
            <a:ext cx="1296988" cy="6525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6625" y="3252788"/>
            <a:ext cx="1439863" cy="6873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609600" y="457200"/>
            <a:ext cx="7931224" cy="710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 component pursuit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00472" y="1600200"/>
            <a:ext cx="7629128" cy="4572000"/>
            <a:chOff x="457200" y="1524000"/>
            <a:chExt cx="7629128" cy="4572000"/>
          </a:xfrm>
        </p:grpSpPr>
        <p:pic>
          <p:nvPicPr>
            <p:cNvPr id="9" name="Picture 8" descr="L1pp_2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0328" y="1524000"/>
              <a:ext cx="6096000" cy="4572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7200" y="2999656"/>
              <a:ext cx="160513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Low rank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208" y="4358516"/>
              <a:ext cx="10801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Sparse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1990328" y="4512405"/>
              <a:ext cx="1296144" cy="6474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62336" y="3175030"/>
              <a:ext cx="1440160" cy="6887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10208" y="5510644"/>
              <a:ext cx="108012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Residual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V="1">
              <a:off x="1990328" y="5591945"/>
              <a:ext cx="1080120" cy="72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33400" y="6248400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λ</a:t>
            </a:r>
            <a:r>
              <a:rPr lang="en-US" dirty="0" smtClean="0">
                <a:latin typeface="+mn-lt"/>
              </a:rPr>
              <a:t>=0.6/</a:t>
            </a:r>
            <a:r>
              <a:rPr lang="en-US" dirty="0" err="1" smtClean="0">
                <a:latin typeface="+mn-lt"/>
              </a:rPr>
              <a:t>sqrt</a:t>
            </a:r>
            <a:r>
              <a:rPr lang="en-US" dirty="0" smtClean="0">
                <a:latin typeface="+mn-lt"/>
              </a:rPr>
              <a:t>(n),  </a:t>
            </a:r>
            <a:r>
              <a:rPr lang="el-GR" dirty="0" smtClean="0">
                <a:latin typeface="+mn-lt"/>
              </a:rPr>
              <a:t>ε</a:t>
            </a:r>
            <a:r>
              <a:rPr lang="en-US" dirty="0" smtClean="0">
                <a:latin typeface="+mn-lt"/>
              </a:rPr>
              <a:t>=0.03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Laboratories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Similarities between Turbulence/CFD, N-body, ocean circulation and materials </a:t>
            </a:r>
            <a:r>
              <a:rPr lang="en-US" dirty="0"/>
              <a:t>s</a:t>
            </a:r>
            <a:r>
              <a:rPr lang="en-US" dirty="0" smtClean="0"/>
              <a:t>cience</a:t>
            </a:r>
          </a:p>
          <a:p>
            <a:r>
              <a:rPr lang="en-US" dirty="0" smtClean="0"/>
              <a:t>On </a:t>
            </a:r>
            <a:r>
              <a:rPr lang="en-US" b="1" dirty="0" err="1"/>
              <a:t>Exascale</a:t>
            </a:r>
            <a:r>
              <a:rPr lang="en-US" dirty="0"/>
              <a:t> everything will be a Big Data problem</a:t>
            </a:r>
          </a:p>
          <a:p>
            <a:r>
              <a:rPr lang="en-US" dirty="0"/>
              <a:t>Memory footprint will be &gt;2PB</a:t>
            </a:r>
          </a:p>
          <a:p>
            <a:r>
              <a:rPr lang="en-US" dirty="0"/>
              <a:t>With 5M </a:t>
            </a:r>
            <a:r>
              <a:rPr lang="en-US" dirty="0" err="1" smtClean="0"/>
              <a:t>timesteps</a:t>
            </a:r>
            <a:r>
              <a:rPr lang="en-US" dirty="0" smtClean="0"/>
              <a:t> =&gt; 10,000 </a:t>
            </a:r>
            <a:r>
              <a:rPr lang="en-US" dirty="0" err="1" smtClean="0"/>
              <a:t>Exabytes</a:t>
            </a:r>
            <a:r>
              <a:rPr lang="en-US" dirty="0" smtClean="0"/>
              <a:t>/simulation</a:t>
            </a:r>
          </a:p>
          <a:p>
            <a:pPr lvl="1"/>
            <a:r>
              <a:rPr lang="en-US" dirty="0" smtClean="0"/>
              <a:t>Impossible to store</a:t>
            </a:r>
          </a:p>
          <a:p>
            <a:r>
              <a:rPr lang="en-US" dirty="0" smtClean="0"/>
              <a:t>Doing all in-situ limits the scope of science</a:t>
            </a:r>
          </a:p>
          <a:p>
            <a:r>
              <a:rPr lang="en-US" dirty="0" smtClean="0"/>
              <a:t>How can we use streaming ideas to help?</a:t>
            </a:r>
            <a:endParaRPr lang="en-US" dirty="0"/>
          </a:p>
          <a:p>
            <a:endParaRPr lang="en-US" dirty="0"/>
          </a:p>
          <a:p>
            <a:pPr lvl="1">
              <a:spcBef>
                <a:spcPts val="500"/>
              </a:spcBef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3035-41A2-444D-BBD2-AFF09D9D00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dirty="0" smtClean="0"/>
              <a:t>LHC has a single data source, $$$$$</a:t>
            </a:r>
          </a:p>
          <a:p>
            <a:r>
              <a:rPr lang="en-US" dirty="0" smtClean="0"/>
              <a:t>Multiple experiments tap </a:t>
            </a:r>
            <a:br>
              <a:rPr lang="en-US" dirty="0" smtClean="0"/>
            </a:br>
            <a:r>
              <a:rPr lang="en-US" dirty="0" smtClean="0"/>
              <a:t>into the beamlines</a:t>
            </a:r>
          </a:p>
          <a:p>
            <a:r>
              <a:rPr lang="en-US" dirty="0" smtClean="0"/>
              <a:t>They each use </a:t>
            </a:r>
            <a:r>
              <a:rPr lang="en-US" b="1" dirty="0" smtClean="0"/>
              <a:t>in-situ</a:t>
            </a:r>
            <a:r>
              <a:rPr lang="en-US" dirty="0" smtClean="0"/>
              <a:t> hardware </a:t>
            </a:r>
            <a:br>
              <a:rPr lang="en-US" dirty="0" smtClean="0"/>
            </a:br>
            <a:r>
              <a:rPr lang="en-US" dirty="0" smtClean="0"/>
              <a:t>triggers to filter data</a:t>
            </a:r>
          </a:p>
          <a:p>
            <a:pPr lvl="1"/>
            <a:r>
              <a:rPr lang="en-US" dirty="0" smtClean="0"/>
              <a:t>Only 1 in 10M events are stored</a:t>
            </a:r>
          </a:p>
          <a:p>
            <a:pPr lvl="1"/>
            <a:r>
              <a:rPr lang="en-US" dirty="0" smtClean="0"/>
              <a:t>Not that the rest is garbage, </a:t>
            </a:r>
            <a:br>
              <a:rPr lang="en-US" dirty="0" smtClean="0"/>
            </a:br>
            <a:r>
              <a:rPr lang="en-US" dirty="0" smtClean="0"/>
              <a:t>just sparsely sampled</a:t>
            </a:r>
          </a:p>
          <a:p>
            <a:r>
              <a:rPr lang="en-US" dirty="0" smtClean="0"/>
              <a:t>Resulting “small subset” analyzed many times </a:t>
            </a:r>
            <a:r>
              <a:rPr lang="en-US" b="1" dirty="0" smtClean="0"/>
              <a:t>off-line</a:t>
            </a:r>
          </a:p>
          <a:p>
            <a:pPr lvl="1"/>
            <a:r>
              <a:rPr lang="en-US" dirty="0" smtClean="0"/>
              <a:t>This is still 10-100 PBs</a:t>
            </a:r>
          </a:p>
          <a:p>
            <a:r>
              <a:rPr lang="en-US" dirty="0" smtClean="0"/>
              <a:t>Keeps a whole community busy for a decade or more</a:t>
            </a:r>
            <a:endParaRPr lang="en-US" dirty="0"/>
          </a:p>
        </p:txBody>
      </p:sp>
      <p:pic>
        <p:nvPicPr>
          <p:cNvPr id="584706" name="Picture 2" descr="http://www.lhc-closer.es/img/subidas/3_4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819400" cy="24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smtClean="0"/>
              <a:t> Simulation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computer running a community simulation</a:t>
            </a:r>
          </a:p>
          <a:p>
            <a:r>
              <a:rPr lang="en-US" dirty="0" smtClean="0"/>
              <a:t>Many groups plugging their own “triggers” (in-situ),</a:t>
            </a:r>
            <a:br>
              <a:rPr lang="en-US" dirty="0" smtClean="0"/>
            </a:br>
            <a:r>
              <a:rPr lang="en-US" dirty="0" smtClean="0"/>
              <a:t>the equivalents of “beamlines”</a:t>
            </a:r>
          </a:p>
          <a:p>
            <a:pPr lvl="1"/>
            <a:r>
              <a:rPr lang="en-US" dirty="0" smtClean="0"/>
              <a:t>Keep very small subsets of the data</a:t>
            </a:r>
          </a:p>
          <a:p>
            <a:pPr lvl="1"/>
            <a:r>
              <a:rPr lang="en-US" dirty="0" smtClean="0"/>
              <a:t>Plus random samples from the field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mmersive sensors following world lines or light cones</a:t>
            </a:r>
          </a:p>
          <a:p>
            <a:pPr lvl="1"/>
            <a:r>
              <a:rPr lang="en-US" dirty="0" smtClean="0"/>
              <a:t>Burst Buffer of </a:t>
            </a:r>
            <a:r>
              <a:rPr lang="en-US" dirty="0" err="1" smtClean="0"/>
              <a:t>timesteps</a:t>
            </a:r>
            <a:r>
              <a:rPr lang="en-US" dirty="0"/>
              <a:t>:</a:t>
            </a:r>
            <a:r>
              <a:rPr lang="en-US" dirty="0" smtClean="0"/>
              <a:t> save precursor of events</a:t>
            </a:r>
          </a:p>
          <a:p>
            <a:r>
              <a:rPr lang="en-US" dirty="0" smtClean="0"/>
              <a:t>Sparse output streams analyzed offline by broader community</a:t>
            </a:r>
          </a:p>
          <a:p>
            <a:r>
              <a:rPr lang="en-US" dirty="0" smtClean="0"/>
              <a:t>Cover more parameter space and extract more realizations (UQ) using the saved resources</a:t>
            </a:r>
          </a:p>
        </p:txBody>
      </p:sp>
    </p:spTree>
    <p:extLst>
      <p:ext uri="{BB962C8B-B14F-4D97-AF65-F5344CB8AC3E}">
        <p14:creationId xmlns:p14="http://schemas.microsoft.com/office/powerpoint/2010/main" val="3318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Applications of ML to </a:t>
            </a:r>
            <a:r>
              <a:rPr lang="en-US" altLang="en-US" sz="3200" dirty="0"/>
              <a:t>T</a:t>
            </a:r>
            <a:r>
              <a:rPr lang="en-US" altLang="en-US" sz="3200" dirty="0" smtClean="0"/>
              <a:t>urbulence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5570538" y="4664075"/>
            <a:ext cx="322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40000"/>
              </a:spcBef>
            </a:pPr>
            <a:endParaRPr lang="en-US" altLang="en-US" dirty="0">
              <a:latin typeface="cmsy10" pitchFamily="34" charset="0"/>
            </a:endParaRP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clustering, </a:t>
            </a: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classification, </a:t>
            </a:r>
          </a:p>
          <a:p>
            <a:pPr algn="l" eaLnBrk="0" hangingPunct="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anomaly detection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7" t="2303" r="2055" b="1128"/>
          <a:stretch>
            <a:fillRect/>
          </a:stretch>
        </p:blipFill>
        <p:spPr bwMode="auto">
          <a:xfrm>
            <a:off x="2981325" y="1393825"/>
            <a:ext cx="35718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919538" y="2468563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5186363" y="2622550"/>
            <a:ext cx="538162" cy="6143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47663" y="5699125"/>
            <a:ext cx="372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Similarity between regions</a:t>
            </a:r>
            <a:r>
              <a:rPr lang="en-US" altLang="en-US"/>
              <a:t> </a:t>
            </a:r>
            <a:endParaRPr lang="en-US" altLang="en-US" b="1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4264025" y="5810250"/>
            <a:ext cx="766763" cy="306388"/>
          </a:xfrm>
          <a:prstGeom prst="rightArrow">
            <a:avLst>
              <a:gd name="adj1" fmla="val 50000"/>
              <a:gd name="adj2" fmla="val 6256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919538" y="3505200"/>
            <a:ext cx="730250" cy="7286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4764088" y="3659188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AutoShape 13"/>
          <p:cNvSpPr>
            <a:spLocks/>
          </p:cNvSpPr>
          <p:nvPr/>
        </p:nvSpPr>
        <p:spPr bwMode="auto">
          <a:xfrm>
            <a:off x="5186363" y="5195888"/>
            <a:ext cx="422275" cy="1498600"/>
          </a:xfrm>
          <a:prstGeom prst="leftBrace">
            <a:avLst>
              <a:gd name="adj1" fmla="val 2957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3189288" y="1624013"/>
            <a:ext cx="730250" cy="72866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rgbClr val="EAEAEA"/>
                </a:solidFill>
              </a:rPr>
              <a:t>?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4270375" y="4657725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Vorticity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6400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J. Schneider, B. </a:t>
            </a:r>
            <a:r>
              <a:rPr lang="en-US" sz="2000" dirty="0" err="1" smtClean="0"/>
              <a:t>Poczos</a:t>
            </a:r>
            <a:r>
              <a:rPr lang="en-US" sz="2000" dirty="0" smtClean="0"/>
              <a:t>, CMU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1624013"/>
            <a:ext cx="211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Renyi</a:t>
            </a:r>
            <a:r>
              <a:rPr lang="en-US" dirty="0" smtClean="0"/>
              <a:t> divergence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Large data sets are here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Need new approaches =&gt; computable statistics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It is all about systematic errors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Streaming, sampling, robust techniques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Dimensional reduction (PCA, random projections, importance sampling)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More data from fewer telescopes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Large simulations present additional challenges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dirty="0" err="1" smtClean="0"/>
              <a:t>Breverman</a:t>
            </a:r>
            <a:r>
              <a:rPr lang="en-US" dirty="0" smtClean="0"/>
              <a:t> talk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Time domain data emerging, requiring fast triggers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/>
              <a:t>New paradigm of analyzing large public data sets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Sloan Digital Sky Survey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</a:t>
            </a:r>
            <a:r>
              <a:rPr lang="en-US" sz="2800" b="1" dirty="0" smtClean="0"/>
              <a:t>The Cosmic Genome Project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Started in 1992, finished in 2008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is public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0" dirty="0" smtClean="0">
                <a:solidFill>
                  <a:schemeClr val="accent2"/>
                </a:solidFill>
              </a:rPr>
              <a:t>2.5 </a:t>
            </a:r>
            <a:r>
              <a:rPr lang="en-US" i="0" dirty="0" err="1" smtClean="0">
                <a:solidFill>
                  <a:schemeClr val="accent2"/>
                </a:solidFill>
              </a:rPr>
              <a:t>Terapixels</a:t>
            </a:r>
            <a:r>
              <a:rPr lang="en-US" i="0" dirty="0" smtClean="0">
                <a:solidFill>
                  <a:schemeClr val="accent2"/>
                </a:solidFill>
              </a:rPr>
              <a:t> of images =&gt; 5 </a:t>
            </a:r>
            <a:r>
              <a:rPr lang="en-US" i="0" dirty="0" err="1" smtClean="0">
                <a:solidFill>
                  <a:schemeClr val="accent2"/>
                </a:solidFill>
              </a:rPr>
              <a:t>Tpx</a:t>
            </a:r>
            <a:r>
              <a:rPr lang="en-US" i="0" dirty="0" smtClean="0">
                <a:solidFill>
                  <a:schemeClr val="accent2"/>
                </a:solidFill>
              </a:rPr>
              <a:t> of sky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i="0" dirty="0" smtClean="0">
                <a:solidFill>
                  <a:schemeClr val="accent2"/>
                </a:solidFill>
              </a:rPr>
              <a:t>10 TB of raw data =&gt; 100TB processed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0" dirty="0" smtClean="0">
                <a:solidFill>
                  <a:schemeClr val="accent2"/>
                </a:solidFill>
              </a:rPr>
              <a:t>0.5 TB catalogs =&gt; 35TB in the end</a:t>
            </a:r>
          </a:p>
          <a:p>
            <a:pPr lvl="1" eaLnBrk="1" hangingPunct="1">
              <a:lnSpc>
                <a:spcPct val="90000"/>
              </a:lnSpc>
            </a:pPr>
            <a:endParaRPr lang="en-US" i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Database and spectrograph </a:t>
            </a:r>
            <a:br>
              <a:rPr lang="en-US" dirty="0" smtClean="0"/>
            </a:br>
            <a:r>
              <a:rPr lang="en-US" dirty="0" smtClean="0"/>
              <a:t>built at JHU (</a:t>
            </a:r>
            <a:r>
              <a:rPr lang="en-US" dirty="0" err="1" smtClean="0"/>
              <a:t>SkyServer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Now SDSS-3/4 data served from JHU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029" name="Picture 6" descr="sdss-mai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01600"/>
            <a:ext cx="8334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0" y="1250950"/>
          <a:ext cx="30480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39" name="Image" r:id="rId4" imgW="9085714" imgH="8828571" progId="">
                  <p:embed/>
                </p:oleObj>
              </mc:Choice>
              <mc:Fallback>
                <p:oleObj name="Image" r:id="rId4" imgW="9085714" imgH="88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250950"/>
                        <a:ext cx="30480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r="9091"/>
          <a:stretch>
            <a:fillRect/>
          </a:stretch>
        </p:blipFill>
        <p:spPr bwMode="auto">
          <a:xfrm>
            <a:off x="6096000" y="4175125"/>
            <a:ext cx="3048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0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Broad Impact of SDSS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the way we do astronomy</a:t>
            </a:r>
          </a:p>
          <a:p>
            <a:r>
              <a:rPr lang="en-US" dirty="0" smtClean="0"/>
              <a:t>Remarkably fast transition seen for the community</a:t>
            </a:r>
          </a:p>
          <a:p>
            <a:r>
              <a:rPr lang="en-US" dirty="0" smtClean="0"/>
              <a:t>Speeded up the first phase of exploration</a:t>
            </a:r>
          </a:p>
          <a:p>
            <a:r>
              <a:rPr lang="en-US" dirty="0" smtClean="0"/>
              <a:t>Wide-area statistical queries easy</a:t>
            </a:r>
          </a:p>
          <a:p>
            <a:r>
              <a:rPr lang="en-US" dirty="0" smtClean="0"/>
              <a:t>Multi-wavelength astronomy is now the norm</a:t>
            </a:r>
          </a:p>
          <a:p>
            <a:r>
              <a:rPr lang="en-US" dirty="0" smtClean="0"/>
              <a:t>SDSS earned the TRUST of the community</a:t>
            </a:r>
          </a:p>
          <a:p>
            <a:r>
              <a:rPr lang="en-US" dirty="0" smtClean="0"/>
              <a:t>Enormous number of projects, way beyond original vision and expectation</a:t>
            </a:r>
          </a:p>
          <a:p>
            <a:r>
              <a:rPr lang="en-US" dirty="0" smtClean="0"/>
              <a:t>Many other surveys now follow</a:t>
            </a:r>
          </a:p>
          <a:p>
            <a:r>
              <a:rPr lang="en-US" dirty="0" smtClean="0"/>
              <a:t>Established expectations for data delivery</a:t>
            </a:r>
          </a:p>
          <a:p>
            <a:r>
              <a:rPr lang="en-US" dirty="0" smtClean="0"/>
              <a:t>Serves as a model for other communities of science</a:t>
            </a:r>
          </a:p>
        </p:txBody>
      </p:sp>
    </p:spTree>
    <p:extLst>
      <p:ext uri="{BB962C8B-B14F-4D97-AF65-F5344CB8AC3E}">
        <p14:creationId xmlns:p14="http://schemas.microsoft.com/office/powerpoint/2010/main" val="42254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P</a:t>
            </a:r>
            <a:r>
              <a:rPr lang="en-US" dirty="0" smtClean="0"/>
              <a:t>rioritize?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Explosion: science is becoming data driven</a:t>
            </a:r>
          </a:p>
          <a:p>
            <a:r>
              <a:rPr lang="en-US" dirty="0"/>
              <a:t>It is </a:t>
            </a:r>
            <a:r>
              <a:rPr lang="en-US" dirty="0" smtClean="0"/>
              <a:t>becoming “too </a:t>
            </a:r>
            <a:r>
              <a:rPr lang="en-US" dirty="0"/>
              <a:t>easy” to collect even more data</a:t>
            </a:r>
          </a:p>
          <a:p>
            <a:r>
              <a:rPr lang="en-US" dirty="0"/>
              <a:t>Robotic telescopes, next generation sequencers, complex </a:t>
            </a:r>
            <a:r>
              <a:rPr lang="en-US" dirty="0" smtClean="0"/>
              <a:t>simulations</a:t>
            </a:r>
          </a:p>
          <a:p>
            <a:r>
              <a:rPr lang="en-US" b="1" dirty="0" smtClean="0"/>
              <a:t>How long can this go on?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“Do I have enough data or would I like to have more?”</a:t>
            </a:r>
          </a:p>
          <a:p>
            <a:r>
              <a:rPr lang="en-US" dirty="0" smtClean="0"/>
              <a:t>No scientist ever wanted less data….</a:t>
            </a:r>
          </a:p>
          <a:p>
            <a:r>
              <a:rPr lang="en-US" dirty="0" smtClean="0"/>
              <a:t>But: Big Data is synonymous with Dirty Data</a:t>
            </a:r>
          </a:p>
          <a:p>
            <a:r>
              <a:rPr lang="en-US" dirty="0" smtClean="0"/>
              <a:t>How can we decide how to collect data that is </a:t>
            </a:r>
            <a:r>
              <a:rPr lang="en-US" b="1" i="1" dirty="0" smtClean="0"/>
              <a:t>more relevant 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0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Data volume and computing power double every year,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no polynomial algorithm can survive, only N log N</a:t>
            </a:r>
          </a:p>
          <a:p>
            <a:pPr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Minimal variance estimators scale as N</a:t>
            </a:r>
            <a:r>
              <a:rPr lang="en-US" baseline="30000" dirty="0" smtClean="0"/>
              <a:t>3,</a:t>
            </a:r>
            <a:br>
              <a:rPr lang="en-US" baseline="30000" dirty="0" smtClean="0"/>
            </a:br>
            <a:r>
              <a:rPr lang="en-US" dirty="0" smtClean="0"/>
              <a:t>they also optimize on the wrong thing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The </a:t>
            </a:r>
            <a:r>
              <a:rPr lang="en-US" dirty="0"/>
              <a:t>problem today is not the statistical variance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systematic errors =&gt; optimal subspace </a:t>
            </a:r>
            <a:r>
              <a:rPr lang="en-US" dirty="0" smtClean="0"/>
              <a:t>filtering (PCA)</a:t>
            </a:r>
            <a:endParaRPr lang="en-US" dirty="0"/>
          </a:p>
          <a:p>
            <a:pPr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We </a:t>
            </a:r>
            <a:r>
              <a:rPr lang="en-US" dirty="0"/>
              <a:t>need incremental algorithms, where computing </a:t>
            </a:r>
            <a:br>
              <a:rPr lang="en-US" dirty="0"/>
            </a:br>
            <a:r>
              <a:rPr lang="en-US" dirty="0"/>
              <a:t>is part of the cost function: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the best estimator in a minute, day, week, year?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and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data sets lots of redundancy</a:t>
            </a:r>
          </a:p>
          <a:p>
            <a:r>
              <a:rPr lang="en-US" dirty="0" smtClean="0"/>
              <a:t>Random </a:t>
            </a:r>
            <a:r>
              <a:rPr lang="en-US" dirty="0" err="1" smtClean="0"/>
              <a:t>subsampling</a:t>
            </a:r>
            <a:r>
              <a:rPr lang="en-US" dirty="0" smtClean="0"/>
              <a:t> is an obvious choice</a:t>
            </a:r>
          </a:p>
          <a:p>
            <a:pPr lvl="1"/>
            <a:r>
              <a:rPr lang="en-US" dirty="0" err="1" smtClean="0"/>
              <a:t>Sublinear</a:t>
            </a:r>
            <a:r>
              <a:rPr lang="en-US" dirty="0" smtClean="0"/>
              <a:t> scaling</a:t>
            </a:r>
          </a:p>
          <a:p>
            <a:pPr lvl="1"/>
            <a:r>
              <a:rPr lang="en-US" dirty="0" smtClean="0"/>
              <a:t>Streaming algorithms (linear in the number of items drawn)</a:t>
            </a:r>
          </a:p>
          <a:p>
            <a:r>
              <a:rPr lang="en-US" dirty="0" smtClean="0"/>
              <a:t>How do we sample from highly skewed distributions?</a:t>
            </a:r>
          </a:p>
          <a:p>
            <a:r>
              <a:rPr lang="en-US" dirty="0" smtClean="0"/>
              <a:t>Sample in linear transform space?</a:t>
            </a:r>
          </a:p>
          <a:p>
            <a:pPr lvl="1"/>
            <a:r>
              <a:rPr lang="en-US" dirty="0" smtClean="0"/>
              <a:t>Central limit theorem -&gt; approximate Gaussian</a:t>
            </a:r>
          </a:p>
          <a:p>
            <a:pPr lvl="1"/>
            <a:r>
              <a:rPr lang="en-US" dirty="0" smtClean="0"/>
              <a:t>Random projections, FFT</a:t>
            </a:r>
          </a:p>
          <a:p>
            <a:r>
              <a:rPr lang="en-US" dirty="0" smtClean="0"/>
              <a:t>Remap PDF onto Gaussian PDF</a:t>
            </a:r>
          </a:p>
          <a:p>
            <a:r>
              <a:rPr lang="en-US" dirty="0" smtClean="0"/>
              <a:t>Compressed sensing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4267200" y="5120541"/>
            <a:ext cx="3990959" cy="1051659"/>
            <a:chOff x="5628041" y="3048000"/>
            <a:chExt cx="3030177" cy="889563"/>
          </a:xfrm>
        </p:grpSpPr>
        <p:grpSp>
          <p:nvGrpSpPr>
            <p:cNvPr id="5" name="Group 9"/>
            <p:cNvGrpSpPr/>
            <p:nvPr/>
          </p:nvGrpSpPr>
          <p:grpSpPr>
            <a:xfrm>
              <a:off x="5628041" y="3048000"/>
              <a:ext cx="3030177" cy="492387"/>
              <a:chOff x="4898316" y="3356846"/>
              <a:chExt cx="3185010" cy="49708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750" t="29044" r="64166" b="66496"/>
              <a:stretch>
                <a:fillRect/>
              </a:stretch>
            </p:blipFill>
            <p:spPr bwMode="auto">
              <a:xfrm>
                <a:off x="4959127" y="3356846"/>
                <a:ext cx="3124199" cy="497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750" t="23932" r="79167" b="72649"/>
              <a:stretch>
                <a:fillRect/>
              </a:stretch>
            </p:blipFill>
            <p:spPr bwMode="auto">
              <a:xfrm>
                <a:off x="4898316" y="3363558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9329" t="43860" r="62951" b="50467"/>
            <a:stretch>
              <a:fillRect/>
            </a:stretch>
          </p:blipFill>
          <p:spPr bwMode="auto">
            <a:xfrm>
              <a:off x="6802085" y="3575613"/>
              <a:ext cx="735192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01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Streaming PCA</a:t>
            </a:r>
            <a:endParaRPr lang="en-US" sz="3600" dirty="0"/>
          </a:p>
        </p:txBody>
      </p:sp>
      <p:grpSp>
        <p:nvGrpSpPr>
          <p:cNvPr id="6" name="Group 14"/>
          <p:cNvGrpSpPr/>
          <p:nvPr/>
        </p:nvGrpSpPr>
        <p:grpSpPr>
          <a:xfrm>
            <a:off x="6429032" y="2590800"/>
            <a:ext cx="1876768" cy="520262"/>
            <a:chOff x="6096000" y="3048000"/>
            <a:chExt cx="1676400" cy="4572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128" t="29044" r="71666" b="66854"/>
            <a:stretch>
              <a:fillRect/>
            </a:stretch>
          </p:blipFill>
          <p:spPr bwMode="auto">
            <a:xfrm>
              <a:off x="6820348" y="3048000"/>
              <a:ext cx="95205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8750" t="23932" r="79167" b="72649"/>
            <a:stretch>
              <a:fillRect/>
            </a:stretch>
          </p:blipFill>
          <p:spPr bwMode="auto">
            <a:xfrm>
              <a:off x="6096000" y="30480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417" t="29044" r="77916" b="66854"/>
            <a:stretch>
              <a:fillRect/>
            </a:stretch>
          </p:blipFill>
          <p:spPr bwMode="auto">
            <a:xfrm>
              <a:off x="6477000" y="30480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981200" y="6324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Mishin, Budavari, Ahmad and Szalay (2012)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91200" y="57150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Initialization</a:t>
            </a:r>
          </a:p>
          <a:p>
            <a:pPr lvl="1"/>
            <a:r>
              <a:rPr lang="en-US" dirty="0" err="1" smtClean="0"/>
              <a:t>Eigensystem</a:t>
            </a:r>
            <a:r>
              <a:rPr lang="en-US" dirty="0" smtClean="0"/>
              <a:t> of a small, random subset</a:t>
            </a:r>
          </a:p>
          <a:p>
            <a:pPr lvl="1"/>
            <a:r>
              <a:rPr lang="en-US" dirty="0" smtClean="0"/>
              <a:t>Truncate at </a:t>
            </a:r>
            <a:r>
              <a:rPr lang="en-US" i="1" dirty="0" smtClean="0"/>
              <a:t>p </a:t>
            </a:r>
            <a:r>
              <a:rPr lang="en-US" dirty="0" smtClean="0"/>
              <a:t>largest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i="1" dirty="0" smtClean="0"/>
          </a:p>
          <a:p>
            <a:r>
              <a:rPr lang="en-US" sz="2800" dirty="0" smtClean="0"/>
              <a:t>Incremental updates</a:t>
            </a:r>
          </a:p>
          <a:p>
            <a:pPr lvl="1"/>
            <a:r>
              <a:rPr lang="en-US" dirty="0" smtClean="0"/>
              <a:t>Mean and the low-rank </a:t>
            </a:r>
            <a:r>
              <a:rPr lang="en-US" i="1" dirty="0" smtClean="0"/>
              <a:t>A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SVD of </a:t>
            </a:r>
            <a:r>
              <a:rPr lang="en-US" i="1" dirty="0" smtClean="0"/>
              <a:t>A</a:t>
            </a:r>
            <a:r>
              <a:rPr lang="en-US" dirty="0" smtClean="0"/>
              <a:t> yields new </a:t>
            </a:r>
            <a:r>
              <a:rPr lang="en-US" dirty="0" err="1" smtClean="0"/>
              <a:t>eigensystem</a:t>
            </a:r>
            <a:endParaRPr lang="en-US" dirty="0" smtClean="0"/>
          </a:p>
          <a:p>
            <a:pPr lvl="4"/>
            <a:endParaRPr lang="en-US" sz="1200" dirty="0" smtClean="0"/>
          </a:p>
          <a:p>
            <a:endParaRPr lang="en-US" sz="2800" dirty="0" smtClean="0"/>
          </a:p>
          <a:p>
            <a:r>
              <a:rPr lang="en-US" sz="2800" dirty="0" smtClean="0"/>
              <a:t>Randomized sublinear algorithm!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981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PCA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PCA minimizes </a:t>
            </a:r>
            <a:r>
              <a:rPr lang="el-GR" dirty="0" smtClean="0"/>
              <a:t>σ</a:t>
            </a:r>
            <a:r>
              <a:rPr lang="en-US" sz="2800" baseline="-25000" dirty="0"/>
              <a:t>RMS</a:t>
            </a:r>
            <a:r>
              <a:rPr lang="en-US" dirty="0" smtClean="0"/>
              <a:t> of the residuals </a:t>
            </a:r>
            <a:r>
              <a:rPr lang="en-US" i="1" dirty="0" smtClean="0"/>
              <a:t>r = y – </a:t>
            </a:r>
            <a:r>
              <a:rPr lang="en-US" dirty="0" err="1" smtClean="0"/>
              <a:t>P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1"/>
            <a:r>
              <a:rPr lang="en-US" dirty="0" smtClean="0"/>
              <a:t>Quadratic formula: </a:t>
            </a:r>
            <a:r>
              <a:rPr lang="en-US" dirty="0" smtClean="0">
                <a:sym typeface="Symbol"/>
              </a:rPr>
              <a:t></a:t>
            </a:r>
            <a:r>
              <a:rPr lang="en-US" i="1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extremely sensitive to outliers</a:t>
            </a:r>
          </a:p>
          <a:p>
            <a:pPr lvl="3"/>
            <a:endParaRPr lang="en-US" dirty="0"/>
          </a:p>
          <a:p>
            <a:r>
              <a:rPr lang="en-US" dirty="0" smtClean="0"/>
              <a:t>We optimize a robust M-scale </a:t>
            </a:r>
            <a:r>
              <a:rPr lang="el-GR" i="1" dirty="0" smtClean="0"/>
              <a:t>σ</a:t>
            </a:r>
            <a:r>
              <a:rPr lang="en-US" baseline="30000" dirty="0" smtClean="0"/>
              <a:t>2  </a:t>
            </a:r>
            <a:r>
              <a:rPr lang="en-US" sz="2800" dirty="0"/>
              <a:t>(</a:t>
            </a:r>
            <a:r>
              <a:rPr lang="en-US" sz="2800" dirty="0" err="1"/>
              <a:t>Maronna</a:t>
            </a:r>
            <a:r>
              <a:rPr lang="en-US" sz="2800" dirty="0"/>
              <a:t> 2005)</a:t>
            </a:r>
            <a:endParaRPr lang="en-US" dirty="0"/>
          </a:p>
          <a:p>
            <a:pPr lvl="1"/>
            <a:r>
              <a:rPr lang="en-US" dirty="0" smtClean="0"/>
              <a:t>Implicitly given by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Fits in with the iterative method!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6299" t="80490" r="42915" b="8056"/>
          <a:stretch>
            <a:fillRect/>
          </a:stretch>
        </p:blipFill>
        <p:spPr bwMode="auto">
          <a:xfrm>
            <a:off x="1937958" y="3962401"/>
            <a:ext cx="1795842" cy="7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4267200" y="3810001"/>
            <a:ext cx="3840416" cy="1104900"/>
            <a:chOff x="4084382" y="3143251"/>
            <a:chExt cx="4450019" cy="9143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68334" t="25861" r="7460" b="65257"/>
            <a:stretch>
              <a:fillRect/>
            </a:stretch>
          </p:blipFill>
          <p:spPr bwMode="auto">
            <a:xfrm>
              <a:off x="4160581" y="3143251"/>
              <a:ext cx="2656076" cy="44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1669" t="71316" r="47776" b="19541"/>
            <a:stretch>
              <a:fillRect/>
            </a:stretch>
          </p:blipFill>
          <p:spPr bwMode="auto">
            <a:xfrm>
              <a:off x="4084382" y="3600442"/>
              <a:ext cx="4450019" cy="457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980759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D7457948-99D7-426D-8BA6-BD70DB4FA6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1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in Streaming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209803"/>
            <a:ext cx="3886200" cy="32686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Classic 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844901" y="2209807"/>
            <a:ext cx="3886200" cy="3268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Robust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957899"/>
            <a:ext cx="533400" cy="22904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fld id="{8F82E0A0-C266-4798-8C8F-B9F91E9DA37E}" type="slidenum">
              <a:rPr lang="en-US" sz="1400" b="1">
                <a:solidFill>
                  <a:srgbClr val="FFFFFF"/>
                </a:solidFill>
              </a:rPr>
              <a:pPr algn="ctr"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2698114"/>
            <a:ext cx="8153400" cy="2940686"/>
            <a:chOff x="533400" y="1688464"/>
            <a:chExt cx="8153400" cy="29406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1688464"/>
              <a:ext cx="3886200" cy="294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6326" y="1774658"/>
              <a:ext cx="3990474" cy="282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03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757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cmsy10</vt:lpstr>
      <vt:lpstr>Symbol</vt:lpstr>
      <vt:lpstr>Times New Roman</vt:lpstr>
      <vt:lpstr>Wingdings</vt:lpstr>
      <vt:lpstr>Default Design</vt:lpstr>
      <vt:lpstr>Image</vt:lpstr>
      <vt:lpstr>Equation</vt:lpstr>
      <vt:lpstr>Streaming Problems in Astrophysics </vt:lpstr>
      <vt:lpstr>Sloan Digital Sky Survey</vt:lpstr>
      <vt:lpstr>The Broad Impact of SDSS</vt:lpstr>
      <vt:lpstr>How Do We Prioritize?</vt:lpstr>
      <vt:lpstr>Statistical Challenges</vt:lpstr>
      <vt:lpstr>Randomization and Sampling</vt:lpstr>
      <vt:lpstr>Streaming PCA</vt:lpstr>
      <vt:lpstr>Robust PCA</vt:lpstr>
      <vt:lpstr>Eigenvalues in Streaming PCA</vt:lpstr>
      <vt:lpstr>Principal component pursuit</vt:lpstr>
      <vt:lpstr>PowerPoint Presentation</vt:lpstr>
      <vt:lpstr>Streaming PCA</vt:lpstr>
      <vt:lpstr>PowerPoint Presentation</vt:lpstr>
      <vt:lpstr>PowerPoint Presentation</vt:lpstr>
      <vt:lpstr>Numerical Laboratories</vt:lpstr>
      <vt:lpstr>LHC Streams</vt:lpstr>
      <vt:lpstr>Exascale Simulation Analogy</vt:lpstr>
      <vt:lpstr>Applications of ML to Turbulence</vt:lpstr>
      <vt:lpstr>Summary</vt:lpstr>
    </vt:vector>
  </TitlesOfParts>
  <Company>The 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Alex Szalay</cp:lastModifiedBy>
  <cp:revision>574</cp:revision>
  <dcterms:created xsi:type="dcterms:W3CDTF">2000-07-18T20:38:03Z</dcterms:created>
  <dcterms:modified xsi:type="dcterms:W3CDTF">2015-10-28T21:25:21Z</dcterms:modified>
</cp:coreProperties>
</file>