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75" r:id="rId5"/>
    <p:sldId id="276" r:id="rId6"/>
    <p:sldId id="277" r:id="rId7"/>
    <p:sldId id="259" r:id="rId8"/>
    <p:sldId id="278" r:id="rId9"/>
    <p:sldId id="261" r:id="rId10"/>
    <p:sldId id="267" r:id="rId11"/>
    <p:sldId id="269" r:id="rId12"/>
    <p:sldId id="272" r:id="rId13"/>
    <p:sldId id="279" r:id="rId14"/>
    <p:sldId id="273" r:id="rId15"/>
    <p:sldId id="27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8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A31DD-96CD-4F2B-9C99-BFB9330AFB8F}" type="datetimeFigureOut">
              <a:rPr lang="en-US" smtClean="0"/>
              <a:t>5/3/2010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7C86E-5C16-485D-8332-BFC72592E1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67C86E-5C16-485D-8332-BFC72592E17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7A7F83-7242-F14A-A69D-1DA127A0EF7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7F83-7242-F14A-A69D-1DA127A0EF7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7F83-7242-F14A-A69D-1DA127A0EF7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A7F83-7242-F14A-A69D-1DA127A0EF7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7A7F83-7242-F14A-A69D-1DA127A0EF7C}" type="datetimeFigureOut">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7A7F83-7242-F14A-A69D-1DA127A0EF7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7A7F83-7242-F14A-A69D-1DA127A0EF7C}" type="datetimeFigureOut">
              <a:rPr lang="en-US" smtClean="0"/>
              <a:pPr/>
              <a:t>5/3/2010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7A7F83-7242-F14A-A69D-1DA127A0EF7C}" type="datetimeFigureOut">
              <a:rPr lang="en-US" smtClean="0"/>
              <a:pPr/>
              <a:t>5/3/2010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A7F83-7242-F14A-A69D-1DA127A0EF7C}" type="datetimeFigureOut">
              <a:rPr lang="en-US" smtClean="0"/>
              <a:pPr/>
              <a:t>5/3/2010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7F83-7242-F14A-A69D-1DA127A0EF7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7A7F83-7242-F14A-A69D-1DA127A0EF7C}" type="datetimeFigureOut">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37459-FDB9-D54E-BF72-BD919A292F7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A7F83-7242-F14A-A69D-1DA127A0EF7C}" type="datetimeFigureOut">
              <a:rPr lang="en-US" smtClean="0"/>
              <a:pPr/>
              <a:t>5/3/2010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C37459-FDB9-D54E-BF72-BD919A292F7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_Ol492CLkdY&amp;playnext_from=TL&amp;videos=60j-Xsei0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3915"/>
            <a:ext cx="7772400" cy="1470025"/>
          </a:xfrm>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Bioinformatics and Supercomputing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Subtitle 2"/>
          <p:cNvSpPr>
            <a:spLocks noGrp="1"/>
          </p:cNvSpPr>
          <p:nvPr>
            <p:ph type="subTitle" idx="1"/>
          </p:nvPr>
        </p:nvSpPr>
        <p:spPr>
          <a:xfrm>
            <a:off x="1371600" y="4300229"/>
            <a:ext cx="6400800" cy="17526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Zachary Adda,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Deema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AlGhanim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Jacqueline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Horsely</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Daniel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Sandrick</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40"/>
            <a:ext cx="8229600" cy="900329"/>
          </a:xfrm>
        </p:spPr>
        <p:txBody>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Phylip</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Programs</a:t>
            </a:r>
            <a:endParaRPr lang="en-US" dirty="0"/>
          </a:p>
        </p:txBody>
      </p:sp>
      <p:sp>
        <p:nvSpPr>
          <p:cNvPr id="3" name="Content Placeholder 2"/>
          <p:cNvSpPr>
            <a:spLocks noGrp="1"/>
          </p:cNvSpPr>
          <p:nvPr>
            <p:ph idx="1"/>
          </p:nvPr>
        </p:nvSpPr>
        <p:spPr>
          <a:xfrm>
            <a:off x="457200" y="937969"/>
            <a:ext cx="8229600" cy="5677360"/>
          </a:xfrm>
        </p:spPr>
        <p:txBody>
          <a:bodyPr>
            <a:normAutofit/>
          </a:bodyPr>
          <a:lstStyle/>
          <a:p>
            <a:pPr>
              <a:buNone/>
            </a:pPr>
            <a:r>
              <a:rPr lang="en-US" dirty="0" smtClean="0"/>
              <a:t>Step 3: Neighbor Tree</a:t>
            </a:r>
          </a:p>
          <a:p>
            <a:pPr lvl="1"/>
            <a:r>
              <a:rPr lang="en-US" dirty="0" smtClean="0"/>
              <a:t>Creates clusters of lineages in the form of an </a:t>
            </a:r>
            <a:r>
              <a:rPr lang="en-US" dirty="0" err="1" smtClean="0"/>
              <a:t>unrooted</a:t>
            </a:r>
            <a:r>
              <a:rPr lang="en-US" dirty="0" smtClean="0"/>
              <a:t> tree</a:t>
            </a:r>
          </a:p>
          <a:p>
            <a:pPr lvl="1">
              <a:buNone/>
            </a:pPr>
            <a:endParaRPr lang="en-US" dirty="0" smtClean="0"/>
          </a:p>
          <a:p>
            <a:pPr>
              <a:buNone/>
            </a:pPr>
            <a:r>
              <a:rPr lang="en-US" dirty="0" smtClean="0"/>
              <a:t>Step 4: </a:t>
            </a:r>
            <a:r>
              <a:rPr lang="en-US" dirty="0" err="1" smtClean="0"/>
              <a:t>Consense</a:t>
            </a:r>
            <a:r>
              <a:rPr lang="en-US" dirty="0" smtClean="0"/>
              <a:t> Tree</a:t>
            </a:r>
          </a:p>
          <a:p>
            <a:pPr lvl="1"/>
            <a:r>
              <a:rPr lang="en-US" dirty="0" smtClean="0"/>
              <a:t>Arranges the data into monophyletic groups. If these groups appear more than 50% throughout the tree they are displayed in the consensus tree.</a:t>
            </a:r>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40"/>
            <a:ext cx="8229600" cy="900329"/>
          </a:xfrm>
        </p:spPr>
        <p:txBody>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Phylip</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Programs</a:t>
            </a:r>
            <a:endParaRPr lang="en-US" dirty="0"/>
          </a:p>
        </p:txBody>
      </p:sp>
      <p:pic>
        <p:nvPicPr>
          <p:cNvPr id="4" name="Content Placeholder 3" descr="plotfile_neighbor.jpg"/>
          <p:cNvPicPr>
            <a:picLocks noGrp="1" noChangeAspect="1"/>
          </p:cNvPicPr>
          <p:nvPr>
            <p:ph idx="1"/>
          </p:nvPr>
        </p:nvPicPr>
        <p:blipFill>
          <a:blip r:embed="rId3"/>
          <a:srcRect l="-43802" r="-43802"/>
          <a:stretch>
            <a:fillRect/>
          </a:stretch>
        </p:blipFill>
        <p:spPr>
          <a:xfrm>
            <a:off x="-1528098" y="1153807"/>
            <a:ext cx="7387466" cy="5095984"/>
          </a:xfrm>
        </p:spPr>
      </p:pic>
      <p:pic>
        <p:nvPicPr>
          <p:cNvPr id="5" name="Picture 4" descr="plotfile_1000.jpg"/>
          <p:cNvPicPr>
            <a:picLocks noChangeAspect="1"/>
          </p:cNvPicPr>
          <p:nvPr/>
        </p:nvPicPr>
        <p:blipFill>
          <a:blip r:embed="rId4"/>
          <a:stretch>
            <a:fillRect/>
          </a:stretch>
        </p:blipFill>
        <p:spPr>
          <a:xfrm>
            <a:off x="4730354" y="1154785"/>
            <a:ext cx="3937050" cy="5095006"/>
          </a:xfrm>
          <a:prstGeom prst="rect">
            <a:avLst/>
          </a:prstGeom>
        </p:spPr>
      </p:pic>
      <p:pic>
        <p:nvPicPr>
          <p:cNvPr id="6" name="Picture 5" descr="Picture 1.png"/>
          <p:cNvPicPr>
            <a:picLocks noChangeAspect="1"/>
          </p:cNvPicPr>
          <p:nvPr/>
        </p:nvPicPr>
        <p:blipFill>
          <a:blip r:embed="rId5"/>
          <a:stretch>
            <a:fillRect/>
          </a:stretch>
        </p:blipFill>
        <p:spPr>
          <a:xfrm>
            <a:off x="1924542" y="4606434"/>
            <a:ext cx="3934826" cy="1911684"/>
          </a:xfrm>
          <a:prstGeom prst="rect">
            <a:avLst/>
          </a:prstGeom>
          <a:ln>
            <a:solidFill>
              <a:schemeClr val="bg1"/>
            </a:solidFill>
          </a:ln>
          <a:effectLst>
            <a:outerShdw blurRad="50800" dist="38100" dir="2460000" algn="tl" rotWithShape="0">
              <a:srgbClr val="000000">
                <a:alpha val="43000"/>
              </a:srgbClr>
            </a:outerShdw>
          </a:effectLst>
        </p:spPr>
      </p:pic>
      <p:pic>
        <p:nvPicPr>
          <p:cNvPr id="7" name="Picture 6" descr="Picture 3.png"/>
          <p:cNvPicPr>
            <a:picLocks noChangeAspect="1"/>
          </p:cNvPicPr>
          <p:nvPr/>
        </p:nvPicPr>
        <p:blipFill>
          <a:blip r:embed="rId6"/>
          <a:stretch>
            <a:fillRect/>
          </a:stretch>
        </p:blipFill>
        <p:spPr>
          <a:xfrm>
            <a:off x="1924542" y="937969"/>
            <a:ext cx="4273158" cy="1966377"/>
          </a:xfrm>
          <a:prstGeom prst="rect">
            <a:avLst/>
          </a:prstGeom>
          <a:ln>
            <a:solidFill>
              <a:schemeClr val="bg1"/>
            </a:solidFill>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accel="50000" decel="50000" fill="hold"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Clusters</a:t>
            </a:r>
          </a:p>
        </p:txBody>
      </p:sp>
      <p:sp>
        <p:nvSpPr>
          <p:cNvPr id="3" name="Content Placeholder 2"/>
          <p:cNvSpPr>
            <a:spLocks noGrp="1"/>
          </p:cNvSpPr>
          <p:nvPr>
            <p:ph idx="1"/>
          </p:nvPr>
        </p:nvSpPr>
        <p:spPr/>
        <p:txBody>
          <a:bodyPr/>
          <a:lstStyle/>
          <a:p>
            <a:r>
              <a:rPr lang="en-US" dirty="0" smtClean="0"/>
              <a:t>Clustering is used to group homologous sequences into gene families. This is a very important concept in bioinformatics, and evolutionary biology in general.</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01586"/>
          </a:xfrm>
        </p:spPr>
        <p:txBody>
          <a:bodyPr>
            <a:normAutofit/>
          </a:bodyPr>
          <a:lstStyle/>
          <a:p>
            <a:pPr algn="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Clusters</a:t>
            </a:r>
          </a:p>
        </p:txBody>
      </p:sp>
      <p:sp>
        <p:nvSpPr>
          <p:cNvPr id="3" name="Content Placeholder 2"/>
          <p:cNvSpPr>
            <a:spLocks noGrp="1"/>
          </p:cNvSpPr>
          <p:nvPr>
            <p:ph idx="1"/>
          </p:nvPr>
        </p:nvSpPr>
        <p:spPr/>
        <p:txBody>
          <a:bodyPr/>
          <a:lstStyle/>
          <a:p>
            <a:pPr>
              <a:buNone/>
            </a:pPr>
            <a:endParaRPr lang="en-US" dirty="0"/>
          </a:p>
        </p:txBody>
      </p:sp>
      <p:pic>
        <p:nvPicPr>
          <p:cNvPr id="5" name="Picture 4" descr="plotviz.png"/>
          <p:cNvPicPr>
            <a:picLocks noChangeAspect="1"/>
          </p:cNvPicPr>
          <p:nvPr/>
        </p:nvPicPr>
        <p:blipFill>
          <a:blip r:embed="rId3"/>
          <a:stretch>
            <a:fillRect/>
          </a:stretch>
        </p:blipFill>
        <p:spPr>
          <a:xfrm>
            <a:off x="73524" y="801586"/>
            <a:ext cx="4498476" cy="4053505"/>
          </a:xfrm>
          <a:prstGeom prst="rect">
            <a:avLst/>
          </a:prstGeom>
        </p:spPr>
      </p:pic>
      <p:pic>
        <p:nvPicPr>
          <p:cNvPr id="6" name="Picture 5" descr="plotviz2.png"/>
          <p:cNvPicPr>
            <a:picLocks noChangeAspect="1"/>
          </p:cNvPicPr>
          <p:nvPr/>
        </p:nvPicPr>
        <p:blipFill>
          <a:blip r:embed="rId4"/>
          <a:stretch>
            <a:fillRect/>
          </a:stretch>
        </p:blipFill>
        <p:spPr>
          <a:xfrm>
            <a:off x="4759607" y="807682"/>
            <a:ext cx="4205892" cy="4047409"/>
          </a:xfrm>
          <a:prstGeom prst="rect">
            <a:avLst/>
          </a:prstGeom>
        </p:spPr>
      </p:pic>
      <p:sp>
        <p:nvSpPr>
          <p:cNvPr id="7" name="TextBox 6"/>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8" name="TextBox 7"/>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PlotViz</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Content Placeholder 4"/>
          <p:cNvSpPr>
            <a:spLocks noGrp="1"/>
          </p:cNvSpPr>
          <p:nvPr>
            <p:ph idx="1"/>
          </p:nvPr>
        </p:nvSpPr>
        <p:spPr>
          <a:xfrm>
            <a:off x="457200" y="1371600"/>
            <a:ext cx="8229600" cy="4525963"/>
          </a:xfrm>
        </p:spPr>
        <p:txBody>
          <a:bodyPr/>
          <a:lstStyle/>
          <a:p>
            <a:r>
              <a:rPr lang="en-US" dirty="0" smtClean="0"/>
              <a:t>A 3-D visualization program that plots out </a:t>
            </a:r>
            <a:r>
              <a:rPr lang="en-US" dirty="0" err="1" smtClean="0"/>
              <a:t>Alu</a:t>
            </a:r>
            <a:r>
              <a:rPr lang="en-US" dirty="0" smtClean="0"/>
              <a:t> sequences in clusters.</a:t>
            </a:r>
          </a:p>
          <a:p>
            <a:r>
              <a:rPr lang="en-US" dirty="0" smtClean="0"/>
              <a:t>Results for 8 clusters of the 10K </a:t>
            </a:r>
            <a:r>
              <a:rPr lang="en-US" dirty="0" err="1" smtClean="0"/>
              <a:t>Alu</a:t>
            </a:r>
            <a:r>
              <a:rPr lang="en-US" dirty="0" smtClean="0"/>
              <a:t> sequences</a:t>
            </a:r>
          </a:p>
          <a:p>
            <a:endParaRPr lang="en-US" dirty="0"/>
          </a:p>
        </p:txBody>
      </p:sp>
      <p:pic>
        <p:nvPicPr>
          <p:cNvPr id="6" name="Picture 5" descr="Plotviz_New.png"/>
          <p:cNvPicPr>
            <a:picLocks noChangeAspect="1"/>
          </p:cNvPicPr>
          <p:nvPr/>
        </p:nvPicPr>
        <p:blipFill>
          <a:blip r:embed="rId3"/>
          <a:stretch>
            <a:fillRect/>
          </a:stretch>
        </p:blipFill>
        <p:spPr>
          <a:xfrm>
            <a:off x="2597059" y="3190295"/>
            <a:ext cx="3949881" cy="345005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Conclusion</a:t>
            </a:r>
            <a:endPar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Phylogenetic Trees and Clustering are effective methods to support biology data analysis. </a:t>
            </a:r>
          </a:p>
          <a:p>
            <a:r>
              <a:rPr lang="en-US" dirty="0" smtClean="0"/>
              <a:t>Using these tools, scientists can have a comprehensive understanding and comparison of results from different solutions</a:t>
            </a:r>
          </a:p>
          <a:p>
            <a:r>
              <a:rPr lang="en-US" dirty="0" smtClean="0"/>
              <a:t>Should be used in conjunction with other scientific research and methods</a:t>
            </a:r>
          </a:p>
          <a:p>
            <a:r>
              <a:rPr lang="en-US" dirty="0" smtClean="0"/>
              <a:t>Can fill in gaps where data is missing and support scientific theories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Bioinformatics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are we trying to achieve?</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Relationships between species</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Periods of mutation</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Origin of traits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How are we going to achieve these goals?</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Supercomputing</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Phylogenetic trees</a:t>
            </a:r>
          </a:p>
          <a:p>
            <a:pPr lvl="1"/>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clustering</a:t>
            </a:r>
          </a:p>
          <a:p>
            <a:pPr lvl="1"/>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Supercomputing</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use supercomputing?</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Process huge data sets</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Run sequence alignment</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Create visualization aides</a:t>
            </a:r>
          </a:p>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BigRed</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Fastest Supercomputer owned and operated by a US university</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 Supercomputer in the world</a:t>
            </a:r>
          </a:p>
          <a:p>
            <a:pPr lvl="1"/>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Capability of 20.4 Trillion mathematical operations per second</a:t>
            </a: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None/>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610600" cy="609600"/>
          </a:xfrm>
        </p:spPr>
        <p:txBody>
          <a:bodyPr>
            <a:noAutofit/>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Alus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&amp;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Alu</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sequences</a:t>
            </a:r>
          </a:p>
        </p:txBody>
      </p:sp>
      <p:sp>
        <p:nvSpPr>
          <p:cNvPr id="3" name="Subtitle 2"/>
          <p:cNvSpPr>
            <a:spLocks noGrp="1"/>
          </p:cNvSpPr>
          <p:nvPr>
            <p:ph type="subTitle" idx="1"/>
          </p:nvPr>
        </p:nvSpPr>
        <p:spPr>
          <a:xfrm>
            <a:off x="762000" y="1219200"/>
            <a:ext cx="7772400" cy="5181600"/>
          </a:xfrm>
        </p:spPr>
        <p:txBody>
          <a:bodyPr>
            <a:normAutofit fontScale="92500"/>
          </a:bodyPr>
          <a:lstStyle/>
          <a:p>
            <a:pPr algn="l">
              <a:buFont typeface="Arial" pitchFamily="34" charset="0"/>
              <a:buChar char="•"/>
            </a:pPr>
            <a:endParaRPr lang="en-US" sz="2800" dirty="0" smtClean="0">
              <a:solidFill>
                <a:schemeClr val="tx1"/>
              </a:solidFill>
            </a:endParaRPr>
          </a:p>
          <a:p>
            <a:pPr algn="l">
              <a:buFont typeface="Arial" pitchFamily="34" charset="0"/>
              <a:buChar char="•"/>
            </a:pPr>
            <a:r>
              <a:rPr lang="en-US" sz="2800" dirty="0" smtClean="0">
                <a:solidFill>
                  <a:schemeClr val="tx1"/>
                </a:solidFill>
              </a:rPr>
              <a:t> </a:t>
            </a:r>
            <a:r>
              <a:rPr lang="en-US" sz="2800" dirty="0" smtClean="0">
                <a:solidFill>
                  <a:schemeClr val="tx1"/>
                </a:solidFill>
                <a:hlinkClick r:id="rId3"/>
              </a:rPr>
              <a:t>Video</a:t>
            </a:r>
            <a:endParaRPr lang="en-US" sz="2800" dirty="0" smtClean="0">
              <a:solidFill>
                <a:schemeClr val="tx1"/>
              </a:solidFill>
            </a:endParaRPr>
          </a:p>
          <a:p>
            <a:pPr algn="l">
              <a:buFont typeface="Arial" pitchFamily="34" charset="0"/>
              <a:buChar char="•"/>
            </a:pPr>
            <a:r>
              <a:rPr lang="en-US" sz="2800" dirty="0" smtClean="0">
                <a:solidFill>
                  <a:schemeClr val="tx1"/>
                </a:solidFill>
              </a:rPr>
              <a:t>Short stretch of DNA originally characterized by the action of the </a:t>
            </a:r>
            <a:r>
              <a:rPr lang="en-US" sz="2800" dirty="0" err="1" smtClean="0">
                <a:solidFill>
                  <a:schemeClr val="tx1"/>
                </a:solidFill>
              </a:rPr>
              <a:t>Alu</a:t>
            </a:r>
            <a:r>
              <a:rPr lang="en-US" sz="2800" dirty="0" smtClean="0">
                <a:solidFill>
                  <a:schemeClr val="tx1"/>
                </a:solidFill>
              </a:rPr>
              <a:t> ‘restriction’ </a:t>
            </a:r>
            <a:r>
              <a:rPr lang="en-US" sz="2800" dirty="0" err="1" smtClean="0">
                <a:solidFill>
                  <a:schemeClr val="tx1"/>
                </a:solidFill>
              </a:rPr>
              <a:t>endonucleous</a:t>
            </a:r>
            <a:r>
              <a:rPr lang="en-US" sz="2800" dirty="0" smtClean="0">
                <a:solidFill>
                  <a:schemeClr val="tx1"/>
                </a:solidFill>
              </a:rPr>
              <a:t>.</a:t>
            </a:r>
          </a:p>
          <a:p>
            <a:pPr algn="l">
              <a:buFont typeface="Arial" pitchFamily="34" charset="0"/>
              <a:buChar char="•"/>
            </a:pPr>
            <a:r>
              <a:rPr lang="en-US" sz="2800" dirty="0" smtClean="0">
                <a:solidFill>
                  <a:schemeClr val="tx1"/>
                </a:solidFill>
              </a:rPr>
              <a:t>Discovery of </a:t>
            </a:r>
            <a:r>
              <a:rPr lang="en-US" sz="2800" dirty="0" err="1" smtClean="0">
                <a:solidFill>
                  <a:schemeClr val="tx1"/>
                </a:solidFill>
              </a:rPr>
              <a:t>Alu</a:t>
            </a:r>
            <a:r>
              <a:rPr lang="en-US" sz="2800" dirty="0" smtClean="0">
                <a:solidFill>
                  <a:schemeClr val="tx1"/>
                </a:solidFill>
              </a:rPr>
              <a:t> </a:t>
            </a:r>
            <a:r>
              <a:rPr lang="en-US" sz="2800" dirty="0" err="1" smtClean="0">
                <a:solidFill>
                  <a:schemeClr val="tx1"/>
                </a:solidFill>
              </a:rPr>
              <a:t>subfamillies</a:t>
            </a:r>
            <a:r>
              <a:rPr lang="en-US" sz="2800" dirty="0" smtClean="0">
                <a:solidFill>
                  <a:schemeClr val="tx1"/>
                </a:solidFill>
              </a:rPr>
              <a:t> led to hypothesis of master/ source genes.</a:t>
            </a:r>
          </a:p>
          <a:p>
            <a:r>
              <a:rPr lang="en-US" sz="2800" dirty="0" smtClean="0">
                <a:solidFill>
                  <a:schemeClr val="tx1"/>
                </a:solidFill>
              </a:rPr>
              <a:t>AGCT</a:t>
            </a:r>
          </a:p>
          <a:p>
            <a:pPr algn="l">
              <a:buFont typeface="Arial" pitchFamily="34" charset="0"/>
              <a:buChar char="•"/>
            </a:pPr>
            <a:r>
              <a:rPr lang="en-US" sz="2800" dirty="0" smtClean="0">
                <a:solidFill>
                  <a:schemeClr val="tx1"/>
                </a:solidFill>
              </a:rPr>
              <a:t>Reveal ancestry because individuals only share particular sequence insertion if the share an ancestor.</a:t>
            </a:r>
          </a:p>
          <a:p>
            <a:pPr algn="l">
              <a:buFont typeface="Arial" pitchFamily="34" charset="0"/>
              <a:buChar char="•"/>
            </a:pPr>
            <a:r>
              <a:rPr lang="en-US" sz="2800" dirty="0" smtClean="0">
                <a:solidFill>
                  <a:schemeClr val="tx1"/>
                </a:solidFill>
              </a:rPr>
              <a:t>Can identify similarities of functional, structural, or evolutionary relationships between the sequences</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Alus</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&amp; </a:t>
            </a: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Alu</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Sequences</a:t>
            </a:r>
          </a:p>
        </p:txBody>
      </p:sp>
      <p:sp>
        <p:nvSpPr>
          <p:cNvPr id="3" name="Content Placeholder 2"/>
          <p:cNvSpPr>
            <a:spLocks noGrp="1"/>
          </p:cNvSpPr>
          <p:nvPr>
            <p:ph idx="1"/>
          </p:nvPr>
        </p:nvSpPr>
        <p:spPr/>
        <p:txBody>
          <a:bodyPr/>
          <a:lstStyle/>
          <a:p>
            <a:r>
              <a:rPr lang="en-US" dirty="0" smtClean="0"/>
              <a:t>Aligned sequences of nucleotide and amino acid residues are represented as rows with in a matrix. Gaps are inserted between these residues which helps align identical or similar characters.</a:t>
            </a:r>
          </a:p>
          <a:p>
            <a:r>
              <a:rPr lang="en-US" dirty="0" smtClean="0"/>
              <a:t>If 2 sequences share a common ancestor, mismatches can be interpreted as mutations, gaps, or </a:t>
            </a:r>
            <a:r>
              <a:rPr lang="en-US" dirty="0" err="1" smtClean="0"/>
              <a:t>indels</a:t>
            </a:r>
            <a:r>
              <a:rPr lang="en-US" dirty="0" smtClean="0"/>
              <a:t> i.e. divergence.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Hypothesis</a:t>
            </a:r>
          </a:p>
        </p:txBody>
      </p:sp>
      <p:sp>
        <p:nvSpPr>
          <p:cNvPr id="3" name="Content Placeholder 2"/>
          <p:cNvSpPr>
            <a:spLocks noGrp="1"/>
          </p:cNvSpPr>
          <p:nvPr>
            <p:ph idx="1"/>
          </p:nvPr>
        </p:nvSpPr>
        <p:spPr/>
        <p:txBody>
          <a:bodyPr/>
          <a:lstStyle/>
          <a:p>
            <a:r>
              <a:rPr lang="en-US" dirty="0" smtClean="0"/>
              <a:t>Compare and contrast </a:t>
            </a:r>
            <a:r>
              <a:rPr lang="en-US" dirty="0" err="1" smtClean="0"/>
              <a:t>ClustalW</a:t>
            </a:r>
            <a:r>
              <a:rPr lang="en-US" dirty="0" smtClean="0"/>
              <a:t>, </a:t>
            </a:r>
            <a:r>
              <a:rPr lang="en-US" dirty="0" err="1" smtClean="0"/>
              <a:t>Phylip</a:t>
            </a:r>
            <a:r>
              <a:rPr lang="en-US" dirty="0" smtClean="0"/>
              <a:t>, and Plot </a:t>
            </a:r>
            <a:r>
              <a:rPr lang="en-US" dirty="0" err="1" smtClean="0"/>
              <a:t>Viz</a:t>
            </a:r>
            <a:r>
              <a:rPr lang="en-US" dirty="0" smtClean="0"/>
              <a:t> applications to determine evolutionary and genetic relationships</a:t>
            </a:r>
          </a:p>
          <a:p>
            <a:r>
              <a:rPr lang="en-US" dirty="0" smtClean="0"/>
              <a:t>What is the accuracy of these applications</a:t>
            </a:r>
          </a:p>
          <a:p>
            <a:r>
              <a:rPr lang="en-US" dirty="0" smtClean="0"/>
              <a:t>Can they be a stand alone solution for determining evolutionary change?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ClustalW</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Content Placeholder 2"/>
          <p:cNvSpPr>
            <a:spLocks noGrp="1"/>
          </p:cNvSpPr>
          <p:nvPr>
            <p:ph idx="1"/>
          </p:nvPr>
        </p:nvSpPr>
        <p:spPr>
          <a:xfrm>
            <a:off x="457200" y="1417638"/>
            <a:ext cx="8229600" cy="4708525"/>
          </a:xfrm>
        </p:spPr>
        <p:txBody>
          <a:bodyPr>
            <a:normAutofit/>
          </a:bodyPr>
          <a:lstStyle/>
          <a:p>
            <a:pPr lvl="1">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Input .txt file:</a:t>
            </a:r>
          </a:p>
          <a:p>
            <a:pPr lvl="1">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&gt;</a:t>
            </a:r>
            <a:r>
              <a:rPr lang="en-US" dirty="0" smtClean="0">
                <a:ln w="18415" cmpd="sng">
                  <a:solidFill>
                    <a:srgbClr val="FFFFFF"/>
                  </a:solidFill>
                  <a:prstDash val="solid"/>
                </a:ln>
                <a:solidFill>
                  <a:srgbClr val="FFFF00"/>
                </a:solidFill>
                <a:effectLst>
                  <a:outerShdw blurRad="63500" dir="3600000" algn="tl" rotWithShape="0">
                    <a:srgbClr val="000000">
                      <a:alpha val="70000"/>
                    </a:srgbClr>
                  </a:outerShdw>
                </a:effectLst>
              </a:rPr>
              <a:t>chr16</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_</a:t>
            </a:r>
            <a:r>
              <a:rPr lang="en-US"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32847835_32848131_C_AluY</a:t>
            </a:r>
          </a:p>
          <a:p>
            <a:pPr lvl="1">
              <a:buNone/>
            </a:pPr>
            <a:r>
              <a:rPr lang="en-US" dirty="0" smtClean="0">
                <a:ln w="18415" cmpd="sng">
                  <a:solidFill>
                    <a:srgbClr val="FFFFFF"/>
                  </a:solidFill>
                  <a:prstDash val="solid"/>
                </a:ln>
                <a:solidFill>
                  <a:srgbClr val="00B0F0"/>
                </a:solidFill>
                <a:effectLst>
                  <a:outerShdw blurRad="63500" dir="3600000" algn="tl" rotWithShape="0">
                    <a:srgbClr val="000000">
                      <a:alpha val="70000"/>
                    </a:srgbClr>
                  </a:outerShdw>
                </a:effectLst>
              </a:rPr>
              <a:t>GGCCGGGTGCAGTGGCTTACGCCTGTAATCCC</a:t>
            </a:r>
            <a:endPar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1">
              <a:buNone/>
            </a:pP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Outputs .</a:t>
            </a:r>
            <a:r>
              <a:rPr lang="en-US"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phy</a:t>
            </a:r>
            <a:r>
              <a:rPr lang="en-US"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file:</a:t>
            </a:r>
          </a:p>
          <a:p>
            <a:pPr lvl="1">
              <a:buFont typeface="Arial"/>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Matches sequences and gives them identities which can be used to identify similarities and differences</a:t>
            </a:r>
          </a:p>
          <a:p>
            <a:pPr lvl="1">
              <a:buFont typeface="Arial"/>
              <a:buChar cha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Application that creates biological meaning from multiple sequence alignment</a:t>
            </a:r>
          </a:p>
          <a:p>
            <a:pPr lvl="1">
              <a:buFont typeface="Arial"/>
              <a:buChar cha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Phylip</a:t>
            </a:r>
            <a:endParaRPr lang="en-US" dirty="0"/>
          </a:p>
        </p:txBody>
      </p:sp>
      <p:sp>
        <p:nvSpPr>
          <p:cNvPr id="3" name="Content Placeholder 2"/>
          <p:cNvSpPr>
            <a:spLocks noGrp="1"/>
          </p:cNvSpPr>
          <p:nvPr>
            <p:ph idx="1"/>
          </p:nvPr>
        </p:nvSpPr>
        <p:spPr>
          <a:xfrm>
            <a:off x="457200" y="1287666"/>
            <a:ext cx="8229600" cy="4525963"/>
          </a:xfrm>
        </p:spPr>
        <p:txBody>
          <a:bodyPr/>
          <a:lstStyle/>
          <a:p>
            <a:r>
              <a:rPr lang="en-US" sz="2000" dirty="0" err="1" smtClean="0"/>
              <a:t>PHYLogeny</a:t>
            </a:r>
            <a:r>
              <a:rPr lang="en-US" sz="2000" dirty="0" smtClean="0"/>
              <a:t> Inference Package</a:t>
            </a:r>
          </a:p>
          <a:p>
            <a:r>
              <a:rPr lang="en-US" sz="2000" dirty="0" smtClean="0"/>
              <a:t>Package of programs for inferring evolutionary trees</a:t>
            </a:r>
          </a:p>
          <a:p>
            <a:r>
              <a:rPr lang="en-US" sz="2000" dirty="0" smtClean="0"/>
              <a:t>Illustrate the evolutionary relationships among groups of organisms, or families of related nucleic acid or protein sequences</a:t>
            </a:r>
          </a:p>
          <a:p>
            <a:r>
              <a:rPr lang="en-US" sz="2000" dirty="0" smtClean="0"/>
              <a:t>Help us predict which genes might have similar functions</a:t>
            </a:r>
          </a:p>
          <a:p>
            <a:endParaRPr lang="en-US" dirty="0" smtClean="0"/>
          </a:p>
          <a:p>
            <a:endParaRPr lang="en-US" dirty="0" smtClean="0"/>
          </a:p>
          <a:p>
            <a:endParaRPr lang="en-US" dirty="0"/>
          </a:p>
        </p:txBody>
      </p:sp>
      <p:pic>
        <p:nvPicPr>
          <p:cNvPr id="1026" name="Picture 2" descr="C:\Users\hsingjun\Desktop\phylotree1.gif"/>
          <p:cNvPicPr>
            <a:picLocks noChangeAspect="1" noChangeArrowheads="1"/>
          </p:cNvPicPr>
          <p:nvPr/>
        </p:nvPicPr>
        <p:blipFill>
          <a:blip r:embed="rId3"/>
          <a:srcRect/>
          <a:stretch>
            <a:fillRect/>
          </a:stretch>
        </p:blipFill>
        <p:spPr bwMode="auto">
          <a:xfrm>
            <a:off x="3804327" y="3228994"/>
            <a:ext cx="4069723" cy="315280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7640"/>
            <a:ext cx="8229600" cy="900329"/>
          </a:xfrm>
        </p:spPr>
        <p:txBody>
          <a:bodyPr/>
          <a:lstStyle/>
          <a:p>
            <a:pPr algn="r"/>
            <a:r>
              <a:rPr lang="en-US"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Phylip</a:t>
            </a:r>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Programs</a:t>
            </a:r>
            <a:endParaRPr lang="en-US" dirty="0"/>
          </a:p>
        </p:txBody>
      </p:sp>
      <p:sp>
        <p:nvSpPr>
          <p:cNvPr id="3" name="Content Placeholder 2"/>
          <p:cNvSpPr>
            <a:spLocks noGrp="1"/>
          </p:cNvSpPr>
          <p:nvPr>
            <p:ph idx="1"/>
          </p:nvPr>
        </p:nvSpPr>
        <p:spPr>
          <a:xfrm>
            <a:off x="457200" y="937969"/>
            <a:ext cx="8229600" cy="5677360"/>
          </a:xfrm>
        </p:spPr>
        <p:txBody>
          <a:bodyPr>
            <a:normAutofit/>
          </a:bodyPr>
          <a:lstStyle/>
          <a:p>
            <a:pPr>
              <a:buNone/>
            </a:pPr>
            <a:r>
              <a:rPr lang="en-US" sz="1600" dirty="0" smtClean="0"/>
              <a:t>Step 1: </a:t>
            </a:r>
            <a:r>
              <a:rPr lang="en-US" sz="1600" dirty="0" err="1" smtClean="0"/>
              <a:t>Seqboot</a:t>
            </a:r>
            <a:endParaRPr lang="en-US" sz="1600" dirty="0" smtClean="0"/>
          </a:p>
          <a:p>
            <a:pPr lvl="1"/>
            <a:r>
              <a:rPr lang="en-US" sz="1600" dirty="0" smtClean="0"/>
              <a:t>Bootstraps the input dataset and creates output datasets that can be used by </a:t>
            </a:r>
            <a:r>
              <a:rPr lang="en-US" sz="1600" dirty="0" err="1" smtClean="0"/>
              <a:t>Phylip</a:t>
            </a:r>
            <a:endParaRPr lang="en-US" sz="1600" dirty="0" smtClean="0"/>
          </a:p>
          <a:p>
            <a:pPr>
              <a:buNone/>
            </a:pPr>
            <a:r>
              <a:rPr lang="en-US" sz="1600" dirty="0" smtClean="0"/>
              <a:t>Step 2: </a:t>
            </a:r>
            <a:r>
              <a:rPr lang="en-US" sz="1600" dirty="0" err="1" smtClean="0"/>
              <a:t>Dnadist</a:t>
            </a:r>
            <a:endParaRPr lang="en-US" sz="1600" dirty="0" smtClean="0"/>
          </a:p>
          <a:p>
            <a:pPr lvl="1"/>
            <a:r>
              <a:rPr lang="en-US" sz="1600" dirty="0" smtClean="0"/>
              <a:t>Uses sequences to compute a distance matrix</a:t>
            </a:r>
          </a:p>
          <a:p>
            <a:pPr lvl="1">
              <a:buNone/>
            </a:pPr>
            <a:endParaRPr lang="en-US" sz="1600" dirty="0" smtClean="0"/>
          </a:p>
          <a:p>
            <a:pPr lvl="1">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lvl="1"/>
            <a:endParaRPr lang="en-US" sz="1600" dirty="0" smtClean="0"/>
          </a:p>
        </p:txBody>
      </p:sp>
      <p:pic>
        <p:nvPicPr>
          <p:cNvPr id="4" name="Picture 3" descr="dnadist_pic.jpg"/>
          <p:cNvPicPr>
            <a:picLocks noChangeAspect="1"/>
          </p:cNvPicPr>
          <p:nvPr/>
        </p:nvPicPr>
        <p:blipFill>
          <a:blip r:embed="rId3"/>
          <a:stretch>
            <a:fillRect/>
          </a:stretch>
        </p:blipFill>
        <p:spPr>
          <a:xfrm>
            <a:off x="457200" y="4253976"/>
            <a:ext cx="8229600" cy="756925"/>
          </a:xfrm>
          <a:prstGeom prst="rect">
            <a:avLst/>
          </a:prstGeom>
        </p:spPr>
      </p:pic>
      <p:pic>
        <p:nvPicPr>
          <p:cNvPr id="6" name="Picture 5" descr="Picture 2.png"/>
          <p:cNvPicPr>
            <a:picLocks noChangeAspect="1"/>
          </p:cNvPicPr>
          <p:nvPr/>
        </p:nvPicPr>
        <p:blipFill>
          <a:blip r:embed="rId4"/>
          <a:stretch>
            <a:fillRect/>
          </a:stretch>
        </p:blipFill>
        <p:spPr>
          <a:xfrm>
            <a:off x="457200" y="5222799"/>
            <a:ext cx="8229600" cy="405899"/>
          </a:xfrm>
          <a:prstGeom prst="rect">
            <a:avLst/>
          </a:prstGeom>
        </p:spPr>
      </p:pic>
      <p:graphicFrame>
        <p:nvGraphicFramePr>
          <p:cNvPr id="7" name="Table 6"/>
          <p:cNvGraphicFramePr>
            <a:graphicFrameLocks noGrp="1"/>
          </p:cNvGraphicFramePr>
          <p:nvPr/>
        </p:nvGraphicFramePr>
        <p:xfrm>
          <a:off x="1524000" y="2289727"/>
          <a:ext cx="5522916" cy="1737360"/>
        </p:xfrm>
        <a:graphic>
          <a:graphicData uri="http://schemas.openxmlformats.org/drawingml/2006/table">
            <a:tbl>
              <a:tblPr firstRow="1" bandRow="1">
                <a:tableStyleId>{9D7B26C5-4107-4FEC-AEDC-1716B250A1EF}</a:tableStyleId>
              </a:tblPr>
              <a:tblGrid>
                <a:gridCol w="1380729"/>
                <a:gridCol w="1380729"/>
                <a:gridCol w="1380729"/>
                <a:gridCol w="1380729"/>
              </a:tblGrid>
              <a:tr h="435141">
                <a:tc>
                  <a:txBody>
                    <a:bodyPr/>
                    <a:lstStyle/>
                    <a:p>
                      <a:endParaRPr lang="en-US" b="1" dirty="0"/>
                    </a:p>
                  </a:txBody>
                  <a:tcPr/>
                </a:tc>
                <a:tc>
                  <a:txBody>
                    <a:bodyPr/>
                    <a:lstStyle/>
                    <a:p>
                      <a:r>
                        <a:rPr lang="en-US" dirty="0" smtClean="0"/>
                        <a:t>Chr8_xxxxx</a:t>
                      </a:r>
                      <a:endParaRPr lang="en-US" b="1" dirty="0"/>
                    </a:p>
                  </a:txBody>
                  <a:tcPr/>
                </a:tc>
                <a:tc>
                  <a:txBody>
                    <a:bodyPr/>
                    <a:lstStyle/>
                    <a:p>
                      <a:r>
                        <a:rPr lang="en-US" dirty="0" smtClean="0"/>
                        <a:t>Chr2_xxxxxx</a:t>
                      </a:r>
                      <a:endParaRPr lang="en-US" b="1" dirty="0"/>
                    </a:p>
                  </a:txBody>
                  <a:tcPr/>
                </a:tc>
                <a:tc>
                  <a:txBody>
                    <a:bodyPr/>
                    <a:lstStyle/>
                    <a:p>
                      <a:r>
                        <a:rPr lang="en-US" dirty="0" smtClean="0"/>
                        <a:t>Chr12_xxxxxx</a:t>
                      </a:r>
                      <a:endParaRPr lang="en-US" b="1" dirty="0"/>
                    </a:p>
                  </a:txBody>
                  <a:tcPr/>
                </a:tc>
              </a:tr>
              <a:tr h="248652">
                <a:tc>
                  <a:txBody>
                    <a:bodyPr/>
                    <a:lstStyle/>
                    <a:p>
                      <a:r>
                        <a:rPr lang="en-US" dirty="0" smtClean="0"/>
                        <a:t>Chr8_xxxxx</a:t>
                      </a:r>
                      <a:endParaRPr lang="en-US" b="1" dirty="0"/>
                    </a:p>
                  </a:txBody>
                  <a:tcPr/>
                </a:tc>
                <a:tc>
                  <a:txBody>
                    <a:bodyPr/>
                    <a:lstStyle/>
                    <a:p>
                      <a:r>
                        <a:rPr lang="en-US" baseline="0" dirty="0" smtClean="0"/>
                        <a:t> 0</a:t>
                      </a:r>
                      <a:endParaRPr lang="en-US" b="1" dirty="0"/>
                    </a:p>
                  </a:txBody>
                  <a:tcPr/>
                </a:tc>
                <a:tc>
                  <a:txBody>
                    <a:bodyPr/>
                    <a:lstStyle/>
                    <a:p>
                      <a:r>
                        <a:rPr lang="en-US" dirty="0" smtClean="0"/>
                        <a:t>3</a:t>
                      </a:r>
                      <a:endParaRPr lang="en-US" b="1" dirty="0"/>
                    </a:p>
                  </a:txBody>
                  <a:tcPr/>
                </a:tc>
                <a:tc>
                  <a:txBody>
                    <a:bodyPr/>
                    <a:lstStyle/>
                    <a:p>
                      <a:r>
                        <a:rPr lang="en-US" dirty="0" smtClean="0"/>
                        <a:t>4</a:t>
                      </a:r>
                      <a:endParaRPr lang="en-US" b="1" dirty="0"/>
                    </a:p>
                  </a:txBody>
                  <a:tcPr/>
                </a:tc>
              </a:tr>
              <a:tr h="248652">
                <a:tc>
                  <a:txBody>
                    <a:bodyPr/>
                    <a:lstStyle/>
                    <a:p>
                      <a:r>
                        <a:rPr lang="en-US" dirty="0" smtClean="0"/>
                        <a:t>Chr2_xxxxx</a:t>
                      </a:r>
                      <a:endParaRPr lang="en-US" b="1" dirty="0"/>
                    </a:p>
                  </a:txBody>
                  <a:tcPr/>
                </a:tc>
                <a:tc>
                  <a:txBody>
                    <a:bodyPr/>
                    <a:lstStyle/>
                    <a:p>
                      <a:r>
                        <a:rPr lang="en-US" dirty="0" smtClean="0"/>
                        <a:t>3</a:t>
                      </a:r>
                      <a:endParaRPr lang="en-US" b="1" dirty="0"/>
                    </a:p>
                  </a:txBody>
                  <a:tcPr/>
                </a:tc>
                <a:tc>
                  <a:txBody>
                    <a:bodyPr/>
                    <a:lstStyle/>
                    <a:p>
                      <a:r>
                        <a:rPr lang="en-US" dirty="0" smtClean="0"/>
                        <a:t>0</a:t>
                      </a:r>
                      <a:endParaRPr lang="en-US" b="1" dirty="0"/>
                    </a:p>
                  </a:txBody>
                  <a:tcPr/>
                </a:tc>
                <a:tc>
                  <a:txBody>
                    <a:bodyPr/>
                    <a:lstStyle/>
                    <a:p>
                      <a:r>
                        <a:rPr lang="en-US" dirty="0" smtClean="0"/>
                        <a:t>1</a:t>
                      </a:r>
                      <a:endParaRPr lang="en-US" b="1" dirty="0"/>
                    </a:p>
                  </a:txBody>
                  <a:tcPr/>
                </a:tc>
              </a:tr>
              <a:tr h="248652">
                <a:tc>
                  <a:txBody>
                    <a:bodyPr/>
                    <a:lstStyle/>
                    <a:p>
                      <a:r>
                        <a:rPr lang="en-US" dirty="0" smtClean="0"/>
                        <a:t>Chr12_xxxxx</a:t>
                      </a:r>
                      <a:endParaRPr lang="en-US" b="1" dirty="0"/>
                    </a:p>
                  </a:txBody>
                  <a:tcPr/>
                </a:tc>
                <a:tc>
                  <a:txBody>
                    <a:bodyPr/>
                    <a:lstStyle/>
                    <a:p>
                      <a:r>
                        <a:rPr lang="en-US" dirty="0" smtClean="0"/>
                        <a:t>4</a:t>
                      </a:r>
                      <a:endParaRPr lang="en-US" b="1" dirty="0"/>
                    </a:p>
                  </a:txBody>
                  <a:tcPr/>
                </a:tc>
                <a:tc>
                  <a:txBody>
                    <a:bodyPr/>
                    <a:lstStyle/>
                    <a:p>
                      <a:r>
                        <a:rPr lang="en-US" dirty="0" smtClean="0"/>
                        <a:t>1</a:t>
                      </a:r>
                      <a:endParaRPr lang="en-US" b="1" dirty="0"/>
                    </a:p>
                  </a:txBody>
                  <a:tcPr/>
                </a:tc>
                <a:tc>
                  <a:txBody>
                    <a:bodyPr/>
                    <a:lstStyle/>
                    <a:p>
                      <a:r>
                        <a:rPr lang="en-US" dirty="0" smtClean="0"/>
                        <a:t>0</a:t>
                      </a:r>
                      <a:endParaRPr lang="en-US" b="1"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2830</TotalTime>
  <Words>616</Words>
  <Application>Microsoft Office PowerPoint</Application>
  <PresentationFormat>On-screen Show (4:3)</PresentationFormat>
  <Paragraphs>115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Bioinformatics and Supercomputing</vt:lpstr>
      <vt:lpstr>Bioinformatics</vt:lpstr>
      <vt:lpstr>Supercomputing</vt:lpstr>
      <vt:lpstr>Alus &amp; Alu sequences</vt:lpstr>
      <vt:lpstr>Alus &amp; Alu Sequences</vt:lpstr>
      <vt:lpstr>Hypothesis</vt:lpstr>
      <vt:lpstr>ClustalW</vt:lpstr>
      <vt:lpstr>Phylip</vt:lpstr>
      <vt:lpstr>Phylip Programs</vt:lpstr>
      <vt:lpstr>Phylip Programs</vt:lpstr>
      <vt:lpstr>Phylip Programs</vt:lpstr>
      <vt:lpstr>Clusters</vt:lpstr>
      <vt:lpstr>Clusters</vt:lpstr>
      <vt:lpstr>PlotViz</vt:lpstr>
      <vt:lpstr>Conclusion</vt:lpstr>
    </vt:vector>
  </TitlesOfParts>
  <Company>Indiana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Bioinformatics and Supercomputing</dc:title>
  <dc:creator>Zachary Adda</dc:creator>
  <cp:lastModifiedBy>Geoffrey Fox</cp:lastModifiedBy>
  <cp:revision>9</cp:revision>
  <dcterms:created xsi:type="dcterms:W3CDTF">2010-05-03T07:09:39Z</dcterms:created>
  <dcterms:modified xsi:type="dcterms:W3CDTF">2010-05-03T11:28:01Z</dcterms:modified>
</cp:coreProperties>
</file>