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1206" y="-14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790042" y="702259"/>
            <a:ext cx="42311117" cy="12026189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28323" y="1828805"/>
            <a:ext cx="39502080" cy="10607040"/>
          </a:xfrm>
        </p:spPr>
        <p:txBody>
          <a:bodyPr lIns="219456" rIns="1097280" anchor="b">
            <a:normAutofit/>
          </a:bodyPr>
          <a:lstStyle>
            <a:lvl1pPr marL="0" algn="r">
              <a:defRPr sz="23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41280" y="13533120"/>
            <a:ext cx="31489123" cy="8412480"/>
          </a:xfrm>
        </p:spPr>
        <p:txBody>
          <a:bodyPr lIns="219456" rIns="1185062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2194560" indent="0" algn="ctr">
              <a:buNone/>
            </a:lvl2pPr>
            <a:lvl3pPr marL="4389120" indent="0" algn="ctr">
              <a:buNone/>
            </a:lvl3pPr>
            <a:lvl4pPr marL="6583680" indent="0" algn="ctr">
              <a:buNone/>
            </a:lvl4pPr>
            <a:lvl5pPr marL="8778240" indent="0" algn="ctr">
              <a:buNone/>
            </a:lvl5pPr>
            <a:lvl6pPr marL="10972800" indent="0" algn="ctr">
              <a:buNone/>
            </a:lvl6pPr>
            <a:lvl7pPr marL="13167360" indent="0" algn="ctr">
              <a:buNone/>
            </a:lvl7pPr>
            <a:lvl8pPr marL="15361920" indent="0" algn="ctr">
              <a:buNone/>
            </a:lvl8pPr>
            <a:lvl9pPr marL="1755648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6700480" y="31243219"/>
            <a:ext cx="14410944" cy="1316736"/>
          </a:xfrm>
        </p:spPr>
        <p:txBody>
          <a:bodyPr vert="horz" rtlCol="0"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1466970" y="31243219"/>
            <a:ext cx="2228582" cy="1316736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680960" y="31243219"/>
            <a:ext cx="18755827" cy="1316736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4282" y="6838023"/>
            <a:ext cx="38404800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00614" y="15683789"/>
            <a:ext cx="35551872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405" y="2391504"/>
            <a:ext cx="37307520" cy="13108838"/>
          </a:xfrm>
        </p:spPr>
        <p:txBody>
          <a:bodyPr rIns="482803"/>
          <a:lstStyle>
            <a:lvl1pPr algn="r">
              <a:buNone/>
              <a:defRPr sz="192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5781022"/>
            <a:ext cx="37307520" cy="7246618"/>
          </a:xfrm>
        </p:spPr>
        <p:txBody>
          <a:bodyPr rIns="614477" anchor="t"/>
          <a:lstStyle>
            <a:lvl1pPr marL="0" indent="0" algn="r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700480" y="31265616"/>
            <a:ext cx="14410944" cy="1316736"/>
          </a:xfrm>
        </p:spPr>
        <p:txBody>
          <a:bodyPr vert="horz" rtlCol="0"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41466970" y="31265616"/>
            <a:ext cx="2228582" cy="1316736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7680960" y="31265616"/>
            <a:ext cx="18755827" cy="1316736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900416"/>
            <a:ext cx="19385280" cy="2172614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900416"/>
            <a:ext cx="19385280" cy="2172614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477184" y="31269926"/>
            <a:ext cx="2228582" cy="1316736"/>
          </a:xfrm>
        </p:spPr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24282" y="6838023"/>
            <a:ext cx="38404800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960371" y="10393037"/>
            <a:ext cx="17995392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042880" y="10393037"/>
            <a:ext cx="17995392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209350"/>
            <a:ext cx="39502080" cy="54864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>
            <a:noAutofit/>
          </a:bodyPr>
          <a:lstStyle>
            <a:lvl1pPr marL="438912" indent="0" algn="l">
              <a:spcBef>
                <a:spcPts val="0"/>
              </a:spcBef>
              <a:buNone/>
              <a:defRPr sz="10600" b="0" cap="all" baseline="0"/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2296122" y="7368542"/>
            <a:ext cx="19400520" cy="3070858"/>
          </a:xfrm>
        </p:spPr>
        <p:txBody>
          <a:bodyPr anchor="b">
            <a:noAutofit/>
          </a:bodyPr>
          <a:lstStyle>
            <a:lvl1pPr marL="438912" indent="0" algn="l">
              <a:spcBef>
                <a:spcPts val="0"/>
              </a:spcBef>
              <a:buNone/>
              <a:defRPr sz="10600" b="0" cap="all" baseline="0"/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94560" y="11338563"/>
            <a:ext cx="19392902" cy="18920462"/>
          </a:xfrm>
        </p:spPr>
        <p:txBody>
          <a:bodyPr lIns="438912"/>
          <a:lstStyle>
            <a:lvl1pPr>
              <a:defRPr sz="10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1338563"/>
            <a:ext cx="19400520" cy="18920462"/>
          </a:xfrm>
        </p:spPr>
        <p:txBody>
          <a:bodyPr/>
          <a:lstStyle>
            <a:lvl1pPr>
              <a:defRPr sz="10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1477184" y="31269926"/>
            <a:ext cx="2228582" cy="1316736"/>
          </a:xfrm>
        </p:spPr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215446"/>
            <a:ext cx="39502080" cy="5486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4282" y="6838023"/>
            <a:ext cx="38404800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276250" y="5076749"/>
            <a:ext cx="17995392" cy="4389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23053" y="1463040"/>
            <a:ext cx="18873216" cy="3657600"/>
          </a:xfrm>
        </p:spPr>
        <p:txBody>
          <a:bodyPr anchor="b"/>
          <a:lstStyle>
            <a:lvl1pPr marL="0" algn="r">
              <a:buNone/>
              <a:defRPr sz="96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3823053" y="5316288"/>
            <a:ext cx="18873216" cy="512064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700"/>
            </a:lvl1pPr>
            <a:lvl2pPr>
              <a:buNone/>
              <a:defRPr sz="5800"/>
            </a:lvl2pPr>
            <a:lvl3pPr>
              <a:buNone/>
              <a:defRPr sz="4800"/>
            </a:lvl3pPr>
            <a:lvl4pPr>
              <a:buNone/>
              <a:defRPr sz="4300"/>
            </a:lvl4pPr>
            <a:lvl5pPr>
              <a:buNone/>
              <a:defRPr sz="4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10607040"/>
            <a:ext cx="41598989" cy="19092672"/>
          </a:xfrm>
        </p:spPr>
        <p:txBody>
          <a:bodyPr/>
          <a:lstStyle>
            <a:lvl1pPr marL="1404518">
              <a:defRPr sz="15400"/>
            </a:lvl1pPr>
            <a:lvl2pPr marL="2852928">
              <a:defRPr sz="13400"/>
            </a:lvl2pPr>
            <a:lvl3pPr marL="3950208">
              <a:defRPr sz="11500"/>
            </a:lvl3pPr>
            <a:lvl4pPr marL="5047488">
              <a:defRPr sz="9600"/>
            </a:lvl4pPr>
            <a:lvl5pPr marL="6056986">
              <a:defRPr sz="9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6700480" y="31265616"/>
            <a:ext cx="14410944" cy="1316736"/>
          </a:xfrm>
        </p:spPr>
        <p:txBody>
          <a:bodyPr vert="horz" rtlCol="0"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41466970" y="31265616"/>
            <a:ext cx="2228582" cy="1316736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680960" y="31265616"/>
            <a:ext cx="18755827" cy="1316736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4126" y="22677120"/>
            <a:ext cx="26334720" cy="3189773"/>
          </a:xfrm>
        </p:spPr>
        <p:txBody>
          <a:bodyPr anchor="b"/>
          <a:lstStyle>
            <a:lvl1pPr marL="0" algn="r">
              <a:buNone/>
              <a:defRPr sz="96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94126" y="25866895"/>
            <a:ext cx="26334720" cy="437882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1463040" y="1199347"/>
            <a:ext cx="40965120" cy="2084832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54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700480" y="31243219"/>
            <a:ext cx="14410944" cy="1316736"/>
          </a:xfrm>
        </p:spPr>
        <p:txBody>
          <a:bodyPr vert="horz" rtlCol="0"/>
          <a:lstStyle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41466970" y="31243219"/>
            <a:ext cx="2228582" cy="1316736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7680960" y="31243219"/>
            <a:ext cx="18755827" cy="1316736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790042" y="706008"/>
            <a:ext cx="42292061" cy="3151388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217920" y="30723840"/>
            <a:ext cx="20218867" cy="1316736"/>
          </a:xfrm>
          <a:prstGeom prst="rect">
            <a:avLst/>
          </a:prstGeom>
        </p:spPr>
        <p:txBody>
          <a:bodyPr lIns="438912" tIns="219456" rIns="438912" bIns="219456"/>
          <a:lstStyle>
            <a:lvl1pPr algn="r" eaLnBrk="1" latinLnBrk="0" hangingPunct="1">
              <a:defRPr kumimoji="0" sz="62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26700480" y="30723840"/>
            <a:ext cx="14410944" cy="1316736"/>
          </a:xfrm>
          <a:prstGeom prst="rect">
            <a:avLst/>
          </a:prstGeom>
        </p:spPr>
        <p:txBody>
          <a:bodyPr lIns="438912" tIns="219456" rIns="438912" bIns="219456"/>
          <a:lstStyle>
            <a:lvl1pPr algn="l" eaLnBrk="1" latinLnBrk="0" hangingPunct="1">
              <a:defRPr kumimoji="0" sz="62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FDCD0B0-2B8F-4DFF-8359-8B2F98C9DC61}" type="datetimeFigureOut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1466970" y="31269926"/>
            <a:ext cx="2228582" cy="1316736"/>
          </a:xfrm>
          <a:prstGeom prst="rect">
            <a:avLst/>
          </a:prstGeom>
        </p:spPr>
        <p:txBody>
          <a:bodyPr lIns="438912" tIns="219456" rIns="438912" bIns="219456" anchor="ctr"/>
          <a:lstStyle>
            <a:lvl1pPr algn="r" eaLnBrk="1" latinLnBrk="0" hangingPunct="1">
              <a:defRPr kumimoji="0" sz="77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5BD374C-D44B-4444-9307-5E3AB6D0B3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194560" y="1216973"/>
            <a:ext cx="39502080" cy="5486400"/>
          </a:xfrm>
          <a:prstGeom prst="rect">
            <a:avLst/>
          </a:prstGeom>
        </p:spPr>
        <p:txBody>
          <a:bodyPr lIns="438912" tIns="219456" rIns="438912" bIns="219456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194560" y="7901938"/>
            <a:ext cx="39502080" cy="21726144"/>
          </a:xfrm>
          <a:prstGeom prst="rect">
            <a:avLst/>
          </a:prstGeom>
        </p:spPr>
        <p:txBody>
          <a:bodyPr lIns="438912" tIns="219456" rIns="438912" bIns="219456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263347" algn="r" rtl="0" eaLnBrk="1" latinLnBrk="0" hangingPunct="1">
        <a:spcBef>
          <a:spcPct val="0"/>
        </a:spcBef>
        <a:buNone/>
        <a:defRPr kumimoji="0" sz="221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402080" indent="-140208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072384" indent="-1097280" algn="l" rtl="0" eaLnBrk="1" latinLnBrk="0" hangingPunct="1">
        <a:spcBef>
          <a:spcPts val="1920"/>
        </a:spcBef>
        <a:buClr>
          <a:schemeClr val="accent2"/>
        </a:buClr>
        <a:buSzPct val="90000"/>
        <a:buFontTx/>
        <a:buChar char="•"/>
        <a:defRPr kumimoji="0"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3950208" indent="-921715" algn="l" rtl="0" eaLnBrk="1" latinLnBrk="0" hangingPunct="1">
        <a:spcBef>
          <a:spcPts val="1920"/>
        </a:spcBef>
        <a:buClr>
          <a:schemeClr val="accent3"/>
        </a:buClr>
        <a:buSzPct val="100000"/>
        <a:buFont typeface="Wingdings 2"/>
        <a:buChar char=""/>
        <a:defRPr kumimoji="0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4828032" indent="-877824" algn="l" rtl="0" eaLnBrk="1" latinLnBrk="0" hangingPunct="1">
        <a:spcBef>
          <a:spcPts val="1920"/>
        </a:spcBef>
        <a:buClr>
          <a:schemeClr val="accent3"/>
        </a:buClr>
        <a:buSzPct val="100000"/>
        <a:buFont typeface="Wingdings 2"/>
        <a:buChar char=""/>
        <a:defRPr kumimoji="0"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5705856" indent="-877824" algn="l" rtl="0" eaLnBrk="1" latinLnBrk="0" hangingPunct="1">
        <a:spcBef>
          <a:spcPts val="1920"/>
        </a:spcBef>
        <a:buClr>
          <a:schemeClr val="accent3"/>
        </a:buClr>
        <a:buSzPct val="100000"/>
        <a:buFont typeface="Wingdings 2"/>
        <a:buChar char="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6583680" indent="-833933" algn="l" rtl="0" eaLnBrk="1" latinLnBrk="0" hangingPunct="1">
        <a:spcBef>
          <a:spcPts val="1920"/>
        </a:spcBef>
        <a:buClr>
          <a:schemeClr val="accent4"/>
        </a:buClr>
        <a:buFont typeface="Wingdings 2"/>
        <a:buChar char=""/>
        <a:defRPr kumimoji="0" sz="8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461504" indent="-833933" algn="l" rtl="0" eaLnBrk="1" latinLnBrk="0" hangingPunct="1">
        <a:spcBef>
          <a:spcPts val="1920"/>
        </a:spcBef>
        <a:buClr>
          <a:schemeClr val="accent4"/>
        </a:buClr>
        <a:buFont typeface="Wingdings 2"/>
        <a:buChar char=""/>
        <a:defRPr kumimoji="0" sz="7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39328" indent="-833933" algn="l" rtl="0" eaLnBrk="1" latinLnBrk="0" hangingPunct="1">
        <a:spcBef>
          <a:spcPts val="1920"/>
        </a:spcBef>
        <a:buClr>
          <a:schemeClr val="accent4"/>
        </a:buClr>
        <a:buFont typeface="Wingdings 2"/>
        <a:buChar char=""/>
        <a:defRPr kumimoji="0" sz="7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9217152" indent="-833933" algn="l" rtl="0" eaLnBrk="1" latinLnBrk="0" hangingPunct="1">
        <a:spcBef>
          <a:spcPts val="1920"/>
        </a:spcBef>
        <a:buClr>
          <a:schemeClr val="accent4"/>
        </a:buClr>
        <a:buFont typeface="Wingdings 2"/>
        <a:buChar char=""/>
        <a:defRPr kumimoji="0" sz="77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-52000"/>
          </a:blip>
          <a:stretch>
            <a:fillRect/>
          </a:stretch>
        </p:blipFill>
        <p:spPr bwMode="auto">
          <a:xfrm>
            <a:off x="101600" y="0"/>
            <a:ext cx="43789600" cy="3284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2"/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9" name="TextBox 8"/>
          <p:cNvSpPr txBox="1"/>
          <p:nvPr/>
        </p:nvSpPr>
        <p:spPr>
          <a:xfrm>
            <a:off x="0" y="838200"/>
            <a:ext cx="43891200" cy="2769989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/>
              </a:rPr>
              <a:t>Do Integer Ratings Hinder Recommendation Systems?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By: Shi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Hui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Lim, Jimmy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Bobowski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Amanda Lambert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0632400"/>
            <a:ext cx="43891200" cy="141577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Mentors: Brent Castle,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Huijun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Wang          	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962400"/>
            <a:ext cx="12725400" cy="2594556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600" b="1" u="sng" dirty="0" smtClean="0">
                <a:latin typeface="Arial" pitchFamily="34" charset="0"/>
                <a:cs typeface="Arial" pitchFamily="34" charset="0"/>
              </a:rPr>
              <a:t>Introduction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 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Problem: Do integer ratings hinder recommendation systems?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Use Matrix Completion algorithm to complete sparse matrices that come from the original Netflix training dataset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Compare matrices using RMSE (Root Mean Squared Error)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Determine how much error is inherent in Netflix’s rounded rating recommendation system</a:t>
            </a:r>
            <a:endParaRPr lang="en-US" sz="56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600" b="1" u="sng" dirty="0" smtClean="0">
                <a:latin typeface="Arial" pitchFamily="34" charset="0"/>
                <a:cs typeface="Arial" pitchFamily="34" charset="0"/>
              </a:rPr>
              <a:t>Methodology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Create five initial matrices:</a:t>
            </a:r>
          </a:p>
          <a:p>
            <a:pPr algn="just">
              <a:buFont typeface="Arial" pitchFamily="34" charset="0"/>
              <a:buChar char="•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 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= Create initial matrix from Netflix</a:t>
            </a:r>
          </a:p>
          <a:p>
            <a:pPr algn="just"/>
            <a:r>
              <a:rPr lang="en-US" sz="5600" dirty="0" smtClean="0">
                <a:latin typeface="Arial" pitchFamily="34" charset="0"/>
                <a:cs typeface="Arial" pitchFamily="34" charset="0"/>
              </a:rPr>
              <a:t>   training dataset</a:t>
            </a:r>
          </a:p>
          <a:p>
            <a:pPr algn="just">
              <a:buFont typeface="Arial" pitchFamily="34" charset="0"/>
              <a:buChar char="•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  M = Add ‘noise’ to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(i.e. a rating of</a:t>
            </a:r>
          </a:p>
          <a:p>
            <a:pPr algn="just"/>
            <a:r>
              <a:rPr lang="en-US" sz="5600" dirty="0" smtClean="0">
                <a:latin typeface="Arial" pitchFamily="34" charset="0"/>
                <a:cs typeface="Arial" pitchFamily="34" charset="0"/>
              </a:rPr>
              <a:t>   ‘3’ becomes ‘3.212’)</a:t>
            </a:r>
          </a:p>
          <a:p>
            <a:pPr algn="just">
              <a:buFont typeface="Arial" pitchFamily="34" charset="0"/>
              <a:buChar char="•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 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= Randomly remove entries from</a:t>
            </a:r>
          </a:p>
          <a:p>
            <a:pPr algn="just"/>
            <a:r>
              <a:rPr lang="en-US" sz="5600" dirty="0" smtClean="0">
                <a:latin typeface="Arial" pitchFamily="34" charset="0"/>
                <a:cs typeface="Arial" pitchFamily="34" charset="0"/>
              </a:rPr>
              <a:t>   M</a:t>
            </a:r>
          </a:p>
          <a:p>
            <a:pPr algn="just">
              <a:buFont typeface="Arial" pitchFamily="34" charset="0"/>
              <a:buChar char="•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5600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= Round the entries in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s</a:t>
            </a:r>
          </a:p>
          <a:p>
            <a:pPr algn="just">
              <a:buFont typeface="Arial" pitchFamily="34" charset="0"/>
              <a:buChar char="•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 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= Round the entries in M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5600" dirty="0" smtClean="0">
                <a:latin typeface="Arial" pitchFamily="34" charset="0"/>
                <a:cs typeface="Arial" pitchFamily="34" charset="0"/>
              </a:rPr>
              <a:t>Apply Matrix completion algorithm on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5600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to obtain two complete matrices (M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s~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5600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~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5600" dirty="0" smtClean="0">
                <a:latin typeface="Arial" pitchFamily="34" charset="0"/>
                <a:cs typeface="Arial" pitchFamily="34" charset="0"/>
              </a:rPr>
              <a:t>Compare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s~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5600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~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to M and M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using RMSE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868400" y="4191000"/>
            <a:ext cx="15087600" cy="2360646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600" b="1" u="sng" dirty="0" smtClean="0">
                <a:latin typeface="Arial" pitchFamily="34" charset="0"/>
                <a:cs typeface="Arial" pitchFamily="34" charset="0"/>
              </a:rPr>
              <a:t>Plot</a:t>
            </a:r>
          </a:p>
          <a:p>
            <a:pPr algn="ctr"/>
            <a:endParaRPr lang="en-US" sz="56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6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0" b="1" u="sng" dirty="0" smtClean="0">
                <a:latin typeface="Arial" pitchFamily="34" charset="0"/>
                <a:cs typeface="Arial" pitchFamily="34" charset="0"/>
              </a:rPr>
              <a:t>Theory</a:t>
            </a:r>
          </a:p>
          <a:p>
            <a:pPr algn="ctr"/>
            <a:endParaRPr lang="en-US" sz="80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Matrix Completion:  works well for sparse matrices with a reasonable (~10%) amount of entries and can recreate a full matrix with high probability of success</a:t>
            </a:r>
          </a:p>
          <a:p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RMSE:</a:t>
            </a:r>
          </a:p>
          <a:p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endParaRPr lang="en-US" sz="5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84600" y="4191000"/>
            <a:ext cx="13411200" cy="2372957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600" b="1" u="sng" dirty="0" smtClean="0">
                <a:latin typeface="Arial" pitchFamily="34" charset="0"/>
                <a:cs typeface="Arial" pitchFamily="34" charset="0"/>
              </a:rPr>
              <a:t>Hypothesis</a:t>
            </a:r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The higher the rank in a matrix, the less successful the Matrix Completion algorithm will be</a:t>
            </a:r>
          </a:p>
          <a:p>
            <a:pPr marL="914400" indent="-914400">
              <a:buAutoNum type="arabicPeriod"/>
            </a:pPr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When there are less entries in a matrix, the Matrix Completion algorithm will have more error</a:t>
            </a:r>
          </a:p>
          <a:p>
            <a:pPr marL="914400" indent="-914400">
              <a:buAutoNum type="arabicPeriod"/>
            </a:pPr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The Matrix Completion algorithm will be more successful in recreating matrices with unrounded numbers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600" b="1" u="sng" dirty="0" smtClean="0">
                <a:latin typeface="Arial" pitchFamily="34" charset="0"/>
                <a:cs typeface="Arial" pitchFamily="34" charset="0"/>
              </a:rPr>
              <a:t>Conclusion</a:t>
            </a:r>
          </a:p>
          <a:p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We were able to show that there is a </a:t>
            </a:r>
          </a:p>
          <a:p>
            <a:pPr marL="914400" indent="-914400"/>
            <a:r>
              <a:rPr lang="en-US" sz="5600" dirty="0" smtClean="0">
                <a:latin typeface="Arial" pitchFamily="34" charset="0"/>
                <a:cs typeface="Arial" pitchFamily="34" charset="0"/>
              </a:rPr>
              <a:t>     certain amount of error in Netflix’s recommendation</a:t>
            </a:r>
          </a:p>
          <a:p>
            <a:pPr marL="914400" indent="-914400"/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 startAt="2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We ran into problems with the Matrix Completion algorithm that we used and were unable to show some of our other hypotheses</a:t>
            </a:r>
          </a:p>
          <a:p>
            <a:pPr marL="914400" indent="-914400">
              <a:buAutoNum type="arabicPeriod" startAt="2"/>
            </a:pPr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eriod" startAt="2"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Rounded user ratings will always have more error than unrounded data because in a recommendation system  </a:t>
            </a:r>
          </a:p>
        </p:txBody>
      </p:sp>
      <p:pic>
        <p:nvPicPr>
          <p:cNvPr id="14" name="Picture 13" descr="rankplo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54200" y="6172200"/>
            <a:ext cx="14224000" cy="10668000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43891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43891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3639800" y="26212800"/>
            <a:ext cx="13944600" cy="4062651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sdfaasdfasdfasdfasdfasdfadfsdfsdfasdfsdfsdfasdfsdfsdfsdfsdfsdfsdfsdf</a:t>
            </a:r>
            <a:endParaRPr lang="en-US" dirty="0"/>
          </a:p>
        </p:txBody>
      </p:sp>
      <p:graphicFrame>
        <p:nvGraphicFramePr>
          <p:cNvPr id="1032" name="Object 2"/>
          <p:cNvGraphicFramePr>
            <a:graphicFrameLocks noChangeAspect="1"/>
          </p:cNvGraphicFramePr>
          <p:nvPr/>
        </p:nvGraphicFramePr>
        <p:xfrm>
          <a:off x="14097000" y="26746200"/>
          <a:ext cx="12877800" cy="4435687"/>
        </p:xfrm>
        <a:graphic>
          <a:graphicData uri="http://schemas.openxmlformats.org/presentationml/2006/ole">
            <p:oleObj spid="_x0000_s1032" name="Equation" r:id="rId5" imgW="1676160" imgH="72360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7051000" y="26670000"/>
            <a:ext cx="38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2"/>
                </a:solidFill>
                <a:latin typeface="Times New Roman Symbol" pitchFamily="18" charset="0"/>
                <a:cs typeface="Times New Roman" pitchFamily="18" charset="0"/>
              </a:rPr>
              <a:t>2</a:t>
            </a:r>
            <a:r>
              <a:rPr lang="en-US" sz="6600" dirty="0" smtClean="0">
                <a:latin typeface="Times New Roman Symbol" pitchFamily="18" charset="0"/>
                <a:cs typeface="Times New Roman" pitchFamily="18" charset="0"/>
              </a:rPr>
              <a:t>s</a:t>
            </a:r>
            <a:endParaRPr lang="en-US" sz="6600" dirty="0">
              <a:solidFill>
                <a:schemeClr val="bg2"/>
              </a:solidFill>
              <a:latin typeface="Times New Roman Symbol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936200" y="291084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solidFill>
                  <a:schemeClr val="bg2"/>
                </a:solidFill>
              </a:rPr>
              <a:t>m x n</a:t>
            </a:r>
            <a:endParaRPr lang="en-US" sz="5400" i="1" dirty="0">
              <a:solidFill>
                <a:schemeClr val="bg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032200" y="30784800"/>
            <a:ext cx="14020800" cy="273921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I399 – Research Methods	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black out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00A3D6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417</TotalTime>
  <Words>118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Foundry</vt:lpstr>
      <vt:lpstr>Equation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</dc:creator>
  <cp:lastModifiedBy>Shi Hui Lim</cp:lastModifiedBy>
  <cp:revision>97</cp:revision>
  <dcterms:created xsi:type="dcterms:W3CDTF">2009-04-22T01:25:01Z</dcterms:created>
  <dcterms:modified xsi:type="dcterms:W3CDTF">2010-05-03T19:37:21Z</dcterms:modified>
</cp:coreProperties>
</file>