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1" r:id="rId3"/>
    <p:sldId id="259" r:id="rId4"/>
    <p:sldId id="258" r:id="rId5"/>
    <p:sldId id="270" r:id="rId6"/>
    <p:sldId id="257" r:id="rId7"/>
    <p:sldId id="263" r:id="rId8"/>
    <p:sldId id="260" r:id="rId9"/>
    <p:sldId id="262" r:id="rId10"/>
    <p:sldId id="273" r:id="rId11"/>
    <p:sldId id="267" r:id="rId12"/>
    <p:sldId id="271" r:id="rId13"/>
    <p:sldId id="272" r:id="rId14"/>
    <p:sldId id="274" r:id="rId15"/>
    <p:sldId id="275" r:id="rId16"/>
    <p:sldId id="277" r:id="rId17"/>
    <p:sldId id="276" r:id="rId18"/>
    <p:sldId id="278" r:id="rId19"/>
    <p:sldId id="282" r:id="rId20"/>
    <p:sldId id="266" r:id="rId21"/>
    <p:sldId id="288" r:id="rId22"/>
    <p:sldId id="289" r:id="rId23"/>
    <p:sldId id="287" r:id="rId24"/>
    <p:sldId id="283" r:id="rId25"/>
    <p:sldId id="279" r:id="rId26"/>
    <p:sldId id="268" r:id="rId27"/>
    <p:sldId id="290" r:id="rId28"/>
    <p:sldId id="26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20000"/>
    <a:srgbClr val="FF3300"/>
    <a:srgbClr val="FB725B"/>
    <a:srgbClr val="FF4343"/>
    <a:srgbClr val="FF7575"/>
    <a:srgbClr val="FFABA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18" autoAdjust="0"/>
    <p:restoredTop sz="87966" autoAdjust="0"/>
  </p:normalViewPr>
  <p:slideViewPr>
    <p:cSldViewPr>
      <p:cViewPr varScale="1">
        <p:scale>
          <a:sx n="68" d="100"/>
          <a:sy n="68" d="100"/>
        </p:scale>
        <p:origin x="-142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486C9D-E12C-4468-B1FB-771D2A95EFC1}" type="datetimeFigureOut">
              <a:rPr lang="en-US" smtClean="0"/>
              <a:pPr/>
              <a:t>5/3/2010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BB47DF-14CB-460A-BBF5-E5BEA265D40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n.wikipedia.org/wiki/Quadruplet"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en.wikipedia.org/wiki/Netflix_prize" TargetMode="External"/><Relationship Id="rId4" Type="http://schemas.openxmlformats.org/officeDocument/2006/relationships/hyperlink" Target="http://en.wikipedia.org/wiki/Integer"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 areas that use machine learning</a:t>
            </a:r>
            <a:endParaRPr lang="en-US" dirty="0"/>
          </a:p>
        </p:txBody>
      </p:sp>
      <p:sp>
        <p:nvSpPr>
          <p:cNvPr id="4" name="Slide Number Placeholder 3"/>
          <p:cNvSpPr>
            <a:spLocks noGrp="1"/>
          </p:cNvSpPr>
          <p:nvPr>
            <p:ph type="sldNum" sz="quarter" idx="10"/>
          </p:nvPr>
        </p:nvSpPr>
        <p:spPr/>
        <p:txBody>
          <a:bodyPr/>
          <a:lstStyle/>
          <a:p>
            <a:fld id="{E4BB47DF-14CB-460A-BBF5-E5BEA265D40D}"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Netflix provided a </a:t>
            </a:r>
            <a:r>
              <a:rPr lang="en-US" i="1" dirty="0" smtClean="0"/>
              <a:t>training</a:t>
            </a:r>
            <a:r>
              <a:rPr lang="en-US" dirty="0" smtClean="0"/>
              <a:t> data set of 100,480,507 ratings that 480,189 users gave to 17,770 movies. Each training rating is a </a:t>
            </a:r>
            <a:r>
              <a:rPr lang="en-US" dirty="0" smtClean="0">
                <a:hlinkClick r:id="rId3" tooltip="Quadruplet"/>
              </a:rPr>
              <a:t>quadruplet</a:t>
            </a:r>
            <a:r>
              <a:rPr lang="en-US" dirty="0" smtClean="0"/>
              <a:t> of the form &lt;user, movie, date of grade, grade&gt;. The user and movie fields are </a:t>
            </a:r>
            <a:r>
              <a:rPr lang="en-US" dirty="0" smtClean="0">
                <a:hlinkClick r:id="rId4" tooltip="Integer"/>
              </a:rPr>
              <a:t>integer</a:t>
            </a:r>
            <a:r>
              <a:rPr lang="en-US" dirty="0" smtClean="0"/>
              <a:t> IDs, while grades are from 1 to 5 (integral) stars.</a:t>
            </a:r>
            <a:r>
              <a:rPr lang="en-US" baseline="30000" dirty="0" smtClean="0">
                <a:hlinkClick r:id="rId5"/>
              </a:rPr>
              <a:t>[2]</a:t>
            </a:r>
            <a:endParaRPr lang="en-US" baseline="30000" dirty="0" smtClean="0"/>
          </a:p>
          <a:p>
            <a:endParaRPr lang="en-US" dirty="0" smtClean="0"/>
          </a:p>
          <a:p>
            <a:r>
              <a:rPr lang="en-US" dirty="0" smtClean="0"/>
              <a:t>See how well algorithm works on a</a:t>
            </a:r>
            <a:r>
              <a:rPr lang="en-US" baseline="0" dirty="0" smtClean="0"/>
              <a:t> separate data set (test).</a:t>
            </a:r>
          </a:p>
        </p:txBody>
      </p:sp>
      <p:sp>
        <p:nvSpPr>
          <p:cNvPr id="4" name="Slide Number Placeholder 3"/>
          <p:cNvSpPr>
            <a:spLocks noGrp="1"/>
          </p:cNvSpPr>
          <p:nvPr>
            <p:ph type="sldNum" sz="quarter" idx="10"/>
          </p:nvPr>
        </p:nvSpPr>
        <p:spPr/>
        <p:txBody>
          <a:bodyPr/>
          <a:lstStyle/>
          <a:p>
            <a:fld id="{E4BB47DF-14CB-460A-BBF5-E5BEA265D40D}"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 advocating</a:t>
            </a:r>
            <a:r>
              <a:rPr lang="en-US" baseline="0" dirty="0" smtClean="0"/>
              <a:t> using real number ratings, studying how the numbers affect recommendation systems</a:t>
            </a:r>
            <a:endParaRPr lang="en-US" dirty="0"/>
          </a:p>
        </p:txBody>
      </p:sp>
      <p:sp>
        <p:nvSpPr>
          <p:cNvPr id="4" name="Slide Number Placeholder 3"/>
          <p:cNvSpPr>
            <a:spLocks noGrp="1"/>
          </p:cNvSpPr>
          <p:nvPr>
            <p:ph type="sldNum" sz="quarter" idx="10"/>
          </p:nvPr>
        </p:nvSpPr>
        <p:spPr/>
        <p:txBody>
          <a:bodyPr/>
          <a:lstStyle/>
          <a:p>
            <a:fld id="{E4BB47DF-14CB-460A-BBF5-E5BEA265D40D}"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E4BB47DF-14CB-460A-BBF5-E5BEA265D40D}"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BB47DF-14CB-460A-BBF5-E5BEA265D40D}"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BB47DF-14CB-460A-BBF5-E5BEA265D40D}" type="slidenum">
              <a:rPr lang="en-US" smtClean="0"/>
              <a:pPr/>
              <a:t>20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BB47DF-14CB-460A-BBF5-E5BEA265D40D}" type="slidenum">
              <a:rPr lang="en-US" smtClean="0"/>
              <a:pPr/>
              <a:t>21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BB47DF-14CB-460A-BBF5-E5BEA265D40D}" type="slidenum">
              <a:rPr lang="en-US" smtClean="0"/>
              <a:pPr/>
              <a:t>22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BB47DF-14CB-460A-BBF5-E5BEA265D40D}"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4D15F9-79E3-4064-8B2F-232545330989}" type="datetimeFigureOut">
              <a:rPr lang="en-US" smtClean="0"/>
              <a:pPr/>
              <a:t>5/3/2010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C8C18-F519-454A-8BA9-B141A211F1E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4D15F9-79E3-4064-8B2F-232545330989}" type="datetimeFigureOut">
              <a:rPr lang="en-US" smtClean="0"/>
              <a:pPr/>
              <a:t>5/3/2010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C8C18-F519-454A-8BA9-B141A211F1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4D15F9-79E3-4064-8B2F-232545330989}" type="datetimeFigureOut">
              <a:rPr lang="en-US" smtClean="0"/>
              <a:pPr/>
              <a:t>5/3/2010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C8C18-F519-454A-8BA9-B141A211F1E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4D15F9-79E3-4064-8B2F-232545330989}" type="datetimeFigureOut">
              <a:rPr lang="en-US" smtClean="0"/>
              <a:pPr/>
              <a:t>5/3/2010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C8C18-F519-454A-8BA9-B141A211F1E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4D15F9-79E3-4064-8B2F-232545330989}" type="datetimeFigureOut">
              <a:rPr lang="en-US" smtClean="0"/>
              <a:pPr/>
              <a:t>5/3/2010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C8C18-F519-454A-8BA9-B141A211F1E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4D15F9-79E3-4064-8B2F-232545330989}" type="datetimeFigureOut">
              <a:rPr lang="en-US" smtClean="0"/>
              <a:pPr/>
              <a:t>5/3/2010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8C8C18-F519-454A-8BA9-B141A211F1E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4D15F9-79E3-4064-8B2F-232545330989}" type="datetimeFigureOut">
              <a:rPr lang="en-US" smtClean="0"/>
              <a:pPr/>
              <a:t>5/3/2010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8C8C18-F519-454A-8BA9-B141A211F1E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4D15F9-79E3-4064-8B2F-232545330989}" type="datetimeFigureOut">
              <a:rPr lang="en-US" smtClean="0"/>
              <a:pPr/>
              <a:t>5/3/2010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8C8C18-F519-454A-8BA9-B141A211F1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4D15F9-79E3-4064-8B2F-232545330989}" type="datetimeFigureOut">
              <a:rPr lang="en-US" smtClean="0"/>
              <a:pPr/>
              <a:t>5/3/2010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8C8C18-F519-454A-8BA9-B141A211F1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4D15F9-79E3-4064-8B2F-232545330989}" type="datetimeFigureOut">
              <a:rPr lang="en-US" smtClean="0"/>
              <a:pPr/>
              <a:t>5/3/2010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8C8C18-F519-454A-8BA9-B141A211F1E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4D15F9-79E3-4064-8B2F-232545330989}" type="datetimeFigureOut">
              <a:rPr lang="en-US" smtClean="0"/>
              <a:pPr/>
              <a:t>5/3/2010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8C8C18-F519-454A-8BA9-B141A211F1E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00000">
            <a:alpha val="75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4D15F9-79E3-4064-8B2F-232545330989}" type="datetimeFigureOut">
              <a:rPr lang="en-US" smtClean="0"/>
              <a:pPr/>
              <a:t>5/3/2010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8C8C18-F519-454A-8BA9-B141A211F1E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24400" y="5029200"/>
            <a:ext cx="4267200" cy="1524000"/>
          </a:xfrm>
        </p:spPr>
        <p:txBody>
          <a:bodyPr>
            <a:normAutofit lnSpcReduction="10000"/>
          </a:bodyPr>
          <a:lstStyle/>
          <a:p>
            <a:pPr algn="r"/>
            <a:r>
              <a:rPr lang="en-US" sz="2800" dirty="0" smtClean="0">
                <a:solidFill>
                  <a:schemeClr val="accent2">
                    <a:lumMod val="40000"/>
                    <a:lumOff val="60000"/>
                  </a:schemeClr>
                </a:solidFill>
                <a:effectLst>
                  <a:outerShdw blurRad="50800" dist="38100" dir="2700000" algn="tl" rotWithShape="0">
                    <a:prstClr val="black">
                      <a:alpha val="40000"/>
                    </a:prstClr>
                  </a:outerShdw>
                </a:effectLst>
                <a:latin typeface="Arial Rounded MT Bold" pitchFamily="34" charset="0"/>
                <a:cs typeface="Arabic Typesetting" pitchFamily="66" charset="-78"/>
              </a:rPr>
              <a:t>Amanda Lambert </a:t>
            </a:r>
          </a:p>
          <a:p>
            <a:pPr algn="r"/>
            <a:r>
              <a:rPr lang="en-US" sz="2800" dirty="0" smtClean="0">
                <a:solidFill>
                  <a:schemeClr val="accent2">
                    <a:lumMod val="40000"/>
                    <a:lumOff val="60000"/>
                  </a:schemeClr>
                </a:solidFill>
                <a:effectLst>
                  <a:outerShdw blurRad="50800" dist="38100" dir="2700000" algn="tl" rotWithShape="0">
                    <a:prstClr val="black">
                      <a:alpha val="40000"/>
                    </a:prstClr>
                  </a:outerShdw>
                </a:effectLst>
                <a:latin typeface="Arial Rounded MT Bold" pitchFamily="34" charset="0"/>
                <a:cs typeface="Arabic Typesetting" pitchFamily="66" charset="-78"/>
              </a:rPr>
              <a:t>Jimmy </a:t>
            </a:r>
            <a:r>
              <a:rPr lang="en-US" sz="2800" dirty="0" err="1" smtClean="0">
                <a:solidFill>
                  <a:schemeClr val="accent2">
                    <a:lumMod val="40000"/>
                    <a:lumOff val="60000"/>
                  </a:schemeClr>
                </a:solidFill>
                <a:effectLst>
                  <a:outerShdw blurRad="50800" dist="38100" dir="2700000" algn="tl" rotWithShape="0">
                    <a:prstClr val="black">
                      <a:alpha val="40000"/>
                    </a:prstClr>
                  </a:outerShdw>
                </a:effectLst>
                <a:latin typeface="Arial Rounded MT Bold" pitchFamily="34" charset="0"/>
                <a:cs typeface="Arabic Typesetting" pitchFamily="66" charset="-78"/>
              </a:rPr>
              <a:t>Bobowski</a:t>
            </a:r>
          </a:p>
          <a:p>
            <a:pPr algn="r"/>
            <a:r>
              <a:rPr lang="en-US" sz="2800" dirty="0" smtClean="0">
                <a:solidFill>
                  <a:schemeClr val="accent2">
                    <a:lumMod val="40000"/>
                    <a:lumOff val="60000"/>
                  </a:schemeClr>
                </a:solidFill>
                <a:effectLst>
                  <a:outerShdw blurRad="50800" dist="38100" dir="2700000" algn="tl" rotWithShape="0">
                    <a:prstClr val="black">
                      <a:alpha val="40000"/>
                    </a:prstClr>
                  </a:outerShdw>
                </a:effectLst>
                <a:latin typeface="Arial Rounded MT Bold" pitchFamily="34" charset="0"/>
                <a:cs typeface="Arabic Typesetting" pitchFamily="66" charset="-78"/>
              </a:rPr>
              <a:t>Shi </a:t>
            </a:r>
            <a:r>
              <a:rPr lang="en-US" sz="2800" dirty="0" err="1" smtClean="0">
                <a:solidFill>
                  <a:schemeClr val="accent2">
                    <a:lumMod val="40000"/>
                    <a:lumOff val="60000"/>
                  </a:schemeClr>
                </a:solidFill>
                <a:effectLst>
                  <a:outerShdw blurRad="50800" dist="38100" dir="2700000" algn="tl" rotWithShape="0">
                    <a:prstClr val="black">
                      <a:alpha val="40000"/>
                    </a:prstClr>
                  </a:outerShdw>
                </a:effectLst>
                <a:latin typeface="Arial Rounded MT Bold" pitchFamily="34" charset="0"/>
                <a:cs typeface="Arabic Typesetting" pitchFamily="66" charset="-78"/>
              </a:rPr>
              <a:t>Hui</a:t>
            </a:r>
            <a:r>
              <a:rPr lang="en-US" sz="2800" dirty="0" smtClean="0">
                <a:solidFill>
                  <a:schemeClr val="accent2">
                    <a:lumMod val="40000"/>
                    <a:lumOff val="60000"/>
                  </a:schemeClr>
                </a:solidFill>
                <a:effectLst>
                  <a:outerShdw blurRad="50800" dist="38100" dir="2700000" algn="tl" rotWithShape="0">
                    <a:prstClr val="black">
                      <a:alpha val="40000"/>
                    </a:prstClr>
                  </a:outerShdw>
                </a:effectLst>
                <a:latin typeface="Arial Rounded MT Bold" pitchFamily="34" charset="0"/>
                <a:cs typeface="Arabic Typesetting" pitchFamily="66" charset="-78"/>
              </a:rPr>
              <a:t> Lim</a:t>
            </a:r>
            <a:endParaRPr lang="en-US" sz="2800" dirty="0">
              <a:solidFill>
                <a:schemeClr val="accent2">
                  <a:lumMod val="40000"/>
                  <a:lumOff val="60000"/>
                </a:schemeClr>
              </a:solidFill>
              <a:effectLst>
                <a:outerShdw blurRad="50800" dist="38100" dir="2700000" algn="tl" rotWithShape="0">
                  <a:prstClr val="black">
                    <a:alpha val="40000"/>
                  </a:prstClr>
                </a:outerShdw>
              </a:effectLst>
              <a:latin typeface="Arial Rounded MT Bold" pitchFamily="34" charset="0"/>
              <a:cs typeface="Arabic Typesetting" pitchFamily="66" charset="-78"/>
            </a:endParaRPr>
          </a:p>
        </p:txBody>
      </p:sp>
      <p:sp>
        <p:nvSpPr>
          <p:cNvPr id="9" name="TextBox 8"/>
          <p:cNvSpPr txBox="1"/>
          <p:nvPr/>
        </p:nvSpPr>
        <p:spPr>
          <a:xfrm>
            <a:off x="4495800" y="6457890"/>
            <a:ext cx="4648200" cy="400110"/>
          </a:xfrm>
          <a:prstGeom prst="rect">
            <a:avLst/>
          </a:prstGeom>
          <a:noFill/>
        </p:spPr>
        <p:txBody>
          <a:bodyPr wrap="square" rtlCol="0">
            <a:spAutoFit/>
          </a:bodyPr>
          <a:lstStyle/>
          <a:p>
            <a:r>
              <a:rPr lang="en-US" sz="2000" b="1" dirty="0" smtClean="0">
                <a:solidFill>
                  <a:srgbClr val="FFABAB"/>
                </a:solidFill>
                <a:effectLst>
                  <a:outerShdw blurRad="50800" dist="38100" dir="2700000" algn="tl" rotWithShape="0">
                    <a:prstClr val="black">
                      <a:alpha val="40000"/>
                    </a:prstClr>
                  </a:outerShdw>
                </a:effectLst>
                <a:latin typeface="Arial Rounded MT Bold" pitchFamily="34" charset="0"/>
                <a:cs typeface="Aharoni" pitchFamily="2" charset="-79"/>
              </a:rPr>
              <a:t>Mentors: </a:t>
            </a:r>
            <a:r>
              <a:rPr lang="en-US" sz="2000" dirty="0" smtClean="0">
                <a:solidFill>
                  <a:srgbClr val="FFABAB"/>
                </a:solidFill>
                <a:effectLst>
                  <a:outerShdw blurRad="50800" dist="38100" dir="2700000" algn="tl" rotWithShape="0">
                    <a:prstClr val="black">
                      <a:alpha val="40000"/>
                    </a:prstClr>
                  </a:outerShdw>
                </a:effectLst>
                <a:latin typeface="Arial Rounded MT Bold" pitchFamily="34" charset="0"/>
                <a:cs typeface="Aharoni" pitchFamily="2" charset="-79"/>
              </a:rPr>
              <a:t>Brent Castle, </a:t>
            </a:r>
            <a:r>
              <a:rPr lang="en-US" sz="2000" dirty="0" err="1" smtClean="0">
                <a:solidFill>
                  <a:srgbClr val="FFABAB"/>
                </a:solidFill>
                <a:effectLst>
                  <a:outerShdw blurRad="50800" dist="38100" dir="2700000" algn="tl" rotWithShape="0">
                    <a:prstClr val="black">
                      <a:alpha val="40000"/>
                    </a:prstClr>
                  </a:outerShdw>
                </a:effectLst>
                <a:latin typeface="Arial Rounded MT Bold" pitchFamily="34" charset="0"/>
                <a:cs typeface="Aharoni" pitchFamily="2" charset="-79"/>
              </a:rPr>
              <a:t>Huijun</a:t>
            </a:r>
            <a:r>
              <a:rPr lang="en-US" sz="2000" dirty="0" smtClean="0">
                <a:solidFill>
                  <a:srgbClr val="FFABAB"/>
                </a:solidFill>
                <a:effectLst>
                  <a:outerShdw blurRad="50800" dist="38100" dir="2700000" algn="tl" rotWithShape="0">
                    <a:prstClr val="black">
                      <a:alpha val="40000"/>
                    </a:prstClr>
                  </a:outerShdw>
                </a:effectLst>
                <a:latin typeface="Arial Rounded MT Bold" pitchFamily="34" charset="0"/>
                <a:cs typeface="Aharoni" pitchFamily="2" charset="-79"/>
              </a:rPr>
              <a:t> Wang</a:t>
            </a:r>
            <a:endParaRPr lang="en-US" sz="2000" dirty="0">
              <a:solidFill>
                <a:srgbClr val="FFABAB"/>
              </a:solidFill>
              <a:effectLst>
                <a:outerShdw blurRad="50800" dist="38100" dir="2700000" algn="tl" rotWithShape="0">
                  <a:prstClr val="black">
                    <a:alpha val="40000"/>
                  </a:prstClr>
                </a:outerShdw>
              </a:effectLst>
              <a:latin typeface="Arial Rounded MT Bold" pitchFamily="34" charset="0"/>
              <a:cs typeface="Aharoni" pitchFamily="2" charset="-79"/>
            </a:endParaRPr>
          </a:p>
        </p:txBody>
      </p:sp>
      <p:pic>
        <p:nvPicPr>
          <p:cNvPr id="14" name="Picture 13" descr="netflix.jpg"/>
          <p:cNvPicPr>
            <a:picLocks noChangeAspect="1"/>
          </p:cNvPicPr>
          <p:nvPr/>
        </p:nvPicPr>
        <p:blipFill>
          <a:blip r:embed="rId2" cstate="print">
            <a:lum contrast="100000"/>
          </a:blip>
          <a:stretch>
            <a:fillRect/>
          </a:stretch>
        </p:blipFill>
        <p:spPr>
          <a:xfrm>
            <a:off x="0" y="4343400"/>
            <a:ext cx="4572000" cy="2340442"/>
          </a:xfrm>
          <a:prstGeom prst="rect">
            <a:avLst/>
          </a:prstGeom>
          <a:effectLst>
            <a:outerShdw blurRad="50800" dist="50800" dir="5400000" algn="ctr" rotWithShape="0">
              <a:srgbClr val="000000">
                <a:alpha val="2000"/>
              </a:srgbClr>
            </a:outerShdw>
          </a:effectLst>
        </p:spPr>
      </p:pic>
      <p:sp>
        <p:nvSpPr>
          <p:cNvPr id="6" name="TextBox 5"/>
          <p:cNvSpPr txBox="1"/>
          <p:nvPr/>
        </p:nvSpPr>
        <p:spPr>
          <a:xfrm>
            <a:off x="152400" y="914400"/>
            <a:ext cx="8839200" cy="2862322"/>
          </a:xfrm>
          <a:prstGeom prst="rect">
            <a:avLst/>
          </a:prstGeom>
          <a:noFill/>
        </p:spPr>
        <p:txBody>
          <a:bodyPr wrap="square" rtlCol="0">
            <a:spAutoFit/>
          </a:bodyPr>
          <a:lstStyle/>
          <a:p>
            <a:pPr algn="ctr"/>
            <a:r>
              <a:rPr lang="en-US"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Rounded MT Bold"/>
              </a:rPr>
              <a:t>Do Integer Ratings Hinder Recommendation Systems?</a:t>
            </a:r>
            <a:endParaRPr lang="en-US" sz="6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Rounded MT Bold"/>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sp>
        <p:nvSpPr>
          <p:cNvPr id="4" name="Rectangle 3"/>
          <p:cNvSpPr/>
          <p:nvPr/>
        </p:nvSpPr>
        <p:spPr>
          <a:xfrm>
            <a:off x="609600" y="1676400"/>
            <a:ext cx="8305800" cy="1261884"/>
          </a:xfrm>
          <a:prstGeom prst="rect">
            <a:avLst/>
          </a:prstGeom>
        </p:spPr>
        <p:txBody>
          <a:bodyPr wrap="square">
            <a:spAutoFit/>
          </a:bodyPr>
          <a:lstStyle/>
          <a:p>
            <a:pPr marL="514350" indent="-514350"/>
            <a:endParaRPr lang="en-US" sz="1200" b="1" i="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0 </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Create initial matrix from Netflix training dataset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pic>
        <p:nvPicPr>
          <p:cNvPr id="5" name="Picture 4" descr="MRmatrixx.PNG"/>
          <p:cNvPicPr>
            <a:picLocks noChangeAspect="1"/>
          </p:cNvPicPr>
          <p:nvPr/>
        </p:nvPicPr>
        <p:blipFill>
          <a:blip r:embed="rId3" cstate="print"/>
          <a:stretch>
            <a:fillRect/>
          </a:stretch>
        </p:blipFill>
        <p:spPr>
          <a:xfrm>
            <a:off x="1447800" y="1752600"/>
            <a:ext cx="6175130" cy="3927912"/>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sp>
        <p:nvSpPr>
          <p:cNvPr id="3" name="TextBox 2"/>
          <p:cNvSpPr txBox="1"/>
          <p:nvPr/>
        </p:nvSpPr>
        <p:spPr>
          <a:xfrm>
            <a:off x="1752600" y="1752600"/>
            <a:ext cx="5791200" cy="369332"/>
          </a:xfrm>
          <a:prstGeom prst="rect">
            <a:avLst/>
          </a:prstGeom>
          <a:noFill/>
        </p:spPr>
        <p:txBody>
          <a:bodyPr wrap="square" rtlCol="0">
            <a:spAutoFit/>
          </a:bodyPr>
          <a:lstStyle/>
          <a:p>
            <a:endParaRPr lang="en-US" dirty="0"/>
          </a:p>
        </p:txBody>
      </p:sp>
      <p:sp>
        <p:nvSpPr>
          <p:cNvPr id="4" name="Rectangle 3"/>
          <p:cNvSpPr/>
          <p:nvPr/>
        </p:nvSpPr>
        <p:spPr>
          <a:xfrm>
            <a:off x="533400" y="1371600"/>
            <a:ext cx="8305800" cy="2739211"/>
          </a:xfrm>
          <a:prstGeom prst="rect">
            <a:avLst/>
          </a:prstGeom>
        </p:spPr>
        <p:txBody>
          <a:bodyPr wrap="square">
            <a:spAutoFit/>
          </a:bodyPr>
          <a:lstStyle/>
          <a:p>
            <a:pPr marL="514350" indent="-514350"/>
            <a:endParaRPr lang="en-US" sz="1200" b="1" i="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0 </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Create initial matrix from Netflix training dataset</a:t>
            </a:r>
          </a:p>
          <a:p>
            <a:pPr marL="514350" indent="-514350"/>
            <a:endPar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smtClean="0">
                <a:solidFill>
                  <a:schemeClr val="bg1"/>
                </a:solidFill>
                <a:effectLst>
                  <a:outerShdw blurRad="38100" dist="38100" dir="2700000" algn="tl">
                    <a:srgbClr val="000000">
                      <a:alpha val="43137"/>
                    </a:srgbClr>
                  </a:outerShdw>
                </a:effectLst>
                <a:latin typeface="Arial Rounded MT Bold" pitchFamily="34" charset="0"/>
              </a:rPr>
              <a:t>M = Add ‘noise’ to M</a:t>
            </a:r>
            <a:r>
              <a:rPr lang="en-US" sz="3200" b="1" baseline="-25000" dirty="0" smtClean="0">
                <a:solidFill>
                  <a:schemeClr val="bg1"/>
                </a:solidFill>
                <a:effectLst>
                  <a:outerShdw blurRad="38100" dist="38100" dir="2700000" algn="tl">
                    <a:srgbClr val="000000">
                      <a:alpha val="43137"/>
                    </a:srgbClr>
                  </a:outerShdw>
                </a:effectLst>
                <a:latin typeface="Arial Rounded MT Bold" pitchFamily="34" charset="0"/>
              </a:rPr>
              <a:t>0 </a:t>
            </a:r>
            <a:r>
              <a:rPr lang="en-US" sz="3200" b="1" dirty="0" smtClean="0">
                <a:solidFill>
                  <a:schemeClr val="bg1"/>
                </a:solidFill>
                <a:effectLst>
                  <a:outerShdw blurRad="38100" dist="38100" dir="2700000" algn="tl">
                    <a:srgbClr val="000000">
                      <a:alpha val="43137"/>
                    </a:srgbClr>
                  </a:outerShdw>
                </a:effectLst>
                <a:latin typeface="Arial Rounded MT Bold" pitchFamily="34" charset="0"/>
              </a:rPr>
              <a:t>(i.e. a rating  of ‘3’ becomes ‘3.212’)</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pic>
        <p:nvPicPr>
          <p:cNvPr id="4" name="Picture 3" descr="Mmatrix.PNG"/>
          <p:cNvPicPr>
            <a:picLocks noChangeAspect="1"/>
          </p:cNvPicPr>
          <p:nvPr/>
        </p:nvPicPr>
        <p:blipFill>
          <a:blip r:embed="rId2" cstate="print"/>
          <a:stretch>
            <a:fillRect/>
          </a:stretch>
        </p:blipFill>
        <p:spPr>
          <a:xfrm>
            <a:off x="1371600" y="1828800"/>
            <a:ext cx="6400800" cy="4037429"/>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sp>
        <p:nvSpPr>
          <p:cNvPr id="3" name="Rectangle 2"/>
          <p:cNvSpPr/>
          <p:nvPr/>
        </p:nvSpPr>
        <p:spPr>
          <a:xfrm>
            <a:off x="533400" y="1371600"/>
            <a:ext cx="8305800" cy="3724096"/>
          </a:xfrm>
          <a:prstGeom prst="rect">
            <a:avLst/>
          </a:prstGeom>
        </p:spPr>
        <p:txBody>
          <a:bodyPr wrap="square">
            <a:spAutoFit/>
          </a:bodyPr>
          <a:lstStyle/>
          <a:p>
            <a:pPr marL="514350" indent="-514350"/>
            <a:endParaRPr lang="en-US" sz="1200" b="1" i="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0 </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Create initial matrix from Netflix training dataset</a:t>
            </a:r>
          </a:p>
          <a:p>
            <a:pPr marL="514350" indent="-514350">
              <a:buFont typeface="Arial" pitchFamily="34" charset="0"/>
              <a:buChar char="•"/>
            </a:pPr>
            <a:endParaRPr lang="en-US" sz="28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 = Add ‘noise’ to M</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0 </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(i.e. a rating  of ‘3’ becomes ‘3.212’)</a:t>
            </a:r>
          </a:p>
          <a:p>
            <a:pPr marL="514350" indent="-514350">
              <a:buFont typeface="Arial" pitchFamily="34" charset="0"/>
              <a:buChar char="•"/>
            </a:pPr>
            <a:endParaRPr lang="en-US" sz="28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smtClean="0">
                <a:solidFill>
                  <a:schemeClr val="bg1"/>
                </a:solidFill>
                <a:effectLst>
                  <a:outerShdw blurRad="38100" dist="38100" dir="2700000" algn="tl">
                    <a:srgbClr val="000000">
                      <a:alpha val="43137"/>
                    </a:srgbClr>
                  </a:outerShdw>
                </a:effectLst>
                <a:latin typeface="Arial Rounded MT Bold" pitchFamily="34" charset="0"/>
              </a:rPr>
              <a:t>M</a:t>
            </a:r>
            <a:r>
              <a:rPr lang="en-US" sz="3200" b="1" baseline="-25000" dirty="0" smtClean="0">
                <a:solidFill>
                  <a:schemeClr val="bg1"/>
                </a:solidFill>
                <a:effectLst>
                  <a:outerShdw blurRad="38100" dist="38100" dir="2700000" algn="tl">
                    <a:srgbClr val="000000">
                      <a:alpha val="43137"/>
                    </a:srgbClr>
                  </a:outerShdw>
                </a:effectLst>
                <a:latin typeface="Arial Rounded MT Bold" pitchFamily="34" charset="0"/>
              </a:rPr>
              <a:t>s </a:t>
            </a:r>
            <a:r>
              <a:rPr lang="en-US" sz="3200" b="1" dirty="0" smtClean="0">
                <a:solidFill>
                  <a:schemeClr val="bg1"/>
                </a:solidFill>
                <a:effectLst>
                  <a:outerShdw blurRad="38100" dist="38100" dir="2700000" algn="tl">
                    <a:srgbClr val="000000">
                      <a:alpha val="43137"/>
                    </a:srgbClr>
                  </a:outerShdw>
                </a:effectLst>
                <a:latin typeface="Arial Rounded MT Bold" pitchFamily="34" charset="0"/>
              </a:rPr>
              <a:t>= Randomly remove entries from 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pic>
        <p:nvPicPr>
          <p:cNvPr id="4" name="Picture 3" descr="Msmatrix.PNG"/>
          <p:cNvPicPr>
            <a:picLocks noChangeAspect="1"/>
          </p:cNvPicPr>
          <p:nvPr/>
        </p:nvPicPr>
        <p:blipFill>
          <a:blip r:embed="rId2" cstate="print"/>
          <a:stretch>
            <a:fillRect/>
          </a:stretch>
        </p:blipFill>
        <p:spPr>
          <a:xfrm>
            <a:off x="1371600" y="1828800"/>
            <a:ext cx="6400800" cy="4109157"/>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sp>
        <p:nvSpPr>
          <p:cNvPr id="3" name="Rectangle 2"/>
          <p:cNvSpPr/>
          <p:nvPr/>
        </p:nvSpPr>
        <p:spPr>
          <a:xfrm>
            <a:off x="533400" y="1371600"/>
            <a:ext cx="8305800" cy="4154984"/>
          </a:xfrm>
          <a:prstGeom prst="rect">
            <a:avLst/>
          </a:prstGeom>
        </p:spPr>
        <p:txBody>
          <a:bodyPr wrap="square">
            <a:spAutoFit/>
          </a:bodyPr>
          <a:lstStyle/>
          <a:p>
            <a:pPr marL="514350" indent="-514350"/>
            <a:endParaRPr lang="en-US" sz="1200" b="1" i="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0 </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Create initial matrix from Netflix training dataset</a:t>
            </a:r>
          </a:p>
          <a:p>
            <a:pPr marL="514350" indent="-514350">
              <a:buFont typeface="Arial" pitchFamily="34" charset="0"/>
              <a:buChar char="•"/>
            </a:pPr>
            <a:endParaRPr lang="en-US" sz="20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 = Add ‘noise’ to M</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0 </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(i.e. a rating  of ‘3’ becomes ‘3.212’)</a:t>
            </a:r>
          </a:p>
          <a:p>
            <a:pPr marL="514350" indent="-514350">
              <a:buFont typeface="Arial" pitchFamily="34" charset="0"/>
              <a:buChar char="•"/>
            </a:pPr>
            <a:endParaRPr lang="en-US" sz="20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s </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Randomly remove entries from M.</a:t>
            </a:r>
          </a:p>
          <a:p>
            <a:pPr marL="514350" indent="-514350">
              <a:buFont typeface="Arial" pitchFamily="34" charset="0"/>
              <a:buChar char="•"/>
            </a:pPr>
            <a:endParaRPr lang="en-US" sz="20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err="1" smtClean="0">
                <a:solidFill>
                  <a:schemeClr val="bg1"/>
                </a:solidFill>
                <a:effectLst>
                  <a:outerShdw blurRad="38100" dist="38100" dir="2700000" algn="tl">
                    <a:srgbClr val="000000">
                      <a:alpha val="43137"/>
                    </a:srgbClr>
                  </a:outerShdw>
                </a:effectLst>
                <a:latin typeface="Arial Rounded MT Bold" pitchFamily="34" charset="0"/>
              </a:rPr>
              <a:t>M</a:t>
            </a:r>
            <a:r>
              <a:rPr lang="en-US" sz="3200" b="1" baseline="-25000" dirty="0" err="1" smtClean="0">
                <a:solidFill>
                  <a:schemeClr val="bg1"/>
                </a:solidFill>
                <a:effectLst>
                  <a:outerShdw blurRad="38100" dist="38100" dir="2700000" algn="tl">
                    <a:srgbClr val="000000">
                      <a:alpha val="43137"/>
                    </a:srgbClr>
                  </a:outerShdw>
                </a:effectLst>
                <a:latin typeface="Arial Rounded MT Bold" pitchFamily="34" charset="0"/>
              </a:rPr>
              <a:t>r</a:t>
            </a:r>
            <a:r>
              <a:rPr lang="en-US" sz="3200" b="1" dirty="0" smtClean="0">
                <a:solidFill>
                  <a:schemeClr val="bg1"/>
                </a:solidFill>
                <a:effectLst>
                  <a:outerShdw blurRad="38100" dist="38100" dir="2700000" algn="tl">
                    <a:srgbClr val="000000">
                      <a:alpha val="43137"/>
                    </a:srgbClr>
                  </a:outerShdw>
                </a:effectLst>
                <a:latin typeface="Arial Rounded MT Bold" pitchFamily="34" charset="0"/>
              </a:rPr>
              <a:t> = Round the entries in M</a:t>
            </a:r>
            <a:r>
              <a:rPr lang="en-US" sz="3200" b="1" baseline="-25000" dirty="0" smtClean="0">
                <a:solidFill>
                  <a:schemeClr val="bg1"/>
                </a:solidFill>
                <a:effectLst>
                  <a:outerShdw blurRad="38100" dist="38100" dir="2700000" algn="tl">
                    <a:srgbClr val="000000">
                      <a:alpha val="43137"/>
                    </a:srgbClr>
                  </a:outerShdw>
                </a:effectLst>
                <a:latin typeface="Arial Rounded MT Bold" pitchFamily="34" charset="0"/>
              </a:rPr>
              <a:t>s </a:t>
            </a:r>
            <a:r>
              <a:rPr lang="en-US" sz="3200" b="1" dirty="0" smtClean="0">
                <a:solidFill>
                  <a:schemeClr val="bg1"/>
                </a:solidFill>
                <a:effectLst>
                  <a:outerShdw blurRad="38100" dist="38100" dir="2700000" algn="tl">
                    <a:srgbClr val="000000">
                      <a:alpha val="43137"/>
                    </a:srgbClr>
                  </a:outerShdw>
                </a:effectLst>
                <a:latin typeface="Arial Rounded MT Bold" pitchFamily="34" charset="0"/>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pic>
        <p:nvPicPr>
          <p:cNvPr id="6" name="Picture 5" descr="MRmatrix.PNG"/>
          <p:cNvPicPr>
            <a:picLocks noChangeAspect="1"/>
          </p:cNvPicPr>
          <p:nvPr/>
        </p:nvPicPr>
        <p:blipFill>
          <a:blip r:embed="rId2" cstate="print"/>
          <a:stretch>
            <a:fillRect/>
          </a:stretch>
        </p:blipFill>
        <p:spPr>
          <a:xfrm>
            <a:off x="1371600" y="1828800"/>
            <a:ext cx="6493198" cy="40386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sp>
        <p:nvSpPr>
          <p:cNvPr id="3" name="Rectangle 2"/>
          <p:cNvSpPr/>
          <p:nvPr/>
        </p:nvSpPr>
        <p:spPr>
          <a:xfrm>
            <a:off x="457200" y="1447800"/>
            <a:ext cx="8305800" cy="4278094"/>
          </a:xfrm>
          <a:prstGeom prst="rect">
            <a:avLst/>
          </a:prstGeom>
        </p:spPr>
        <p:txBody>
          <a:bodyPr wrap="square">
            <a:spAutoFit/>
          </a:bodyPr>
          <a:lstStyle/>
          <a:p>
            <a:pPr marL="514350" indent="-514350"/>
            <a:endParaRPr lang="en-US" sz="1200" b="1" i="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0 </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Create initial matrix from Netflix training dataset</a:t>
            </a:r>
          </a:p>
          <a:p>
            <a:pPr marL="514350" indent="-514350">
              <a:buFont typeface="Arial" pitchFamily="34" charset="0"/>
              <a:buChar char="•"/>
            </a:pPr>
            <a:endParaRPr lang="en-US" sz="9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 = Add ‘noise’ to M</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0 </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(i.e. a rating  of ‘3’ becomes ‘3.212’)</a:t>
            </a:r>
          </a:p>
          <a:p>
            <a:pPr marL="514350" indent="-514350">
              <a:buFont typeface="Arial" pitchFamily="34" charset="0"/>
              <a:buChar char="•"/>
            </a:pPr>
            <a:endParaRPr lang="en-US" sz="9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s </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Randomly remove entries from M.</a:t>
            </a:r>
          </a:p>
          <a:p>
            <a:pPr marL="514350" indent="-514350">
              <a:buFont typeface="Arial" pitchFamily="34" charset="0"/>
              <a:buChar char="•"/>
            </a:pPr>
            <a:endParaRPr lang="en-US" sz="9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err="1"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a:t>
            </a:r>
            <a:r>
              <a:rPr lang="en-US" sz="3200" b="1" baseline="-25000" dirty="0" err="1"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r</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 Round the entries in M</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s </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a:t>
            </a:r>
          </a:p>
          <a:p>
            <a:pPr marL="514350" indent="-514350">
              <a:buFont typeface="Arial" pitchFamily="34" charset="0"/>
              <a:buChar char="•"/>
            </a:pPr>
            <a:endParaRPr lang="en-US" sz="9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marL="514350" indent="-514350">
              <a:buFont typeface="Arial" pitchFamily="34" charset="0"/>
              <a:buChar char="•"/>
            </a:pPr>
            <a:r>
              <a:rPr lang="en-US" sz="3200" b="1" dirty="0" smtClean="0">
                <a:solidFill>
                  <a:schemeClr val="bg1"/>
                </a:solidFill>
                <a:effectLst>
                  <a:outerShdw blurRad="38100" dist="38100" dir="2700000" algn="tl">
                    <a:srgbClr val="000000">
                      <a:alpha val="43137"/>
                    </a:srgbClr>
                  </a:outerShdw>
                </a:effectLst>
                <a:latin typeface="Arial Rounded MT Bold" pitchFamily="34" charset="0"/>
              </a:rPr>
              <a:t>M</a:t>
            </a:r>
            <a:r>
              <a:rPr lang="en-US" sz="3200" b="1" baseline="-25000" dirty="0" smtClean="0">
                <a:solidFill>
                  <a:schemeClr val="bg1"/>
                </a:solidFill>
                <a:effectLst>
                  <a:outerShdw blurRad="38100" dist="38100" dir="2700000" algn="tl">
                    <a:srgbClr val="000000">
                      <a:alpha val="43137"/>
                    </a:srgbClr>
                  </a:outerShdw>
                </a:effectLst>
                <a:latin typeface="Arial Rounded MT Bold" pitchFamily="34" charset="0"/>
              </a:rPr>
              <a:t>R</a:t>
            </a:r>
            <a:r>
              <a:rPr lang="en-US" sz="3200" b="1" dirty="0" smtClean="0">
                <a:solidFill>
                  <a:schemeClr val="bg1"/>
                </a:solidFill>
                <a:effectLst>
                  <a:outerShdw blurRad="38100" dist="38100" dir="2700000" algn="tl">
                    <a:srgbClr val="000000">
                      <a:alpha val="43137"/>
                    </a:srgbClr>
                  </a:outerShdw>
                </a:effectLst>
                <a:latin typeface="Arial Rounded MT Bold" pitchFamily="34" charset="0"/>
              </a:rPr>
              <a:t> = Round the entries in 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pic>
        <p:nvPicPr>
          <p:cNvPr id="7" name="Picture 6" descr="MRmatrixx.PNG"/>
          <p:cNvPicPr>
            <a:picLocks noChangeAspect="1"/>
          </p:cNvPicPr>
          <p:nvPr/>
        </p:nvPicPr>
        <p:blipFill>
          <a:blip r:embed="rId2" cstate="print"/>
          <a:stretch>
            <a:fillRect/>
          </a:stretch>
        </p:blipFill>
        <p:spPr>
          <a:xfrm>
            <a:off x="1371600" y="1828800"/>
            <a:ext cx="6425344" cy="40386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normAutofit fontScale="90000"/>
          </a:bodyPr>
          <a:lstStyle/>
          <a:p>
            <a:r>
              <a:rPr lang="en-US" sz="5300" dirty="0" smtClean="0">
                <a:solidFill>
                  <a:schemeClr val="bg1"/>
                </a:solidFill>
                <a:effectLst>
                  <a:outerShdw blurRad="38100" dist="38100" dir="2700000" algn="tl">
                    <a:srgbClr val="000000">
                      <a:alpha val="43137"/>
                    </a:srgbClr>
                  </a:outerShdw>
                </a:effectLst>
                <a:latin typeface="Arial Rounded MT Bold" pitchFamily="34" charset="0"/>
              </a:rPr>
              <a:t>What is Machine Learning?</a:t>
            </a:r>
            <a:endParaRPr lang="en-US" sz="5300" dirty="0">
              <a:solidFill>
                <a:schemeClr val="bg1"/>
              </a:solidFill>
              <a:effectLst>
                <a:outerShdw blurRad="38100" dist="38100" dir="2700000" algn="tl">
                  <a:srgbClr val="000000">
                    <a:alpha val="43137"/>
                  </a:srgbClr>
                </a:outerShdw>
              </a:effectLst>
              <a:latin typeface="Arial Rounded MT Bold" pitchFamily="34" charset="0"/>
            </a:endParaRPr>
          </a:p>
        </p:txBody>
      </p:sp>
      <p:sp>
        <p:nvSpPr>
          <p:cNvPr id="3" name="Content Placeholder 2"/>
          <p:cNvSpPr>
            <a:spLocks noGrp="1"/>
          </p:cNvSpPr>
          <p:nvPr>
            <p:ph idx="1"/>
          </p:nvPr>
        </p:nvSpPr>
        <p:spPr>
          <a:xfrm>
            <a:off x="533400" y="1524000"/>
            <a:ext cx="8229600" cy="2895600"/>
          </a:xfrm>
        </p:spPr>
        <p:txBody>
          <a:bodyPr>
            <a:normAutofit/>
          </a:bodyPr>
          <a:lstStyle/>
          <a:p>
            <a:pPr>
              <a:buNone/>
            </a:pPr>
            <a:r>
              <a:rPr lang="en-US" sz="2800" b="1" dirty="0" smtClean="0">
                <a:solidFill>
                  <a:schemeClr val="accent6">
                    <a:lumMod val="40000"/>
                    <a:lumOff val="60000"/>
                  </a:schemeClr>
                </a:solidFill>
                <a:latin typeface="Arial Rounded MT Bold" pitchFamily="34" charset="0"/>
              </a:rPr>
              <a:t>A scientific discipline concerned with the design and development of algorithms that allow computers to evolve behaviors based on empirical data, such as from sensor data or databases, to extract patterns or trends in the data</a:t>
            </a:r>
            <a:endParaRPr lang="en-US" sz="2800" b="1" dirty="0">
              <a:solidFill>
                <a:schemeClr val="accent6">
                  <a:lumMod val="40000"/>
                  <a:lumOff val="60000"/>
                </a:schemeClr>
              </a:solidFill>
              <a:latin typeface="Arial Rounded MT Bold" pitchFamily="34" charset="0"/>
            </a:endParaRPr>
          </a:p>
        </p:txBody>
      </p:sp>
      <p:sp>
        <p:nvSpPr>
          <p:cNvPr id="5" name="TextBox 4"/>
          <p:cNvSpPr txBox="1"/>
          <p:nvPr/>
        </p:nvSpPr>
        <p:spPr>
          <a:xfrm>
            <a:off x="685800" y="1905000"/>
            <a:ext cx="8001000" cy="1384995"/>
          </a:xfrm>
          <a:prstGeom prst="rect">
            <a:avLst/>
          </a:prstGeom>
          <a:noFill/>
        </p:spPr>
        <p:txBody>
          <a:bodyPr wrap="square" rtlCol="0">
            <a:spAutoFit/>
          </a:bodyPr>
          <a:lstStyle/>
          <a:p>
            <a:r>
              <a:rPr lang="en-US" sz="2800" b="1" dirty="0" smtClean="0">
                <a:solidFill>
                  <a:schemeClr val="accent6">
                    <a:lumMod val="40000"/>
                    <a:lumOff val="60000"/>
                  </a:schemeClr>
                </a:solidFill>
                <a:latin typeface="Arial Rounded MT Bold" pitchFamily="34" charset="0"/>
              </a:rPr>
              <a:t>Studies how to automatically learn to make accurate predictions based on past observations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0" end="0"/>
                                            </p:txEl>
                                          </p:spTgt>
                                        </p:tgtEl>
                                        <p:attrNameLst>
                                          <p:attrName>style.visibility</p:attrName>
                                        </p:attrNameLst>
                                      </p:cBhvr>
                                      <p:to>
                                        <p:strVal val="hidden"/>
                                      </p:to>
                                    </p:set>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sp>
        <p:nvSpPr>
          <p:cNvPr id="10" name="Rectangle 9"/>
          <p:cNvSpPr/>
          <p:nvPr/>
        </p:nvSpPr>
        <p:spPr>
          <a:xfrm>
            <a:off x="838200" y="1447800"/>
            <a:ext cx="7315200" cy="1569660"/>
          </a:xfrm>
          <a:prstGeom prst="rect">
            <a:avLst/>
          </a:prstGeom>
        </p:spPr>
        <p:txBody>
          <a:bodyPr wrap="square">
            <a:spAutoFit/>
          </a:bodyPr>
          <a:lstStyle/>
          <a:p>
            <a:pPr>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Run matrix completion algorithm 	on M</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s</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and </a:t>
            </a:r>
            <a:r>
              <a:rPr lang="en-US" sz="3200" b="1" dirty="0" err="1"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a:t>
            </a:r>
            <a:r>
              <a:rPr lang="en-US" sz="3200" b="1" baseline="-25000" dirty="0" err="1"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r</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to create M</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s~</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and</a:t>
            </a:r>
            <a:r>
              <a:rPr lang="en-US" sz="3200" b="1" dirty="0" err="1"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a:t>
            </a:r>
            <a:r>
              <a:rPr lang="en-US" sz="3200" b="1" baseline="-25000" dirty="0" err="1"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r</a:t>
            </a:r>
            <a:r>
              <a:rPr lang="en-US" sz="3200" b="1" baseline="-25000"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Mtildamatrix.PNG"/>
          <p:cNvPicPr>
            <a:picLocks noChangeAspect="1"/>
          </p:cNvPicPr>
          <p:nvPr/>
        </p:nvPicPr>
        <p:blipFill>
          <a:blip r:embed="rId3" cstate="print"/>
          <a:stretch>
            <a:fillRect/>
          </a:stretch>
        </p:blipFill>
        <p:spPr>
          <a:xfrm>
            <a:off x="4038600" y="3962400"/>
            <a:ext cx="3886200" cy="2387072"/>
          </a:xfrm>
          <a:prstGeom prst="rect">
            <a:avLst/>
          </a:prstGeom>
        </p:spPr>
      </p:pic>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sp>
        <p:nvSpPr>
          <p:cNvPr id="13" name="Bent-Up Arrow 12"/>
          <p:cNvSpPr/>
          <p:nvPr/>
        </p:nvSpPr>
        <p:spPr>
          <a:xfrm rot="16200000" flipH="1" flipV="1">
            <a:off x="1295400" y="2819400"/>
            <a:ext cx="2209800" cy="3581400"/>
          </a:xfrm>
          <a:prstGeom prst="bentUpArrow">
            <a:avLst>
              <a:gd name="adj1" fmla="val 25000"/>
              <a:gd name="adj2" fmla="val 27172"/>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Msmatrix.PNG"/>
          <p:cNvPicPr>
            <a:picLocks noChangeAspect="1"/>
          </p:cNvPicPr>
          <p:nvPr/>
        </p:nvPicPr>
        <p:blipFill>
          <a:blip r:embed="rId4" cstate="print"/>
          <a:stretch>
            <a:fillRect/>
          </a:stretch>
        </p:blipFill>
        <p:spPr>
          <a:xfrm>
            <a:off x="228600" y="1219200"/>
            <a:ext cx="3733800" cy="2438400"/>
          </a:xfrm>
          <a:prstGeom prst="rect">
            <a:avLst/>
          </a:prstGeom>
        </p:spPr>
      </p:pic>
      <p:sp>
        <p:nvSpPr>
          <p:cNvPr id="14" name="TextBox 13"/>
          <p:cNvSpPr txBox="1"/>
          <p:nvPr/>
        </p:nvSpPr>
        <p:spPr>
          <a:xfrm>
            <a:off x="4114800" y="1295400"/>
            <a:ext cx="2971800" cy="584775"/>
          </a:xfrm>
          <a:prstGeom prst="rect">
            <a:avLst/>
          </a:prstGeom>
          <a:noFill/>
        </p:spPr>
        <p:txBody>
          <a:bodyPr wrap="square" rtlCol="0">
            <a:spAutoFit/>
          </a:bodyPr>
          <a:lstStyle/>
          <a:p>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Sparse matrix</a:t>
            </a:r>
          </a:p>
        </p:txBody>
      </p:sp>
      <p:sp>
        <p:nvSpPr>
          <p:cNvPr id="15" name="TextBox 14"/>
          <p:cNvSpPr txBox="1"/>
          <p:nvPr/>
        </p:nvSpPr>
        <p:spPr>
          <a:xfrm>
            <a:off x="4800600" y="3352800"/>
            <a:ext cx="3886200" cy="584775"/>
          </a:xfrm>
          <a:prstGeom prst="rect">
            <a:avLst/>
          </a:prstGeom>
          <a:noFill/>
        </p:spPr>
        <p:txBody>
          <a:bodyPr wrap="square" rtlCol="0">
            <a:spAutoFit/>
          </a:bodyPr>
          <a:lstStyle/>
          <a:p>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Completed matrix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Mtildamatrix.PNG"/>
          <p:cNvPicPr>
            <a:picLocks noChangeAspect="1"/>
          </p:cNvPicPr>
          <p:nvPr/>
        </p:nvPicPr>
        <p:blipFill>
          <a:blip r:embed="rId3" cstate="print"/>
          <a:stretch>
            <a:fillRect/>
          </a:stretch>
        </p:blipFill>
        <p:spPr>
          <a:xfrm>
            <a:off x="381000" y="1828800"/>
            <a:ext cx="3886200" cy="2387072"/>
          </a:xfrm>
          <a:prstGeom prst="rect">
            <a:avLst/>
          </a:prstGeom>
        </p:spPr>
      </p:pic>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pic>
        <p:nvPicPr>
          <p:cNvPr id="12" name="Picture 11" descr="Mmatrix.PNG"/>
          <p:cNvPicPr>
            <a:picLocks noChangeAspect="1"/>
          </p:cNvPicPr>
          <p:nvPr/>
        </p:nvPicPr>
        <p:blipFill>
          <a:blip r:embed="rId4" cstate="print"/>
          <a:stretch>
            <a:fillRect/>
          </a:stretch>
        </p:blipFill>
        <p:spPr>
          <a:xfrm>
            <a:off x="5029200" y="4191000"/>
            <a:ext cx="3886200" cy="2451296"/>
          </a:xfrm>
          <a:prstGeom prst="rect">
            <a:avLst/>
          </a:prstGeom>
        </p:spPr>
      </p:pic>
      <p:sp>
        <p:nvSpPr>
          <p:cNvPr id="15" name="TextBox 14"/>
          <p:cNvSpPr txBox="1"/>
          <p:nvPr/>
        </p:nvSpPr>
        <p:spPr>
          <a:xfrm>
            <a:off x="609600" y="1219200"/>
            <a:ext cx="3886200" cy="584775"/>
          </a:xfrm>
          <a:prstGeom prst="rect">
            <a:avLst/>
          </a:prstGeom>
          <a:noFill/>
        </p:spPr>
        <p:txBody>
          <a:bodyPr wrap="square" rtlCol="0">
            <a:spAutoFit/>
          </a:bodyPr>
          <a:lstStyle/>
          <a:p>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Completed matrix</a:t>
            </a:r>
          </a:p>
        </p:txBody>
      </p:sp>
      <p:sp>
        <p:nvSpPr>
          <p:cNvPr id="9" name="TextBox 8"/>
          <p:cNvSpPr txBox="1"/>
          <p:nvPr/>
        </p:nvSpPr>
        <p:spPr>
          <a:xfrm>
            <a:off x="5410200" y="3276600"/>
            <a:ext cx="3276600" cy="584775"/>
          </a:xfrm>
          <a:prstGeom prst="rect">
            <a:avLst/>
          </a:prstGeom>
          <a:noFill/>
        </p:spPr>
        <p:txBody>
          <a:bodyPr wrap="square" rtlCol="0">
            <a:spAutoFit/>
          </a:bodyPr>
          <a:lstStyle/>
          <a:p>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Original Matrix</a:t>
            </a:r>
          </a:p>
        </p:txBody>
      </p:sp>
      <p:sp>
        <p:nvSpPr>
          <p:cNvPr id="10" name="Left-Up Arrow 9"/>
          <p:cNvSpPr/>
          <p:nvPr/>
        </p:nvSpPr>
        <p:spPr>
          <a:xfrm flipH="1">
            <a:off x="1066800" y="4191000"/>
            <a:ext cx="4038600" cy="243840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905000" y="5715000"/>
            <a:ext cx="2057400" cy="584775"/>
          </a:xfrm>
          <a:prstGeom prst="rect">
            <a:avLst/>
          </a:prstGeom>
          <a:noFill/>
        </p:spPr>
        <p:txBody>
          <a:bodyPr wrap="square" rtlCol="0">
            <a:spAutoFit/>
          </a:bodyPr>
          <a:lstStyle/>
          <a:p>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Compare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par>
                                <p:cTn id="18" presetID="22" presetClass="entr" presetSubtype="4"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500"/>
                                        <p:tgtEl>
                                          <p:spTgt spid="12"/>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down)">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9" grpId="0"/>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Our Solution</a:t>
            </a:r>
            <a:endParaRPr lang="en-US" dirty="0"/>
          </a:p>
        </p:txBody>
      </p:sp>
      <p:sp>
        <p:nvSpPr>
          <p:cNvPr id="3" name="Content Placeholder 2"/>
          <p:cNvSpPr>
            <a:spLocks noGrp="1"/>
          </p:cNvSpPr>
          <p:nvPr>
            <p:ph idx="1"/>
          </p:nvPr>
        </p:nvSpPr>
        <p:spPr>
          <a:xfrm>
            <a:off x="457200" y="1600201"/>
            <a:ext cx="8229600" cy="3429000"/>
          </a:xfrm>
        </p:spPr>
        <p:txBody>
          <a:bodyPr>
            <a:noAutofit/>
          </a:bodyPr>
          <a:lstStyle/>
          <a:p>
            <a:r>
              <a:rPr lang="en-US"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Use Root Mean Squared Error (RMSE) to calculate the amount of error between the completed matrices and their already complete counterparts</a:t>
            </a:r>
          </a:p>
        </p:txBody>
      </p:sp>
      <p:graphicFrame>
        <p:nvGraphicFramePr>
          <p:cNvPr id="5" name="Object 4"/>
          <p:cNvGraphicFramePr>
            <a:graphicFrameLocks noChangeAspect="1"/>
          </p:cNvGraphicFramePr>
          <p:nvPr/>
        </p:nvGraphicFramePr>
        <p:xfrm>
          <a:off x="1143000" y="4800600"/>
          <a:ext cx="6858000" cy="2362200"/>
        </p:xfrm>
        <a:graphic>
          <a:graphicData uri="http://schemas.openxmlformats.org/presentationml/2006/ole">
            <p:oleObj spid="_x0000_s39938" name="Equation" r:id="rId4" imgW="1676160" imgH="723600" progId="Equation.3">
              <p:embed/>
            </p:oleObj>
          </a:graphicData>
        </a:graphic>
      </p:graphicFrame>
      <p:sp>
        <p:nvSpPr>
          <p:cNvPr id="7" name="TextBox 6"/>
          <p:cNvSpPr txBox="1"/>
          <p:nvPr/>
        </p:nvSpPr>
        <p:spPr>
          <a:xfrm>
            <a:off x="5943600" y="6019800"/>
            <a:ext cx="1143000" cy="584775"/>
          </a:xfrm>
          <a:prstGeom prst="rect">
            <a:avLst/>
          </a:prstGeom>
          <a:noFill/>
        </p:spPr>
        <p:txBody>
          <a:bodyPr wrap="square" rtlCol="0">
            <a:spAutoFit/>
          </a:bodyPr>
          <a:lstStyle/>
          <a:p>
            <a:r>
              <a:rPr lang="en-US" sz="3200" i="1" dirty="0" smtClean="0"/>
              <a:t>m x n</a:t>
            </a:r>
            <a:endParaRPr lang="en-US" sz="3200" i="1" dirty="0"/>
          </a:p>
        </p:txBody>
      </p:sp>
      <p:sp>
        <p:nvSpPr>
          <p:cNvPr id="8" name="TextBox 7"/>
          <p:cNvSpPr txBox="1"/>
          <p:nvPr/>
        </p:nvSpPr>
        <p:spPr>
          <a:xfrm>
            <a:off x="7772400" y="4953000"/>
            <a:ext cx="381000" cy="584775"/>
          </a:xfrm>
          <a:prstGeom prst="rect">
            <a:avLst/>
          </a:prstGeom>
          <a:noFill/>
        </p:spPr>
        <p:txBody>
          <a:bodyPr wrap="square" rtlCol="0">
            <a:spAutoFit/>
          </a:bodyPr>
          <a:lstStyle/>
          <a:p>
            <a:r>
              <a:rPr lang="en-US" sz="3200" dirty="0" smtClean="0"/>
              <a:t>2</a:t>
            </a:r>
            <a:endParaRPr lang="en-US"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228600"/>
            <a:ext cx="8153400" cy="769441"/>
          </a:xfrm>
          <a:prstGeom prst="rect">
            <a:avLst/>
          </a:prstGeom>
          <a:noFill/>
        </p:spPr>
        <p:txBody>
          <a:bodyPr wrap="square" rtlCol="0">
            <a:spAutoFit/>
          </a:bodyPr>
          <a:lstStyle/>
          <a:p>
            <a:pPr>
              <a:spcBef>
                <a:spcPct val="0"/>
              </a:spcBef>
            </a:pPr>
            <a:r>
              <a:rPr lang="en-US" sz="4400" dirty="0" smtClean="0">
                <a:solidFill>
                  <a:schemeClr val="bg1"/>
                </a:solidFill>
                <a:effectLst>
                  <a:outerShdw blurRad="38100" dist="38100" dir="2700000" algn="tl">
                    <a:srgbClr val="000000">
                      <a:alpha val="43137"/>
                    </a:srgbClr>
                  </a:outerShdw>
                </a:effectLst>
                <a:latin typeface="Arial Rounded MT Bold" pitchFamily="34" charset="0"/>
                <a:ea typeface="+mj-ea"/>
                <a:cs typeface="+mj-cs"/>
              </a:rPr>
              <a:t>Experiment – Testing Rank</a:t>
            </a:r>
            <a:endParaRPr lang="en-US" sz="4400" dirty="0">
              <a:solidFill>
                <a:schemeClr val="bg1"/>
              </a:solidFill>
              <a:effectLst>
                <a:outerShdw blurRad="38100" dist="38100" dir="2700000" algn="tl">
                  <a:srgbClr val="000000">
                    <a:alpha val="43137"/>
                  </a:srgbClr>
                </a:outerShdw>
              </a:effectLst>
              <a:latin typeface="Arial Rounded MT Bold" pitchFamily="34" charset="0"/>
              <a:ea typeface="+mj-ea"/>
              <a:cs typeface="+mj-cs"/>
            </a:endParaRPr>
          </a:p>
        </p:txBody>
      </p:sp>
      <p:sp>
        <p:nvSpPr>
          <p:cNvPr id="5" name="TextBox 4"/>
          <p:cNvSpPr txBox="1"/>
          <p:nvPr/>
        </p:nvSpPr>
        <p:spPr>
          <a:xfrm>
            <a:off x="914400" y="1371600"/>
            <a:ext cx="7162800" cy="3416320"/>
          </a:xfrm>
          <a:prstGeom prst="rect">
            <a:avLst/>
          </a:prstGeom>
          <a:noFill/>
        </p:spPr>
        <p:txBody>
          <a:bodyPr wrap="square" rtlCol="0">
            <a:spAutoFit/>
          </a:bodyPr>
          <a:lstStyle/>
          <a:p>
            <a:pPr>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Fixed matrices to 1000 </a:t>
            </a:r>
            <a:r>
              <a:rPr lang="en-US" sz="3200" b="1" dirty="0" err="1"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x</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1000</a:t>
            </a:r>
          </a:p>
          <a:p>
            <a:endParaRPr lang="en-US" sz="20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a:t>
            </a:r>
            <a:r>
              <a:rPr lang="en-US" sz="3200" b="1" dirty="0" err="1"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Sparsity</a:t>
            </a: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was set to 10%</a:t>
            </a:r>
          </a:p>
          <a:p>
            <a:endParaRPr dirty="0"/>
          </a:p>
          <a:p>
            <a:pPr>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Iterated ranks  2 to 20 by 2</a:t>
            </a:r>
          </a:p>
          <a:p>
            <a:endParaRPr dirty="0"/>
          </a:p>
          <a:p>
            <a:pPr>
              <a:buFont typeface="Arial" pitchFamily="34" charset="0"/>
              <a:buChar char="•"/>
            </a:pPr>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Ran matrix completion algorithm 	for each rank 20 times</a:t>
            </a:r>
            <a:endParaRPr lang="en-US" sz="3200" b="1" dirty="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Results - Rank</a:t>
            </a:r>
            <a:endParaRPr lang="en-US" dirty="0"/>
          </a:p>
        </p:txBody>
      </p:sp>
      <p:pic>
        <p:nvPicPr>
          <p:cNvPr id="6" name="Picture 5" descr="rankplot.png"/>
          <p:cNvPicPr>
            <a:picLocks noChangeAspect="1"/>
          </p:cNvPicPr>
          <p:nvPr/>
        </p:nvPicPr>
        <p:blipFill>
          <a:blip r:embed="rId2" cstate="print"/>
          <a:stretch>
            <a:fillRect/>
          </a:stretch>
        </p:blipFill>
        <p:spPr>
          <a:xfrm>
            <a:off x="1219200" y="1600200"/>
            <a:ext cx="6826955" cy="5120217"/>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So what?</a:t>
            </a:r>
            <a:endParaRPr lang="en-US" dirty="0"/>
          </a:p>
        </p:txBody>
      </p:sp>
      <p:sp>
        <p:nvSpPr>
          <p:cNvPr id="3" name="Rectangle 2"/>
          <p:cNvSpPr/>
          <p:nvPr/>
        </p:nvSpPr>
        <p:spPr>
          <a:xfrm>
            <a:off x="838200" y="1219200"/>
            <a:ext cx="7924800" cy="2554545"/>
          </a:xfrm>
          <a:prstGeom prst="rect">
            <a:avLst/>
          </a:prstGeom>
        </p:spPr>
        <p:txBody>
          <a:bodyPr wrap="square">
            <a:spAutoFit/>
          </a:bodyPr>
          <a:lstStyle/>
          <a:p>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We determined that there is a cap to how much better Netflix’s recommendation system can get (as well as otherrecommendation systems that use rounded user ratings)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So what?</a:t>
            </a:r>
            <a:endParaRPr lang="en-US" dirty="0"/>
          </a:p>
        </p:txBody>
      </p:sp>
      <p:sp>
        <p:nvSpPr>
          <p:cNvPr id="3" name="Rectangle 2"/>
          <p:cNvSpPr/>
          <p:nvPr/>
        </p:nvSpPr>
        <p:spPr>
          <a:xfrm>
            <a:off x="838200" y="1219200"/>
            <a:ext cx="7924800" cy="2062103"/>
          </a:xfrm>
          <a:prstGeom prst="rect">
            <a:avLst/>
          </a:prstGeom>
        </p:spPr>
        <p:txBody>
          <a:bodyPr wrap="square">
            <a:spAutoFit/>
          </a:bodyPr>
          <a:lstStyle/>
          <a:p>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This means that until the Matrix Completion technique is improved upon, that Netflix’s recommendation can’t get much better!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2209800"/>
            <a:ext cx="7010400" cy="1569660"/>
          </a:xfrm>
          <a:prstGeom prst="rect">
            <a:avLst/>
          </a:prstGeom>
          <a:noFill/>
        </p:spPr>
        <p:txBody>
          <a:bodyPr wrap="square" rtlCol="0">
            <a:spAutoFit/>
          </a:bodyPr>
          <a:lstStyle/>
          <a:p>
            <a:pPr algn="ctr"/>
            <a:r>
              <a:rPr lang="en-US" sz="9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Rounded MT Bold"/>
              </a:rPr>
              <a:t>Questions?</a:t>
            </a:r>
            <a:endParaRPr 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Rounded MT Bold"/>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Preliminary Research</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Learned about data mining/machine 	learning topics</a:t>
            </a:r>
          </a:p>
          <a:p>
            <a:endParaRPr lang="en-US"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r>
              <a:rPr lang="en-US"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Informally reviewed </a:t>
            </a:r>
            <a:r>
              <a:rPr lang="en-US" b="1" dirty="0" err="1"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Candes</a:t>
            </a:r>
            <a:r>
              <a:rPr lang="en-US"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and </a:t>
            </a:r>
            <a:r>
              <a:rPr lang="en-US" b="1" dirty="0" err="1"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Recht’s</a:t>
            </a:r>
            <a:r>
              <a:rPr lang="fr-FR" b="1" i="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Exact </a:t>
            </a:r>
            <a:r>
              <a:rPr lang="fr-FR" b="1" i="1" dirty="0" err="1"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MatrixCompletion</a:t>
            </a:r>
            <a:r>
              <a:rPr lang="fr-FR" b="1" i="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 via </a:t>
            </a:r>
            <a:r>
              <a:rPr lang="fr-FR" b="1" i="1" dirty="0" err="1"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ConvexOptimization</a:t>
            </a:r>
            <a:endParaRPr lang="en-US" b="1" i="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endParaRPr lang="en-US"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r>
              <a:rPr lang="en-US"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Familiarized ourselves with MATLAB</a:t>
            </a:r>
          </a:p>
          <a:p>
            <a:endParaRPr lang="en-US"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Netflix Competition</a:t>
            </a:r>
            <a:endParaRPr lang="en-US" dirty="0"/>
          </a:p>
        </p:txBody>
      </p:sp>
      <p:sp>
        <p:nvSpPr>
          <p:cNvPr id="3" name="Content Placeholder 2"/>
          <p:cNvSpPr>
            <a:spLocks noGrp="1"/>
          </p:cNvSpPr>
          <p:nvPr>
            <p:ph idx="1"/>
          </p:nvPr>
        </p:nvSpPr>
        <p:spPr/>
        <p:txBody>
          <a:bodyPr>
            <a:normAutofit/>
          </a:bodyPr>
          <a:lstStyle/>
          <a:p>
            <a:r>
              <a:rPr lang="en-US" sz="28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Competition to improve movie 	recommendation system</a:t>
            </a:r>
          </a:p>
          <a:p>
            <a:endParaRPr lang="en-US" sz="28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r>
              <a:rPr lang="en-US" sz="28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Released training dataset </a:t>
            </a:r>
          </a:p>
          <a:p>
            <a:pPr lvl="1"/>
            <a:r>
              <a:rPr lang="en-US" sz="24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100,480,507 ratings from 480,189 users and 17,770 movies;</a:t>
            </a:r>
          </a:p>
          <a:p>
            <a:pPr lvl="1">
              <a:buNone/>
            </a:pPr>
            <a:endParaRPr lang="en-US" sz="28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r>
              <a:rPr lang="en-US" sz="28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Competition is over, but dataset is still 	available for research purposes</a:t>
            </a:r>
          </a:p>
          <a:p>
            <a:endParaRPr lang="en-US" sz="28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a:p>
            <a:pPr>
              <a:buNone/>
            </a:pPr>
            <a:endParaRPr lang="en-US" sz="28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nitial.PNG"/>
          <p:cNvPicPr>
            <a:picLocks noChangeAspect="1"/>
          </p:cNvPicPr>
          <p:nvPr/>
        </p:nvPicPr>
        <p:blipFill>
          <a:blip r:embed="rId2" cstate="print"/>
          <a:stretch>
            <a:fillRect/>
          </a:stretch>
        </p:blipFill>
        <p:spPr>
          <a:xfrm>
            <a:off x="914400" y="2209800"/>
            <a:ext cx="5869175" cy="1828800"/>
          </a:xfrm>
          <a:prstGeom prst="rect">
            <a:avLst/>
          </a:prstGeom>
        </p:spPr>
      </p:pic>
      <p:sp>
        <p:nvSpPr>
          <p:cNvPr id="6" name="TextBox 5"/>
          <p:cNvSpPr txBox="1"/>
          <p:nvPr/>
        </p:nvSpPr>
        <p:spPr>
          <a:xfrm>
            <a:off x="381000" y="381000"/>
            <a:ext cx="6858000" cy="769441"/>
          </a:xfrm>
          <a:prstGeom prst="rect">
            <a:avLst/>
          </a:prstGeom>
          <a:noFill/>
        </p:spPr>
        <p:txBody>
          <a:bodyPr wrap="square" rtlCol="0">
            <a:spAutoFit/>
          </a:bodyPr>
          <a:lstStyle/>
          <a:p>
            <a:pPr>
              <a:spcBef>
                <a:spcPct val="0"/>
              </a:spcBef>
            </a:pPr>
            <a:r>
              <a:rPr lang="en-US" sz="4400" dirty="0" smtClean="0">
                <a:solidFill>
                  <a:schemeClr val="bg1"/>
                </a:solidFill>
                <a:effectLst>
                  <a:outerShdw blurRad="38100" dist="38100" dir="2700000" algn="tl">
                    <a:srgbClr val="000000">
                      <a:alpha val="43137"/>
                    </a:srgbClr>
                  </a:outerShdw>
                </a:effectLst>
                <a:latin typeface="Arial Rounded MT Bold" pitchFamily="34" charset="0"/>
                <a:ea typeface="+mj-ea"/>
                <a:cs typeface="+mj-cs"/>
              </a:rPr>
              <a:t>Movie Ratings Example</a:t>
            </a:r>
          </a:p>
        </p:txBody>
      </p:sp>
      <p:pic>
        <p:nvPicPr>
          <p:cNvPr id="4" name="Picture 3" descr="Actual.PNG"/>
          <p:cNvPicPr>
            <a:picLocks noChangeAspect="1"/>
          </p:cNvPicPr>
          <p:nvPr/>
        </p:nvPicPr>
        <p:blipFill>
          <a:blip r:embed="rId3" cstate="print"/>
          <a:stretch>
            <a:fillRect/>
          </a:stretch>
        </p:blipFill>
        <p:spPr>
          <a:xfrm>
            <a:off x="457200" y="1828800"/>
            <a:ext cx="8061015" cy="327660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5"/>
                                        </p:tgtEl>
                                        <p:attrNameLst>
                                          <p:attrName>ppt_x</p:attrName>
                                        </p:attrNameLst>
                                      </p:cBhvr>
                                      <p:tavLst>
                                        <p:tav tm="0">
                                          <p:val>
                                            <p:strVal val="ppt_x"/>
                                          </p:val>
                                        </p:tav>
                                        <p:tav tm="100000">
                                          <p:val>
                                            <p:strVal val="ppt_x"/>
                                          </p:val>
                                        </p:tav>
                                      </p:tavLst>
                                    </p:anim>
                                    <p:anim calcmode="lin" valueType="num">
                                      <p:cBhvr additive="base">
                                        <p:cTn id="7" dur="500"/>
                                        <p:tgtEl>
                                          <p:spTgt spid="5"/>
                                        </p:tgtEl>
                                        <p:attrNameLst>
                                          <p:attrName>ppt_y</p:attrName>
                                        </p:attrNameLst>
                                      </p:cBhvr>
                                      <p:tavLst>
                                        <p:tav tm="0">
                                          <p:val>
                                            <p:strVal val="ppt_y"/>
                                          </p:val>
                                        </p:tav>
                                        <p:tav tm="100000">
                                          <p:val>
                                            <p:strVal val="1+ppt_h/2"/>
                                          </p:val>
                                        </p:tav>
                                      </p:tavLst>
                                    </p:anim>
                                    <p:set>
                                      <p:cBhvr>
                                        <p:cTn id="8" dur="1" fill="hold">
                                          <p:stCondLst>
                                            <p:cond delay="499"/>
                                          </p:stCondLst>
                                        </p:cTn>
                                        <p:tgtEl>
                                          <p:spTgt spid="5"/>
                                        </p:tgtEl>
                                        <p:attrNameLst>
                                          <p:attrName>style.visibility</p:attrName>
                                        </p:attrNameLst>
                                      </p:cBhvr>
                                      <p:to>
                                        <p:strVal val="hidden"/>
                                      </p:to>
                                    </p:set>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5791200" cy="1143000"/>
          </a:xfrm>
          <a:ln w="31750" cmpd="sng">
            <a:noFill/>
          </a:ln>
        </p:spPr>
        <p:txBody>
          <a:bodyPr>
            <a:normAutofit/>
          </a:bodyPr>
          <a:lstStyle/>
          <a:p>
            <a:r>
              <a:rPr lang="en-US" sz="4800" dirty="0" smtClean="0">
                <a:solidFill>
                  <a:schemeClr val="bg1"/>
                </a:solidFill>
                <a:effectLst>
                  <a:outerShdw blurRad="38100" dist="38100" dir="2700000" algn="tl">
                    <a:srgbClr val="000000">
                      <a:alpha val="43137"/>
                    </a:srgbClr>
                  </a:outerShdw>
                </a:effectLst>
                <a:latin typeface="Arial Rounded MT Bold" pitchFamily="34" charset="0"/>
              </a:rPr>
              <a:t>Research Problem</a:t>
            </a:r>
            <a:endParaRPr lang="en-US" sz="4800" dirty="0">
              <a:solidFill>
                <a:schemeClr val="bg1"/>
              </a:solidFill>
              <a:effectLst>
                <a:outerShdw blurRad="38100" dist="38100" dir="2700000" algn="tl">
                  <a:srgbClr val="000000">
                    <a:alpha val="43137"/>
                  </a:srgbClr>
                </a:outerShdw>
              </a:effectLst>
              <a:latin typeface="Arial Rounded MT Bold" pitchFamily="34" charset="0"/>
            </a:endParaRPr>
          </a:p>
        </p:txBody>
      </p:sp>
      <p:sp>
        <p:nvSpPr>
          <p:cNvPr id="3" name="Content Placeholder 2"/>
          <p:cNvSpPr>
            <a:spLocks noGrp="1"/>
          </p:cNvSpPr>
          <p:nvPr>
            <p:ph idx="1"/>
          </p:nvPr>
        </p:nvSpPr>
        <p:spPr/>
        <p:txBody>
          <a:bodyPr/>
          <a:lstStyle/>
          <a:p>
            <a:r>
              <a:rPr lang="en-US" b="1" i="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Hypothesis</a:t>
            </a:r>
            <a:r>
              <a:rPr lang="en-US" b="1" dirty="0" smtClean="0">
                <a:solidFill>
                  <a:schemeClr val="accent6">
                    <a:lumMod val="40000"/>
                    <a:lumOff val="60000"/>
                  </a:schemeClr>
                </a:solidFill>
                <a:latin typeface="Arial Rounded MT Bold" pitchFamily="34" charset="0"/>
              </a:rPr>
              <a:t>:  </a:t>
            </a:r>
          </a:p>
          <a:p>
            <a:pPr lvl="1"/>
            <a:r>
              <a:rPr lang="en-US" dirty="0" smtClean="0">
                <a:solidFill>
                  <a:schemeClr val="accent6">
                    <a:lumMod val="40000"/>
                    <a:lumOff val="60000"/>
                  </a:schemeClr>
                </a:solidFill>
                <a:latin typeface="Arial Rounded MT Bold" pitchFamily="34" charset="0"/>
              </a:rPr>
              <a:t>Rounded user ratings cause an innate amount of error in recommendation systems</a:t>
            </a:r>
          </a:p>
          <a:p>
            <a:pPr lvl="1"/>
            <a:r>
              <a:rPr lang="en-US" dirty="0" smtClean="0">
                <a:solidFill>
                  <a:schemeClr val="accent6">
                    <a:lumMod val="40000"/>
                    <a:lumOff val="60000"/>
                  </a:schemeClr>
                </a:solidFill>
                <a:latin typeface="Arial Rounded MT Bold" pitchFamily="34" charset="0"/>
              </a:rPr>
              <a:t>We’re not advocating using real numbers, just studying how the numbers affect the systems.</a:t>
            </a:r>
          </a:p>
          <a:p>
            <a:pPr lvl="1"/>
            <a:endParaRPr lang="en-US" dirty="0" smtClean="0">
              <a:solidFill>
                <a:schemeClr val="accent6">
                  <a:lumMod val="40000"/>
                  <a:lumOff val="60000"/>
                </a:schemeClr>
              </a:solidFill>
              <a:latin typeface="Arial Rounded MT Bold" pitchFamily="34" charset="0"/>
            </a:endParaRPr>
          </a:p>
          <a:p>
            <a:pPr lvl="1"/>
            <a:endParaRPr lang="en-US" dirty="0" smtClean="0">
              <a:solidFill>
                <a:schemeClr val="accent6">
                  <a:lumMod val="40000"/>
                  <a:lumOff val="60000"/>
                </a:schemeClr>
              </a:solidFill>
              <a:latin typeface="Arial Rounded MT Bold" pitchFamily="34" charset="0"/>
            </a:endParaRPr>
          </a:p>
          <a:p>
            <a:pPr lvl="1"/>
            <a:endParaRPr lang="en-US" dirty="0" smtClean="0">
              <a:solidFill>
                <a:schemeClr val="accent6">
                  <a:lumMod val="40000"/>
                  <a:lumOff val="60000"/>
                </a:schemeClr>
              </a:solidFill>
              <a:latin typeface="Arial Rounded MT Bold" pitchFamily="34" charset="0"/>
            </a:endParaRPr>
          </a:p>
          <a:p>
            <a:pPr lvl="1"/>
            <a:endParaRPr lang="en-US" dirty="0" smtClean="0">
              <a:solidFill>
                <a:schemeClr val="accent6">
                  <a:lumMod val="40000"/>
                  <a:lumOff val="60000"/>
                </a:schemeClr>
              </a:solidFill>
              <a:latin typeface="Arial Rounded MT Bold" pitchFamily="34" charset="0"/>
            </a:endParaRPr>
          </a:p>
          <a:p>
            <a:pPr lvl="1"/>
            <a:endParaRPr lang="en-US" dirty="0" smtClean="0">
              <a:solidFill>
                <a:schemeClr val="accent6">
                  <a:lumMod val="40000"/>
                  <a:lumOff val="60000"/>
                </a:schemeClr>
              </a:solidFill>
              <a:latin typeface="Arial Rounded MT Bold"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Matrix Completion</a:t>
            </a:r>
            <a:endParaRPr lang="en-US" dirty="0"/>
          </a:p>
        </p:txBody>
      </p:sp>
      <p:sp>
        <p:nvSpPr>
          <p:cNvPr id="3" name="Content Placeholder 2"/>
          <p:cNvSpPr>
            <a:spLocks noGrp="1"/>
          </p:cNvSpPr>
          <p:nvPr>
            <p:ph idx="1"/>
          </p:nvPr>
        </p:nvSpPr>
        <p:spPr>
          <a:xfrm>
            <a:off x="457200" y="1295400"/>
            <a:ext cx="8229600" cy="4525963"/>
          </a:xfrm>
        </p:spPr>
        <p:txBody>
          <a:bodyPr>
            <a:noAutofit/>
          </a:bodyPr>
          <a:lstStyle/>
          <a:p>
            <a:r>
              <a:rPr lang="en-US"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What does matrix completion have to do with our problem?</a:t>
            </a:r>
          </a:p>
          <a:p>
            <a:pPr lvl="1"/>
            <a:r>
              <a:rPr lang="en-US"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Users rate movies they have seen, but obviously cannot rate movies they have not</a:t>
            </a:r>
          </a:p>
          <a:p>
            <a:pPr lvl="1"/>
            <a:r>
              <a:rPr lang="en-US"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A matrix completion algorithm estimates how users would rate movies that they have never seen based on movies they have rated</a:t>
            </a:r>
          </a:p>
        </p:txBody>
      </p:sp>
      <p:pic>
        <p:nvPicPr>
          <p:cNvPr id="4" name="Picture 3" descr="Initial.PNG"/>
          <p:cNvPicPr>
            <a:picLocks noChangeAspect="1"/>
          </p:cNvPicPr>
          <p:nvPr/>
        </p:nvPicPr>
        <p:blipFill>
          <a:blip r:embed="rId2" cstate="print"/>
          <a:stretch>
            <a:fillRect/>
          </a:stretch>
        </p:blipFill>
        <p:spPr>
          <a:xfrm>
            <a:off x="4343400" y="5250070"/>
            <a:ext cx="4610467" cy="143659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Mmatrix.PNG"/>
          <p:cNvPicPr>
            <a:picLocks noChangeAspect="1"/>
          </p:cNvPicPr>
          <p:nvPr/>
        </p:nvPicPr>
        <p:blipFill>
          <a:blip r:embed="rId2" cstate="print"/>
          <a:stretch>
            <a:fillRect/>
          </a:stretch>
        </p:blipFill>
        <p:spPr>
          <a:xfrm>
            <a:off x="4572000" y="3886200"/>
            <a:ext cx="4348974" cy="2743200"/>
          </a:xfrm>
          <a:prstGeom prst="rect">
            <a:avLst/>
          </a:prstGeom>
        </p:spPr>
      </p:pic>
      <p:sp>
        <p:nvSpPr>
          <p:cNvPr id="2" name="Title 1"/>
          <p:cNvSpPr>
            <a:spLocks noGrp="1"/>
          </p:cNvSpPr>
          <p:nvPr>
            <p:ph type="title"/>
          </p:nvPr>
        </p:nvSpPr>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Matrix Completion</a:t>
            </a:r>
            <a:endParaRPr lang="en-US" dirty="0"/>
          </a:p>
        </p:txBody>
      </p:sp>
      <p:sp>
        <p:nvSpPr>
          <p:cNvPr id="11" name="Bent Arrow 10"/>
          <p:cNvSpPr/>
          <p:nvPr/>
        </p:nvSpPr>
        <p:spPr>
          <a:xfrm flipV="1">
            <a:off x="533400" y="4800600"/>
            <a:ext cx="4114800" cy="1524000"/>
          </a:xfrm>
          <a:prstGeom prst="bentArrow">
            <a:avLst>
              <a:gd name="adj1" fmla="val 25000"/>
              <a:gd name="adj2" fmla="val 26572"/>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p:cNvSpPr txBox="1"/>
          <p:nvPr/>
        </p:nvSpPr>
        <p:spPr>
          <a:xfrm>
            <a:off x="228600" y="1600200"/>
            <a:ext cx="2895600" cy="861774"/>
          </a:xfrm>
          <a:prstGeom prst="rect">
            <a:avLst/>
          </a:prstGeom>
          <a:noFill/>
        </p:spPr>
        <p:txBody>
          <a:bodyPr wrap="square" rtlCol="0">
            <a:spAutoFit/>
          </a:bodyPr>
          <a:lstStyle/>
          <a:p>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SparseMatrix</a:t>
            </a:r>
            <a:endParaRPr lang="en-US" dirty="0"/>
          </a:p>
        </p:txBody>
      </p:sp>
      <p:sp>
        <p:nvSpPr>
          <p:cNvPr id="15" name="TextBox 14"/>
          <p:cNvSpPr txBox="1"/>
          <p:nvPr/>
        </p:nvSpPr>
        <p:spPr>
          <a:xfrm>
            <a:off x="4876800" y="3276600"/>
            <a:ext cx="2362200" cy="584775"/>
          </a:xfrm>
          <a:prstGeom prst="rect">
            <a:avLst/>
          </a:prstGeom>
          <a:noFill/>
        </p:spPr>
        <p:txBody>
          <a:bodyPr wrap="square" rtlCol="0">
            <a:spAutoFit/>
          </a:bodyPr>
          <a:lstStyle/>
          <a:p>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Full Matrix</a:t>
            </a:r>
          </a:p>
        </p:txBody>
      </p:sp>
      <p:pic>
        <p:nvPicPr>
          <p:cNvPr id="8" name="Picture 7" descr="Msmatrix.PNG"/>
          <p:cNvPicPr>
            <a:picLocks noChangeAspect="1"/>
          </p:cNvPicPr>
          <p:nvPr/>
        </p:nvPicPr>
        <p:blipFill>
          <a:blip r:embed="rId3" cstate="print"/>
          <a:stretch>
            <a:fillRect/>
          </a:stretch>
        </p:blipFill>
        <p:spPr>
          <a:xfrm>
            <a:off x="152400" y="2209800"/>
            <a:ext cx="4154365" cy="2667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par>
                                <p:cTn id="8" presetID="3" presetClass="entr" presetSubtype="1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chemeClr val="bg1"/>
                </a:solidFill>
                <a:effectLst>
                  <a:outerShdw blurRad="38100" dist="38100" dir="2700000" algn="tl">
                    <a:srgbClr val="000000">
                      <a:alpha val="43137"/>
                    </a:srgbClr>
                  </a:outerShdw>
                </a:effectLst>
                <a:latin typeface="Arial Rounded MT Bold" pitchFamily="34" charset="0"/>
              </a:rPr>
              <a:t>Matrix Completion</a:t>
            </a:r>
            <a:endParaRPr lang="en-US" dirty="0"/>
          </a:p>
        </p:txBody>
      </p:sp>
      <p:sp>
        <p:nvSpPr>
          <p:cNvPr id="3" name="Content Placeholder 2"/>
          <p:cNvSpPr>
            <a:spLocks noGrp="1"/>
          </p:cNvSpPr>
          <p:nvPr>
            <p:ph idx="1"/>
          </p:nvPr>
        </p:nvSpPr>
        <p:spPr>
          <a:xfrm>
            <a:off x="533400" y="1676400"/>
            <a:ext cx="8229600" cy="4525963"/>
          </a:xfrm>
        </p:spPr>
        <p:txBody>
          <a:bodyPr/>
          <a:lstStyle/>
          <a:p>
            <a:pPr>
              <a:buNone/>
            </a:pPr>
            <a:r>
              <a:rPr lang="en-US"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A (good) matrix completion algorithm can take a sparse matrix with a small number of entries and return a completed matrix with high probability of successful recreation of the original matrix</a:t>
            </a:r>
          </a:p>
        </p:txBody>
      </p:sp>
      <p:sp>
        <p:nvSpPr>
          <p:cNvPr id="4" name="TextBox 3"/>
          <p:cNvSpPr txBox="1"/>
          <p:nvPr/>
        </p:nvSpPr>
        <p:spPr>
          <a:xfrm>
            <a:off x="3048000" y="5486400"/>
            <a:ext cx="5715000" cy="584775"/>
          </a:xfrm>
          <a:prstGeom prst="rect">
            <a:avLst/>
          </a:prstGeom>
          <a:noFill/>
        </p:spPr>
        <p:txBody>
          <a:bodyPr wrap="square" rtlCol="0">
            <a:spAutoFit/>
          </a:bodyPr>
          <a:lstStyle/>
          <a:p>
            <a:r>
              <a:rPr lang="en-US" sz="3200" b="1" dirty="0" smtClean="0">
                <a:solidFill>
                  <a:schemeClr val="accent6">
                    <a:lumMod val="40000"/>
                    <a:lumOff val="60000"/>
                  </a:schemeClr>
                </a:solidFill>
                <a:effectLst>
                  <a:outerShdw blurRad="38100" dist="38100" dir="2700000" algn="tl">
                    <a:srgbClr val="000000">
                      <a:alpha val="43137"/>
                    </a:srgbClr>
                  </a:outerShdw>
                </a:effectLst>
                <a:latin typeface="Arial Rounded MT Bold" pitchFamily="34" charset="0"/>
              </a:rPr>
              <a:t>In our case, 6% of entries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1091</TotalTime>
  <Words>658</Words>
  <Application>Microsoft Office PowerPoint</Application>
  <PresentationFormat>On-screen Show (4:3)</PresentationFormat>
  <Paragraphs>120</Paragraphs>
  <Slides>28</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Office Theme</vt:lpstr>
      <vt:lpstr>Equation</vt:lpstr>
      <vt:lpstr>Slide 1</vt:lpstr>
      <vt:lpstr>What is Machine Learning?</vt:lpstr>
      <vt:lpstr>Preliminary Research</vt:lpstr>
      <vt:lpstr>Netflix Competition</vt:lpstr>
      <vt:lpstr>Slide 5</vt:lpstr>
      <vt:lpstr>Research Problem</vt:lpstr>
      <vt:lpstr>Matrix Completion</vt:lpstr>
      <vt:lpstr>Matrix Completion</vt:lpstr>
      <vt:lpstr>Matrix Completion</vt:lpstr>
      <vt:lpstr>Our Solution</vt:lpstr>
      <vt:lpstr>Our Solution</vt:lpstr>
      <vt:lpstr>Our Solution</vt:lpstr>
      <vt:lpstr>Our Solution</vt:lpstr>
      <vt:lpstr>Our Solution</vt:lpstr>
      <vt:lpstr>Our Solution</vt:lpstr>
      <vt:lpstr>Our Solution</vt:lpstr>
      <vt:lpstr>Our Solution</vt:lpstr>
      <vt:lpstr>Our Solution</vt:lpstr>
      <vt:lpstr>Our Solution</vt:lpstr>
      <vt:lpstr>Our Solution</vt:lpstr>
      <vt:lpstr>Our Solution</vt:lpstr>
      <vt:lpstr>Our Solution</vt:lpstr>
      <vt:lpstr>Our Solution</vt:lpstr>
      <vt:lpstr>Slide 24</vt:lpstr>
      <vt:lpstr>Results - Rank</vt:lpstr>
      <vt:lpstr>So what?</vt:lpstr>
      <vt:lpstr>So what?</vt:lpstr>
      <vt:lpstr>Slide 28</vt:lpstr>
    </vt:vector>
  </TitlesOfParts>
  <Company>Indiana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Error in Ro</dc:title>
  <dc:creator>iu student</dc:creator>
  <cp:lastModifiedBy>Shi Hui Lim</cp:lastModifiedBy>
  <cp:revision>105</cp:revision>
  <dcterms:created xsi:type="dcterms:W3CDTF">2010-04-28T02:29:19Z</dcterms:created>
  <dcterms:modified xsi:type="dcterms:W3CDTF">2010-05-03T23:48:08Z</dcterms:modified>
</cp:coreProperties>
</file>