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77" r:id="rId10"/>
    <p:sldId id="273" r:id="rId11"/>
    <p:sldId id="278" r:id="rId12"/>
    <p:sldId id="263" r:id="rId13"/>
    <p:sldId id="269" r:id="rId14"/>
    <p:sldId id="270" r:id="rId15"/>
    <p:sldId id="274" r:id="rId16"/>
    <p:sldId id="264" r:id="rId17"/>
    <p:sldId id="265" r:id="rId18"/>
    <p:sldId id="271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C2EA7-7182-4B55-8747-768C00917B91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807BB-AD4A-43E4-9B55-E02BD9A32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6000-DB2E-49C5-8B8B-E4EB6553E5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6000-DB2E-49C5-8B8B-E4EB6553E50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6000-DB2E-49C5-8B8B-E4EB6553E50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07BB-AD4A-43E4-9B55-E02BD9A32F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6000-DB2E-49C5-8B8B-E4EB6553E5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EDAD-77B6-5542-B2DB-CC397F9DE7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C8A1-0727-7940-B7BF-BABF3863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EDAD-77B6-5542-B2DB-CC397F9DE7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C8A1-0727-7940-B7BF-BABF3863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EDAD-77B6-5542-B2DB-CC397F9DE7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C8A1-0727-7940-B7BF-BABF3863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EDAD-77B6-5542-B2DB-CC397F9DE7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C8A1-0727-7940-B7BF-BABF3863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EDAD-77B6-5542-B2DB-CC397F9DE7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C8A1-0727-7940-B7BF-BABF3863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EDAD-77B6-5542-B2DB-CC397F9DE7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C8A1-0727-7940-B7BF-BABF3863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EDAD-77B6-5542-B2DB-CC397F9DE7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C8A1-0727-7940-B7BF-BABF3863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EDAD-77B6-5542-B2DB-CC397F9DE7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C8A1-0727-7940-B7BF-BABF3863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EDAD-77B6-5542-B2DB-CC397F9DE7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C8A1-0727-7940-B7BF-BABF3863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EDAD-77B6-5542-B2DB-CC397F9DE7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C8A1-0727-7940-B7BF-BABF3863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EDAD-77B6-5542-B2DB-CC397F9DE7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C8A1-0727-7940-B7BF-BABF3863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EDAD-77B6-5542-B2DB-CC397F9DE7CE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C8A1-0727-7940-B7BF-BABF3863E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ave.google.com/drwav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munication_collaboration_google_wave_revolution_id793675_size4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844" y="282818"/>
            <a:ext cx="6705022" cy="6580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2102" y="4293220"/>
            <a:ext cx="6647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Google Wave Research Collaboration Group II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12886" y="5473005"/>
            <a:ext cx="4135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Erik Kiser</a:t>
            </a:r>
          </a:p>
          <a:p>
            <a:pPr algn="r"/>
            <a:r>
              <a:rPr lang="en-US" sz="2800" b="1" dirty="0" smtClean="0"/>
              <a:t>Nicholas Swan</a:t>
            </a:r>
          </a:p>
          <a:p>
            <a:pPr algn="r"/>
            <a:r>
              <a:rPr lang="en-US" sz="2800" b="1" dirty="0" smtClean="0"/>
              <a:t>Michael Keel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6605" y="1096703"/>
            <a:ext cx="66473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 Who We Observed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- Use of Email in Group Collaboration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- No Universal Software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6605" y="505060"/>
            <a:ext cx="6133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Group Observation</a:t>
            </a:r>
            <a:endParaRPr lang="en-US" sz="4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6605" y="505060"/>
            <a:ext cx="6133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User Interaction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6605" y="1472663"/>
            <a:ext cx="6534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Used Google wave to manage our own project.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FontTx/>
              <a:buChar char="-"/>
            </a:pPr>
            <a:r>
              <a:rPr lang="en-US" sz="2400" dirty="0" smtClean="0"/>
              <a:t>Assigned tasks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FontTx/>
              <a:buChar char="-"/>
            </a:pPr>
            <a:r>
              <a:rPr lang="en-US" sz="2400" dirty="0" smtClean="0"/>
              <a:t>Group meetings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FontTx/>
              <a:buChar char="-"/>
            </a:pPr>
            <a:r>
              <a:rPr lang="en-US" sz="2400" dirty="0" smtClean="0"/>
              <a:t>Document Upload and Storage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FontTx/>
              <a:buChar char="-"/>
            </a:pPr>
            <a:r>
              <a:rPr lang="en-US" sz="2400" dirty="0" smtClean="0"/>
              <a:t>Meeting notes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FontTx/>
              <a:buChar char="-"/>
            </a:pPr>
            <a:r>
              <a:rPr lang="en-US" sz="2400" dirty="0" smtClean="0"/>
              <a:t>Saved information from previous meetings and collaboration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13" y="505060"/>
            <a:ext cx="6638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Needs of Research Group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33472" y="1600200"/>
            <a:ext cx="6382512" cy="484632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Central organization of all information</a:t>
            </a:r>
          </a:p>
          <a:p>
            <a:pPr lvl="1"/>
            <a:r>
              <a:rPr lang="en-US" sz="2400" dirty="0" smtClean="0"/>
              <a:t>Scattered information is less productive</a:t>
            </a:r>
          </a:p>
          <a:p>
            <a:endParaRPr lang="en-US" sz="2800" dirty="0" smtClean="0"/>
          </a:p>
          <a:p>
            <a:r>
              <a:rPr lang="en-US" sz="2800" dirty="0" smtClean="0"/>
              <a:t>Wide variety of applications and extensions</a:t>
            </a:r>
          </a:p>
          <a:p>
            <a:pPr lvl="1"/>
            <a:r>
              <a:rPr lang="en-US" sz="2400" dirty="0" smtClean="0"/>
              <a:t>Video Chat, Document Upload, Scheduling, etc.</a:t>
            </a:r>
          </a:p>
          <a:p>
            <a:endParaRPr lang="en-US" sz="2800" dirty="0" smtClean="0"/>
          </a:p>
          <a:p>
            <a:r>
              <a:rPr lang="en-US" sz="2800" dirty="0" smtClean="0"/>
              <a:t>Easy to use for all levels of experience</a:t>
            </a:r>
          </a:p>
          <a:p>
            <a:pPr lvl="1"/>
            <a:r>
              <a:rPr lang="en-US" sz="2400" dirty="0" smtClean="0"/>
              <a:t>A simple design reduces time wasted learning a new program</a:t>
            </a:r>
          </a:p>
          <a:p>
            <a:endParaRPr lang="en-US" sz="2800" dirty="0" smtClean="0"/>
          </a:p>
          <a:p>
            <a:r>
              <a:rPr lang="en-US" sz="2800" dirty="0" smtClean="0"/>
              <a:t>Advanced options included for further development</a:t>
            </a:r>
          </a:p>
          <a:p>
            <a:pPr lvl="1"/>
            <a:r>
              <a:rPr lang="en-US" sz="2400" dirty="0" smtClean="0"/>
              <a:t>A simple design shouldn’t limit ones use of features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13" y="505060"/>
            <a:ext cx="6638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Functionalities of Wave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33472" y="1600200"/>
            <a:ext cx="6382512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Tools to Support Research Collaboration:</a:t>
            </a:r>
          </a:p>
          <a:p>
            <a:pPr>
              <a:buFontTx/>
              <a:buChar char="-"/>
            </a:pPr>
            <a:r>
              <a:rPr lang="en-US" sz="2000" dirty="0" err="1" smtClean="0"/>
              <a:t>CheckWave</a:t>
            </a:r>
            <a:r>
              <a:rPr lang="en-US" sz="2000" dirty="0" smtClean="0"/>
              <a:t> (email notification)</a:t>
            </a:r>
          </a:p>
          <a:p>
            <a:pPr>
              <a:buFontTx/>
              <a:buChar char="-"/>
            </a:pPr>
            <a:r>
              <a:rPr lang="en-US" sz="2000" dirty="0" err="1" smtClean="0"/>
              <a:t>TwiloBot</a:t>
            </a:r>
            <a:r>
              <a:rPr lang="en-US" sz="2000" dirty="0" smtClean="0"/>
              <a:t> (Click-to-Call phone number links)</a:t>
            </a:r>
          </a:p>
          <a:p>
            <a:pPr>
              <a:buFontTx/>
              <a:buChar char="-"/>
            </a:pPr>
            <a:r>
              <a:rPr lang="en-US" sz="2000" dirty="0" err="1" smtClean="0"/>
              <a:t>Wavepedia</a:t>
            </a:r>
            <a:r>
              <a:rPr lang="en-US" sz="2000" dirty="0" smtClean="0"/>
              <a:t> </a:t>
            </a:r>
            <a:r>
              <a:rPr lang="en-US" sz="2000" dirty="0" err="1" smtClean="0"/>
              <a:t>Bot</a:t>
            </a:r>
            <a:r>
              <a:rPr lang="en-US" sz="2000" dirty="0" smtClean="0"/>
              <a:t> (Wikipedia to gateway </a:t>
            </a:r>
            <a:r>
              <a:rPr lang="en-US" sz="2000" dirty="0" err="1" smtClean="0"/>
              <a:t>bot</a:t>
            </a:r>
            <a:r>
              <a:rPr lang="en-US" sz="2000" dirty="0" smtClean="0"/>
              <a:t>)</a:t>
            </a:r>
          </a:p>
          <a:p>
            <a:pPr>
              <a:buFontTx/>
              <a:buChar char="-"/>
            </a:pPr>
            <a:r>
              <a:rPr lang="en-US" sz="2000" dirty="0" err="1" smtClean="0"/>
              <a:t>StyleChart</a:t>
            </a:r>
            <a:r>
              <a:rPr lang="en-US" sz="2000" dirty="0" smtClean="0"/>
              <a:t> (Insert a chart into wave)</a:t>
            </a:r>
          </a:p>
          <a:p>
            <a:pPr>
              <a:buFontTx/>
              <a:buChar char="-"/>
            </a:pPr>
            <a:r>
              <a:rPr lang="en-US" sz="2000" dirty="0" err="1" smtClean="0"/>
              <a:t>ClackPoint</a:t>
            </a:r>
            <a:r>
              <a:rPr lang="en-US" sz="2000" dirty="0" smtClean="0"/>
              <a:t> (Audio-conferencing to the wave)</a:t>
            </a:r>
          </a:p>
          <a:p>
            <a:pPr>
              <a:buFontTx/>
              <a:buChar char="-"/>
            </a:pPr>
            <a:r>
              <a:rPr lang="en-US" sz="2000" dirty="0" smtClean="0"/>
              <a:t>Meeting Time Matcher (Schedule of users </a:t>
            </a:r>
            <a:r>
              <a:rPr lang="en-US" sz="2000" dirty="0" err="1" smtClean="0"/>
              <a:t>availabiltiy</a:t>
            </a:r>
            <a:r>
              <a:rPr lang="en-US" sz="2000" dirty="0" smtClean="0"/>
              <a:t>)</a:t>
            </a:r>
          </a:p>
          <a:p>
            <a:pPr>
              <a:buFontTx/>
              <a:buChar char="-"/>
            </a:pPr>
            <a:r>
              <a:rPr lang="en-US" sz="2000" dirty="0" err="1" smtClean="0"/>
              <a:t>Nimbb</a:t>
            </a:r>
            <a:r>
              <a:rPr lang="en-US" sz="2000" dirty="0" smtClean="0"/>
              <a:t> Gadget (Record a video for the wave)</a:t>
            </a:r>
          </a:p>
          <a:p>
            <a:pPr>
              <a:buFontTx/>
              <a:buChar char="-"/>
            </a:pPr>
            <a:r>
              <a:rPr lang="en-US" sz="2000" dirty="0" smtClean="0"/>
              <a:t>Scrummy (Planning tasks, deadlines and allocations)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13" y="505060"/>
            <a:ext cx="6638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How is a Wave different?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33472" y="1600200"/>
            <a:ext cx="6382512" cy="484632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Incorporation of all resources for Collaborative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Research.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Real-Time</a:t>
            </a:r>
          </a:p>
          <a:p>
            <a:pPr lvl="1"/>
            <a:r>
              <a:rPr lang="en-US" sz="2400" dirty="0" err="1" smtClean="0"/>
              <a:t>Embeddability</a:t>
            </a:r>
            <a:r>
              <a:rPr lang="en-US" sz="2400" dirty="0" smtClean="0"/>
              <a:t>  (embed wave into blog)</a:t>
            </a:r>
          </a:p>
          <a:p>
            <a:pPr lvl="1"/>
            <a:r>
              <a:rPr lang="en-US" sz="2400" dirty="0" smtClean="0"/>
              <a:t>Applications &amp; Extensions</a:t>
            </a:r>
          </a:p>
          <a:p>
            <a:pPr lvl="1"/>
            <a:r>
              <a:rPr lang="en-US" sz="2400" dirty="0" smtClean="0"/>
              <a:t>Wiki Functionality (Anything can be edited by anyone on the wave)</a:t>
            </a:r>
          </a:p>
          <a:p>
            <a:pPr lvl="1"/>
            <a:r>
              <a:rPr lang="en-US" sz="2400" dirty="0" smtClean="0"/>
              <a:t>Open Source  (growth!)</a:t>
            </a:r>
          </a:p>
          <a:p>
            <a:pPr lvl="1"/>
            <a:r>
              <a:rPr lang="en-US" sz="2400" dirty="0" smtClean="0"/>
              <a:t>Playback (step through a wave to see exactly how the information was created)</a:t>
            </a:r>
          </a:p>
          <a:p>
            <a:pPr lvl="1"/>
            <a:r>
              <a:rPr lang="en-US" sz="2400" dirty="0" smtClean="0"/>
              <a:t>Spell Check</a:t>
            </a:r>
          </a:p>
          <a:p>
            <a:pPr lvl="1"/>
            <a:r>
              <a:rPr lang="en-US" sz="2400" dirty="0" smtClean="0"/>
              <a:t>Drag-and-Drop File Sharing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3" descr="Google Wave Comparis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6605" y="937968"/>
            <a:ext cx="6647395" cy="592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96605" y="0"/>
            <a:ext cx="6647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r>
              <a:rPr lang="en-US" sz="4400" b="1" dirty="0" smtClean="0"/>
              <a:t>Functionalities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13" y="505060"/>
            <a:ext cx="6638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Use of Google wave</a:t>
            </a:r>
            <a:endParaRPr lang="en-US" sz="4400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568" y="1503101"/>
            <a:ext cx="4928616" cy="336373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33472" y="2011680"/>
            <a:ext cx="6382512" cy="484632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Show our wave and how we have used it throughout our collaboration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13" y="505060"/>
            <a:ext cx="6638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Current Additions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33472" y="1600200"/>
            <a:ext cx="6382512" cy="48463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Initially Google wave did not support email notifications</a:t>
            </a:r>
          </a:p>
          <a:p>
            <a:pPr lvl="1"/>
            <a:r>
              <a:rPr lang="en-US" sz="2400" dirty="0" smtClean="0"/>
              <a:t>Feature was added during this project</a:t>
            </a:r>
          </a:p>
          <a:p>
            <a:endParaRPr lang="en-US" sz="2800" dirty="0" smtClean="0"/>
          </a:p>
          <a:p>
            <a:r>
              <a:rPr lang="en-US" sz="2800" dirty="0" smtClean="0"/>
              <a:t>Uploading files was hard to figure out</a:t>
            </a:r>
          </a:p>
          <a:p>
            <a:pPr lvl="1"/>
            <a:r>
              <a:rPr lang="en-US" sz="2400" dirty="0" smtClean="0"/>
              <a:t>Now it is a one click button to browse or provide a link</a:t>
            </a:r>
          </a:p>
          <a:p>
            <a:endParaRPr lang="en-US" sz="2800" dirty="0" smtClean="0"/>
          </a:p>
          <a:p>
            <a:r>
              <a:rPr lang="en-US" sz="2800" dirty="0" smtClean="0"/>
              <a:t>Important because Google wave is still in the development process</a:t>
            </a:r>
          </a:p>
          <a:p>
            <a:pPr lvl="1"/>
            <a:r>
              <a:rPr lang="en-US" sz="2000" dirty="0" smtClean="0"/>
              <a:t>Realized its problems and have began to fix them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13" y="505060"/>
            <a:ext cx="6638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Potential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33472" y="1600200"/>
            <a:ext cx="6382512" cy="48463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Waves have potential to grow into the premier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online tool for collaborative work.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Ease of development</a:t>
            </a:r>
          </a:p>
          <a:p>
            <a:pPr lvl="2"/>
            <a:r>
              <a:rPr lang="en-US" sz="2000" dirty="0" smtClean="0"/>
              <a:t>API</a:t>
            </a:r>
          </a:p>
          <a:p>
            <a:pPr lvl="2"/>
            <a:r>
              <a:rPr lang="en-US" sz="2000" dirty="0" smtClean="0"/>
              <a:t>Source Code</a:t>
            </a:r>
          </a:p>
          <a:p>
            <a:pPr lvl="2"/>
            <a:r>
              <a:rPr lang="en-US" sz="2000" dirty="0" smtClean="0"/>
              <a:t>Community</a:t>
            </a:r>
            <a:endParaRPr lang="en-US" sz="1200" dirty="0" smtClean="0"/>
          </a:p>
          <a:p>
            <a:pPr lvl="1"/>
            <a:r>
              <a:rPr lang="en-US" dirty="0" smtClean="0"/>
              <a:t>Need for ONE Collaborative Media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13" y="505060"/>
            <a:ext cx="6638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Needs of Research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33472" y="1454119"/>
            <a:ext cx="6382512" cy="484632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Organization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Ease of Use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Many Different Tools</a:t>
            </a:r>
          </a:p>
          <a:p>
            <a:pPr lvl="2">
              <a:buFontTx/>
              <a:buChar char="-"/>
            </a:pPr>
            <a:r>
              <a:rPr lang="en-US" dirty="0" smtClean="0"/>
              <a:t>Voice</a:t>
            </a:r>
          </a:p>
          <a:p>
            <a:pPr lvl="2">
              <a:buFontTx/>
              <a:buChar char="-"/>
            </a:pPr>
            <a:r>
              <a:rPr lang="en-US" dirty="0" smtClean="0"/>
              <a:t>Notes</a:t>
            </a:r>
          </a:p>
          <a:p>
            <a:pPr lvl="2">
              <a:buFontTx/>
              <a:buChar char="-"/>
            </a:pPr>
            <a:r>
              <a:rPr lang="en-US" dirty="0" smtClean="0"/>
              <a:t>External Information</a:t>
            </a:r>
          </a:p>
          <a:p>
            <a:pPr lvl="2">
              <a:buFontTx/>
              <a:buChar char="-"/>
            </a:pPr>
            <a:r>
              <a:rPr lang="en-US" dirty="0" smtClean="0"/>
              <a:t>Charts, Graphs, Graphics, etc…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469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 (Headings)"/>
                <a:cs typeface="Calibri (Headings)"/>
              </a:rPr>
              <a:t>Research Team</a:t>
            </a:r>
            <a:endParaRPr lang="en-US" b="1" dirty="0">
              <a:latin typeface="Calibri (Headings)"/>
              <a:cs typeface="Calibri (Headings)"/>
            </a:endParaRPr>
          </a:p>
        </p:txBody>
      </p:sp>
      <p:pic>
        <p:nvPicPr>
          <p:cNvPr id="5" name="Picture 4" descr="27047_1288616653078_1160040071_30666686_7840120_n.jpg"/>
          <p:cNvPicPr>
            <a:picLocks noChangeAspect="1"/>
          </p:cNvPicPr>
          <p:nvPr/>
        </p:nvPicPr>
        <p:blipFill>
          <a:blip r:embed="rId3"/>
          <a:srcRect l="46861" r="26909" b="58577"/>
          <a:stretch>
            <a:fillRect/>
          </a:stretch>
        </p:blipFill>
        <p:spPr>
          <a:xfrm>
            <a:off x="2799661" y="2217161"/>
            <a:ext cx="1443125" cy="2694997"/>
          </a:xfrm>
          <a:prstGeom prst="rect">
            <a:avLst/>
          </a:prstGeom>
        </p:spPr>
      </p:pic>
      <p:pic>
        <p:nvPicPr>
          <p:cNvPr id="6" name="Picture 5" descr="13747_345193030600_815035600_9926679_7022394_n.jpg"/>
          <p:cNvPicPr>
            <a:picLocks noChangeAspect="1"/>
          </p:cNvPicPr>
          <p:nvPr/>
        </p:nvPicPr>
        <p:blipFill>
          <a:blip r:embed="rId4"/>
          <a:srcRect l="32041" t="11377" r="30284" b="-13728"/>
          <a:stretch>
            <a:fillRect/>
          </a:stretch>
        </p:blipFill>
        <p:spPr>
          <a:xfrm>
            <a:off x="4646862" y="2217160"/>
            <a:ext cx="1486418" cy="3064329"/>
          </a:xfrm>
          <a:prstGeom prst="rect">
            <a:avLst/>
          </a:prstGeom>
        </p:spPr>
      </p:pic>
      <p:pic>
        <p:nvPicPr>
          <p:cNvPr id="7" name="Picture 6" descr="n6849237_48671640_10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295" y="2217161"/>
            <a:ext cx="1342106" cy="2694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9661" y="4912158"/>
            <a:ext cx="14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Michael Keel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6862" y="4912158"/>
            <a:ext cx="167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Nicholas Swan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2295" y="4912158"/>
            <a:ext cx="155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Erik Kiser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13" y="505060"/>
            <a:ext cx="6638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Wave Supports Collaborative Research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33472" y="1454119"/>
            <a:ext cx="6382512" cy="484632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Integration of current research tools into wave</a:t>
            </a:r>
          </a:p>
          <a:p>
            <a:pPr lvl="1">
              <a:buFontTx/>
              <a:buChar char="-"/>
            </a:pPr>
            <a:r>
              <a:rPr lang="en-US" dirty="0" smtClean="0"/>
              <a:t>One place for a group to always look for information</a:t>
            </a:r>
          </a:p>
          <a:p>
            <a:pPr lvl="1">
              <a:buFontTx/>
              <a:buChar char="-"/>
            </a:pPr>
            <a:r>
              <a:rPr lang="en-US" dirty="0" smtClean="0"/>
              <a:t>Accurately store data</a:t>
            </a:r>
          </a:p>
          <a:p>
            <a:pPr lvl="1">
              <a:buFontTx/>
              <a:buChar char="-"/>
            </a:pPr>
            <a:r>
              <a:rPr lang="en-US" dirty="0" smtClean="0"/>
              <a:t>No “lost” information</a:t>
            </a:r>
          </a:p>
          <a:p>
            <a:pPr lvl="1">
              <a:buFontTx/>
              <a:buChar char="-"/>
            </a:pPr>
            <a:r>
              <a:rPr lang="en-US" dirty="0" smtClean="0"/>
              <a:t>Secure access to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45776_pencils.jpg"/>
          <p:cNvPicPr>
            <a:picLocks noChangeAspect="1"/>
          </p:cNvPicPr>
          <p:nvPr/>
        </p:nvPicPr>
        <p:blipFill>
          <a:blip r:embed="rId3"/>
          <a:srcRect l="11374"/>
          <a:stretch>
            <a:fillRect/>
          </a:stretch>
        </p:blipFill>
        <p:spPr>
          <a:xfrm>
            <a:off x="5680501" y="3174665"/>
            <a:ext cx="3463499" cy="3688751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3030562" y="505060"/>
            <a:ext cx="5873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b="1" dirty="0" smtClean="0">
                <a:solidFill>
                  <a:srgbClr val="000000"/>
                </a:solidFill>
              </a:rPr>
              <a:t>Hypothesis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499" y="2150115"/>
            <a:ext cx="486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Can Google Wave be an Effective Medium for Group Research Collaboration?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9868" y="6494085"/>
            <a:ext cx="2924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1200" dirty="0" smtClean="0"/>
              <a:t>Credit: Google Images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0632" y="505060"/>
            <a:ext cx="6133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Current Problems?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70632" y="1600200"/>
            <a:ext cx="6133448" cy="4525963"/>
          </a:xfrm>
        </p:spPr>
        <p:txBody>
          <a:bodyPr/>
          <a:lstStyle/>
          <a:p>
            <a:r>
              <a:rPr lang="en-US" sz="2800" dirty="0" smtClean="0"/>
              <a:t>Main form of communication</a:t>
            </a:r>
          </a:p>
          <a:p>
            <a:pPr lvl="1"/>
            <a:r>
              <a:rPr lang="en-US" dirty="0" smtClean="0"/>
              <a:t>Email lists</a:t>
            </a:r>
          </a:p>
          <a:p>
            <a:endParaRPr lang="en-US" sz="2800" dirty="0" smtClean="0"/>
          </a:p>
          <a:p>
            <a:r>
              <a:rPr lang="en-US" sz="2800" dirty="0" smtClean="0"/>
              <a:t>Tools used varies all over the internet</a:t>
            </a:r>
          </a:p>
          <a:p>
            <a:pPr lvl="1"/>
            <a:r>
              <a:rPr lang="en-US" dirty="0" smtClean="0"/>
              <a:t>Wikis, Blogs, Skype, SharePoint</a:t>
            </a:r>
          </a:p>
          <a:p>
            <a:endParaRPr lang="en-US" sz="2800" dirty="0" smtClean="0"/>
          </a:p>
          <a:p>
            <a:r>
              <a:rPr lang="en-US" sz="2800" dirty="0" smtClean="0"/>
              <a:t>No one uses the same tools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6605" y="505060"/>
            <a:ext cx="6133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Organizational Factors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70632" y="1600200"/>
            <a:ext cx="6133448" cy="4525963"/>
          </a:xfrm>
        </p:spPr>
        <p:txBody>
          <a:bodyPr/>
          <a:lstStyle/>
          <a:p>
            <a:r>
              <a:rPr lang="en-US" sz="2800" dirty="0" smtClean="0"/>
              <a:t>Organization is hard to control</a:t>
            </a:r>
          </a:p>
          <a:p>
            <a:endParaRPr lang="en-US" sz="2800" dirty="0" smtClean="0"/>
          </a:p>
          <a:p>
            <a:r>
              <a:rPr lang="en-US" sz="2800" dirty="0" smtClean="0"/>
              <a:t>Many different accounts or sites used</a:t>
            </a:r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People are left off of email lists or information is overlooked by them</a:t>
            </a:r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Information is scattered everywhere</a:t>
            </a:r>
          </a:p>
          <a:p>
            <a:pPr lvl="1"/>
            <a:r>
              <a:rPr lang="en-US" sz="2400" dirty="0" smtClean="0"/>
              <a:t>Email messages get lost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96605" y="1600200"/>
            <a:ext cx="6382512" cy="484632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None/>
            </a:pPr>
            <a:r>
              <a:rPr lang="en-US" dirty="0" smtClean="0"/>
              <a:t>Google Wave is an online tool for real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time communication and collaboration.</a:t>
            </a:r>
          </a:p>
          <a:p>
            <a:pPr lvl="1"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 smtClean="0"/>
              <a:t>Conversation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 smtClean="0"/>
              <a:t>Documentation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 smtClean="0"/>
              <a:t>Multi-Media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 smtClean="0"/>
              <a:t>Shared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US" dirty="0" smtClean="0"/>
              <a:t>Live</a:t>
            </a:r>
          </a:p>
          <a:p>
            <a:pPr lvl="1">
              <a:spcBef>
                <a:spcPts val="0"/>
              </a:spcBef>
              <a:buNone/>
            </a:pPr>
            <a:endParaRPr lang="en-US" dirty="0" smtClean="0"/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http://wave.google.com/drwave.html </a:t>
            </a: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96605" y="505060"/>
            <a:ext cx="6133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What is Google Wave?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649" y="557561"/>
            <a:ext cx="3746128" cy="90882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649005" y="1752600"/>
            <a:ext cx="6382512" cy="4846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Still in “beta”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smtClean="0"/>
              <a:t>Only become a wave member through invitation, similar to the </a:t>
            </a:r>
            <a:r>
              <a:rPr lang="en-US" sz="2800" dirty="0" err="1" smtClean="0"/>
              <a:t>gmail</a:t>
            </a:r>
            <a:r>
              <a:rPr lang="en-US" sz="2800" dirty="0" smtClean="0"/>
              <a:t> release.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/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Internal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 smtClean="0"/>
              <a:t>Google Development</a:t>
            </a:r>
          </a:p>
          <a:p>
            <a:pPr marL="1200150" lvl="2" indent="-285750">
              <a:buFontTx/>
              <a:buChar char="-"/>
            </a:pPr>
            <a:r>
              <a:rPr lang="en-US" sz="2800" dirty="0" smtClean="0"/>
              <a:t>Features</a:t>
            </a:r>
          </a:p>
          <a:p>
            <a:pPr marL="1200150" lvl="2" indent="-285750">
              <a:buFontTx/>
              <a:buChar char="-"/>
            </a:pPr>
            <a:r>
              <a:rPr lang="en-US" sz="2800" dirty="0" smtClean="0"/>
              <a:t>Usability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/>
              <a:t>External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API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Source</a:t>
            </a:r>
          </a:p>
          <a:p>
            <a:pPr marL="1200150" lvl="2" indent="-285750">
              <a:buFont typeface="Arial"/>
              <a:buChar char="–"/>
            </a:pPr>
            <a:r>
              <a:rPr lang="en-US" sz="2800" baseline="0" dirty="0" smtClean="0"/>
              <a:t>New</a:t>
            </a:r>
            <a:r>
              <a:rPr lang="en-US" sz="2800" dirty="0" smtClean="0"/>
              <a:t> Tools</a:t>
            </a:r>
          </a:p>
          <a:p>
            <a:pPr marL="1200150" lvl="2" indent="-285750">
              <a:buFont typeface="Arial"/>
              <a:buChar char="–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Gadgets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649005" y="1752600"/>
            <a:ext cx="6382512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Wave Gadget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Look &amp; Feel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Wave Robot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Modify Information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Save Information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Display Information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Wave Embeds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Party Tool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Import New Functionality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dirty="0" smtClean="0"/>
              <a:t>example – </a:t>
            </a:r>
            <a:r>
              <a:rPr lang="en-US" sz="2800" dirty="0" err="1" smtClean="0"/>
              <a:t>youtube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buFont typeface="Arial" pitchFamily="34" charset="0"/>
              <a:buChar char="•"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6605" y="505060"/>
            <a:ext cx="6133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Gadgets, Embeds, Bots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" y="0"/>
            <a:ext cx="2408665" cy="686341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Introduction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Problems With Research Collaboration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Google Wave?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Research Methods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What We Found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rgbClr val="558ED5"/>
                </a:solidFill>
              </a:rPr>
              <a:t>Recommendations/Conclusions</a:t>
            </a:r>
          </a:p>
          <a:p>
            <a:pPr>
              <a:buFont typeface="Arial"/>
              <a:buChar char="•"/>
            </a:pPr>
            <a:endParaRPr lang="en-US" sz="2000" b="1" dirty="0" smtClean="0">
              <a:solidFill>
                <a:srgbClr val="558ED5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6605" y="505060"/>
            <a:ext cx="6133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 smtClean="0">
                <a:solidFill>
                  <a:srgbClr val="000000"/>
                </a:solidFill>
              </a:rPr>
              <a:t>Individual Research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49005" y="1752600"/>
            <a:ext cx="6382512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00150" lvl="2" indent="-285750"/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6605" y="1472663"/>
            <a:ext cx="6534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group member was assigned 2 questions aligned with Google wave and collaborative research.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Current collaborative tools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Functionalities of Google wave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Needs of a collaborative research group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Collaborative tools needed in Google wave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Comparison of Google wave to other collaborative tools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Current performance of a collaborative research group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992</Words>
  <Application>Microsoft Office PowerPoint</Application>
  <PresentationFormat>On-screen Show (4:3)</PresentationFormat>
  <Paragraphs>538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Research Team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Keel</dc:creator>
  <cp:lastModifiedBy>Geoffrey Fox</cp:lastModifiedBy>
  <cp:revision>89</cp:revision>
  <dcterms:created xsi:type="dcterms:W3CDTF">2010-04-21T17:37:32Z</dcterms:created>
  <dcterms:modified xsi:type="dcterms:W3CDTF">2010-05-04T12:00:18Z</dcterms:modified>
</cp:coreProperties>
</file>