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1" r:id="rId6"/>
    <p:sldId id="272" r:id="rId7"/>
    <p:sldId id="273" r:id="rId8"/>
    <p:sldId id="262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%20BANDage%20%231\Documents\Academic\Spring%202010\INFO-I399\Research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Gender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3407073490813648"/>
          <c:y val="5.0847457627118765E-2"/>
        </c:manualLayout>
      </c:layout>
    </c:title>
    <c:plotArea>
      <c:layout>
        <c:manualLayout>
          <c:layoutTarget val="inner"/>
          <c:xMode val="edge"/>
          <c:yMode val="edge"/>
          <c:x val="4.0000000000000063E-2"/>
          <c:y val="0.17225548457386269"/>
          <c:w val="0.75131837270341262"/>
          <c:h val="0.70879091764473057"/>
        </c:manualLayout>
      </c:layout>
      <c:pieChart>
        <c:varyColors val="1"/>
        <c:ser>
          <c:idx val="0"/>
          <c:order val="0"/>
          <c:dLbls>
            <c:dLblPos val="ctr"/>
            <c:showVal val="1"/>
            <c:showLeaderLines val="1"/>
          </c:dLbls>
          <c:cat>
            <c:strRef>
              <c:f>Initial_Report!$B$7:$B$8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Initial_Report!$C$7:$C$8</c:f>
              <c:numCache>
                <c:formatCode>General</c:formatCode>
                <c:ptCount val="2"/>
                <c:pt idx="0">
                  <c:v>0.75000000000000111</c:v>
                </c:pt>
                <c:pt idx="1">
                  <c:v>0.25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Experience</a:t>
            </a:r>
            <a:r>
              <a:rPr lang="en-US" baseline="0"/>
              <a:t> as an Undergraduate Researcher</a:t>
            </a:r>
            <a:endParaRPr lang="en-US"/>
          </a:p>
        </c:rich>
      </c:tx>
      <c:layout>
        <c:manualLayout>
          <c:xMode val="edge"/>
          <c:yMode val="edge"/>
          <c:x val="0.16446522309711303"/>
          <c:y val="8.135593220338986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Initial_Report!$B$215:$B$219</c:f>
              <c:strCache>
                <c:ptCount val="5"/>
                <c:pt idx="0">
                  <c:v>Horrible</c:v>
                </c:pt>
                <c:pt idx="1">
                  <c:v>Bad</c:v>
                </c:pt>
                <c:pt idx="2">
                  <c:v>Indifferent</c:v>
                </c:pt>
                <c:pt idx="3">
                  <c:v>Good</c:v>
                </c:pt>
                <c:pt idx="4">
                  <c:v>Excellent</c:v>
                </c:pt>
              </c:strCache>
            </c:strRef>
          </c:cat>
          <c:val>
            <c:numRef>
              <c:f>Initial_Report!$C$215:$C$219</c:f>
              <c:numCache>
                <c:formatCode>General</c:formatCode>
                <c:ptCount val="5"/>
                <c:pt idx="0">
                  <c:v>6.1224489795917957E-2</c:v>
                </c:pt>
                <c:pt idx="1">
                  <c:v>4.0816326530612054E-2</c:v>
                </c:pt>
                <c:pt idx="2">
                  <c:v>0.46938775510204062</c:v>
                </c:pt>
                <c:pt idx="3">
                  <c:v>0.34693877551020047</c:v>
                </c:pt>
                <c:pt idx="4">
                  <c:v>8.1632653061223998E-2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Students vs. Hours Per</a:t>
            </a:r>
            <a:r>
              <a:rPr lang="en-US" baseline="0"/>
              <a:t> Week</a:t>
            </a:r>
            <a:endParaRPr lang="en-US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Initial_Report!$B$245:$B$247</c:f>
              <c:strCache>
                <c:ptCount val="3"/>
                <c:pt idx="0">
                  <c:v>0-5hrs.</c:v>
                </c:pt>
                <c:pt idx="1">
                  <c:v>6-10hrs.</c:v>
                </c:pt>
                <c:pt idx="2">
                  <c:v>10+ hrs.</c:v>
                </c:pt>
              </c:strCache>
            </c:strRef>
          </c:cat>
          <c:val>
            <c:numRef>
              <c:f>Initial_Report!$C$245:$C$247</c:f>
              <c:numCache>
                <c:formatCode>General</c:formatCode>
                <c:ptCount val="3"/>
                <c:pt idx="0">
                  <c:v>0.36250000000000027</c:v>
                </c:pt>
                <c:pt idx="1">
                  <c:v>0.43750000000000022</c:v>
                </c:pt>
                <c:pt idx="2">
                  <c:v>0.2</c:v>
                </c:pt>
              </c:numCache>
            </c:numRef>
          </c:val>
        </c:ser>
        <c:shape val="cylinder"/>
        <c:axId val="68414848"/>
        <c:axId val="68502656"/>
        <c:axId val="0"/>
      </c:bar3DChart>
      <c:catAx>
        <c:axId val="68414848"/>
        <c:scaling>
          <c:orientation val="minMax"/>
        </c:scaling>
        <c:axPos val="b"/>
        <c:tickLblPos val="nextTo"/>
        <c:crossAx val="68502656"/>
        <c:crosses val="autoZero"/>
        <c:auto val="1"/>
        <c:lblAlgn val="ctr"/>
        <c:lblOffset val="100"/>
      </c:catAx>
      <c:valAx>
        <c:axId val="68502656"/>
        <c:scaling>
          <c:orientation val="minMax"/>
        </c:scaling>
        <c:axPos val="l"/>
        <c:majorGridlines/>
        <c:numFmt formatCode="General" sourceLinked="1"/>
        <c:tickLblPos val="nextTo"/>
        <c:crossAx val="6841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64020122484749"/>
          <c:y val="0.52984288422280545"/>
          <c:w val="0.12858202099737534"/>
          <c:h val="8.3717191601049942E-2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Students </a:t>
            </a:r>
            <a:r>
              <a:rPr lang="en-US" dirty="0" smtClean="0"/>
              <a:t>vs. Working for </a:t>
            </a:r>
            <a:r>
              <a:rPr lang="en-US" dirty="0"/>
              <a:t>Pay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Initial_Report!$B$277</c:f>
              <c:strCache>
                <c:ptCount val="1"/>
                <c:pt idx="0">
                  <c:v>Pay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val>
            <c:numRef>
              <c:f>Initial_Report!$C$277:$G$277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25</c:v>
                </c:pt>
                <c:pt idx="3">
                  <c:v>28</c:v>
                </c:pt>
                <c:pt idx="4">
                  <c:v>14</c:v>
                </c:pt>
              </c:numCache>
            </c:numRef>
          </c:val>
        </c:ser>
        <c:shape val="box"/>
        <c:axId val="68519040"/>
        <c:axId val="68520576"/>
        <c:axId val="0"/>
      </c:bar3DChart>
      <c:catAx>
        <c:axId val="68519040"/>
        <c:scaling>
          <c:orientation val="minMax"/>
        </c:scaling>
        <c:axPos val="b"/>
        <c:tickLblPos val="nextTo"/>
        <c:crossAx val="68520576"/>
        <c:crosses val="autoZero"/>
        <c:auto val="1"/>
        <c:lblAlgn val="ctr"/>
        <c:lblOffset val="100"/>
      </c:catAx>
      <c:valAx>
        <c:axId val="68520576"/>
        <c:scaling>
          <c:orientation val="minMax"/>
        </c:scaling>
        <c:axPos val="l"/>
        <c:majorGridlines/>
        <c:numFmt formatCode="General" sourceLinked="1"/>
        <c:tickLblPos val="nextTo"/>
        <c:crossAx val="6851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48753280839895"/>
          <c:y val="0.52984288422280545"/>
          <c:w val="8.7401356080490031E-2"/>
          <c:h val="8.3717191601049942E-2"/>
        </c:manualLayout>
      </c:layout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>
      <c:tx>
        <c:rich>
          <a:bodyPr/>
          <a:lstStyle/>
          <a:p>
            <a:pPr>
              <a:defRPr/>
            </a:pPr>
            <a:r>
              <a:rPr lang="en-US"/>
              <a:t>Student vs. Experience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Initial_Report!$B$278</c:f>
              <c:strCache>
                <c:ptCount val="1"/>
                <c:pt idx="0">
                  <c:v>Experience</c:v>
                </c:pt>
              </c:strCache>
            </c:strRef>
          </c:tx>
          <c:val>
            <c:numRef>
              <c:f>Initial_Report!$C$278:$G$278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13</c:v>
                </c:pt>
                <c:pt idx="3">
                  <c:v>30</c:v>
                </c:pt>
                <c:pt idx="4">
                  <c:v>33</c:v>
                </c:pt>
              </c:numCache>
            </c:numRef>
          </c:val>
        </c:ser>
        <c:shape val="box"/>
        <c:axId val="68541056"/>
        <c:axId val="68297088"/>
        <c:axId val="0"/>
      </c:bar3DChart>
      <c:catAx>
        <c:axId val="68541056"/>
        <c:scaling>
          <c:orientation val="minMax"/>
        </c:scaling>
        <c:axPos val="b"/>
        <c:tickLblPos val="nextTo"/>
        <c:crossAx val="68297088"/>
        <c:crosses val="autoZero"/>
        <c:auto val="1"/>
        <c:lblAlgn val="ctr"/>
        <c:lblOffset val="100"/>
      </c:catAx>
      <c:valAx>
        <c:axId val="68297088"/>
        <c:scaling>
          <c:orientation val="minMax"/>
        </c:scaling>
        <c:axPos val="l"/>
        <c:majorGridlines/>
        <c:numFmt formatCode="General" sourceLinked="1"/>
        <c:tickLblPos val="nextTo"/>
        <c:crossAx val="6854105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Students vs. Interest in Field/Post-Graduation Foundation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Initial_Report!$B$279</c:f>
              <c:strCache>
                <c:ptCount val="1"/>
                <c:pt idx="0">
                  <c:v>Interest in field</c:v>
                </c:pt>
              </c:strCache>
            </c:strRef>
          </c:tx>
          <c:val>
            <c:numRef>
              <c:f>Initial_Report!$C$279:$G$279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21</c:v>
                </c:pt>
                <c:pt idx="4">
                  <c:v>47</c:v>
                </c:pt>
              </c:numCache>
            </c:numRef>
          </c:val>
        </c:ser>
        <c:ser>
          <c:idx val="1"/>
          <c:order val="1"/>
          <c:tx>
            <c:strRef>
              <c:f>Initial_Report!$B$280</c:f>
              <c:strCache>
                <c:ptCount val="1"/>
                <c:pt idx="0">
                  <c:v>Setting foundation for Post-Graduation Studies</c:v>
                </c:pt>
              </c:strCache>
            </c:strRef>
          </c:tx>
          <c:val>
            <c:numRef>
              <c:f>Initial_Report!$C$280:$G$280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21</c:v>
                </c:pt>
                <c:pt idx="3">
                  <c:v>22</c:v>
                </c:pt>
                <c:pt idx="4">
                  <c:v>17</c:v>
                </c:pt>
              </c:numCache>
            </c:numRef>
          </c:val>
        </c:ser>
        <c:shape val="box"/>
        <c:axId val="68322432"/>
        <c:axId val="68323968"/>
        <c:axId val="0"/>
      </c:bar3DChart>
      <c:catAx>
        <c:axId val="68322432"/>
        <c:scaling>
          <c:orientation val="minMax"/>
        </c:scaling>
        <c:axPos val="b"/>
        <c:tickLblPos val="nextTo"/>
        <c:crossAx val="68323968"/>
        <c:crosses val="autoZero"/>
        <c:auto val="1"/>
        <c:lblAlgn val="ctr"/>
        <c:lblOffset val="100"/>
      </c:catAx>
      <c:valAx>
        <c:axId val="68323968"/>
        <c:scaling>
          <c:orientation val="minMax"/>
        </c:scaling>
        <c:axPos val="l"/>
        <c:majorGridlines/>
        <c:numFmt formatCode="General" sourceLinked="1"/>
        <c:tickLblPos val="nextTo"/>
        <c:crossAx val="6832243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Race</a:t>
            </a:r>
          </a:p>
        </c:rich>
      </c:tx>
      <c:layout>
        <c:manualLayout>
          <c:xMode val="edge"/>
          <c:yMode val="edge"/>
          <c:x val="0.44944881889763788"/>
          <c:y val="4.9180327868852472E-2"/>
        </c:manualLayout>
      </c:layout>
    </c:title>
    <c:plotArea>
      <c:layout>
        <c:manualLayout>
          <c:layoutTarget val="inner"/>
          <c:xMode val="edge"/>
          <c:yMode val="edge"/>
          <c:x val="2.9569892473118291E-2"/>
          <c:y val="0.22947398993158638"/>
          <c:w val="0.59946236559139565"/>
          <c:h val="0.60928961748634003"/>
        </c:manualLayout>
      </c:layout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Initial_Report!$B$19:$B$24</c:f>
              <c:strCache>
                <c:ptCount val="6"/>
                <c:pt idx="0">
                  <c:v>Black/African American</c:v>
                </c:pt>
                <c:pt idx="1">
                  <c:v>White (Non-Hispanic)</c:v>
                </c:pt>
                <c:pt idx="2">
                  <c:v>Asian or Pacific Islander</c:v>
                </c:pt>
                <c:pt idx="3">
                  <c:v>American Indian or Alaskan Native</c:v>
                </c:pt>
                <c:pt idx="4">
                  <c:v>Hispanic/Latin American</c:v>
                </c:pt>
                <c:pt idx="5">
                  <c:v>Other Ethnicity</c:v>
                </c:pt>
              </c:strCache>
            </c:strRef>
          </c:cat>
          <c:val>
            <c:numRef>
              <c:f>Initial_Report!$C$19:$C$24</c:f>
              <c:numCache>
                <c:formatCode>General</c:formatCode>
                <c:ptCount val="6"/>
                <c:pt idx="0">
                  <c:v>0.1125</c:v>
                </c:pt>
                <c:pt idx="1">
                  <c:v>0.78749999999999998</c:v>
                </c:pt>
                <c:pt idx="2">
                  <c:v>0.05</c:v>
                </c:pt>
                <c:pt idx="3">
                  <c:v>1.2500000000000001E-2</c:v>
                </c:pt>
                <c:pt idx="4">
                  <c:v>1.2500000000000001E-2</c:v>
                </c:pt>
                <c:pt idx="5">
                  <c:v>2.5000000000000001E-2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Major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Initial_Report!$B$35:$B$37</c:f>
              <c:strCache>
                <c:ptCount val="3"/>
                <c:pt idx="0">
                  <c:v>Informatics</c:v>
                </c:pt>
                <c:pt idx="1">
                  <c:v>Computer Science</c:v>
                </c:pt>
                <c:pt idx="2">
                  <c:v>Other</c:v>
                </c:pt>
              </c:strCache>
            </c:strRef>
          </c:cat>
          <c:val>
            <c:numRef>
              <c:f>Initial_Report!$C$35:$C$37</c:f>
              <c:numCache>
                <c:formatCode>General</c:formatCode>
                <c:ptCount val="3"/>
                <c:pt idx="0">
                  <c:v>0.75000000000000111</c:v>
                </c:pt>
                <c:pt idx="1">
                  <c:v>0.18750000000000028</c:v>
                </c:pt>
                <c:pt idx="2">
                  <c:v>0.1125</c:v>
                </c:pt>
              </c:numCache>
            </c:numRef>
          </c:val>
        </c:ser>
        <c:shape val="box"/>
        <c:axId val="66333696"/>
        <c:axId val="66351872"/>
        <c:axId val="0"/>
      </c:bar3DChart>
      <c:catAx>
        <c:axId val="66333696"/>
        <c:scaling>
          <c:orientation val="minMax"/>
        </c:scaling>
        <c:axPos val="b"/>
        <c:tickLblPos val="nextTo"/>
        <c:crossAx val="66351872"/>
        <c:crosses val="autoZero"/>
        <c:auto val="1"/>
        <c:lblAlgn val="ctr"/>
        <c:lblOffset val="100"/>
      </c:catAx>
      <c:valAx>
        <c:axId val="66351872"/>
        <c:scaling>
          <c:orientation val="minMax"/>
        </c:scaling>
        <c:axPos val="l"/>
        <c:majorGridlines/>
        <c:numFmt formatCode="General" sourceLinked="1"/>
        <c:tickLblPos val="nextTo"/>
        <c:crossAx val="6633369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Year In</a:t>
            </a:r>
            <a:r>
              <a:rPr lang="en-US" baseline="0"/>
              <a:t> School</a:t>
            </a:r>
            <a:endParaRPr lang="en-US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Initial_Report!$B$55:$B$58</c:f>
              <c:strCache>
                <c:ptCount val="4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</c:strCache>
            </c:strRef>
          </c:cat>
          <c:val>
            <c:numRef>
              <c:f>Initial_Report!$C$55:$C$58</c:f>
              <c:numCache>
                <c:formatCode>General</c:formatCode>
                <c:ptCount val="4"/>
                <c:pt idx="0">
                  <c:v>0.05</c:v>
                </c:pt>
                <c:pt idx="1">
                  <c:v>0.2</c:v>
                </c:pt>
                <c:pt idx="2">
                  <c:v>0.41250000000000031</c:v>
                </c:pt>
                <c:pt idx="3">
                  <c:v>0.33750000000000063</c:v>
                </c:pt>
              </c:numCache>
            </c:numRef>
          </c:val>
        </c:ser>
        <c:shape val="box"/>
        <c:axId val="66376448"/>
        <c:axId val="66377984"/>
        <c:axId val="0"/>
      </c:bar3DChart>
      <c:catAx>
        <c:axId val="66376448"/>
        <c:scaling>
          <c:orientation val="minMax"/>
        </c:scaling>
        <c:axPos val="b"/>
        <c:tickLblPos val="nextTo"/>
        <c:crossAx val="66377984"/>
        <c:crosses val="autoZero"/>
        <c:auto val="1"/>
        <c:lblAlgn val="ctr"/>
        <c:lblOffset val="100"/>
      </c:catAx>
      <c:valAx>
        <c:axId val="66377984"/>
        <c:scaling>
          <c:orientation val="minMax"/>
        </c:scaling>
        <c:axPos val="l"/>
        <c:majorGridlines/>
        <c:numFmt formatCode="General" sourceLinked="1"/>
        <c:tickLblPos val="nextTo"/>
        <c:crossAx val="6637644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Skill Level of Programming Skills</a:t>
            </a:r>
          </a:p>
        </c:rich>
      </c:tx>
      <c:layout>
        <c:manualLayout>
          <c:xMode val="edge"/>
          <c:yMode val="edge"/>
          <c:x val="0.10035411198600176"/>
          <c:y val="8.333333333333334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Initial_Report!$B$69</c:f>
              <c:strCache>
                <c:ptCount val="1"/>
                <c:pt idx="0">
                  <c:v>Programming Skills</c:v>
                </c:pt>
              </c:strCache>
            </c:strRef>
          </c:tx>
          <c:val>
            <c:numRef>
              <c:f>Initial_Report!$C$69:$G$69</c:f>
              <c:numCache>
                <c:formatCode>General</c:formatCode>
                <c:ptCount val="5"/>
                <c:pt idx="0">
                  <c:v>6</c:v>
                </c:pt>
                <c:pt idx="1">
                  <c:v>19</c:v>
                </c:pt>
                <c:pt idx="2">
                  <c:v>25</c:v>
                </c:pt>
                <c:pt idx="3">
                  <c:v>26</c:v>
                </c:pt>
                <c:pt idx="4">
                  <c:v>4</c:v>
                </c:pt>
              </c:numCache>
            </c:numRef>
          </c:val>
        </c:ser>
        <c:shape val="box"/>
        <c:axId val="68180992"/>
        <c:axId val="68190976"/>
        <c:axId val="0"/>
      </c:bar3DChart>
      <c:catAx>
        <c:axId val="68180992"/>
        <c:scaling>
          <c:orientation val="minMax"/>
        </c:scaling>
        <c:axPos val="b"/>
        <c:tickLblPos val="nextTo"/>
        <c:crossAx val="68190976"/>
        <c:crosses val="autoZero"/>
        <c:auto val="1"/>
        <c:lblAlgn val="ctr"/>
        <c:lblOffset val="100"/>
      </c:catAx>
      <c:valAx>
        <c:axId val="68190976"/>
        <c:scaling>
          <c:orientation val="minMax"/>
        </c:scaling>
        <c:axPos val="l"/>
        <c:majorGridlines/>
        <c:numFmt formatCode="General" sourceLinked="1"/>
        <c:tickLblPos val="nextTo"/>
        <c:crossAx val="6818099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Skill Level of Web Development Skills</a:t>
            </a:r>
          </a:p>
        </c:rich>
      </c:tx>
      <c:layout>
        <c:manualLayout>
          <c:xMode val="edge"/>
          <c:yMode val="edge"/>
          <c:x val="0.11872922134733163"/>
          <c:y val="8.333333333333334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Initial_Report!$B$70</c:f>
              <c:strCache>
                <c:ptCount val="1"/>
                <c:pt idx="0">
                  <c:v>Web Development Skills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val>
            <c:numRef>
              <c:f>Initial_Report!$C$70:$G$70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shape val="box"/>
        <c:axId val="68203264"/>
        <c:axId val="68204800"/>
        <c:axId val="0"/>
      </c:bar3DChart>
      <c:catAx>
        <c:axId val="68203264"/>
        <c:scaling>
          <c:orientation val="minMax"/>
        </c:scaling>
        <c:axPos val="b"/>
        <c:tickLblPos val="nextTo"/>
        <c:crossAx val="68204800"/>
        <c:crosses val="autoZero"/>
        <c:auto val="1"/>
        <c:lblAlgn val="ctr"/>
        <c:lblOffset val="100"/>
      </c:catAx>
      <c:valAx>
        <c:axId val="68204800"/>
        <c:scaling>
          <c:orientation val="minMax"/>
        </c:scaling>
        <c:axPos val="l"/>
        <c:majorGridlines/>
        <c:numFmt formatCode="General" sourceLinked="1"/>
        <c:tickLblPos val="nextTo"/>
        <c:crossAx val="6820326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Skill Level of Data-Analysis Skills</a:t>
            </a:r>
          </a:p>
        </c:rich>
      </c:tx>
      <c:layout>
        <c:manualLayout>
          <c:xMode val="edge"/>
          <c:yMode val="edge"/>
          <c:x val="0.11590966754155732"/>
          <c:y val="8.333333333333334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Initial_Report!$B$71</c:f>
              <c:strCache>
                <c:ptCount val="1"/>
                <c:pt idx="0">
                  <c:v>Data-Analysis Skills</c:v>
                </c:pt>
              </c:strCache>
            </c:strRef>
          </c:tx>
          <c:spPr>
            <a:solidFill>
              <a:srgbClr val="FFC000"/>
            </a:solidFill>
          </c:spPr>
          <c:val>
            <c:numRef>
              <c:f>Initial_Report!$C$71:$G$71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37</c:v>
                </c:pt>
                <c:pt idx="3">
                  <c:v>20</c:v>
                </c:pt>
                <c:pt idx="4">
                  <c:v>7</c:v>
                </c:pt>
              </c:numCache>
            </c:numRef>
          </c:val>
        </c:ser>
        <c:shape val="box"/>
        <c:axId val="68229376"/>
        <c:axId val="68235264"/>
        <c:axId val="0"/>
      </c:bar3DChart>
      <c:catAx>
        <c:axId val="68229376"/>
        <c:scaling>
          <c:orientation val="minMax"/>
        </c:scaling>
        <c:axPos val="b"/>
        <c:tickLblPos val="nextTo"/>
        <c:crossAx val="68235264"/>
        <c:crosses val="autoZero"/>
        <c:auto val="1"/>
        <c:lblAlgn val="ctr"/>
        <c:lblOffset val="100"/>
      </c:catAx>
      <c:valAx>
        <c:axId val="68235264"/>
        <c:scaling>
          <c:orientation val="minMax"/>
        </c:scaling>
        <c:axPos val="l"/>
        <c:majorGridlines/>
        <c:numFmt formatCode="General" sourceLinked="1"/>
        <c:tickLblPos val="nextTo"/>
        <c:crossAx val="6822937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Familiarity with</a:t>
            </a:r>
            <a:r>
              <a:rPr lang="en-US" baseline="0"/>
              <a:t> Informatics Fields</a:t>
            </a:r>
            <a:endParaRPr lang="en-US"/>
          </a:p>
        </c:rich>
      </c:tx>
      <c:layout>
        <c:manualLayout>
          <c:xMode val="edge"/>
          <c:yMode val="edge"/>
          <c:x val="4.1943967981703828E-2"/>
          <c:y val="2.6600159286780611E-2"/>
        </c:manualLayout>
      </c:layout>
    </c:title>
    <c:plotArea>
      <c:layout/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Initial_Report!$B$180:$B$189</c:f>
              <c:strCache>
                <c:ptCount val="10"/>
                <c:pt idx="0">
                  <c:v>Complexity</c:v>
                </c:pt>
                <c:pt idx="1">
                  <c:v>Bio-informatics/Chemical Informatics</c:v>
                </c:pt>
                <c:pt idx="2">
                  <c:v>Security</c:v>
                </c:pt>
                <c:pt idx="3">
                  <c:v>HCI/D</c:v>
                </c:pt>
                <c:pt idx="4">
                  <c:v>Music Informatics</c:v>
                </c:pt>
                <c:pt idx="5">
                  <c:v>Social Informatics</c:v>
                </c:pt>
                <c:pt idx="6">
                  <c:v>Cyberinfrastructure and High Performance Computing</c:v>
                </c:pt>
                <c:pt idx="7">
                  <c:v>Data, Databases and Search</c:v>
                </c:pt>
                <c:pt idx="8">
                  <c:v>Ubiquitous Computing</c:v>
                </c:pt>
                <c:pt idx="9">
                  <c:v>Computer Networking</c:v>
                </c:pt>
              </c:strCache>
            </c:strRef>
          </c:cat>
          <c:val>
            <c:numRef>
              <c:f>Initial_Report!$I$180:$I$189</c:f>
              <c:numCache>
                <c:formatCode>General</c:formatCode>
                <c:ptCount val="10"/>
                <c:pt idx="0">
                  <c:v>1.9900000000000013</c:v>
                </c:pt>
                <c:pt idx="1">
                  <c:v>1.7</c:v>
                </c:pt>
                <c:pt idx="2">
                  <c:v>2.4</c:v>
                </c:pt>
                <c:pt idx="3">
                  <c:v>2.9</c:v>
                </c:pt>
                <c:pt idx="4">
                  <c:v>1.8</c:v>
                </c:pt>
                <c:pt idx="5">
                  <c:v>3.05</c:v>
                </c:pt>
                <c:pt idx="6">
                  <c:v>2.0499999999999998</c:v>
                </c:pt>
                <c:pt idx="7">
                  <c:v>3.23</c:v>
                </c:pt>
                <c:pt idx="8">
                  <c:v>2.36</c:v>
                </c:pt>
                <c:pt idx="9">
                  <c:v>3.19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444575678040295"/>
          <c:y val="1.2760677642567426E-2"/>
          <c:w val="0.33333202099737602"/>
          <c:h val="0.98723935549722819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Fields Already</a:t>
            </a:r>
            <a:r>
              <a:rPr lang="en-US" baseline="0"/>
              <a:t> Worked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4"/>
              <c:layout>
                <c:manualLayout>
                  <c:x val="-3.0520723043151708E-2"/>
                  <c:y val="4.5721665201872548E-2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  <c:showLeaderLines val="1"/>
          </c:dLbls>
          <c:cat>
            <c:strRef>
              <c:f>Initial_Report!$B$199:$B$208</c:f>
              <c:strCache>
                <c:ptCount val="10"/>
                <c:pt idx="0">
                  <c:v>Complexity</c:v>
                </c:pt>
                <c:pt idx="1">
                  <c:v>Bioinformatics/Chemical Informatics</c:v>
                </c:pt>
                <c:pt idx="2">
                  <c:v>Security</c:v>
                </c:pt>
                <c:pt idx="3">
                  <c:v>HCI/D</c:v>
                </c:pt>
                <c:pt idx="4">
                  <c:v>Music Informatics</c:v>
                </c:pt>
                <c:pt idx="5">
                  <c:v>Social Informatics</c:v>
                </c:pt>
                <c:pt idx="6">
                  <c:v>Cyberinfrastructure and High Performance Computing</c:v>
                </c:pt>
                <c:pt idx="7">
                  <c:v>Data, Databases, and Search</c:v>
                </c:pt>
                <c:pt idx="8">
                  <c:v>Ubiquitous Computing</c:v>
                </c:pt>
                <c:pt idx="9">
                  <c:v>Computer Networking</c:v>
                </c:pt>
              </c:strCache>
            </c:strRef>
          </c:cat>
          <c:val>
            <c:numRef>
              <c:f>Initial_Report!$C$199:$C$208</c:f>
              <c:numCache>
                <c:formatCode>General</c:formatCode>
                <c:ptCount val="10"/>
                <c:pt idx="0">
                  <c:v>7.8125E-2</c:v>
                </c:pt>
                <c:pt idx="1">
                  <c:v>0.10937500000000007</c:v>
                </c:pt>
                <c:pt idx="2">
                  <c:v>0.10937500000000007</c:v>
                </c:pt>
                <c:pt idx="3">
                  <c:v>0.31250000000000028</c:v>
                </c:pt>
                <c:pt idx="4">
                  <c:v>7.8125E-2</c:v>
                </c:pt>
                <c:pt idx="5">
                  <c:v>0.203125</c:v>
                </c:pt>
                <c:pt idx="6">
                  <c:v>0.125</c:v>
                </c:pt>
                <c:pt idx="7">
                  <c:v>0.265625</c:v>
                </c:pt>
                <c:pt idx="8">
                  <c:v>4.6874999999999986E-2</c:v>
                </c:pt>
                <c:pt idx="9">
                  <c:v>0.18750000000000014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FE8EF-0AAC-4C72-9D7F-0A310C42435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83365-6880-4FBA-BEE9-E704FF64B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3365-6880-4FBA-BEE9-E704FF64B6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1C5599-6368-4833-8E78-365E2AEAF383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60073-4B07-4089-9D97-4AD834496D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page.iu.edu/~km40/SoIC/index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u.qualtrics.com/SE/?SID=SV_egQvrac3kpxBSzq&amp;SVID=Pro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SOIC Undergraduate Research </a:t>
            </a:r>
            <a:r>
              <a:rPr lang="en-US" b="1" dirty="0" smtClean="0"/>
              <a:t>Resource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</a:t>
            </a:r>
            <a:r>
              <a:rPr lang="en-US" dirty="0" smtClean="0"/>
              <a:t>Austin Graft, </a:t>
            </a:r>
            <a:r>
              <a:rPr lang="en-US" dirty="0" err="1" smtClean="0"/>
              <a:t>Veldez</a:t>
            </a:r>
            <a:r>
              <a:rPr lang="en-US" dirty="0" smtClean="0"/>
              <a:t> </a:t>
            </a:r>
            <a:r>
              <a:rPr lang="en-US" dirty="0" smtClean="0"/>
              <a:t>Joshua, and Kelsey Miller.</a:t>
            </a:r>
          </a:p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AI’s: </a:t>
            </a:r>
            <a:r>
              <a:rPr lang="en-US" dirty="0" err="1" smtClean="0"/>
              <a:t>Vaibhav</a:t>
            </a:r>
            <a:r>
              <a:rPr lang="en-US" dirty="0" smtClean="0"/>
              <a:t> </a:t>
            </a:r>
            <a:r>
              <a:rPr lang="en-US" dirty="0" err="1" smtClean="0"/>
              <a:t>Garg</a:t>
            </a:r>
            <a:r>
              <a:rPr lang="en-US" dirty="0"/>
              <a:t> </a:t>
            </a:r>
            <a:r>
              <a:rPr lang="en-US" dirty="0" smtClean="0"/>
              <a:t>and Wyatt Clark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Survey 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48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was completed by 80+ students from various majors on IU’s campus.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381000" y="1764268"/>
          <a:ext cx="381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</p:nvPr>
        </p:nvGraphicFramePr>
        <p:xfrm>
          <a:off x="4038600" y="1764268"/>
          <a:ext cx="472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Survey Results (cont.)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52400" y="1905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03860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2057400"/>
            <a:ext cx="312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75% Informatics Majors</a:t>
            </a:r>
          </a:p>
          <a:p>
            <a:r>
              <a:rPr lang="en-US" sz="1400" dirty="0" smtClean="0"/>
              <a:t>15% Computer Science Majors</a:t>
            </a:r>
          </a:p>
          <a:p>
            <a:r>
              <a:rPr lang="en-US" sz="1400" dirty="0" smtClean="0"/>
              <a:t>10% Other: </a:t>
            </a:r>
          </a:p>
          <a:p>
            <a:r>
              <a:rPr lang="en-US" sz="1400" dirty="0" smtClean="0"/>
              <a:t>	Political Science</a:t>
            </a:r>
          </a:p>
          <a:p>
            <a:r>
              <a:rPr lang="en-US" sz="1400" dirty="0" smtClean="0"/>
              <a:t>	Biology</a:t>
            </a:r>
          </a:p>
          <a:p>
            <a:r>
              <a:rPr lang="en-US" sz="1400" dirty="0" smtClean="0"/>
              <a:t>	Chemistry</a:t>
            </a:r>
          </a:p>
          <a:p>
            <a:r>
              <a:rPr lang="en-US" sz="1400" dirty="0" smtClean="0"/>
              <a:t>	Music Education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5% Freshmen</a:t>
            </a:r>
          </a:p>
          <a:p>
            <a:r>
              <a:rPr lang="en-US" sz="1400" dirty="0" smtClean="0"/>
              <a:t>20% Sophomores</a:t>
            </a:r>
          </a:p>
          <a:p>
            <a:r>
              <a:rPr lang="en-US" sz="1400" dirty="0" smtClean="0"/>
              <a:t>41% Juniors</a:t>
            </a:r>
          </a:p>
          <a:p>
            <a:r>
              <a:rPr lang="en-US" sz="1400" dirty="0" smtClean="0"/>
              <a:t>31% Seniors</a:t>
            </a:r>
          </a:p>
          <a:p>
            <a:endParaRPr lang="en-US" sz="1400" dirty="0" smtClean="0"/>
          </a:p>
          <a:p>
            <a:r>
              <a:rPr lang="en-US" sz="1400" dirty="0" smtClean="0"/>
              <a:t>While the survey was evenly distributed among IU’s students, Juniors showed a greater interest in participating and general research.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Survey Results (cont.)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28600" y="1676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52400" y="4191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19600" y="2971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Survey Results (cont.)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914400" y="1905000"/>
          <a:ext cx="6858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93467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to ask:</a:t>
            </a:r>
          </a:p>
          <a:p>
            <a:r>
              <a:rPr lang="en-US" dirty="0" smtClean="0"/>
              <a:t>	Why are students familiar with certain fields than others?</a:t>
            </a:r>
          </a:p>
          <a:p>
            <a:r>
              <a:rPr lang="en-US" dirty="0" smtClean="0"/>
              <a:t>	Is there a trend between the familiar fields and the courses taught at IU?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Survey Results (cont.)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0" y="1828800"/>
          <a:ext cx="5943601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953000" y="4425157"/>
          <a:ext cx="4190999" cy="257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Survey Results (cont.)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533400" y="1828800"/>
          <a:ext cx="3918857" cy="23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81000" y="4191000"/>
          <a:ext cx="3918857" cy="23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800600" y="1828800"/>
          <a:ext cx="3918857" cy="23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24400" y="4191000"/>
          <a:ext cx="4114800" cy="254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715000" cy="443484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SoIC</a:t>
            </a:r>
            <a:r>
              <a:rPr lang="en-US" dirty="0" smtClean="0"/>
              <a:t> Undergraduate Research Resource is a fully functioning website:  </a:t>
            </a:r>
            <a:r>
              <a:rPr lang="en-US" dirty="0" smtClean="0">
                <a:hlinkClick r:id="rId3"/>
              </a:rPr>
              <a:t>http://mypage.iu.edu/~km40/SoIC/index.html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 is user friendly and allows for easy editing (in Dreamweaver)</a:t>
            </a:r>
          </a:p>
          <a:p>
            <a:endParaRPr lang="en-US" dirty="0" smtClean="0"/>
          </a:p>
          <a:p>
            <a:r>
              <a:rPr lang="en-US" dirty="0" smtClean="0"/>
              <a:t>Provides connections to popular social networks such as </a:t>
            </a:r>
            <a:r>
              <a:rPr lang="en-US" dirty="0" err="1" smtClean="0"/>
              <a:t>facebook</a:t>
            </a:r>
            <a:r>
              <a:rPr lang="en-US" dirty="0" smtClean="0"/>
              <a:t>, twitter, and </a:t>
            </a:r>
            <a:r>
              <a:rPr lang="en-US" dirty="0" err="1" smtClean="0"/>
              <a:t>google</a:t>
            </a:r>
            <a:r>
              <a:rPr lang="en-US" dirty="0" smtClean="0"/>
              <a:t> groups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057400"/>
            <a:ext cx="1745384" cy="142569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81400"/>
            <a:ext cx="1744105" cy="142464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181600"/>
            <a:ext cx="1771185" cy="144676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2996" y="1002058"/>
            <a:ext cx="1752599" cy="9626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Efforts needed from Professors, Site Managers, and Researchers to constantly update </a:t>
            </a:r>
            <a:r>
              <a:rPr lang="en-US" dirty="0" err="1" smtClean="0"/>
              <a:t>SoIC</a:t>
            </a:r>
            <a:r>
              <a:rPr lang="en-US" dirty="0" smtClean="0"/>
              <a:t> Undergraduate Research Resource Site</a:t>
            </a:r>
          </a:p>
          <a:p>
            <a:pPr lvl="2"/>
            <a:r>
              <a:rPr lang="en-US" dirty="0" smtClean="0"/>
              <a:t>Insures information is up-to-date</a:t>
            </a:r>
          </a:p>
          <a:p>
            <a:pPr lvl="2"/>
            <a:r>
              <a:rPr lang="en-US" dirty="0" smtClean="0"/>
              <a:t>Provides students with factual information of research already completed or in progress at Indiana University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Implement a login page, where faculty and professors can log in and automatically post research opportunity information to the website</a:t>
            </a:r>
          </a:p>
          <a:p>
            <a:endParaRPr lang="en-US" dirty="0" smtClean="0"/>
          </a:p>
          <a:p>
            <a:r>
              <a:rPr lang="en-US" dirty="0" smtClean="0"/>
              <a:t>Possibly improve aesthetic design to be more in keeping with the new Informatics and Computing web site</a:t>
            </a:r>
          </a:p>
          <a:p>
            <a:endParaRPr lang="en-US" dirty="0" smtClean="0"/>
          </a:p>
          <a:p>
            <a:r>
              <a:rPr lang="en-US" dirty="0" smtClean="0"/>
              <a:t>Conduct video interviews with faculty and professors to showcase on the website</a:t>
            </a:r>
          </a:p>
          <a:p>
            <a:endParaRPr lang="en-US" dirty="0" smtClean="0"/>
          </a:p>
          <a:p>
            <a:r>
              <a:rPr lang="en-US" dirty="0" smtClean="0"/>
              <a:t>Distribute Professor Surveys and Student Surveys more widely and collect the corresponding data for use in listing available research opportunities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57350" y="2590800"/>
            <a:ext cx="5829300" cy="1676400"/>
            <a:chOff x="838200" y="2514600"/>
            <a:chExt cx="5829300" cy="1676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2514600"/>
              <a:ext cx="14859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2514600"/>
              <a:ext cx="14859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2514600"/>
              <a:ext cx="14859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8200" y="2514600"/>
              <a:ext cx="1701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400" b="1" dirty="0" smtClean="0"/>
              <a:t>Our goal is to:</a:t>
            </a:r>
          </a:p>
          <a:p>
            <a:pPr marL="514350" indent="-514350"/>
            <a:r>
              <a:rPr lang="en-US" sz="2400" dirty="0" smtClean="0"/>
              <a:t>Provide a website informing Undergraduates and Incoming Freshmen about research opportunities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r>
              <a:rPr lang="en-US" sz="2400" dirty="0" err="1" smtClean="0"/>
              <a:t>Assesse</a:t>
            </a:r>
            <a:r>
              <a:rPr lang="en-US" sz="2400" dirty="0" smtClean="0"/>
              <a:t> the various research opportunities already on campus that professors are currently seeking students’ assistance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r>
              <a:rPr lang="en-US" sz="2400" dirty="0" smtClean="0"/>
              <a:t>Inform professors of students interests in different fields of research through student surveys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survey</a:t>
            </a:r>
          </a:p>
          <a:p>
            <a:endParaRPr lang="en-US" dirty="0" smtClean="0"/>
          </a:p>
          <a:p>
            <a:r>
              <a:rPr lang="en-US" dirty="0" smtClean="0"/>
              <a:t>Professor interviews</a:t>
            </a:r>
          </a:p>
          <a:p>
            <a:endParaRPr lang="en-US" dirty="0" smtClean="0"/>
          </a:p>
          <a:p>
            <a:r>
              <a:rPr lang="en-US" dirty="0" smtClean="0"/>
              <a:t>Student surveys</a:t>
            </a:r>
          </a:p>
          <a:p>
            <a:endParaRPr lang="en-US" dirty="0" smtClean="0"/>
          </a:p>
          <a:p>
            <a:r>
              <a:rPr lang="en-US" dirty="0" smtClean="0"/>
              <a:t>Website Development (Dreamweaver)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- Professor Survey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Compiled a listed of questions</a:t>
            </a:r>
          </a:p>
          <a:p>
            <a:pPr lvl="2"/>
            <a:r>
              <a:rPr lang="en-US" dirty="0" smtClean="0"/>
              <a:t>What specific area of informatics are you in?</a:t>
            </a:r>
          </a:p>
          <a:p>
            <a:pPr lvl="2"/>
            <a:r>
              <a:rPr lang="en-US" dirty="0" smtClean="0"/>
              <a:t>What are your research interests (including current research)? </a:t>
            </a:r>
          </a:p>
          <a:p>
            <a:pPr lvl="2"/>
            <a:r>
              <a:rPr lang="en-US" dirty="0" smtClean="0"/>
              <a:t>Do you have opportunities for undergraduates (if so is funding available)? </a:t>
            </a:r>
          </a:p>
          <a:p>
            <a:pPr lvl="2"/>
            <a:r>
              <a:rPr lang="en-US" dirty="0" smtClean="0"/>
              <a:t>What skills would you require from undergraduates?</a:t>
            </a:r>
          </a:p>
          <a:p>
            <a:pPr lvl="2"/>
            <a:r>
              <a:rPr lang="en-US" dirty="0" smtClean="0"/>
              <a:t>What specific programming languages are required? </a:t>
            </a:r>
          </a:p>
          <a:p>
            <a:pPr lvl="2"/>
            <a:r>
              <a:rPr lang="en-US" dirty="0" smtClean="0"/>
              <a:t>What specific software is required? </a:t>
            </a:r>
          </a:p>
          <a:p>
            <a:pPr lvl="2"/>
            <a:r>
              <a:rPr lang="en-US" dirty="0" smtClean="0"/>
              <a:t>What kind of work could an undergraduate expect? </a:t>
            </a:r>
          </a:p>
          <a:p>
            <a:pPr lvl="2"/>
            <a:r>
              <a:rPr lang="en-US" dirty="0" smtClean="0"/>
              <a:t>How many hours are expected from undergraduates doing research?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Formatted questions into a professional-looking word document to be sent to Informatics and Computing faculty and professors</a:t>
            </a:r>
          </a:p>
          <a:p>
            <a:endParaRPr lang="en-US" dirty="0"/>
          </a:p>
          <a:p>
            <a:r>
              <a:rPr lang="en-US" dirty="0" smtClean="0"/>
              <a:t>Distributed the Professor Surveys</a:t>
            </a:r>
          </a:p>
          <a:p>
            <a:endParaRPr lang="en-US" dirty="0" smtClean="0"/>
          </a:p>
          <a:p>
            <a:r>
              <a:rPr lang="en-US" dirty="0" smtClean="0"/>
              <a:t>Collected surveys, so that we could incorporate results into research descriptions and listings of available research positions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– Professor Interviews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Established a list of Informatics and Computing faculty members/professors to contact, so as to schedule an interview</a:t>
            </a:r>
          </a:p>
          <a:p>
            <a:endParaRPr lang="en-US" dirty="0" smtClean="0"/>
          </a:p>
          <a:p>
            <a:r>
              <a:rPr lang="en-US" dirty="0" smtClean="0"/>
              <a:t>Met with faculty members/professors and interviewed with the Professor Survey document as a reference for questions</a:t>
            </a:r>
          </a:p>
          <a:p>
            <a:endParaRPr lang="en-US" dirty="0" smtClean="0"/>
          </a:p>
          <a:p>
            <a:r>
              <a:rPr lang="en-US" dirty="0" smtClean="0"/>
              <a:t>Took notes on interview responses</a:t>
            </a:r>
          </a:p>
          <a:p>
            <a:endParaRPr lang="en-US" dirty="0" smtClean="0"/>
          </a:p>
          <a:p>
            <a:r>
              <a:rPr lang="en-US" dirty="0" smtClean="0"/>
              <a:t>Used interview responses as tools for developing research descriptions and listings for available research opportunities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– Student Surveys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Compiled a list of questions to be formatted into a survey that is now available online:  </a:t>
            </a:r>
            <a:r>
              <a:rPr lang="en-US" dirty="0" smtClean="0">
                <a:hlinkClick r:id="rId3"/>
              </a:rPr>
              <a:t>http://iu.qualtrics.com/SE/?SID=SV_egQvrac3kpxBSzq&amp;SVID=Prod</a:t>
            </a:r>
            <a:endParaRPr lang="en-US" dirty="0" smtClean="0"/>
          </a:p>
          <a:p>
            <a:pPr lvl="2"/>
            <a:r>
              <a:rPr lang="en-US" dirty="0" smtClean="0"/>
              <a:t>Gender/ethnicity</a:t>
            </a:r>
          </a:p>
          <a:p>
            <a:pPr lvl="2"/>
            <a:r>
              <a:rPr lang="en-US" dirty="0" smtClean="0"/>
              <a:t>Major/year in school</a:t>
            </a:r>
          </a:p>
          <a:p>
            <a:pPr lvl="2"/>
            <a:r>
              <a:rPr lang="en-US" dirty="0" smtClean="0"/>
              <a:t>Skills/interest in Web Development, Programming, &amp; Data Analysis</a:t>
            </a:r>
          </a:p>
          <a:p>
            <a:pPr lvl="2"/>
            <a:r>
              <a:rPr lang="en-US" dirty="0" smtClean="0"/>
              <a:t>Familiarity/interest in various Informatics and Computing research fields</a:t>
            </a:r>
          </a:p>
          <a:p>
            <a:pPr lvl="2"/>
            <a:r>
              <a:rPr lang="en-US" dirty="0" smtClean="0"/>
              <a:t>Factors influencing willingness to obtain a research position (pay, experience, etc.)</a:t>
            </a:r>
          </a:p>
          <a:p>
            <a:endParaRPr lang="en-US" dirty="0" smtClean="0"/>
          </a:p>
          <a:p>
            <a:r>
              <a:rPr lang="en-US" dirty="0" smtClean="0"/>
              <a:t>Made survey available online and sent out survey link to students in the School of Informatics and Computing</a:t>
            </a:r>
          </a:p>
          <a:p>
            <a:endParaRPr lang="en-US" dirty="0" smtClean="0"/>
          </a:p>
          <a:p>
            <a:r>
              <a:rPr lang="en-US" dirty="0" smtClean="0"/>
              <a:t>Gathered results and formatted data into graphs, so that the data could easily interpreted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– Website 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54864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Created multiple mock-ups for the proposed design of the website</a:t>
            </a:r>
          </a:p>
          <a:p>
            <a:endParaRPr lang="en-US" dirty="0" smtClean="0"/>
          </a:p>
          <a:p>
            <a:r>
              <a:rPr lang="en-US" dirty="0" smtClean="0"/>
              <a:t>Developed a functional version of the website based upon the best mock-up</a:t>
            </a:r>
          </a:p>
          <a:p>
            <a:endParaRPr lang="en-US" dirty="0" smtClean="0"/>
          </a:p>
          <a:p>
            <a:r>
              <a:rPr lang="en-US" dirty="0" smtClean="0"/>
              <a:t>Searched for and created content for the separate web pages</a:t>
            </a:r>
          </a:p>
          <a:p>
            <a:endParaRPr lang="en-US" dirty="0" smtClean="0"/>
          </a:p>
          <a:p>
            <a:r>
              <a:rPr lang="en-US" dirty="0" smtClean="0"/>
              <a:t>Utilized the data from the Professor Surveys to further develop the Research Fields content, as well as the Research Opportunities content</a:t>
            </a:r>
          </a:p>
          <a:p>
            <a:endParaRPr lang="en-US" dirty="0" smtClean="0"/>
          </a:p>
          <a:p>
            <a:r>
              <a:rPr lang="en-US" dirty="0" smtClean="0"/>
              <a:t>Created a </a:t>
            </a:r>
            <a:r>
              <a:rPr lang="en-US" dirty="0" err="1" smtClean="0"/>
              <a:t>facebook</a:t>
            </a:r>
            <a:r>
              <a:rPr lang="en-US" dirty="0" smtClean="0"/>
              <a:t>, twitter, and </a:t>
            </a:r>
            <a:r>
              <a:rPr lang="en-US" dirty="0" err="1" smtClean="0"/>
              <a:t>google</a:t>
            </a:r>
            <a:r>
              <a:rPr lang="en-US" dirty="0" smtClean="0"/>
              <a:t> group page, all which are linked from the website</a:t>
            </a:r>
          </a:p>
          <a:p>
            <a:endParaRPr lang="en-US" dirty="0" smtClean="0"/>
          </a:p>
          <a:p>
            <a:r>
              <a:rPr lang="en-US" dirty="0" smtClean="0"/>
              <a:t>Tested the website in different browsers and on different computers to ensure consistency in display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35480"/>
            <a:ext cx="2743200" cy="212753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21522"/>
            <a:ext cx="2743200" cy="212687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Survey 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many different fields in Informatics and Computing that are conducting research</a:t>
            </a:r>
          </a:p>
          <a:p>
            <a:endParaRPr lang="en-US" dirty="0" smtClean="0"/>
          </a:p>
          <a:p>
            <a:r>
              <a:rPr lang="en-US" dirty="0" smtClean="0"/>
              <a:t>Programming skills are preferred in undergraduate researchers; but not always required</a:t>
            </a:r>
          </a:p>
          <a:p>
            <a:endParaRPr lang="en-US" dirty="0" smtClean="0"/>
          </a:p>
          <a:p>
            <a:r>
              <a:rPr lang="en-US" dirty="0" smtClean="0"/>
              <a:t>There are usually summer positions available</a:t>
            </a:r>
          </a:p>
          <a:p>
            <a:endParaRPr lang="en-US" dirty="0" smtClean="0"/>
          </a:p>
          <a:p>
            <a:r>
              <a:rPr lang="en-US" dirty="0" smtClean="0"/>
              <a:t>A genuine interest in research is desired</a:t>
            </a:r>
          </a:p>
          <a:p>
            <a:endParaRPr lang="en-US" dirty="0" smtClean="0"/>
          </a:p>
          <a:p>
            <a:r>
              <a:rPr lang="en-US" dirty="0" smtClean="0"/>
              <a:t>Candidates should be willing to dedicate a fair amount of time to their research positions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Interview 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is a lot of very interesting, and very exciting research going on in the School of Informatics and Computing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Faculty members/professors are generally willing to create and offer undergraduate research positions</a:t>
            </a:r>
          </a:p>
          <a:p>
            <a:endParaRPr lang="en-US" dirty="0"/>
          </a:p>
          <a:p>
            <a:r>
              <a:rPr lang="en-US" dirty="0" smtClean="0"/>
              <a:t>Research positions are based on the availability of funding</a:t>
            </a:r>
          </a:p>
          <a:p>
            <a:endParaRPr lang="en-US" dirty="0"/>
          </a:p>
          <a:p>
            <a:r>
              <a:rPr lang="en-US" dirty="0" smtClean="0"/>
              <a:t>Most positions do not necessarily require extensive programming and software skills, most research </a:t>
            </a:r>
            <a:r>
              <a:rPr lang="en-US" dirty="0" err="1" smtClean="0"/>
              <a:t>facutly</a:t>
            </a:r>
            <a:r>
              <a:rPr lang="en-US" dirty="0" smtClean="0"/>
              <a:t> and professors believe that it is most important that you are willing and motivated to learn new programming languages and software</a:t>
            </a:r>
          </a:p>
          <a:p>
            <a:endParaRPr lang="en-US" dirty="0"/>
          </a:p>
          <a:p>
            <a:r>
              <a:rPr lang="en-US" dirty="0" smtClean="0"/>
              <a:t>Research positions are not always </a:t>
            </a:r>
            <a:r>
              <a:rPr lang="en-US" dirty="0" err="1" smtClean="0"/>
              <a:t>explicity</a:t>
            </a:r>
            <a:r>
              <a:rPr lang="en-US" dirty="0" smtClean="0"/>
              <a:t> available; it is recommended that you contact a research faculty member or professor directly, and they can give you more information about a research position that would fit your skills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949</Words>
  <Application>Microsoft Office PowerPoint</Application>
  <PresentationFormat>On-screen Show (4:3)</PresentationFormat>
  <Paragraphs>159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SOIC Undergraduate Research Resource</vt:lpstr>
      <vt:lpstr>Overview</vt:lpstr>
      <vt:lpstr>Methodology</vt:lpstr>
      <vt:lpstr>Methodology - Professor Survey</vt:lpstr>
      <vt:lpstr>Methodology – Professor Interviews</vt:lpstr>
      <vt:lpstr>Methodology – Student Surveys</vt:lpstr>
      <vt:lpstr>Methodology – Website Development</vt:lpstr>
      <vt:lpstr>Professor Survey Results</vt:lpstr>
      <vt:lpstr>Professor Interview Results</vt:lpstr>
      <vt:lpstr>Student Survey Results</vt:lpstr>
      <vt:lpstr>Student Survey Results (cont.)</vt:lpstr>
      <vt:lpstr>Student Survey Results (cont.)</vt:lpstr>
      <vt:lpstr>Student Survey Results (cont.)</vt:lpstr>
      <vt:lpstr>Student Survey Results (cont.)</vt:lpstr>
      <vt:lpstr>Student Survey Results (cont.)</vt:lpstr>
      <vt:lpstr>Website Results</vt:lpstr>
      <vt:lpstr>Future Work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SOIC Undergraduate Research Resource</dc:title>
  <dc:creator>Austin</dc:creator>
  <cp:lastModifiedBy>Austin</cp:lastModifiedBy>
  <cp:revision>44</cp:revision>
  <dcterms:created xsi:type="dcterms:W3CDTF">2010-04-20T22:52:58Z</dcterms:created>
  <dcterms:modified xsi:type="dcterms:W3CDTF">2010-04-21T17:02:57Z</dcterms:modified>
</cp:coreProperties>
</file>