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21945600" cy="32918400"/>
  <p:notesSz cx="6858000" cy="9144000"/>
  <p:defaultTextStyle>
    <a:defPPr>
      <a:defRPr lang="en-US"/>
    </a:defPPr>
    <a:lvl1pPr marL="0" algn="l" defTabSz="3133570" rtl="0" eaLnBrk="1" latinLnBrk="0" hangingPunct="1">
      <a:defRPr sz="6200" kern="1200">
        <a:solidFill>
          <a:schemeClr val="tx1"/>
        </a:solidFill>
        <a:latin typeface="+mn-lt"/>
        <a:ea typeface="+mn-ea"/>
        <a:cs typeface="+mn-cs"/>
      </a:defRPr>
    </a:lvl1pPr>
    <a:lvl2pPr marL="1566781" algn="l" defTabSz="3133570" rtl="0" eaLnBrk="1" latinLnBrk="0" hangingPunct="1">
      <a:defRPr sz="6200" kern="1200">
        <a:solidFill>
          <a:schemeClr val="tx1"/>
        </a:solidFill>
        <a:latin typeface="+mn-lt"/>
        <a:ea typeface="+mn-ea"/>
        <a:cs typeface="+mn-cs"/>
      </a:defRPr>
    </a:lvl2pPr>
    <a:lvl3pPr marL="3133570" algn="l" defTabSz="3133570" rtl="0" eaLnBrk="1" latinLnBrk="0" hangingPunct="1">
      <a:defRPr sz="6200" kern="1200">
        <a:solidFill>
          <a:schemeClr val="tx1"/>
        </a:solidFill>
        <a:latin typeface="+mn-lt"/>
        <a:ea typeface="+mn-ea"/>
        <a:cs typeface="+mn-cs"/>
      </a:defRPr>
    </a:lvl3pPr>
    <a:lvl4pPr marL="4700351" algn="l" defTabSz="3133570" rtl="0" eaLnBrk="1" latinLnBrk="0" hangingPunct="1">
      <a:defRPr sz="6200" kern="1200">
        <a:solidFill>
          <a:schemeClr val="tx1"/>
        </a:solidFill>
        <a:latin typeface="+mn-lt"/>
        <a:ea typeface="+mn-ea"/>
        <a:cs typeface="+mn-cs"/>
      </a:defRPr>
    </a:lvl4pPr>
    <a:lvl5pPr marL="6267133" algn="l" defTabSz="3133570" rtl="0" eaLnBrk="1" latinLnBrk="0" hangingPunct="1">
      <a:defRPr sz="6200" kern="1200">
        <a:solidFill>
          <a:schemeClr val="tx1"/>
        </a:solidFill>
        <a:latin typeface="+mn-lt"/>
        <a:ea typeface="+mn-ea"/>
        <a:cs typeface="+mn-cs"/>
      </a:defRPr>
    </a:lvl5pPr>
    <a:lvl6pPr marL="7833913" algn="l" defTabSz="3133570" rtl="0" eaLnBrk="1" latinLnBrk="0" hangingPunct="1">
      <a:defRPr sz="6200" kern="1200">
        <a:solidFill>
          <a:schemeClr val="tx1"/>
        </a:solidFill>
        <a:latin typeface="+mn-lt"/>
        <a:ea typeface="+mn-ea"/>
        <a:cs typeface="+mn-cs"/>
      </a:defRPr>
    </a:lvl6pPr>
    <a:lvl7pPr marL="9400701" algn="l" defTabSz="3133570" rtl="0" eaLnBrk="1" latinLnBrk="0" hangingPunct="1">
      <a:defRPr sz="6200" kern="1200">
        <a:solidFill>
          <a:schemeClr val="tx1"/>
        </a:solidFill>
        <a:latin typeface="+mn-lt"/>
        <a:ea typeface="+mn-ea"/>
        <a:cs typeface="+mn-cs"/>
      </a:defRPr>
    </a:lvl7pPr>
    <a:lvl8pPr marL="10967483" algn="l" defTabSz="3133570" rtl="0" eaLnBrk="1" latinLnBrk="0" hangingPunct="1">
      <a:defRPr sz="6200" kern="1200">
        <a:solidFill>
          <a:schemeClr val="tx1"/>
        </a:solidFill>
        <a:latin typeface="+mn-lt"/>
        <a:ea typeface="+mn-ea"/>
        <a:cs typeface="+mn-cs"/>
      </a:defRPr>
    </a:lvl8pPr>
    <a:lvl9pPr marL="12534264" algn="l" defTabSz="3133570" rtl="0" eaLnBrk="1" latinLnBrk="0" hangingPunct="1">
      <a:defRPr sz="6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FDC7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9921" autoAdjust="0"/>
    <p:restoredTop sz="92667" autoAdjust="0"/>
  </p:normalViewPr>
  <p:slideViewPr>
    <p:cSldViewPr>
      <p:cViewPr>
        <p:scale>
          <a:sx n="10" d="100"/>
          <a:sy n="10" d="100"/>
        </p:scale>
        <p:origin x="-3072" y="-510"/>
      </p:cViewPr>
      <p:guideLst>
        <p:guide orient="horz" pos="10368"/>
        <p:guide pos="6912"/>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1280160" y="6583680"/>
            <a:ext cx="18843956" cy="8778240"/>
          </a:xfrm>
          <a:ln>
            <a:noFill/>
          </a:ln>
        </p:spPr>
        <p:txBody>
          <a:bodyPr vert="horz" tIns="0" rIns="62697"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192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1280161" y="15496973"/>
            <a:ext cx="18851270" cy="8412480"/>
          </a:xfrm>
        </p:spPr>
        <p:txBody>
          <a:bodyPr lIns="0" rIns="62697"/>
          <a:lstStyle>
            <a:lvl1pPr marL="0" marR="156744" indent="0" algn="r">
              <a:buNone/>
              <a:defRPr>
                <a:solidFill>
                  <a:schemeClr val="tx1"/>
                </a:solidFill>
              </a:defRPr>
            </a:lvl1pPr>
            <a:lvl2pPr marL="1567440" indent="0" algn="ctr">
              <a:buNone/>
            </a:lvl2pPr>
            <a:lvl3pPr marL="3134879" indent="0" algn="ctr">
              <a:buNone/>
            </a:lvl3pPr>
            <a:lvl4pPr marL="4702319" indent="0" algn="ctr">
              <a:buNone/>
            </a:lvl4pPr>
            <a:lvl5pPr marL="6269758" indent="0" algn="ctr">
              <a:buNone/>
            </a:lvl5pPr>
            <a:lvl6pPr marL="7837197" indent="0" algn="ctr">
              <a:buNone/>
            </a:lvl6pPr>
            <a:lvl7pPr marL="9404637" indent="0" algn="ctr">
              <a:buNone/>
            </a:lvl7pPr>
            <a:lvl8pPr marL="10972077" indent="0" algn="ctr">
              <a:buNone/>
            </a:lvl8pPr>
            <a:lvl9pPr marL="12539516"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C484F7C-75DC-4720-A27F-57101A2CB333}" type="datetimeFigureOut">
              <a:rPr lang="en-US" smtClean="0"/>
              <a:pPr/>
              <a:t>4/28/2011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CEC0F56-EFAD-4533-9295-9AC928C63E6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484F7C-75DC-4720-A27F-57101A2CB333}" type="datetimeFigureOut">
              <a:rPr lang="en-US" smtClean="0"/>
              <a:pPr/>
              <a:t>4/28/2011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C0F56-EFAD-4533-9295-9AC928C63E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910560" y="4389129"/>
            <a:ext cx="4937760" cy="25016462"/>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097280" y="4389129"/>
            <a:ext cx="14447520" cy="2501646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484F7C-75DC-4720-A27F-57101A2CB333}" type="datetimeFigureOut">
              <a:rPr lang="en-US" smtClean="0"/>
              <a:pPr/>
              <a:t>4/28/2011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C0F56-EFAD-4533-9295-9AC928C63E6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484F7C-75DC-4720-A27F-57101A2CB333}" type="datetimeFigureOut">
              <a:rPr lang="en-US" smtClean="0"/>
              <a:pPr/>
              <a:t>4/28/2011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C0F56-EFAD-4533-9295-9AC928C63E6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2845" y="6320333"/>
            <a:ext cx="18653760" cy="6539789"/>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192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72845" y="12982388"/>
            <a:ext cx="18653760" cy="7246617"/>
          </a:xfrm>
        </p:spPr>
        <p:txBody>
          <a:bodyPr lIns="156744" rIns="156744" anchor="t"/>
          <a:lstStyle>
            <a:lvl1pPr marL="0" indent="0">
              <a:buNone/>
              <a:defRPr sz="7500">
                <a:solidFill>
                  <a:schemeClr val="tx1"/>
                </a:solidFill>
              </a:defRPr>
            </a:lvl1pPr>
            <a:lvl2pPr>
              <a:buNone/>
              <a:defRPr sz="6200">
                <a:solidFill>
                  <a:schemeClr val="tx1">
                    <a:tint val="75000"/>
                  </a:schemeClr>
                </a:solidFill>
              </a:defRPr>
            </a:lvl2pPr>
            <a:lvl3pPr>
              <a:buNone/>
              <a:defRPr sz="5500">
                <a:solidFill>
                  <a:schemeClr val="tx1">
                    <a:tint val="75000"/>
                  </a:schemeClr>
                </a:solidFill>
              </a:defRPr>
            </a:lvl3pPr>
            <a:lvl4pPr>
              <a:buNone/>
              <a:defRPr sz="4700">
                <a:solidFill>
                  <a:schemeClr val="tx1">
                    <a:tint val="75000"/>
                  </a:schemeClr>
                </a:solidFill>
              </a:defRPr>
            </a:lvl4pPr>
            <a:lvl5pPr>
              <a:buNone/>
              <a:defRPr sz="47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C484F7C-75DC-4720-A27F-57101A2CB333}" type="datetimeFigureOut">
              <a:rPr lang="en-US" smtClean="0"/>
              <a:pPr/>
              <a:t>4/28/2011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EC0F56-EFAD-4533-9295-9AC928C63E6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3379622"/>
            <a:ext cx="19751040" cy="54864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097280" y="9216409"/>
            <a:ext cx="9692640" cy="21287232"/>
          </a:xfrm>
        </p:spPr>
        <p:txBody>
          <a:bodyPr/>
          <a:lstStyle>
            <a:lvl1pPr>
              <a:defRPr sz="8900"/>
            </a:lvl1pPr>
            <a:lvl2pPr>
              <a:defRPr sz="8200"/>
            </a:lvl2pPr>
            <a:lvl3pPr>
              <a:defRPr sz="6900"/>
            </a:lvl3pPr>
            <a:lvl4pPr>
              <a:defRPr sz="6200"/>
            </a:lvl4pPr>
            <a:lvl5pPr>
              <a:defRPr sz="6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11155680" y="9216409"/>
            <a:ext cx="9692640" cy="21287232"/>
          </a:xfrm>
        </p:spPr>
        <p:txBody>
          <a:bodyPr/>
          <a:lstStyle>
            <a:lvl1pPr>
              <a:defRPr sz="8900"/>
            </a:lvl1pPr>
            <a:lvl2pPr>
              <a:defRPr sz="8200"/>
            </a:lvl2pPr>
            <a:lvl3pPr>
              <a:defRPr sz="6900"/>
            </a:lvl3pPr>
            <a:lvl4pPr>
              <a:defRPr sz="6200"/>
            </a:lvl4pPr>
            <a:lvl5pPr>
              <a:defRPr sz="6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C484F7C-75DC-4720-A27F-57101A2CB333}" type="datetimeFigureOut">
              <a:rPr lang="en-US" smtClean="0"/>
              <a:pPr/>
              <a:t>4/28/2011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EC0F56-EFAD-4533-9295-9AC928C63E6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97280" y="3379622"/>
            <a:ext cx="19751040" cy="5486400"/>
          </a:xfrm>
        </p:spPr>
        <p:txBody>
          <a:bodyPr tIns="156744"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097280" y="8905190"/>
            <a:ext cx="9696452" cy="3164890"/>
          </a:xfrm>
        </p:spPr>
        <p:txBody>
          <a:bodyPr lIns="156744" tIns="0" rIns="156744" bIns="0" anchor="ctr">
            <a:noAutofit/>
          </a:bodyPr>
          <a:lstStyle>
            <a:lvl1pPr marL="0" indent="0">
              <a:buNone/>
              <a:defRPr sz="8200" b="1" cap="none" baseline="0">
                <a:solidFill>
                  <a:schemeClr val="tx2"/>
                </a:solidFill>
                <a:effectLst/>
              </a:defRPr>
            </a:lvl1pPr>
            <a:lvl2pPr>
              <a:buNone/>
              <a:defRPr sz="6900" b="1"/>
            </a:lvl2pPr>
            <a:lvl3pPr>
              <a:buNone/>
              <a:defRPr sz="6200" b="1"/>
            </a:lvl3pPr>
            <a:lvl4pPr>
              <a:buNone/>
              <a:defRPr sz="5500" b="1"/>
            </a:lvl4pPr>
            <a:lvl5pPr>
              <a:buNone/>
              <a:defRPr sz="55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1148062" y="8926837"/>
            <a:ext cx="9700260" cy="3143246"/>
          </a:xfrm>
        </p:spPr>
        <p:txBody>
          <a:bodyPr lIns="156744" tIns="0" rIns="156744" bIns="0" anchor="ctr"/>
          <a:lstStyle>
            <a:lvl1pPr marL="0" indent="0">
              <a:buNone/>
              <a:defRPr sz="8200" b="1" cap="none" baseline="0">
                <a:solidFill>
                  <a:schemeClr val="tx2"/>
                </a:solidFill>
                <a:effectLst/>
              </a:defRPr>
            </a:lvl1pPr>
            <a:lvl2pPr>
              <a:buNone/>
              <a:defRPr sz="6900" b="1"/>
            </a:lvl2pPr>
            <a:lvl3pPr>
              <a:buNone/>
              <a:defRPr sz="6200" b="1"/>
            </a:lvl3pPr>
            <a:lvl4pPr>
              <a:buNone/>
              <a:defRPr sz="5500" b="1"/>
            </a:lvl4pPr>
            <a:lvl5pPr>
              <a:buNone/>
              <a:defRPr sz="55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1097280" y="12070081"/>
            <a:ext cx="9696452" cy="18459455"/>
          </a:xfrm>
        </p:spPr>
        <p:txBody>
          <a:bodyPr tIns="0"/>
          <a:lstStyle>
            <a:lvl1pPr>
              <a:defRPr sz="7500"/>
            </a:lvl1pPr>
            <a:lvl2pPr>
              <a:defRPr sz="6900"/>
            </a:lvl2pPr>
            <a:lvl3pPr>
              <a:defRPr sz="6200"/>
            </a:lvl3pPr>
            <a:lvl4pPr>
              <a:defRPr sz="5500"/>
            </a:lvl4pPr>
            <a:lvl5pPr>
              <a:defRPr sz="55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11148062" y="12070081"/>
            <a:ext cx="9700260" cy="18459455"/>
          </a:xfrm>
        </p:spPr>
        <p:txBody>
          <a:bodyPr tIns="0"/>
          <a:lstStyle>
            <a:lvl1pPr>
              <a:defRPr sz="7500"/>
            </a:lvl1pPr>
            <a:lvl2pPr>
              <a:defRPr sz="6900"/>
            </a:lvl2pPr>
            <a:lvl3pPr>
              <a:defRPr sz="6200"/>
            </a:lvl3pPr>
            <a:lvl4pPr>
              <a:defRPr sz="5500"/>
            </a:lvl4pPr>
            <a:lvl5pPr>
              <a:defRPr sz="55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C484F7C-75DC-4720-A27F-57101A2CB333}" type="datetimeFigureOut">
              <a:rPr lang="en-US" smtClean="0"/>
              <a:pPr/>
              <a:t>4/28/2011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EC0F56-EFAD-4533-9295-9AC928C63E6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97280" y="3379622"/>
            <a:ext cx="19933920" cy="5486400"/>
          </a:xfrm>
        </p:spPr>
        <p:txBody>
          <a:bodyPr vert="horz" tIns="156744"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171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C484F7C-75DC-4720-A27F-57101A2CB333}" type="datetimeFigureOut">
              <a:rPr lang="en-US" smtClean="0"/>
              <a:pPr/>
              <a:t>4/28/2011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EC0F56-EFAD-4533-9295-9AC928C63E6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484F7C-75DC-4720-A27F-57101A2CB333}" type="datetimeFigureOut">
              <a:rPr lang="en-US" smtClean="0"/>
              <a:pPr/>
              <a:t>4/28/2011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EC0F56-EFAD-4533-9295-9AC928C63E6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0" y="2468890"/>
            <a:ext cx="6583680" cy="5577840"/>
          </a:xfrm>
        </p:spPr>
        <p:txBody>
          <a:bodyPr lIns="0" anchor="b">
            <a:noAutofit/>
          </a:bodyPr>
          <a:lstStyle>
            <a:lvl1pPr algn="l" rtl="0">
              <a:spcBef>
                <a:spcPct val="0"/>
              </a:spcBef>
              <a:buNone/>
              <a:defRPr sz="89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645920" y="8046720"/>
            <a:ext cx="6583680" cy="21945600"/>
          </a:xfrm>
        </p:spPr>
        <p:txBody>
          <a:bodyPr lIns="62697" rIns="62697"/>
          <a:lstStyle>
            <a:lvl1pPr marL="0" indent="0" algn="l">
              <a:buNone/>
              <a:defRPr sz="4700"/>
            </a:lvl1pPr>
            <a:lvl2pPr indent="0" algn="l">
              <a:buNone/>
              <a:defRPr sz="4200"/>
            </a:lvl2pPr>
            <a:lvl3pPr indent="0" algn="l">
              <a:buNone/>
              <a:defRPr sz="3400"/>
            </a:lvl3pPr>
            <a:lvl4pPr indent="0" algn="l">
              <a:buNone/>
              <a:defRPr sz="3100"/>
            </a:lvl4pPr>
            <a:lvl5pPr indent="0" algn="l">
              <a:buNone/>
              <a:defRPr sz="31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8580120" y="8046720"/>
            <a:ext cx="12268200" cy="21945600"/>
          </a:xfrm>
        </p:spPr>
        <p:txBody>
          <a:bodyPr tIns="0"/>
          <a:lstStyle>
            <a:lvl1pPr>
              <a:defRPr sz="9600"/>
            </a:lvl1pPr>
            <a:lvl2pPr>
              <a:defRPr sz="8900"/>
            </a:lvl2pPr>
            <a:lvl3pPr>
              <a:defRPr sz="8200"/>
            </a:lvl3pPr>
            <a:lvl4pPr>
              <a:defRPr sz="6900"/>
            </a:lvl4pPr>
            <a:lvl5pPr>
              <a:defRPr sz="62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C484F7C-75DC-4720-A27F-57101A2CB333}" type="datetimeFigureOut">
              <a:rPr lang="en-US" smtClean="0"/>
              <a:pPr/>
              <a:t>4/28/2011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EC0F56-EFAD-4533-9295-9AC928C63E6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7597808" y="5318770"/>
            <a:ext cx="12618720" cy="1975104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313487" tIns="156744" rIns="313487" bIns="156744" rtlCol="0" anchor="ctr"/>
          <a:lstStyle/>
          <a:p>
            <a:pPr algn="ctr" eaLnBrk="1" latinLnBrk="0" hangingPunct="1"/>
            <a:endParaRPr kumimoji="0" lang="en-US"/>
          </a:p>
        </p:txBody>
      </p:sp>
      <p:sp>
        <p:nvSpPr>
          <p:cNvPr id="12" name="Right Triangle 11"/>
          <p:cNvSpPr/>
          <p:nvPr/>
        </p:nvSpPr>
        <p:spPr>
          <a:xfrm rot="420000" flipV="1">
            <a:off x="19209922" y="25726892"/>
            <a:ext cx="373076" cy="746150"/>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313487" tIns="156744" rIns="313487" bIns="156744" rtlCol="0" anchor="ctr"/>
          <a:lstStyle/>
          <a:p>
            <a:pPr algn="ctr" eaLnBrk="1" latinLnBrk="0" hangingPunct="1"/>
            <a:endParaRPr kumimoji="0" lang="en-US"/>
          </a:p>
        </p:txBody>
      </p:sp>
      <p:sp>
        <p:nvSpPr>
          <p:cNvPr id="2" name="Title 1"/>
          <p:cNvSpPr>
            <a:spLocks noGrp="1"/>
          </p:cNvSpPr>
          <p:nvPr>
            <p:ph type="title"/>
          </p:nvPr>
        </p:nvSpPr>
        <p:spPr>
          <a:xfrm>
            <a:off x="1463040" y="5649584"/>
            <a:ext cx="5310836" cy="7596581"/>
          </a:xfrm>
        </p:spPr>
        <p:txBody>
          <a:bodyPr vert="horz" lIns="156744" tIns="156744" rIns="156744" bIns="156744" anchor="b"/>
          <a:lstStyle>
            <a:lvl1pPr algn="l">
              <a:buNone/>
              <a:defRPr sz="69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463040" y="13578169"/>
            <a:ext cx="5303520" cy="10460736"/>
          </a:xfrm>
        </p:spPr>
        <p:txBody>
          <a:bodyPr lIns="219442" rIns="156744" bIns="156744" anchor="t"/>
          <a:lstStyle>
            <a:lvl1pPr marL="0" indent="0" algn="l">
              <a:spcBef>
                <a:spcPts val="857"/>
              </a:spcBef>
              <a:buFontTx/>
              <a:buNone/>
              <a:defRPr sz="4500"/>
            </a:lvl1pPr>
            <a:lvl2pPr>
              <a:defRPr sz="4200"/>
            </a:lvl2pPr>
            <a:lvl3pPr>
              <a:defRPr sz="3400"/>
            </a:lvl3pPr>
            <a:lvl4pPr>
              <a:defRPr sz="3100"/>
            </a:lvl4pPr>
            <a:lvl5pPr>
              <a:defRPr sz="31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C484F7C-75DC-4720-A27F-57101A2CB333}" type="datetimeFigureOut">
              <a:rPr lang="en-US" smtClean="0"/>
              <a:pPr/>
              <a:t>4/28/2011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9385280" y="30510482"/>
            <a:ext cx="1463040" cy="1752601"/>
          </a:xfrm>
        </p:spPr>
        <p:txBody>
          <a:bodyPr/>
          <a:lstStyle/>
          <a:p>
            <a:fld id="{ACEC0F56-EFAD-4533-9295-9AC928C63E60}" type="slidenum">
              <a:rPr lang="en-US" smtClean="0"/>
              <a:pPr/>
              <a:t>‹#›</a:t>
            </a:fld>
            <a:endParaRPr lang="en-US"/>
          </a:p>
        </p:txBody>
      </p:sp>
      <p:sp>
        <p:nvSpPr>
          <p:cNvPr id="3" name="Picture Placeholder 2"/>
          <p:cNvSpPr>
            <a:spLocks noGrp="1"/>
          </p:cNvSpPr>
          <p:nvPr>
            <p:ph type="pic" idx="1"/>
          </p:nvPr>
        </p:nvSpPr>
        <p:spPr>
          <a:xfrm rot="420000">
            <a:off x="8365904" y="5757682"/>
            <a:ext cx="11082528" cy="18873216"/>
          </a:xfrm>
          <a:prstGeom prst="rect">
            <a:avLst/>
          </a:prstGeom>
          <a:solidFill>
            <a:schemeClr val="bg2"/>
          </a:solidFill>
          <a:ln w="3000" cap="rnd">
            <a:solidFill>
              <a:srgbClr val="C0C0C0"/>
            </a:solidFill>
            <a:round/>
          </a:ln>
          <a:effectLst/>
        </p:spPr>
        <p:txBody>
          <a:bodyPr/>
          <a:lstStyle>
            <a:lvl1pPr marL="0" indent="0">
              <a:buNone/>
              <a:defRPr sz="10900"/>
            </a:lvl1pPr>
          </a:lstStyle>
          <a:p>
            <a:r>
              <a:rPr kumimoji="0" lang="en-US" smtClean="0"/>
              <a:t>Click icon to add picture</a:t>
            </a:r>
            <a:endParaRPr kumimoji="0" lang="en-US" dirty="0"/>
          </a:p>
        </p:txBody>
      </p:sp>
      <p:sp>
        <p:nvSpPr>
          <p:cNvPr id="10" name="Freeform 9"/>
          <p:cNvSpPr>
            <a:spLocks/>
          </p:cNvSpPr>
          <p:nvPr/>
        </p:nvSpPr>
        <p:spPr bwMode="auto">
          <a:xfrm flipV="1">
            <a:off x="-22860" y="27919680"/>
            <a:ext cx="21991320" cy="499872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313487" tIns="156744" rIns="313487" bIns="156744"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10515600" y="29855163"/>
            <a:ext cx="11430000" cy="306324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313487" tIns="156744" rIns="313487" bIns="156744"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22860" y="-34291"/>
            <a:ext cx="21991320" cy="499872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313487" tIns="156744" rIns="313487" bIns="156744"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10515600" y="-34289"/>
            <a:ext cx="11430000" cy="306324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313487" tIns="156744" rIns="313487" bIns="156744"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1097280" y="3379622"/>
            <a:ext cx="19751040" cy="5486400"/>
          </a:xfrm>
          <a:prstGeom prst="rect">
            <a:avLst/>
          </a:prstGeom>
        </p:spPr>
        <p:txBody>
          <a:bodyPr vert="horz" lIns="0" tIns="156744"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1097280" y="9290304"/>
            <a:ext cx="19751040" cy="21067776"/>
          </a:xfrm>
          <a:prstGeom prst="rect">
            <a:avLst/>
          </a:prstGeom>
        </p:spPr>
        <p:txBody>
          <a:bodyPr vert="horz" lIns="313487" tIns="156744" rIns="313487" bIns="156744">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1097280" y="30510482"/>
            <a:ext cx="5120640" cy="1752601"/>
          </a:xfrm>
          <a:prstGeom prst="rect">
            <a:avLst/>
          </a:prstGeom>
        </p:spPr>
        <p:txBody>
          <a:bodyPr vert="horz" lIns="0" tIns="0" rIns="0" bIns="0" anchor="b"/>
          <a:lstStyle>
            <a:lvl1pPr algn="l" eaLnBrk="1" latinLnBrk="0" hangingPunct="1">
              <a:defRPr kumimoji="0" sz="4200">
                <a:solidFill>
                  <a:schemeClr val="tx2">
                    <a:shade val="90000"/>
                  </a:schemeClr>
                </a:solidFill>
              </a:defRPr>
            </a:lvl1pPr>
          </a:lstStyle>
          <a:p>
            <a:fld id="{EC484F7C-75DC-4720-A27F-57101A2CB333}" type="datetimeFigureOut">
              <a:rPr lang="en-US" smtClean="0"/>
              <a:pPr/>
              <a:t>4/28/2011</a:t>
            </a:fld>
            <a:endParaRPr lang="en-US"/>
          </a:p>
        </p:txBody>
      </p:sp>
      <p:sp>
        <p:nvSpPr>
          <p:cNvPr id="22" name="Footer Placeholder 21"/>
          <p:cNvSpPr>
            <a:spLocks noGrp="1"/>
          </p:cNvSpPr>
          <p:nvPr>
            <p:ph type="ftr" sz="quarter" idx="3"/>
          </p:nvPr>
        </p:nvSpPr>
        <p:spPr>
          <a:xfrm>
            <a:off x="6400800" y="30510482"/>
            <a:ext cx="8046720" cy="1752601"/>
          </a:xfrm>
          <a:prstGeom prst="rect">
            <a:avLst/>
          </a:prstGeom>
        </p:spPr>
        <p:txBody>
          <a:bodyPr vert="horz" lIns="0" tIns="0" rIns="0" bIns="0" anchor="b"/>
          <a:lstStyle>
            <a:lvl1pPr algn="l" eaLnBrk="1" latinLnBrk="0" hangingPunct="1">
              <a:defRPr kumimoji="0" sz="4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9019520" y="30510482"/>
            <a:ext cx="1828800" cy="1752601"/>
          </a:xfrm>
          <a:prstGeom prst="rect">
            <a:avLst/>
          </a:prstGeom>
        </p:spPr>
        <p:txBody>
          <a:bodyPr vert="horz" lIns="0" tIns="0" rIns="0" bIns="0" anchor="b"/>
          <a:lstStyle>
            <a:lvl1pPr algn="r" eaLnBrk="1" latinLnBrk="0" hangingPunct="1">
              <a:defRPr kumimoji="0" sz="4200">
                <a:solidFill>
                  <a:schemeClr val="tx2">
                    <a:shade val="90000"/>
                  </a:schemeClr>
                </a:solidFill>
              </a:defRPr>
            </a:lvl1pPr>
          </a:lstStyle>
          <a:p>
            <a:fld id="{ACEC0F56-EFAD-4533-9295-9AC928C63E60}" type="slidenum">
              <a:rPr lang="en-US" smtClean="0"/>
              <a:pPr/>
              <a:t>‹#›</a:t>
            </a:fld>
            <a:endParaRPr lang="en-US"/>
          </a:p>
        </p:txBody>
      </p:sp>
      <p:grpSp>
        <p:nvGrpSpPr>
          <p:cNvPr id="2" name="Group 1"/>
          <p:cNvGrpSpPr/>
          <p:nvPr/>
        </p:nvGrpSpPr>
        <p:grpSpPr>
          <a:xfrm>
            <a:off x="-45642" y="971559"/>
            <a:ext cx="22033316" cy="3116275"/>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17100" b="0" kern="1200">
          <a:ln>
            <a:noFill/>
          </a:ln>
          <a:solidFill>
            <a:schemeClr val="tx2"/>
          </a:solidFill>
          <a:effectLst/>
          <a:latin typeface="+mj-lt"/>
          <a:ea typeface="+mj-ea"/>
          <a:cs typeface="+mj-cs"/>
        </a:defRPr>
      </a:lvl1pPr>
    </p:titleStyle>
    <p:bodyStyle>
      <a:lvl1pPr marL="940463" indent="-940463" algn="l" rtl="0" eaLnBrk="1" latinLnBrk="0" hangingPunct="1">
        <a:spcBef>
          <a:spcPct val="20000"/>
        </a:spcBef>
        <a:buClr>
          <a:schemeClr val="accent3"/>
        </a:buClr>
        <a:buSzPct val="95000"/>
        <a:buFont typeface="Wingdings 2"/>
        <a:buChar char=""/>
        <a:defRPr kumimoji="0" sz="8900" kern="1200">
          <a:solidFill>
            <a:schemeClr val="tx1"/>
          </a:solidFill>
          <a:latin typeface="+mn-lt"/>
          <a:ea typeface="+mn-ea"/>
          <a:cs typeface="+mn-cs"/>
        </a:defRPr>
      </a:lvl1pPr>
      <a:lvl2pPr marL="2194416" indent="-846418" algn="l" rtl="0" eaLnBrk="1" latinLnBrk="0" hangingPunct="1">
        <a:spcBef>
          <a:spcPct val="20000"/>
        </a:spcBef>
        <a:buClr>
          <a:schemeClr val="accent1"/>
        </a:buClr>
        <a:buSzPct val="85000"/>
        <a:buFont typeface="Wingdings 2"/>
        <a:buChar char=""/>
        <a:defRPr kumimoji="0" sz="8200" kern="1200">
          <a:solidFill>
            <a:schemeClr val="tx1"/>
          </a:solidFill>
          <a:latin typeface="+mn-lt"/>
          <a:ea typeface="+mn-ea"/>
          <a:cs typeface="+mn-cs"/>
        </a:defRPr>
      </a:lvl2pPr>
      <a:lvl3pPr marL="3134879" indent="-846418" algn="l" rtl="0" eaLnBrk="1" latinLnBrk="0" hangingPunct="1">
        <a:spcBef>
          <a:spcPct val="20000"/>
        </a:spcBef>
        <a:buClr>
          <a:schemeClr val="accent2"/>
        </a:buClr>
        <a:buSzPct val="70000"/>
        <a:buFont typeface="Wingdings 2"/>
        <a:buChar char=""/>
        <a:defRPr kumimoji="0" sz="7200" kern="1200">
          <a:solidFill>
            <a:schemeClr val="tx1"/>
          </a:solidFill>
          <a:latin typeface="+mn-lt"/>
          <a:ea typeface="+mn-ea"/>
          <a:cs typeface="+mn-cs"/>
        </a:defRPr>
      </a:lvl3pPr>
      <a:lvl4pPr marL="4075343" indent="-721022" algn="l" rtl="0" eaLnBrk="1" latinLnBrk="0" hangingPunct="1">
        <a:spcBef>
          <a:spcPct val="20000"/>
        </a:spcBef>
        <a:buClr>
          <a:schemeClr val="accent3"/>
        </a:buClr>
        <a:buSzPct val="65000"/>
        <a:buFont typeface="Wingdings 2"/>
        <a:buChar char=""/>
        <a:defRPr kumimoji="0" sz="6900" kern="1200">
          <a:solidFill>
            <a:schemeClr val="tx1"/>
          </a:solidFill>
          <a:latin typeface="+mn-lt"/>
          <a:ea typeface="+mn-ea"/>
          <a:cs typeface="+mn-cs"/>
        </a:defRPr>
      </a:lvl4pPr>
      <a:lvl5pPr marL="5015807" indent="-721022" algn="l" rtl="0" eaLnBrk="1" latinLnBrk="0" hangingPunct="1">
        <a:spcBef>
          <a:spcPct val="20000"/>
        </a:spcBef>
        <a:buClr>
          <a:schemeClr val="accent4"/>
        </a:buClr>
        <a:buSzPct val="65000"/>
        <a:buFont typeface="Wingdings 2"/>
        <a:buChar char=""/>
        <a:defRPr kumimoji="0" sz="6900" kern="1200">
          <a:solidFill>
            <a:schemeClr val="tx1"/>
          </a:solidFill>
          <a:latin typeface="+mn-lt"/>
          <a:ea typeface="+mn-ea"/>
          <a:cs typeface="+mn-cs"/>
        </a:defRPr>
      </a:lvl5pPr>
      <a:lvl6pPr marL="5956271" indent="-721022" algn="l" rtl="0" eaLnBrk="1" latinLnBrk="0" hangingPunct="1">
        <a:spcBef>
          <a:spcPct val="20000"/>
        </a:spcBef>
        <a:buClr>
          <a:schemeClr val="accent5"/>
        </a:buClr>
        <a:buSzPct val="80000"/>
        <a:buFont typeface="Wingdings 2"/>
        <a:buChar char=""/>
        <a:defRPr kumimoji="0" sz="6200" kern="1200">
          <a:solidFill>
            <a:schemeClr val="tx1"/>
          </a:solidFill>
          <a:latin typeface="+mn-lt"/>
          <a:ea typeface="+mn-ea"/>
          <a:cs typeface="+mn-cs"/>
        </a:defRPr>
      </a:lvl6pPr>
      <a:lvl7pPr marL="6583247" indent="-626976" algn="l" rtl="0" eaLnBrk="1" latinLnBrk="0" hangingPunct="1">
        <a:spcBef>
          <a:spcPct val="20000"/>
        </a:spcBef>
        <a:buClr>
          <a:schemeClr val="accent6"/>
        </a:buClr>
        <a:buSzPct val="80000"/>
        <a:buFont typeface="Wingdings 2"/>
        <a:buChar char=""/>
        <a:defRPr kumimoji="0" sz="5500" kern="1200" baseline="0">
          <a:solidFill>
            <a:schemeClr val="tx1"/>
          </a:solidFill>
          <a:latin typeface="+mn-lt"/>
          <a:ea typeface="+mn-ea"/>
          <a:cs typeface="+mn-cs"/>
        </a:defRPr>
      </a:lvl7pPr>
      <a:lvl8pPr marL="7523710" indent="-626976" algn="l" rtl="0" eaLnBrk="1" latinLnBrk="0" hangingPunct="1">
        <a:spcBef>
          <a:spcPct val="20000"/>
        </a:spcBef>
        <a:buClr>
          <a:schemeClr val="tx2"/>
        </a:buClr>
        <a:buChar char="•"/>
        <a:defRPr kumimoji="0" sz="5500" kern="1200">
          <a:solidFill>
            <a:schemeClr val="tx1"/>
          </a:solidFill>
          <a:latin typeface="+mn-lt"/>
          <a:ea typeface="+mn-ea"/>
          <a:cs typeface="+mn-cs"/>
        </a:defRPr>
      </a:lvl8pPr>
      <a:lvl9pPr marL="8464174" indent="-626976" algn="l" rtl="0" eaLnBrk="1" latinLnBrk="0" hangingPunct="1">
        <a:spcBef>
          <a:spcPct val="20000"/>
        </a:spcBef>
        <a:buClr>
          <a:schemeClr val="tx2"/>
        </a:buClr>
        <a:buFontTx/>
        <a:buChar char="•"/>
        <a:defRPr kumimoji="0" sz="47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567440" algn="l" rtl="0" eaLnBrk="1" latinLnBrk="0" hangingPunct="1">
        <a:defRPr kumimoji="0" kern="1200">
          <a:solidFill>
            <a:schemeClr val="tx1"/>
          </a:solidFill>
          <a:latin typeface="+mn-lt"/>
          <a:ea typeface="+mn-ea"/>
          <a:cs typeface="+mn-cs"/>
        </a:defRPr>
      </a:lvl2pPr>
      <a:lvl3pPr marL="3134879" algn="l" rtl="0" eaLnBrk="1" latinLnBrk="0" hangingPunct="1">
        <a:defRPr kumimoji="0" kern="1200">
          <a:solidFill>
            <a:schemeClr val="tx1"/>
          </a:solidFill>
          <a:latin typeface="+mn-lt"/>
          <a:ea typeface="+mn-ea"/>
          <a:cs typeface="+mn-cs"/>
        </a:defRPr>
      </a:lvl3pPr>
      <a:lvl4pPr marL="4702319" algn="l" rtl="0" eaLnBrk="1" latinLnBrk="0" hangingPunct="1">
        <a:defRPr kumimoji="0" kern="1200">
          <a:solidFill>
            <a:schemeClr val="tx1"/>
          </a:solidFill>
          <a:latin typeface="+mn-lt"/>
          <a:ea typeface="+mn-ea"/>
          <a:cs typeface="+mn-cs"/>
        </a:defRPr>
      </a:lvl4pPr>
      <a:lvl5pPr marL="6269758" algn="l" rtl="0" eaLnBrk="1" latinLnBrk="0" hangingPunct="1">
        <a:defRPr kumimoji="0" kern="1200">
          <a:solidFill>
            <a:schemeClr val="tx1"/>
          </a:solidFill>
          <a:latin typeface="+mn-lt"/>
          <a:ea typeface="+mn-ea"/>
          <a:cs typeface="+mn-cs"/>
        </a:defRPr>
      </a:lvl5pPr>
      <a:lvl6pPr marL="7837197" algn="l" rtl="0" eaLnBrk="1" latinLnBrk="0" hangingPunct="1">
        <a:defRPr kumimoji="0" kern="1200">
          <a:solidFill>
            <a:schemeClr val="tx1"/>
          </a:solidFill>
          <a:latin typeface="+mn-lt"/>
          <a:ea typeface="+mn-ea"/>
          <a:cs typeface="+mn-cs"/>
        </a:defRPr>
      </a:lvl6pPr>
      <a:lvl7pPr marL="9404637" algn="l" rtl="0" eaLnBrk="1" latinLnBrk="0" hangingPunct="1">
        <a:defRPr kumimoji="0" kern="1200">
          <a:solidFill>
            <a:schemeClr val="tx1"/>
          </a:solidFill>
          <a:latin typeface="+mn-lt"/>
          <a:ea typeface="+mn-ea"/>
          <a:cs typeface="+mn-cs"/>
        </a:defRPr>
      </a:lvl7pPr>
      <a:lvl8pPr marL="10972077" algn="l" rtl="0" eaLnBrk="1" latinLnBrk="0" hangingPunct="1">
        <a:defRPr kumimoji="0" kern="1200">
          <a:solidFill>
            <a:schemeClr val="tx1"/>
          </a:solidFill>
          <a:latin typeface="+mn-lt"/>
          <a:ea typeface="+mn-ea"/>
          <a:cs typeface="+mn-cs"/>
        </a:defRPr>
      </a:lvl8pPr>
      <a:lvl9pPr marL="12539516"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scribblar.com/" TargetMode="External"/><Relationship Id="rId13" Type="http://schemas.openxmlformats.org/officeDocument/2006/relationships/hyperlink" Target="http://vyew.com/s/" TargetMode="External"/><Relationship Id="rId18" Type="http://schemas.openxmlformats.org/officeDocument/2006/relationships/hyperlink" Target="http://www.diigo.com/" TargetMode="External"/><Relationship Id="rId3" Type="http://schemas.openxmlformats.org/officeDocument/2006/relationships/image" Target="../media/image3.jpeg"/><Relationship Id="rId7" Type="http://schemas.openxmlformats.org/officeDocument/2006/relationships/image" Target="../media/image7.png"/><Relationship Id="rId12" Type="http://schemas.openxmlformats.org/officeDocument/2006/relationships/hyperlink" Target="http://www.dabbleboard.com/" TargetMode="External"/><Relationship Id="rId17" Type="http://schemas.openxmlformats.org/officeDocument/2006/relationships/hyperlink" Target="http://www.mind42.com/" TargetMode="External"/><Relationship Id="rId2" Type="http://schemas.openxmlformats.org/officeDocument/2006/relationships/image" Target="../media/image2.jpeg"/><Relationship Id="rId16" Type="http://schemas.openxmlformats.org/officeDocument/2006/relationships/hyperlink" Target="http://www.fmyi.com/" TargetMode="External"/><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hyperlink" Target="http://www.stixy.com/" TargetMode="External"/><Relationship Id="rId5" Type="http://schemas.openxmlformats.org/officeDocument/2006/relationships/image" Target="../media/image5.png"/><Relationship Id="rId15" Type="http://schemas.openxmlformats.org/officeDocument/2006/relationships/hyperlink" Target="http://www.ilinc.com/" TargetMode="External"/><Relationship Id="rId10" Type="http://schemas.openxmlformats.org/officeDocument/2006/relationships/hyperlink" Target="http://docs.google.com/" TargetMode="External"/><Relationship Id="rId4" Type="http://schemas.openxmlformats.org/officeDocument/2006/relationships/image" Target="../media/image4.jpeg"/><Relationship Id="rId9" Type="http://schemas.openxmlformats.org/officeDocument/2006/relationships/hyperlink" Target="http://timebridge.com/" TargetMode="External"/><Relationship Id="rId14" Type="http://schemas.openxmlformats.org/officeDocument/2006/relationships/hyperlink" Target="https://www.dropbox.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04800" y="3211855"/>
            <a:ext cx="22326600" cy="152400"/>
          </a:xfrm>
          <a:prstGeom prst="roundRect">
            <a:avLst/>
          </a:prstGeom>
          <a:solidFill>
            <a:srgbClr val="AFDC7E"/>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80678" tIns="40338" rIns="80678" bIns="40338" rtlCol="0" anchor="ctr"/>
          <a:lstStyle/>
          <a:p>
            <a:pPr algn="ctr"/>
            <a:endParaRPr lang="en-US" sz="6300" dirty="0">
              <a:latin typeface="Arial Black" pitchFamily="34" charset="0"/>
            </a:endParaRPr>
          </a:p>
        </p:txBody>
      </p:sp>
      <p:sp>
        <p:nvSpPr>
          <p:cNvPr id="7" name="TextBox 6"/>
          <p:cNvSpPr txBox="1"/>
          <p:nvPr/>
        </p:nvSpPr>
        <p:spPr>
          <a:xfrm>
            <a:off x="533400" y="838200"/>
            <a:ext cx="18364200" cy="2297455"/>
          </a:xfrm>
          <a:prstGeom prst="rect">
            <a:avLst/>
          </a:prstGeom>
          <a:noFill/>
          <a:ln>
            <a:noFill/>
          </a:ln>
        </p:spPr>
        <p:txBody>
          <a:bodyPr wrap="square" lIns="80678" tIns="40338" rIns="80678" bIns="40338" rtlCol="0">
            <a:spAutoFit/>
          </a:bodyPr>
          <a:lstStyle/>
          <a:p>
            <a:r>
              <a:rPr lang="en-US" sz="7200" b="1" cap="all" dirty="0" smtClean="0">
                <a:solidFill>
                  <a:schemeClr val="tx1">
                    <a:lumMod val="75000"/>
                  </a:schemeClr>
                </a:solidFill>
                <a:latin typeface="Arial" pitchFamily="34" charset="0"/>
                <a:cs typeface="Arial" pitchFamily="34" charset="0"/>
              </a:rPr>
              <a:t>Enhancing Small</a:t>
            </a:r>
          </a:p>
          <a:p>
            <a:r>
              <a:rPr lang="en-US" sz="7200" b="1" cap="all" dirty="0" smtClean="0">
                <a:solidFill>
                  <a:schemeClr val="tx1">
                    <a:lumMod val="75000"/>
                  </a:schemeClr>
                </a:solidFill>
                <a:latin typeface="Arial" pitchFamily="34" charset="0"/>
                <a:cs typeface="Arial" pitchFamily="34" charset="0"/>
              </a:rPr>
              <a:t>Team </a:t>
            </a:r>
            <a:r>
              <a:rPr lang="en-US" sz="7200" b="1" cap="all" dirty="0" smtClean="0">
                <a:solidFill>
                  <a:schemeClr val="tx1">
                    <a:lumMod val="75000"/>
                  </a:schemeClr>
                </a:solidFill>
                <a:latin typeface="Arial" pitchFamily="34" charset="0"/>
                <a:cs typeface="Arial" pitchFamily="34" charset="0"/>
              </a:rPr>
              <a:t>Collaboration</a:t>
            </a:r>
            <a:endParaRPr lang="en-US" sz="7200" b="1" cap="all" dirty="0">
              <a:solidFill>
                <a:schemeClr val="tx1">
                  <a:lumMod val="75000"/>
                </a:schemeClr>
              </a:solidFill>
              <a:latin typeface="Arial" pitchFamily="34" charset="0"/>
              <a:cs typeface="Arial" pitchFamily="34" charset="0"/>
            </a:endParaRPr>
          </a:p>
        </p:txBody>
      </p:sp>
      <p:sp>
        <p:nvSpPr>
          <p:cNvPr id="9" name="TextBox 8"/>
          <p:cNvSpPr txBox="1"/>
          <p:nvPr/>
        </p:nvSpPr>
        <p:spPr>
          <a:xfrm>
            <a:off x="533400" y="3528774"/>
            <a:ext cx="12119410" cy="1435681"/>
          </a:xfrm>
          <a:prstGeom prst="rect">
            <a:avLst/>
          </a:prstGeom>
          <a:noFill/>
        </p:spPr>
        <p:txBody>
          <a:bodyPr wrap="none" lIns="80678" tIns="40338" rIns="80678" bIns="40338" rtlCol="0">
            <a:spAutoFit/>
          </a:bodyPr>
          <a:lstStyle/>
          <a:p>
            <a:r>
              <a:rPr lang="en-US" sz="4800" dirty="0" smtClean="0">
                <a:solidFill>
                  <a:srgbClr val="C00000"/>
                </a:solidFill>
                <a:latin typeface="Arial" pitchFamily="34" charset="0"/>
                <a:cs typeface="Arial" pitchFamily="34" charset="0"/>
              </a:rPr>
              <a:t>Joseph McGinn, Lucas Butler, Julian Chang</a:t>
            </a:r>
          </a:p>
          <a:p>
            <a:r>
              <a:rPr lang="en-US" sz="4000" dirty="0" smtClean="0">
                <a:latin typeface="Arial" pitchFamily="34" charset="0"/>
                <a:cs typeface="Arial" pitchFamily="34" charset="0"/>
              </a:rPr>
              <a:t>Indiana </a:t>
            </a:r>
            <a:r>
              <a:rPr lang="en-US" sz="4000" dirty="0">
                <a:latin typeface="Arial" pitchFamily="34" charset="0"/>
                <a:cs typeface="Arial" pitchFamily="34" charset="0"/>
              </a:rPr>
              <a:t>University </a:t>
            </a:r>
          </a:p>
        </p:txBody>
      </p:sp>
      <p:sp>
        <p:nvSpPr>
          <p:cNvPr id="12" name="Rounded Rectangle 11"/>
          <p:cNvSpPr/>
          <p:nvPr/>
        </p:nvSpPr>
        <p:spPr>
          <a:xfrm>
            <a:off x="533400" y="5791200"/>
            <a:ext cx="3505200" cy="99060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0678" tIns="40338" rIns="80678" bIns="40338" rtlCol="0" anchor="ctr"/>
          <a:lstStyle/>
          <a:p>
            <a:pPr algn="ctr"/>
            <a:r>
              <a:rPr lang="en-US" sz="4800" dirty="0" smtClean="0">
                <a:solidFill>
                  <a:schemeClr val="accent1">
                    <a:lumMod val="50000"/>
                  </a:schemeClr>
                </a:solidFill>
                <a:latin typeface="Arial Black" pitchFamily="34" charset="0"/>
              </a:rPr>
              <a:t>Purpose</a:t>
            </a:r>
            <a:endParaRPr lang="en-US" sz="4800" dirty="0">
              <a:solidFill>
                <a:schemeClr val="accent1">
                  <a:lumMod val="50000"/>
                </a:schemeClr>
              </a:solidFill>
              <a:latin typeface="Arial Black" pitchFamily="34" charset="0"/>
            </a:endParaRPr>
          </a:p>
        </p:txBody>
      </p:sp>
      <p:sp>
        <p:nvSpPr>
          <p:cNvPr id="13" name="TextBox 12"/>
          <p:cNvSpPr txBox="1"/>
          <p:nvPr/>
        </p:nvSpPr>
        <p:spPr>
          <a:xfrm>
            <a:off x="533400" y="7125771"/>
            <a:ext cx="4343400" cy="6452439"/>
          </a:xfrm>
          <a:prstGeom prst="rect">
            <a:avLst/>
          </a:prstGeom>
          <a:noFill/>
        </p:spPr>
        <p:txBody>
          <a:bodyPr wrap="square" lIns="80678" tIns="40338" rIns="80678" bIns="40338" rtlCol="0">
            <a:spAutoFit/>
          </a:bodyPr>
          <a:lstStyle/>
          <a:p>
            <a:r>
              <a:rPr lang="en-US" sz="2300" dirty="0" smtClean="0">
                <a:latin typeface="Arial" pitchFamily="34" charset="0"/>
                <a:cs typeface="Arial" pitchFamily="34" charset="0"/>
              </a:rPr>
              <a:t>The purpose of this research is </a:t>
            </a:r>
            <a:r>
              <a:rPr lang="en-US" sz="2300" dirty="0" smtClean="0">
                <a:latin typeface="Arial" pitchFamily="34" charset="0"/>
                <a:cs typeface="Arial" pitchFamily="34" charset="0"/>
              </a:rPr>
              <a:t>to find the most useful online collaboration tools for the use of student research </a:t>
            </a:r>
            <a:r>
              <a:rPr lang="en-US" sz="2300" dirty="0" smtClean="0">
                <a:latin typeface="Arial" pitchFamily="34" charset="0"/>
                <a:cs typeface="Arial" pitchFamily="34" charset="0"/>
              </a:rPr>
              <a:t>groups.  A research method course (i399) is currently being offered at Indiana University in the School of Informatics and Computing. Google Sites is the current online tool used for collaboration in this course. However, other tools exist that may be more efficient  or appropriate based on various team dynamics. Providing the most optimal tool for team collaboration can enhance the group research experience.</a:t>
            </a:r>
            <a:endParaRPr lang="en-US" sz="2300" dirty="0" smtClean="0">
              <a:latin typeface="Arial" pitchFamily="34" charset="0"/>
              <a:cs typeface="Arial" pitchFamily="34" charset="0"/>
            </a:endParaRPr>
          </a:p>
        </p:txBody>
      </p:sp>
      <p:sp>
        <p:nvSpPr>
          <p:cNvPr id="18" name="Rounded Rectangle 17"/>
          <p:cNvSpPr/>
          <p:nvPr/>
        </p:nvSpPr>
        <p:spPr>
          <a:xfrm>
            <a:off x="5716926" y="5791200"/>
            <a:ext cx="4062573" cy="106680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0678" tIns="40338" rIns="80678" bIns="40338" rtlCol="0" anchor="ctr"/>
          <a:lstStyle/>
          <a:p>
            <a:pPr algn="ctr"/>
            <a:r>
              <a:rPr lang="en-US" sz="4800" dirty="0">
                <a:solidFill>
                  <a:schemeClr val="accent1">
                    <a:lumMod val="50000"/>
                  </a:schemeClr>
                </a:solidFill>
                <a:latin typeface="Arial Black" pitchFamily="34" charset="0"/>
              </a:rPr>
              <a:t>Methods</a:t>
            </a:r>
          </a:p>
        </p:txBody>
      </p:sp>
      <p:sp>
        <p:nvSpPr>
          <p:cNvPr id="19" name="TextBox 18"/>
          <p:cNvSpPr txBox="1"/>
          <p:nvPr/>
        </p:nvSpPr>
        <p:spPr>
          <a:xfrm>
            <a:off x="5638800" y="7226086"/>
            <a:ext cx="5181600" cy="7175714"/>
          </a:xfrm>
          <a:prstGeom prst="rect">
            <a:avLst/>
          </a:prstGeom>
          <a:noFill/>
        </p:spPr>
        <p:txBody>
          <a:bodyPr wrap="square" lIns="80678" tIns="40338" rIns="80678" bIns="40338" rtlCol="0">
            <a:spAutoFit/>
          </a:bodyPr>
          <a:lstStyle/>
          <a:p>
            <a:pPr>
              <a:buClr>
                <a:schemeClr val="tx1"/>
              </a:buClr>
              <a:buSzPct val="102000"/>
              <a:buFont typeface="Arial" pitchFamily="34" charset="0"/>
              <a:buChar char="•"/>
            </a:pPr>
            <a:r>
              <a:rPr lang="en-US" sz="2200" dirty="0" smtClean="0">
                <a:latin typeface="Arial" pitchFamily="34" charset="0"/>
                <a:cs typeface="Arial" pitchFamily="34" charset="0"/>
              </a:rPr>
              <a:t> Conducted literature review </a:t>
            </a:r>
          </a:p>
          <a:p>
            <a:pPr marL="173038" indent="-173038">
              <a:buClr>
                <a:schemeClr val="tx1"/>
              </a:buClr>
              <a:buSzPct val="102000"/>
              <a:buFont typeface="Arial" pitchFamily="34" charset="0"/>
              <a:buChar char="•"/>
            </a:pPr>
            <a:endParaRPr lang="en-US" sz="2200" dirty="0" smtClean="0">
              <a:latin typeface="Arial" pitchFamily="34" charset="0"/>
              <a:cs typeface="Arial" pitchFamily="34" charset="0"/>
            </a:endParaRPr>
          </a:p>
          <a:p>
            <a:pPr marL="173038" indent="-173038">
              <a:buClr>
                <a:schemeClr val="tx1"/>
              </a:buClr>
              <a:buSzPct val="102000"/>
              <a:buFont typeface="Arial" pitchFamily="34" charset="0"/>
              <a:buChar char="•"/>
            </a:pPr>
            <a:r>
              <a:rPr lang="en-US" sz="2200" dirty="0" smtClean="0">
                <a:latin typeface="Arial" pitchFamily="34" charset="0"/>
                <a:cs typeface="Arial" pitchFamily="34" charset="0"/>
              </a:rPr>
              <a:t>Researched </a:t>
            </a:r>
            <a:r>
              <a:rPr lang="en-US" sz="2200" dirty="0" smtClean="0">
                <a:latin typeface="Arial" pitchFamily="34" charset="0"/>
                <a:cs typeface="Arial" pitchFamily="34" charset="0"/>
              </a:rPr>
              <a:t>group dynamics on how to assign roles, allocate work, and ensure  productive group </a:t>
            </a:r>
            <a:r>
              <a:rPr lang="en-US" sz="2200" dirty="0" smtClean="0">
                <a:latin typeface="Arial" pitchFamily="34" charset="0"/>
                <a:cs typeface="Arial" pitchFamily="34" charset="0"/>
              </a:rPr>
              <a:t>work</a:t>
            </a:r>
          </a:p>
          <a:p>
            <a:pPr marL="173038" indent="-173038">
              <a:buClr>
                <a:schemeClr val="tx1"/>
              </a:buClr>
              <a:buSzPct val="102000"/>
            </a:pPr>
            <a:endParaRPr lang="en-US" sz="2200" dirty="0" smtClean="0">
              <a:latin typeface="Arial" pitchFamily="34" charset="0"/>
              <a:cs typeface="Arial" pitchFamily="34" charset="0"/>
            </a:endParaRPr>
          </a:p>
          <a:p>
            <a:pPr marL="173038" indent="-173038">
              <a:buClr>
                <a:schemeClr val="tx1"/>
              </a:buClr>
              <a:buSzPct val="102000"/>
              <a:buFont typeface="Arial" pitchFamily="34" charset="0"/>
              <a:buChar char="•"/>
            </a:pPr>
            <a:r>
              <a:rPr lang="en-US" sz="2200" dirty="0" smtClean="0">
                <a:latin typeface="Arial" pitchFamily="34" charset="0"/>
                <a:cs typeface="Arial" pitchFamily="34" charset="0"/>
              </a:rPr>
              <a:t>Reviewed and analyzed over 30 online collaboration tools</a:t>
            </a:r>
            <a:endParaRPr lang="en-US" sz="2200" dirty="0">
              <a:latin typeface="Arial" pitchFamily="34" charset="0"/>
              <a:cs typeface="Arial" pitchFamily="34" charset="0"/>
            </a:endParaRPr>
          </a:p>
          <a:p>
            <a:pPr marL="173038" indent="-173038">
              <a:buClr>
                <a:schemeClr val="tx1"/>
              </a:buClr>
              <a:buSzPct val="102000"/>
              <a:buFont typeface="Arial" pitchFamily="34" charset="0"/>
              <a:buChar char="•"/>
            </a:pPr>
            <a:endParaRPr lang="en-US" sz="2200" dirty="0" smtClean="0">
              <a:latin typeface="Arial" pitchFamily="34" charset="0"/>
              <a:cs typeface="Arial" pitchFamily="34" charset="0"/>
            </a:endParaRPr>
          </a:p>
          <a:p>
            <a:pPr marL="173038" indent="-173038">
              <a:buClr>
                <a:schemeClr val="tx1"/>
              </a:buClr>
              <a:buSzPct val="102000"/>
              <a:buFont typeface="Arial" pitchFamily="34" charset="0"/>
              <a:buChar char="•"/>
            </a:pPr>
            <a:r>
              <a:rPr lang="en-US" sz="2200" dirty="0" smtClean="0">
                <a:latin typeface="Arial" pitchFamily="34" charset="0"/>
                <a:cs typeface="Arial" pitchFamily="34" charset="0"/>
              </a:rPr>
              <a:t>Created and distributed collaboration surveys</a:t>
            </a:r>
          </a:p>
          <a:p>
            <a:pPr marL="173038" indent="-173038">
              <a:buClr>
                <a:schemeClr val="tx1"/>
              </a:buClr>
              <a:buSzPct val="102000"/>
            </a:pPr>
            <a:endParaRPr lang="en-US" sz="2200" dirty="0" smtClean="0">
              <a:latin typeface="Arial" pitchFamily="34" charset="0"/>
              <a:cs typeface="Arial" pitchFamily="34" charset="0"/>
            </a:endParaRPr>
          </a:p>
          <a:p>
            <a:pPr marL="171450" indent="-171450">
              <a:buClr>
                <a:schemeClr val="tx1"/>
              </a:buClr>
              <a:buSzPct val="102000"/>
              <a:buFont typeface="Arial" pitchFamily="34" charset="0"/>
              <a:buChar char="•"/>
            </a:pPr>
            <a:r>
              <a:rPr lang="en-US" sz="2200" dirty="0" smtClean="0">
                <a:latin typeface="Arial" pitchFamily="34" charset="0"/>
                <a:cs typeface="Arial" pitchFamily="34" charset="0"/>
              </a:rPr>
              <a:t>Investigated useful </a:t>
            </a:r>
            <a:r>
              <a:rPr lang="en-US" sz="2200" dirty="0" smtClean="0">
                <a:latin typeface="Arial" pitchFamily="34" charset="0"/>
                <a:cs typeface="Arial" pitchFamily="34" charset="0"/>
              </a:rPr>
              <a:t>features </a:t>
            </a:r>
            <a:r>
              <a:rPr lang="en-US" sz="2200" dirty="0" smtClean="0">
                <a:latin typeface="Arial" pitchFamily="34" charset="0"/>
                <a:cs typeface="Arial" pitchFamily="34" charset="0"/>
              </a:rPr>
              <a:t>for </a:t>
            </a:r>
            <a:r>
              <a:rPr lang="en-US" sz="2200" dirty="0" smtClean="0">
                <a:latin typeface="Arial" pitchFamily="34" charset="0"/>
                <a:cs typeface="Arial" pitchFamily="34" charset="0"/>
              </a:rPr>
              <a:t>online collaboration </a:t>
            </a:r>
            <a:r>
              <a:rPr lang="en-US" sz="2200" dirty="0" smtClean="0">
                <a:latin typeface="Arial" pitchFamily="34" charset="0"/>
                <a:cs typeface="Arial" pitchFamily="34" charset="0"/>
              </a:rPr>
              <a:t>tools </a:t>
            </a:r>
            <a:r>
              <a:rPr lang="en-US" sz="2200" dirty="0" smtClean="0">
                <a:latin typeface="Arial" pitchFamily="34" charset="0"/>
                <a:cs typeface="Arial" pitchFamily="34" charset="0"/>
              </a:rPr>
              <a:t/>
            </a:r>
            <a:br>
              <a:rPr lang="en-US" sz="2200" dirty="0" smtClean="0">
                <a:latin typeface="Arial" pitchFamily="34" charset="0"/>
                <a:cs typeface="Arial" pitchFamily="34" charset="0"/>
              </a:rPr>
            </a:br>
            <a:endParaRPr lang="en-US" sz="2200" dirty="0" smtClean="0">
              <a:latin typeface="Arial" pitchFamily="34" charset="0"/>
              <a:cs typeface="Arial" pitchFamily="34" charset="0"/>
            </a:endParaRPr>
          </a:p>
          <a:p>
            <a:pPr marL="171450" indent="-171450">
              <a:buClr>
                <a:schemeClr val="tx1"/>
              </a:buClr>
              <a:buSzPct val="102000"/>
              <a:buFont typeface="Arial" pitchFamily="34" charset="0"/>
              <a:buChar char="•"/>
            </a:pPr>
            <a:r>
              <a:rPr lang="en-US" sz="2200" dirty="0" smtClean="0">
                <a:latin typeface="Arial" pitchFamily="34" charset="0"/>
                <a:cs typeface="Arial" pitchFamily="34" charset="0"/>
              </a:rPr>
              <a:t>Conducted interviews with individuals collaborating in small research groups</a:t>
            </a:r>
          </a:p>
          <a:p>
            <a:pPr marL="171450" indent="-171450">
              <a:buClr>
                <a:schemeClr val="tx1"/>
              </a:buClr>
              <a:buSzPct val="102000"/>
              <a:buFont typeface="Arial" pitchFamily="34" charset="0"/>
              <a:buChar char="•"/>
            </a:pPr>
            <a:endParaRPr lang="en-US" sz="2200" dirty="0" smtClean="0">
              <a:latin typeface="Arial" pitchFamily="34" charset="0"/>
              <a:cs typeface="Arial" pitchFamily="34" charset="0"/>
            </a:endParaRPr>
          </a:p>
          <a:p>
            <a:pPr marL="171450" indent="-171450">
              <a:buClr>
                <a:schemeClr val="tx1"/>
              </a:buClr>
              <a:buSzPct val="102000"/>
              <a:buFont typeface="Arial" pitchFamily="34" charset="0"/>
              <a:buChar char="•"/>
            </a:pPr>
            <a:r>
              <a:rPr lang="en-US" sz="2200" dirty="0" smtClean="0">
                <a:latin typeface="Arial" pitchFamily="34" charset="0"/>
                <a:cs typeface="Arial" pitchFamily="34" charset="0"/>
              </a:rPr>
              <a:t>Evaluated collaboration tools based on survey results and interviews</a:t>
            </a:r>
          </a:p>
          <a:p>
            <a:pPr>
              <a:buClr>
                <a:schemeClr val="bg2">
                  <a:lumMod val="75000"/>
                </a:schemeClr>
              </a:buClr>
              <a:buFont typeface="Courier New" pitchFamily="49" charset="0"/>
              <a:buChar char="o"/>
            </a:pPr>
            <a:endParaRPr lang="en-US" sz="2100" dirty="0">
              <a:latin typeface="Arial" pitchFamily="34" charset="0"/>
              <a:cs typeface="Arial" pitchFamily="34" charset="0"/>
            </a:endParaRPr>
          </a:p>
        </p:txBody>
      </p:sp>
      <p:sp>
        <p:nvSpPr>
          <p:cNvPr id="53" name="Rounded Rectangle 52"/>
          <p:cNvSpPr/>
          <p:nvPr/>
        </p:nvSpPr>
        <p:spPr>
          <a:xfrm>
            <a:off x="533400" y="28422600"/>
            <a:ext cx="4933950" cy="105918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6197" tIns="38098" rIns="76197" bIns="38098" rtlCol="0" anchor="ctr"/>
          <a:lstStyle/>
          <a:p>
            <a:r>
              <a:rPr lang="en-US" sz="6000" dirty="0" smtClean="0">
                <a:solidFill>
                  <a:schemeClr val="accent1">
                    <a:lumMod val="50000"/>
                  </a:schemeClr>
                </a:solidFill>
                <a:latin typeface="Arial Black" pitchFamily="34" charset="0"/>
              </a:rPr>
              <a:t>Next </a:t>
            </a:r>
            <a:r>
              <a:rPr lang="en-US" sz="6000" dirty="0" smtClean="0">
                <a:solidFill>
                  <a:schemeClr val="accent1">
                    <a:lumMod val="50000"/>
                  </a:schemeClr>
                </a:solidFill>
                <a:latin typeface="Arial Black" pitchFamily="34" charset="0"/>
              </a:rPr>
              <a:t>Steps</a:t>
            </a:r>
            <a:endParaRPr lang="en-US" sz="6000" dirty="0">
              <a:solidFill>
                <a:schemeClr val="accent1">
                  <a:lumMod val="50000"/>
                </a:schemeClr>
              </a:solidFill>
              <a:latin typeface="Arial Black" pitchFamily="34" charset="0"/>
            </a:endParaRPr>
          </a:p>
        </p:txBody>
      </p:sp>
      <p:sp>
        <p:nvSpPr>
          <p:cNvPr id="54" name="TextBox 53"/>
          <p:cNvSpPr txBox="1"/>
          <p:nvPr/>
        </p:nvSpPr>
        <p:spPr>
          <a:xfrm>
            <a:off x="533400" y="29711035"/>
            <a:ext cx="8001000" cy="1431157"/>
          </a:xfrm>
          <a:prstGeom prst="rect">
            <a:avLst/>
          </a:prstGeom>
          <a:noFill/>
        </p:spPr>
        <p:txBody>
          <a:bodyPr wrap="square" lIns="76197" tIns="38098" rIns="76197" bIns="38098" rtlCol="0">
            <a:spAutoFit/>
          </a:bodyPr>
          <a:lstStyle/>
          <a:p>
            <a:pPr marL="168275" indent="-168275">
              <a:buClr>
                <a:schemeClr val="tx1"/>
              </a:buClr>
              <a:buSzPct val="102000"/>
              <a:buFont typeface="Arial" pitchFamily="34" charset="0"/>
              <a:buChar char="•"/>
            </a:pPr>
            <a:r>
              <a:rPr lang="en-US" sz="2200" dirty="0" smtClean="0">
                <a:latin typeface="Arial" pitchFamily="34" charset="0"/>
                <a:cs typeface="Arial" pitchFamily="34" charset="0"/>
              </a:rPr>
              <a:t>Conduct further interviews with different collaboration tools</a:t>
            </a:r>
          </a:p>
          <a:p>
            <a:pPr marL="168275" indent="-168275">
              <a:buClr>
                <a:schemeClr val="tx1"/>
              </a:buClr>
              <a:buSzPct val="102000"/>
              <a:buFont typeface="Arial" pitchFamily="34" charset="0"/>
              <a:buChar char="•"/>
            </a:pPr>
            <a:r>
              <a:rPr lang="en-US" sz="2200" dirty="0" smtClean="0">
                <a:latin typeface="Arial" pitchFamily="34" charset="0"/>
                <a:cs typeface="Arial" pitchFamily="34" charset="0"/>
              </a:rPr>
              <a:t>Distribute collaboration tool recommendations to small teams</a:t>
            </a:r>
          </a:p>
          <a:p>
            <a:pPr marL="168275" indent="-168275">
              <a:buClr>
                <a:schemeClr val="tx1"/>
              </a:buClr>
              <a:buSzPct val="102000"/>
              <a:buFont typeface="Arial" pitchFamily="34" charset="0"/>
              <a:buChar char="•"/>
            </a:pPr>
            <a:r>
              <a:rPr lang="en-US" sz="2200" dirty="0" smtClean="0">
                <a:latin typeface="Arial" pitchFamily="34" charset="0"/>
                <a:cs typeface="Arial" pitchFamily="34" charset="0"/>
              </a:rPr>
              <a:t>Evaluate recommended tools usefulness after team use </a:t>
            </a:r>
          </a:p>
          <a:p>
            <a:pPr marL="168275" indent="-168275">
              <a:buClr>
                <a:schemeClr val="tx1"/>
              </a:buClr>
              <a:buSzPct val="102000"/>
              <a:buFont typeface="Arial" pitchFamily="34" charset="0"/>
              <a:buChar char="•"/>
            </a:pPr>
            <a:r>
              <a:rPr lang="en-US" sz="2200" dirty="0" smtClean="0">
                <a:latin typeface="Arial" pitchFamily="34" charset="0"/>
                <a:cs typeface="Arial" pitchFamily="34" charset="0"/>
              </a:rPr>
              <a:t>Complete research paper</a:t>
            </a:r>
          </a:p>
        </p:txBody>
      </p:sp>
      <p:sp>
        <p:nvSpPr>
          <p:cNvPr id="30" name="Rounded Rectangle 29"/>
          <p:cNvSpPr/>
          <p:nvPr/>
        </p:nvSpPr>
        <p:spPr>
          <a:xfrm>
            <a:off x="533400" y="21336000"/>
            <a:ext cx="13487400" cy="114300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0678" tIns="40338" rIns="80678" bIns="40338" rtlCol="0" anchor="ctr"/>
          <a:lstStyle/>
          <a:p>
            <a:r>
              <a:rPr lang="en-US" sz="4800" dirty="0" smtClean="0">
                <a:solidFill>
                  <a:schemeClr val="accent1">
                    <a:lumMod val="50000"/>
                  </a:schemeClr>
                </a:solidFill>
                <a:latin typeface="Arial Black" pitchFamily="34" charset="0"/>
              </a:rPr>
              <a:t>Recommended Collaboration </a:t>
            </a:r>
            <a:r>
              <a:rPr lang="en-US" sz="4800" dirty="0" smtClean="0">
                <a:solidFill>
                  <a:schemeClr val="accent1">
                    <a:lumMod val="50000"/>
                  </a:schemeClr>
                </a:solidFill>
                <a:latin typeface="Arial Black" pitchFamily="34" charset="0"/>
              </a:rPr>
              <a:t>Tools</a:t>
            </a:r>
            <a:endParaRPr lang="en-US" sz="4800" dirty="0">
              <a:solidFill>
                <a:schemeClr val="accent1">
                  <a:lumMod val="50000"/>
                </a:schemeClr>
              </a:solidFill>
              <a:latin typeface="Arial Black" pitchFamily="34" charset="0"/>
            </a:endParaRPr>
          </a:p>
        </p:txBody>
      </p:sp>
      <p:pic>
        <p:nvPicPr>
          <p:cNvPr id="27" name="Picture 26" descr="6256v1.jpg"/>
          <p:cNvPicPr>
            <a:picLocks noChangeAspect="1"/>
          </p:cNvPicPr>
          <p:nvPr/>
        </p:nvPicPr>
        <p:blipFill>
          <a:blip r:embed="rId2" cstate="print"/>
          <a:stretch>
            <a:fillRect/>
          </a:stretch>
        </p:blipFill>
        <p:spPr>
          <a:xfrm>
            <a:off x="533400" y="22713025"/>
            <a:ext cx="3878239" cy="3352800"/>
          </a:xfrm>
          <a:prstGeom prst="rect">
            <a:avLst/>
          </a:prstGeom>
          <a:ln>
            <a:solidFill>
              <a:schemeClr val="bg1"/>
            </a:solidFill>
          </a:ln>
        </p:spPr>
      </p:pic>
      <p:sp>
        <p:nvSpPr>
          <p:cNvPr id="28" name="TextBox 27"/>
          <p:cNvSpPr txBox="1"/>
          <p:nvPr/>
        </p:nvSpPr>
        <p:spPr>
          <a:xfrm>
            <a:off x="533400" y="26212800"/>
            <a:ext cx="3962400" cy="1769711"/>
          </a:xfrm>
          <a:prstGeom prst="rect">
            <a:avLst/>
          </a:prstGeom>
          <a:noFill/>
        </p:spPr>
        <p:txBody>
          <a:bodyPr wrap="square" lIns="76197" tIns="38098" rIns="76197" bIns="38098" rtlCol="0">
            <a:spAutoFit/>
          </a:bodyPr>
          <a:lstStyle/>
          <a:p>
            <a:r>
              <a:rPr lang="en-US" sz="2200" b="1" dirty="0" err="1" smtClean="0">
                <a:latin typeface="Arial" pitchFamily="34" charset="0"/>
                <a:cs typeface="Arial" pitchFamily="34" charset="0"/>
              </a:rPr>
              <a:t>Vyew</a:t>
            </a:r>
            <a:endParaRPr lang="en-US" sz="2200" b="1" dirty="0" smtClean="0">
              <a:latin typeface="Arial" pitchFamily="34" charset="0"/>
              <a:cs typeface="Arial" pitchFamily="34" charset="0"/>
            </a:endParaRPr>
          </a:p>
          <a:p>
            <a:pPr>
              <a:buFont typeface="Arial" pitchFamily="34" charset="0"/>
              <a:buChar char="•"/>
            </a:pPr>
            <a:r>
              <a:rPr lang="en-US" sz="2200" dirty="0" smtClean="0">
                <a:latin typeface="Arial" pitchFamily="34" charset="0"/>
                <a:cs typeface="Arial" pitchFamily="34" charset="0"/>
              </a:rPr>
              <a:t>Whiteboard</a:t>
            </a:r>
          </a:p>
          <a:p>
            <a:pPr>
              <a:buFont typeface="Arial" pitchFamily="34" charset="0"/>
              <a:buChar char="•"/>
            </a:pPr>
            <a:r>
              <a:rPr lang="en-US" sz="2200" dirty="0" smtClean="0">
                <a:latin typeface="Arial" pitchFamily="34" charset="0"/>
                <a:cs typeface="Arial" pitchFamily="34" charset="0"/>
              </a:rPr>
              <a:t>Document </a:t>
            </a:r>
            <a:r>
              <a:rPr lang="en-US" sz="2200" dirty="0" smtClean="0">
                <a:latin typeface="Arial" pitchFamily="34" charset="0"/>
                <a:cs typeface="Arial" pitchFamily="34" charset="0"/>
              </a:rPr>
              <a:t> Sharing</a:t>
            </a:r>
          </a:p>
          <a:p>
            <a:pPr>
              <a:buFont typeface="Arial" pitchFamily="34" charset="0"/>
              <a:buChar char="•"/>
            </a:pPr>
            <a:r>
              <a:rPr lang="en-US" sz="2200" dirty="0" smtClean="0">
                <a:latin typeface="Arial" pitchFamily="34" charset="0"/>
                <a:cs typeface="Arial" pitchFamily="34" charset="0"/>
              </a:rPr>
              <a:t>Video/Audio </a:t>
            </a:r>
            <a:r>
              <a:rPr lang="en-US" sz="2200" dirty="0" smtClean="0">
                <a:latin typeface="Arial" pitchFamily="34" charset="0"/>
                <a:cs typeface="Arial" pitchFamily="34" charset="0"/>
              </a:rPr>
              <a:t>conferencing</a:t>
            </a:r>
          </a:p>
          <a:p>
            <a:endParaRPr lang="en-US" sz="2200" dirty="0">
              <a:latin typeface="Arial" pitchFamily="34" charset="0"/>
              <a:cs typeface="Arial" pitchFamily="34" charset="0"/>
            </a:endParaRPr>
          </a:p>
        </p:txBody>
      </p:sp>
      <p:pic>
        <p:nvPicPr>
          <p:cNvPr id="29" name="Picture 28" descr="2267245955_2495c10dfe.jpg"/>
          <p:cNvPicPr>
            <a:picLocks noChangeAspect="1"/>
          </p:cNvPicPr>
          <p:nvPr/>
        </p:nvPicPr>
        <p:blipFill>
          <a:blip r:embed="rId3" cstate="print"/>
          <a:stretch>
            <a:fillRect/>
          </a:stretch>
        </p:blipFill>
        <p:spPr>
          <a:xfrm>
            <a:off x="9601200" y="22745700"/>
            <a:ext cx="4267200" cy="3287451"/>
          </a:xfrm>
          <a:prstGeom prst="rect">
            <a:avLst/>
          </a:prstGeom>
          <a:ln>
            <a:solidFill>
              <a:schemeClr val="bg1"/>
            </a:solidFill>
          </a:ln>
        </p:spPr>
      </p:pic>
      <p:pic>
        <p:nvPicPr>
          <p:cNvPr id="31" name="Picture 30" descr="fmyi-home1.jpg"/>
          <p:cNvPicPr>
            <a:picLocks noChangeAspect="1"/>
          </p:cNvPicPr>
          <p:nvPr/>
        </p:nvPicPr>
        <p:blipFill>
          <a:blip r:embed="rId4" cstate="print"/>
          <a:stretch>
            <a:fillRect/>
          </a:stretch>
        </p:blipFill>
        <p:spPr>
          <a:xfrm>
            <a:off x="5257800" y="22789225"/>
            <a:ext cx="3556000" cy="3200400"/>
          </a:xfrm>
          <a:prstGeom prst="rect">
            <a:avLst/>
          </a:prstGeom>
          <a:ln>
            <a:solidFill>
              <a:schemeClr val="bg1"/>
            </a:solidFill>
          </a:ln>
        </p:spPr>
      </p:pic>
      <p:sp>
        <p:nvSpPr>
          <p:cNvPr id="32" name="TextBox 31"/>
          <p:cNvSpPr txBox="1"/>
          <p:nvPr/>
        </p:nvSpPr>
        <p:spPr>
          <a:xfrm>
            <a:off x="9525000" y="26230660"/>
            <a:ext cx="5086350" cy="1769711"/>
          </a:xfrm>
          <a:prstGeom prst="rect">
            <a:avLst/>
          </a:prstGeom>
          <a:noFill/>
        </p:spPr>
        <p:txBody>
          <a:bodyPr wrap="square" lIns="76197" tIns="38098" rIns="76197" bIns="38098" rtlCol="0">
            <a:spAutoFit/>
          </a:bodyPr>
          <a:lstStyle/>
          <a:p>
            <a:r>
              <a:rPr lang="en-US" sz="2200" b="1" dirty="0" err="1" smtClean="0">
                <a:latin typeface="Arial" pitchFamily="34" charset="0"/>
                <a:cs typeface="Arial" pitchFamily="34" charset="0"/>
              </a:rPr>
              <a:t>Stixy</a:t>
            </a:r>
            <a:endParaRPr lang="en-US" sz="2200" b="1" dirty="0" smtClean="0">
              <a:latin typeface="Arial" pitchFamily="34" charset="0"/>
              <a:cs typeface="Arial" pitchFamily="34" charset="0"/>
            </a:endParaRPr>
          </a:p>
          <a:p>
            <a:pPr>
              <a:buFont typeface="Arial" pitchFamily="34" charset="0"/>
              <a:buChar char="•"/>
            </a:pPr>
            <a:r>
              <a:rPr lang="en-US" sz="2200" dirty="0" smtClean="0">
                <a:latin typeface="Arial" pitchFamily="34" charset="0"/>
                <a:cs typeface="Arial" pitchFamily="34" charset="0"/>
              </a:rPr>
              <a:t>Bulletin board style</a:t>
            </a:r>
          </a:p>
          <a:p>
            <a:pPr>
              <a:buFont typeface="Arial" pitchFamily="34" charset="0"/>
              <a:buChar char="•"/>
            </a:pPr>
            <a:r>
              <a:rPr lang="en-US" sz="2200" dirty="0" smtClean="0">
                <a:latin typeface="Arial" pitchFamily="34" charset="0"/>
                <a:cs typeface="Arial" pitchFamily="34" charset="0"/>
              </a:rPr>
              <a:t>Post events and tasks</a:t>
            </a:r>
            <a:endParaRPr lang="en-US" sz="2200" dirty="0" smtClean="0">
              <a:latin typeface="Arial" pitchFamily="34" charset="0"/>
              <a:cs typeface="Arial" pitchFamily="34" charset="0"/>
            </a:endParaRPr>
          </a:p>
          <a:p>
            <a:pPr>
              <a:buFont typeface="Arial" pitchFamily="34" charset="0"/>
              <a:buChar char="•"/>
            </a:pPr>
            <a:r>
              <a:rPr lang="en-US" sz="2200" dirty="0" smtClean="0">
                <a:latin typeface="Arial" pitchFamily="34" charset="0"/>
                <a:cs typeface="Arial" pitchFamily="34" charset="0"/>
              </a:rPr>
              <a:t>Project </a:t>
            </a:r>
            <a:r>
              <a:rPr lang="en-US" sz="2200" dirty="0" smtClean="0">
                <a:latin typeface="Arial" pitchFamily="34" charset="0"/>
                <a:cs typeface="Arial" pitchFamily="34" charset="0"/>
              </a:rPr>
              <a:t>planning</a:t>
            </a:r>
          </a:p>
          <a:p>
            <a:endParaRPr lang="en-US" sz="2200" dirty="0">
              <a:latin typeface="Arial" pitchFamily="34" charset="0"/>
              <a:cs typeface="Arial" pitchFamily="34" charset="0"/>
            </a:endParaRPr>
          </a:p>
        </p:txBody>
      </p:sp>
      <p:sp>
        <p:nvSpPr>
          <p:cNvPr id="33" name="TextBox 32"/>
          <p:cNvSpPr txBox="1"/>
          <p:nvPr/>
        </p:nvSpPr>
        <p:spPr>
          <a:xfrm>
            <a:off x="5181600" y="26212800"/>
            <a:ext cx="3810000" cy="1769711"/>
          </a:xfrm>
          <a:prstGeom prst="rect">
            <a:avLst/>
          </a:prstGeom>
          <a:noFill/>
        </p:spPr>
        <p:txBody>
          <a:bodyPr wrap="square" lIns="76197" tIns="38098" rIns="76197" bIns="38098" rtlCol="0">
            <a:spAutoFit/>
          </a:bodyPr>
          <a:lstStyle/>
          <a:p>
            <a:r>
              <a:rPr lang="en-US" sz="2200" b="1" dirty="0" err="1" smtClean="0">
                <a:latin typeface="Arial" pitchFamily="34" charset="0"/>
                <a:cs typeface="Arial" pitchFamily="34" charset="0"/>
              </a:rPr>
              <a:t>FmyI</a:t>
            </a:r>
            <a:r>
              <a:rPr lang="en-US" sz="2200" b="1" dirty="0" smtClean="0">
                <a:latin typeface="Arial" pitchFamily="34" charset="0"/>
                <a:cs typeface="Arial" pitchFamily="34" charset="0"/>
              </a:rPr>
              <a:t> (For My Innovation)</a:t>
            </a:r>
          </a:p>
          <a:p>
            <a:pPr>
              <a:buFont typeface="Arial" pitchFamily="34" charset="0"/>
              <a:buChar char="•"/>
            </a:pPr>
            <a:r>
              <a:rPr lang="en-US" sz="2200" dirty="0" smtClean="0">
                <a:latin typeface="Arial" pitchFamily="34" charset="0"/>
                <a:cs typeface="Arial" pitchFamily="34" charset="0"/>
              </a:rPr>
              <a:t>Blog-based</a:t>
            </a:r>
            <a:endParaRPr lang="en-US" sz="2200" dirty="0" smtClean="0">
              <a:latin typeface="Arial" pitchFamily="34" charset="0"/>
              <a:cs typeface="Arial" pitchFamily="34" charset="0"/>
            </a:endParaRPr>
          </a:p>
          <a:p>
            <a:pPr>
              <a:buFont typeface="Arial" pitchFamily="34" charset="0"/>
              <a:buChar char="•"/>
            </a:pPr>
            <a:r>
              <a:rPr lang="en-US" sz="2200" dirty="0" smtClean="0">
                <a:latin typeface="Arial" pitchFamily="34" charset="0"/>
                <a:cs typeface="Arial" pitchFamily="34" charset="0"/>
              </a:rPr>
              <a:t>Project </a:t>
            </a:r>
            <a:r>
              <a:rPr lang="en-US" sz="2200" dirty="0" smtClean="0">
                <a:latin typeface="Arial" pitchFamily="34" charset="0"/>
                <a:cs typeface="Arial" pitchFamily="34" charset="0"/>
              </a:rPr>
              <a:t>planning</a:t>
            </a:r>
          </a:p>
          <a:p>
            <a:pPr marL="47625" indent="-47625">
              <a:buFont typeface="Arial" pitchFamily="34" charset="0"/>
              <a:buChar char="•"/>
            </a:pPr>
            <a:r>
              <a:rPr lang="en-US" sz="2200" dirty="0" smtClean="0">
                <a:latin typeface="Arial" pitchFamily="34" charset="0"/>
                <a:cs typeface="Arial" pitchFamily="34" charset="0"/>
              </a:rPr>
              <a:t>Post text, links, files, events, </a:t>
            </a:r>
            <a:r>
              <a:rPr lang="en-US" sz="2200" dirty="0" smtClean="0">
                <a:latin typeface="Arial" pitchFamily="34" charset="0"/>
                <a:cs typeface="Arial" pitchFamily="34" charset="0"/>
              </a:rPr>
              <a:t>tasks</a:t>
            </a:r>
            <a:endParaRPr lang="en-US" sz="2200" dirty="0">
              <a:latin typeface="Arial" pitchFamily="34" charset="0"/>
              <a:cs typeface="Arial" pitchFamily="34" charset="0"/>
            </a:endParaRPr>
          </a:p>
        </p:txBody>
      </p:sp>
      <p:pic>
        <p:nvPicPr>
          <p:cNvPr id="35" name="Picture 34" descr="BlockIU.png"/>
          <p:cNvPicPr>
            <a:picLocks noChangeAspect="1"/>
          </p:cNvPicPr>
          <p:nvPr/>
        </p:nvPicPr>
        <p:blipFill>
          <a:blip r:embed="rId5" cstate="print"/>
          <a:stretch>
            <a:fillRect/>
          </a:stretch>
        </p:blipFill>
        <p:spPr>
          <a:xfrm>
            <a:off x="20497800" y="3581400"/>
            <a:ext cx="1154999" cy="1524000"/>
          </a:xfrm>
          <a:prstGeom prst="rect">
            <a:avLst/>
          </a:prstGeom>
        </p:spPr>
      </p:pic>
      <p:pic>
        <p:nvPicPr>
          <p:cNvPr id="1027" name="Picture 3"/>
          <p:cNvPicPr>
            <a:picLocks noChangeAspect="1" noChangeArrowheads="1"/>
          </p:cNvPicPr>
          <p:nvPr/>
        </p:nvPicPr>
        <p:blipFill>
          <a:blip r:embed="rId6" cstate="print"/>
          <a:srcRect l="25101" t="45540" r="35570" b="23005"/>
          <a:stretch>
            <a:fillRect/>
          </a:stretch>
        </p:blipFill>
        <p:spPr bwMode="auto">
          <a:xfrm>
            <a:off x="533400" y="15926104"/>
            <a:ext cx="8898340" cy="4001267"/>
          </a:xfrm>
          <a:prstGeom prst="rect">
            <a:avLst/>
          </a:prstGeom>
          <a:noFill/>
          <a:ln w="9525">
            <a:solidFill>
              <a:schemeClr val="bg1"/>
            </a:solidFill>
            <a:miter lim="800000"/>
            <a:headEnd/>
            <a:tailEnd/>
          </a:ln>
        </p:spPr>
      </p:pic>
      <p:pic>
        <p:nvPicPr>
          <p:cNvPr id="2" name="Picture 2" descr="C:\Users\giwhite\Desktop\pie.png"/>
          <p:cNvPicPr>
            <a:picLocks noChangeAspect="1" noChangeArrowheads="1"/>
          </p:cNvPicPr>
          <p:nvPr/>
        </p:nvPicPr>
        <p:blipFill>
          <a:blip r:embed="rId7" cstate="print"/>
          <a:srcRect l="2400" t="10285" r="2775" b="9143"/>
          <a:stretch>
            <a:fillRect/>
          </a:stretch>
        </p:blipFill>
        <p:spPr bwMode="auto">
          <a:xfrm>
            <a:off x="8991600" y="16687800"/>
            <a:ext cx="6019800" cy="3581400"/>
          </a:xfrm>
          <a:prstGeom prst="rect">
            <a:avLst/>
          </a:prstGeom>
          <a:noFill/>
          <a:ln>
            <a:solidFill>
              <a:schemeClr val="bg1"/>
            </a:solidFill>
          </a:ln>
        </p:spPr>
      </p:pic>
      <p:sp>
        <p:nvSpPr>
          <p:cNvPr id="48" name="Rounded Rectangle 47"/>
          <p:cNvSpPr/>
          <p:nvPr/>
        </p:nvSpPr>
        <p:spPr>
          <a:xfrm>
            <a:off x="533400" y="14517171"/>
            <a:ext cx="5638800" cy="106680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0678" tIns="40338" rIns="80678" bIns="40338" rtlCol="0" anchor="ctr"/>
          <a:lstStyle/>
          <a:p>
            <a:pPr algn="ctr"/>
            <a:r>
              <a:rPr lang="en-US" sz="4800" dirty="0" smtClean="0">
                <a:solidFill>
                  <a:schemeClr val="accent1">
                    <a:lumMod val="50000"/>
                  </a:schemeClr>
                </a:solidFill>
                <a:latin typeface="Arial Black" pitchFamily="34" charset="0"/>
              </a:rPr>
              <a:t>Survey Results</a:t>
            </a:r>
            <a:endParaRPr lang="en-US" sz="4800" dirty="0">
              <a:solidFill>
                <a:schemeClr val="accent1">
                  <a:lumMod val="50000"/>
                </a:schemeClr>
              </a:solidFill>
              <a:latin typeface="Arial Black" pitchFamily="34" charset="0"/>
            </a:endParaRPr>
          </a:p>
        </p:txBody>
      </p:sp>
      <p:sp>
        <p:nvSpPr>
          <p:cNvPr id="49" name="Rounded Rectangle 48"/>
          <p:cNvSpPr/>
          <p:nvPr/>
        </p:nvSpPr>
        <p:spPr>
          <a:xfrm>
            <a:off x="11734800" y="5791200"/>
            <a:ext cx="9220200" cy="106680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0678" tIns="40338" rIns="80678" bIns="40338" rtlCol="0" anchor="ctr"/>
          <a:lstStyle/>
          <a:p>
            <a:pPr algn="ctr"/>
            <a:r>
              <a:rPr lang="en-US" sz="4800" dirty="0" smtClean="0">
                <a:solidFill>
                  <a:schemeClr val="accent1">
                    <a:lumMod val="50000"/>
                  </a:schemeClr>
                </a:solidFill>
                <a:latin typeface="Arial Black" pitchFamily="34" charset="0"/>
              </a:rPr>
              <a:t>Online Collaboration </a:t>
            </a:r>
            <a:r>
              <a:rPr lang="en-US" sz="4800" dirty="0" smtClean="0">
                <a:solidFill>
                  <a:schemeClr val="accent1">
                    <a:lumMod val="50000"/>
                  </a:schemeClr>
                </a:solidFill>
                <a:latin typeface="Arial Black" pitchFamily="34" charset="0"/>
              </a:rPr>
              <a:t>Tools</a:t>
            </a:r>
            <a:endParaRPr lang="en-US" sz="4800" dirty="0">
              <a:solidFill>
                <a:schemeClr val="accent1">
                  <a:lumMod val="50000"/>
                </a:schemeClr>
              </a:solidFill>
              <a:latin typeface="Arial Black" pitchFamily="34" charset="0"/>
            </a:endParaRPr>
          </a:p>
        </p:txBody>
      </p:sp>
      <p:sp>
        <p:nvSpPr>
          <p:cNvPr id="52" name="Rectangle 51"/>
          <p:cNvSpPr/>
          <p:nvPr/>
        </p:nvSpPr>
        <p:spPr>
          <a:xfrm>
            <a:off x="11734800" y="7162799"/>
            <a:ext cx="8763000" cy="7201972"/>
          </a:xfrm>
          <a:prstGeom prst="rect">
            <a:avLst/>
          </a:prstGeom>
        </p:spPr>
        <p:txBody>
          <a:bodyPr wrap="square">
            <a:spAutoFit/>
          </a:bodyPr>
          <a:lstStyle/>
          <a:p>
            <a:pPr marL="57150" indent="171450">
              <a:buFont typeface="Arial" pitchFamily="34" charset="0"/>
              <a:buChar char="•"/>
            </a:pPr>
            <a:r>
              <a:rPr lang="en-US" sz="2200" dirty="0" err="1" smtClean="0">
                <a:latin typeface="Arial" pitchFamily="34" charset="0"/>
                <a:cs typeface="Arial" pitchFamily="34" charset="0"/>
              </a:rPr>
              <a:t>Scribblar</a:t>
            </a:r>
            <a:r>
              <a:rPr lang="en-US" sz="2200" dirty="0" smtClean="0">
                <a:latin typeface="Arial" pitchFamily="34" charset="0"/>
                <a:cs typeface="Arial" pitchFamily="34" charset="0"/>
              </a:rPr>
              <a:t> (</a:t>
            </a:r>
            <a:r>
              <a:rPr lang="en-US" sz="2200" u="sng" dirty="0" smtClean="0">
                <a:latin typeface="Arial" pitchFamily="34" charset="0"/>
                <a:cs typeface="Arial" pitchFamily="34" charset="0"/>
                <a:hlinkClick r:id="rId8"/>
              </a:rPr>
              <a:t>http://www.scribblar.com/</a:t>
            </a:r>
            <a:r>
              <a:rPr lang="en-US" sz="2200" dirty="0" smtClean="0">
                <a:latin typeface="Arial" pitchFamily="34" charset="0"/>
                <a:cs typeface="Arial" pitchFamily="34" charset="0"/>
              </a:rPr>
              <a:t>) Online whiteboard with live audio and text chat.</a:t>
            </a:r>
          </a:p>
          <a:p>
            <a:pPr marL="57150" indent="171450">
              <a:buFont typeface="Arial" pitchFamily="34" charset="0"/>
              <a:buChar char="•"/>
            </a:pPr>
            <a:r>
              <a:rPr lang="en-US" sz="2200" dirty="0" err="1" smtClean="0">
                <a:latin typeface="Arial" pitchFamily="34" charset="0"/>
                <a:cs typeface="Arial" pitchFamily="34" charset="0"/>
              </a:rPr>
              <a:t>Timebridge</a:t>
            </a:r>
            <a:r>
              <a:rPr lang="en-US" sz="2200" dirty="0" smtClean="0">
                <a:latin typeface="Arial" pitchFamily="34" charset="0"/>
                <a:cs typeface="Arial" pitchFamily="34" charset="0"/>
              </a:rPr>
              <a:t> (</a:t>
            </a:r>
            <a:r>
              <a:rPr lang="en-US" sz="2200" u="sng" dirty="0" smtClean="0">
                <a:latin typeface="Arial" pitchFamily="34" charset="0"/>
                <a:cs typeface="Arial" pitchFamily="34" charset="0"/>
                <a:hlinkClick r:id="rId9"/>
              </a:rPr>
              <a:t>http://timebridge.com/</a:t>
            </a:r>
            <a:r>
              <a:rPr lang="en-US" sz="2200" dirty="0" smtClean="0">
                <a:latin typeface="Arial" pitchFamily="34" charset="0"/>
                <a:cs typeface="Arial" pitchFamily="34" charset="0"/>
              </a:rPr>
              <a:t>) Meeting synchronizer. </a:t>
            </a:r>
          </a:p>
          <a:p>
            <a:pPr marL="57150" indent="171450">
              <a:buFont typeface="Arial" pitchFamily="34" charset="0"/>
              <a:buChar char="•"/>
            </a:pPr>
            <a:r>
              <a:rPr lang="en-US" sz="2200" dirty="0" smtClean="0">
                <a:latin typeface="Arial" pitchFamily="34" charset="0"/>
                <a:cs typeface="Arial" pitchFamily="34" charset="0"/>
              </a:rPr>
              <a:t>Google docs (</a:t>
            </a:r>
            <a:r>
              <a:rPr lang="en-US" sz="2200" u="sng" dirty="0" smtClean="0">
                <a:latin typeface="Arial" pitchFamily="34" charset="0"/>
                <a:cs typeface="Arial" pitchFamily="34" charset="0"/>
                <a:hlinkClick r:id="rId10"/>
              </a:rPr>
              <a:t>http://docs.google.com/</a:t>
            </a:r>
            <a:r>
              <a:rPr lang="en-US" sz="2200" dirty="0" smtClean="0">
                <a:latin typeface="Arial" pitchFamily="34" charset="0"/>
                <a:cs typeface="Arial" pitchFamily="34" charset="0"/>
              </a:rPr>
              <a:t>) </a:t>
            </a:r>
            <a:r>
              <a:rPr lang="en-US" sz="2200" dirty="0" smtClean="0">
                <a:latin typeface="Arial" pitchFamily="34" charset="0"/>
                <a:cs typeface="Arial" pitchFamily="34" charset="0"/>
              </a:rPr>
              <a:t>Document editing and chatting.</a:t>
            </a:r>
            <a:endParaRPr lang="en-US" sz="2200" dirty="0" smtClean="0">
              <a:latin typeface="Arial" pitchFamily="34" charset="0"/>
              <a:cs typeface="Arial" pitchFamily="34" charset="0"/>
            </a:endParaRPr>
          </a:p>
          <a:p>
            <a:pPr marL="57150" indent="171450">
              <a:buFont typeface="Arial" pitchFamily="34" charset="0"/>
              <a:buChar char="•"/>
            </a:pPr>
            <a:r>
              <a:rPr lang="en-US" sz="2200" dirty="0" err="1" smtClean="0">
                <a:latin typeface="Arial" pitchFamily="34" charset="0"/>
                <a:cs typeface="Arial" pitchFamily="34" charset="0"/>
              </a:rPr>
              <a:t>Stixy</a:t>
            </a:r>
            <a:r>
              <a:rPr lang="en-US" sz="2200" dirty="0" smtClean="0">
                <a:latin typeface="Arial" pitchFamily="34" charset="0"/>
                <a:cs typeface="Arial" pitchFamily="34" charset="0"/>
              </a:rPr>
              <a:t> (</a:t>
            </a:r>
            <a:r>
              <a:rPr lang="en-US" sz="2200" u="sng" dirty="0" smtClean="0">
                <a:latin typeface="Arial" pitchFamily="34" charset="0"/>
                <a:cs typeface="Arial" pitchFamily="34" charset="0"/>
                <a:hlinkClick r:id="rId11"/>
              </a:rPr>
              <a:t>http://www.stixy.com/</a:t>
            </a:r>
            <a:r>
              <a:rPr lang="en-US" sz="2200" dirty="0" smtClean="0">
                <a:latin typeface="Arial" pitchFamily="34" charset="0"/>
                <a:cs typeface="Arial" pitchFamily="34" charset="0"/>
              </a:rPr>
              <a:t>) Online bulletin </a:t>
            </a:r>
            <a:r>
              <a:rPr lang="en-US" sz="2200" dirty="0" smtClean="0">
                <a:latin typeface="Arial" pitchFamily="34" charset="0"/>
                <a:cs typeface="Arial" pitchFamily="34" charset="0"/>
              </a:rPr>
              <a:t>board.</a:t>
            </a:r>
            <a:endParaRPr lang="en-US" sz="2200" dirty="0" smtClean="0">
              <a:latin typeface="Arial" pitchFamily="34" charset="0"/>
              <a:cs typeface="Arial" pitchFamily="34" charset="0"/>
            </a:endParaRPr>
          </a:p>
          <a:p>
            <a:pPr marL="57150" indent="171450">
              <a:buFont typeface="Arial" pitchFamily="34" charset="0"/>
              <a:buChar char="•"/>
            </a:pPr>
            <a:r>
              <a:rPr lang="en-US" sz="2200" dirty="0" err="1" smtClean="0">
                <a:latin typeface="Arial" pitchFamily="34" charset="0"/>
                <a:cs typeface="Arial" pitchFamily="34" charset="0"/>
              </a:rPr>
              <a:t>Dabbleboard</a:t>
            </a:r>
            <a:r>
              <a:rPr lang="en-US" sz="2200" dirty="0" smtClean="0">
                <a:latin typeface="Arial" pitchFamily="34" charset="0"/>
                <a:cs typeface="Arial" pitchFamily="34" charset="0"/>
              </a:rPr>
              <a:t> </a:t>
            </a:r>
            <a:r>
              <a:rPr lang="en-US" sz="2200" dirty="0" smtClean="0">
                <a:latin typeface="Arial" pitchFamily="34" charset="0"/>
                <a:cs typeface="Arial" pitchFamily="34" charset="0"/>
              </a:rPr>
              <a:t>(</a:t>
            </a:r>
            <a:r>
              <a:rPr lang="en-US" sz="2200" u="sng" dirty="0" smtClean="0">
                <a:latin typeface="Arial" pitchFamily="34" charset="0"/>
                <a:cs typeface="Arial" pitchFamily="34" charset="0"/>
                <a:hlinkClick r:id="rId12"/>
              </a:rPr>
              <a:t>http://www.dabbleboard.com/</a:t>
            </a:r>
            <a:r>
              <a:rPr lang="en-US" sz="2200" dirty="0" smtClean="0">
                <a:latin typeface="Arial" pitchFamily="34" charset="0"/>
                <a:cs typeface="Arial" pitchFamily="34" charset="0"/>
              </a:rPr>
              <a:t>) Collaborative online whiteboard. </a:t>
            </a:r>
          </a:p>
          <a:p>
            <a:pPr marL="57150" indent="171450">
              <a:buFont typeface="Arial" pitchFamily="34" charset="0"/>
              <a:buChar char="•"/>
            </a:pPr>
            <a:r>
              <a:rPr lang="en-US" sz="2200" dirty="0" err="1" smtClean="0">
                <a:latin typeface="Arial" pitchFamily="34" charset="0"/>
                <a:cs typeface="Arial" pitchFamily="34" charset="0"/>
              </a:rPr>
              <a:t>Vyew</a:t>
            </a:r>
            <a:r>
              <a:rPr lang="en-US" sz="2200" dirty="0" smtClean="0">
                <a:latin typeface="Arial" pitchFamily="34" charset="0"/>
                <a:cs typeface="Arial" pitchFamily="34" charset="0"/>
              </a:rPr>
              <a:t> (</a:t>
            </a:r>
            <a:r>
              <a:rPr lang="en-US" sz="2200" u="sng" dirty="0" smtClean="0">
                <a:latin typeface="Arial" pitchFamily="34" charset="0"/>
                <a:cs typeface="Arial" pitchFamily="34" charset="0"/>
                <a:hlinkClick r:id="rId13"/>
              </a:rPr>
              <a:t>http://vyew.com/s/</a:t>
            </a:r>
            <a:r>
              <a:rPr lang="en-US" sz="2200" dirty="0" smtClean="0">
                <a:latin typeface="Arial" pitchFamily="34" charset="0"/>
                <a:cs typeface="Arial" pitchFamily="34" charset="0"/>
              </a:rPr>
              <a:t>) Features screen sharing, video conferencing, VOIP (with video chat) and </a:t>
            </a:r>
            <a:r>
              <a:rPr lang="en-US" sz="2200" dirty="0" err="1" smtClean="0">
                <a:latin typeface="Arial" pitchFamily="34" charset="0"/>
                <a:cs typeface="Arial" pitchFamily="34" charset="0"/>
              </a:rPr>
              <a:t>whiteboarding</a:t>
            </a:r>
            <a:r>
              <a:rPr lang="en-US" sz="2200" dirty="0" smtClean="0">
                <a:latin typeface="Arial" pitchFamily="34" charset="0"/>
                <a:cs typeface="Arial" pitchFamily="34" charset="0"/>
              </a:rPr>
              <a:t>. </a:t>
            </a:r>
          </a:p>
          <a:p>
            <a:pPr marL="57150" indent="171450">
              <a:buFont typeface="Arial" pitchFamily="34" charset="0"/>
              <a:buChar char="•"/>
            </a:pPr>
            <a:r>
              <a:rPr lang="en-US" sz="2200" dirty="0" err="1" smtClean="0">
                <a:latin typeface="Arial" pitchFamily="34" charset="0"/>
                <a:cs typeface="Arial" pitchFamily="34" charset="0"/>
              </a:rPr>
              <a:t>Dropbox</a:t>
            </a:r>
            <a:r>
              <a:rPr lang="en-US" sz="2200" dirty="0" smtClean="0">
                <a:latin typeface="Arial" pitchFamily="34" charset="0"/>
                <a:cs typeface="Arial" pitchFamily="34" charset="0"/>
              </a:rPr>
              <a:t> (</a:t>
            </a:r>
            <a:r>
              <a:rPr lang="en-US" sz="2200" u="sng" dirty="0" smtClean="0">
                <a:latin typeface="Arial" pitchFamily="34" charset="0"/>
                <a:cs typeface="Arial" pitchFamily="34" charset="0"/>
                <a:hlinkClick r:id="rId14"/>
              </a:rPr>
              <a:t>https://www.dropbox.com/</a:t>
            </a:r>
            <a:r>
              <a:rPr lang="en-US" sz="2200" dirty="0" smtClean="0">
                <a:latin typeface="Arial" pitchFamily="34" charset="0"/>
                <a:cs typeface="Arial" pitchFamily="34" charset="0"/>
              </a:rPr>
              <a:t>) FTP site, has a number of neat features for sharing files between people, including a desktop program that creates a virtual folder.</a:t>
            </a:r>
          </a:p>
          <a:p>
            <a:pPr marL="57150" indent="171450">
              <a:buFont typeface="Arial" pitchFamily="34" charset="0"/>
              <a:buChar char="•"/>
            </a:pPr>
            <a:r>
              <a:rPr lang="en-US" sz="2200" dirty="0" err="1" smtClean="0">
                <a:latin typeface="Arial" pitchFamily="34" charset="0"/>
                <a:cs typeface="Arial" pitchFamily="34" charset="0"/>
              </a:rPr>
              <a:t>iLinc</a:t>
            </a:r>
            <a:r>
              <a:rPr lang="en-US" sz="2200" dirty="0" smtClean="0">
                <a:latin typeface="Arial" pitchFamily="34" charset="0"/>
                <a:cs typeface="Arial" pitchFamily="34" charset="0"/>
              </a:rPr>
              <a:t> </a:t>
            </a:r>
            <a:r>
              <a:rPr lang="en-US" sz="2200" dirty="0" smtClean="0">
                <a:latin typeface="Arial" pitchFamily="34" charset="0"/>
                <a:cs typeface="Arial" pitchFamily="34" charset="0"/>
              </a:rPr>
              <a:t>(</a:t>
            </a:r>
            <a:r>
              <a:rPr lang="en-US" sz="2200" u="sng" dirty="0" smtClean="0">
                <a:latin typeface="Arial" pitchFamily="34" charset="0"/>
                <a:cs typeface="Arial" pitchFamily="34" charset="0"/>
                <a:hlinkClick r:id="rId15"/>
              </a:rPr>
              <a:t>http://www.ilinc.com</a:t>
            </a:r>
            <a:r>
              <a:rPr lang="en-US" sz="2200" dirty="0" smtClean="0">
                <a:latin typeface="Arial" pitchFamily="34" charset="0"/>
                <a:cs typeface="Arial" pitchFamily="34" charset="0"/>
              </a:rPr>
              <a:t>) </a:t>
            </a:r>
            <a:r>
              <a:rPr lang="en-US" sz="2200" dirty="0" smtClean="0">
                <a:latin typeface="Arial" pitchFamily="34" charset="0"/>
                <a:cs typeface="Arial" pitchFamily="34" charset="0"/>
              </a:rPr>
              <a:t>Emphasizes visual collaboration </a:t>
            </a:r>
          </a:p>
          <a:p>
            <a:pPr marL="57150" indent="171450">
              <a:buFont typeface="Arial" pitchFamily="34" charset="0"/>
              <a:buChar char="•"/>
            </a:pPr>
            <a:r>
              <a:rPr lang="en-US" sz="2200" dirty="0" smtClean="0">
                <a:latin typeface="Arial" pitchFamily="34" charset="0"/>
                <a:cs typeface="Arial" pitchFamily="34" charset="0"/>
              </a:rPr>
              <a:t>FMYI (</a:t>
            </a:r>
            <a:r>
              <a:rPr lang="en-US" sz="2200" u="sng" dirty="0" smtClean="0">
                <a:latin typeface="Arial" pitchFamily="34" charset="0"/>
                <a:cs typeface="Arial" pitchFamily="34" charset="0"/>
                <a:hlinkClick r:id="rId16"/>
              </a:rPr>
              <a:t>http://www.fmyi.com/</a:t>
            </a:r>
            <a:r>
              <a:rPr lang="en-US" sz="2200" dirty="0" smtClean="0">
                <a:latin typeface="Arial" pitchFamily="34" charset="0"/>
                <a:cs typeface="Arial" pitchFamily="34" charset="0"/>
              </a:rPr>
              <a:t>) Private social network, free for up to 10 users and 100mb file size storage. </a:t>
            </a:r>
          </a:p>
          <a:p>
            <a:pPr marL="57150" indent="171450">
              <a:buFont typeface="Arial" pitchFamily="34" charset="0"/>
              <a:buChar char="•"/>
            </a:pPr>
            <a:r>
              <a:rPr lang="en-US" sz="2200" dirty="0" smtClean="0">
                <a:latin typeface="Arial" pitchFamily="34" charset="0"/>
                <a:cs typeface="Arial" pitchFamily="34" charset="0"/>
              </a:rPr>
              <a:t>Mind42 (</a:t>
            </a:r>
            <a:r>
              <a:rPr lang="en-US" sz="2200" u="sng" dirty="0" smtClean="0">
                <a:latin typeface="Arial" pitchFamily="34" charset="0"/>
                <a:cs typeface="Arial" pitchFamily="34" charset="0"/>
                <a:hlinkClick r:id="rId17"/>
              </a:rPr>
              <a:t>http://www.mind42.com/</a:t>
            </a:r>
            <a:r>
              <a:rPr lang="en-US" sz="2200" dirty="0" smtClean="0">
                <a:latin typeface="Arial" pitchFamily="34" charset="0"/>
                <a:cs typeface="Arial" pitchFamily="34" charset="0"/>
              </a:rPr>
              <a:t>) Online collaborative brainstorming application.</a:t>
            </a:r>
          </a:p>
          <a:p>
            <a:pPr marL="57150" indent="171450">
              <a:buFont typeface="Arial" pitchFamily="34" charset="0"/>
              <a:buChar char="•"/>
            </a:pPr>
            <a:r>
              <a:rPr lang="en-US" sz="2200" dirty="0" err="1" smtClean="0">
                <a:latin typeface="Arial" pitchFamily="34" charset="0"/>
                <a:cs typeface="Arial" pitchFamily="34" charset="0"/>
              </a:rPr>
              <a:t>Diigo</a:t>
            </a:r>
            <a:r>
              <a:rPr lang="en-US" sz="2200" dirty="0" smtClean="0">
                <a:latin typeface="Arial" pitchFamily="34" charset="0"/>
                <a:cs typeface="Arial" pitchFamily="34" charset="0"/>
              </a:rPr>
              <a:t> (</a:t>
            </a:r>
            <a:r>
              <a:rPr lang="en-US" sz="2200" u="sng" dirty="0" smtClean="0">
                <a:latin typeface="Arial" pitchFamily="34" charset="0"/>
                <a:cs typeface="Arial" pitchFamily="34" charset="0"/>
                <a:hlinkClick r:id="rId18"/>
              </a:rPr>
              <a:t>http://www.diigo.com/</a:t>
            </a:r>
            <a:r>
              <a:rPr lang="en-US" sz="2200" dirty="0" smtClean="0">
                <a:latin typeface="Arial" pitchFamily="34" charset="0"/>
                <a:cs typeface="Arial" pitchFamily="34" charset="0"/>
              </a:rPr>
              <a:t>) Collaborative research tool. Mark links down, highlight things online, and share them</a:t>
            </a:r>
            <a:r>
              <a:rPr lang="en-US" sz="2200" dirty="0" smtClean="0">
                <a:latin typeface="Arial" pitchFamily="34" charset="0"/>
                <a:cs typeface="Arial" pitchFamily="34" charset="0"/>
              </a:rPr>
              <a:t>.</a:t>
            </a:r>
          </a:p>
          <a:p>
            <a:pPr marL="57150" indent="171450">
              <a:buFont typeface="Arial" pitchFamily="34" charset="0"/>
              <a:buChar char="•"/>
            </a:pPr>
            <a:r>
              <a:rPr lang="en-US" sz="2200" dirty="0" smtClean="0">
                <a:latin typeface="Arial" pitchFamily="34" charset="0"/>
                <a:cs typeface="Arial" pitchFamily="34" charset="0"/>
              </a:rPr>
              <a:t>Much more…</a:t>
            </a:r>
            <a:endParaRPr lang="en-US" sz="2200"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1257</TotalTime>
  <Words>393</Words>
  <Application>Microsoft Office PowerPoint</Application>
  <PresentationFormat>Custom</PresentationFormat>
  <Paragraphs>51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Flow</vt:lpstr>
      <vt:lpstr>Slide 1</vt:lpstr>
    </vt:vector>
  </TitlesOfParts>
  <Company>IN-FDEV</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giwhite</cp:lastModifiedBy>
  <cp:revision>5</cp:revision>
  <dcterms:created xsi:type="dcterms:W3CDTF">2009-07-20T15:22:32Z</dcterms:created>
  <dcterms:modified xsi:type="dcterms:W3CDTF">2011-04-29T16:05:15Z</dcterms:modified>
</cp:coreProperties>
</file>