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56" r:id="rId2"/>
  </p:sldIdLst>
  <p:sldSz cx="43891200" cy="32918400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056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112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158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214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5270" algn="l" defTabSz="914112" rtl="0" eaLnBrk="1" latinLnBrk="0" hangingPunct="1"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2326" algn="l" defTabSz="914112" rtl="0" eaLnBrk="1" latinLnBrk="0" hangingPunct="1"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199373" algn="l" defTabSz="914112" rtl="0" eaLnBrk="1" latinLnBrk="0" hangingPunct="1"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6429" algn="l" defTabSz="914112" rtl="0" eaLnBrk="1" latinLnBrk="0" hangingPunct="1"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D2"/>
    <a:srgbClr val="C0C0C0"/>
    <a:srgbClr val="FF0000"/>
    <a:srgbClr val="698ED9"/>
    <a:srgbClr val="A7C4FF"/>
    <a:srgbClr val="003064"/>
    <a:srgbClr val="FFCC66"/>
    <a:srgbClr val="FF66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-474" y="-174"/>
      </p:cViewPr>
      <p:guideLst>
        <p:guide orient="horz" pos="4838"/>
        <p:guide orient="horz" pos="20198"/>
        <p:guide orient="horz" pos="2150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4008" y="-120"/>
      </p:cViewPr>
      <p:guideLst>
        <p:guide orient="horz" pos="2910"/>
        <p:guide pos="211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7750" y="692150"/>
            <a:ext cx="46212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086DC6-59D6-41A9-9327-3DEBAA6EFD5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5814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9" charset="0"/>
        <a:ea typeface="ＭＳ Ｐゴシック" charset="-128"/>
        <a:cs typeface="ＭＳ Ｐゴシック" charset="-128"/>
      </a:defRPr>
    </a:lvl1pPr>
    <a:lvl2pPr marL="45705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2pPr>
    <a:lvl3pPr marL="91411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3pPr>
    <a:lvl4pPr marL="137115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4pPr>
    <a:lvl5pPr marL="182821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5pPr>
    <a:lvl6pPr marL="2285270" algn="l" defTabSz="4570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742326" algn="l" defTabSz="4570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3199373" algn="l" defTabSz="4570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656429" algn="l" defTabSz="45705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C862345-3FA5-4EB4-80AA-65229116B0C6}" type="slidenum">
              <a:rPr lang="en-US" sz="1200"/>
              <a:pPr eaLnBrk="1" hangingPunct="1"/>
              <a:t>1</a:t>
            </a:fld>
            <a:endParaRPr lang="en-US" sz="1200" dirty="0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IU, UC, TACC, UF, SDSC, ISI, UV, PU, Tennessee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463042" y="1580086"/>
            <a:ext cx="40953864" cy="2974473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009263" y="2083978"/>
            <a:ext cx="39872683" cy="14923008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467405" y="8736989"/>
            <a:ext cx="37307520" cy="8778240"/>
          </a:xfrm>
        </p:spPr>
        <p:txBody>
          <a:bodyPr lIns="219456" rIns="219456" bIns="219456"/>
          <a:lstStyle>
            <a:lvl1pPr algn="r">
              <a:defRPr sz="21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3467405" y="17688154"/>
            <a:ext cx="37307520" cy="4389120"/>
          </a:xfrm>
        </p:spPr>
        <p:txBody>
          <a:bodyPr lIns="877824" tIns="0"/>
          <a:lstStyle>
            <a:lvl1pPr marL="175565" indent="0" algn="r">
              <a:spcBef>
                <a:spcPts val="0"/>
              </a:spcBef>
              <a:buNone/>
              <a:defRPr sz="9600">
                <a:solidFill>
                  <a:schemeClr val="bg2">
                    <a:shade val="25000"/>
                  </a:schemeClr>
                </a:solidFill>
              </a:defRPr>
            </a:lvl1pPr>
            <a:lvl2pPr marL="2194560" indent="0" algn="ctr">
              <a:buNone/>
            </a:lvl2pPr>
            <a:lvl3pPr marL="4389120" indent="0" algn="ctr">
              <a:buNone/>
            </a:lvl3pPr>
            <a:lvl4pPr marL="6583680" indent="0" algn="ctr">
              <a:buNone/>
            </a:lvl4pPr>
            <a:lvl5pPr marL="8778240" indent="0" algn="ctr">
              <a:buNone/>
            </a:lvl5pPr>
            <a:lvl6pPr marL="10972800" indent="0" algn="ctr">
              <a:buNone/>
            </a:lvl6pPr>
            <a:lvl7pPr marL="13167360" indent="0" algn="ctr">
              <a:buNone/>
            </a:lvl7pPr>
            <a:lvl8pPr marL="15361920" indent="0" algn="ctr">
              <a:buNone/>
            </a:lvl8pPr>
            <a:lvl9pPr marL="1755648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065BE-0657-4A47-90AD-C21C55E16B19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4016" y="23920704"/>
            <a:ext cx="39282624" cy="504748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14016" y="2545689"/>
            <a:ext cx="39282624" cy="201021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6C3AA4-67BE-44F7-809A-3582401494AF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2560342"/>
            <a:ext cx="9509760" cy="2523743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2560332"/>
            <a:ext cx="28529280" cy="2523744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72EEB-1769-4776-AD69-E7C1260563EB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4016" y="23920704"/>
            <a:ext cx="39282624" cy="504748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016" y="2545689"/>
            <a:ext cx="39282624" cy="2010217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7BB8AF-C16A-4836-A92D-61834B5F0BA5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463042" y="1580086"/>
            <a:ext cx="40953864" cy="2974473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009263" y="2083980"/>
            <a:ext cx="39872683" cy="2083837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8051" y="23657357"/>
            <a:ext cx="39282624" cy="3247949"/>
          </a:xfrm>
        </p:spPr>
        <p:txBody>
          <a:bodyPr lIns="438912" bIns="0" anchor="b"/>
          <a:lstStyle>
            <a:lvl1pPr algn="l">
              <a:buNone/>
              <a:defRPr sz="173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8051" y="26997523"/>
            <a:ext cx="39282624" cy="2018995"/>
          </a:xfrm>
        </p:spPr>
        <p:txBody>
          <a:bodyPr lIns="570586" tIns="0" anchor="t"/>
          <a:lstStyle>
            <a:lvl1pPr marL="0" marR="175565" indent="0" algn="l">
              <a:spcBef>
                <a:spcPts val="0"/>
              </a:spcBef>
              <a:spcAft>
                <a:spcPts val="0"/>
              </a:spcAft>
              <a:buNone/>
              <a:defRPr sz="86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D2193-4505-4A75-99BB-880C6989A757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890" y="2545690"/>
            <a:ext cx="18873216" cy="21067776"/>
          </a:xfrm>
        </p:spPr>
        <p:txBody>
          <a:bodyPr/>
          <a:lstStyle>
            <a:lvl1pPr>
              <a:defRPr sz="12500"/>
            </a:lvl1pPr>
            <a:lvl2pPr>
              <a:defRPr sz="106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25728" y="2545690"/>
            <a:ext cx="18873216" cy="21067776"/>
          </a:xfrm>
        </p:spPr>
        <p:txBody>
          <a:bodyPr/>
          <a:lstStyle>
            <a:lvl1pPr>
              <a:defRPr sz="12500"/>
            </a:lvl1pPr>
            <a:lvl2pPr>
              <a:defRPr sz="106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3A18F4-33C3-445B-924C-31108C51719C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4016" y="23920704"/>
            <a:ext cx="39282624" cy="5047488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75" y="2781302"/>
            <a:ext cx="18873216" cy="3802378"/>
          </a:xfrm>
        </p:spPr>
        <p:txBody>
          <a:bodyPr lIns="702259" anchor="ctr"/>
          <a:lstStyle>
            <a:lvl1pPr marL="0" indent="0" algn="l">
              <a:buNone/>
              <a:defRPr sz="11500" b="1">
                <a:solidFill>
                  <a:schemeClr val="tx1"/>
                </a:solidFill>
              </a:defRPr>
            </a:lvl1pPr>
            <a:lvl2pPr>
              <a:buNone/>
              <a:defRPr sz="9600" b="1"/>
            </a:lvl2pPr>
            <a:lvl3pPr>
              <a:buNone/>
              <a:defRPr sz="8600" b="1"/>
            </a:lvl3pPr>
            <a:lvl4pPr>
              <a:buNone/>
              <a:defRPr sz="7700" b="1"/>
            </a:lvl4pPr>
            <a:lvl5pPr>
              <a:buNone/>
              <a:defRPr sz="77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22330411" y="2781302"/>
            <a:ext cx="18873216" cy="3802378"/>
          </a:xfrm>
        </p:spPr>
        <p:txBody>
          <a:bodyPr lIns="658368" anchor="ctr"/>
          <a:lstStyle>
            <a:lvl1pPr marL="0" indent="0" algn="l">
              <a:buNone/>
              <a:defRPr sz="11500" b="1">
                <a:solidFill>
                  <a:schemeClr val="tx1"/>
                </a:solidFill>
              </a:defRPr>
            </a:lvl1pPr>
            <a:lvl2pPr>
              <a:buNone/>
              <a:defRPr sz="9600" b="1"/>
            </a:lvl2pPr>
            <a:lvl3pPr>
              <a:buNone/>
              <a:defRPr sz="8600" b="1"/>
            </a:lvl3pPr>
            <a:lvl4pPr>
              <a:buNone/>
              <a:defRPr sz="7700" b="1"/>
            </a:lvl4pPr>
            <a:lvl5pPr>
              <a:buNone/>
              <a:defRPr sz="77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914675" y="6949440"/>
            <a:ext cx="18873216" cy="16751808"/>
          </a:xfrm>
        </p:spPr>
        <p:txBody>
          <a:bodyPr anchor="t"/>
          <a:lstStyle>
            <a:lvl1pPr algn="l">
              <a:defRPr sz="11500"/>
            </a:lvl1pPr>
            <a:lvl2pPr algn="l">
              <a:defRPr sz="9600"/>
            </a:lvl2pPr>
            <a:lvl3pPr algn="l">
              <a:defRPr sz="8600"/>
            </a:lvl3pPr>
            <a:lvl4pPr algn="l">
              <a:defRPr sz="7700"/>
            </a:lvl4pPr>
            <a:lvl5pPr algn="l">
              <a:defRPr sz="77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330411" y="6949440"/>
            <a:ext cx="18873216" cy="16751808"/>
          </a:xfrm>
        </p:spPr>
        <p:txBody>
          <a:bodyPr anchor="t"/>
          <a:lstStyle>
            <a:lvl1pPr algn="l">
              <a:defRPr sz="11500"/>
            </a:lvl1pPr>
            <a:lvl2pPr algn="l">
              <a:defRPr sz="9600"/>
            </a:lvl2pPr>
            <a:lvl3pPr algn="l">
              <a:defRPr sz="8600"/>
            </a:lvl3pPr>
            <a:lvl4pPr algn="l">
              <a:defRPr sz="7700"/>
            </a:lvl4pPr>
            <a:lvl5pPr algn="l">
              <a:defRPr sz="77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7543A-E259-478F-9E0D-57BA40E442B7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B012D-77A1-44B0-BB26-329BA1EE55C9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463042" y="1580086"/>
            <a:ext cx="40953864" cy="2974473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7499E-3031-413E-B01E-B94970708CAA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86163" y="2560320"/>
            <a:ext cx="14264640" cy="4389120"/>
          </a:xfrm>
        </p:spPr>
        <p:txBody>
          <a:bodyPr anchor="b"/>
          <a:lstStyle>
            <a:lvl1pPr algn="l">
              <a:buNone/>
              <a:defRPr sz="106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6586466" y="6949449"/>
            <a:ext cx="14264640" cy="20189338"/>
          </a:xfrm>
        </p:spPr>
        <p:txBody>
          <a:bodyPr lIns="438912"/>
          <a:lstStyle>
            <a:lvl1pPr marL="87782" marR="87782" indent="0">
              <a:spcBef>
                <a:spcPts val="0"/>
              </a:spcBef>
              <a:buNone/>
              <a:defRPr sz="6700">
                <a:solidFill>
                  <a:schemeClr val="tx1"/>
                </a:solidFill>
              </a:defRPr>
            </a:lvl1pPr>
            <a:lvl2pPr>
              <a:buNone/>
              <a:defRPr sz="5800">
                <a:solidFill>
                  <a:schemeClr val="tx1"/>
                </a:solidFill>
              </a:defRPr>
            </a:lvl2pPr>
            <a:lvl3pPr>
              <a:buNone/>
              <a:defRPr sz="4800">
                <a:solidFill>
                  <a:schemeClr val="tx1"/>
                </a:solidFill>
              </a:defRPr>
            </a:lvl3pPr>
            <a:lvl4pPr>
              <a:buNone/>
              <a:defRPr sz="4300">
                <a:solidFill>
                  <a:schemeClr val="tx1"/>
                </a:solidFill>
              </a:defRPr>
            </a:lvl4pPr>
            <a:lvl5pPr>
              <a:buNone/>
              <a:defRPr sz="43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4588" y="4464691"/>
            <a:ext cx="22205563" cy="22677130"/>
          </a:xfrm>
        </p:spPr>
        <p:txBody>
          <a:bodyPr/>
          <a:lstStyle>
            <a:lvl1pPr>
              <a:defRPr sz="13400">
                <a:solidFill>
                  <a:schemeClr val="tx1"/>
                </a:solidFill>
              </a:defRPr>
            </a:lvl1pPr>
            <a:lvl2pPr>
              <a:defRPr sz="12500">
                <a:solidFill>
                  <a:schemeClr val="tx1"/>
                </a:solidFill>
              </a:defRPr>
            </a:lvl2pPr>
            <a:lvl3pPr>
              <a:defRPr sz="11500">
                <a:solidFill>
                  <a:schemeClr val="tx1"/>
                </a:solidFill>
              </a:defRPr>
            </a:lvl3pPr>
            <a:lvl4pPr>
              <a:defRPr sz="9600">
                <a:solidFill>
                  <a:schemeClr val="tx1"/>
                </a:solidFill>
              </a:defRPr>
            </a:lvl4pPr>
            <a:lvl5pPr>
              <a:defRPr sz="96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EAB0C-2220-4D0E-A0DD-DB7FA0F742F4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463042" y="1580086"/>
            <a:ext cx="40953864" cy="2974473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30723842" y="2083978"/>
            <a:ext cx="11158104" cy="2084832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24057869"/>
            <a:ext cx="39502080" cy="5047488"/>
          </a:xfrm>
        </p:spPr>
        <p:txBody>
          <a:bodyPr anchor="t"/>
          <a:lstStyle>
            <a:lvl1pPr algn="l">
              <a:buNone/>
              <a:defRPr sz="173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31021018" y="2560320"/>
            <a:ext cx="10753344" cy="20215104"/>
          </a:xfrm>
        </p:spPr>
        <p:txBody>
          <a:bodyPr lIns="438912"/>
          <a:lstStyle>
            <a:lvl1pPr marL="219456" indent="0" algn="l">
              <a:spcBef>
                <a:spcPts val="0"/>
              </a:spcBef>
              <a:buNone/>
              <a:defRPr sz="6700">
                <a:solidFill>
                  <a:srgbClr val="FFFFFF"/>
                </a:solidFill>
              </a:defRPr>
            </a:lvl1pPr>
            <a:lvl2pPr>
              <a:defRPr sz="5800">
                <a:solidFill>
                  <a:srgbClr val="FFFFFF"/>
                </a:solidFill>
              </a:defRPr>
            </a:lvl2pPr>
            <a:lvl3pPr>
              <a:defRPr sz="4800">
                <a:solidFill>
                  <a:srgbClr val="FFFFFF"/>
                </a:solidFill>
              </a:defRPr>
            </a:lvl3pPr>
            <a:lvl4pPr>
              <a:defRPr sz="4300">
                <a:solidFill>
                  <a:srgbClr val="FFFFFF"/>
                </a:solidFill>
              </a:defRPr>
            </a:lvl4pPr>
            <a:lvl5pPr>
              <a:defRPr sz="43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16D63-31BF-4B94-B6C5-E20B2C63F515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23104" y="2091686"/>
            <a:ext cx="28441498" cy="2084832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154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463042" y="1580086"/>
            <a:ext cx="40953864" cy="2974473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009263" y="2083978"/>
            <a:ext cx="39872683" cy="2633472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8912" tIns="219456" rIns="438912" bIns="2194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2414016" y="23930832"/>
            <a:ext cx="39282624" cy="5047488"/>
          </a:xfrm>
          <a:prstGeom prst="rect">
            <a:avLst/>
          </a:prstGeom>
        </p:spPr>
        <p:txBody>
          <a:bodyPr vert="horz" lIns="438912" tIns="219456" rIns="438912" bIns="219456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414016" y="2545689"/>
            <a:ext cx="39282624" cy="20102170"/>
          </a:xfrm>
          <a:prstGeom prst="rect">
            <a:avLst/>
          </a:prstGeom>
        </p:spPr>
        <p:txBody>
          <a:bodyPr vert="horz" lIns="877824" tIns="438912" rIns="438912" bIns="219456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18126374" y="29337002"/>
            <a:ext cx="10972800" cy="1752600"/>
          </a:xfrm>
          <a:prstGeom prst="rect">
            <a:avLst/>
          </a:prstGeom>
        </p:spPr>
        <p:txBody>
          <a:bodyPr vert="horz" lIns="438912" tIns="219456" rIns="438912" bIns="219456" anchor="b"/>
          <a:lstStyle>
            <a:lvl1pPr algn="r" eaLnBrk="1" latinLnBrk="0" hangingPunct="1">
              <a:defRPr kumimoji="0" sz="48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B1B13E-D5AF-485E-81A1-82A140076526}" type="datetime4">
              <a:rPr lang="en-US" smtClean="0"/>
              <a:pPr/>
              <a:t>April 27, 2011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29099174" y="29337002"/>
            <a:ext cx="10972800" cy="1752600"/>
          </a:xfrm>
          <a:prstGeom prst="rect">
            <a:avLst/>
          </a:prstGeom>
        </p:spPr>
        <p:txBody>
          <a:bodyPr vert="horz" lIns="438912" tIns="219456" rIns="438912" bIns="219456" anchor="b"/>
          <a:lstStyle>
            <a:lvl1pPr algn="l" eaLnBrk="1" latinLnBrk="0" hangingPunct="1">
              <a:defRPr kumimoji="0" sz="48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0071974" y="29337002"/>
            <a:ext cx="2194560" cy="1752600"/>
          </a:xfrm>
          <a:prstGeom prst="rect">
            <a:avLst/>
          </a:prstGeom>
        </p:spPr>
        <p:txBody>
          <a:bodyPr vert="horz" lIns="438912" tIns="219456" rIns="438912" bIns="219456" anchor="b"/>
          <a:lstStyle>
            <a:lvl1pPr algn="r" eaLnBrk="1" latinLnBrk="0" hangingPunct="1">
              <a:defRPr kumimoji="0" sz="48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173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1272845" indent="-1272845" algn="l" rtl="0" eaLnBrk="1" latinLnBrk="0" hangingPunct="1">
        <a:spcBef>
          <a:spcPts val="1200"/>
        </a:spcBef>
        <a:buClr>
          <a:schemeClr val="accent1"/>
        </a:buClr>
        <a:buSzPct val="80000"/>
        <a:buFont typeface="Wingdings 2"/>
        <a:buChar char=""/>
        <a:defRPr kumimoji="0" sz="13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633472" indent="-965606" algn="l" rtl="0" eaLnBrk="1" latinLnBrk="0" hangingPunct="1">
        <a:spcBef>
          <a:spcPts val="1200"/>
        </a:spcBef>
        <a:buClr>
          <a:schemeClr val="accent1"/>
        </a:buClr>
        <a:buSzPct val="100000"/>
        <a:buFont typeface="Verdana"/>
        <a:buChar char="◦"/>
        <a:defRPr kumimoji="0"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3774643" indent="-877824" algn="l" rtl="0" eaLnBrk="1" latinLnBrk="0" hangingPunct="1">
        <a:spcBef>
          <a:spcPts val="120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10600" kern="1200">
          <a:solidFill>
            <a:schemeClr val="tx1"/>
          </a:solidFill>
          <a:latin typeface="+mn-lt"/>
          <a:ea typeface="+mn-ea"/>
          <a:cs typeface="+mn-cs"/>
        </a:defRPr>
      </a:lvl3pPr>
      <a:lvl4pPr marL="4915814" indent="-877824" algn="l" rtl="0" eaLnBrk="1" latinLnBrk="0" hangingPunct="1">
        <a:spcBef>
          <a:spcPts val="1104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6144768" indent="-877824" algn="l" rtl="0" eaLnBrk="1" latinLnBrk="0" hangingPunct="1">
        <a:spcBef>
          <a:spcPts val="120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7154266" indent="-877824" algn="l" rtl="0" eaLnBrk="1" latinLnBrk="0" hangingPunct="1">
        <a:spcBef>
          <a:spcPts val="120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8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8163763" indent="-877824" algn="l" rtl="0" eaLnBrk="1" latinLnBrk="0" hangingPunct="1">
        <a:spcBef>
          <a:spcPts val="1224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9217152" indent="-877824" algn="l" rtl="0" eaLnBrk="1" latinLnBrk="0" hangingPunct="1">
        <a:spcBef>
          <a:spcPts val="1234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7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0314432" indent="-877824" algn="l" rtl="0" eaLnBrk="1" latinLnBrk="0" hangingPunct="1">
        <a:spcBef>
          <a:spcPts val="1224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72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199840" y="8266139"/>
            <a:ext cx="12801600" cy="10465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626560" y="3696559"/>
            <a:ext cx="12803790" cy="280142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42048" y="6111122"/>
            <a:ext cx="31721019" cy="256015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4677" y="4001359"/>
            <a:ext cx="32407871" cy="24191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endParaRPr lang="en-US" dirty="0" smtClean="0">
              <a:solidFill>
                <a:srgbClr val="00B050"/>
              </a:solidFill>
            </a:endParaRPr>
          </a:p>
          <a:p>
            <a:pPr algn="l"/>
            <a:endParaRPr lang="en-US" dirty="0" smtClean="0">
              <a:solidFill>
                <a:srgbClr val="00B050"/>
              </a:solidFill>
            </a:endParaRPr>
          </a:p>
          <a:p>
            <a:pPr algn="l"/>
            <a:endParaRPr lang="en-US" dirty="0">
              <a:solidFill>
                <a:srgbClr val="00B050"/>
              </a:solidFill>
            </a:endParaRPr>
          </a:p>
          <a:p>
            <a:pPr algn="l"/>
            <a:endParaRPr lang="en-US" dirty="0" smtClean="0">
              <a:solidFill>
                <a:srgbClr val="00B050"/>
              </a:solidFill>
            </a:endParaRPr>
          </a:p>
          <a:p>
            <a:pPr algn="l"/>
            <a:endParaRPr lang="en-US" dirty="0">
              <a:solidFill>
                <a:srgbClr val="00B050"/>
              </a:solidFill>
            </a:endParaRPr>
          </a:p>
          <a:p>
            <a:pPr algn="l"/>
            <a:endParaRPr lang="en-US" dirty="0" smtClean="0">
              <a:solidFill>
                <a:srgbClr val="00B050"/>
              </a:solidFill>
            </a:endParaRPr>
          </a:p>
          <a:p>
            <a:pPr algn="l"/>
            <a:endParaRPr lang="en-US" dirty="0">
              <a:solidFill>
                <a:srgbClr val="00B050"/>
              </a:solidFill>
            </a:endParaRPr>
          </a:p>
          <a:p>
            <a:pPr algn="l"/>
            <a:endParaRPr lang="en-US" dirty="0" smtClean="0">
              <a:solidFill>
                <a:srgbClr val="00B050"/>
              </a:solidFill>
            </a:endParaRPr>
          </a:p>
          <a:p>
            <a:pPr algn="l"/>
            <a:endParaRPr lang="en-US" dirty="0" smtClean="0">
              <a:solidFill>
                <a:srgbClr val="00B050"/>
              </a:solidFill>
            </a:endParaRPr>
          </a:p>
          <a:p>
            <a:pPr algn="l"/>
            <a:r>
              <a:rPr lang="en-US" sz="8800" b="1" u="sng" dirty="0" smtClean="0">
                <a:solidFill>
                  <a:srgbClr val="0046D2"/>
                </a:solidFill>
              </a:rPr>
              <a:t>Results</a:t>
            </a:r>
          </a:p>
          <a:p>
            <a:pPr marL="857250" indent="-857250" algn="l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5400" dirty="0" smtClean="0"/>
              <a:t>Doctors </a:t>
            </a:r>
            <a:r>
              <a:rPr lang="en-US" sz="5400" dirty="0"/>
              <a:t>feel that the </a:t>
            </a:r>
            <a:r>
              <a:rPr lang="en-US" sz="5400" dirty="0" smtClean="0"/>
              <a:t>implementation of </a:t>
            </a:r>
            <a:r>
              <a:rPr lang="en-US" sz="5400" dirty="0"/>
              <a:t>software programs </a:t>
            </a:r>
            <a:r>
              <a:rPr lang="en-US" sz="5400" dirty="0" smtClean="0"/>
              <a:t>should be a requirement</a:t>
            </a:r>
            <a:endParaRPr lang="en-US" sz="5400" dirty="0"/>
          </a:p>
          <a:p>
            <a:pPr marL="857250" indent="-857250" algn="l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5400" dirty="0" smtClean="0"/>
              <a:t>Programs do not interface with each other when they ABSOLUTLELY MUST!</a:t>
            </a:r>
            <a:endParaRPr lang="en-US" sz="5400" dirty="0"/>
          </a:p>
          <a:p>
            <a:pPr marL="857250" indent="-857250" algn="l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5400" dirty="0" smtClean="0"/>
              <a:t>Overall, healthcare technology has been beneficial to doctor’s work</a:t>
            </a:r>
            <a:endParaRPr lang="en-US" sz="5400" dirty="0"/>
          </a:p>
          <a:p>
            <a:pPr marL="857250" indent="-857250" algn="l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5400" dirty="0" smtClean="0"/>
              <a:t>There is a talk of a program that will one day fulfill all of healthcare technology problems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363967" y="6296959"/>
            <a:ext cx="41066111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8800" b="1" u="sng" dirty="0" smtClean="0">
                <a:solidFill>
                  <a:srgbClr val="0046D2"/>
                </a:solidFill>
              </a:rPr>
              <a:t>We Trust Our Doctor With </a:t>
            </a:r>
            <a:r>
              <a:rPr lang="en-US" sz="8800" b="1" u="sng" dirty="0">
                <a:solidFill>
                  <a:srgbClr val="0046D2"/>
                </a:solidFill>
              </a:rPr>
              <a:t>O</a:t>
            </a:r>
            <a:r>
              <a:rPr lang="en-US" sz="8800" b="1" u="sng" dirty="0" smtClean="0">
                <a:solidFill>
                  <a:srgbClr val="0046D2"/>
                </a:solidFill>
              </a:rPr>
              <a:t>ur </a:t>
            </a:r>
            <a:r>
              <a:rPr lang="en-US" sz="8800" b="1" u="sng" dirty="0">
                <a:solidFill>
                  <a:srgbClr val="0046D2"/>
                </a:solidFill>
              </a:rPr>
              <a:t>L</a:t>
            </a:r>
            <a:r>
              <a:rPr lang="en-US" sz="8800" b="1" u="sng" dirty="0" smtClean="0">
                <a:solidFill>
                  <a:srgbClr val="0046D2"/>
                </a:solidFill>
              </a:rPr>
              <a:t>ife </a:t>
            </a:r>
            <a:r>
              <a:rPr lang="en-US" sz="8800" b="1" u="sng" dirty="0">
                <a:solidFill>
                  <a:srgbClr val="0046D2"/>
                </a:solidFill>
              </a:rPr>
              <a:t>B</a:t>
            </a:r>
            <a:r>
              <a:rPr lang="en-US" sz="8800" b="1" u="sng" dirty="0" smtClean="0">
                <a:solidFill>
                  <a:srgbClr val="0046D2"/>
                </a:solidFill>
              </a:rPr>
              <a:t>ut </a:t>
            </a:r>
            <a:r>
              <a:rPr lang="en-US" sz="8800" b="1" u="sng" dirty="0">
                <a:solidFill>
                  <a:srgbClr val="0046D2"/>
                </a:solidFill>
              </a:rPr>
              <a:t>W</a:t>
            </a:r>
            <a:r>
              <a:rPr lang="en-US" sz="8800" b="1" u="sng" dirty="0" smtClean="0">
                <a:solidFill>
                  <a:srgbClr val="0046D2"/>
                </a:solidFill>
              </a:rPr>
              <a:t>hat </a:t>
            </a:r>
            <a:r>
              <a:rPr lang="en-US" sz="8800" b="1" u="sng" dirty="0">
                <a:solidFill>
                  <a:srgbClr val="0046D2"/>
                </a:solidFill>
              </a:rPr>
              <a:t>A</a:t>
            </a:r>
            <a:r>
              <a:rPr lang="en-US" sz="8800" b="1" u="sng" dirty="0" smtClean="0">
                <a:solidFill>
                  <a:srgbClr val="0046D2"/>
                </a:solidFill>
              </a:rPr>
              <a:t>bout Our Computer?</a:t>
            </a:r>
            <a:endParaRPr lang="en-US" sz="8800" b="1" u="sng" dirty="0">
              <a:solidFill>
                <a:srgbClr val="0046D2"/>
              </a:solidFill>
            </a:endParaRPr>
          </a:p>
        </p:txBody>
      </p:sp>
      <p:sp>
        <p:nvSpPr>
          <p:cNvPr id="14345" name="AutoShape 13"/>
          <p:cNvSpPr>
            <a:spLocks noChangeArrowheads="1"/>
          </p:cNvSpPr>
          <p:nvPr/>
        </p:nvSpPr>
        <p:spPr bwMode="auto">
          <a:xfrm>
            <a:off x="1177543" y="758151"/>
            <a:ext cx="40153336" cy="3338858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>
            <a:headEnd/>
            <a:tailEnd/>
          </a:ln>
          <a:effectLst>
            <a:glow rad="63500">
              <a:schemeClr val="accent1">
                <a:alpha val="75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11" tIns="45701" rIns="91411" bIns="45701" anchor="ctr"/>
          <a:lstStyle/>
          <a:p>
            <a:pPr defTabSz="4388035"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83" name="Text Box 14"/>
          <p:cNvSpPr txBox="1">
            <a:spLocks noChangeArrowheads="1"/>
          </p:cNvSpPr>
          <p:nvPr/>
        </p:nvSpPr>
        <p:spPr bwMode="auto">
          <a:xfrm>
            <a:off x="6673853" y="774603"/>
            <a:ext cx="31074827" cy="53552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 lIns="91411" tIns="45701" rIns="91411" bIns="45701">
            <a:spAutoFit/>
          </a:bodyPr>
          <a:lstStyle>
            <a:lvl1pPr defTabSz="4389438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389438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389438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389438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389438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200" b="1" dirty="0" smtClean="0"/>
              <a:t> </a:t>
            </a:r>
            <a:r>
              <a:rPr lang="en-US" sz="138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The Medicine Men</a:t>
            </a:r>
          </a:p>
          <a:p>
            <a:pPr eaLnBrk="1" hangingPunct="1">
              <a:spcBef>
                <a:spcPct val="50000"/>
              </a:spcBef>
            </a:pPr>
            <a:endParaRPr lang="en-US" sz="3400" b="1" dirty="0" smtClean="0"/>
          </a:p>
          <a:p>
            <a:pPr eaLnBrk="1" hangingPunct="1">
              <a:spcBef>
                <a:spcPct val="50000"/>
              </a:spcBef>
            </a:pPr>
            <a:r>
              <a:rPr lang="en-US" sz="3400" b="1" dirty="0" smtClean="0"/>
              <a:t>Garrett Kolb, Joshua Apkin, YoungkyuSo</a:t>
            </a:r>
          </a:p>
          <a:p>
            <a:pPr eaLnBrk="1" hangingPunct="1">
              <a:spcBef>
                <a:spcPct val="50000"/>
              </a:spcBef>
            </a:pPr>
            <a:r>
              <a:rPr lang="en-US" sz="3400" b="1" dirty="0" smtClean="0"/>
              <a:t>Mentors: </a:t>
            </a:r>
            <a:r>
              <a:rPr lang="en-US" sz="3400" b="1" dirty="0"/>
              <a:t>B</a:t>
            </a:r>
            <a:r>
              <a:rPr lang="en-US" sz="3400" b="1" dirty="0" smtClean="0"/>
              <a:t>eenish Chaundry </a:t>
            </a:r>
            <a:r>
              <a:rPr lang="en-US" sz="3400" b="1" dirty="0" err="1" smtClean="0"/>
              <a:t>Mudit</a:t>
            </a:r>
            <a:r>
              <a:rPr lang="en-US" sz="3400" b="1" dirty="0" smtClean="0"/>
              <a:t> Mittal</a:t>
            </a:r>
          </a:p>
          <a:p>
            <a:pPr eaLnBrk="1" hangingPunct="1">
              <a:spcBef>
                <a:spcPct val="50000"/>
              </a:spcBef>
            </a:pPr>
            <a:endParaRPr lang="en-US" sz="3400" b="1" dirty="0"/>
          </a:p>
        </p:txBody>
      </p:sp>
      <p:sp>
        <p:nvSpPr>
          <p:cNvPr id="29" name="AutoShape 13"/>
          <p:cNvSpPr>
            <a:spLocks noChangeArrowheads="1"/>
          </p:cNvSpPr>
          <p:nvPr/>
        </p:nvSpPr>
        <p:spPr bwMode="auto">
          <a:xfrm>
            <a:off x="4511040" y="3525263"/>
            <a:ext cx="34503360" cy="346358"/>
          </a:xfrm>
          <a:prstGeom prst="roundRect">
            <a:avLst>
              <a:gd name="adj" fmla="val 10870"/>
            </a:avLst>
          </a:prstGeom>
          <a:solidFill>
            <a:srgbClr val="FFCC66"/>
          </a:solidFill>
          <a:ln>
            <a:solidFill>
              <a:srgbClr val="FF6666"/>
            </a:solidFill>
            <a:headEnd/>
            <a:tailEnd/>
          </a:ln>
          <a:effectLst>
            <a:glow rad="63500">
              <a:schemeClr val="accent1">
                <a:alpha val="75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11" tIns="45701" rIns="91411" bIns="45701" anchor="ctr"/>
          <a:lstStyle/>
          <a:p>
            <a:pPr defTabSz="4388035"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92" name="Text Box 40"/>
          <p:cNvSpPr txBox="1">
            <a:spLocks noChangeArrowheads="1"/>
          </p:cNvSpPr>
          <p:nvPr/>
        </p:nvSpPr>
        <p:spPr bwMode="auto">
          <a:xfrm>
            <a:off x="744214" y="7681159"/>
            <a:ext cx="9690101" cy="58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152" tIns="30576" rIns="61152" bIns="30576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endParaRPr lang="en-US" sz="3400" dirty="0"/>
          </a:p>
        </p:txBody>
      </p:sp>
      <p:sp>
        <p:nvSpPr>
          <p:cNvPr id="28" name="Text Box 40"/>
          <p:cNvSpPr txBox="1">
            <a:spLocks noChangeArrowheads="1"/>
          </p:cNvSpPr>
          <p:nvPr/>
        </p:nvSpPr>
        <p:spPr bwMode="auto">
          <a:xfrm>
            <a:off x="35148043" y="7681159"/>
            <a:ext cx="4646611" cy="584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1152" tIns="30576" rIns="61152" bIns="30576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endParaRPr lang="en-US" sz="3400" dirty="0"/>
          </a:p>
        </p:txBody>
      </p:sp>
      <p:sp>
        <p:nvSpPr>
          <p:cNvPr id="2" name="TextBox 1"/>
          <p:cNvSpPr txBox="1"/>
          <p:nvPr/>
        </p:nvSpPr>
        <p:spPr>
          <a:xfrm>
            <a:off x="1264896" y="8010177"/>
            <a:ext cx="11559552" cy="77251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b="1" u="sng" dirty="0" smtClean="0">
                <a:solidFill>
                  <a:srgbClr val="0046D2"/>
                </a:solidFill>
              </a:rPr>
              <a:t>The</a:t>
            </a:r>
          </a:p>
          <a:p>
            <a:r>
              <a:rPr lang="en-US" sz="8800" b="1" u="sng" dirty="0" smtClean="0">
                <a:solidFill>
                  <a:srgbClr val="0046D2"/>
                </a:solidFill>
              </a:rPr>
              <a:t>Research Question</a:t>
            </a:r>
          </a:p>
          <a:p>
            <a:endParaRPr lang="en-US" sz="5400" dirty="0" smtClean="0">
              <a:solidFill>
                <a:schemeClr val="accent2"/>
              </a:solidFill>
            </a:endParaRPr>
          </a:p>
          <a:p>
            <a:r>
              <a:rPr lang="en-US" sz="6000" dirty="0" smtClean="0"/>
              <a:t>What challenges are doctors </a:t>
            </a:r>
            <a:r>
              <a:rPr lang="en-US" sz="6000" dirty="0"/>
              <a:t>facing with technology in their </a:t>
            </a:r>
            <a:r>
              <a:rPr lang="en-US" sz="6000" dirty="0" smtClean="0"/>
              <a:t>workplace?</a:t>
            </a:r>
            <a:endParaRPr lang="en-US" sz="6000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222290" y="8010171"/>
            <a:ext cx="13779150" cy="1132617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b="1" u="sng" dirty="0" smtClean="0">
                <a:solidFill>
                  <a:srgbClr val="0046D2"/>
                </a:solidFill>
              </a:rPr>
              <a:t>Motivation &amp; Purpose</a:t>
            </a:r>
          </a:p>
          <a:p>
            <a:pPr marL="857250" indent="-857250">
              <a:buFont typeface="Arial" pitchFamily="34" charset="0"/>
              <a:buChar char="•"/>
            </a:pPr>
            <a:endParaRPr lang="en-US" sz="4800" dirty="0" smtClean="0"/>
          </a:p>
          <a:p>
            <a:pPr marL="685800" indent="-685800" algn="l">
              <a:buFont typeface="Arial" pitchFamily="34" charset="0"/>
              <a:buChar char="•"/>
            </a:pPr>
            <a:r>
              <a:rPr lang="en-US" sz="5400" dirty="0"/>
              <a:t>All of our group members are interested in pursuing healthcare related jobs.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en-US" sz="5400" dirty="0"/>
          </a:p>
          <a:p>
            <a:pPr marL="685800" indent="-685800" algn="l">
              <a:buFont typeface="Arial" pitchFamily="34" charset="0"/>
              <a:buChar char="•"/>
            </a:pPr>
            <a:r>
              <a:rPr lang="en-US" sz="5400" dirty="0"/>
              <a:t>Find the pros and cons of technology in hospital and practice settings.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en-US" sz="5400" dirty="0"/>
          </a:p>
          <a:p>
            <a:pPr marL="685800" indent="-685800" algn="l">
              <a:buFont typeface="Arial" pitchFamily="34" charset="0"/>
              <a:buChar char="•"/>
            </a:pPr>
            <a:r>
              <a:rPr lang="en-US" sz="5400" dirty="0" smtClean="0"/>
              <a:t>Determine whether computers save time </a:t>
            </a:r>
            <a:r>
              <a:rPr lang="en-US" sz="5400" dirty="0"/>
              <a:t>or not.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en-US" sz="5400" dirty="0"/>
          </a:p>
          <a:p>
            <a:pPr marL="685800" indent="-685800" algn="l">
              <a:buFont typeface="Arial" pitchFamily="34" charset="0"/>
              <a:buChar char="•"/>
            </a:pPr>
            <a:r>
              <a:rPr lang="en-US" sz="5400" dirty="0"/>
              <a:t>Do computers ensure the best quality of care for their patients?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472160" y="8656508"/>
            <a:ext cx="14264640" cy="64325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b="1" u="sng" dirty="0" smtClean="0">
                <a:solidFill>
                  <a:srgbClr val="0046D2"/>
                </a:solidFill>
              </a:rPr>
              <a:t>Methodology</a:t>
            </a:r>
          </a:p>
          <a:p>
            <a:endParaRPr lang="en-US" sz="5400" dirty="0" smtClean="0">
              <a:solidFill>
                <a:srgbClr val="FF0000"/>
              </a:solidFill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 smtClean="0"/>
              <a:t>Surveyed </a:t>
            </a:r>
            <a:r>
              <a:rPr lang="en-US" sz="5400" dirty="0"/>
              <a:t>t</a:t>
            </a:r>
            <a:r>
              <a:rPr lang="en-US" sz="5400" dirty="0" smtClean="0"/>
              <a:t>wenty doctors</a:t>
            </a:r>
          </a:p>
          <a:p>
            <a:pPr marL="685800" indent="-685800">
              <a:buFont typeface="Arial" pitchFamily="34" charset="0"/>
              <a:buChar char="•"/>
            </a:pPr>
            <a:endParaRPr lang="en-US" sz="5400" dirty="0" smtClean="0"/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 smtClean="0"/>
              <a:t>Face-to-face </a:t>
            </a:r>
            <a:r>
              <a:rPr lang="en-US" sz="5400" dirty="0"/>
              <a:t>i</a:t>
            </a:r>
            <a:r>
              <a:rPr lang="en-US" sz="5400" dirty="0" smtClean="0"/>
              <a:t>nterviews with six doctors</a:t>
            </a:r>
          </a:p>
          <a:p>
            <a:pPr marL="685800" indent="-685800">
              <a:buFont typeface="Arial" pitchFamily="34" charset="0"/>
              <a:buChar char="•"/>
            </a:pPr>
            <a:endParaRPr lang="en-US" sz="5400" dirty="0" smtClean="0"/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 smtClean="0"/>
              <a:t>Walk through of two healthcare programs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80800" y="718354"/>
            <a:ext cx="5610239" cy="565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4676" y="794524"/>
            <a:ext cx="5697829" cy="5705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7445983" y="20604480"/>
            <a:ext cx="24984367" cy="1689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b="1" u="sng" dirty="0" smtClean="0">
                <a:solidFill>
                  <a:srgbClr val="00B050"/>
                </a:solidFill>
              </a:rPr>
              <a:t> </a:t>
            </a:r>
          </a:p>
          <a:p>
            <a:pPr algn="r"/>
            <a:r>
              <a:rPr lang="en-US" sz="8800" b="1" u="sng" dirty="0">
                <a:solidFill>
                  <a:srgbClr val="0046D2"/>
                </a:solidFill>
              </a:rPr>
              <a:t>Recommendations</a:t>
            </a:r>
          </a:p>
          <a:p>
            <a:pPr marL="857250" indent="-857250" algn="l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5400" dirty="0"/>
              <a:t>Make EMR’s the focal point of healthcare technology considering they are the most commonly used technology in hospital settings.  </a:t>
            </a:r>
          </a:p>
          <a:p>
            <a:pPr marL="857250" indent="-857250" algn="l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5400" dirty="0"/>
              <a:t>Make programs geared towards doctors rather than the </a:t>
            </a:r>
            <a:r>
              <a:rPr lang="en-US" sz="5400" dirty="0" smtClean="0"/>
              <a:t>programmers</a:t>
            </a:r>
            <a:endParaRPr lang="en-US" sz="5400" dirty="0"/>
          </a:p>
          <a:p>
            <a:pPr marL="857250" indent="-857250" algn="l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5400" dirty="0"/>
              <a:t>Force retraining for the doctors  when new updates are released</a:t>
            </a:r>
            <a:r>
              <a:rPr lang="en-US" sz="5400" dirty="0" smtClean="0"/>
              <a:t>.</a:t>
            </a:r>
            <a:endParaRPr lang="en-US" sz="5400" dirty="0"/>
          </a:p>
          <a:p>
            <a:pPr marL="857250" indent="-857250" algn="l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5400" dirty="0"/>
              <a:t>Give companies incentive to start making their software  able to integrate with all programs in hospital and office settings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4676" y="22641670"/>
            <a:ext cx="16301307" cy="907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7339</TotalTime>
  <Words>239</Words>
  <Application>Microsoft Office PowerPoint</Application>
  <PresentationFormat>Custom</PresentationFormat>
  <Paragraphs>52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36x48 Horizontal Poster</dc:title>
  <dc:creator>PrivateEye</dc:creator>
  <dc:description>©MegaPrint Inc. 2009</dc:description>
  <cp:lastModifiedBy>IU Student</cp:lastModifiedBy>
  <cp:revision>90</cp:revision>
  <dcterms:created xsi:type="dcterms:W3CDTF">2010-07-16T15:14:49Z</dcterms:created>
  <dcterms:modified xsi:type="dcterms:W3CDTF">2011-04-28T00:18:33Z</dcterms:modified>
  <cp:category>Research Poster</cp:category>
</cp:coreProperties>
</file>