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3.xml"/><Relationship Type="http://schemas.openxmlformats.org/officeDocument/2006/relationships/slide" Id="rId18" Target="slides/slide12.xml"/><Relationship Type="http://schemas.openxmlformats.org/officeDocument/2006/relationships/slide" Id="rId17" Target="slides/slide11.xml"/><Relationship Type="http://schemas.openxmlformats.org/officeDocument/2006/relationships/slide" Id="rId16" Target="slides/slide10.xml"/><Relationship Type="http://schemas.openxmlformats.org/officeDocument/2006/relationships/slide" Id="rId15" Target="slides/slide9.xml"/><Relationship Type="http://schemas.openxmlformats.org/officeDocument/2006/relationships/slide" Id="rId14" Target="slides/slide8.xml"/><Relationship Type="http://schemas.openxmlformats.org/officeDocument/2006/relationships/presProps" Id="rId2" Target="presProps.xml"/><Relationship Type="http://schemas.openxmlformats.org/officeDocument/2006/relationships/slide" Id="rId12" Target="slides/slide6.xml"/><Relationship Type="http://schemas.openxmlformats.org/officeDocument/2006/relationships/theme" Id="rId1" Target="theme/theme3.xml"/><Relationship Type="http://schemas.openxmlformats.org/officeDocument/2006/relationships/slide" Id="rId13" Target="slides/slide7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4.xml"/><Relationship Type="http://schemas.openxmlformats.org/officeDocument/2006/relationships/tableStyles" Id="rId3" Target="tableStyles.xml"/><Relationship Type="http://schemas.openxmlformats.org/officeDocument/2006/relationships/slide" Id="rId11" Target="slides/slide5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Ryan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2" id="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3" id="10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4" id="10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Tony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0" id="11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Tony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6" id="11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Tony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2" id="12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Tony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Blaine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Blaine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5" id="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6" id="6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7" id="6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Blaine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3" id="7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Blaine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7" id="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8" id="7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9" id="7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Ryan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3" id="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4" id="8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5" id="8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Ryan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1" id="9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Ryan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6" id="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8" id="9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Tony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 txBox="1"/>
          <p:nvPr>
            <p:ph type="subTitle" idx="1"/>
          </p:nvPr>
        </p:nvSpPr>
        <p:spPr>
          <a:xfrm>
            <a:off y="3776160" x="685800"/>
            <a:ext cy="11127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1905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10" id="10"/>
          <p:cNvSpPr txBox="1"/>
          <p:nvPr>
            <p:ph type="ctrTitle"/>
          </p:nvPr>
        </p:nvSpPr>
        <p:spPr>
          <a:xfrm>
            <a:off y="2103119" x="685800"/>
            <a:ext cy="1472100" cx="7772400"/>
          </a:xfrm>
          <a:prstGeom prst="rect">
            <a:avLst/>
          </a:prstGeom>
          <a:solidFill>
            <a:schemeClr val="lt2"/>
          </a:solidFill>
          <a:ln w="12700" cap="flat">
            <a:solidFill>
              <a:schemeClr val="accent5"/>
            </a:solidFill>
            <a:prstDash val="solid"/>
            <a:bevel/>
            <a:headEnd len="med" type="none" w="med"/>
            <a:tailEnd len="med" type="none" w="med"/>
          </a:ln>
        </p:spPr>
        <p:txBody>
          <a:bodyPr bIns="91425" tIns="91425" lIns="91425" anchor="ctr" anchorCtr="0" rIns="91425"/>
          <a:lstStyle>
            <a:lvl1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8" id="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" id="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42" id="4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1" id="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 sz="1800">
                <a:solidFill>
                  <a:schemeClr val="dk2"/>
                </a:solidFill>
              </a:defRPr>
            </a:lvl5pPr>
            <a:lvl6pPr rtl="0">
              <a:defRPr sz="1800">
                <a:solidFill>
                  <a:schemeClr val="dk2"/>
                </a:solidFill>
              </a:defRPr>
            </a:lvl6pPr>
            <a:lvl7pPr rtl="0">
              <a:defRPr sz="1800">
                <a:solidFill>
                  <a:schemeClr val="dk2"/>
                </a:solidFill>
              </a:defRPr>
            </a:lvl7pPr>
            <a:lvl8pPr rtl="0">
              <a:defRPr sz="1800">
                <a:solidFill>
                  <a:schemeClr val="dk2"/>
                </a:solidFill>
              </a:defRPr>
            </a:lvl8pPr>
            <a:lvl9pPr rtl="0"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name="Shape 13" id="13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  <a:solidFill>
            <a:schemeClr val="lt2"/>
          </a:solidFill>
          <a:ln w="9525" cap="flat">
            <a:solidFill>
              <a:srgbClr val="C0CDD7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/>
          <a:lstStyle>
            <a:lvl1pPr rtl="0">
              <a:defRPr b="0">
                <a:solidFill>
                  <a:schemeClr val="dk2"/>
                </a:solidFill>
              </a:defRPr>
            </a:lvl1pPr>
            <a:lvl2pPr rtl="0">
              <a:defRPr b="0">
                <a:solidFill>
                  <a:schemeClr val="dk2"/>
                </a:solidFill>
              </a:defRPr>
            </a:lvl2pPr>
            <a:lvl3pPr rtl="0">
              <a:defRPr b="0">
                <a:solidFill>
                  <a:schemeClr val="dk2"/>
                </a:solidFill>
              </a:defRPr>
            </a:lvl3pPr>
            <a:lvl4pPr rtl="0">
              <a:defRPr b="0">
                <a:solidFill>
                  <a:schemeClr val="dk2"/>
                </a:solidFill>
              </a:defRPr>
            </a:lvl4pPr>
            <a:lvl5pPr rtl="0">
              <a:defRPr b="0">
                <a:solidFill>
                  <a:schemeClr val="dk2"/>
                </a:solidFill>
              </a:defRPr>
            </a:lvl5pPr>
            <a:lvl6pPr rtl="0">
              <a:defRPr b="0">
                <a:solidFill>
                  <a:schemeClr val="dk2"/>
                </a:solidFill>
              </a:defRPr>
            </a:lvl6pPr>
            <a:lvl7pPr rtl="0">
              <a:defRPr b="0">
                <a:solidFill>
                  <a:schemeClr val="dk2"/>
                </a:solidFill>
              </a:defRPr>
            </a:lvl7pPr>
            <a:lvl8pPr rtl="0">
              <a:defRPr b="0">
                <a:solidFill>
                  <a:schemeClr val="dk2"/>
                </a:solidFill>
              </a:defRPr>
            </a:lvl8pPr>
            <a:lvl9pPr rtl="0">
              <a:defRPr b="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4" id="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name="Shape 15" id="15"/>
          <p:cNvCxnSpPr/>
          <p:nvPr/>
        </p:nvCxnSpPr>
        <p:spPr>
          <a:xfrm>
            <a:off y="1600200" x="4572000"/>
            <a:ext cy="4800600" cx="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dash"/>
            <a:round/>
            <a:headEnd len="med" type="none" w="med"/>
            <a:tailEnd len="med" type="none" w="med"/>
          </a:ln>
        </p:spPr>
      </p:cxnSp>
      <p:sp>
        <p:nvSpPr>
          <p:cNvPr name="Shape 16" id="16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 sz="1800">
                <a:solidFill>
                  <a:schemeClr val="dk2"/>
                </a:solidFill>
              </a:defRPr>
            </a:lvl5pPr>
            <a:lvl6pPr rtl="0">
              <a:defRPr sz="1800">
                <a:solidFill>
                  <a:schemeClr val="dk2"/>
                </a:solidFill>
              </a:defRPr>
            </a:lvl6pPr>
            <a:lvl7pPr rtl="0">
              <a:defRPr sz="1800">
                <a:solidFill>
                  <a:schemeClr val="dk2"/>
                </a:solidFill>
              </a:defRPr>
            </a:lvl7pPr>
            <a:lvl8pPr rtl="0">
              <a:defRPr sz="1800">
                <a:solidFill>
                  <a:schemeClr val="dk2"/>
                </a:solidFill>
              </a:defRPr>
            </a:lvl8pPr>
            <a:lvl9pPr rtl="0"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name="Shape 17" id="17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 sz="1800">
                <a:solidFill>
                  <a:schemeClr val="dk2"/>
                </a:solidFill>
              </a:defRPr>
            </a:lvl5pPr>
            <a:lvl6pPr rtl="0">
              <a:defRPr sz="1800">
                <a:solidFill>
                  <a:schemeClr val="dk2"/>
                </a:solidFill>
              </a:defRPr>
            </a:lvl6pPr>
            <a:lvl7pPr rtl="0">
              <a:defRPr sz="1800">
                <a:solidFill>
                  <a:schemeClr val="dk2"/>
                </a:solidFill>
              </a:defRPr>
            </a:lvl7pPr>
            <a:lvl8pPr rtl="0">
              <a:defRPr sz="1800">
                <a:solidFill>
                  <a:schemeClr val="dk2"/>
                </a:solidFill>
              </a:defRPr>
            </a:lvl8pPr>
            <a:lvl9pPr rtl="0"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name="Shape 18" id="18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  <a:solidFill>
            <a:schemeClr val="lt2"/>
          </a:solidFill>
          <a:ln w="9525" cap="flat">
            <a:solidFill>
              <a:srgbClr val="C0CDD7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/>
          <a:lstStyle>
            <a:lvl1pPr rtl="0">
              <a:defRPr b="0">
                <a:solidFill>
                  <a:schemeClr val="dk2"/>
                </a:solidFill>
              </a:defRPr>
            </a:lvl1pPr>
            <a:lvl2pPr rtl="0">
              <a:defRPr b="0">
                <a:solidFill>
                  <a:schemeClr val="dk2"/>
                </a:solidFill>
              </a:defRPr>
            </a:lvl2pPr>
            <a:lvl3pPr rtl="0">
              <a:defRPr b="0">
                <a:solidFill>
                  <a:schemeClr val="dk2"/>
                </a:solidFill>
              </a:defRPr>
            </a:lvl3pPr>
            <a:lvl4pPr rtl="0">
              <a:defRPr b="0">
                <a:solidFill>
                  <a:schemeClr val="dk2"/>
                </a:solidFill>
              </a:defRPr>
            </a:lvl4pPr>
            <a:lvl5pPr rtl="0">
              <a:defRPr b="0">
                <a:solidFill>
                  <a:schemeClr val="dk2"/>
                </a:solidFill>
              </a:defRPr>
            </a:lvl5pPr>
            <a:lvl6pPr rtl="0">
              <a:defRPr b="0">
                <a:solidFill>
                  <a:schemeClr val="dk2"/>
                </a:solidFill>
              </a:defRPr>
            </a:lvl6pPr>
            <a:lvl7pPr rtl="0">
              <a:defRPr b="0">
                <a:solidFill>
                  <a:schemeClr val="dk2"/>
                </a:solidFill>
              </a:defRPr>
            </a:lvl7pPr>
            <a:lvl8pPr rtl="0">
              <a:defRPr b="0">
                <a:solidFill>
                  <a:schemeClr val="dk2"/>
                </a:solidFill>
              </a:defRPr>
            </a:lvl8pPr>
            <a:lvl9pPr rtl="0">
              <a:defRPr b="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  <a:solidFill>
            <a:schemeClr val="lt2"/>
          </a:solidFill>
          <a:ln w="9525" cap="flat">
            <a:solidFill>
              <a:schemeClr val="accent5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/>
          <a:lstStyle>
            <a:lvl1pPr rtl="0">
              <a:defRPr b="0">
                <a:solidFill>
                  <a:schemeClr val="dk2"/>
                </a:solidFill>
              </a:defRPr>
            </a:lvl1pPr>
            <a:lvl2pPr rtl="0">
              <a:defRPr b="0">
                <a:solidFill>
                  <a:schemeClr val="dk2"/>
                </a:solidFill>
              </a:defRPr>
            </a:lvl2pPr>
            <a:lvl3pPr rtl="0">
              <a:defRPr b="0">
                <a:solidFill>
                  <a:schemeClr val="dk2"/>
                </a:solidFill>
              </a:defRPr>
            </a:lvl3pPr>
            <a:lvl4pPr rtl="0">
              <a:defRPr b="0">
                <a:solidFill>
                  <a:schemeClr val="dk2"/>
                </a:solidFill>
              </a:defRPr>
            </a:lvl4pPr>
            <a:lvl5pPr rtl="0">
              <a:defRPr b="0">
                <a:solidFill>
                  <a:schemeClr val="dk2"/>
                </a:solidFill>
              </a:defRPr>
            </a:lvl5pPr>
            <a:lvl6pPr rtl="0">
              <a:defRPr b="0">
                <a:solidFill>
                  <a:schemeClr val="dk2"/>
                </a:solidFill>
              </a:defRPr>
            </a:lvl6pPr>
            <a:lvl7pPr rtl="0">
              <a:defRPr b="0">
                <a:solidFill>
                  <a:schemeClr val="dk2"/>
                </a:solidFill>
              </a:defRPr>
            </a:lvl7pPr>
            <a:lvl8pPr rtl="0">
              <a:defRPr b="0">
                <a:solidFill>
                  <a:schemeClr val="dk2"/>
                </a:solidFill>
              </a:defRPr>
            </a:lvl8pPr>
            <a:lvl9pPr rtl="0">
              <a:defRPr b="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" id="22"/>
          <p:cNvSpPr/>
          <p:nvPr/>
        </p:nvSpPr>
        <p:spPr>
          <a:xfrm>
            <a:off y="441324" x="477837"/>
            <a:ext cy="5121275" cx="8143875"/>
          </a:xfrm>
          <a:custGeom>
            <a:pathLst>
              <a:path extrusionOk="0" h="2748" w="5130">
                <a:moveTo>
                  <a:pt y="16" x="4616"/>
                </a:moveTo>
                <a:lnTo>
                  <a:pt y="16" x="4616"/>
                </a:lnTo>
                <a:lnTo>
                  <a:pt y="18" x="4650"/>
                </a:lnTo>
                <a:lnTo>
                  <a:pt y="18" x="4650"/>
                </a:lnTo>
                <a:lnTo>
                  <a:pt y="18" x="4586"/>
                </a:lnTo>
                <a:lnTo>
                  <a:pt y="20" x="4522"/>
                </a:lnTo>
                <a:lnTo>
                  <a:pt y="20" x="4460"/>
                </a:lnTo>
                <a:lnTo>
                  <a:pt y="18" x="4394"/>
                </a:lnTo>
                <a:lnTo>
                  <a:pt y="18" x="4394"/>
                </a:lnTo>
                <a:lnTo>
                  <a:pt y="20" x="4416"/>
                </a:lnTo>
                <a:lnTo>
                  <a:pt y="20" x="4416"/>
                </a:lnTo>
                <a:lnTo>
                  <a:pt y="20" x="4354"/>
                </a:lnTo>
                <a:lnTo>
                  <a:pt y="18" x="4294"/>
                </a:lnTo>
                <a:lnTo>
                  <a:pt y="16" x="4232"/>
                </a:lnTo>
                <a:lnTo>
                  <a:pt y="18" x="4174"/>
                </a:lnTo>
                <a:lnTo>
                  <a:pt y="18" x="4174"/>
                </a:lnTo>
                <a:lnTo>
                  <a:pt y="18" x="4202"/>
                </a:lnTo>
                <a:lnTo>
                  <a:pt y="16" x="4230"/>
                </a:lnTo>
                <a:lnTo>
                  <a:pt y="16" x="4288"/>
                </a:lnTo>
                <a:lnTo>
                  <a:pt y="16" x="4288"/>
                </a:lnTo>
                <a:lnTo>
                  <a:pt y="14" x="4204"/>
                </a:lnTo>
                <a:lnTo>
                  <a:pt y="14" x="4126"/>
                </a:lnTo>
                <a:lnTo>
                  <a:pt y="16" x="3974"/>
                </a:lnTo>
                <a:lnTo>
                  <a:pt y="16" x="3974"/>
                </a:lnTo>
                <a:lnTo>
                  <a:pt y="18" x="4012"/>
                </a:lnTo>
                <a:lnTo>
                  <a:pt y="18" x="4048"/>
                </a:lnTo>
                <a:lnTo>
                  <a:pt y="18" x="4048"/>
                </a:lnTo>
                <a:lnTo>
                  <a:pt y="20" x="3954"/>
                </a:lnTo>
                <a:lnTo>
                  <a:pt y="20" x="3954"/>
                </a:lnTo>
                <a:lnTo>
                  <a:pt y="20" x="3966"/>
                </a:lnTo>
                <a:lnTo>
                  <a:pt y="22" x="3960"/>
                </a:lnTo>
                <a:lnTo>
                  <a:pt y="22" x="3906"/>
                </a:lnTo>
                <a:lnTo>
                  <a:pt y="24" x="3784"/>
                </a:lnTo>
                <a:lnTo>
                  <a:pt y="24" x="3784"/>
                </a:lnTo>
                <a:lnTo>
                  <a:pt y="24" x="3878"/>
                </a:lnTo>
                <a:lnTo>
                  <a:pt y="24" x="3878"/>
                </a:lnTo>
                <a:lnTo>
                  <a:pt y="22" x="3876"/>
                </a:lnTo>
                <a:lnTo>
                  <a:pt y="22" x="3866"/>
                </a:lnTo>
                <a:lnTo>
                  <a:pt y="20" x="3842"/>
                </a:lnTo>
                <a:lnTo>
                  <a:pt y="20" x="3902"/>
                </a:lnTo>
                <a:lnTo>
                  <a:pt y="20" x="3902"/>
                </a:lnTo>
                <a:lnTo>
                  <a:pt y="20" x="3886"/>
                </a:lnTo>
                <a:lnTo>
                  <a:pt y="20" x="3884"/>
                </a:lnTo>
                <a:lnTo>
                  <a:pt y="18" x="3884"/>
                </a:lnTo>
                <a:lnTo>
                  <a:pt y="16" x="3888"/>
                </a:lnTo>
                <a:lnTo>
                  <a:pt y="16" x="3888"/>
                </a:lnTo>
                <a:lnTo>
                  <a:pt y="16" x="3828"/>
                </a:lnTo>
                <a:lnTo>
                  <a:pt y="16" x="3768"/>
                </a:lnTo>
                <a:lnTo>
                  <a:pt y="16" x="3716"/>
                </a:lnTo>
                <a:lnTo>
                  <a:pt y="16" x="3686"/>
                </a:lnTo>
                <a:lnTo>
                  <a:pt y="16" x="3686"/>
                </a:lnTo>
                <a:lnTo>
                  <a:pt y="22" x="3658"/>
                </a:lnTo>
                <a:lnTo>
                  <a:pt y="26" x="3630"/>
                </a:lnTo>
                <a:lnTo>
                  <a:pt y="28" x="3574"/>
                </a:lnTo>
                <a:lnTo>
                  <a:pt y="28" x="3516"/>
                </a:lnTo>
                <a:lnTo>
                  <a:pt y="26" x="3458"/>
                </a:lnTo>
                <a:lnTo>
                  <a:pt y="20" x="3334"/>
                </a:lnTo>
                <a:lnTo>
                  <a:pt y="16" x="3270"/>
                </a:lnTo>
                <a:lnTo>
                  <a:pt y="16" x="3202"/>
                </a:lnTo>
                <a:lnTo>
                  <a:pt y="16" x="3202"/>
                </a:lnTo>
                <a:lnTo>
                  <a:pt y="18" x="3214"/>
                </a:lnTo>
                <a:lnTo>
                  <a:pt y="18" x="3188"/>
                </a:lnTo>
                <a:lnTo>
                  <a:pt y="18" x="3188"/>
                </a:lnTo>
                <a:lnTo>
                  <a:pt y="18" x="3246"/>
                </a:lnTo>
                <a:lnTo>
                  <a:pt y="16" x="3306"/>
                </a:lnTo>
                <a:lnTo>
                  <a:pt y="16" x="3306"/>
                </a:lnTo>
                <a:lnTo>
                  <a:pt y="12" x="3280"/>
                </a:lnTo>
                <a:lnTo>
                  <a:pt y="6" x="3252"/>
                </a:lnTo>
                <a:lnTo>
                  <a:pt y="4" x="3222"/>
                </a:lnTo>
                <a:lnTo>
                  <a:pt y="2" x="3192"/>
                </a:lnTo>
                <a:lnTo>
                  <a:pt y="0" x="3128"/>
                </a:lnTo>
                <a:lnTo>
                  <a:pt y="2" x="3062"/>
                </a:lnTo>
                <a:lnTo>
                  <a:pt y="6" x="2996"/>
                </a:lnTo>
                <a:lnTo>
                  <a:pt y="12" x="2930"/>
                </a:lnTo>
                <a:lnTo>
                  <a:pt y="20" x="2812"/>
                </a:lnTo>
                <a:lnTo>
                  <a:pt y="20" x="2812"/>
                </a:lnTo>
                <a:lnTo>
                  <a:pt y="20" x="2856"/>
                </a:lnTo>
                <a:lnTo>
                  <a:pt y="20" x="2856"/>
                </a:lnTo>
                <a:lnTo>
                  <a:pt y="28" x="2840"/>
                </a:lnTo>
                <a:lnTo>
                  <a:pt y="32" x="2822"/>
                </a:lnTo>
                <a:lnTo>
                  <a:pt y="36" x="2802"/>
                </a:lnTo>
                <a:lnTo>
                  <a:pt y="38" x="2778"/>
                </a:lnTo>
                <a:lnTo>
                  <a:pt y="40" x="2726"/>
                </a:lnTo>
                <a:lnTo>
                  <a:pt y="38" x="2668"/>
                </a:lnTo>
                <a:lnTo>
                  <a:pt y="34" x="2610"/>
                </a:lnTo>
                <a:lnTo>
                  <a:pt y="30" x="2556"/>
                </a:lnTo>
                <a:lnTo>
                  <a:pt y="20" x="2472"/>
                </a:lnTo>
                <a:lnTo>
                  <a:pt y="20" x="2472"/>
                </a:lnTo>
                <a:lnTo>
                  <a:pt y="20" x="2518"/>
                </a:lnTo>
                <a:lnTo>
                  <a:pt y="20" x="2536"/>
                </a:lnTo>
                <a:lnTo>
                  <a:pt y="18" x="2520"/>
                </a:lnTo>
                <a:lnTo>
                  <a:pt y="18" x="2520"/>
                </a:lnTo>
                <a:lnTo>
                  <a:pt y="18" x="2584"/>
                </a:lnTo>
                <a:lnTo>
                  <a:pt y="16" x="2648"/>
                </a:lnTo>
                <a:lnTo>
                  <a:pt y="16" x="2648"/>
                </a:lnTo>
                <a:lnTo>
                  <a:pt y="16" x="2610"/>
                </a:lnTo>
                <a:lnTo>
                  <a:pt y="18" x="2570"/>
                </a:lnTo>
                <a:lnTo>
                  <a:pt y="22" x="2488"/>
                </a:lnTo>
                <a:lnTo>
                  <a:pt y="24" x="2448"/>
                </a:lnTo>
                <a:lnTo>
                  <a:pt y="24" x="2410"/>
                </a:lnTo>
                <a:lnTo>
                  <a:pt y="22" x="2376"/>
                </a:lnTo>
                <a:lnTo>
                  <a:pt y="18" x="2344"/>
                </a:lnTo>
                <a:lnTo>
                  <a:pt y="18" x="2344"/>
                </a:lnTo>
                <a:lnTo>
                  <a:pt y="22" x="2380"/>
                </a:lnTo>
                <a:lnTo>
                  <a:pt y="22" x="2380"/>
                </a:lnTo>
                <a:lnTo>
                  <a:pt y="18" x="2354"/>
                </a:lnTo>
                <a:lnTo>
                  <a:pt y="16" x="2328"/>
                </a:lnTo>
                <a:lnTo>
                  <a:pt y="16" x="2272"/>
                </a:lnTo>
                <a:lnTo>
                  <a:pt y="18" x="2216"/>
                </a:lnTo>
                <a:lnTo>
                  <a:pt y="18" x="2164"/>
                </a:lnTo>
                <a:lnTo>
                  <a:pt y="18" x="2164"/>
                </a:lnTo>
                <a:lnTo>
                  <a:pt y="20" x="2188"/>
                </a:lnTo>
                <a:lnTo>
                  <a:pt y="20" x="2170"/>
                </a:lnTo>
                <a:lnTo>
                  <a:pt y="20" x="2148"/>
                </a:lnTo>
                <a:lnTo>
                  <a:pt y="22" x="2168"/>
                </a:lnTo>
                <a:lnTo>
                  <a:pt y="22" x="2168"/>
                </a:lnTo>
                <a:lnTo>
                  <a:pt y="24" x="2156"/>
                </a:lnTo>
                <a:lnTo>
                  <a:pt y="26" x="2142"/>
                </a:lnTo>
                <a:lnTo>
                  <a:pt y="26" x="2110"/>
                </a:lnTo>
                <a:lnTo>
                  <a:pt y="24" x="2052"/>
                </a:lnTo>
                <a:lnTo>
                  <a:pt y="24" x="2052"/>
                </a:lnTo>
                <a:lnTo>
                  <a:pt y="22" x="2076"/>
                </a:lnTo>
                <a:lnTo>
                  <a:pt y="22" x="2102"/>
                </a:lnTo>
                <a:lnTo>
                  <a:pt y="22" x="2102"/>
                </a:lnTo>
                <a:lnTo>
                  <a:pt y="30" x="2042"/>
                </a:lnTo>
                <a:lnTo>
                  <a:pt y="34" x="1984"/>
                </a:lnTo>
                <a:lnTo>
                  <a:pt y="36" x="1924"/>
                </a:lnTo>
                <a:lnTo>
                  <a:pt y="36" x="1864"/>
                </a:lnTo>
                <a:lnTo>
                  <a:pt y="34" x="1804"/>
                </a:lnTo>
                <a:lnTo>
                  <a:pt y="32" x="1744"/>
                </a:lnTo>
                <a:lnTo>
                  <a:pt y="24" x="1622"/>
                </a:lnTo>
                <a:lnTo>
                  <a:pt y="16" x="1502"/>
                </a:lnTo>
                <a:lnTo>
                  <a:pt y="12" x="1380"/>
                </a:lnTo>
                <a:lnTo>
                  <a:pt y="10" x="1320"/>
                </a:lnTo>
                <a:lnTo>
                  <a:pt y="10" x="1262"/>
                </a:lnTo>
                <a:lnTo>
                  <a:pt y="14" x="1202"/>
                </a:lnTo>
                <a:lnTo>
                  <a:pt y="18" x="1142"/>
                </a:lnTo>
                <a:lnTo>
                  <a:pt y="18" x="1142"/>
                </a:lnTo>
                <a:lnTo>
                  <a:pt y="18" x="1150"/>
                </a:lnTo>
                <a:lnTo>
                  <a:pt y="20" x="1160"/>
                </a:lnTo>
                <a:lnTo>
                  <a:pt y="22" x="1168"/>
                </a:lnTo>
                <a:lnTo>
                  <a:pt y="20" x="1176"/>
                </a:lnTo>
                <a:lnTo>
                  <a:pt y="20" x="1176"/>
                </a:lnTo>
                <a:lnTo>
                  <a:pt y="22" x="1058"/>
                </a:lnTo>
                <a:lnTo>
                  <a:pt y="22" x="1058"/>
                </a:lnTo>
                <a:lnTo>
                  <a:pt y="20" x="1086"/>
                </a:lnTo>
                <a:lnTo>
                  <a:pt y="20" x="1114"/>
                </a:lnTo>
                <a:lnTo>
                  <a:pt y="20" x="1114"/>
                </a:lnTo>
                <a:lnTo>
                  <a:pt y="18" x="1020"/>
                </a:lnTo>
                <a:lnTo>
                  <a:pt y="18" x="1020"/>
                </a:lnTo>
                <a:lnTo>
                  <a:pt y="16" x="984"/>
                </a:lnTo>
                <a:lnTo>
                  <a:pt y="16" x="942"/>
                </a:lnTo>
                <a:lnTo>
                  <a:pt y="16" x="840"/>
                </a:lnTo>
                <a:lnTo>
                  <a:pt y="18" x="734"/>
                </a:lnTo>
                <a:lnTo>
                  <a:pt y="18" x="634"/>
                </a:lnTo>
                <a:lnTo>
                  <a:pt y="18" x="634"/>
                </a:lnTo>
                <a:lnTo>
                  <a:pt y="24" x="670"/>
                </a:lnTo>
                <a:lnTo>
                  <a:pt y="24" x="670"/>
                </a:lnTo>
                <a:lnTo>
                  <a:pt y="24" x="550"/>
                </a:lnTo>
                <a:lnTo>
                  <a:pt y="22" x="432"/>
                </a:lnTo>
                <a:lnTo>
                  <a:pt y="22" x="432"/>
                </a:lnTo>
                <a:lnTo>
                  <a:pt y="22" x="480"/>
                </a:lnTo>
                <a:lnTo>
                  <a:pt y="22" x="444"/>
                </a:lnTo>
                <a:lnTo>
                  <a:pt y="22" x="352"/>
                </a:lnTo>
                <a:lnTo>
                  <a:pt y="22" x="352"/>
                </a:lnTo>
                <a:lnTo>
                  <a:pt y="22" x="268"/>
                </a:lnTo>
                <a:lnTo>
                  <a:pt y="20" x="170"/>
                </a:lnTo>
                <a:lnTo>
                  <a:pt y="20" x="170"/>
                </a:lnTo>
                <a:lnTo>
                  <a:pt y="14" x="134"/>
                </a:lnTo>
                <a:lnTo>
                  <a:pt y="12" x="110"/>
                </a:lnTo>
                <a:lnTo>
                  <a:pt y="12" x="84"/>
                </a:lnTo>
                <a:lnTo>
                  <a:pt y="14" x="70"/>
                </a:lnTo>
                <a:lnTo>
                  <a:pt y="18" x="58"/>
                </a:lnTo>
                <a:lnTo>
                  <a:pt y="22" x="48"/>
                </a:lnTo>
                <a:lnTo>
                  <a:pt y="28" x="38"/>
                </a:lnTo>
                <a:lnTo>
                  <a:pt y="36" x="30"/>
                </a:lnTo>
                <a:lnTo>
                  <a:pt y="46" x="24"/>
                </a:lnTo>
                <a:lnTo>
                  <a:pt y="58" x="20"/>
                </a:lnTo>
                <a:lnTo>
                  <a:pt y="72" x="18"/>
                </a:lnTo>
                <a:lnTo>
                  <a:pt y="72" x="18"/>
                </a:lnTo>
                <a:lnTo>
                  <a:pt y="130" x="20"/>
                </a:lnTo>
                <a:lnTo>
                  <a:pt y="192" x="22"/>
                </a:lnTo>
                <a:lnTo>
                  <a:pt y="222" x="24"/>
                </a:lnTo>
                <a:lnTo>
                  <a:pt y="252" x="24"/>
                </a:lnTo>
                <a:lnTo>
                  <a:pt y="280" x="22"/>
                </a:lnTo>
                <a:lnTo>
                  <a:pt y="310" x="18"/>
                </a:lnTo>
                <a:lnTo>
                  <a:pt y="310" x="18"/>
                </a:lnTo>
                <a:lnTo>
                  <a:pt y="286" x="20"/>
                </a:lnTo>
                <a:lnTo>
                  <a:pt y="262" x="22"/>
                </a:lnTo>
                <a:lnTo>
                  <a:pt y="236" x="22"/>
                </a:lnTo>
                <a:lnTo>
                  <a:pt y="214" x="22"/>
                </a:lnTo>
                <a:lnTo>
                  <a:pt y="214" x="22"/>
                </a:lnTo>
                <a:lnTo>
                  <a:pt y="236" x="22"/>
                </a:lnTo>
                <a:lnTo>
                  <a:pt y="256" x="24"/>
                </a:lnTo>
                <a:lnTo>
                  <a:pt y="300" x="22"/>
                </a:lnTo>
                <a:lnTo>
                  <a:pt y="344" x="20"/>
                </a:lnTo>
                <a:lnTo>
                  <a:pt y="386" x="20"/>
                </a:lnTo>
                <a:lnTo>
                  <a:pt y="386" x="20"/>
                </a:lnTo>
                <a:lnTo>
                  <a:pt y="338" x="20"/>
                </a:lnTo>
                <a:lnTo>
                  <a:pt y="338" x="20"/>
                </a:lnTo>
                <a:lnTo>
                  <a:pt y="386" x="22"/>
                </a:lnTo>
                <a:lnTo>
                  <a:pt y="436" x="22"/>
                </a:lnTo>
                <a:lnTo>
                  <a:pt y="532" x="22"/>
                </a:lnTo>
                <a:lnTo>
                  <a:pt y="630" x="20"/>
                </a:lnTo>
                <a:lnTo>
                  <a:pt y="728" x="20"/>
                </a:lnTo>
                <a:lnTo>
                  <a:pt y="728" x="20"/>
                </a:lnTo>
                <a:lnTo>
                  <a:pt y="718" x="16"/>
                </a:lnTo>
                <a:lnTo>
                  <a:pt y="710" x="16"/>
                </a:lnTo>
                <a:lnTo>
                  <a:pt y="704" x="18"/>
                </a:lnTo>
                <a:lnTo>
                  <a:pt y="698" x="22"/>
                </a:lnTo>
                <a:lnTo>
                  <a:pt y="698" x="22"/>
                </a:lnTo>
                <a:lnTo>
                  <a:pt y="964" x="24"/>
                </a:lnTo>
                <a:lnTo>
                  <a:pt y="1096" x="24"/>
                </a:lnTo>
                <a:lnTo>
                  <a:pt y="1230" x="22"/>
                </a:lnTo>
                <a:lnTo>
                  <a:pt y="1230" x="22"/>
                </a:lnTo>
                <a:lnTo>
                  <a:pt y="1188" x="16"/>
                </a:lnTo>
                <a:lnTo>
                  <a:pt y="1188" x="16"/>
                </a:lnTo>
                <a:lnTo>
                  <a:pt y="1342" x="16"/>
                </a:lnTo>
                <a:lnTo>
                  <a:pt y="1420" x="16"/>
                </a:lnTo>
                <a:lnTo>
                  <a:pt y="1498" x="16"/>
                </a:lnTo>
                <a:lnTo>
                  <a:pt y="1498" x="16"/>
                </a:lnTo>
                <a:lnTo>
                  <a:pt y="1442" x="16"/>
                </a:lnTo>
                <a:lnTo>
                  <a:pt y="1442" x="16"/>
                </a:lnTo>
                <a:lnTo>
                  <a:pt y="1444" x="22"/>
                </a:lnTo>
                <a:lnTo>
                  <a:pt y="1452" x="26"/>
                </a:lnTo>
                <a:lnTo>
                  <a:pt y="1460" x="30"/>
                </a:lnTo>
                <a:lnTo>
                  <a:pt y="1472" x="32"/>
                </a:lnTo>
                <a:lnTo>
                  <a:pt y="1502" x="34"/>
                </a:lnTo>
                <a:lnTo>
                  <a:pt y="1542" x="34"/>
                </a:lnTo>
                <a:lnTo>
                  <a:pt y="1586" x="32"/>
                </a:lnTo>
                <a:lnTo>
                  <a:pt y="1636" x="28"/>
                </a:lnTo>
                <a:lnTo>
                  <a:pt y="1744" x="18"/>
                </a:lnTo>
                <a:lnTo>
                  <a:pt y="1854" x="8"/>
                </a:lnTo>
                <a:lnTo>
                  <a:pt y="1904" x="4"/>
                </a:lnTo>
                <a:lnTo>
                  <a:pt y="1948" x="0"/>
                </a:lnTo>
                <a:lnTo>
                  <a:pt y="1986" x="0"/>
                </a:lnTo>
                <a:lnTo>
                  <a:pt y="2018" x="2"/>
                </a:lnTo>
                <a:lnTo>
                  <a:pt y="2030" x="6"/>
                </a:lnTo>
                <a:lnTo>
                  <a:pt y="2038" x="8"/>
                </a:lnTo>
                <a:lnTo>
                  <a:pt y="2044" x="12"/>
                </a:lnTo>
                <a:lnTo>
                  <a:pt y="2048" x="18"/>
                </a:lnTo>
                <a:lnTo>
                  <a:pt y="2048" x="18"/>
                </a:lnTo>
                <a:lnTo>
                  <a:pt y="2022" x="16"/>
                </a:lnTo>
                <a:lnTo>
                  <a:pt y="2022" x="16"/>
                </a:lnTo>
                <a:lnTo>
                  <a:pt y="2066" x="18"/>
                </a:lnTo>
                <a:lnTo>
                  <a:pt y="2118" x="16"/>
                </a:lnTo>
                <a:lnTo>
                  <a:pt y="2118" x="16"/>
                </a:lnTo>
                <a:lnTo>
                  <a:pt y="2080" x="16"/>
                </a:lnTo>
                <a:lnTo>
                  <a:pt y="2080" x="16"/>
                </a:lnTo>
                <a:lnTo>
                  <a:pt y="2324" x="14"/>
                </a:lnTo>
                <a:lnTo>
                  <a:pt y="2446" x="16"/>
                </a:lnTo>
                <a:lnTo>
                  <a:pt y="2568" x="20"/>
                </a:lnTo>
                <a:lnTo>
                  <a:pt y="2568" x="20"/>
                </a:lnTo>
                <a:lnTo>
                  <a:pt y="2510" x="16"/>
                </a:lnTo>
                <a:lnTo>
                  <a:pt y="2510" x="16"/>
                </a:lnTo>
                <a:lnTo>
                  <a:pt y="2566" x="16"/>
                </a:lnTo>
                <a:lnTo>
                  <a:pt y="2622" x="16"/>
                </a:lnTo>
                <a:lnTo>
                  <a:pt y="2680" x="18"/>
                </a:lnTo>
                <a:lnTo>
                  <a:pt y="2736" x="16"/>
                </a:lnTo>
                <a:lnTo>
                  <a:pt y="2736" x="16"/>
                </a:lnTo>
                <a:lnTo>
                  <a:pt y="2736" x="66"/>
                </a:lnTo>
                <a:lnTo>
                  <a:pt y="2740" x="156"/>
                </a:lnTo>
                <a:lnTo>
                  <a:pt y="2746" x="394"/>
                </a:lnTo>
                <a:lnTo>
                  <a:pt y="2748" x="518"/>
                </a:lnTo>
                <a:lnTo>
                  <a:pt y="2746" x="624"/>
                </a:lnTo>
                <a:lnTo>
                  <a:pt y="2744" x="666"/>
                </a:lnTo>
                <a:lnTo>
                  <a:pt y="2742" x="698"/>
                </a:lnTo>
                <a:lnTo>
                  <a:pt y="2736" x="722"/>
                </a:lnTo>
                <a:lnTo>
                  <a:pt y="2734" x="728"/>
                </a:lnTo>
                <a:lnTo>
                  <a:pt y="2730" x="730"/>
                </a:lnTo>
                <a:lnTo>
                  <a:pt y="2730" x="730"/>
                </a:lnTo>
                <a:lnTo>
                  <a:pt y="2732" x="694"/>
                </a:lnTo>
                <a:lnTo>
                  <a:pt y="2732" x="694"/>
                </a:lnTo>
                <a:lnTo>
                  <a:pt y="2734" x="760"/>
                </a:lnTo>
                <a:lnTo>
                  <a:pt y="2736" x="830"/>
                </a:lnTo>
                <a:lnTo>
                  <a:pt y="2744" x="972"/>
                </a:lnTo>
                <a:lnTo>
                  <a:pt y="2746" x="1042"/>
                </a:lnTo>
                <a:lnTo>
                  <a:pt y="2746" x="1112"/>
                </a:lnTo>
                <a:lnTo>
                  <a:pt y="2744" x="1146"/>
                </a:lnTo>
                <a:lnTo>
                  <a:pt y="2740" x="1180"/>
                </a:lnTo>
                <a:lnTo>
                  <a:pt y="2736" x="1214"/>
                </a:lnTo>
                <a:lnTo>
                  <a:pt y="2730" x="1246"/>
                </a:lnTo>
                <a:lnTo>
                  <a:pt y="2730" x="1246"/>
                </a:lnTo>
                <a:lnTo>
                  <a:pt y="2730" x="1158"/>
                </a:lnTo>
                <a:lnTo>
                  <a:pt y="2730" x="1158"/>
                </a:lnTo>
                <a:lnTo>
                  <a:pt y="2728" x="1244"/>
                </a:lnTo>
                <a:lnTo>
                  <a:pt y="2728" x="1330"/>
                </a:lnTo>
                <a:lnTo>
                  <a:pt y="2728" x="1508"/>
                </a:lnTo>
                <a:lnTo>
                  <a:pt y="2730" x="1688"/>
                </a:lnTo>
                <a:lnTo>
                  <a:pt y="2730" x="1776"/>
                </a:lnTo>
                <a:lnTo>
                  <a:pt y="2730" x="1864"/>
                </a:lnTo>
                <a:lnTo>
                  <a:pt y="2730" x="1864"/>
                </a:lnTo>
                <a:lnTo>
                  <a:pt y="2730" x="2180"/>
                </a:lnTo>
                <a:lnTo>
                  <a:pt y="2730" x="2180"/>
                </a:lnTo>
                <a:lnTo>
                  <a:pt y="2730" x="2266"/>
                </a:lnTo>
                <a:lnTo>
                  <a:pt y="2730" x="2354"/>
                </a:lnTo>
                <a:lnTo>
                  <a:pt y="2730" x="2354"/>
                </a:lnTo>
                <a:lnTo>
                  <a:pt y="2730" x="2464"/>
                </a:lnTo>
                <a:lnTo>
                  <a:pt y="2730" x="2506"/>
                </a:lnTo>
                <a:lnTo>
                  <a:pt y="2730" x="2482"/>
                </a:lnTo>
                <a:lnTo>
                  <a:pt y="2730" x="2482"/>
                </a:lnTo>
                <a:lnTo>
                  <a:pt y="2730" x="3808"/>
                </a:lnTo>
                <a:lnTo>
                  <a:pt y="2730" x="3808"/>
                </a:lnTo>
                <a:lnTo>
                  <a:pt y="2730" x="4760"/>
                </a:lnTo>
                <a:lnTo>
                  <a:pt y="2730" x="4760"/>
                </a:lnTo>
                <a:lnTo>
                  <a:pt y="2730" x="5060"/>
                </a:lnTo>
                <a:lnTo>
                  <a:pt y="2730" x="5060"/>
                </a:lnTo>
                <a:lnTo>
                  <a:pt y="2728" x="5086"/>
                </a:lnTo>
                <a:lnTo>
                  <a:pt y="2726" x="5096"/>
                </a:lnTo>
                <a:lnTo>
                  <a:pt y="2722" x="5104"/>
                </a:lnTo>
                <a:lnTo>
                  <a:pt y="2720" x="5110"/>
                </a:lnTo>
                <a:lnTo>
                  <a:pt y="2716" x="5116"/>
                </a:lnTo>
                <a:lnTo>
                  <a:pt y="2706" x="5122"/>
                </a:lnTo>
                <a:lnTo>
                  <a:pt y="2696" x="5124"/>
                </a:lnTo>
                <a:lnTo>
                  <a:pt y="2686" x="5124"/>
                </a:lnTo>
                <a:lnTo>
                  <a:pt y="2678" x="5124"/>
                </a:lnTo>
                <a:lnTo>
                  <a:pt y="2672" x="5124"/>
                </a:lnTo>
                <a:lnTo>
                  <a:pt y="2672" x="5124"/>
                </a:lnTo>
                <a:lnTo>
                  <a:pt y="2560" x="5122"/>
                </a:lnTo>
                <a:lnTo>
                  <a:pt y="2560" x="5122"/>
                </a:lnTo>
                <a:lnTo>
                  <a:pt y="2644" x="5126"/>
                </a:lnTo>
                <a:lnTo>
                  <a:pt y="2644" x="5126"/>
                </a:lnTo>
                <a:lnTo>
                  <a:pt y="2550" x="5126"/>
                </a:lnTo>
                <a:lnTo>
                  <a:pt y="2458" x="5126"/>
                </a:lnTo>
                <a:lnTo>
                  <a:pt y="2458" x="5126"/>
                </a:lnTo>
                <a:lnTo>
                  <a:pt y="2488" x="5120"/>
                </a:lnTo>
                <a:lnTo>
                  <a:pt y="2488" x="5120"/>
                </a:lnTo>
                <a:lnTo>
                  <a:pt y="2462" x="5122"/>
                </a:lnTo>
                <a:lnTo>
                  <a:pt y="2434" x="5124"/>
                </a:lnTo>
                <a:lnTo>
                  <a:pt y="2406" x="5126"/>
                </a:lnTo>
                <a:lnTo>
                  <a:pt y="2392" x="5124"/>
                </a:lnTo>
                <a:lnTo>
                  <a:pt y="2380" x="5122"/>
                </a:lnTo>
                <a:lnTo>
                  <a:pt y="2380" x="5122"/>
                </a:lnTo>
                <a:lnTo>
                  <a:pt y="2396" x="5124"/>
                </a:lnTo>
                <a:lnTo>
                  <a:pt y="2396" x="5124"/>
                </a:lnTo>
                <a:lnTo>
                  <a:pt y="2312" x="5120"/>
                </a:lnTo>
                <a:lnTo>
                  <a:pt y="2312" x="5120"/>
                </a:lnTo>
                <a:lnTo>
                  <a:pt y="2330" x="5122"/>
                </a:lnTo>
                <a:lnTo>
                  <a:pt y="2330" x="5122"/>
                </a:lnTo>
                <a:lnTo>
                  <a:pt y="2292" x="5122"/>
                </a:lnTo>
                <a:lnTo>
                  <a:pt y="2252" x="5124"/>
                </a:lnTo>
                <a:lnTo>
                  <a:pt y="2216" x="5124"/>
                </a:lnTo>
                <a:lnTo>
                  <a:pt y="2182" x="5124"/>
                </a:lnTo>
                <a:lnTo>
                  <a:pt y="2182" x="5124"/>
                </a:lnTo>
                <a:lnTo>
                  <a:pt y="2212" x="5124"/>
                </a:lnTo>
                <a:lnTo>
                  <a:pt y="2244" x="5124"/>
                </a:lnTo>
                <a:lnTo>
                  <a:pt y="2274" x="5124"/>
                </a:lnTo>
                <a:lnTo>
                  <a:pt y="2306" x="5124"/>
                </a:lnTo>
                <a:lnTo>
                  <a:pt y="2306" x="5124"/>
                </a:lnTo>
                <a:lnTo>
                  <a:pt y="2264" x="5126"/>
                </a:lnTo>
                <a:lnTo>
                  <a:pt y="2220" x="5126"/>
                </a:lnTo>
                <a:lnTo>
                  <a:pt y="2136" x="5124"/>
                </a:lnTo>
                <a:lnTo>
                  <a:pt y="2050" x="5122"/>
                </a:lnTo>
                <a:lnTo>
                  <a:pt y="1964" x="5120"/>
                </a:lnTo>
                <a:lnTo>
                  <a:pt y="1964" x="5120"/>
                </a:lnTo>
                <a:lnTo>
                  <a:pt y="1980" x="5122"/>
                </a:lnTo>
                <a:lnTo>
                  <a:pt y="1994" x="5122"/>
                </a:lnTo>
                <a:lnTo>
                  <a:pt y="2026" x="5120"/>
                </a:lnTo>
                <a:lnTo>
                  <a:pt y="2056" x="5120"/>
                </a:lnTo>
                <a:lnTo>
                  <a:pt y="2070" x="5120"/>
                </a:lnTo>
                <a:lnTo>
                  <a:pt y="2086" x="5122"/>
                </a:lnTo>
                <a:lnTo>
                  <a:pt y="2086" x="5122"/>
                </a:lnTo>
                <a:lnTo>
                  <a:pt y="2058" x="5122"/>
                </a:lnTo>
                <a:lnTo>
                  <a:pt y="2056" x="5122"/>
                </a:lnTo>
                <a:lnTo>
                  <a:pt y="2058" x="5122"/>
                </a:lnTo>
                <a:lnTo>
                  <a:pt y="2072" x="5122"/>
                </a:lnTo>
                <a:lnTo>
                  <a:pt y="2086" x="5122"/>
                </a:lnTo>
                <a:lnTo>
                  <a:pt y="2086" x="5122"/>
                </a:lnTo>
                <a:lnTo>
                  <a:pt y="1980" x="5124"/>
                </a:lnTo>
                <a:lnTo>
                  <a:pt y="1928" x="5124"/>
                </a:lnTo>
                <a:lnTo>
                  <a:pt y="1926" x="5124"/>
                </a:lnTo>
                <a:lnTo>
                  <a:pt y="1928" x="5122"/>
                </a:lnTo>
                <a:lnTo>
                  <a:pt y="1952" x="5120"/>
                </a:lnTo>
                <a:lnTo>
                  <a:pt y="1952" x="5120"/>
                </a:lnTo>
                <a:lnTo>
                  <a:pt y="352" x="5120"/>
                </a:lnTo>
                <a:lnTo>
                  <a:pt y="352" x="5120"/>
                </a:lnTo>
                <a:lnTo>
                  <a:pt y="60" x="5120"/>
                </a:lnTo>
                <a:lnTo>
                  <a:pt y="60" x="5120"/>
                </a:lnTo>
                <a:lnTo>
                  <a:pt y="42" x="5118"/>
                </a:lnTo>
                <a:lnTo>
                  <a:pt y="34" x="5116"/>
                </a:lnTo>
                <a:lnTo>
                  <a:pt y="30" x="5114"/>
                </a:lnTo>
                <a:lnTo>
                  <a:pt y="26" x="5110"/>
                </a:lnTo>
                <a:lnTo>
                  <a:pt y="22" x="5104"/>
                </a:lnTo>
                <a:lnTo>
                  <a:pt y="20" x="5092"/>
                </a:lnTo>
                <a:lnTo>
                  <a:pt y="20" x="5076"/>
                </a:lnTo>
                <a:lnTo>
                  <a:pt y="20" x="5060"/>
                </a:lnTo>
                <a:lnTo>
                  <a:pt y="22" x="5040"/>
                </a:lnTo>
                <a:lnTo>
                  <a:pt y="24" x="5018"/>
                </a:lnTo>
                <a:lnTo>
                  <a:pt y="24" x="5018"/>
                </a:lnTo>
                <a:lnTo>
                  <a:pt y="24" x="4190"/>
                </a:lnTo>
                <a:lnTo>
                  <a:pt y="24" x="4190"/>
                </a:lnTo>
                <a:lnTo>
                  <a:pt y="22" x="4354"/>
                </a:lnTo>
                <a:lnTo>
                  <a:pt y="20" x="4674"/>
                </a:lnTo>
                <a:lnTo>
                  <a:pt y="20" x="4840"/>
                </a:lnTo>
                <a:lnTo>
                  <a:pt y="22" x="4984"/>
                </a:lnTo>
                <a:lnTo>
                  <a:pt y="26" x="5084"/>
                </a:lnTo>
                <a:lnTo>
                  <a:pt y="30" x="5112"/>
                </a:lnTo>
                <a:lnTo>
                  <a:pt y="32" x="5120"/>
                </a:lnTo>
                <a:lnTo>
                  <a:pt y="32" x="5122"/>
                </a:lnTo>
                <a:lnTo>
                  <a:pt y="32" x="5122"/>
                </a:lnTo>
                <a:lnTo>
                  <a:pt y="352" x="5122"/>
                </a:lnTo>
                <a:lnTo>
                  <a:pt y="352" x="5122"/>
                </a:lnTo>
                <a:lnTo>
                  <a:pt y="524" x="5122"/>
                </a:lnTo>
                <a:lnTo>
                  <a:pt y="524" x="5122"/>
                </a:lnTo>
                <a:lnTo>
                  <a:pt y="610" x="5122"/>
                </a:lnTo>
                <a:lnTo>
                  <a:pt y="630" x="5124"/>
                </a:lnTo>
                <a:lnTo>
                  <a:pt y="580" x="5124"/>
                </a:lnTo>
                <a:lnTo>
                  <a:pt y="580" x="5124"/>
                </a:lnTo>
                <a:lnTo>
                  <a:pt y="642" x="5120"/>
                </a:lnTo>
                <a:lnTo>
                  <a:pt y="700" x="5120"/>
                </a:lnTo>
                <a:lnTo>
                  <a:pt y="810" x="5122"/>
                </a:lnTo>
                <a:lnTo>
                  <a:pt y="918" x="5124"/>
                </a:lnTo>
                <a:lnTo>
                  <a:pt y="1040" x="5124"/>
                </a:lnTo>
                <a:lnTo>
                  <a:pt y="1040" x="5124"/>
                </a:lnTo>
                <a:lnTo>
                  <a:pt y="1030" x="5124"/>
                </a:lnTo>
                <a:lnTo>
                  <a:pt y="1018" x="5122"/>
                </a:lnTo>
                <a:lnTo>
                  <a:pt y="994" x="5122"/>
                </a:lnTo>
                <a:lnTo>
                  <a:pt y="946" x="5128"/>
                </a:lnTo>
                <a:lnTo>
                  <a:pt y="946" x="5128"/>
                </a:lnTo>
                <a:lnTo>
                  <a:pt y="1018" x="5130"/>
                </a:lnTo>
                <a:lnTo>
                  <a:pt y="1018" x="5130"/>
                </a:lnTo>
                <a:lnTo>
                  <a:pt y="872" x="5130"/>
                </a:lnTo>
                <a:lnTo>
                  <a:pt y="726" x="5128"/>
                </a:lnTo>
                <a:lnTo>
                  <a:pt y="434" x="5124"/>
                </a:lnTo>
                <a:lnTo>
                  <a:pt y="434" x="5124"/>
                </a:lnTo>
                <a:lnTo>
                  <a:pt y="456" x="5126"/>
                </a:lnTo>
                <a:lnTo>
                  <a:pt y="456" x="5126"/>
                </a:lnTo>
                <a:lnTo>
                  <a:pt y="346" x="5126"/>
                </a:lnTo>
                <a:lnTo>
                  <a:pt y="236" x="5128"/>
                </a:lnTo>
                <a:lnTo>
                  <a:pt y="126" x="5128"/>
                </a:lnTo>
                <a:lnTo>
                  <a:pt y="18" x="5128"/>
                </a:lnTo>
                <a:lnTo>
                  <a:pt y="16" x="4616"/>
                </a:lnTo>
                <a:close/>
                <a:moveTo>
                  <a:pt y="34" x="22"/>
                </a:moveTo>
                <a:lnTo>
                  <a:pt y="34" x="22"/>
                </a:lnTo>
                <a:lnTo>
                  <a:pt y="34" x="22"/>
                </a:lnTo>
                <a:lnTo>
                  <a:pt y="36" x="24"/>
                </a:lnTo>
                <a:lnTo>
                  <a:pt y="38" x="22"/>
                </a:lnTo>
                <a:lnTo>
                  <a:pt y="34" x="22"/>
                </a:lnTo>
                <a:lnTo>
                  <a:pt y="34" x="22"/>
                </a:lnTo>
                <a:lnTo>
                  <a:pt y="34" x="22"/>
                </a:lnTo>
                <a:lnTo>
                  <a:pt y="34" x="22"/>
                </a:lnTo>
                <a:lnTo>
                  <a:pt y="34" x="22"/>
                </a:lnTo>
                <a:close/>
                <a:moveTo>
                  <a:pt y="1340" x="22"/>
                </a:moveTo>
                <a:lnTo>
                  <a:pt y="1340" x="22"/>
                </a:lnTo>
                <a:lnTo>
                  <a:pt y="1418" x="22"/>
                </a:lnTo>
                <a:lnTo>
                  <a:pt y="1418" x="22"/>
                </a:lnTo>
                <a:lnTo>
                  <a:pt y="1380" x="22"/>
                </a:lnTo>
                <a:lnTo>
                  <a:pt y="1340" x="22"/>
                </a:lnTo>
                <a:lnTo>
                  <a:pt y="1340" x="22"/>
                </a:lnTo>
                <a:lnTo>
                  <a:pt y="1356" x="22"/>
                </a:lnTo>
                <a:lnTo>
                  <a:pt y="1340" x="22"/>
                </a:lnTo>
                <a:lnTo>
                  <a:pt y="1340" x="22"/>
                </a:lnTo>
                <a:close/>
                <a:moveTo>
                  <a:pt y="1552" x="16"/>
                </a:moveTo>
                <a:lnTo>
                  <a:pt y="1552" x="16"/>
                </a:lnTo>
                <a:lnTo>
                  <a:pt y="1538" x="18"/>
                </a:lnTo>
                <a:lnTo>
                  <a:pt y="1536" x="18"/>
                </a:lnTo>
                <a:lnTo>
                  <a:pt y="1540" x="18"/>
                </a:lnTo>
                <a:lnTo>
                  <a:pt y="1576" x="20"/>
                </a:lnTo>
                <a:lnTo>
                  <a:pt y="1656" x="22"/>
                </a:lnTo>
                <a:lnTo>
                  <a:pt y="1656" x="22"/>
                </a:lnTo>
                <a:lnTo>
                  <a:pt y="1846" x="22"/>
                </a:lnTo>
                <a:lnTo>
                  <a:pt y="1846" x="22"/>
                </a:lnTo>
                <a:lnTo>
                  <a:pt y="1700" x="20"/>
                </a:lnTo>
                <a:lnTo>
                  <a:pt y="1552" x="16"/>
                </a:lnTo>
                <a:lnTo>
                  <a:pt y="1552" x="16"/>
                </a:lnTo>
                <a:lnTo>
                  <a:pt y="1566" x="18"/>
                </a:lnTo>
                <a:lnTo>
                  <a:pt y="1552" x="16"/>
                </a:lnTo>
                <a:lnTo>
                  <a:pt y="1552" x="16"/>
                </a:lnTo>
                <a:close/>
                <a:moveTo>
                  <a:pt y="1918" x="22"/>
                </a:moveTo>
                <a:lnTo>
                  <a:pt y="1918" x="22"/>
                </a:lnTo>
                <a:lnTo>
                  <a:pt y="1922" x="22"/>
                </a:lnTo>
                <a:lnTo>
                  <a:pt y="1918" x="22"/>
                </a:lnTo>
                <a:lnTo>
                  <a:pt y="1918" x="22"/>
                </a:lnTo>
                <a:lnTo>
                  <a:pt y="1920" x="22"/>
                </a:lnTo>
                <a:lnTo>
                  <a:pt y="1918" x="22"/>
                </a:lnTo>
                <a:lnTo>
                  <a:pt y="1918" x="22"/>
                </a:lnTo>
                <a:close/>
                <a:moveTo>
                  <a:pt y="2174" x="22"/>
                </a:moveTo>
                <a:lnTo>
                  <a:pt y="2226" x="22"/>
                </a:lnTo>
                <a:lnTo>
                  <a:pt y="2226" x="22"/>
                </a:lnTo>
                <a:lnTo>
                  <a:pt y="2174" x="22"/>
                </a:lnTo>
                <a:lnTo>
                  <a:pt y="2174" x="22"/>
                </a:lnTo>
                <a:close/>
                <a:moveTo>
                  <a:pt y="2732" x="58"/>
                </a:moveTo>
                <a:lnTo>
                  <a:pt y="2732" x="58"/>
                </a:lnTo>
                <a:lnTo>
                  <a:pt y="2730" x="46"/>
                </a:lnTo>
                <a:lnTo>
                  <a:pt y="2726" x="34"/>
                </a:lnTo>
                <a:lnTo>
                  <a:pt y="2718" x="28"/>
                </a:lnTo>
                <a:lnTo>
                  <a:pt y="2710" x="22"/>
                </a:lnTo>
                <a:lnTo>
                  <a:pt y="2700" x="18"/>
                </a:lnTo>
                <a:lnTo>
                  <a:pt y="2688" x="16"/>
                </a:lnTo>
                <a:lnTo>
                  <a:pt y="2660" x="16"/>
                </a:lnTo>
                <a:lnTo>
                  <a:pt y="2600" x="22"/>
                </a:lnTo>
                <a:lnTo>
                  <a:pt y="2572" x="24"/>
                </a:lnTo>
                <a:lnTo>
                  <a:pt y="2560" x="22"/>
                </a:lnTo>
                <a:lnTo>
                  <a:pt y="2548" x="18"/>
                </a:lnTo>
                <a:lnTo>
                  <a:pt y="2548" x="18"/>
                </a:lnTo>
                <a:lnTo>
                  <a:pt y="2566" x="20"/>
                </a:lnTo>
                <a:lnTo>
                  <a:pt y="2592" x="20"/>
                </a:lnTo>
                <a:lnTo>
                  <a:pt y="2572" x="20"/>
                </a:lnTo>
                <a:lnTo>
                  <a:pt y="2572" x="20"/>
                </a:lnTo>
                <a:lnTo>
                  <a:pt y="2632" x="20"/>
                </a:lnTo>
                <a:lnTo>
                  <a:pt y="2660" x="20"/>
                </a:lnTo>
                <a:lnTo>
                  <a:pt y="2684" x="22"/>
                </a:lnTo>
                <a:lnTo>
                  <a:pt y="2704" x="26"/>
                </a:lnTo>
                <a:lnTo>
                  <a:pt y="2712" x="28"/>
                </a:lnTo>
                <a:lnTo>
                  <a:pt y="2720" x="32"/>
                </a:lnTo>
                <a:lnTo>
                  <a:pt y="2724" x="38"/>
                </a:lnTo>
                <a:lnTo>
                  <a:pt y="2728" x="44"/>
                </a:lnTo>
                <a:lnTo>
                  <a:pt y="2732" x="50"/>
                </a:lnTo>
                <a:lnTo>
                  <a:pt y="2732" x="58"/>
                </a:lnTo>
                <a:lnTo>
                  <a:pt y="2732" x="58"/>
                </a:lnTo>
                <a:lnTo>
                  <a:pt y="2732" x="76"/>
                </a:lnTo>
                <a:lnTo>
                  <a:pt y="2732" x="58"/>
                </a:lnTo>
                <a:lnTo>
                  <a:pt y="2732" x="58"/>
                </a:lnTo>
                <a:close/>
                <a:moveTo>
                  <a:pt y="24" x="30"/>
                </a:moveTo>
                <a:lnTo>
                  <a:pt y="24" x="30"/>
                </a:lnTo>
                <a:lnTo>
                  <a:pt y="22" x="52"/>
                </a:lnTo>
                <a:lnTo>
                  <a:pt y="24" x="76"/>
                </a:lnTo>
                <a:lnTo>
                  <a:pt y="24" x="76"/>
                </a:lnTo>
                <a:lnTo>
                  <a:pt y="24" x="30"/>
                </a:lnTo>
                <a:lnTo>
                  <a:pt y="24" x="30"/>
                </a:lnTo>
                <a:lnTo>
                  <a:pt y="24" x="30"/>
                </a:lnTo>
                <a:lnTo>
                  <a:pt y="24" x="30"/>
                </a:lnTo>
                <a:close/>
                <a:moveTo>
                  <a:pt y="24" x="156"/>
                </a:moveTo>
                <a:lnTo>
                  <a:pt y="24" x="156"/>
                </a:lnTo>
                <a:lnTo>
                  <a:pt y="24" x="164"/>
                </a:lnTo>
                <a:lnTo>
                  <a:pt y="24" x="156"/>
                </a:lnTo>
                <a:lnTo>
                  <a:pt y="24" x="156"/>
                </a:lnTo>
                <a:lnTo>
                  <a:pt y="24" x="156"/>
                </a:lnTo>
                <a:lnTo>
                  <a:pt y="24" x="156"/>
                </a:lnTo>
                <a:lnTo>
                  <a:pt y="24" x="156"/>
                </a:lnTo>
                <a:close/>
                <a:moveTo>
                  <a:pt y="2730" x="280"/>
                </a:moveTo>
                <a:lnTo>
                  <a:pt y="2730" x="280"/>
                </a:lnTo>
                <a:lnTo>
                  <a:pt y="2730" x="204"/>
                </a:lnTo>
                <a:lnTo>
                  <a:pt y="2730" x="204"/>
                </a:lnTo>
                <a:lnTo>
                  <a:pt y="2730" x="270"/>
                </a:lnTo>
                <a:lnTo>
                  <a:pt y="2730" x="294"/>
                </a:lnTo>
                <a:lnTo>
                  <a:pt y="2730" x="280"/>
                </a:lnTo>
                <a:lnTo>
                  <a:pt y="2730" x="280"/>
                </a:lnTo>
                <a:lnTo>
                  <a:pt y="2730" x="268"/>
                </a:lnTo>
                <a:lnTo>
                  <a:pt y="2730" x="280"/>
                </a:lnTo>
                <a:lnTo>
                  <a:pt y="2730" x="280"/>
                </a:lnTo>
                <a:close/>
                <a:moveTo>
                  <a:pt y="24" x="1366"/>
                </a:moveTo>
                <a:lnTo>
                  <a:pt y="24" x="1366"/>
                </a:lnTo>
                <a:lnTo>
                  <a:pt y="24" x="1190"/>
                </a:lnTo>
                <a:lnTo>
                  <a:pt y="24" x="1014"/>
                </a:lnTo>
                <a:lnTo>
                  <a:pt y="24" x="1014"/>
                </a:lnTo>
                <a:lnTo>
                  <a:pt y="22" x="1056"/>
                </a:lnTo>
                <a:lnTo>
                  <a:pt y="22" x="1102"/>
                </a:lnTo>
                <a:lnTo>
                  <a:pt y="16" x="1200"/>
                </a:lnTo>
                <a:lnTo>
                  <a:pt y="14" x="1248"/>
                </a:lnTo>
                <a:lnTo>
                  <a:pt y="16" x="1294"/>
                </a:lnTo>
                <a:lnTo>
                  <a:pt y="18" x="1334"/>
                </a:lnTo>
                <a:lnTo>
                  <a:pt y="20" x="1350"/>
                </a:lnTo>
                <a:lnTo>
                  <a:pt y="24" x="1366"/>
                </a:lnTo>
                <a:lnTo>
                  <a:pt y="24" x="1366"/>
                </a:lnTo>
                <a:lnTo>
                  <a:pt y="24" x="1364"/>
                </a:lnTo>
                <a:lnTo>
                  <a:pt y="24" x="1366"/>
                </a:lnTo>
                <a:lnTo>
                  <a:pt y="24" x="1366"/>
                </a:lnTo>
                <a:close/>
                <a:moveTo>
                  <a:pt y="24" x="1422"/>
                </a:moveTo>
                <a:lnTo>
                  <a:pt y="24" x="1422"/>
                </a:lnTo>
                <a:lnTo>
                  <a:pt y="24" x="1466"/>
                </a:lnTo>
                <a:lnTo>
                  <a:pt y="24" x="1422"/>
                </a:lnTo>
                <a:close/>
                <a:moveTo>
                  <a:pt y="24" x="1852"/>
                </a:moveTo>
                <a:lnTo>
                  <a:pt y="24" x="1852"/>
                </a:lnTo>
                <a:lnTo>
                  <a:pt y="20" x="1898"/>
                </a:lnTo>
                <a:lnTo>
                  <a:pt y="20" x="1924"/>
                </a:lnTo>
                <a:lnTo>
                  <a:pt y="22" x="1934"/>
                </a:lnTo>
                <a:lnTo>
                  <a:pt y="24" x="1944"/>
                </a:lnTo>
                <a:lnTo>
                  <a:pt y="24" x="1944"/>
                </a:lnTo>
                <a:lnTo>
                  <a:pt y="24" x="1852"/>
                </a:lnTo>
                <a:lnTo>
                  <a:pt y="24" x="1852"/>
                </a:lnTo>
                <a:lnTo>
                  <a:pt y="24" x="1852"/>
                </a:lnTo>
                <a:lnTo>
                  <a:pt y="24" x="1852"/>
                </a:lnTo>
                <a:lnTo>
                  <a:pt y="24" x="1852"/>
                </a:lnTo>
                <a:close/>
                <a:moveTo>
                  <a:pt y="24" x="2796"/>
                </a:moveTo>
                <a:lnTo>
                  <a:pt y="24" x="2796"/>
                </a:lnTo>
                <a:lnTo>
                  <a:pt y="24" x="2718"/>
                </a:lnTo>
                <a:lnTo>
                  <a:pt y="24" x="2718"/>
                </a:lnTo>
                <a:lnTo>
                  <a:pt y="20" x="2782"/>
                </a:lnTo>
                <a:lnTo>
                  <a:pt y="20" x="2814"/>
                </a:lnTo>
                <a:lnTo>
                  <a:pt y="20" x="2816"/>
                </a:lnTo>
                <a:lnTo>
                  <a:pt y="22" x="2814"/>
                </a:lnTo>
                <a:lnTo>
                  <a:pt y="24" x="2796"/>
                </a:lnTo>
                <a:lnTo>
                  <a:pt y="24" x="2796"/>
                </a:lnTo>
                <a:lnTo>
                  <a:pt y="24" x="2798"/>
                </a:lnTo>
                <a:lnTo>
                  <a:pt y="24" x="2796"/>
                </a:lnTo>
                <a:lnTo>
                  <a:pt y="24" x="2796"/>
                </a:lnTo>
                <a:close/>
                <a:moveTo>
                  <a:pt y="24" x="3110"/>
                </a:moveTo>
                <a:lnTo>
                  <a:pt y="24" x="3110"/>
                </a:lnTo>
                <a:lnTo>
                  <a:pt y="24" x="3052"/>
                </a:lnTo>
                <a:lnTo>
                  <a:pt y="24" x="3052"/>
                </a:lnTo>
                <a:lnTo>
                  <a:pt y="22" x="3074"/>
                </a:lnTo>
                <a:lnTo>
                  <a:pt y="24" x="3106"/>
                </a:lnTo>
                <a:lnTo>
                  <a:pt y="24" x="3124"/>
                </a:lnTo>
                <a:lnTo>
                  <a:pt y="24" x="3110"/>
                </a:lnTo>
                <a:lnTo>
                  <a:pt y="24" x="3110"/>
                </a:lnTo>
                <a:close/>
                <a:moveTo>
                  <a:pt y="24" x="3524"/>
                </a:moveTo>
                <a:lnTo>
                  <a:pt y="24" x="3524"/>
                </a:lnTo>
                <a:lnTo>
                  <a:pt y="24" x="3452"/>
                </a:lnTo>
                <a:lnTo>
                  <a:pt y="24" x="3452"/>
                </a:lnTo>
                <a:lnTo>
                  <a:pt y="24" x="3420"/>
                </a:lnTo>
                <a:lnTo>
                  <a:pt y="24" x="3464"/>
                </a:lnTo>
                <a:lnTo>
                  <a:pt y="24" x="3524"/>
                </a:lnTo>
                <a:lnTo>
                  <a:pt y="24" x="3524"/>
                </a:lnTo>
                <a:lnTo>
                  <a:pt y="24" x="3532"/>
                </a:lnTo>
                <a:lnTo>
                  <a:pt y="24" x="3524"/>
                </a:lnTo>
                <a:lnTo>
                  <a:pt y="24" x="3524"/>
                </a:lnTo>
                <a:close/>
                <a:moveTo>
                  <a:pt y="24" x="3536"/>
                </a:moveTo>
                <a:lnTo>
                  <a:pt y="24" x="3536"/>
                </a:lnTo>
                <a:lnTo>
                  <a:pt y="20" x="3606"/>
                </a:lnTo>
                <a:lnTo>
                  <a:pt y="18" x="3640"/>
                </a:lnTo>
                <a:lnTo>
                  <a:pt y="18" x="3674"/>
                </a:lnTo>
                <a:lnTo>
                  <a:pt y="18" x="3674"/>
                </a:lnTo>
                <a:lnTo>
                  <a:pt y="20" x="3632"/>
                </a:lnTo>
                <a:lnTo>
                  <a:pt y="20" x="3630"/>
                </a:lnTo>
                <a:lnTo>
                  <a:pt y="22" x="3630"/>
                </a:lnTo>
                <a:lnTo>
                  <a:pt y="22" x="3640"/>
                </a:lnTo>
                <a:lnTo>
                  <a:pt y="24" x="3684"/>
                </a:lnTo>
                <a:lnTo>
                  <a:pt y="24" x="3684"/>
                </a:lnTo>
                <a:lnTo>
                  <a:pt y="24" x="3536"/>
                </a:lnTo>
                <a:lnTo>
                  <a:pt y="24" x="3536"/>
                </a:lnTo>
                <a:lnTo>
                  <a:pt y="24" x="3558"/>
                </a:lnTo>
                <a:lnTo>
                  <a:pt y="24" x="3536"/>
                </a:lnTo>
                <a:lnTo>
                  <a:pt y="24" x="3536"/>
                </a:lnTo>
                <a:close/>
                <a:moveTo>
                  <a:pt y="24" x="4016"/>
                </a:moveTo>
                <a:lnTo>
                  <a:pt y="24" x="4016"/>
                </a:lnTo>
                <a:lnTo>
                  <a:pt y="22" x="4080"/>
                </a:lnTo>
                <a:lnTo>
                  <a:pt y="22" x="4116"/>
                </a:lnTo>
                <a:lnTo>
                  <a:pt y="24" x="4142"/>
                </a:lnTo>
                <a:lnTo>
                  <a:pt y="24" x="4142"/>
                </a:lnTo>
                <a:lnTo>
                  <a:pt y="24" x="4016"/>
                </a:lnTo>
                <a:lnTo>
                  <a:pt y="24" x="4016"/>
                </a:lnTo>
                <a:lnTo>
                  <a:pt y="24" x="4030"/>
                </a:lnTo>
                <a:lnTo>
                  <a:pt y="24" x="4016"/>
                </a:lnTo>
                <a:lnTo>
                  <a:pt y="24" x="4016"/>
                </a:lnTo>
                <a:close/>
              </a:path>
            </a:pathLst>
          </a:custGeom>
          <a:solidFill>
            <a:srgbClr val="32485B"/>
          </a:solidFill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  <p:sp>
        <p:nvSpPr>
          <p:cNvPr name="Shape 23" id="23"/>
          <p:cNvSpPr txBox="1"/>
          <p:nvPr>
            <p:ph type="body" idx="1"/>
          </p:nvPr>
        </p:nvSpPr>
        <p:spPr>
          <a:xfrm>
            <a:off y="5696587" x="457199"/>
            <a:ext cy="638699" cx="8164499"/>
          </a:xfrm>
          <a:prstGeom prst="rect">
            <a:avLst/>
          </a:prstGeom>
          <a:solidFill>
            <a:schemeClr val="lt2"/>
          </a:solidFill>
          <a:ln w="9525" cap="flat">
            <a:solidFill>
              <a:schemeClr val="accent5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i="1" sz="1800">
                <a:solidFill>
                  <a:schemeClr val="dk2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i="1" sz="1800">
                <a:solidFill>
                  <a:schemeClr val="dk2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i="1" sz="1800">
                <a:solidFill>
                  <a:schemeClr val="dk2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i="1" sz="1800">
                <a:solidFill>
                  <a:schemeClr val="dk2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i="1" sz="1800">
                <a:solidFill>
                  <a:schemeClr val="dk2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i="1" sz="1800">
                <a:solidFill>
                  <a:schemeClr val="dk2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i="1" sz="1800">
                <a:solidFill>
                  <a:schemeClr val="dk2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i="1" sz="1800">
                <a:solidFill>
                  <a:schemeClr val="dk2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i="1"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4" id="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" id="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7" id="37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2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/>
        </p:nvSpPr>
        <p:spPr>
          <a:xfrm>
            <a:off y="244475" x="233362"/>
            <a:ext cy="6369050" cx="8680450"/>
          </a:xfrm>
          <a:custGeom>
            <a:pathLst>
              <a:path extrusionOk="0" h="4012" w="5468">
                <a:moveTo>
                  <a:pt y="1976" x="5468"/>
                </a:moveTo>
                <a:lnTo>
                  <a:pt y="0" x="5468"/>
                </a:lnTo>
                <a:lnTo>
                  <a:pt y="0" x="2786"/>
                </a:lnTo>
                <a:lnTo>
                  <a:pt y="44" x="2756"/>
                </a:lnTo>
                <a:lnTo>
                  <a:pt y="0" x="2728"/>
                </a:lnTo>
                <a:lnTo>
                  <a:pt y="0" x="0"/>
                </a:lnTo>
                <a:lnTo>
                  <a:pt y="1976" x="0"/>
                </a:lnTo>
                <a:lnTo>
                  <a:pt y="2014" x="56"/>
                </a:lnTo>
                <a:lnTo>
                  <a:pt y="2050" x="0"/>
                </a:lnTo>
                <a:lnTo>
                  <a:pt y="4012" x="0"/>
                </a:lnTo>
                <a:lnTo>
                  <a:pt y="4012" x="2720"/>
                </a:lnTo>
                <a:lnTo>
                  <a:pt y="3958" x="2756"/>
                </a:lnTo>
                <a:lnTo>
                  <a:pt y="4012" x="2792"/>
                </a:lnTo>
                <a:lnTo>
                  <a:pt y="4012" x="5468"/>
                </a:lnTo>
                <a:lnTo>
                  <a:pt y="2050" x="5468"/>
                </a:lnTo>
                <a:lnTo>
                  <a:pt y="2014" x="5412"/>
                </a:lnTo>
                <a:lnTo>
                  <a:pt y="1976" x="5468"/>
                </a:lnTo>
                <a:close/>
              </a:path>
            </a:pathLst>
          </a:custGeom>
          <a:solidFill>
            <a:srgbClr val="E7EAE2"/>
          </a:solidFill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/>
        </p:txBody>
      </p:sp>
      <p:sp>
        <p:nvSpPr>
          <p:cNvPr name="Shape 6" id="6"/>
          <p:cNvSpPr txBox="1"/>
          <p:nvPr>
            <p:ph type="title"/>
          </p:nvPr>
        </p:nvSpPr>
        <p:spPr>
          <a:xfrm>
            <a:off y="365760" x="457200"/>
            <a:ext cy="1143000" cx="8229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/>
          <a:lstStyle>
            <a:lvl1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2286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36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7" id="7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85750" algn="l" marL="74295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algn="l" marL="16002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algn="l" marL="20574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algn="l" marL="25146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algn="l" marL="29718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algn="l" marL="34290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algn="l" marL="38862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pn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png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pn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png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6.png"/><Relationship Type="http://schemas.openxmlformats.org/officeDocument/2006/relationships/image" Id="rId3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 txBox="1"/>
          <p:nvPr>
            <p:ph type="ctrTitle"/>
          </p:nvPr>
        </p:nvSpPr>
        <p:spPr>
          <a:xfrm>
            <a:off y="852177" x="685800"/>
            <a:ext cy="2805300" cx="77724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 sz="4400" b="0">
                <a:solidFill>
                  <a:srgbClr val="000000"/>
                </a:solidFill>
              </a:rPr>
              <a:t>Group 12: Exploring Copy Number Variation using Data from the 1000 Genomes Project</a:t>
            </a:r>
          </a:p>
        </p:txBody>
      </p:sp>
      <p:sp>
        <p:nvSpPr>
          <p:cNvPr name="Shape 45" id="45"/>
          <p:cNvSpPr txBox="1"/>
          <p:nvPr>
            <p:ph type="subTitle" idx="1"/>
          </p:nvPr>
        </p:nvSpPr>
        <p:spPr>
          <a:xfrm>
            <a:off y="3776160" x="685800"/>
            <a:ext cy="28050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0" algn="l" marL="1371600" rtl="0" lvl="0">
              <a:lnSpc>
                <a:spcPct val="115000"/>
              </a:lnSpc>
              <a:buNone/>
            </a:pPr>
            <a:r>
              <a:rPr lang="en" sz="2700">
                <a:solidFill>
                  <a:srgbClr val="000000"/>
                </a:solidFill>
              </a:rPr>
              <a:t>Members: 	Yuchen (Tony) Gao</a:t>
            </a:r>
          </a:p>
          <a:p>
            <a:pPr indent="0" algn="l" marL="3200400" rtl="0" lvl="0">
              <a:lnSpc>
                <a:spcPct val="115000"/>
              </a:lnSpc>
              <a:buNone/>
            </a:pPr>
            <a:r>
              <a:rPr lang="en" sz="2700">
                <a:solidFill>
                  <a:srgbClr val="000000"/>
                </a:solidFill>
              </a:rPr>
              <a:t>Blaine Rothrock</a:t>
            </a:r>
          </a:p>
          <a:p>
            <a:pPr indent="457200" algn="l" marL="2743200" rtl="0" lvl="0">
              <a:lnSpc>
                <a:spcPct val="115000"/>
              </a:lnSpc>
              <a:buNone/>
            </a:pPr>
            <a:r>
              <a:rPr lang="en" sz="2700">
                <a:solidFill>
                  <a:srgbClr val="000000"/>
                </a:solidFill>
              </a:rPr>
              <a:t>Ryan Konz</a:t>
            </a:r>
          </a:p>
          <a:p>
            <a:r>
              <a:t/>
            </a:r>
          </a:p>
          <a:p>
            <a:pPr indent="457200" algn="l" marL="914400" rtl="0" lvl="0">
              <a:lnSpc>
                <a:spcPct val="115000"/>
              </a:lnSpc>
              <a:buNone/>
            </a:pPr>
            <a:r>
              <a:rPr lang="en" sz="2700">
                <a:solidFill>
                  <a:srgbClr val="000000"/>
                </a:solidFill>
              </a:rPr>
              <a:t>Mentors: 	Andrew Younge</a:t>
            </a:r>
          </a:p>
          <a:p>
            <a:pPr indent="0" algn="l" marL="3200400" rtl="0" lvl="0">
              <a:lnSpc>
                <a:spcPct val="115000"/>
              </a:lnSpc>
              <a:buNone/>
            </a:pPr>
            <a:r>
              <a:rPr lang="en" sz="2700">
                <a:solidFill>
                  <a:srgbClr val="000000"/>
                </a:solidFill>
              </a:rPr>
              <a:t>Yicheng Feng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9" id="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0" id="100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Population Results</a:t>
            </a:r>
          </a:p>
        </p:txBody>
      </p:sp>
      <p:sp>
        <p:nvSpPr>
          <p:cNvPr name="Shape 101" id="101"/>
          <p:cNvSpPr/>
          <p:nvPr/>
        </p:nvSpPr>
        <p:spPr>
          <a:xfrm>
            <a:off y="1684209" x="1159150"/>
            <a:ext cy="4724400" cx="67151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Exons with highest mean copy number</a:t>
            </a:r>
          </a:p>
        </p:txBody>
      </p:sp>
      <p:sp>
        <p:nvSpPr>
          <p:cNvPr name="Shape 107" id="107"/>
          <p:cNvSpPr/>
          <p:nvPr/>
        </p:nvSpPr>
        <p:spPr>
          <a:xfrm>
            <a:off y="2212331" x="511717"/>
            <a:ext cy="3036833" cx="81205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Exons with highest standard deviation</a:t>
            </a:r>
          </a:p>
        </p:txBody>
      </p:sp>
      <p:sp>
        <p:nvSpPr>
          <p:cNvPr name="Shape 113" id="113"/>
          <p:cNvSpPr/>
          <p:nvPr/>
        </p:nvSpPr>
        <p:spPr>
          <a:xfrm>
            <a:off y="2228749" x="509600"/>
            <a:ext cy="3065396" cx="814438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The novelty of exome CNV analysis and lack of existing work was both liberating and limiting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We were able to successfully implement our workflow for exome analysis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Instability of the FutureGrid system limited our analysis to chromosome 20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ExomeCNV is highly-dependent on coverage and may not be suited for large-scale analysis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Our experimental results provide interesting, but potentially inaccurate findings</a:t>
            </a:r>
          </a:p>
          <a:p>
            <a:r>
              <a:t/>
            </a:r>
          </a:p>
        </p:txBody>
      </p:sp>
      <p:sp>
        <p:nvSpPr>
          <p:cNvPr name="Shape 119" id="119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Discussion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Exploring new approaches of human genome analysis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113E53"/>
                </a:solidFill>
              </a:rPr>
              <a:t>Large scale use of data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113E53"/>
                </a:solidFill>
              </a:rPr>
              <a:t>The restriction of CNV analysis to exonic regions </a:t>
            </a:r>
          </a:p>
          <a:p>
            <a:pPr indent="-419100" marR="0" algn="l" marL="914400" rtl="0"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>
                <a:solidFill>
                  <a:srgbClr val="113E53"/>
                </a:solidFill>
              </a:rPr>
              <a:t>Utilization of cloud computing to reduce time costs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Discover genes of high copy number  variation within the Great Britain population.</a:t>
            </a:r>
          </a:p>
        </p:txBody>
      </p:sp>
      <p:sp>
        <p:nvSpPr>
          <p:cNvPr name="Shape 51" id="51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Purpose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810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33333"/>
              <a:buFont typeface="Arial"/>
              <a:buChar char="•"/>
            </a:pPr>
            <a:r>
              <a:rPr lang="en"/>
              <a:t>Genetic similarity among humans: 99.5%</a:t>
            </a:r>
          </a:p>
          <a:p>
            <a:pPr indent="-381000" marL="457200" rtl="0" lv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33333"/>
              <a:buFont typeface="Arial"/>
              <a:buChar char="•"/>
            </a:pPr>
            <a:r>
              <a:rPr lang="en"/>
              <a:t>Region of DNA with higher or lower copies than normal</a:t>
            </a:r>
          </a:p>
          <a:p>
            <a:pPr indent="-381000" marL="457200" rtl="0" lv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33333"/>
              <a:buFont typeface="Arial"/>
              <a:buChar char="•"/>
            </a:pPr>
            <a:r>
              <a:rPr lang="en"/>
              <a:t>Account for 10% of genes</a:t>
            </a:r>
          </a:p>
          <a:p>
            <a:pPr indent="-381000" marL="457200" rtl="0" lv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33333"/>
              <a:buFont typeface="Arial"/>
              <a:buChar char="•"/>
            </a:pPr>
            <a:r>
              <a:rPr lang="en"/>
              <a:t>CNVs have been implicated in physical appearance, disease, and drug susceptibility.</a:t>
            </a:r>
          </a:p>
          <a:p>
            <a:r>
              <a:t/>
            </a:r>
          </a:p>
        </p:txBody>
      </p:sp>
      <p:sp>
        <p:nvSpPr>
          <p:cNvPr name="Shape 57" id="57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/>
              <a:t>Copy Number Variation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003366"/>
                </a:solidFill>
              </a:rPr>
              <a:t>Publicly available data for 1000s of individuals</a:t>
            </a:r>
          </a:p>
          <a:p>
            <a:pPr indent="-419100" marL="457200" rtl="0" lv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003366"/>
                </a:solidFill>
              </a:rPr>
              <a:t>Collection of genetic data of 27 ethnic populations</a:t>
            </a:r>
          </a:p>
          <a:p>
            <a:r>
              <a:t/>
            </a:r>
          </a:p>
        </p:txBody>
      </p:sp>
      <p:sp>
        <p:nvSpPr>
          <p:cNvPr name="Shape 63" id="63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Thousand Genomes Project</a:t>
            </a:r>
          </a:p>
        </p:txBody>
      </p:sp>
      <p:sp>
        <p:nvSpPr>
          <p:cNvPr name="Shape 64" id="64"/>
          <p:cNvSpPr/>
          <p:nvPr/>
        </p:nvSpPr>
        <p:spPr>
          <a:xfrm>
            <a:off y="3835400" x="4013200"/>
            <a:ext cy="2476500" cx="3302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Calculates copy number using raw sequencing data from Thousand Genomes Project</a:t>
            </a:r>
          </a:p>
          <a:p>
            <a:pPr indent="-419100" marR="0" algn="l" marL="457200" rtl="0" lv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Limits analysis to coding regions of DNA</a:t>
            </a:r>
          </a:p>
        </p:txBody>
      </p:sp>
      <p:sp>
        <p:nvSpPr>
          <p:cNvPr name="Shape 70" id="70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ExomeCNV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4" id="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5" id="75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3810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FutureGrid</a:t>
            </a:r>
          </a:p>
          <a:p>
            <a:pPr indent="-381000" marR="0" algn="l" marL="914400" rtl="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FutureGrid is a high-performance grid testbed that allows scientists to collaboratively develop and test innovative approaches to parallel, grid, and cloud computing.</a:t>
            </a:r>
          </a:p>
          <a:p>
            <a:pPr indent="-381000" marR="0" algn="l" marL="457200" rtl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Virtual Machines</a:t>
            </a:r>
          </a:p>
          <a:p>
            <a:pPr indent="-381000" marR="0" algn="l" marL="914400" rtl="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Ubuntu Image</a:t>
            </a:r>
          </a:p>
          <a:p>
            <a:pPr indent="-381000" marR="0" algn="l" marL="457200" rtl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2400"/>
              <a:t>OpenStack</a:t>
            </a:r>
          </a:p>
          <a:p>
            <a:pPr indent="-381000" marR="0" algn="l" marL="914400" rtl="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Registering Images</a:t>
            </a:r>
          </a:p>
          <a:p>
            <a:r>
              <a:t/>
            </a:r>
          </a:p>
        </p:txBody>
      </p:sp>
      <p:sp>
        <p:nvSpPr>
          <p:cNvPr name="Shape 76" id="76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FutureGrid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0" id="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1" id="81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Workflow using FutureGrid</a:t>
            </a:r>
          </a:p>
        </p:txBody>
      </p:sp>
      <p:sp>
        <p:nvSpPr>
          <p:cNvPr name="Shape 82" id="82"/>
          <p:cNvSpPr/>
          <p:nvPr/>
        </p:nvSpPr>
        <p:spPr>
          <a:xfrm>
            <a:off y="1588500" x="2076449"/>
            <a:ext cy="4991099" cx="49910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6" id="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7" id="87"/>
          <p:cNvSpPr txBox="1"/>
          <p:nvPr>
            <p:ph type="body" idx="1"/>
          </p:nvPr>
        </p:nvSpPr>
        <p:spPr>
          <a:xfrm>
            <a:off y="1600200" x="457199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Python Script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organized the genome into exon sample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added the copy number to a list from each sample tested</a:t>
            </a:r>
          </a:p>
          <a:p>
            <a:pPr indent="-381000" marL="91440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output two organized list sorted by mean and standard deviation of the exon regions. </a:t>
            </a:r>
          </a:p>
        </p:txBody>
      </p:sp>
      <p:sp>
        <p:nvSpPr>
          <p:cNvPr name="Shape 88" id="88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/>
              <a:t>Obtaining Results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 txBox="1"/>
          <p:nvPr>
            <p:ph type="title"/>
          </p:nvPr>
        </p:nvSpPr>
        <p:spPr>
          <a:xfrm>
            <a:off y="365760" x="457200"/>
            <a:ext cy="1139999" cx="8229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Sample Individual Output</a:t>
            </a:r>
          </a:p>
        </p:txBody>
      </p:sp>
      <p:sp>
        <p:nvSpPr>
          <p:cNvPr name="Shape 94" id="94"/>
          <p:cNvSpPr/>
          <p:nvPr/>
        </p:nvSpPr>
        <p:spPr>
          <a:xfrm>
            <a:off y="1712325" x="1019200"/>
            <a:ext cy="4743450" cx="70008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95" id="95"/>
          <p:cNvSpPr/>
          <p:nvPr/>
        </p:nvSpPr>
        <p:spPr>
          <a:xfrm>
            <a:off y="1712325" x="1033487"/>
            <a:ext cy="4191000" cx="69723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426">
      <a:dk1>
        <a:srgbClr val="4B4B4D"/>
      </a:dk1>
      <a:lt1>
        <a:srgbClr val="E7EAE3"/>
      </a:lt1>
      <a:dk2>
        <a:srgbClr val="113E53"/>
      </a:dk2>
      <a:lt2>
        <a:srgbClr val="FFFFFF"/>
      </a:lt2>
      <a:accent1>
        <a:srgbClr val="D9C0A5"/>
      </a:accent1>
      <a:accent2>
        <a:srgbClr val="91C1CD"/>
      </a:accent2>
      <a:accent3>
        <a:srgbClr val="CBD78B"/>
      </a:accent3>
      <a:accent4>
        <a:srgbClr val="D8D5E5"/>
      </a:accent4>
      <a:accent5>
        <a:srgbClr val="C0CDD7"/>
      </a:accent5>
      <a:accent6>
        <a:srgbClr val="ECDC8D"/>
      </a:accent6>
      <a:hlink>
        <a:srgbClr val="62B6C2"/>
      </a:hlink>
      <a:folHlink>
        <a:srgbClr val="5B5B6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