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4" r:id="rId3"/>
    <p:sldId id="275" r:id="rId4"/>
    <p:sldId id="276" r:id="rId5"/>
    <p:sldId id="277" r:id="rId6"/>
    <p:sldId id="278" r:id="rId7"/>
    <p:sldId id="268" r:id="rId8"/>
    <p:sldId id="264" r:id="rId9"/>
    <p:sldId id="265" r:id="rId10"/>
    <p:sldId id="271" r:id="rId11"/>
    <p:sldId id="272" r:id="rId12"/>
    <p:sldId id="273" r:id="rId13"/>
    <p:sldId id="279" r:id="rId14"/>
    <p:sldId id="280" r:id="rId15"/>
    <p:sldId id="281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49" autoAdjust="0"/>
    <p:restoredTop sz="94660"/>
  </p:normalViewPr>
  <p:slideViewPr>
    <p:cSldViewPr>
      <p:cViewPr>
        <p:scale>
          <a:sx n="78" d="100"/>
          <a:sy n="78" d="100"/>
        </p:scale>
        <p:origin x="-122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CA9EA7-3294-4A88-AF51-BCAB94B5D4D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D06620-9683-41F5-8946-39A9C4D15CBD}">
      <dgm:prSet phldrT="[Text]"/>
      <dgm:spPr/>
      <dgm:t>
        <a:bodyPr/>
        <a:lstStyle/>
        <a:p>
          <a:r>
            <a:rPr lang="en-US" dirty="0" smtClean="0"/>
            <a:t>Project Objectives</a:t>
          </a:r>
          <a:endParaRPr lang="en-US" dirty="0"/>
        </a:p>
      </dgm:t>
    </dgm:pt>
    <dgm:pt modelId="{09D43988-04BA-4651-AC6F-5DC932472009}" type="parTrans" cxnId="{0727FA23-EC56-46F7-8451-25B0E2D27550}">
      <dgm:prSet/>
      <dgm:spPr/>
      <dgm:t>
        <a:bodyPr/>
        <a:lstStyle/>
        <a:p>
          <a:endParaRPr lang="en-US"/>
        </a:p>
      </dgm:t>
    </dgm:pt>
    <dgm:pt modelId="{8512EF41-8C6C-4170-8B50-3CE4A354D438}" type="sibTrans" cxnId="{0727FA23-EC56-46F7-8451-25B0E2D27550}">
      <dgm:prSet/>
      <dgm:spPr/>
      <dgm:t>
        <a:bodyPr/>
        <a:lstStyle/>
        <a:p>
          <a:endParaRPr lang="en-US"/>
        </a:p>
      </dgm:t>
    </dgm:pt>
    <dgm:pt modelId="{ACDA0CAF-48A0-4B8F-8798-9B14317A1CC6}">
      <dgm:prSet phldrT="[Text]"/>
      <dgm:spPr/>
      <dgm:t>
        <a:bodyPr/>
        <a:lstStyle/>
        <a:p>
          <a:r>
            <a:rPr lang="en-US" dirty="0" smtClean="0"/>
            <a:t>Process &amp; Methodology</a:t>
          </a:r>
          <a:endParaRPr lang="en-US" dirty="0"/>
        </a:p>
      </dgm:t>
    </dgm:pt>
    <dgm:pt modelId="{925119AD-0B7B-47FF-8147-1A390E923C10}" type="parTrans" cxnId="{F51E277E-F129-4636-A20A-DAF23A2BABBC}">
      <dgm:prSet/>
      <dgm:spPr/>
      <dgm:t>
        <a:bodyPr/>
        <a:lstStyle/>
        <a:p>
          <a:endParaRPr lang="en-US"/>
        </a:p>
      </dgm:t>
    </dgm:pt>
    <dgm:pt modelId="{DE805FBC-0DB5-4454-B1C6-3F0A86D026A8}" type="sibTrans" cxnId="{F51E277E-F129-4636-A20A-DAF23A2BABBC}">
      <dgm:prSet/>
      <dgm:spPr/>
      <dgm:t>
        <a:bodyPr/>
        <a:lstStyle/>
        <a:p>
          <a:endParaRPr lang="en-US"/>
        </a:p>
      </dgm:t>
    </dgm:pt>
    <dgm:pt modelId="{6542F7CD-9BCD-43F5-9767-4E21A563C48F}">
      <dgm:prSet phldrT="[Text]"/>
      <dgm:spPr/>
      <dgm:t>
        <a:bodyPr/>
        <a:lstStyle/>
        <a:p>
          <a:r>
            <a:rPr lang="en-US" dirty="0" smtClean="0"/>
            <a:t>Results</a:t>
          </a:r>
          <a:endParaRPr lang="en-US" dirty="0"/>
        </a:p>
      </dgm:t>
    </dgm:pt>
    <dgm:pt modelId="{4F7488B5-3CE4-4203-9F54-EAFB4421CFF1}" type="parTrans" cxnId="{982FE788-E79F-442B-A0DE-47F83C637434}">
      <dgm:prSet/>
      <dgm:spPr/>
      <dgm:t>
        <a:bodyPr/>
        <a:lstStyle/>
        <a:p>
          <a:endParaRPr lang="en-US"/>
        </a:p>
      </dgm:t>
    </dgm:pt>
    <dgm:pt modelId="{4029E944-4B5C-47E9-BB7D-A91542DAC565}" type="sibTrans" cxnId="{982FE788-E79F-442B-A0DE-47F83C637434}">
      <dgm:prSet/>
      <dgm:spPr/>
      <dgm:t>
        <a:bodyPr/>
        <a:lstStyle/>
        <a:p>
          <a:endParaRPr lang="en-US"/>
        </a:p>
      </dgm:t>
    </dgm:pt>
    <dgm:pt modelId="{A72E9954-13ED-4DE5-ABC1-CAE64163A48E}">
      <dgm:prSet phldrT="[Text]"/>
      <dgm:spPr/>
      <dgm:t>
        <a:bodyPr/>
        <a:lstStyle/>
        <a:p>
          <a:r>
            <a:rPr lang="en-US" dirty="0" smtClean="0"/>
            <a:t>Conclusions</a:t>
          </a:r>
          <a:endParaRPr lang="en-US" dirty="0"/>
        </a:p>
      </dgm:t>
    </dgm:pt>
    <dgm:pt modelId="{4567BBCA-5A90-4A7A-964E-93C2FCE0A03D}" type="parTrans" cxnId="{34EDAD71-715C-49AE-9657-A794C3DD4B51}">
      <dgm:prSet/>
      <dgm:spPr/>
      <dgm:t>
        <a:bodyPr/>
        <a:lstStyle/>
        <a:p>
          <a:endParaRPr lang="en-US"/>
        </a:p>
      </dgm:t>
    </dgm:pt>
    <dgm:pt modelId="{5E96C6D8-0238-43AF-B201-7FEC9E7710CB}" type="sibTrans" cxnId="{34EDAD71-715C-49AE-9657-A794C3DD4B51}">
      <dgm:prSet/>
      <dgm:spPr/>
      <dgm:t>
        <a:bodyPr/>
        <a:lstStyle/>
        <a:p>
          <a:endParaRPr lang="en-US"/>
        </a:p>
      </dgm:t>
    </dgm:pt>
    <dgm:pt modelId="{A5DCC035-60BC-4D1B-8133-40A6535472C6}">
      <dgm:prSet phldrT="[Text]"/>
      <dgm:spPr/>
      <dgm:t>
        <a:bodyPr/>
        <a:lstStyle/>
        <a:p>
          <a:r>
            <a:rPr lang="en-US" dirty="0" smtClean="0"/>
            <a:t>Future of Google+</a:t>
          </a:r>
          <a:endParaRPr lang="en-US" dirty="0"/>
        </a:p>
      </dgm:t>
    </dgm:pt>
    <dgm:pt modelId="{3FDD3CED-7FB1-4617-8CED-CE5D7CE501A1}" type="parTrans" cxnId="{53935BF8-4FA7-4E3B-B9DA-DE0834FA310C}">
      <dgm:prSet/>
      <dgm:spPr/>
      <dgm:t>
        <a:bodyPr/>
        <a:lstStyle/>
        <a:p>
          <a:endParaRPr lang="en-US"/>
        </a:p>
      </dgm:t>
    </dgm:pt>
    <dgm:pt modelId="{2A296D1B-8A75-452A-AAB5-DFFF8D6FD5EB}" type="sibTrans" cxnId="{53935BF8-4FA7-4E3B-B9DA-DE0834FA310C}">
      <dgm:prSet/>
      <dgm:spPr/>
      <dgm:t>
        <a:bodyPr/>
        <a:lstStyle/>
        <a:p>
          <a:endParaRPr lang="en-US"/>
        </a:p>
      </dgm:t>
    </dgm:pt>
    <dgm:pt modelId="{93AE3563-3423-4E62-83E6-1AD9164D3A49}">
      <dgm:prSet phldrT="[Text]"/>
      <dgm:spPr/>
      <dgm:t>
        <a:bodyPr/>
        <a:lstStyle/>
        <a:p>
          <a:r>
            <a:rPr lang="en-US" dirty="0" smtClean="0"/>
            <a:t>Project Abstract</a:t>
          </a:r>
          <a:endParaRPr lang="en-US" dirty="0"/>
        </a:p>
      </dgm:t>
    </dgm:pt>
    <dgm:pt modelId="{442FADBB-B0A5-4606-8AD6-74240815DB5D}" type="parTrans" cxnId="{9742115A-D908-44EB-B437-9ECE1D6F35B9}">
      <dgm:prSet/>
      <dgm:spPr/>
      <dgm:t>
        <a:bodyPr/>
        <a:lstStyle/>
        <a:p>
          <a:endParaRPr lang="en-US"/>
        </a:p>
      </dgm:t>
    </dgm:pt>
    <dgm:pt modelId="{32AB379B-5FB4-4560-B880-351D443DA625}" type="sibTrans" cxnId="{9742115A-D908-44EB-B437-9ECE1D6F35B9}">
      <dgm:prSet/>
      <dgm:spPr/>
      <dgm:t>
        <a:bodyPr/>
        <a:lstStyle/>
        <a:p>
          <a:endParaRPr lang="en-US"/>
        </a:p>
      </dgm:t>
    </dgm:pt>
    <dgm:pt modelId="{D674156D-1E04-4670-9DC9-2B8374C7098A}" type="pres">
      <dgm:prSet presAssocID="{77CA9EA7-3294-4A88-AF51-BCAB94B5D4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1218E9-37ED-4C02-9201-128EB718850E}" type="pres">
      <dgm:prSet presAssocID="{A5DCC035-60BC-4D1B-8133-40A6535472C6}" presName="boxAndChildren" presStyleCnt="0"/>
      <dgm:spPr/>
    </dgm:pt>
    <dgm:pt modelId="{AAEF9FC0-F98B-4D67-AE49-2EAB82DEA086}" type="pres">
      <dgm:prSet presAssocID="{A5DCC035-60BC-4D1B-8133-40A6535472C6}" presName="parentTextBox" presStyleLbl="node1" presStyleIdx="0" presStyleCnt="6"/>
      <dgm:spPr/>
      <dgm:t>
        <a:bodyPr/>
        <a:lstStyle/>
        <a:p>
          <a:endParaRPr lang="en-US"/>
        </a:p>
      </dgm:t>
    </dgm:pt>
    <dgm:pt modelId="{40D5F820-2926-4FC6-AF7A-6AEC88A74897}" type="pres">
      <dgm:prSet presAssocID="{5E96C6D8-0238-43AF-B201-7FEC9E7710CB}" presName="sp" presStyleCnt="0"/>
      <dgm:spPr/>
    </dgm:pt>
    <dgm:pt modelId="{904CA13A-A1B8-4848-B6E0-958F1A5C2200}" type="pres">
      <dgm:prSet presAssocID="{A72E9954-13ED-4DE5-ABC1-CAE64163A48E}" presName="arrowAndChildren" presStyleCnt="0"/>
      <dgm:spPr/>
    </dgm:pt>
    <dgm:pt modelId="{141A5073-9EDF-4799-A219-67981EFF07EB}" type="pres">
      <dgm:prSet presAssocID="{A72E9954-13ED-4DE5-ABC1-CAE64163A48E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7E9BDB30-C2E1-4221-B767-0704DC1DBA2E}" type="pres">
      <dgm:prSet presAssocID="{4029E944-4B5C-47E9-BB7D-A91542DAC565}" presName="sp" presStyleCnt="0"/>
      <dgm:spPr/>
    </dgm:pt>
    <dgm:pt modelId="{76D16774-CB25-47C8-B653-0FCB31725A76}" type="pres">
      <dgm:prSet presAssocID="{6542F7CD-9BCD-43F5-9767-4E21A563C48F}" presName="arrowAndChildren" presStyleCnt="0"/>
      <dgm:spPr/>
    </dgm:pt>
    <dgm:pt modelId="{AA57480D-8E45-4564-B205-B0FBA4EC6702}" type="pres">
      <dgm:prSet presAssocID="{6542F7CD-9BCD-43F5-9767-4E21A563C48F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119F342B-27C0-4083-85BB-FE7F535AF62B}" type="pres">
      <dgm:prSet presAssocID="{DE805FBC-0DB5-4454-B1C6-3F0A86D026A8}" presName="sp" presStyleCnt="0"/>
      <dgm:spPr/>
    </dgm:pt>
    <dgm:pt modelId="{E8575393-8CE4-42BB-8CFD-D21B407DC674}" type="pres">
      <dgm:prSet presAssocID="{ACDA0CAF-48A0-4B8F-8798-9B14317A1CC6}" presName="arrowAndChildren" presStyleCnt="0"/>
      <dgm:spPr/>
    </dgm:pt>
    <dgm:pt modelId="{9A9D8BFA-04A9-4840-A8BB-BD658F7E6B30}" type="pres">
      <dgm:prSet presAssocID="{ACDA0CAF-48A0-4B8F-8798-9B14317A1CC6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7C32BAF3-4A79-42C8-8A56-4161CE2AA566}" type="pres">
      <dgm:prSet presAssocID="{8512EF41-8C6C-4170-8B50-3CE4A354D438}" presName="sp" presStyleCnt="0"/>
      <dgm:spPr/>
    </dgm:pt>
    <dgm:pt modelId="{D9127991-7230-4AD7-955B-08AE21918E81}" type="pres">
      <dgm:prSet presAssocID="{CAD06620-9683-41F5-8946-39A9C4D15CBD}" presName="arrowAndChildren" presStyleCnt="0"/>
      <dgm:spPr/>
    </dgm:pt>
    <dgm:pt modelId="{36D80FF8-CD8E-4020-99C6-DF8733F5441E}" type="pres">
      <dgm:prSet presAssocID="{CAD06620-9683-41F5-8946-39A9C4D15CBD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6DC12C08-FF6C-4AB0-909E-6B73CD5B4ECE}" type="pres">
      <dgm:prSet presAssocID="{32AB379B-5FB4-4560-B880-351D443DA625}" presName="sp" presStyleCnt="0"/>
      <dgm:spPr/>
    </dgm:pt>
    <dgm:pt modelId="{C293ADFD-AE6C-4715-9E88-F67D8DC21C30}" type="pres">
      <dgm:prSet presAssocID="{93AE3563-3423-4E62-83E6-1AD9164D3A49}" presName="arrowAndChildren" presStyleCnt="0"/>
      <dgm:spPr/>
    </dgm:pt>
    <dgm:pt modelId="{9BB6D67F-E7FF-443E-8FC2-E67BD774877D}" type="pres">
      <dgm:prSet presAssocID="{93AE3563-3423-4E62-83E6-1AD9164D3A49}" presName="parentTextArrow" presStyleLbl="node1" presStyleIdx="5" presStyleCnt="6" custLinFactNeighborY="-10778"/>
      <dgm:spPr/>
      <dgm:t>
        <a:bodyPr/>
        <a:lstStyle/>
        <a:p>
          <a:endParaRPr lang="en-US"/>
        </a:p>
      </dgm:t>
    </dgm:pt>
  </dgm:ptLst>
  <dgm:cxnLst>
    <dgm:cxn modelId="{53935BF8-4FA7-4E3B-B9DA-DE0834FA310C}" srcId="{77CA9EA7-3294-4A88-AF51-BCAB94B5D4D2}" destId="{A5DCC035-60BC-4D1B-8133-40A6535472C6}" srcOrd="5" destOrd="0" parTransId="{3FDD3CED-7FB1-4617-8CED-CE5D7CE501A1}" sibTransId="{2A296D1B-8A75-452A-AAB5-DFFF8D6FD5EB}"/>
    <dgm:cxn modelId="{512FBADF-6B8E-44AA-9561-D5D13BA71AA8}" type="presOf" srcId="{A5DCC035-60BC-4D1B-8133-40A6535472C6}" destId="{AAEF9FC0-F98B-4D67-AE49-2EAB82DEA086}" srcOrd="0" destOrd="0" presId="urn:microsoft.com/office/officeart/2005/8/layout/process4"/>
    <dgm:cxn modelId="{BC3FD0E3-F336-45ED-80E9-75CAAF86F417}" type="presOf" srcId="{6542F7CD-9BCD-43F5-9767-4E21A563C48F}" destId="{AA57480D-8E45-4564-B205-B0FBA4EC6702}" srcOrd="0" destOrd="0" presId="urn:microsoft.com/office/officeart/2005/8/layout/process4"/>
    <dgm:cxn modelId="{5E34D5D5-75CB-4709-9A44-49EA3BFDB5AC}" type="presOf" srcId="{A72E9954-13ED-4DE5-ABC1-CAE64163A48E}" destId="{141A5073-9EDF-4799-A219-67981EFF07EB}" srcOrd="0" destOrd="0" presId="urn:microsoft.com/office/officeart/2005/8/layout/process4"/>
    <dgm:cxn modelId="{982FE788-E79F-442B-A0DE-47F83C637434}" srcId="{77CA9EA7-3294-4A88-AF51-BCAB94B5D4D2}" destId="{6542F7CD-9BCD-43F5-9767-4E21A563C48F}" srcOrd="3" destOrd="0" parTransId="{4F7488B5-3CE4-4203-9F54-EAFB4421CFF1}" sibTransId="{4029E944-4B5C-47E9-BB7D-A91542DAC565}"/>
    <dgm:cxn modelId="{0727FA23-EC56-46F7-8451-25B0E2D27550}" srcId="{77CA9EA7-3294-4A88-AF51-BCAB94B5D4D2}" destId="{CAD06620-9683-41F5-8946-39A9C4D15CBD}" srcOrd="1" destOrd="0" parTransId="{09D43988-04BA-4651-AC6F-5DC932472009}" sibTransId="{8512EF41-8C6C-4170-8B50-3CE4A354D438}"/>
    <dgm:cxn modelId="{38835C41-4263-4C49-99EF-90BDD0982D62}" type="presOf" srcId="{CAD06620-9683-41F5-8946-39A9C4D15CBD}" destId="{36D80FF8-CD8E-4020-99C6-DF8733F5441E}" srcOrd="0" destOrd="0" presId="urn:microsoft.com/office/officeart/2005/8/layout/process4"/>
    <dgm:cxn modelId="{867341D9-E6C0-4DA3-A283-420E410ACDDC}" type="presOf" srcId="{77CA9EA7-3294-4A88-AF51-BCAB94B5D4D2}" destId="{D674156D-1E04-4670-9DC9-2B8374C7098A}" srcOrd="0" destOrd="0" presId="urn:microsoft.com/office/officeart/2005/8/layout/process4"/>
    <dgm:cxn modelId="{F51E277E-F129-4636-A20A-DAF23A2BABBC}" srcId="{77CA9EA7-3294-4A88-AF51-BCAB94B5D4D2}" destId="{ACDA0CAF-48A0-4B8F-8798-9B14317A1CC6}" srcOrd="2" destOrd="0" parTransId="{925119AD-0B7B-47FF-8147-1A390E923C10}" sibTransId="{DE805FBC-0DB5-4454-B1C6-3F0A86D026A8}"/>
    <dgm:cxn modelId="{9742115A-D908-44EB-B437-9ECE1D6F35B9}" srcId="{77CA9EA7-3294-4A88-AF51-BCAB94B5D4D2}" destId="{93AE3563-3423-4E62-83E6-1AD9164D3A49}" srcOrd="0" destOrd="0" parTransId="{442FADBB-B0A5-4606-8AD6-74240815DB5D}" sibTransId="{32AB379B-5FB4-4560-B880-351D443DA625}"/>
    <dgm:cxn modelId="{34EDAD71-715C-49AE-9657-A794C3DD4B51}" srcId="{77CA9EA7-3294-4A88-AF51-BCAB94B5D4D2}" destId="{A72E9954-13ED-4DE5-ABC1-CAE64163A48E}" srcOrd="4" destOrd="0" parTransId="{4567BBCA-5A90-4A7A-964E-93C2FCE0A03D}" sibTransId="{5E96C6D8-0238-43AF-B201-7FEC9E7710CB}"/>
    <dgm:cxn modelId="{5D5ED0BF-FD23-4A87-AAEE-6F75A65A1C89}" type="presOf" srcId="{93AE3563-3423-4E62-83E6-1AD9164D3A49}" destId="{9BB6D67F-E7FF-443E-8FC2-E67BD774877D}" srcOrd="0" destOrd="0" presId="urn:microsoft.com/office/officeart/2005/8/layout/process4"/>
    <dgm:cxn modelId="{FCE851AA-C06C-4204-8B55-3B4E6C5D6AA2}" type="presOf" srcId="{ACDA0CAF-48A0-4B8F-8798-9B14317A1CC6}" destId="{9A9D8BFA-04A9-4840-A8BB-BD658F7E6B30}" srcOrd="0" destOrd="0" presId="urn:microsoft.com/office/officeart/2005/8/layout/process4"/>
    <dgm:cxn modelId="{3422F949-EE30-4417-A621-1F20FF31D628}" type="presParOf" srcId="{D674156D-1E04-4670-9DC9-2B8374C7098A}" destId="{D21218E9-37ED-4C02-9201-128EB718850E}" srcOrd="0" destOrd="0" presId="urn:microsoft.com/office/officeart/2005/8/layout/process4"/>
    <dgm:cxn modelId="{7D363C72-8EA3-40CB-AD3E-291D0460AF5E}" type="presParOf" srcId="{D21218E9-37ED-4C02-9201-128EB718850E}" destId="{AAEF9FC0-F98B-4D67-AE49-2EAB82DEA086}" srcOrd="0" destOrd="0" presId="urn:microsoft.com/office/officeart/2005/8/layout/process4"/>
    <dgm:cxn modelId="{81B21056-C3BE-4EC5-83BC-71AD87ED9F64}" type="presParOf" srcId="{D674156D-1E04-4670-9DC9-2B8374C7098A}" destId="{40D5F820-2926-4FC6-AF7A-6AEC88A74897}" srcOrd="1" destOrd="0" presId="urn:microsoft.com/office/officeart/2005/8/layout/process4"/>
    <dgm:cxn modelId="{721C27A8-CBD0-4576-BFBA-3EE9217AC480}" type="presParOf" srcId="{D674156D-1E04-4670-9DC9-2B8374C7098A}" destId="{904CA13A-A1B8-4848-B6E0-958F1A5C2200}" srcOrd="2" destOrd="0" presId="urn:microsoft.com/office/officeart/2005/8/layout/process4"/>
    <dgm:cxn modelId="{B46CD6A1-9D1D-41A1-B7B4-AAD0DF4B841B}" type="presParOf" srcId="{904CA13A-A1B8-4848-B6E0-958F1A5C2200}" destId="{141A5073-9EDF-4799-A219-67981EFF07EB}" srcOrd="0" destOrd="0" presId="urn:microsoft.com/office/officeart/2005/8/layout/process4"/>
    <dgm:cxn modelId="{897A4144-C3DA-4F1D-BCB6-0B8448D1E90B}" type="presParOf" srcId="{D674156D-1E04-4670-9DC9-2B8374C7098A}" destId="{7E9BDB30-C2E1-4221-B767-0704DC1DBA2E}" srcOrd="3" destOrd="0" presId="urn:microsoft.com/office/officeart/2005/8/layout/process4"/>
    <dgm:cxn modelId="{D587B4C6-794A-4C27-A4DF-66B789D9DD7E}" type="presParOf" srcId="{D674156D-1E04-4670-9DC9-2B8374C7098A}" destId="{76D16774-CB25-47C8-B653-0FCB31725A76}" srcOrd="4" destOrd="0" presId="urn:microsoft.com/office/officeart/2005/8/layout/process4"/>
    <dgm:cxn modelId="{3B246F58-A805-4F42-A50B-9F7F169F4D7D}" type="presParOf" srcId="{76D16774-CB25-47C8-B653-0FCB31725A76}" destId="{AA57480D-8E45-4564-B205-B0FBA4EC6702}" srcOrd="0" destOrd="0" presId="urn:microsoft.com/office/officeart/2005/8/layout/process4"/>
    <dgm:cxn modelId="{D765338A-177F-4460-B346-D37CA54D39EF}" type="presParOf" srcId="{D674156D-1E04-4670-9DC9-2B8374C7098A}" destId="{119F342B-27C0-4083-85BB-FE7F535AF62B}" srcOrd="5" destOrd="0" presId="urn:microsoft.com/office/officeart/2005/8/layout/process4"/>
    <dgm:cxn modelId="{CD07624C-4FD9-46C5-9866-893CD4FDD32B}" type="presParOf" srcId="{D674156D-1E04-4670-9DC9-2B8374C7098A}" destId="{E8575393-8CE4-42BB-8CFD-D21B407DC674}" srcOrd="6" destOrd="0" presId="urn:microsoft.com/office/officeart/2005/8/layout/process4"/>
    <dgm:cxn modelId="{07D8266F-CE21-42EE-8868-DBA469178EF8}" type="presParOf" srcId="{E8575393-8CE4-42BB-8CFD-D21B407DC674}" destId="{9A9D8BFA-04A9-4840-A8BB-BD658F7E6B30}" srcOrd="0" destOrd="0" presId="urn:microsoft.com/office/officeart/2005/8/layout/process4"/>
    <dgm:cxn modelId="{9597CF6E-4791-46B1-B7BE-AC277792C85A}" type="presParOf" srcId="{D674156D-1E04-4670-9DC9-2B8374C7098A}" destId="{7C32BAF3-4A79-42C8-8A56-4161CE2AA566}" srcOrd="7" destOrd="0" presId="urn:microsoft.com/office/officeart/2005/8/layout/process4"/>
    <dgm:cxn modelId="{88615FD4-096F-43AC-9570-C1FD4A65414E}" type="presParOf" srcId="{D674156D-1E04-4670-9DC9-2B8374C7098A}" destId="{D9127991-7230-4AD7-955B-08AE21918E81}" srcOrd="8" destOrd="0" presId="urn:microsoft.com/office/officeart/2005/8/layout/process4"/>
    <dgm:cxn modelId="{DAB519DF-98CC-47A9-AAA6-F38DB4918297}" type="presParOf" srcId="{D9127991-7230-4AD7-955B-08AE21918E81}" destId="{36D80FF8-CD8E-4020-99C6-DF8733F5441E}" srcOrd="0" destOrd="0" presId="urn:microsoft.com/office/officeart/2005/8/layout/process4"/>
    <dgm:cxn modelId="{23A648A8-71EA-4EA9-9014-C97146ABA2F6}" type="presParOf" srcId="{D674156D-1E04-4670-9DC9-2B8374C7098A}" destId="{6DC12C08-FF6C-4AB0-909E-6B73CD5B4ECE}" srcOrd="9" destOrd="0" presId="urn:microsoft.com/office/officeart/2005/8/layout/process4"/>
    <dgm:cxn modelId="{FA919760-9F23-4F5A-95AF-68DAC9CB9DA4}" type="presParOf" srcId="{D674156D-1E04-4670-9DC9-2B8374C7098A}" destId="{C293ADFD-AE6C-4715-9E88-F67D8DC21C30}" srcOrd="10" destOrd="0" presId="urn:microsoft.com/office/officeart/2005/8/layout/process4"/>
    <dgm:cxn modelId="{25E0731B-4AE2-4212-A943-DEA1F1D0CCDB}" type="presParOf" srcId="{C293ADFD-AE6C-4715-9E88-F67D8DC21C30}" destId="{9BB6D67F-E7FF-443E-8FC2-E67BD774877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5D2FB8-1553-4B37-A1D5-01527022396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060285-7D60-4B6D-9F79-6977E1F55FF7}">
      <dgm:prSet phldrT="[Text]"/>
      <dgm:spPr/>
      <dgm:t>
        <a:bodyPr/>
        <a:lstStyle/>
        <a:p>
          <a:r>
            <a:rPr lang="en-US" dirty="0" smtClean="0"/>
            <a:t>Step1</a:t>
          </a:r>
          <a:endParaRPr lang="en-US" dirty="0"/>
        </a:p>
      </dgm:t>
    </dgm:pt>
    <dgm:pt modelId="{EC6AE839-8920-479C-8F58-CAFCD16ADFFF}" type="parTrans" cxnId="{E7923AE9-0FB3-40BD-AABB-8BEF9B9773A9}">
      <dgm:prSet/>
      <dgm:spPr/>
      <dgm:t>
        <a:bodyPr/>
        <a:lstStyle/>
        <a:p>
          <a:endParaRPr lang="en-US"/>
        </a:p>
      </dgm:t>
    </dgm:pt>
    <dgm:pt modelId="{6E231686-7AB9-4453-B48D-A840103AE3E6}" type="sibTrans" cxnId="{E7923AE9-0FB3-40BD-AABB-8BEF9B9773A9}">
      <dgm:prSet/>
      <dgm:spPr/>
      <dgm:t>
        <a:bodyPr/>
        <a:lstStyle/>
        <a:p>
          <a:endParaRPr lang="en-US"/>
        </a:p>
      </dgm:t>
    </dgm:pt>
    <dgm:pt modelId="{F64F1D8C-04A7-4BB0-AC05-A2061536ABB2}">
      <dgm:prSet phldrT="[Text]"/>
      <dgm:spPr/>
      <dgm:t>
        <a:bodyPr/>
        <a:lstStyle/>
        <a:p>
          <a:r>
            <a:rPr lang="en-US" dirty="0" smtClean="0"/>
            <a:t>The purpose of our research is to first examine how people currently use social networks in relation to what people actually want from their social network</a:t>
          </a:r>
          <a:endParaRPr lang="en-US" dirty="0"/>
        </a:p>
      </dgm:t>
    </dgm:pt>
    <dgm:pt modelId="{82460BDC-6F46-43BF-9419-87DDDEFD1D26}" type="parTrans" cxnId="{FC32AA50-7161-45F1-B3BD-26C10CF7B031}">
      <dgm:prSet/>
      <dgm:spPr/>
      <dgm:t>
        <a:bodyPr/>
        <a:lstStyle/>
        <a:p>
          <a:endParaRPr lang="en-US"/>
        </a:p>
      </dgm:t>
    </dgm:pt>
    <dgm:pt modelId="{CDA6910B-818A-483A-A953-76C55A067F77}" type="sibTrans" cxnId="{FC32AA50-7161-45F1-B3BD-26C10CF7B031}">
      <dgm:prSet/>
      <dgm:spPr/>
      <dgm:t>
        <a:bodyPr/>
        <a:lstStyle/>
        <a:p>
          <a:endParaRPr lang="en-US"/>
        </a:p>
      </dgm:t>
    </dgm:pt>
    <dgm:pt modelId="{503FF9EB-1AE4-4D44-AD4C-79C606AFE553}">
      <dgm:prSet phldrT="[Text]"/>
      <dgm:spPr/>
      <dgm:t>
        <a:bodyPr/>
        <a:lstStyle/>
        <a:p>
          <a:r>
            <a:rPr lang="en-US" dirty="0" smtClean="0"/>
            <a:t>Step2</a:t>
          </a:r>
          <a:endParaRPr lang="en-US" dirty="0"/>
        </a:p>
      </dgm:t>
    </dgm:pt>
    <dgm:pt modelId="{0105AD7B-888E-4915-9D04-251B50CE80BE}" type="parTrans" cxnId="{8E2F7CA4-8EFB-4E62-9E4F-DCC4CAAA3837}">
      <dgm:prSet/>
      <dgm:spPr/>
      <dgm:t>
        <a:bodyPr/>
        <a:lstStyle/>
        <a:p>
          <a:endParaRPr lang="en-US"/>
        </a:p>
      </dgm:t>
    </dgm:pt>
    <dgm:pt modelId="{A7841D94-EB3A-4DD9-A6F0-3EB6A80D76E4}" type="sibTrans" cxnId="{8E2F7CA4-8EFB-4E62-9E4F-DCC4CAAA3837}">
      <dgm:prSet/>
      <dgm:spPr/>
      <dgm:t>
        <a:bodyPr/>
        <a:lstStyle/>
        <a:p>
          <a:endParaRPr lang="en-US"/>
        </a:p>
      </dgm:t>
    </dgm:pt>
    <dgm:pt modelId="{DDFDB9F4-4562-4E17-A821-CE81A7F21EA5}">
      <dgm:prSet phldrT="[Text]"/>
      <dgm:spPr/>
      <dgm:t>
        <a:bodyPr/>
        <a:lstStyle/>
        <a:p>
          <a:r>
            <a:rPr lang="en-US" dirty="0" smtClean="0"/>
            <a:t>Then we analyzed how Google+ &amp; Facebook currently meets these needs, or if it is capable of satisfying the end user’s wants</a:t>
          </a:r>
          <a:endParaRPr lang="en-US" dirty="0"/>
        </a:p>
      </dgm:t>
    </dgm:pt>
    <dgm:pt modelId="{5063C873-8D82-454D-BBFA-1F1202F714D2}" type="parTrans" cxnId="{7EE754D5-7740-4F09-9AA0-A3CD225A7B5E}">
      <dgm:prSet/>
      <dgm:spPr/>
      <dgm:t>
        <a:bodyPr/>
        <a:lstStyle/>
        <a:p>
          <a:endParaRPr lang="en-US"/>
        </a:p>
      </dgm:t>
    </dgm:pt>
    <dgm:pt modelId="{52A27D58-CF9D-41A4-BB7B-2C17420BACCB}" type="sibTrans" cxnId="{7EE754D5-7740-4F09-9AA0-A3CD225A7B5E}">
      <dgm:prSet/>
      <dgm:spPr/>
      <dgm:t>
        <a:bodyPr/>
        <a:lstStyle/>
        <a:p>
          <a:endParaRPr lang="en-US"/>
        </a:p>
      </dgm:t>
    </dgm:pt>
    <dgm:pt modelId="{6234274A-EBA8-40F3-BF4C-BE5033F9F91A}">
      <dgm:prSet phldrT="[Text]"/>
      <dgm:spPr/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F36E727B-CE37-40C8-B95B-055DFFB07101}" type="parTrans" cxnId="{57B94930-C61C-4F53-AED9-CF91A263A7A7}">
      <dgm:prSet/>
      <dgm:spPr/>
      <dgm:t>
        <a:bodyPr/>
        <a:lstStyle/>
        <a:p>
          <a:endParaRPr lang="en-US"/>
        </a:p>
      </dgm:t>
    </dgm:pt>
    <dgm:pt modelId="{15B23780-C0DD-48DD-B721-36E68D3740E2}" type="sibTrans" cxnId="{57B94930-C61C-4F53-AED9-CF91A263A7A7}">
      <dgm:prSet/>
      <dgm:spPr/>
      <dgm:t>
        <a:bodyPr/>
        <a:lstStyle/>
        <a:p>
          <a:endParaRPr lang="en-US"/>
        </a:p>
      </dgm:t>
    </dgm:pt>
    <dgm:pt modelId="{335F42D5-D980-44C5-B8F4-F2D2CE0D67C5}">
      <dgm:prSet phldrT="[Text]"/>
      <dgm:spPr/>
      <dgm:t>
        <a:bodyPr/>
        <a:lstStyle/>
        <a:p>
          <a:r>
            <a:rPr lang="en-US" dirty="0" smtClean="0"/>
            <a:t>These results were then taken and used to formulate our results and findings on social networks and their future</a:t>
          </a:r>
          <a:endParaRPr lang="en-US" dirty="0"/>
        </a:p>
      </dgm:t>
    </dgm:pt>
    <dgm:pt modelId="{A5FE5128-80C7-423D-8988-75FB61165BA3}" type="parTrans" cxnId="{EAAD653D-D417-4A75-95F8-B9E2DAAE0A47}">
      <dgm:prSet/>
      <dgm:spPr/>
      <dgm:t>
        <a:bodyPr/>
        <a:lstStyle/>
        <a:p>
          <a:endParaRPr lang="en-US"/>
        </a:p>
      </dgm:t>
    </dgm:pt>
    <dgm:pt modelId="{489BD016-219D-49B9-A9D8-48308F633F25}" type="sibTrans" cxnId="{EAAD653D-D417-4A75-95F8-B9E2DAAE0A47}">
      <dgm:prSet/>
      <dgm:spPr/>
      <dgm:t>
        <a:bodyPr/>
        <a:lstStyle/>
        <a:p>
          <a:endParaRPr lang="en-US"/>
        </a:p>
      </dgm:t>
    </dgm:pt>
    <dgm:pt modelId="{6E95B5B4-7F73-43F5-BB7C-0C0AD3D340E2}" type="pres">
      <dgm:prSet presAssocID="{BC5D2FB8-1553-4B37-A1D5-01527022396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1898AE-0F5F-4284-A660-75BD300D0F30}" type="pres">
      <dgm:prSet presAssocID="{69060285-7D60-4B6D-9F79-6977E1F55FF7}" presName="composite" presStyleCnt="0"/>
      <dgm:spPr/>
    </dgm:pt>
    <dgm:pt modelId="{0F838C15-571E-4DCD-B0A8-D4C3D975A9F8}" type="pres">
      <dgm:prSet presAssocID="{69060285-7D60-4B6D-9F79-6977E1F55FF7}" presName="parentText" presStyleLbl="alignNode1" presStyleIdx="0" presStyleCnt="3" custLinFactNeighborX="0" custLinFactNeighborY="-17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4A1344-9F42-46D7-82CA-06C880599DE9}" type="pres">
      <dgm:prSet presAssocID="{69060285-7D60-4B6D-9F79-6977E1F55FF7}" presName="descendantText" presStyleLbl="alignAcc1" presStyleIdx="0" presStyleCnt="3" custLinFactNeighborX="549" custLinFactNeighborY="-27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8CDED-6930-4C1E-BC9F-0CEE986AF940}" type="pres">
      <dgm:prSet presAssocID="{6E231686-7AB9-4453-B48D-A840103AE3E6}" presName="sp" presStyleCnt="0"/>
      <dgm:spPr/>
    </dgm:pt>
    <dgm:pt modelId="{9253D5D9-195E-4FD5-AA1A-4DAA58F8599B}" type="pres">
      <dgm:prSet presAssocID="{503FF9EB-1AE4-4D44-AD4C-79C606AFE553}" presName="composite" presStyleCnt="0"/>
      <dgm:spPr/>
    </dgm:pt>
    <dgm:pt modelId="{AE4C20E6-85BD-414B-9548-3A4FAC6B2060}" type="pres">
      <dgm:prSet presAssocID="{503FF9EB-1AE4-4D44-AD4C-79C606AFE5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CDE6C-2809-48F7-9732-5850E3113BFF}" type="pres">
      <dgm:prSet presAssocID="{503FF9EB-1AE4-4D44-AD4C-79C606AFE5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BADDB-D985-47BE-B9DC-305E9182A1CF}" type="pres">
      <dgm:prSet presAssocID="{A7841D94-EB3A-4DD9-A6F0-3EB6A80D76E4}" presName="sp" presStyleCnt="0"/>
      <dgm:spPr/>
    </dgm:pt>
    <dgm:pt modelId="{EF9AB8EC-D1DF-4502-949C-C993E08E2DCB}" type="pres">
      <dgm:prSet presAssocID="{6234274A-EBA8-40F3-BF4C-BE5033F9F91A}" presName="composite" presStyleCnt="0"/>
      <dgm:spPr/>
    </dgm:pt>
    <dgm:pt modelId="{F1D06A31-0575-42BE-8970-E631980AC8C7}" type="pres">
      <dgm:prSet presAssocID="{6234274A-EBA8-40F3-BF4C-BE5033F9F91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CAA67-AFEA-42F8-AC3E-7771E7EE602F}" type="pres">
      <dgm:prSet presAssocID="{6234274A-EBA8-40F3-BF4C-BE5033F9F91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2F7CA4-8EFB-4E62-9E4F-DCC4CAAA3837}" srcId="{BC5D2FB8-1553-4B37-A1D5-015270223966}" destId="{503FF9EB-1AE4-4D44-AD4C-79C606AFE553}" srcOrd="1" destOrd="0" parTransId="{0105AD7B-888E-4915-9D04-251B50CE80BE}" sibTransId="{A7841D94-EB3A-4DD9-A6F0-3EB6A80D76E4}"/>
    <dgm:cxn modelId="{65DFAA80-312B-41D2-9D22-1889190BB262}" type="presOf" srcId="{69060285-7D60-4B6D-9F79-6977E1F55FF7}" destId="{0F838C15-571E-4DCD-B0A8-D4C3D975A9F8}" srcOrd="0" destOrd="0" presId="urn:microsoft.com/office/officeart/2005/8/layout/chevron2"/>
    <dgm:cxn modelId="{7EE754D5-7740-4F09-9AA0-A3CD225A7B5E}" srcId="{503FF9EB-1AE4-4D44-AD4C-79C606AFE553}" destId="{DDFDB9F4-4562-4E17-A821-CE81A7F21EA5}" srcOrd="0" destOrd="0" parTransId="{5063C873-8D82-454D-BBFA-1F1202F714D2}" sibTransId="{52A27D58-CF9D-41A4-BB7B-2C17420BACCB}"/>
    <dgm:cxn modelId="{EAAD653D-D417-4A75-95F8-B9E2DAAE0A47}" srcId="{6234274A-EBA8-40F3-BF4C-BE5033F9F91A}" destId="{335F42D5-D980-44C5-B8F4-F2D2CE0D67C5}" srcOrd="0" destOrd="0" parTransId="{A5FE5128-80C7-423D-8988-75FB61165BA3}" sibTransId="{489BD016-219D-49B9-A9D8-48308F633F25}"/>
    <dgm:cxn modelId="{E7923AE9-0FB3-40BD-AABB-8BEF9B9773A9}" srcId="{BC5D2FB8-1553-4B37-A1D5-015270223966}" destId="{69060285-7D60-4B6D-9F79-6977E1F55FF7}" srcOrd="0" destOrd="0" parTransId="{EC6AE839-8920-479C-8F58-CAFCD16ADFFF}" sibTransId="{6E231686-7AB9-4453-B48D-A840103AE3E6}"/>
    <dgm:cxn modelId="{76080902-0944-4570-8F88-AEF70FED0C5D}" type="presOf" srcId="{BC5D2FB8-1553-4B37-A1D5-015270223966}" destId="{6E95B5B4-7F73-43F5-BB7C-0C0AD3D340E2}" srcOrd="0" destOrd="0" presId="urn:microsoft.com/office/officeart/2005/8/layout/chevron2"/>
    <dgm:cxn modelId="{2C6B7387-C40F-424F-96AA-51A15503B5A9}" type="presOf" srcId="{F64F1D8C-04A7-4BB0-AC05-A2061536ABB2}" destId="{D04A1344-9F42-46D7-82CA-06C880599DE9}" srcOrd="0" destOrd="0" presId="urn:microsoft.com/office/officeart/2005/8/layout/chevron2"/>
    <dgm:cxn modelId="{36AB27EF-24B6-43F7-AF3B-AC5728B72B89}" type="presOf" srcId="{503FF9EB-1AE4-4D44-AD4C-79C606AFE553}" destId="{AE4C20E6-85BD-414B-9548-3A4FAC6B2060}" srcOrd="0" destOrd="0" presId="urn:microsoft.com/office/officeart/2005/8/layout/chevron2"/>
    <dgm:cxn modelId="{26A89454-24B2-4A4D-B35F-44FBBDA7AD99}" type="presOf" srcId="{335F42D5-D980-44C5-B8F4-F2D2CE0D67C5}" destId="{54FCAA67-AFEA-42F8-AC3E-7771E7EE602F}" srcOrd="0" destOrd="0" presId="urn:microsoft.com/office/officeart/2005/8/layout/chevron2"/>
    <dgm:cxn modelId="{8FDA5528-04E0-4B11-BEAB-56286976A95F}" type="presOf" srcId="{DDFDB9F4-4562-4E17-A821-CE81A7F21EA5}" destId="{86ACDE6C-2809-48F7-9732-5850E3113BFF}" srcOrd="0" destOrd="0" presId="urn:microsoft.com/office/officeart/2005/8/layout/chevron2"/>
    <dgm:cxn modelId="{FC32AA50-7161-45F1-B3BD-26C10CF7B031}" srcId="{69060285-7D60-4B6D-9F79-6977E1F55FF7}" destId="{F64F1D8C-04A7-4BB0-AC05-A2061536ABB2}" srcOrd="0" destOrd="0" parTransId="{82460BDC-6F46-43BF-9419-87DDDEFD1D26}" sibTransId="{CDA6910B-818A-483A-A953-76C55A067F77}"/>
    <dgm:cxn modelId="{57B94930-C61C-4F53-AED9-CF91A263A7A7}" srcId="{BC5D2FB8-1553-4B37-A1D5-015270223966}" destId="{6234274A-EBA8-40F3-BF4C-BE5033F9F91A}" srcOrd="2" destOrd="0" parTransId="{F36E727B-CE37-40C8-B95B-055DFFB07101}" sibTransId="{15B23780-C0DD-48DD-B721-36E68D3740E2}"/>
    <dgm:cxn modelId="{3E899CFA-B7A4-4711-A1A1-86D9BBD2AB8B}" type="presOf" srcId="{6234274A-EBA8-40F3-BF4C-BE5033F9F91A}" destId="{F1D06A31-0575-42BE-8970-E631980AC8C7}" srcOrd="0" destOrd="0" presId="urn:microsoft.com/office/officeart/2005/8/layout/chevron2"/>
    <dgm:cxn modelId="{B79CF204-0C14-474E-85E8-0F3D0CF4EF01}" type="presParOf" srcId="{6E95B5B4-7F73-43F5-BB7C-0C0AD3D340E2}" destId="{711898AE-0F5F-4284-A660-75BD300D0F30}" srcOrd="0" destOrd="0" presId="urn:microsoft.com/office/officeart/2005/8/layout/chevron2"/>
    <dgm:cxn modelId="{9B9A6349-8E9D-430E-88BE-20192FB2C110}" type="presParOf" srcId="{711898AE-0F5F-4284-A660-75BD300D0F30}" destId="{0F838C15-571E-4DCD-B0A8-D4C3D975A9F8}" srcOrd="0" destOrd="0" presId="urn:microsoft.com/office/officeart/2005/8/layout/chevron2"/>
    <dgm:cxn modelId="{B022DE9A-AACA-4711-8FC0-96D6E94FBDB0}" type="presParOf" srcId="{711898AE-0F5F-4284-A660-75BD300D0F30}" destId="{D04A1344-9F42-46D7-82CA-06C880599DE9}" srcOrd="1" destOrd="0" presId="urn:microsoft.com/office/officeart/2005/8/layout/chevron2"/>
    <dgm:cxn modelId="{E14B7CA5-3CFB-4A29-8ABC-42F2665A5294}" type="presParOf" srcId="{6E95B5B4-7F73-43F5-BB7C-0C0AD3D340E2}" destId="{2898CDED-6930-4C1E-BC9F-0CEE986AF940}" srcOrd="1" destOrd="0" presId="urn:microsoft.com/office/officeart/2005/8/layout/chevron2"/>
    <dgm:cxn modelId="{EF2556E9-A661-42EC-B361-7631C29573BC}" type="presParOf" srcId="{6E95B5B4-7F73-43F5-BB7C-0C0AD3D340E2}" destId="{9253D5D9-195E-4FD5-AA1A-4DAA58F8599B}" srcOrd="2" destOrd="0" presId="urn:microsoft.com/office/officeart/2005/8/layout/chevron2"/>
    <dgm:cxn modelId="{84F0D2AD-A6F4-474D-BF24-ECF53FD1ADFF}" type="presParOf" srcId="{9253D5D9-195E-4FD5-AA1A-4DAA58F8599B}" destId="{AE4C20E6-85BD-414B-9548-3A4FAC6B2060}" srcOrd="0" destOrd="0" presId="urn:microsoft.com/office/officeart/2005/8/layout/chevron2"/>
    <dgm:cxn modelId="{52B09833-8838-4C10-B98B-ACF5F48A5AC7}" type="presParOf" srcId="{9253D5D9-195E-4FD5-AA1A-4DAA58F8599B}" destId="{86ACDE6C-2809-48F7-9732-5850E3113BFF}" srcOrd="1" destOrd="0" presId="urn:microsoft.com/office/officeart/2005/8/layout/chevron2"/>
    <dgm:cxn modelId="{D9D58D96-FDF5-48D4-88A3-972F0A8442DC}" type="presParOf" srcId="{6E95B5B4-7F73-43F5-BB7C-0C0AD3D340E2}" destId="{4E8BADDB-D985-47BE-B9DC-305E9182A1CF}" srcOrd="3" destOrd="0" presId="urn:microsoft.com/office/officeart/2005/8/layout/chevron2"/>
    <dgm:cxn modelId="{FBA6B1C8-DE6B-4E47-A419-B7C6A1348D10}" type="presParOf" srcId="{6E95B5B4-7F73-43F5-BB7C-0C0AD3D340E2}" destId="{EF9AB8EC-D1DF-4502-949C-C993E08E2DCB}" srcOrd="4" destOrd="0" presId="urn:microsoft.com/office/officeart/2005/8/layout/chevron2"/>
    <dgm:cxn modelId="{968B4AC6-03D0-4B2D-BED2-688C23D5AF52}" type="presParOf" srcId="{EF9AB8EC-D1DF-4502-949C-C993E08E2DCB}" destId="{F1D06A31-0575-42BE-8970-E631980AC8C7}" srcOrd="0" destOrd="0" presId="urn:microsoft.com/office/officeart/2005/8/layout/chevron2"/>
    <dgm:cxn modelId="{8D350222-9D65-43A8-9F38-6044EBEBF457}" type="presParOf" srcId="{EF9AB8EC-D1DF-4502-949C-C993E08E2DCB}" destId="{54FCAA67-AFEA-42F8-AC3E-7771E7EE60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A9AB9C-C4FD-4387-8B06-C35E47DCDB3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552975-CF7F-48C4-A29D-347E59635D39}">
      <dgm:prSet phldrT="[Text]"/>
      <dgm:spPr/>
      <dgm:t>
        <a:bodyPr/>
        <a:lstStyle/>
        <a:p>
          <a:r>
            <a:rPr lang="en-US" dirty="0" smtClean="0"/>
            <a:t>Most valuable insights came from personal interviews and focus groups</a:t>
          </a:r>
          <a:endParaRPr lang="en-US" dirty="0"/>
        </a:p>
      </dgm:t>
    </dgm:pt>
    <dgm:pt modelId="{B99D1345-8F25-4083-BFEE-ED56521A8009}" type="parTrans" cxnId="{1860D366-36B6-43A7-9091-90B6EE21FF27}">
      <dgm:prSet/>
      <dgm:spPr/>
      <dgm:t>
        <a:bodyPr/>
        <a:lstStyle/>
        <a:p>
          <a:endParaRPr lang="en-US"/>
        </a:p>
      </dgm:t>
    </dgm:pt>
    <dgm:pt modelId="{4089B885-F96F-4BB4-B156-344967FB7A9D}" type="sibTrans" cxnId="{1860D366-36B6-43A7-9091-90B6EE21FF27}">
      <dgm:prSet/>
      <dgm:spPr/>
      <dgm:t>
        <a:bodyPr/>
        <a:lstStyle/>
        <a:p>
          <a:endParaRPr lang="en-US"/>
        </a:p>
      </dgm:t>
    </dgm:pt>
    <dgm:pt modelId="{A7D28B64-C138-42F0-9705-81C3F3E3FA9F}">
      <dgm:prSet phldrT="[Text]"/>
      <dgm:spPr/>
      <dgm:t>
        <a:bodyPr/>
        <a:lstStyle/>
        <a:p>
          <a:r>
            <a:rPr lang="en-US" dirty="0" smtClean="0"/>
            <a:t>Demonstrating </a:t>
          </a:r>
          <a:r>
            <a:rPr lang="en-US" dirty="0" err="1" smtClean="0"/>
            <a:t>Google+’s</a:t>
          </a:r>
          <a:r>
            <a:rPr lang="en-US" dirty="0" smtClean="0"/>
            <a:t> capabilities to people who don’t use it</a:t>
          </a:r>
          <a:endParaRPr lang="en-US" dirty="0"/>
        </a:p>
      </dgm:t>
    </dgm:pt>
    <dgm:pt modelId="{F02132FE-5A91-4AD0-996B-73D5EB9FEFDB}" type="parTrans" cxnId="{CA2FB6AC-22FE-473E-80B7-25A964A58053}">
      <dgm:prSet/>
      <dgm:spPr/>
      <dgm:t>
        <a:bodyPr/>
        <a:lstStyle/>
        <a:p>
          <a:endParaRPr lang="en-US"/>
        </a:p>
      </dgm:t>
    </dgm:pt>
    <dgm:pt modelId="{C59713BB-E728-4FDB-81C9-7E51327336B5}" type="sibTrans" cxnId="{CA2FB6AC-22FE-473E-80B7-25A964A58053}">
      <dgm:prSet/>
      <dgm:spPr/>
      <dgm:t>
        <a:bodyPr/>
        <a:lstStyle/>
        <a:p>
          <a:endParaRPr lang="en-US"/>
        </a:p>
      </dgm:t>
    </dgm:pt>
    <dgm:pt modelId="{1B138A02-9E4F-4440-ABD2-C85DF57A8903}">
      <dgm:prSet/>
      <dgm:spPr/>
      <dgm:t>
        <a:bodyPr/>
        <a:lstStyle/>
        <a:p>
          <a:r>
            <a:rPr lang="en-US" dirty="0" smtClean="0"/>
            <a:t>Positives responses to Google+ demos</a:t>
          </a:r>
        </a:p>
      </dgm:t>
    </dgm:pt>
    <dgm:pt modelId="{57963C5E-9135-4438-A80C-194A411C79D2}" type="parTrans" cxnId="{320CFEDC-C834-4F77-B851-E091970F96B9}">
      <dgm:prSet/>
      <dgm:spPr/>
      <dgm:t>
        <a:bodyPr/>
        <a:lstStyle/>
        <a:p>
          <a:endParaRPr lang="en-US"/>
        </a:p>
      </dgm:t>
    </dgm:pt>
    <dgm:pt modelId="{A31B0B20-8447-47EC-B425-5A2174B6BD6D}" type="sibTrans" cxnId="{320CFEDC-C834-4F77-B851-E091970F96B9}">
      <dgm:prSet/>
      <dgm:spPr/>
      <dgm:t>
        <a:bodyPr/>
        <a:lstStyle/>
        <a:p>
          <a:endParaRPr lang="en-US"/>
        </a:p>
      </dgm:t>
    </dgm:pt>
    <dgm:pt modelId="{3A631D7E-1831-4486-87C4-5FC9AD2F336A}">
      <dgm:prSet/>
      <dgm:spPr/>
      <dgm:t>
        <a:bodyPr/>
        <a:lstStyle/>
        <a:p>
          <a:r>
            <a:rPr lang="en-US" smtClean="0"/>
            <a:t>Surveys were effective at understanding how people use their social networks</a:t>
          </a:r>
          <a:endParaRPr lang="en-US" dirty="0" smtClean="0"/>
        </a:p>
      </dgm:t>
    </dgm:pt>
    <dgm:pt modelId="{ECE02660-5904-4B86-8FD9-C800568FFA71}" type="parTrans" cxnId="{D41F5DA4-5274-49A8-B7D8-5ABA27E430DE}">
      <dgm:prSet/>
      <dgm:spPr/>
      <dgm:t>
        <a:bodyPr/>
        <a:lstStyle/>
        <a:p>
          <a:endParaRPr lang="en-US"/>
        </a:p>
      </dgm:t>
    </dgm:pt>
    <dgm:pt modelId="{92851208-B603-4A99-A6EE-03EB5A974CA2}" type="sibTrans" cxnId="{D41F5DA4-5274-49A8-B7D8-5ABA27E430DE}">
      <dgm:prSet/>
      <dgm:spPr/>
      <dgm:t>
        <a:bodyPr/>
        <a:lstStyle/>
        <a:p>
          <a:endParaRPr lang="en-US"/>
        </a:p>
      </dgm:t>
    </dgm:pt>
    <dgm:pt modelId="{9C7A7CF7-A299-42B3-9FF0-29849FC63CA8}">
      <dgm:prSet/>
      <dgm:spPr/>
      <dgm:t>
        <a:bodyPr/>
        <a:lstStyle/>
        <a:p>
          <a:r>
            <a:rPr lang="en-US" dirty="0" smtClean="0"/>
            <a:t>Positive and negative opinions</a:t>
          </a:r>
          <a:endParaRPr lang="en-US" dirty="0"/>
        </a:p>
      </dgm:t>
    </dgm:pt>
    <dgm:pt modelId="{E7E4E480-B67B-43BD-89FE-AD2C1A361483}" type="parTrans" cxnId="{3FA0BB13-4186-45AB-9BBF-A7BB3558EFB4}">
      <dgm:prSet/>
      <dgm:spPr/>
      <dgm:t>
        <a:bodyPr/>
        <a:lstStyle/>
        <a:p>
          <a:endParaRPr lang="en-US"/>
        </a:p>
      </dgm:t>
    </dgm:pt>
    <dgm:pt modelId="{83A6A8BC-3F8B-4F7A-85A5-A569629E05A1}" type="sibTrans" cxnId="{3FA0BB13-4186-45AB-9BBF-A7BB3558EFB4}">
      <dgm:prSet/>
      <dgm:spPr/>
      <dgm:t>
        <a:bodyPr/>
        <a:lstStyle/>
        <a:p>
          <a:endParaRPr lang="en-US"/>
        </a:p>
      </dgm:t>
    </dgm:pt>
    <dgm:pt modelId="{E3D1935B-14FE-4336-9812-3375320DA7BE}">
      <dgm:prSet/>
      <dgm:spPr/>
      <dgm:t>
        <a:bodyPr/>
        <a:lstStyle/>
        <a:p>
          <a:r>
            <a:rPr lang="en-US" dirty="0" smtClean="0"/>
            <a:t>Secondary Research was less valuable as </a:t>
          </a:r>
          <a:r>
            <a:rPr lang="en-US" dirty="0" err="1" smtClean="0"/>
            <a:t>Google+’s</a:t>
          </a:r>
          <a:r>
            <a:rPr lang="en-US" dirty="0" smtClean="0"/>
            <a:t> latest offerings are still under development</a:t>
          </a:r>
          <a:endParaRPr lang="en-US" dirty="0"/>
        </a:p>
      </dgm:t>
    </dgm:pt>
    <dgm:pt modelId="{694AE057-4245-42BC-A822-23CD05503DCF}" type="parTrans" cxnId="{4A6E11A7-A343-4960-81F9-06032AA9ACE4}">
      <dgm:prSet/>
      <dgm:spPr/>
      <dgm:t>
        <a:bodyPr/>
        <a:lstStyle/>
        <a:p>
          <a:endParaRPr lang="en-US"/>
        </a:p>
      </dgm:t>
    </dgm:pt>
    <dgm:pt modelId="{2FC41031-CFF4-42C1-84FD-173FE3F58C33}" type="sibTrans" cxnId="{4A6E11A7-A343-4960-81F9-06032AA9ACE4}">
      <dgm:prSet/>
      <dgm:spPr/>
      <dgm:t>
        <a:bodyPr/>
        <a:lstStyle/>
        <a:p>
          <a:endParaRPr lang="en-US"/>
        </a:p>
      </dgm:t>
    </dgm:pt>
    <dgm:pt modelId="{FB1F8907-70BC-47E7-9A12-38F04420749D}" type="pres">
      <dgm:prSet presAssocID="{CEA9AB9C-C4FD-4387-8B06-C35E47DCDB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68C692-6609-4056-9E7D-E21FE9C47631}" type="pres">
      <dgm:prSet presAssocID="{58552975-CF7F-48C4-A29D-347E59635D3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91F1A-7422-47B3-B426-5A468452EA1C}" type="pres">
      <dgm:prSet presAssocID="{58552975-CF7F-48C4-A29D-347E59635D3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142AC-64E9-48C1-AD79-4488CA20FBDB}" type="pres">
      <dgm:prSet presAssocID="{3A631D7E-1831-4486-87C4-5FC9AD2F336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7CE87-CED7-44E9-A912-6860F1806AC1}" type="pres">
      <dgm:prSet presAssocID="{3A631D7E-1831-4486-87C4-5FC9AD2F336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2C316-78C7-4569-9B89-7FC5E0B5FEE9}" type="pres">
      <dgm:prSet presAssocID="{E3D1935B-14FE-4336-9812-3375320DA7B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2FB6AC-22FE-473E-80B7-25A964A58053}" srcId="{58552975-CF7F-48C4-A29D-347E59635D39}" destId="{A7D28B64-C138-42F0-9705-81C3F3E3FA9F}" srcOrd="0" destOrd="0" parTransId="{F02132FE-5A91-4AD0-996B-73D5EB9FEFDB}" sibTransId="{C59713BB-E728-4FDB-81C9-7E51327336B5}"/>
    <dgm:cxn modelId="{D99F5974-1479-41E0-AA17-A0E774E7A120}" type="presOf" srcId="{E3D1935B-14FE-4336-9812-3375320DA7BE}" destId="{6D22C316-78C7-4569-9B89-7FC5E0B5FEE9}" srcOrd="0" destOrd="0" presId="urn:microsoft.com/office/officeart/2005/8/layout/vList2"/>
    <dgm:cxn modelId="{1860D366-36B6-43A7-9091-90B6EE21FF27}" srcId="{CEA9AB9C-C4FD-4387-8B06-C35E47DCDB33}" destId="{58552975-CF7F-48C4-A29D-347E59635D39}" srcOrd="0" destOrd="0" parTransId="{B99D1345-8F25-4083-BFEE-ED56521A8009}" sibTransId="{4089B885-F96F-4BB4-B156-344967FB7A9D}"/>
    <dgm:cxn modelId="{8D7815BA-BC78-4B56-AB66-10E471EE1656}" type="presOf" srcId="{58552975-CF7F-48C4-A29D-347E59635D39}" destId="{5768C692-6609-4056-9E7D-E21FE9C47631}" srcOrd="0" destOrd="0" presId="urn:microsoft.com/office/officeart/2005/8/layout/vList2"/>
    <dgm:cxn modelId="{138F913E-2F2B-44AA-A1E0-92E13A35167E}" type="presOf" srcId="{CEA9AB9C-C4FD-4387-8B06-C35E47DCDB33}" destId="{FB1F8907-70BC-47E7-9A12-38F04420749D}" srcOrd="0" destOrd="0" presId="urn:microsoft.com/office/officeart/2005/8/layout/vList2"/>
    <dgm:cxn modelId="{D41F5DA4-5274-49A8-B7D8-5ABA27E430DE}" srcId="{CEA9AB9C-C4FD-4387-8B06-C35E47DCDB33}" destId="{3A631D7E-1831-4486-87C4-5FC9AD2F336A}" srcOrd="1" destOrd="0" parTransId="{ECE02660-5904-4B86-8FD9-C800568FFA71}" sibTransId="{92851208-B603-4A99-A6EE-03EB5A974CA2}"/>
    <dgm:cxn modelId="{320CFEDC-C834-4F77-B851-E091970F96B9}" srcId="{58552975-CF7F-48C4-A29D-347E59635D39}" destId="{1B138A02-9E4F-4440-ABD2-C85DF57A8903}" srcOrd="1" destOrd="0" parTransId="{57963C5E-9135-4438-A80C-194A411C79D2}" sibTransId="{A31B0B20-8447-47EC-B425-5A2174B6BD6D}"/>
    <dgm:cxn modelId="{4A6E11A7-A343-4960-81F9-06032AA9ACE4}" srcId="{CEA9AB9C-C4FD-4387-8B06-C35E47DCDB33}" destId="{E3D1935B-14FE-4336-9812-3375320DA7BE}" srcOrd="2" destOrd="0" parTransId="{694AE057-4245-42BC-A822-23CD05503DCF}" sibTransId="{2FC41031-CFF4-42C1-84FD-173FE3F58C33}"/>
    <dgm:cxn modelId="{3FA0BB13-4186-45AB-9BBF-A7BB3558EFB4}" srcId="{3A631D7E-1831-4486-87C4-5FC9AD2F336A}" destId="{9C7A7CF7-A299-42B3-9FF0-29849FC63CA8}" srcOrd="0" destOrd="0" parTransId="{E7E4E480-B67B-43BD-89FE-AD2C1A361483}" sibTransId="{83A6A8BC-3F8B-4F7A-85A5-A569629E05A1}"/>
    <dgm:cxn modelId="{7811D351-2392-4356-A2FD-382275254EC8}" type="presOf" srcId="{3A631D7E-1831-4486-87C4-5FC9AD2F336A}" destId="{9E7142AC-64E9-48C1-AD79-4488CA20FBDB}" srcOrd="0" destOrd="0" presId="urn:microsoft.com/office/officeart/2005/8/layout/vList2"/>
    <dgm:cxn modelId="{3A9DB898-4344-41A0-BDC0-E9979ABFA78F}" type="presOf" srcId="{1B138A02-9E4F-4440-ABD2-C85DF57A8903}" destId="{2BF91F1A-7422-47B3-B426-5A468452EA1C}" srcOrd="0" destOrd="1" presId="urn:microsoft.com/office/officeart/2005/8/layout/vList2"/>
    <dgm:cxn modelId="{A972130B-9CEB-43D7-B8F2-19C97B725788}" type="presOf" srcId="{A7D28B64-C138-42F0-9705-81C3F3E3FA9F}" destId="{2BF91F1A-7422-47B3-B426-5A468452EA1C}" srcOrd="0" destOrd="0" presId="urn:microsoft.com/office/officeart/2005/8/layout/vList2"/>
    <dgm:cxn modelId="{247F5957-9896-4168-BE71-F1DEB0ACD1D9}" type="presOf" srcId="{9C7A7CF7-A299-42B3-9FF0-29849FC63CA8}" destId="{74A7CE87-CED7-44E9-A912-6860F1806AC1}" srcOrd="0" destOrd="0" presId="urn:microsoft.com/office/officeart/2005/8/layout/vList2"/>
    <dgm:cxn modelId="{2DB0E829-4568-4967-AF20-A943FC173353}" type="presParOf" srcId="{FB1F8907-70BC-47E7-9A12-38F04420749D}" destId="{5768C692-6609-4056-9E7D-E21FE9C47631}" srcOrd="0" destOrd="0" presId="urn:microsoft.com/office/officeart/2005/8/layout/vList2"/>
    <dgm:cxn modelId="{A46DF61A-DE56-4A26-803D-EE883BFE5F6D}" type="presParOf" srcId="{FB1F8907-70BC-47E7-9A12-38F04420749D}" destId="{2BF91F1A-7422-47B3-B426-5A468452EA1C}" srcOrd="1" destOrd="0" presId="urn:microsoft.com/office/officeart/2005/8/layout/vList2"/>
    <dgm:cxn modelId="{262CA35E-A318-42E6-BD03-230AF3A4D3B7}" type="presParOf" srcId="{FB1F8907-70BC-47E7-9A12-38F04420749D}" destId="{9E7142AC-64E9-48C1-AD79-4488CA20FBDB}" srcOrd="2" destOrd="0" presId="urn:microsoft.com/office/officeart/2005/8/layout/vList2"/>
    <dgm:cxn modelId="{CB3ECA4C-2E6B-4E5F-B6A0-15672D6EC651}" type="presParOf" srcId="{FB1F8907-70BC-47E7-9A12-38F04420749D}" destId="{74A7CE87-CED7-44E9-A912-6860F1806AC1}" srcOrd="3" destOrd="0" presId="urn:microsoft.com/office/officeart/2005/8/layout/vList2"/>
    <dgm:cxn modelId="{86684F97-FFC3-4640-85B1-A162D0EAEF4F}" type="presParOf" srcId="{FB1F8907-70BC-47E7-9A12-38F04420749D}" destId="{6D22C316-78C7-4569-9B89-7FC5E0B5FEE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D5BF4E-FFB6-4274-AD82-256388ABEBCC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397485-4689-4136-8C96-3D9FC75AB331}">
      <dgm:prSet phldrT="[Text]"/>
      <dgm:spPr/>
      <dgm:t>
        <a:bodyPr/>
        <a:lstStyle/>
        <a:p>
          <a:r>
            <a:rPr lang="en-US" dirty="0" smtClean="0"/>
            <a:t>Google+ is a more effective collaboration tool and has a much higher potential than Facebook</a:t>
          </a:r>
          <a:endParaRPr lang="en-US" dirty="0"/>
        </a:p>
      </dgm:t>
    </dgm:pt>
    <dgm:pt modelId="{BF2227CD-EEF1-403D-96FD-0C456BE98EEA}" type="parTrans" cxnId="{A179B350-079F-42B5-B007-46D5F765323F}">
      <dgm:prSet/>
      <dgm:spPr/>
      <dgm:t>
        <a:bodyPr/>
        <a:lstStyle/>
        <a:p>
          <a:endParaRPr lang="en-US"/>
        </a:p>
      </dgm:t>
    </dgm:pt>
    <dgm:pt modelId="{5F35A5E0-6803-43A7-97A2-74905A038286}" type="sibTrans" cxnId="{A179B350-079F-42B5-B007-46D5F765323F}">
      <dgm:prSet/>
      <dgm:spPr/>
      <dgm:t>
        <a:bodyPr/>
        <a:lstStyle/>
        <a:p>
          <a:endParaRPr lang="en-US"/>
        </a:p>
      </dgm:t>
    </dgm:pt>
    <dgm:pt modelId="{464ED799-1711-4D1F-8792-D1D5894BE7CB}">
      <dgm:prSet phldrT="[Text]"/>
      <dgm:spPr/>
      <dgm:t>
        <a:bodyPr/>
        <a:lstStyle/>
        <a:p>
          <a:r>
            <a:rPr lang="en-US" dirty="0" smtClean="0"/>
            <a:t>Enhanced User Control &amp; Privacy</a:t>
          </a:r>
          <a:endParaRPr lang="en-US" dirty="0"/>
        </a:p>
      </dgm:t>
    </dgm:pt>
    <dgm:pt modelId="{F5C409F1-881D-4D78-9912-A73B03FF044E}" type="parTrans" cxnId="{8E1FDA44-5C20-4C33-8D64-DE25C4C25EAA}">
      <dgm:prSet/>
      <dgm:spPr/>
      <dgm:t>
        <a:bodyPr/>
        <a:lstStyle/>
        <a:p>
          <a:endParaRPr lang="en-US"/>
        </a:p>
      </dgm:t>
    </dgm:pt>
    <dgm:pt modelId="{395F455B-B420-45FB-BA66-8BA77BA6381D}" type="sibTrans" cxnId="{8E1FDA44-5C20-4C33-8D64-DE25C4C25EAA}">
      <dgm:prSet/>
      <dgm:spPr/>
      <dgm:t>
        <a:bodyPr/>
        <a:lstStyle/>
        <a:p>
          <a:endParaRPr lang="en-US"/>
        </a:p>
      </dgm:t>
    </dgm:pt>
    <dgm:pt modelId="{F128C4A2-21EC-4774-8CCC-B8224878E854}">
      <dgm:prSet/>
      <dgm:spPr/>
      <dgm:t>
        <a:bodyPr/>
        <a:lstStyle/>
        <a:p>
          <a:r>
            <a:rPr lang="en-US" dirty="0" smtClean="0"/>
            <a:t>Integration with various Google services</a:t>
          </a:r>
        </a:p>
      </dgm:t>
    </dgm:pt>
    <dgm:pt modelId="{71C9B958-49C0-43F6-9DE8-13D4FB3241AC}" type="parTrans" cxnId="{2E89AD28-033C-4CB3-BE26-19F6E4308F96}">
      <dgm:prSet/>
      <dgm:spPr/>
      <dgm:t>
        <a:bodyPr/>
        <a:lstStyle/>
        <a:p>
          <a:endParaRPr lang="en-US"/>
        </a:p>
      </dgm:t>
    </dgm:pt>
    <dgm:pt modelId="{3946E735-804E-4F65-B840-E1A6EEEB680D}" type="sibTrans" cxnId="{2E89AD28-033C-4CB3-BE26-19F6E4308F96}">
      <dgm:prSet/>
      <dgm:spPr/>
      <dgm:t>
        <a:bodyPr/>
        <a:lstStyle/>
        <a:p>
          <a:endParaRPr lang="en-US"/>
        </a:p>
      </dgm:t>
    </dgm:pt>
    <dgm:pt modelId="{157FFA51-6064-42DF-950C-E4778C250215}">
      <dgm:prSet/>
      <dgm:spPr/>
      <dgm:t>
        <a:bodyPr/>
        <a:lstStyle/>
        <a:p>
          <a:r>
            <a:rPr lang="en-US" dirty="0" smtClean="0"/>
            <a:t>Collaboration through Google hangout</a:t>
          </a:r>
        </a:p>
      </dgm:t>
    </dgm:pt>
    <dgm:pt modelId="{20E48702-F953-4BAF-B6A9-EE9243D7514B}" type="parTrans" cxnId="{C191DA28-D9D7-41D7-9679-F31315340784}">
      <dgm:prSet/>
      <dgm:spPr/>
      <dgm:t>
        <a:bodyPr/>
        <a:lstStyle/>
        <a:p>
          <a:endParaRPr lang="en-US"/>
        </a:p>
      </dgm:t>
    </dgm:pt>
    <dgm:pt modelId="{14002D49-D325-4BB4-8E6E-FEE399ACB5C0}" type="sibTrans" cxnId="{C191DA28-D9D7-41D7-9679-F31315340784}">
      <dgm:prSet/>
      <dgm:spPr/>
      <dgm:t>
        <a:bodyPr/>
        <a:lstStyle/>
        <a:p>
          <a:endParaRPr lang="en-US"/>
        </a:p>
      </dgm:t>
    </dgm:pt>
    <dgm:pt modelId="{F7879E9C-63F1-4445-A33F-1939C6F72E92}" type="pres">
      <dgm:prSet presAssocID="{28D5BF4E-FFB6-4274-AD82-256388ABEBC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199110-37F2-4176-900D-4D14A8EAEC87}" type="pres">
      <dgm:prSet presAssocID="{0F397485-4689-4136-8C96-3D9FC75AB331}" presName="roof" presStyleLbl="dkBgShp" presStyleIdx="0" presStyleCnt="2" custScaleY="71975"/>
      <dgm:spPr/>
      <dgm:t>
        <a:bodyPr/>
        <a:lstStyle/>
        <a:p>
          <a:endParaRPr lang="en-US"/>
        </a:p>
      </dgm:t>
    </dgm:pt>
    <dgm:pt modelId="{116FFBF3-25DE-42DA-B109-11EFD8843FE0}" type="pres">
      <dgm:prSet presAssocID="{0F397485-4689-4136-8C96-3D9FC75AB331}" presName="pillars" presStyleCnt="0"/>
      <dgm:spPr/>
    </dgm:pt>
    <dgm:pt modelId="{F25F14F9-0966-47C5-9E77-5519AA8CCCFA}" type="pres">
      <dgm:prSet presAssocID="{0F397485-4689-4136-8C96-3D9FC75AB331}" presName="pillar1" presStyleLbl="node1" presStyleIdx="0" presStyleCnt="3" custScaleY="121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EAB2B-A194-4CF9-BDCC-E0CE5F3A527B}" type="pres">
      <dgm:prSet presAssocID="{F128C4A2-21EC-4774-8CCC-B8224878E854}" presName="pillarX" presStyleLbl="node1" presStyleIdx="1" presStyleCnt="3" custScaleY="121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5DD04-3233-468D-BB42-62056D46B786}" type="pres">
      <dgm:prSet presAssocID="{157FFA51-6064-42DF-950C-E4778C250215}" presName="pillarX" presStyleLbl="node1" presStyleIdx="2" presStyleCnt="3" custScaleY="121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1AD6C-C027-455C-A0BB-D626DE69B79B}" type="pres">
      <dgm:prSet presAssocID="{0F397485-4689-4136-8C96-3D9FC75AB331}" presName="base" presStyleLbl="dkBgShp" presStyleIdx="1" presStyleCnt="2"/>
      <dgm:spPr/>
    </dgm:pt>
  </dgm:ptLst>
  <dgm:cxnLst>
    <dgm:cxn modelId="{A179B350-079F-42B5-B007-46D5F765323F}" srcId="{28D5BF4E-FFB6-4274-AD82-256388ABEBCC}" destId="{0F397485-4689-4136-8C96-3D9FC75AB331}" srcOrd="0" destOrd="0" parTransId="{BF2227CD-EEF1-403D-96FD-0C456BE98EEA}" sibTransId="{5F35A5E0-6803-43A7-97A2-74905A038286}"/>
    <dgm:cxn modelId="{2E89AD28-033C-4CB3-BE26-19F6E4308F96}" srcId="{0F397485-4689-4136-8C96-3D9FC75AB331}" destId="{F128C4A2-21EC-4774-8CCC-B8224878E854}" srcOrd="1" destOrd="0" parTransId="{71C9B958-49C0-43F6-9DE8-13D4FB3241AC}" sibTransId="{3946E735-804E-4F65-B840-E1A6EEEB680D}"/>
    <dgm:cxn modelId="{8E1FDA44-5C20-4C33-8D64-DE25C4C25EAA}" srcId="{0F397485-4689-4136-8C96-3D9FC75AB331}" destId="{464ED799-1711-4D1F-8792-D1D5894BE7CB}" srcOrd="0" destOrd="0" parTransId="{F5C409F1-881D-4D78-9912-A73B03FF044E}" sibTransId="{395F455B-B420-45FB-BA66-8BA77BA6381D}"/>
    <dgm:cxn modelId="{965B9ECA-DDE2-4EE4-ACFE-6FE61F251BF4}" type="presOf" srcId="{464ED799-1711-4D1F-8792-D1D5894BE7CB}" destId="{F25F14F9-0966-47C5-9E77-5519AA8CCCFA}" srcOrd="0" destOrd="0" presId="urn:microsoft.com/office/officeart/2005/8/layout/hList3"/>
    <dgm:cxn modelId="{B23ACBC9-68D8-47EB-85B8-094BA84A187C}" type="presOf" srcId="{0F397485-4689-4136-8C96-3D9FC75AB331}" destId="{84199110-37F2-4176-900D-4D14A8EAEC87}" srcOrd="0" destOrd="0" presId="urn:microsoft.com/office/officeart/2005/8/layout/hList3"/>
    <dgm:cxn modelId="{9D0789EA-3F83-49EF-B6A7-5758D7994889}" type="presOf" srcId="{F128C4A2-21EC-4774-8CCC-B8224878E854}" destId="{F83EAB2B-A194-4CF9-BDCC-E0CE5F3A527B}" srcOrd="0" destOrd="0" presId="urn:microsoft.com/office/officeart/2005/8/layout/hList3"/>
    <dgm:cxn modelId="{206782F1-C2AB-4BDB-9534-DFD428DA31AC}" type="presOf" srcId="{28D5BF4E-FFB6-4274-AD82-256388ABEBCC}" destId="{F7879E9C-63F1-4445-A33F-1939C6F72E92}" srcOrd="0" destOrd="0" presId="urn:microsoft.com/office/officeart/2005/8/layout/hList3"/>
    <dgm:cxn modelId="{C191DA28-D9D7-41D7-9679-F31315340784}" srcId="{0F397485-4689-4136-8C96-3D9FC75AB331}" destId="{157FFA51-6064-42DF-950C-E4778C250215}" srcOrd="2" destOrd="0" parTransId="{20E48702-F953-4BAF-B6A9-EE9243D7514B}" sibTransId="{14002D49-D325-4BB4-8E6E-FEE399ACB5C0}"/>
    <dgm:cxn modelId="{DF7B190C-2A0D-4F10-8124-98C663AE50AB}" type="presOf" srcId="{157FFA51-6064-42DF-950C-E4778C250215}" destId="{D835DD04-3233-468D-BB42-62056D46B786}" srcOrd="0" destOrd="0" presId="urn:microsoft.com/office/officeart/2005/8/layout/hList3"/>
    <dgm:cxn modelId="{725CEB38-E822-44AF-8F03-6B869B10144D}" type="presParOf" srcId="{F7879E9C-63F1-4445-A33F-1939C6F72E92}" destId="{84199110-37F2-4176-900D-4D14A8EAEC87}" srcOrd="0" destOrd="0" presId="urn:microsoft.com/office/officeart/2005/8/layout/hList3"/>
    <dgm:cxn modelId="{7D20E800-3668-451F-89E6-C245FFB9A88A}" type="presParOf" srcId="{F7879E9C-63F1-4445-A33F-1939C6F72E92}" destId="{116FFBF3-25DE-42DA-B109-11EFD8843FE0}" srcOrd="1" destOrd="0" presId="urn:microsoft.com/office/officeart/2005/8/layout/hList3"/>
    <dgm:cxn modelId="{7AF46D0F-7400-4AA2-90F3-970B90975B38}" type="presParOf" srcId="{116FFBF3-25DE-42DA-B109-11EFD8843FE0}" destId="{F25F14F9-0966-47C5-9E77-5519AA8CCCFA}" srcOrd="0" destOrd="0" presId="urn:microsoft.com/office/officeart/2005/8/layout/hList3"/>
    <dgm:cxn modelId="{89FE2F1A-2F0A-493D-B07B-08F621644D70}" type="presParOf" srcId="{116FFBF3-25DE-42DA-B109-11EFD8843FE0}" destId="{F83EAB2B-A194-4CF9-BDCC-E0CE5F3A527B}" srcOrd="1" destOrd="0" presId="urn:microsoft.com/office/officeart/2005/8/layout/hList3"/>
    <dgm:cxn modelId="{924A7740-1EF6-4396-A44C-558B5E41ABCF}" type="presParOf" srcId="{116FFBF3-25DE-42DA-B109-11EFD8843FE0}" destId="{D835DD04-3233-468D-BB42-62056D46B786}" srcOrd="2" destOrd="0" presId="urn:microsoft.com/office/officeart/2005/8/layout/hList3"/>
    <dgm:cxn modelId="{5A9E232E-DD8B-4765-98B9-2E2FE1C3010D}" type="presParOf" srcId="{F7879E9C-63F1-4445-A33F-1939C6F72E92}" destId="{5ED1AD6C-C027-455C-A0BB-D626DE69B79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A9AB9C-C4FD-4387-8B06-C35E47DCDB3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552975-CF7F-48C4-A29D-347E59635D39}">
      <dgm:prSet phldrT="[Text]"/>
      <dgm:spPr/>
      <dgm:t>
        <a:bodyPr/>
        <a:lstStyle/>
        <a:p>
          <a:r>
            <a:rPr lang="en-US" dirty="0" smtClean="0"/>
            <a:t>Although Facebook has many more users, Google+ is setting a new precedent for the way groups can collaborate via social networks as well educational applications. </a:t>
          </a:r>
          <a:endParaRPr lang="en-US" dirty="0"/>
        </a:p>
      </dgm:t>
    </dgm:pt>
    <dgm:pt modelId="{B99D1345-8F25-4083-BFEE-ED56521A8009}" type="parTrans" cxnId="{1860D366-36B6-43A7-9091-90B6EE21FF27}">
      <dgm:prSet/>
      <dgm:spPr/>
      <dgm:t>
        <a:bodyPr/>
        <a:lstStyle/>
        <a:p>
          <a:endParaRPr lang="en-US"/>
        </a:p>
      </dgm:t>
    </dgm:pt>
    <dgm:pt modelId="{4089B885-F96F-4BB4-B156-344967FB7A9D}" type="sibTrans" cxnId="{1860D366-36B6-43A7-9091-90B6EE21FF27}">
      <dgm:prSet/>
      <dgm:spPr/>
      <dgm:t>
        <a:bodyPr/>
        <a:lstStyle/>
        <a:p>
          <a:endParaRPr lang="en-US"/>
        </a:p>
      </dgm:t>
    </dgm:pt>
    <dgm:pt modelId="{FB1F8907-70BC-47E7-9A12-38F04420749D}" type="pres">
      <dgm:prSet presAssocID="{CEA9AB9C-C4FD-4387-8B06-C35E47DCDB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68C692-6609-4056-9E7D-E21FE9C47631}" type="pres">
      <dgm:prSet presAssocID="{58552975-CF7F-48C4-A29D-347E59635D39}" presName="parentText" presStyleLbl="node1" presStyleIdx="0" presStyleCnt="1" custScaleY="118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60D366-36B6-43A7-9091-90B6EE21FF27}" srcId="{CEA9AB9C-C4FD-4387-8B06-C35E47DCDB33}" destId="{58552975-CF7F-48C4-A29D-347E59635D39}" srcOrd="0" destOrd="0" parTransId="{B99D1345-8F25-4083-BFEE-ED56521A8009}" sibTransId="{4089B885-F96F-4BB4-B156-344967FB7A9D}"/>
    <dgm:cxn modelId="{4F0D7AB2-9EC1-4252-BAC0-12979E1730E7}" type="presOf" srcId="{CEA9AB9C-C4FD-4387-8B06-C35E47DCDB33}" destId="{FB1F8907-70BC-47E7-9A12-38F04420749D}" srcOrd="0" destOrd="0" presId="urn:microsoft.com/office/officeart/2005/8/layout/vList2"/>
    <dgm:cxn modelId="{6F409F7C-5CA9-4C27-B7CB-B9C1C7E20DC5}" type="presOf" srcId="{58552975-CF7F-48C4-A29D-347E59635D39}" destId="{5768C692-6609-4056-9E7D-E21FE9C47631}" srcOrd="0" destOrd="0" presId="urn:microsoft.com/office/officeart/2005/8/layout/vList2"/>
    <dgm:cxn modelId="{891BA622-F19C-4E2D-AEC6-68C974FE30E9}" type="presParOf" srcId="{FB1F8907-70BC-47E7-9A12-38F04420749D}" destId="{5768C692-6609-4056-9E7D-E21FE9C476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F9FC0-F98B-4D67-AE49-2EAB82DEA086}">
      <dsp:nvSpPr>
        <dsp:cNvPr id="0" name=""/>
        <dsp:cNvSpPr/>
      </dsp:nvSpPr>
      <dsp:spPr>
        <a:xfrm>
          <a:off x="0" y="3590788"/>
          <a:ext cx="6096000" cy="47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Future of Google+</a:t>
          </a:r>
          <a:endParaRPr lang="en-US" sz="1600" kern="1200" dirty="0"/>
        </a:p>
      </dsp:txBody>
      <dsp:txXfrm>
        <a:off x="0" y="3590788"/>
        <a:ext cx="6096000" cy="471289"/>
      </dsp:txXfrm>
    </dsp:sp>
    <dsp:sp modelId="{141A5073-9EDF-4799-A219-67981EFF07EB}">
      <dsp:nvSpPr>
        <dsp:cNvPr id="0" name=""/>
        <dsp:cNvSpPr/>
      </dsp:nvSpPr>
      <dsp:spPr>
        <a:xfrm rot="10800000">
          <a:off x="0" y="2873015"/>
          <a:ext cx="6096000" cy="72484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Conclusions</a:t>
          </a:r>
          <a:endParaRPr lang="en-US" sz="1600" kern="1200" dirty="0"/>
        </a:p>
      </dsp:txBody>
      <dsp:txXfrm rot="10800000">
        <a:off x="0" y="2873015"/>
        <a:ext cx="6096000" cy="470981"/>
      </dsp:txXfrm>
    </dsp:sp>
    <dsp:sp modelId="{AA57480D-8E45-4564-B205-B0FBA4EC6702}">
      <dsp:nvSpPr>
        <dsp:cNvPr id="0" name=""/>
        <dsp:cNvSpPr/>
      </dsp:nvSpPr>
      <dsp:spPr>
        <a:xfrm rot="10800000">
          <a:off x="0" y="2155242"/>
          <a:ext cx="6096000" cy="72484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Results</a:t>
          </a:r>
          <a:endParaRPr lang="en-US" sz="1600" kern="1200" dirty="0"/>
        </a:p>
      </dsp:txBody>
      <dsp:txXfrm rot="10800000">
        <a:off x="0" y="2155242"/>
        <a:ext cx="6096000" cy="470981"/>
      </dsp:txXfrm>
    </dsp:sp>
    <dsp:sp modelId="{9A9D8BFA-04A9-4840-A8BB-BD658F7E6B30}">
      <dsp:nvSpPr>
        <dsp:cNvPr id="0" name=""/>
        <dsp:cNvSpPr/>
      </dsp:nvSpPr>
      <dsp:spPr>
        <a:xfrm rot="10800000">
          <a:off x="0" y="1437468"/>
          <a:ext cx="6096000" cy="72484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Process &amp; Methodology</a:t>
          </a:r>
          <a:endParaRPr lang="en-US" sz="1600" kern="1200" dirty="0"/>
        </a:p>
      </dsp:txBody>
      <dsp:txXfrm rot="10800000">
        <a:off x="0" y="1437468"/>
        <a:ext cx="6096000" cy="470981"/>
      </dsp:txXfrm>
    </dsp:sp>
    <dsp:sp modelId="{36D80FF8-CD8E-4020-99C6-DF8733F5441E}">
      <dsp:nvSpPr>
        <dsp:cNvPr id="0" name=""/>
        <dsp:cNvSpPr/>
      </dsp:nvSpPr>
      <dsp:spPr>
        <a:xfrm rot="10800000">
          <a:off x="0" y="719695"/>
          <a:ext cx="6096000" cy="72484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Objectives</a:t>
          </a:r>
          <a:endParaRPr lang="en-US" sz="1600" kern="1200" dirty="0"/>
        </a:p>
      </dsp:txBody>
      <dsp:txXfrm rot="10800000">
        <a:off x="0" y="719695"/>
        <a:ext cx="6096000" cy="470981"/>
      </dsp:txXfrm>
    </dsp:sp>
    <dsp:sp modelId="{9BB6D67F-E7FF-443E-8FC2-E67BD774877D}">
      <dsp:nvSpPr>
        <dsp:cNvPr id="0" name=""/>
        <dsp:cNvSpPr/>
      </dsp:nvSpPr>
      <dsp:spPr>
        <a:xfrm rot="10800000">
          <a:off x="0" y="0"/>
          <a:ext cx="6096000" cy="72484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Abstract</a:t>
          </a:r>
          <a:endParaRPr lang="en-US" sz="1600" kern="1200" dirty="0"/>
        </a:p>
      </dsp:txBody>
      <dsp:txXfrm rot="10800000">
        <a:off x="0" y="0"/>
        <a:ext cx="6096000" cy="4709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38C15-571E-4DCD-B0A8-D4C3D975A9F8}">
      <dsp:nvSpPr>
        <dsp:cNvPr id="0" name=""/>
        <dsp:cNvSpPr/>
      </dsp:nvSpPr>
      <dsp:spPr>
        <a:xfrm rot="5400000">
          <a:off x="-230069" y="230069"/>
          <a:ext cx="1533797" cy="10736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Step1</a:t>
          </a:r>
          <a:endParaRPr lang="en-US" sz="3000" kern="1200" dirty="0"/>
        </a:p>
      </dsp:txBody>
      <dsp:txXfrm rot="-5400000">
        <a:off x="1" y="536828"/>
        <a:ext cx="1073658" cy="460139"/>
      </dsp:txXfrm>
    </dsp:sp>
    <dsp:sp modelId="{D04A1344-9F42-46D7-82CA-06C880599DE9}">
      <dsp:nvSpPr>
        <dsp:cNvPr id="0" name=""/>
        <dsp:cNvSpPr/>
      </dsp:nvSpPr>
      <dsp:spPr>
        <a:xfrm rot="5400000">
          <a:off x="3657844" y="-2584186"/>
          <a:ext cx="996968" cy="61653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 purpose of our research is to first examine how people currently use social networks in relation to what people actually want from their social network</a:t>
          </a:r>
          <a:endParaRPr lang="en-US" sz="2000" kern="1200" dirty="0"/>
        </a:p>
      </dsp:txBody>
      <dsp:txXfrm rot="-5400000">
        <a:off x="1073658" y="48668"/>
        <a:ext cx="6116673" cy="899632"/>
      </dsp:txXfrm>
    </dsp:sp>
    <dsp:sp modelId="{AE4C20E6-85BD-414B-9548-3A4FAC6B2060}">
      <dsp:nvSpPr>
        <dsp:cNvPr id="0" name=""/>
        <dsp:cNvSpPr/>
      </dsp:nvSpPr>
      <dsp:spPr>
        <a:xfrm rot="5400000">
          <a:off x="-230069" y="1571370"/>
          <a:ext cx="1533797" cy="10736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Step2</a:t>
          </a:r>
          <a:endParaRPr lang="en-US" sz="3000" kern="1200" dirty="0"/>
        </a:p>
      </dsp:txBody>
      <dsp:txXfrm rot="-5400000">
        <a:off x="1" y="1878129"/>
        <a:ext cx="1073658" cy="460139"/>
      </dsp:txXfrm>
    </dsp:sp>
    <dsp:sp modelId="{86ACDE6C-2809-48F7-9732-5850E3113BFF}">
      <dsp:nvSpPr>
        <dsp:cNvPr id="0" name=""/>
        <dsp:cNvSpPr/>
      </dsp:nvSpPr>
      <dsp:spPr>
        <a:xfrm rot="5400000">
          <a:off x="3657844" y="-1242885"/>
          <a:ext cx="996968" cy="61653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Then we analyzed how Google+ &amp; Facebook currently meets these needs, or if it is capable of satisfying the end user’s wants</a:t>
          </a:r>
          <a:endParaRPr lang="en-US" sz="2000" kern="1200" dirty="0"/>
        </a:p>
      </dsp:txBody>
      <dsp:txXfrm rot="-5400000">
        <a:off x="1073658" y="1389969"/>
        <a:ext cx="6116673" cy="899632"/>
      </dsp:txXfrm>
    </dsp:sp>
    <dsp:sp modelId="{F1D06A31-0575-42BE-8970-E631980AC8C7}">
      <dsp:nvSpPr>
        <dsp:cNvPr id="0" name=""/>
        <dsp:cNvSpPr/>
      </dsp:nvSpPr>
      <dsp:spPr>
        <a:xfrm rot="5400000">
          <a:off x="-230069" y="2910304"/>
          <a:ext cx="1533797" cy="10736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Step 3</a:t>
          </a:r>
          <a:endParaRPr lang="en-US" sz="3000" kern="1200" dirty="0"/>
        </a:p>
      </dsp:txBody>
      <dsp:txXfrm rot="-5400000">
        <a:off x="1" y="3217063"/>
        <a:ext cx="1073658" cy="460139"/>
      </dsp:txXfrm>
    </dsp:sp>
    <dsp:sp modelId="{54FCAA67-AFEA-42F8-AC3E-7771E7EE602F}">
      <dsp:nvSpPr>
        <dsp:cNvPr id="0" name=""/>
        <dsp:cNvSpPr/>
      </dsp:nvSpPr>
      <dsp:spPr>
        <a:xfrm rot="5400000">
          <a:off x="3657844" y="96048"/>
          <a:ext cx="996968" cy="61653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These results were then taken and used to formulate our results and findings on social networks and their future</a:t>
          </a:r>
          <a:endParaRPr lang="en-US" sz="2000" kern="1200" dirty="0"/>
        </a:p>
      </dsp:txBody>
      <dsp:txXfrm rot="-5400000">
        <a:off x="1073658" y="2728902"/>
        <a:ext cx="6116673" cy="899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8C692-6609-4056-9E7D-E21FE9C47631}">
      <dsp:nvSpPr>
        <dsp:cNvPr id="0" name=""/>
        <dsp:cNvSpPr/>
      </dsp:nvSpPr>
      <dsp:spPr>
        <a:xfrm>
          <a:off x="0" y="169469"/>
          <a:ext cx="73914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Most valuable insights came from personal interviews and focus groups</a:t>
          </a:r>
          <a:endParaRPr lang="en-US" sz="2600" kern="1200" dirty="0"/>
        </a:p>
      </dsp:txBody>
      <dsp:txXfrm>
        <a:off x="50489" y="219958"/>
        <a:ext cx="7290422" cy="933302"/>
      </dsp:txXfrm>
    </dsp:sp>
    <dsp:sp modelId="{2BF91F1A-7422-47B3-B426-5A468452EA1C}">
      <dsp:nvSpPr>
        <dsp:cNvPr id="0" name=""/>
        <dsp:cNvSpPr/>
      </dsp:nvSpPr>
      <dsp:spPr>
        <a:xfrm>
          <a:off x="0" y="1203749"/>
          <a:ext cx="7391400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7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Demonstrating </a:t>
          </a:r>
          <a:r>
            <a:rPr lang="en-US" sz="2000" kern="1200" dirty="0" err="1" smtClean="0"/>
            <a:t>Google+’s</a:t>
          </a:r>
          <a:r>
            <a:rPr lang="en-US" sz="2000" kern="1200" dirty="0" smtClean="0"/>
            <a:t> capabilities to people who don’t use it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Positives responses to Google+ demos</a:t>
          </a:r>
        </a:p>
      </dsp:txBody>
      <dsp:txXfrm>
        <a:off x="0" y="1203749"/>
        <a:ext cx="7391400" cy="699660"/>
      </dsp:txXfrm>
    </dsp:sp>
    <dsp:sp modelId="{9E7142AC-64E9-48C1-AD79-4488CA20FBDB}">
      <dsp:nvSpPr>
        <dsp:cNvPr id="0" name=""/>
        <dsp:cNvSpPr/>
      </dsp:nvSpPr>
      <dsp:spPr>
        <a:xfrm>
          <a:off x="0" y="1903410"/>
          <a:ext cx="73914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Surveys were effective at understanding how people use their social networks</a:t>
          </a:r>
          <a:endParaRPr lang="en-US" sz="2600" kern="1200" dirty="0" smtClean="0"/>
        </a:p>
      </dsp:txBody>
      <dsp:txXfrm>
        <a:off x="50489" y="1953899"/>
        <a:ext cx="7290422" cy="933302"/>
      </dsp:txXfrm>
    </dsp:sp>
    <dsp:sp modelId="{74A7CE87-CED7-44E9-A912-6860F1806AC1}">
      <dsp:nvSpPr>
        <dsp:cNvPr id="0" name=""/>
        <dsp:cNvSpPr/>
      </dsp:nvSpPr>
      <dsp:spPr>
        <a:xfrm>
          <a:off x="0" y="2937689"/>
          <a:ext cx="73914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7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Positive and negative opinions</a:t>
          </a:r>
          <a:endParaRPr lang="en-US" sz="2000" kern="1200" dirty="0"/>
        </a:p>
      </dsp:txBody>
      <dsp:txXfrm>
        <a:off x="0" y="2937689"/>
        <a:ext cx="7391400" cy="430560"/>
      </dsp:txXfrm>
    </dsp:sp>
    <dsp:sp modelId="{6D22C316-78C7-4569-9B89-7FC5E0B5FEE9}">
      <dsp:nvSpPr>
        <dsp:cNvPr id="0" name=""/>
        <dsp:cNvSpPr/>
      </dsp:nvSpPr>
      <dsp:spPr>
        <a:xfrm>
          <a:off x="0" y="3368250"/>
          <a:ext cx="73914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Secondary Research was less valuable as </a:t>
          </a:r>
          <a:r>
            <a:rPr lang="en-US" sz="2600" kern="1200" dirty="0" err="1" smtClean="0"/>
            <a:t>Google+’s</a:t>
          </a:r>
          <a:r>
            <a:rPr lang="en-US" sz="2600" kern="1200" dirty="0" smtClean="0"/>
            <a:t> latest offerings are still under development</a:t>
          </a:r>
          <a:endParaRPr lang="en-US" sz="2600" kern="1200" dirty="0"/>
        </a:p>
      </dsp:txBody>
      <dsp:txXfrm>
        <a:off x="50489" y="3418739"/>
        <a:ext cx="7290422" cy="9333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99110-37F2-4176-900D-4D14A8EAEC87}">
      <dsp:nvSpPr>
        <dsp:cNvPr id="0" name=""/>
        <dsp:cNvSpPr/>
      </dsp:nvSpPr>
      <dsp:spPr>
        <a:xfrm>
          <a:off x="0" y="89157"/>
          <a:ext cx="7391400" cy="91591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Google+ is a more effective collaboration tool and has a much higher potential than Facebook</a:t>
          </a:r>
          <a:endParaRPr lang="en-US" sz="2500" kern="1200" dirty="0"/>
        </a:p>
      </dsp:txBody>
      <dsp:txXfrm>
        <a:off x="0" y="89157"/>
        <a:ext cx="7391400" cy="915910"/>
      </dsp:txXfrm>
    </dsp:sp>
    <dsp:sp modelId="{F25F14F9-0966-47C5-9E77-5519AA8CCCFA}">
      <dsp:nvSpPr>
        <dsp:cNvPr id="0" name=""/>
        <dsp:cNvSpPr/>
      </dsp:nvSpPr>
      <dsp:spPr>
        <a:xfrm>
          <a:off x="3609" y="891764"/>
          <a:ext cx="2461393" cy="32555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Enhanced User Control &amp; Privacy</a:t>
          </a:r>
          <a:endParaRPr lang="en-US" sz="3100" kern="1200" dirty="0"/>
        </a:p>
      </dsp:txBody>
      <dsp:txXfrm>
        <a:off x="3609" y="891764"/>
        <a:ext cx="2461393" cy="3255570"/>
      </dsp:txXfrm>
    </dsp:sp>
    <dsp:sp modelId="{F83EAB2B-A194-4CF9-BDCC-E0CE5F3A527B}">
      <dsp:nvSpPr>
        <dsp:cNvPr id="0" name=""/>
        <dsp:cNvSpPr/>
      </dsp:nvSpPr>
      <dsp:spPr>
        <a:xfrm>
          <a:off x="2465003" y="891764"/>
          <a:ext cx="2461393" cy="32555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Integration with various Google services</a:t>
          </a:r>
        </a:p>
      </dsp:txBody>
      <dsp:txXfrm>
        <a:off x="2465003" y="891764"/>
        <a:ext cx="2461393" cy="3255570"/>
      </dsp:txXfrm>
    </dsp:sp>
    <dsp:sp modelId="{D835DD04-3233-468D-BB42-62056D46B786}">
      <dsp:nvSpPr>
        <dsp:cNvPr id="0" name=""/>
        <dsp:cNvSpPr/>
      </dsp:nvSpPr>
      <dsp:spPr>
        <a:xfrm>
          <a:off x="4926396" y="891764"/>
          <a:ext cx="2461393" cy="32555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Collaboration through Google hangout</a:t>
          </a:r>
        </a:p>
      </dsp:txBody>
      <dsp:txXfrm>
        <a:off x="4926396" y="891764"/>
        <a:ext cx="2461393" cy="3255570"/>
      </dsp:txXfrm>
    </dsp:sp>
    <dsp:sp modelId="{5ED1AD6C-C027-455C-A0BB-D626DE69B79B}">
      <dsp:nvSpPr>
        <dsp:cNvPr id="0" name=""/>
        <dsp:cNvSpPr/>
      </dsp:nvSpPr>
      <dsp:spPr>
        <a:xfrm>
          <a:off x="0" y="3855716"/>
          <a:ext cx="7391400" cy="29692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8C692-6609-4056-9E7D-E21FE9C47631}">
      <dsp:nvSpPr>
        <dsp:cNvPr id="0" name=""/>
        <dsp:cNvSpPr/>
      </dsp:nvSpPr>
      <dsp:spPr>
        <a:xfrm>
          <a:off x="0" y="118021"/>
          <a:ext cx="7772400" cy="12117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Although Facebook has many more users, Google+ is setting a new precedent for the way groups can collaborate via social networks as well educational applications. </a:t>
          </a:r>
          <a:endParaRPr lang="en-US" sz="2200" kern="1200" dirty="0"/>
        </a:p>
      </dsp:txBody>
      <dsp:txXfrm>
        <a:off x="59153" y="177174"/>
        <a:ext cx="7654094" cy="1093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0FD54-587C-47B4-A242-E03AB6540C3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7C0C1-3801-41F4-A167-5D0DBB780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0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7C0C1-3801-41F4-A167-5D0DBB780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7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9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8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38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4337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>
            <a:noFill/>
          </a:ln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6446837"/>
            <a:ext cx="7086600" cy="33496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42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233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233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233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233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233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99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85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99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99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2C4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" tIns="18288" rIns="18288" bIns="18288" rtlCol="0" anchor="ctr"/>
          <a:lstStyle/>
          <a:p>
            <a:pPr algn="ctr"/>
            <a:endParaRPr lang="en-US" dirty="0" smtClean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4495800"/>
          </a:xfrm>
          <a:prstGeom prst="rect">
            <a:avLst/>
          </a:prstGeom>
        </p:spPr>
        <p:txBody>
          <a:bodyPr/>
          <a:lstStyle>
            <a:lvl1pPr marL="174625" indent="-174625">
              <a:defRPr sz="1800"/>
            </a:lvl1pPr>
            <a:lvl2pPr marL="347663" indent="-173038">
              <a:defRPr sz="1600"/>
            </a:lvl2pPr>
            <a:lvl3pPr marL="511175" indent="-163513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 </a:t>
            </a:r>
            <a:r>
              <a:rPr lang="en-US" dirty="0" err="1" smtClean="0"/>
              <a:t>styleClick</a:t>
            </a:r>
            <a:r>
              <a:rPr lang="en-US" dirty="0" smtClean="0"/>
              <a:t>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99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1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5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4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7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9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DCD18-4768-4355-B5F9-E56AAF46E8B3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AF781-C2D1-4654-AC1C-9D7B7CADB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6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57.foxnews.com/img.foxnews.com/static/managed/img/Scitech/660/371/facebook%20vs.%20goog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59995"/>
            <a:ext cx="6286500" cy="35337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0718-85D0-45FD-81F2-A6C4821005F4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57648" cy="14478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4419600"/>
            <a:ext cx="9157648" cy="2438400"/>
          </a:xfrm>
          <a:prstGeom prst="rect">
            <a:avLst/>
          </a:prstGeom>
          <a:solidFill>
            <a:schemeClr val="tx2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609599" y="4648200"/>
            <a:ext cx="6558465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bg1"/>
                </a:solidFill>
              </a:rPr>
              <a:t>Understanding the capabilities and applications of Google+ in contrast with Facebook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6781800" y="5562600"/>
            <a:ext cx="236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Richard Curtis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Jeff </a:t>
            </a:r>
            <a:r>
              <a:rPr lang="en-US" sz="1800" dirty="0" err="1" smtClean="0">
                <a:solidFill>
                  <a:schemeClr val="bg1"/>
                </a:solidFill>
              </a:rPr>
              <a:t>Pascus</a:t>
            </a:r>
            <a:endParaRPr lang="en-US" sz="1800" dirty="0" smtClean="0">
              <a:solidFill>
                <a:schemeClr val="bg1"/>
              </a:solidFill>
            </a:endParaRPr>
          </a:p>
          <a:p>
            <a:r>
              <a:rPr lang="en-US" sz="1800" dirty="0" smtClean="0">
                <a:solidFill>
                  <a:schemeClr val="bg1"/>
                </a:solidFill>
              </a:rPr>
              <a:t>Alex </a:t>
            </a:r>
            <a:r>
              <a:rPr lang="en-US" sz="1800" dirty="0" err="1" smtClean="0">
                <a:solidFill>
                  <a:schemeClr val="bg1"/>
                </a:solidFill>
              </a:rPr>
              <a:t>Sawa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37531" y="10236"/>
            <a:ext cx="293427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Info-I399</a:t>
            </a:r>
          </a:p>
          <a:p>
            <a:r>
              <a:rPr lang="en-US" sz="1800" dirty="0">
                <a:solidFill>
                  <a:schemeClr val="bg1"/>
                </a:solidFill>
              </a:rPr>
              <a:t>4</a:t>
            </a:r>
            <a:r>
              <a:rPr lang="en-US" sz="1800" dirty="0" smtClean="0">
                <a:solidFill>
                  <a:schemeClr val="bg1"/>
                </a:solidFill>
              </a:rPr>
              <a:t>/23/2012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6209730" y="0"/>
            <a:ext cx="293427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Team JAR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0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Conclusions: Effective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34954847"/>
              </p:ext>
            </p:extLst>
          </p:nvPr>
        </p:nvGraphicFramePr>
        <p:xfrm>
          <a:off x="914400" y="1397000"/>
          <a:ext cx="7391400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072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Conclusions: Innovative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55252892"/>
              </p:ext>
            </p:extLst>
          </p:nvPr>
        </p:nvGraphicFramePr>
        <p:xfrm>
          <a:off x="685800" y="1219200"/>
          <a:ext cx="77724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2667000"/>
            <a:ext cx="8153400" cy="3124200"/>
          </a:xfrm>
        </p:spPr>
        <p:txBody>
          <a:bodyPr/>
          <a:lstStyle/>
          <a:p>
            <a:r>
              <a:rPr lang="en-US" dirty="0" smtClean="0"/>
              <a:t>Professional legitimacy</a:t>
            </a:r>
          </a:p>
          <a:p>
            <a:r>
              <a:rPr lang="en-US" dirty="0" smtClean="0"/>
              <a:t>Academic capabilities</a:t>
            </a:r>
          </a:p>
          <a:p>
            <a:r>
              <a:rPr lang="en-US" dirty="0" smtClean="0"/>
              <a:t>Teamwork facilitation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09727"/>
            <a:ext cx="4876800" cy="2617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388603"/>
            <a:ext cx="2800350" cy="10601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3971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urved Left Arrow 4"/>
          <p:cNvSpPr/>
          <p:nvPr/>
        </p:nvSpPr>
        <p:spPr>
          <a:xfrm>
            <a:off x="5638800" y="1600200"/>
            <a:ext cx="1828800" cy="2834640"/>
          </a:xfrm>
          <a:prstGeom prst="curved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0" y="1371600"/>
            <a:ext cx="25908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Google Service Integration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590800" y="4114800"/>
            <a:ext cx="3657600" cy="1143000"/>
          </a:xfrm>
          <a:prstGeom prst="downArrow">
            <a:avLst/>
          </a:prstGeom>
          <a:solidFill>
            <a:schemeClr val="bg1">
              <a:lumMod val="65000"/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0" y="3505200"/>
            <a:ext cx="259080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Continuous Development</a:t>
            </a:r>
            <a:endParaRPr lang="en-US" dirty="0"/>
          </a:p>
        </p:txBody>
      </p:sp>
      <p:sp>
        <p:nvSpPr>
          <p:cNvPr id="9" name="Curved Right Arrow 8"/>
          <p:cNvSpPr/>
          <p:nvPr/>
        </p:nvSpPr>
        <p:spPr>
          <a:xfrm flipV="1">
            <a:off x="1219200" y="1371600"/>
            <a:ext cx="1828800" cy="2834640"/>
          </a:xfrm>
          <a:prstGeom prst="curv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1" y="5257801"/>
            <a:ext cx="7598390" cy="9143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 Google+ continues  establishing itself in the social network market, more  users  will realize the value of their innovative approach to social networking consequently securing </a:t>
            </a:r>
            <a:r>
              <a:rPr lang="en-US" dirty="0" err="1" smtClean="0"/>
              <a:t>Google+’s</a:t>
            </a:r>
            <a:r>
              <a:rPr lang="en-US" dirty="0" smtClean="0"/>
              <a:t> position as a leader in social networking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31158" y="2590800"/>
            <a:ext cx="1574042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Academic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632579" y="2590800"/>
            <a:ext cx="1574042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Professional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34000" y="2590800"/>
            <a:ext cx="1574042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1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Facebook is already established as the leading social network</a:t>
            </a:r>
          </a:p>
          <a:p>
            <a:r>
              <a:rPr lang="en-US" sz="2800" dirty="0" smtClean="0"/>
              <a:t>Google still attempting to find its place in the market</a:t>
            </a:r>
          </a:p>
          <a:p>
            <a:r>
              <a:rPr lang="en-US" sz="2800" dirty="0" smtClean="0"/>
              <a:t>Google Hangouts could be the way to do this</a:t>
            </a:r>
          </a:p>
          <a:p>
            <a:r>
              <a:rPr lang="en-US" sz="2800" dirty="0" smtClean="0"/>
              <a:t>Third party developers now able to create apps</a:t>
            </a:r>
          </a:p>
          <a:p>
            <a:r>
              <a:rPr lang="en-US" sz="2800" dirty="0" smtClean="0"/>
              <a:t>App Marketplace?</a:t>
            </a:r>
          </a:p>
          <a:p>
            <a:r>
              <a:rPr lang="en-US" sz="2800" dirty="0" smtClean="0"/>
              <a:t>Allow for </a:t>
            </a:r>
            <a:r>
              <a:rPr lang="en-US" sz="2800" dirty="0"/>
              <a:t>G</a:t>
            </a:r>
            <a:r>
              <a:rPr lang="en-US" sz="2800" dirty="0" smtClean="0"/>
              <a:t>oogle hangout without </a:t>
            </a:r>
            <a:r>
              <a:rPr lang="en-US" sz="2800" dirty="0" err="1" smtClean="0"/>
              <a:t>gmail</a:t>
            </a:r>
            <a:r>
              <a:rPr lang="en-US" sz="2800" dirty="0" smtClean="0"/>
              <a:t> account</a:t>
            </a:r>
          </a:p>
          <a:p>
            <a:pPr lvl="1"/>
            <a:r>
              <a:rPr lang="en-US" sz="2600" dirty="0" smtClean="0"/>
              <a:t>Easier to persuade people to use it without signing up for things </a:t>
            </a:r>
            <a:endParaRPr lang="en-US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Future of Google 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403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Integrating its other tools with Google+ makes it a viable educational option</a:t>
            </a:r>
          </a:p>
          <a:p>
            <a:r>
              <a:rPr lang="en-US" sz="2400" dirty="0" smtClean="0"/>
              <a:t>Valuable tools that teachers and students can take advantage of</a:t>
            </a:r>
          </a:p>
          <a:p>
            <a:r>
              <a:rPr lang="en-US" sz="2400" dirty="0" smtClean="0"/>
              <a:t>Potential new apps and ideas</a:t>
            </a:r>
          </a:p>
          <a:p>
            <a:pPr lvl="1"/>
            <a:r>
              <a:rPr lang="en-US" sz="2400" dirty="0" smtClean="0"/>
              <a:t>Online classes and tutoring sessions</a:t>
            </a:r>
          </a:p>
          <a:p>
            <a:pPr lvl="1"/>
            <a:r>
              <a:rPr lang="en-US" sz="2400" dirty="0" err="1" smtClean="0"/>
              <a:t>OnCourse</a:t>
            </a:r>
            <a:r>
              <a:rPr lang="en-US" sz="2400" dirty="0" smtClean="0"/>
              <a:t> integration</a:t>
            </a:r>
          </a:p>
          <a:p>
            <a:pPr lvl="1"/>
            <a:r>
              <a:rPr lang="en-US" sz="2400" dirty="0" err="1" smtClean="0"/>
              <a:t>Dropbox</a:t>
            </a:r>
            <a:endParaRPr lang="en-US" sz="2400" dirty="0" smtClean="0"/>
          </a:p>
          <a:p>
            <a:pPr lvl="1"/>
            <a:r>
              <a:rPr lang="en-US" sz="2400" dirty="0" smtClean="0"/>
              <a:t>Graphing calculators</a:t>
            </a:r>
          </a:p>
          <a:p>
            <a:pPr lvl="1"/>
            <a:r>
              <a:rPr lang="en-US" sz="2400" dirty="0" smtClean="0"/>
              <a:t>Foreign Language learning</a:t>
            </a:r>
          </a:p>
          <a:p>
            <a:pPr lvl="1"/>
            <a:r>
              <a:rPr lang="en-US" sz="2400" dirty="0" smtClean="0"/>
              <a:t>Troubleshooting help or learning a new technology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249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dirty="0" smtClean="0"/>
              <a:t>Today’s business world has more and more meetings and conferences online</a:t>
            </a:r>
          </a:p>
          <a:p>
            <a:r>
              <a:rPr lang="en-US" sz="2000" dirty="0" smtClean="0"/>
              <a:t>Other programs out there that allow for this</a:t>
            </a:r>
          </a:p>
          <a:p>
            <a:pPr lvl="1"/>
            <a:r>
              <a:rPr lang="en-US" sz="2000" dirty="0" smtClean="0"/>
              <a:t>Google is free and very accessible</a:t>
            </a:r>
          </a:p>
          <a:p>
            <a:pPr lvl="1"/>
            <a:r>
              <a:rPr lang="en-US" sz="2000" dirty="0" smtClean="0"/>
              <a:t>Has the ability to meet a wide variety of needs</a:t>
            </a:r>
          </a:p>
          <a:p>
            <a:r>
              <a:rPr lang="en-US" sz="2000" dirty="0" smtClean="0"/>
              <a:t>Potential new apps and ideas</a:t>
            </a:r>
          </a:p>
          <a:p>
            <a:pPr lvl="1"/>
            <a:r>
              <a:rPr lang="en-US" sz="2000" dirty="0" smtClean="0"/>
              <a:t>Voice Translator</a:t>
            </a:r>
          </a:p>
          <a:p>
            <a:pPr lvl="1"/>
            <a:r>
              <a:rPr lang="en-US" sz="2000" dirty="0" smtClean="0"/>
              <a:t>Craigslist/E-bay</a:t>
            </a:r>
          </a:p>
          <a:p>
            <a:pPr lvl="2"/>
            <a:r>
              <a:rPr lang="en-US" sz="2000" dirty="0" smtClean="0"/>
              <a:t>Meet the buyer</a:t>
            </a:r>
          </a:p>
          <a:p>
            <a:pPr lvl="1"/>
            <a:r>
              <a:rPr lang="en-US" sz="2000" dirty="0" smtClean="0"/>
              <a:t>Budget Management </a:t>
            </a:r>
          </a:p>
          <a:p>
            <a:pPr lvl="1"/>
            <a:r>
              <a:rPr lang="en-US" sz="2000" dirty="0" smtClean="0"/>
              <a:t>Calendar</a:t>
            </a:r>
          </a:p>
          <a:p>
            <a:pPr lvl="1"/>
            <a:r>
              <a:rPr lang="en-US" sz="2000" dirty="0" smtClean="0"/>
              <a:t>Job interviews</a:t>
            </a:r>
          </a:p>
          <a:p>
            <a:pPr lvl="2"/>
            <a:r>
              <a:rPr lang="en-US" sz="2000" dirty="0" err="1" smtClean="0"/>
              <a:t>Linkedin</a:t>
            </a:r>
            <a:endParaRPr lang="en-US" sz="2000" dirty="0" smtClean="0"/>
          </a:p>
          <a:p>
            <a:pPr lvl="2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Professional/Business World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323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Facebook is already leading social network</a:t>
            </a:r>
          </a:p>
          <a:p>
            <a:r>
              <a:rPr lang="en-US" sz="2400" dirty="0" smtClean="0"/>
              <a:t>Google has the ability to do things that Facebook cannot</a:t>
            </a:r>
          </a:p>
          <a:p>
            <a:pPr lvl="1"/>
            <a:r>
              <a:rPr lang="en-US" sz="2200" dirty="0" smtClean="0"/>
              <a:t>Circles easier to manage that Facebook groups</a:t>
            </a:r>
          </a:p>
          <a:p>
            <a:r>
              <a:rPr lang="en-US" sz="2400" dirty="0" smtClean="0"/>
              <a:t>Potential new apps and ideas</a:t>
            </a:r>
          </a:p>
          <a:p>
            <a:pPr lvl="1"/>
            <a:r>
              <a:rPr lang="en-US" sz="2400" dirty="0" smtClean="0"/>
              <a:t>View sports matches online with your friends</a:t>
            </a:r>
          </a:p>
          <a:p>
            <a:pPr lvl="1"/>
            <a:r>
              <a:rPr lang="en-US" sz="2400" dirty="0" smtClean="0"/>
              <a:t>Numerous games that can be played with others</a:t>
            </a:r>
          </a:p>
          <a:p>
            <a:pPr lvl="1"/>
            <a:r>
              <a:rPr lang="en-US" sz="2400" dirty="0" smtClean="0"/>
              <a:t>Integrate other social networks such as Twitter or </a:t>
            </a:r>
            <a:r>
              <a:rPr lang="en-US" sz="2400" dirty="0" err="1" smtClean="0"/>
              <a:t>Pintrest</a:t>
            </a:r>
            <a:endParaRPr lang="en-US" sz="2400" dirty="0" smtClean="0"/>
          </a:p>
          <a:p>
            <a:pPr lvl="1"/>
            <a:r>
              <a:rPr lang="en-US" sz="2400" smtClean="0"/>
              <a:t>Celebrity </a:t>
            </a:r>
            <a:r>
              <a:rPr lang="en-US" sz="2400" dirty="0" smtClean="0"/>
              <a:t>hangouts with fans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Social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97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91180"/>
            <a:ext cx="9144000" cy="523220"/>
          </a:xfrm>
        </p:spPr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48551872"/>
              </p:ext>
            </p:extLst>
          </p:nvPr>
        </p:nvGraphicFramePr>
        <p:xfrm>
          <a:off x="16002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6791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62159426"/>
              </p:ext>
            </p:extLst>
          </p:nvPr>
        </p:nvGraphicFramePr>
        <p:xfrm>
          <a:off x="990600" y="1981200"/>
          <a:ext cx="7239000" cy="42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0628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dirty="0" smtClean="0"/>
              <a:t>Current Makeup of Social Networks</a:t>
            </a:r>
          </a:p>
          <a:p>
            <a:pPr lvl="1"/>
            <a:r>
              <a:rPr lang="en-US" sz="2000" dirty="0" smtClean="0"/>
              <a:t>Our </a:t>
            </a:r>
            <a:r>
              <a:rPr lang="en-US" sz="2000" dirty="0"/>
              <a:t>ultimate goal is to evaluate the effectiveness of each social network in collaborative, </a:t>
            </a:r>
            <a:r>
              <a:rPr lang="en-US" sz="2000" dirty="0" smtClean="0"/>
              <a:t>professional, </a:t>
            </a:r>
            <a:r>
              <a:rPr lang="en-US" sz="2000" dirty="0"/>
              <a:t>and academic </a:t>
            </a:r>
            <a:r>
              <a:rPr lang="en-US" sz="2000" dirty="0" smtClean="0"/>
              <a:t>applications</a:t>
            </a:r>
          </a:p>
          <a:p>
            <a:pPr lvl="1"/>
            <a:r>
              <a:rPr lang="en-US" sz="2000" dirty="0" smtClean="0"/>
              <a:t>What advantages do each social network have over one another</a:t>
            </a:r>
          </a:p>
          <a:p>
            <a:pPr marL="174625" lvl="1" indent="0">
              <a:buNone/>
            </a:pPr>
            <a:endParaRPr lang="en-US" sz="2000" dirty="0" smtClean="0"/>
          </a:p>
          <a:p>
            <a:r>
              <a:rPr lang="en-US" sz="2000" dirty="0" smtClean="0"/>
              <a:t>Potential/Future of Social Networks</a:t>
            </a:r>
          </a:p>
          <a:p>
            <a:pPr lvl="1"/>
            <a:r>
              <a:rPr lang="en-US" sz="2000" dirty="0" smtClean="0"/>
              <a:t>Through </a:t>
            </a:r>
            <a:r>
              <a:rPr lang="en-US" sz="2000" dirty="0"/>
              <a:t>this analysis we will be able to determine which of the two will become more dominant in the near </a:t>
            </a:r>
            <a:r>
              <a:rPr lang="en-US" sz="2000" dirty="0" smtClean="0"/>
              <a:t>future</a:t>
            </a:r>
          </a:p>
          <a:p>
            <a:pPr lvl="1"/>
            <a:r>
              <a:rPr lang="en-US" sz="2000" dirty="0" smtClean="0"/>
              <a:t>Which applications have good potential and where they will </a:t>
            </a:r>
            <a:r>
              <a:rPr lang="en-US" sz="2000" dirty="0"/>
              <a:t>be most </a:t>
            </a:r>
            <a:r>
              <a:rPr lang="en-US" sz="2000" dirty="0" smtClean="0"/>
              <a:t>valuable </a:t>
            </a: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735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5105400"/>
          </a:xfrm>
        </p:spPr>
        <p:txBody>
          <a:bodyPr>
            <a:normAutofit/>
          </a:bodyPr>
          <a:lstStyle/>
          <a:p>
            <a:r>
              <a:rPr lang="en-US" dirty="0"/>
              <a:t>How p</a:t>
            </a:r>
            <a:r>
              <a:rPr lang="en-US" dirty="0" smtClean="0"/>
              <a:t>eople use </a:t>
            </a:r>
            <a:r>
              <a:rPr lang="en-US" dirty="0"/>
              <a:t>their social networks?</a:t>
            </a:r>
          </a:p>
          <a:p>
            <a:pPr marL="571500" indent="-571500"/>
            <a:r>
              <a:rPr lang="en-US" dirty="0"/>
              <a:t>Background </a:t>
            </a:r>
            <a:r>
              <a:rPr lang="en-US" dirty="0" smtClean="0"/>
              <a:t>research</a:t>
            </a:r>
          </a:p>
          <a:p>
            <a:pPr marL="744538" lvl="1" indent="-571500"/>
            <a:r>
              <a:rPr lang="en-US" sz="1800" dirty="0" smtClean="0"/>
              <a:t>Foundation of information to build upon</a:t>
            </a:r>
          </a:p>
          <a:p>
            <a:pPr marL="744538" lvl="1" indent="-571500"/>
            <a:r>
              <a:rPr lang="en-US" sz="1800" dirty="0" smtClean="0"/>
              <a:t>Figuring out what is possible for social networks to accomplish</a:t>
            </a:r>
          </a:p>
          <a:p>
            <a:pPr marL="173038" lvl="1" indent="0">
              <a:buNone/>
            </a:pPr>
            <a:endParaRPr lang="en-US" sz="1800" dirty="0"/>
          </a:p>
          <a:p>
            <a:pPr marL="571500" indent="-571500"/>
            <a:r>
              <a:rPr lang="en-US" dirty="0"/>
              <a:t>Initial </a:t>
            </a:r>
            <a:r>
              <a:rPr lang="en-US" dirty="0" smtClean="0"/>
              <a:t>surveys</a:t>
            </a:r>
          </a:p>
          <a:p>
            <a:pPr marL="744538" lvl="1" indent="-571500"/>
            <a:r>
              <a:rPr lang="en-US" sz="1800" dirty="0" smtClean="0"/>
              <a:t>Building our primary data</a:t>
            </a:r>
          </a:p>
          <a:p>
            <a:pPr marL="744538" lvl="1" indent="-571500"/>
            <a:r>
              <a:rPr lang="en-US" sz="1800" dirty="0" smtClean="0"/>
              <a:t>Finding the common and strong opinions/thoughts on Google+ and Facebook</a:t>
            </a:r>
          </a:p>
          <a:p>
            <a:pPr marL="173038" lvl="1" indent="0">
              <a:buNone/>
            </a:pPr>
            <a:endParaRPr lang="en-US" sz="1800" dirty="0"/>
          </a:p>
          <a:p>
            <a:pPr marL="571500" indent="-571500"/>
            <a:r>
              <a:rPr lang="en-US" dirty="0"/>
              <a:t>Interviews </a:t>
            </a:r>
            <a:endParaRPr lang="en-US" dirty="0" smtClean="0"/>
          </a:p>
          <a:p>
            <a:pPr marL="744538" lvl="1" indent="-571500"/>
            <a:r>
              <a:rPr lang="en-US" sz="1800" dirty="0" smtClean="0"/>
              <a:t>Designed off Survey findings</a:t>
            </a:r>
          </a:p>
          <a:p>
            <a:pPr marL="744538" lvl="1" indent="-571500"/>
            <a:r>
              <a:rPr lang="en-US" sz="1800" dirty="0" smtClean="0"/>
              <a:t>Demo Google+ to Facebook users</a:t>
            </a:r>
            <a:endParaRPr lang="en-US" sz="1800" dirty="0"/>
          </a:p>
          <a:p>
            <a:pPr marL="744538" lvl="1" indent="-571500"/>
            <a:r>
              <a:rPr lang="en-US" sz="1800" dirty="0" smtClean="0"/>
              <a:t>Specific and detailed examples of both the good and bad that comes with using social networks</a:t>
            </a:r>
          </a:p>
          <a:p>
            <a:pPr marL="744538" lvl="1" indent="-571500"/>
            <a:r>
              <a:rPr lang="en-US" sz="1800" dirty="0" smtClean="0"/>
              <a:t>Different perspectives on why a certain social networks stands out to them</a:t>
            </a:r>
          </a:p>
          <a:p>
            <a:pPr marL="336550" lvl="2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Process &amp;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74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286000" y="6615346"/>
            <a:ext cx="6062868" cy="242654"/>
          </a:xfrm>
        </p:spPr>
        <p:txBody>
          <a:bodyPr>
            <a:normAutofit fontScale="32500" lnSpcReduction="2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066800"/>
            <a:ext cx="8763000" cy="5105400"/>
          </a:xfrm>
        </p:spPr>
        <p:txBody>
          <a:bodyPr>
            <a:noAutofit/>
          </a:bodyPr>
          <a:lstStyle/>
          <a:p>
            <a:r>
              <a:rPr lang="en-US" dirty="0"/>
              <a:t>How people want to use their social networks?</a:t>
            </a:r>
          </a:p>
          <a:p>
            <a:pPr marL="571500" indent="-571500"/>
            <a:r>
              <a:rPr lang="en-US" dirty="0"/>
              <a:t>Focused </a:t>
            </a:r>
            <a:r>
              <a:rPr lang="en-US" dirty="0" smtClean="0"/>
              <a:t>surveys</a:t>
            </a:r>
          </a:p>
          <a:p>
            <a:pPr marL="744538" lvl="1" indent="-571500"/>
            <a:r>
              <a:rPr lang="en-US" sz="1800" dirty="0" smtClean="0"/>
              <a:t>Opinions on specific tools their potential</a:t>
            </a:r>
          </a:p>
          <a:p>
            <a:pPr marL="744538" lvl="1" indent="-571500"/>
            <a:r>
              <a:rPr lang="en-US" sz="1800" dirty="0" smtClean="0"/>
              <a:t>Generating ideas on how users see social networking developing in the future</a:t>
            </a:r>
          </a:p>
          <a:p>
            <a:pPr marL="744538" lvl="1" indent="-571500"/>
            <a:endParaRPr lang="en-US" sz="1800" dirty="0" smtClean="0"/>
          </a:p>
          <a:p>
            <a:pPr marL="571500" indent="-571500"/>
            <a:r>
              <a:rPr lang="en-US" dirty="0" smtClean="0"/>
              <a:t>Interviews</a:t>
            </a:r>
          </a:p>
          <a:p>
            <a:pPr marL="744538" lvl="1" indent="-571500"/>
            <a:r>
              <a:rPr lang="en-US" sz="1800" dirty="0" smtClean="0"/>
              <a:t>Feedback on multiple perspectives of the directions that social networking could be headed</a:t>
            </a:r>
          </a:p>
          <a:p>
            <a:pPr marL="744538" lvl="1" indent="-571500"/>
            <a:r>
              <a:rPr lang="en-US" sz="1800" dirty="0" smtClean="0"/>
              <a:t>Leaned towards heavy users which were more knowledgeable on the subject and had stronger/more opinions on social networking</a:t>
            </a:r>
          </a:p>
          <a:p>
            <a:pPr marL="173038" lvl="1" indent="0">
              <a:buNone/>
            </a:pPr>
            <a:r>
              <a:rPr lang="en-US" sz="1800" dirty="0"/>
              <a:t>	</a:t>
            </a:r>
          </a:p>
          <a:p>
            <a:pPr marL="571500" indent="-571500"/>
            <a:r>
              <a:rPr lang="en-US" dirty="0"/>
              <a:t>Focus groups</a:t>
            </a:r>
          </a:p>
          <a:p>
            <a:pPr lvl="1"/>
            <a:r>
              <a:rPr lang="en-US" sz="1800" dirty="0" smtClean="0"/>
              <a:t>Facebook vs. Google+ users</a:t>
            </a:r>
            <a:endParaRPr lang="en-US" sz="1800" dirty="0"/>
          </a:p>
          <a:p>
            <a:pPr lvl="1"/>
            <a:r>
              <a:rPr lang="en-US" sz="1800" dirty="0" smtClean="0"/>
              <a:t>Feedback on our ideas of the Future of social networking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Process &amp;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875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5760407"/>
              </p:ext>
            </p:extLst>
          </p:nvPr>
        </p:nvGraphicFramePr>
        <p:xfrm>
          <a:off x="838200" y="1219200"/>
          <a:ext cx="7391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2318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762000" y="6005746"/>
            <a:ext cx="6062868" cy="24265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Source: Team Primary Research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Results – Surveys: Use differences between social networks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8181705" cy="4724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209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0887"/>
            <a:ext cx="9144000" cy="523220"/>
          </a:xfrm>
        </p:spPr>
        <p:txBody>
          <a:bodyPr/>
          <a:lstStyle/>
          <a:p>
            <a:r>
              <a:rPr lang="en-US" dirty="0" smtClean="0"/>
              <a:t>Results – Surveys: Top 5 negative qualities of Facebook</a:t>
            </a:r>
            <a:endParaRPr lang="en-US" dirty="0"/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498918" y="6400800"/>
            <a:ext cx="6062868" cy="24265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Source: Team Primary Research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2743200" y="3886200"/>
            <a:ext cx="3657600" cy="1143000"/>
          </a:xfrm>
          <a:prstGeom prst="downArrow">
            <a:avLst/>
          </a:prstGeom>
          <a:solidFill>
            <a:schemeClr val="bg1">
              <a:lumMod val="65000"/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89479" y="5181600"/>
            <a:ext cx="576504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 understand Facebook’s flaws &amp; shortcomings  but have become loyal and opposed to a new platform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214" y="1324202"/>
            <a:ext cx="3979572" cy="258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0377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777</Words>
  <Application>Microsoft Office PowerPoint</Application>
  <PresentationFormat>On-screen Show (4:3)</PresentationFormat>
  <Paragraphs>128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Agenda</vt:lpstr>
      <vt:lpstr>Abstract</vt:lpstr>
      <vt:lpstr>Objectives</vt:lpstr>
      <vt:lpstr>Process &amp; Methodology</vt:lpstr>
      <vt:lpstr>Process &amp; Methodology</vt:lpstr>
      <vt:lpstr>Results</vt:lpstr>
      <vt:lpstr>Results – Surveys: Use differences between social networks</vt:lpstr>
      <vt:lpstr>Results – Surveys: Top 5 negative qualities of Facebook</vt:lpstr>
      <vt:lpstr>Conclusions: Effective</vt:lpstr>
      <vt:lpstr>Conclusions: Innovative</vt:lpstr>
      <vt:lpstr>The big picture</vt:lpstr>
      <vt:lpstr>Future of Google +</vt:lpstr>
      <vt:lpstr>Education</vt:lpstr>
      <vt:lpstr>Professional/Business World Collaboration</vt:lpstr>
      <vt:lpstr>Social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alex</cp:lastModifiedBy>
  <cp:revision>13</cp:revision>
  <dcterms:created xsi:type="dcterms:W3CDTF">2012-04-23T15:24:18Z</dcterms:created>
  <dcterms:modified xsi:type="dcterms:W3CDTF">2012-04-23T17:58:42Z</dcterms:modified>
</cp:coreProperties>
</file>