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990"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marL="914400" lvl="1" indent="-317500">
              <a:buClr>
                <a:srgbClr val="000000"/>
              </a:buClr>
              <a:buSzPct val="127272"/>
              <a:buFont typeface="Courier New"/>
              <a:buChar char="o"/>
            </a:pPr>
            <a:r>
              <a:rPr lang="en" sz="1100"/>
              <a:t>
</a:t>
            </a:r>
          </a:p>
          <a:p>
            <a:endParaRPr lang="en" sz="1100"/>
          </a:p>
          <a:p>
            <a:endParaRPr lang="en" sz="1100"/>
          </a:p>
          <a:p>
            <a:endParaRPr lang="en" sz="1100"/>
          </a:p>
          <a:p>
            <a:endParaRPr lang="en" sz="1100"/>
          </a:p>
          <a:p>
            <a:endParaRPr lang="en" sz="1100"/>
          </a:p>
          <a:p>
            <a:endParaRPr lang="en" sz="1100"/>
          </a:p>
          <a:p>
            <a:endParaRPr lang="en" sz="1100"/>
          </a:p>
        </p:txBody>
      </p:sp>
    </p:spTree>
    <p:extLst>
      <p:ext uri="{BB962C8B-B14F-4D97-AF65-F5344CB8AC3E}">
        <p14:creationId xmlns:p14="http://schemas.microsoft.com/office/powerpoint/2010/main" val="21136639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Title, Subtitle, Authors &amp; Affiliations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a:buClr>
                <a:srgbClr val="000000"/>
              </a:buClr>
              <a:buSzPct val="100000"/>
              <a:buFont typeface="Arial"/>
              <a:buNone/>
            </a:pPr>
            <a:r>
              <a:rPr lang="en"/>
              <a:t>Definition of a Digital Wallet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Examples of digital wallets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1pPr>
            <a:lvl2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2pPr>
            <a:lvl3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3pPr>
            <a:lvl4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4pPr>
            <a:lvl5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5pPr>
            <a:lvl6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6pPr>
            <a:lvl7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7pPr>
            <a:lvl8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8pPr>
            <a:lvl9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9pPr>
          </a:lstStyle>
          <a:p>
            <a:endParaRPr/>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1pPr>
            <a:lvl2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2pPr>
            <a:lvl3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3pPr>
            <a:lvl4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4pPr>
            <a:lvl5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5pPr>
            <a:lvl6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6pPr>
            <a:lvl7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7pPr>
            <a:lvl8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8pPr>
            <a:lvl9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30" name="Shape 30"/>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33" name="Shape 33"/>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34" name="Shape 34"/>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lt1"/>
              </a:buClr>
              <a:buSzPct val="166666"/>
              <a:buFont typeface="Arial"/>
              <a:buChar char="•"/>
              <a:defRPr sz="3000" b="0" i="0" u="none" strike="noStrike" cap="none" baseline="0">
                <a:solidFill>
                  <a:schemeClr val="lt1"/>
                </a:solidFill>
                <a:latin typeface="Arial"/>
                <a:ea typeface="Arial"/>
                <a:cs typeface="Arial"/>
                <a:sym typeface="Arial"/>
              </a:defRPr>
            </a:lvl1pPr>
            <a:lvl2pPr marL="742950" indent="-285750" algn="l" rtl="0">
              <a:spcBef>
                <a:spcPts val="480"/>
              </a:spcBef>
              <a:buClr>
                <a:schemeClr val="lt1"/>
              </a:buClr>
              <a:buSzPct val="100000"/>
              <a:buFont typeface="Courier New"/>
              <a:buChar char="o"/>
              <a:defRPr sz="2400" b="0" i="0" u="none" strike="noStrike" cap="none" baseline="0">
                <a:solidFill>
                  <a:schemeClr val="lt1"/>
                </a:solidFill>
                <a:latin typeface="Arial"/>
                <a:ea typeface="Arial"/>
                <a:cs typeface="Arial"/>
                <a:sym typeface="Arial"/>
              </a:defRPr>
            </a:lvl2pPr>
            <a:lvl3pPr marL="1143000" indent="-228600" algn="l" rtl="0">
              <a:spcBef>
                <a:spcPts val="480"/>
              </a:spcBef>
              <a:buClr>
                <a:schemeClr val="lt1"/>
              </a:buClr>
              <a:buSzPct val="100000"/>
              <a:buFont typeface="Wingdings"/>
              <a:buChar char="§"/>
              <a:defRPr sz="2400" b="0" i="0" u="none" strike="noStrike" cap="none" baseline="0">
                <a:solidFill>
                  <a:schemeClr val="lt1"/>
                </a:solidFill>
                <a:latin typeface="Arial"/>
                <a:ea typeface="Arial"/>
                <a:cs typeface="Arial"/>
                <a:sym typeface="Arial"/>
              </a:defRPr>
            </a:lvl3pPr>
            <a:lvl4pPr marL="16002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4pPr>
            <a:lvl5pPr marL="20574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5pPr>
            <a:lvl6pPr marL="25146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6pPr>
            <a:lvl7pPr marL="29718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7pPr>
            <a:lvl8pPr marL="34290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8pPr>
            <a:lvl9pPr marL="38862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1066800" y="267660"/>
            <a:ext cx="7769400" cy="1661963"/>
          </a:xfrm>
          <a:prstGeom prst="rect">
            <a:avLst/>
          </a:prstGeom>
        </p:spPr>
        <p:txBody>
          <a:bodyPr wrap="square" lIns="91425" tIns="91425" rIns="91425" bIns="91425" anchor="b" anchorCtr="0">
            <a:spAutoFit/>
          </a:bodyPr>
          <a:lstStyle/>
          <a:p>
            <a:pPr>
              <a:buNone/>
            </a:pPr>
            <a:r>
              <a:rPr lang="en" dirty="0"/>
              <a:t>Using Smart Phones </a:t>
            </a:r>
            <a:br>
              <a:rPr lang="en" dirty="0"/>
            </a:br>
            <a:r>
              <a:rPr lang="en" dirty="0"/>
              <a:t>as Digital Wallets</a:t>
            </a:r>
          </a:p>
        </p:txBody>
      </p:sp>
      <p:sp>
        <p:nvSpPr>
          <p:cNvPr id="42" name="Shape 42"/>
          <p:cNvSpPr txBox="1">
            <a:spLocks noGrp="1"/>
          </p:cNvSpPr>
          <p:nvPr>
            <p:ph type="subTitle" idx="1"/>
          </p:nvPr>
        </p:nvSpPr>
        <p:spPr>
          <a:xfrm>
            <a:off x="4260600" y="1929623"/>
            <a:ext cx="4289400" cy="2072400"/>
          </a:xfrm>
          <a:prstGeom prst="rect">
            <a:avLst/>
          </a:prstGeom>
        </p:spPr>
        <p:txBody>
          <a:bodyPr lIns="91425" tIns="91425" rIns="91425" bIns="91425" anchor="t" anchorCtr="0">
            <a:spAutoFit/>
          </a:bodyPr>
          <a:lstStyle/>
          <a:p>
            <a:pPr>
              <a:buNone/>
            </a:pPr>
            <a:r>
              <a:rPr lang="en" i="1">
                <a:solidFill>
                  <a:srgbClr val="D9D9D9"/>
                </a:solidFill>
              </a:rPr>
              <a:t>Can the digital wallet replace the traditional wallet that we know today?</a:t>
            </a:r>
          </a:p>
        </p:txBody>
      </p:sp>
      <p:sp>
        <p:nvSpPr>
          <p:cNvPr id="43" name="Shape 43"/>
          <p:cNvSpPr txBox="1"/>
          <p:nvPr/>
        </p:nvSpPr>
        <p:spPr>
          <a:xfrm>
            <a:off x="2367000" y="5817175"/>
            <a:ext cx="6489000" cy="695700"/>
          </a:xfrm>
          <a:prstGeom prst="rect">
            <a:avLst/>
          </a:prstGeom>
          <a:noFill/>
        </p:spPr>
        <p:txBody>
          <a:bodyPr lIns="91425" tIns="91425" rIns="91425" bIns="91425" anchor="t" anchorCtr="0">
            <a:spAutoFit/>
          </a:bodyPr>
          <a:lstStyle/>
          <a:p>
            <a:pPr lvl="0" algn="ctr" rtl="0">
              <a:buNone/>
            </a:pPr>
            <a:r>
              <a:rPr lang="en" sz="1800" b="1">
                <a:solidFill>
                  <a:srgbClr val="D9D9D9"/>
                </a:solidFill>
              </a:rPr>
              <a:t>Insung Lee, Se Whan Park Tim Rast, Lindsay Thompson</a:t>
            </a:r>
          </a:p>
          <a:p>
            <a:pPr algn="ctr">
              <a:buNone/>
            </a:pPr>
            <a:r>
              <a:rPr lang="en" sz="1800" b="1">
                <a:solidFill>
                  <a:srgbClr val="D9D9D9"/>
                </a:solidFill>
              </a:rPr>
              <a:t>School of Informatics and Computing, Indiana University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Data and Results | </a:t>
            </a:r>
            <a:r>
              <a:rPr lang="en" i="1"/>
              <a:t>Security</a:t>
            </a:r>
          </a:p>
        </p:txBody>
      </p:sp>
      <p:sp>
        <p:nvSpPr>
          <p:cNvPr id="98" name="Shape 98"/>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1828800" lvl="3" indent="-298450" rtl="0">
              <a:lnSpc>
                <a:spcPct val="115000"/>
              </a:lnSpc>
              <a:spcBef>
                <a:spcPts val="0"/>
              </a:spcBef>
              <a:buClr>
                <a:srgbClr val="FFFFFF"/>
              </a:buClr>
              <a:buSzPct val="152777"/>
              <a:buFont typeface="Arial"/>
              <a:buChar char="•"/>
            </a:pPr>
            <a:r>
              <a:rPr lang="en" sz="1200">
                <a:solidFill>
                  <a:srgbClr val="FFFFFF"/>
                </a:solidFill>
              </a:rPr>
              <a:t>Security was the </a:t>
            </a:r>
            <a:r>
              <a:rPr lang="en" sz="1400">
                <a:solidFill>
                  <a:srgbClr val="FFFFFF"/>
                </a:solidFill>
              </a:rPr>
              <a:t>main concern of participants when using digital wallet.</a:t>
            </a:r>
          </a:p>
          <a:p>
            <a:pPr marL="1828800" lvl="3" indent="-298450" rtl="0">
              <a:lnSpc>
                <a:spcPct val="115000"/>
              </a:lnSpc>
              <a:spcBef>
                <a:spcPts val="0"/>
              </a:spcBef>
              <a:buClr>
                <a:srgbClr val="FFFFFF"/>
              </a:buClr>
              <a:buSzPct val="130952"/>
              <a:buFont typeface="Arial"/>
              <a:buChar char="•"/>
            </a:pPr>
            <a:r>
              <a:rPr lang="en" sz="1400">
                <a:solidFill>
                  <a:srgbClr val="FFFFFF"/>
                </a:solidFill>
              </a:rPr>
              <a:t>More than Half of the participants are not using any kind of anti-virus. If people are not using anti-virus, the digital wallet itself needs to be secured or recommend users to use anti-virus software.</a:t>
            </a:r>
          </a:p>
          <a:p>
            <a:pPr marL="1828800" lvl="3" indent="-298450" rtl="0">
              <a:lnSpc>
                <a:spcPct val="115000"/>
              </a:lnSpc>
              <a:spcBef>
                <a:spcPts val="0"/>
              </a:spcBef>
              <a:buClr>
                <a:srgbClr val="FFFFFF"/>
              </a:buClr>
              <a:buSzPct val="130952"/>
              <a:buFont typeface="Arial"/>
              <a:buChar char="•"/>
            </a:pPr>
            <a:r>
              <a:rPr lang="en" sz="1400">
                <a:solidFill>
                  <a:srgbClr val="FFFFFF"/>
                </a:solidFill>
              </a:rPr>
              <a:t>Participants of the survey were not physically securing their phone. With incorporation of digital wallet people will need to get into a habit of securing their phone.</a:t>
            </a:r>
          </a:p>
          <a:p>
            <a:endParaRPr lang="en" sz="1400">
              <a:solidFill>
                <a:srgbClr val="FFFFFF"/>
              </a:solidFill>
            </a:endParaRPr>
          </a:p>
        </p:txBody>
      </p:sp>
      <p:sp>
        <p:nvSpPr>
          <p:cNvPr id="99" name="Shape 99"/>
          <p:cNvSpPr/>
          <p:nvPr/>
        </p:nvSpPr>
        <p:spPr>
          <a:xfrm>
            <a:off x="5096737" y="4111543"/>
            <a:ext cx="3383787" cy="2254281"/>
          </a:xfrm>
          <a:prstGeom prst="rect">
            <a:avLst/>
          </a:prstGeom>
          <a:blipFill>
            <a:blip r:embed="rId4"/>
            <a:stretch>
              <a:fillRect/>
            </a:stretch>
          </a:blipFill>
        </p:spPr>
      </p:sp>
      <p:sp>
        <p:nvSpPr>
          <p:cNvPr id="100" name="Shape 100"/>
          <p:cNvSpPr/>
          <p:nvPr/>
        </p:nvSpPr>
        <p:spPr>
          <a:xfrm>
            <a:off x="631650" y="4100445"/>
            <a:ext cx="3422840" cy="2276475"/>
          </a:xfrm>
          <a:prstGeom prst="rect">
            <a:avLst/>
          </a:prstGeom>
          <a:blipFill>
            <a:blip r:embed="rId5"/>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Data and Results | </a:t>
            </a:r>
            <a:r>
              <a:rPr lang="en" i="1"/>
              <a:t>Cost</a:t>
            </a:r>
          </a:p>
        </p:txBody>
      </p:sp>
      <p:sp>
        <p:nvSpPr>
          <p:cNvPr id="106" name="Shape 106"/>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2743200" lvl="0" indent="-304800" rtl="0">
              <a:lnSpc>
                <a:spcPct val="115000"/>
              </a:lnSpc>
              <a:spcBef>
                <a:spcPts val="0"/>
              </a:spcBef>
              <a:buClr>
                <a:srgbClr val="FFFFFF"/>
              </a:buClr>
              <a:buSzPct val="166666"/>
              <a:buFont typeface="Arial"/>
              <a:buChar char="•"/>
            </a:pPr>
            <a:r>
              <a:rPr lang="en" sz="1200" dirty="0">
                <a:solidFill>
                  <a:srgbClr val="FFFFFF"/>
                </a:solidFill>
              </a:rPr>
              <a:t>When examining mobile applications that allow people to make transactions, when purchasing an item most people would not be willing to paying an extra fee.  For these mobile applications are to succeed they need to have a more competitive price when purchasing goods with the application.</a:t>
            </a:r>
          </a:p>
          <a:p>
            <a:pPr marL="2743200" lvl="0" indent="-304800" rtl="0">
              <a:lnSpc>
                <a:spcPct val="115000"/>
              </a:lnSpc>
              <a:spcBef>
                <a:spcPts val="0"/>
              </a:spcBef>
              <a:buClr>
                <a:srgbClr val="FFFFFF"/>
              </a:buClr>
              <a:buSzPct val="166666"/>
              <a:buFont typeface="Arial"/>
              <a:buChar char="•"/>
            </a:pPr>
            <a:r>
              <a:rPr lang="en" sz="1200" dirty="0">
                <a:solidFill>
                  <a:srgbClr val="FFFFFF"/>
                </a:solidFill>
              </a:rPr>
              <a:t>For these applications to succeed with replacing a wallet, they need to become more cost efficient. Most mobile applications charge over a 2.5% service fee.</a:t>
            </a:r>
          </a:p>
          <a:p>
            <a:pPr marL="2743200" lvl="0" indent="-304800" rtl="0">
              <a:lnSpc>
                <a:spcPct val="115000"/>
              </a:lnSpc>
              <a:spcBef>
                <a:spcPts val="0"/>
              </a:spcBef>
              <a:buClr>
                <a:srgbClr val="FFFFFF"/>
              </a:buClr>
              <a:buSzPct val="166666"/>
              <a:buFont typeface="Arial"/>
              <a:buChar char="•"/>
            </a:pPr>
            <a:r>
              <a:rPr lang="en" sz="1200" dirty="0">
                <a:solidFill>
                  <a:srgbClr val="FFFFFF"/>
                </a:solidFill>
              </a:rPr>
              <a:t>Most people who completed the survey did not say cost was their main concern when it comes to digital wallet applications, but since most said that they would not be willing to pay an extra price when making a transaction that could pose a problem for the growth of digital wallets.</a:t>
            </a:r>
          </a:p>
          <a:p>
            <a:endParaRPr lang="en" sz="1200" dirty="0">
              <a:solidFill>
                <a:srgbClr val="FFFFFF"/>
              </a:solidFill>
            </a:endParaRPr>
          </a:p>
        </p:txBody>
      </p:sp>
      <p:sp>
        <p:nvSpPr>
          <p:cNvPr id="107" name="Shape 107"/>
          <p:cNvSpPr/>
          <p:nvPr/>
        </p:nvSpPr>
        <p:spPr>
          <a:xfrm>
            <a:off x="4610100" y="4098187"/>
            <a:ext cx="3616324" cy="2183962"/>
          </a:xfrm>
          <a:prstGeom prst="rect">
            <a:avLst/>
          </a:prstGeom>
          <a:blipFill>
            <a:blip r:embed="rId4"/>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Conclusions and Future Work</a:t>
            </a:r>
          </a:p>
        </p:txBody>
      </p:sp>
      <p:sp>
        <p:nvSpPr>
          <p:cNvPr id="113" name="Shape 113"/>
          <p:cNvSpPr txBox="1">
            <a:spLocks noGrp="1"/>
          </p:cNvSpPr>
          <p:nvPr>
            <p:ph type="body" idx="1"/>
          </p:nvPr>
        </p:nvSpPr>
        <p:spPr>
          <a:xfrm>
            <a:off x="3369492" y="1600200"/>
            <a:ext cx="5317200" cy="1458831"/>
          </a:xfrm>
          <a:prstGeom prst="rect">
            <a:avLst/>
          </a:prstGeom>
        </p:spPr>
        <p:txBody>
          <a:bodyPr lIns="91425" tIns="91425" rIns="91425" bIns="91425" anchor="t" anchorCtr="0">
            <a:spAutoFit/>
          </a:bodyPr>
          <a:lstStyle/>
          <a:p>
            <a:pPr marR="0" lvl="0" algn="l" rtl="0">
              <a:lnSpc>
                <a:spcPct val="115000"/>
              </a:lnSpc>
              <a:spcBef>
                <a:spcPts val="0"/>
              </a:spcBef>
              <a:spcAft>
                <a:spcPts val="0"/>
              </a:spcAft>
              <a:buNone/>
            </a:pPr>
            <a:r>
              <a:rPr lang="en" sz="2400" dirty="0">
                <a:solidFill>
                  <a:srgbClr val="FFFFFF"/>
                </a:solidFill>
              </a:rPr>
              <a:t>We have made </a:t>
            </a:r>
            <a:r>
              <a:rPr lang="en" sz="2400" dirty="0" smtClean="0">
                <a:solidFill>
                  <a:srgbClr val="FFFFFF"/>
                </a:solidFill>
              </a:rPr>
              <a:t>several recommendations </a:t>
            </a:r>
            <a:r>
              <a:rPr lang="en" sz="2400" dirty="0">
                <a:solidFill>
                  <a:srgbClr val="FFFFFF"/>
                </a:solidFill>
              </a:rPr>
              <a:t>based upon our research areas.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Recommendations | </a:t>
            </a:r>
            <a:r>
              <a:rPr lang="en" i="1"/>
              <a:t>Ease of Use</a:t>
            </a:r>
          </a:p>
        </p:txBody>
      </p:sp>
      <p:sp>
        <p:nvSpPr>
          <p:cNvPr id="119" name="Shape 119"/>
          <p:cNvSpPr txBox="1">
            <a:spLocks noGrp="1"/>
          </p:cNvSpPr>
          <p:nvPr>
            <p:ph type="body" idx="1"/>
          </p:nvPr>
        </p:nvSpPr>
        <p:spPr>
          <a:xfrm>
            <a:off x="3369492" y="1600200"/>
            <a:ext cx="5317200" cy="4967700"/>
          </a:xfrm>
          <a:prstGeom prst="rect">
            <a:avLst/>
          </a:prstGeom>
        </p:spPr>
        <p:txBody>
          <a:bodyPr lIns="91425" tIns="91425" rIns="91425" bIns="91425" anchor="t" anchorCtr="0">
            <a:spAutoFit/>
          </a:bodyPr>
          <a:lstStyle/>
          <a:p>
            <a:pPr marL="457200" lvl="0" indent="-304800" rtl="0">
              <a:lnSpc>
                <a:spcPct val="115000"/>
              </a:lnSpc>
              <a:spcBef>
                <a:spcPts val="0"/>
              </a:spcBef>
              <a:buClr>
                <a:schemeClr val="lt1"/>
              </a:buClr>
              <a:buSzPct val="142857"/>
              <a:buFont typeface="Arial"/>
              <a:buChar char="•"/>
            </a:pPr>
            <a:r>
              <a:rPr lang="en" sz="1400">
                <a:solidFill>
                  <a:srgbClr val="FFFFFF"/>
                </a:solidFill>
              </a:rPr>
              <a:t>Shift focus of development to valid form of identification</a:t>
            </a:r>
          </a:p>
          <a:p>
            <a:pPr marL="914400" lvl="1" indent="-304800" rtl="0">
              <a:lnSpc>
                <a:spcPct val="115000"/>
              </a:lnSpc>
              <a:spcBef>
                <a:spcPts val="0"/>
              </a:spcBef>
              <a:buClr>
                <a:schemeClr val="lt1"/>
              </a:buClr>
              <a:buSzPct val="85714"/>
              <a:buFont typeface="Courier New"/>
              <a:buChar char="o"/>
            </a:pPr>
            <a:r>
              <a:rPr lang="en" sz="1400">
                <a:solidFill>
                  <a:srgbClr val="FFFFFF"/>
                </a:solidFill>
              </a:rPr>
              <a:t>Must work with businesses and possibly government to make this a more realistic possibility</a:t>
            </a:r>
          </a:p>
          <a:p>
            <a:pPr marL="914400" lvl="1" indent="-304800" rtl="0">
              <a:lnSpc>
                <a:spcPct val="115000"/>
              </a:lnSpc>
              <a:spcBef>
                <a:spcPts val="0"/>
              </a:spcBef>
              <a:buClr>
                <a:schemeClr val="lt1"/>
              </a:buClr>
              <a:buSzPct val="85714"/>
              <a:buFont typeface="Courier New"/>
              <a:buChar char="o"/>
            </a:pPr>
            <a:r>
              <a:rPr lang="en" sz="1400">
                <a:solidFill>
                  <a:srgbClr val="FFFFFF"/>
                </a:solidFill>
              </a:rPr>
              <a:t>PropID currently working on this</a:t>
            </a:r>
          </a:p>
          <a:p>
            <a:pPr marL="457200" lvl="0" indent="-304800" rtl="0">
              <a:lnSpc>
                <a:spcPct val="115000"/>
              </a:lnSpc>
              <a:spcBef>
                <a:spcPts val="0"/>
              </a:spcBef>
              <a:buClr>
                <a:schemeClr val="lt1"/>
              </a:buClr>
              <a:buSzPct val="142857"/>
              <a:buFont typeface="Arial"/>
              <a:buChar char="•"/>
            </a:pPr>
            <a:r>
              <a:rPr lang="en" sz="1400">
                <a:solidFill>
                  <a:srgbClr val="FFFFFF"/>
                </a:solidFill>
              </a:rPr>
              <a:t>Start promotions to convince merchants to adopt this technology (some sort of benefit for the merchant employing digital wallet technology)</a:t>
            </a:r>
          </a:p>
          <a:p>
            <a:pPr marL="914400" lvl="1" indent="-304800" rtl="0">
              <a:lnSpc>
                <a:spcPct val="115000"/>
              </a:lnSpc>
              <a:spcBef>
                <a:spcPts val="0"/>
              </a:spcBef>
              <a:buClr>
                <a:schemeClr val="lt1"/>
              </a:buClr>
              <a:buSzPct val="85714"/>
              <a:buFont typeface="Courier New"/>
              <a:buChar char="o"/>
            </a:pPr>
            <a:r>
              <a:rPr lang="en" sz="1400">
                <a:solidFill>
                  <a:srgbClr val="FFFFFF"/>
                </a:solidFill>
              </a:rPr>
              <a:t>Primarily boosts applications, but makes the applications themselves more convenient if they are more widely accepted as a form of currency</a:t>
            </a:r>
          </a:p>
          <a:p>
            <a:endParaRPr lang="en" sz="1400">
              <a:solidFill>
                <a:srgbClr val="FFFFFF"/>
              </a:solidFil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Recommendations | </a:t>
            </a:r>
            <a:r>
              <a:rPr lang="en" i="1"/>
              <a:t>Security</a:t>
            </a:r>
          </a:p>
        </p:txBody>
      </p:sp>
      <p:sp>
        <p:nvSpPr>
          <p:cNvPr id="125" name="Shape 125"/>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1828800" marR="0" lvl="3" indent="-317500" algn="l" rtl="0">
              <a:lnSpc>
                <a:spcPct val="115000"/>
              </a:lnSpc>
              <a:spcBef>
                <a:spcPts val="0"/>
              </a:spcBef>
              <a:spcAft>
                <a:spcPts val="0"/>
              </a:spcAft>
              <a:buClr>
                <a:srgbClr val="FFFFFF"/>
              </a:buClr>
              <a:buSzPct val="77777"/>
              <a:buFont typeface="Arial"/>
              <a:buChar char="•"/>
            </a:pPr>
            <a:r>
              <a:rPr lang="en">
                <a:solidFill>
                  <a:srgbClr val="FFFFFF"/>
                </a:solidFill>
              </a:rPr>
              <a:t>Security was the main concern of participants when using digital wallet.</a:t>
            </a:r>
          </a:p>
          <a:p>
            <a:endParaRPr lang="en">
              <a:solidFill>
                <a:srgbClr val="FFFFFF"/>
              </a:solidFill>
            </a:endParaRPr>
          </a:p>
          <a:p>
            <a:pPr marL="1828800" lvl="3" indent="-342900" rtl="0">
              <a:lnSpc>
                <a:spcPct val="115000"/>
              </a:lnSpc>
              <a:spcBef>
                <a:spcPts val="0"/>
              </a:spcBef>
              <a:buClr>
                <a:srgbClr val="FFFFFF"/>
              </a:buClr>
              <a:buSzPct val="99999"/>
              <a:buFont typeface="Arial"/>
              <a:buChar char="•"/>
            </a:pPr>
            <a:r>
              <a:rPr lang="en">
                <a:solidFill>
                  <a:srgbClr val="FFFFFF"/>
                </a:solidFill>
              </a:rPr>
              <a:t>More than Half of the participants are not using any kind of anti-virus. If people are not using anti-virus, the digital wallet itself needs to be secured or recommend users to use anti-virus software.</a:t>
            </a:r>
          </a:p>
          <a:p>
            <a:endParaRPr lang="en">
              <a:solidFill>
                <a:srgbClr val="FFFFFF"/>
              </a:solidFill>
            </a:endParaRPr>
          </a:p>
          <a:p>
            <a:pPr marL="1828800" lvl="3" indent="-342900" rtl="0">
              <a:lnSpc>
                <a:spcPct val="115000"/>
              </a:lnSpc>
              <a:spcBef>
                <a:spcPts val="0"/>
              </a:spcBef>
              <a:buClr>
                <a:srgbClr val="FFFFFF"/>
              </a:buClr>
              <a:buSzPct val="99999"/>
              <a:buFont typeface="Arial"/>
              <a:buChar char="•"/>
            </a:pPr>
            <a:r>
              <a:rPr lang="en">
                <a:solidFill>
                  <a:srgbClr val="FFFFFF"/>
                </a:solidFill>
              </a:rPr>
              <a:t>Participants of the survey were not physically securing their phone. With incorporation of digital wallet people will need to get into a habit of securing their phone.</a:t>
            </a:r>
          </a:p>
          <a:p>
            <a:endParaRPr lang="en">
              <a:solidFill>
                <a:srgbClr val="FFFFFF"/>
              </a:solidFil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Recommendations | </a:t>
            </a:r>
            <a:r>
              <a:rPr lang="en" i="1"/>
              <a:t>Cost</a:t>
            </a:r>
          </a:p>
        </p:txBody>
      </p:sp>
      <p:sp>
        <p:nvSpPr>
          <p:cNvPr id="131" name="Shape 131"/>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2743200" lvl="0" indent="-342900" rtl="0">
              <a:lnSpc>
                <a:spcPct val="115000"/>
              </a:lnSpc>
              <a:spcBef>
                <a:spcPts val="0"/>
              </a:spcBef>
              <a:buClr>
                <a:srgbClr val="FFFFFF"/>
              </a:buClr>
              <a:buSzPct val="166666"/>
              <a:buFont typeface="Arial"/>
              <a:buChar char="•"/>
            </a:pPr>
            <a:r>
              <a:rPr lang="en" sz="1800">
                <a:solidFill>
                  <a:srgbClr val="FFFFFF"/>
                </a:solidFill>
              </a:rPr>
              <a:t>Digital wallet application needs to be more cost efficient to decrease price of use.</a:t>
            </a:r>
          </a:p>
          <a:p>
            <a:pPr marL="3200400" lvl="1" indent="-342900" rtl="0">
              <a:lnSpc>
                <a:spcPct val="115000"/>
              </a:lnSpc>
              <a:spcBef>
                <a:spcPts val="0"/>
              </a:spcBef>
              <a:buClr>
                <a:srgbClr val="FFFFFF"/>
              </a:buClr>
              <a:buSzPct val="100000"/>
              <a:buFont typeface="Courier New"/>
              <a:buChar char="o"/>
            </a:pPr>
            <a:r>
              <a:rPr lang="en" sz="1800">
                <a:solidFill>
                  <a:srgbClr val="FFFFFF"/>
                </a:solidFill>
              </a:rPr>
              <a:t>People would rather use the cheaper method to make transactions.</a:t>
            </a:r>
          </a:p>
          <a:p>
            <a:pPr marL="2743200" lvl="0" indent="-342900" rtl="0">
              <a:lnSpc>
                <a:spcPct val="115000"/>
              </a:lnSpc>
              <a:spcBef>
                <a:spcPts val="0"/>
              </a:spcBef>
              <a:buClr>
                <a:srgbClr val="FFFFFF"/>
              </a:buClr>
              <a:buSzPct val="166666"/>
              <a:buFont typeface="Arial"/>
              <a:buChar char="•"/>
            </a:pPr>
            <a:r>
              <a:rPr lang="en" sz="1800">
                <a:solidFill>
                  <a:srgbClr val="FFFFFF"/>
                </a:solidFill>
              </a:rPr>
              <a:t>These applications need to create a competitive advantage over others forms of transaction.</a:t>
            </a:r>
          </a:p>
          <a:p>
            <a:pPr marL="3200400" lvl="1" indent="-342900" rtl="0">
              <a:lnSpc>
                <a:spcPct val="115000"/>
              </a:lnSpc>
              <a:spcBef>
                <a:spcPts val="0"/>
              </a:spcBef>
              <a:buClr>
                <a:srgbClr val="FFFFFF"/>
              </a:buClr>
              <a:buSzPct val="100000"/>
              <a:buFont typeface="Courier New"/>
              <a:buChar char="o"/>
            </a:pPr>
            <a:r>
              <a:rPr lang="en" sz="1800">
                <a:solidFill>
                  <a:srgbClr val="FFFFFF"/>
                </a:solidFill>
              </a:rPr>
              <a:t>Create some kind of coupon or discount when using mobile application</a:t>
            </a:r>
          </a:p>
          <a:p>
            <a:pPr marL="3200400" lvl="1" indent="-342900" rtl="0">
              <a:lnSpc>
                <a:spcPct val="115000"/>
              </a:lnSpc>
              <a:spcBef>
                <a:spcPts val="0"/>
              </a:spcBef>
              <a:buClr>
                <a:srgbClr val="FFFFFF"/>
              </a:buClr>
              <a:buSzPct val="100000"/>
              <a:buFont typeface="Courier New"/>
              <a:buChar char="o"/>
            </a:pPr>
            <a:r>
              <a:rPr lang="en" sz="1800">
                <a:solidFill>
                  <a:srgbClr val="FFFFFF"/>
                </a:solidFill>
              </a:rPr>
              <a:t>Create some kind of rewards program for using the mobile application to make transactions.</a:t>
            </a:r>
          </a:p>
          <a:p>
            <a:endParaRPr lang="en" sz="1800">
              <a:solidFill>
                <a:srgbClr val="FFFFFF"/>
              </a:solidFil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References</a:t>
            </a:r>
          </a:p>
        </p:txBody>
      </p:sp>
      <p:sp>
        <p:nvSpPr>
          <p:cNvPr id="137" name="Shape 137"/>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algn="r">
              <a:buClr>
                <a:srgbClr val="000000"/>
              </a:buClr>
              <a:buSzPct val="36666"/>
              <a:buFont typeface="Arial"/>
              <a:buNone/>
            </a:pPr>
            <a:r>
              <a:rPr lang="en"/>
              <a:t>Picture of hands using Square dongle: www.square.com accessed on 4.12.12</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Definition of a "Digital Wallet"</a:t>
            </a:r>
          </a:p>
        </p:txBody>
      </p:sp>
      <p:sp>
        <p:nvSpPr>
          <p:cNvPr id="49" name="Shape 49"/>
          <p:cNvSpPr txBox="1">
            <a:spLocks noGrp="1"/>
          </p:cNvSpPr>
          <p:nvPr>
            <p:ph type="body" idx="1"/>
          </p:nvPr>
        </p:nvSpPr>
        <p:spPr>
          <a:xfrm>
            <a:off x="2455200" y="1600200"/>
            <a:ext cx="6231599" cy="4967700"/>
          </a:xfrm>
          <a:prstGeom prst="rect">
            <a:avLst/>
          </a:prstGeom>
        </p:spPr>
        <p:txBody>
          <a:bodyPr lIns="91425" tIns="91425" rIns="91425" bIns="91425" anchor="t" anchorCtr="0">
            <a:spAutoFit/>
          </a:bodyPr>
          <a:lstStyle/>
          <a:p>
            <a:pPr lvl="0" algn="r" rtl="0">
              <a:spcBef>
                <a:spcPts val="0"/>
              </a:spcBef>
              <a:buClr>
                <a:srgbClr val="000000"/>
              </a:buClr>
              <a:buSzPct val="45833"/>
              <a:buFont typeface="Arial"/>
              <a:buNone/>
            </a:pPr>
            <a:r>
              <a:rPr lang="en" sz="2400" dirty="0">
                <a:solidFill>
                  <a:srgbClr val="D9D9D9"/>
                </a:solidFill>
              </a:rPr>
              <a:t>A “digital wallet” refers to a mobile application for smart phones that allows users to replace their wallet with smart phone technology, by giving options like making payments and performing monetary transactions solely using the technology inside of the device, as well as providing valid forms of identification and containing other items that may be found in a wallet (such as customer affinity cards or coupon offers). </a:t>
            </a:r>
          </a:p>
          <a:p>
            <a:endParaRPr lang="en" sz="2400" dirty="0">
              <a:solidFill>
                <a:srgbClr val="D9D9D9"/>
              </a:solidFill>
            </a:endParaRPr>
          </a:p>
        </p:txBody>
      </p:sp>
      <p:sp>
        <p:nvSpPr>
          <p:cNvPr id="50" name="Shape 50"/>
          <p:cNvSpPr txBox="1"/>
          <p:nvPr/>
        </p:nvSpPr>
        <p:spPr>
          <a:xfrm>
            <a:off x="152400" y="152400"/>
            <a:ext cx="3000000" cy="3000000"/>
          </a:xfrm>
          <a:prstGeom prst="rect">
            <a:avLst/>
          </a:prstGeom>
        </p:spPr>
        <p:txBody>
          <a:bodyPr lIns="91425" tIns="91425" rIns="91425" bIns="91425" anchor="ctr" anchorCtr="0">
            <a:spAutoFit/>
          </a:bodyPr>
          <a:lstStyle/>
          <a:p>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r">
              <a:buNone/>
            </a:pPr>
            <a:r>
              <a:rPr lang="en"/>
              <a:t>Current Examples of Digital Wallets</a:t>
            </a:r>
          </a:p>
        </p:txBody>
      </p:sp>
      <p:sp>
        <p:nvSpPr>
          <p:cNvPr id="56" name="Shape 56"/>
          <p:cNvSpPr txBox="1">
            <a:spLocks noGrp="1"/>
          </p:cNvSpPr>
          <p:nvPr>
            <p:ph type="body" idx="1"/>
          </p:nvPr>
        </p:nvSpPr>
        <p:spPr>
          <a:xfrm>
            <a:off x="5155200" y="1600200"/>
            <a:ext cx="3531599" cy="4967700"/>
          </a:xfrm>
          <a:prstGeom prst="rect">
            <a:avLst/>
          </a:prstGeom>
        </p:spPr>
        <p:txBody>
          <a:bodyPr lIns="91425" tIns="91425" rIns="91425" bIns="91425" anchor="t" anchorCtr="0">
            <a:spAutoFit/>
          </a:bodyPr>
          <a:lstStyle/>
          <a:p>
            <a:pPr marL="457200" lvl="0" indent="-419100" rtl="0">
              <a:buClr>
                <a:schemeClr val="lt1"/>
              </a:buClr>
              <a:buSzPct val="166666"/>
              <a:buFont typeface="Arial"/>
              <a:buChar char="•"/>
            </a:pPr>
            <a:r>
              <a:rPr lang="en"/>
              <a:t>Square</a:t>
            </a:r>
          </a:p>
          <a:p>
            <a:pPr marL="457200" lvl="0" indent="-419100" rtl="0">
              <a:buClr>
                <a:schemeClr val="lt1"/>
              </a:buClr>
              <a:buSzPct val="166666"/>
              <a:buFont typeface="Arial"/>
              <a:buChar char="•"/>
            </a:pPr>
            <a:r>
              <a:rPr lang="en"/>
              <a:t>Google Wallet</a:t>
            </a:r>
          </a:p>
          <a:p>
            <a:pPr marL="457200" lvl="0" indent="-419100" rtl="0">
              <a:buClr>
                <a:schemeClr val="lt1"/>
              </a:buClr>
              <a:buSzPct val="166666"/>
              <a:buFont typeface="Arial"/>
              <a:buChar char="•"/>
            </a:pPr>
            <a:r>
              <a:rPr lang="en"/>
              <a:t>PayPal Mobile</a:t>
            </a:r>
          </a:p>
          <a:p>
            <a:pPr marL="457200" lvl="0" indent="-419100">
              <a:buClr>
                <a:schemeClr val="lt1"/>
              </a:buClr>
              <a:buSzPct val="166666"/>
              <a:buFont typeface="Arial"/>
              <a:buChar char="•"/>
            </a:pPr>
            <a:r>
              <a:rPr lang="en"/>
              <a:t>Visa V.me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Methods | </a:t>
            </a:r>
            <a:r>
              <a:rPr lang="en" i="1"/>
              <a:t>Survey</a:t>
            </a:r>
          </a:p>
        </p:txBody>
      </p:sp>
      <p:sp>
        <p:nvSpPr>
          <p:cNvPr id="62" name="Shape 62"/>
          <p:cNvSpPr/>
          <p:nvPr/>
        </p:nvSpPr>
        <p:spPr>
          <a:xfrm>
            <a:off x="4885400" y="1417637"/>
            <a:ext cx="3657600" cy="2133600"/>
          </a:xfrm>
          <a:prstGeom prst="rect">
            <a:avLst/>
          </a:prstGeom>
          <a:blipFill>
            <a:blip r:embed="rId4"/>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Methods |</a:t>
            </a:r>
            <a:r>
              <a:rPr lang="en" i="1"/>
              <a:t> Literature Research</a:t>
            </a:r>
          </a:p>
        </p:txBody>
      </p:sp>
      <p:sp>
        <p:nvSpPr>
          <p:cNvPr id="68" name="Shape 68"/>
          <p:cNvSpPr/>
          <p:nvPr/>
        </p:nvSpPr>
        <p:spPr>
          <a:xfrm>
            <a:off x="4944950" y="1417637"/>
            <a:ext cx="3657600" cy="2133600"/>
          </a:xfrm>
          <a:prstGeom prst="rect">
            <a:avLst/>
          </a:prstGeom>
          <a:blipFill>
            <a:blip r:embed="rId4"/>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Methods | </a:t>
            </a:r>
            <a:r>
              <a:rPr lang="en" i="1"/>
              <a:t>Interview</a:t>
            </a:r>
          </a:p>
        </p:txBody>
      </p:sp>
      <p:sp>
        <p:nvSpPr>
          <p:cNvPr id="74" name="Shape 74"/>
          <p:cNvSpPr/>
          <p:nvPr/>
        </p:nvSpPr>
        <p:spPr>
          <a:xfrm>
            <a:off x="4038600" y="1929537"/>
            <a:ext cx="4648200" cy="2619375"/>
          </a:xfrm>
          <a:prstGeom prst="rect">
            <a:avLst/>
          </a:prstGeom>
          <a:blipFill>
            <a:blip r:embed="rId4"/>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Methods | </a:t>
            </a:r>
            <a:r>
              <a:rPr lang="en" i="1"/>
              <a:t>Observation</a:t>
            </a:r>
          </a:p>
        </p:txBody>
      </p:sp>
      <p:sp>
        <p:nvSpPr>
          <p:cNvPr id="80" name="Shape 80"/>
          <p:cNvSpPr/>
          <p:nvPr/>
        </p:nvSpPr>
        <p:spPr>
          <a:xfrm>
            <a:off x="3790950" y="1724837"/>
            <a:ext cx="4895850" cy="2752725"/>
          </a:xfrm>
          <a:prstGeom prst="rect">
            <a:avLst/>
          </a:prstGeom>
          <a:blipFill>
            <a:blip r:embed="rId4"/>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Video</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lgn="r">
              <a:buClr>
                <a:srgbClr val="000000"/>
              </a:buClr>
              <a:buSzPct val="30555"/>
              <a:buFont typeface="Arial"/>
              <a:buNone/>
            </a:pPr>
            <a:r>
              <a:rPr lang="en"/>
              <a:t>Data and Results | </a:t>
            </a:r>
            <a:r>
              <a:rPr lang="en" i="1"/>
              <a:t>Ease of Use</a:t>
            </a:r>
          </a:p>
        </p:txBody>
      </p:sp>
      <p:sp>
        <p:nvSpPr>
          <p:cNvPr id="91" name="Shape 91"/>
          <p:cNvSpPr txBox="1">
            <a:spLocks noGrp="1"/>
          </p:cNvSpPr>
          <p:nvPr>
            <p:ph type="body" idx="1"/>
          </p:nvPr>
        </p:nvSpPr>
        <p:spPr>
          <a:xfrm>
            <a:off x="3369492" y="1600200"/>
            <a:ext cx="5317200" cy="4967700"/>
          </a:xfrm>
          <a:prstGeom prst="rect">
            <a:avLst/>
          </a:prstGeom>
        </p:spPr>
        <p:txBody>
          <a:bodyPr lIns="91425" tIns="91425" rIns="91425" bIns="91425" anchor="t" anchorCtr="0">
            <a:spAutoFit/>
          </a:bodyPr>
          <a:lstStyle/>
          <a:p>
            <a:pPr marL="457200" marR="0" lvl="0" indent="-304800" algn="l" rtl="0">
              <a:lnSpc>
                <a:spcPct val="115000"/>
              </a:lnSpc>
              <a:spcBef>
                <a:spcPts val="0"/>
              </a:spcBef>
              <a:spcAft>
                <a:spcPts val="0"/>
              </a:spcAft>
              <a:buClr>
                <a:schemeClr val="lt1"/>
              </a:buClr>
              <a:buSzPct val="142857"/>
              <a:buFont typeface="Arial"/>
              <a:buChar char="•"/>
            </a:pPr>
            <a:r>
              <a:rPr lang="en" sz="1400">
                <a:solidFill>
                  <a:srgbClr val="FFFFFF"/>
                </a:solidFill>
              </a:rPr>
              <a:t>By examining mobile applications with similar missions (to make a tangible object obsolete; such as smart phone cameras, smart phone GPS systems, etc.), it is necessary that digital wallet applications must contain all basic features of the tangible object to be truly successful.</a:t>
            </a:r>
          </a:p>
          <a:p>
            <a:pPr marL="457200" lvl="0" indent="-317500" rtl="0">
              <a:lnSpc>
                <a:spcPct val="115000"/>
              </a:lnSpc>
              <a:spcBef>
                <a:spcPts val="0"/>
              </a:spcBef>
              <a:buClr>
                <a:schemeClr val="lt1"/>
              </a:buClr>
              <a:buSzPct val="166666"/>
              <a:buFont typeface="Arial"/>
              <a:buChar char="•"/>
            </a:pPr>
            <a:r>
              <a:rPr lang="en" sz="1400">
                <a:solidFill>
                  <a:srgbClr val="FFFFFF"/>
                </a:solidFill>
              </a:rPr>
              <a:t>If this is true, the next step for digital wallet applications has to be a convenient, valid form of identification which is presumably the next most common item found in a wallet that is not currency.</a:t>
            </a:r>
          </a:p>
          <a:p>
            <a:endParaRPr lang="en" sz="1400">
              <a:solidFill>
                <a:srgbClr val="FFFFFF"/>
              </a:solidFill>
            </a:endParaRPr>
          </a:p>
        </p:txBody>
      </p:sp>
      <p:sp>
        <p:nvSpPr>
          <p:cNvPr id="92" name="Shape 92"/>
          <p:cNvSpPr/>
          <p:nvPr/>
        </p:nvSpPr>
        <p:spPr>
          <a:xfrm>
            <a:off x="5257800" y="4034250"/>
            <a:ext cx="3429000" cy="2533650"/>
          </a:xfrm>
          <a:prstGeom prst="rect">
            <a:avLst/>
          </a:prstGeom>
          <a:blipFill>
            <a:blip r:embed="rId4"/>
            <a:stretch>
              <a:fillRect/>
            </a:stretch>
          </a:blipFill>
        </p:spPr>
      </p:sp>
    </p:spTree>
  </p:cSld>
  <p:clrMapOvr>
    <a:masterClrMapping/>
  </p:clrMapOvr>
  <p:transition spd="slow">
    <p:cut/>
  </p:transition>
</p:sld>
</file>

<file path=ppt/theme/theme1.xml><?xml version="1.0" encoding="utf-8"?>
<a:theme xmlns:a="http://schemas.openxmlformats.org/drawingml/2006/main">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725</Words>
  <Application>Microsoft Office PowerPoint</Application>
  <PresentationFormat>On-screen Show (4:3)</PresentationFormat>
  <Paragraphs>52</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
      <vt:lpstr/>
      <vt:lpstr>Using Smart Phones  as Digital Wallets</vt:lpstr>
      <vt:lpstr>Definition of a "Digital Wallet"</vt:lpstr>
      <vt:lpstr>Current Examples of Digital Wallets</vt:lpstr>
      <vt:lpstr>Methods | Survey</vt:lpstr>
      <vt:lpstr>Methods | Literature Research</vt:lpstr>
      <vt:lpstr>Methods | Interview</vt:lpstr>
      <vt:lpstr>Methods | Observation</vt:lpstr>
      <vt:lpstr>Video</vt:lpstr>
      <vt:lpstr>Data and Results | Ease of Use</vt:lpstr>
      <vt:lpstr>Data and Results | Security</vt:lpstr>
      <vt:lpstr>Data and Results | Cost</vt:lpstr>
      <vt:lpstr>Conclusions and Future Work</vt:lpstr>
      <vt:lpstr>Recommendations | Ease of Use</vt:lpstr>
      <vt:lpstr>Recommendations | Security</vt:lpstr>
      <vt:lpstr>Recommendations | Cost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Smart Phones  as Digital Wallets</dc:title>
  <cp:lastModifiedBy>Lindsay</cp:lastModifiedBy>
  <cp:revision>1</cp:revision>
  <dcterms:modified xsi:type="dcterms:W3CDTF">2012-04-23T17:54:17Z</dcterms:modified>
</cp:coreProperties>
</file>