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7" r:id="rId2"/>
    <p:sldId id="284" r:id="rId3"/>
    <p:sldId id="289" r:id="rId4"/>
    <p:sldId id="288" r:id="rId5"/>
    <p:sldId id="343" r:id="rId6"/>
    <p:sldId id="285" r:id="rId7"/>
    <p:sldId id="286" r:id="rId8"/>
    <p:sldId id="291" r:id="rId9"/>
    <p:sldId id="333" r:id="rId10"/>
    <p:sldId id="334" r:id="rId11"/>
    <p:sldId id="336" r:id="rId12"/>
    <p:sldId id="337" r:id="rId13"/>
    <p:sldId id="338" r:id="rId14"/>
    <p:sldId id="339" r:id="rId15"/>
    <p:sldId id="340" r:id="rId16"/>
    <p:sldId id="341" r:id="rId17"/>
    <p:sldId id="342"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6" r:id="rId46"/>
    <p:sldId id="327" r:id="rId47"/>
    <p:sldId id="328" r:id="rId48"/>
    <p:sldId id="324" r:id="rId49"/>
    <p:sldId id="325" r:id="rId50"/>
    <p:sldId id="329" r:id="rId51"/>
    <p:sldId id="330" r:id="rId52"/>
    <p:sldId id="331" r:id="rId53"/>
    <p:sldId id="33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4622" autoAdjust="0"/>
  </p:normalViewPr>
  <p:slideViewPr>
    <p:cSldViewPr>
      <p:cViewPr varScale="1">
        <p:scale>
          <a:sx n="67" d="100"/>
          <a:sy n="67" d="100"/>
        </p:scale>
        <p:origin x="-5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0" d="100"/>
          <a:sy n="40" d="100"/>
        </p:scale>
        <p:origin x="-1570"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DF7A0C-B411-432D-94AC-340A7709CFBF}" type="datetimeFigureOut">
              <a:rPr lang="en-US" smtClean="0"/>
              <a:pPr/>
              <a:t>1/11/2012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528F8A-8D50-482E-9357-6B615110BA2E}" type="slidenum">
              <a:rPr lang="en-US" smtClean="0"/>
              <a:pPr/>
              <a:t>‹#›</a:t>
            </a:fld>
            <a:endParaRPr lang="en-US"/>
          </a:p>
        </p:txBody>
      </p:sp>
    </p:spTree>
    <p:extLst>
      <p:ext uri="{BB962C8B-B14F-4D97-AF65-F5344CB8AC3E}">
        <p14:creationId xmlns:p14="http://schemas.microsoft.com/office/powerpoint/2010/main" val="2890346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998CFA-9E75-45FB-8935-946BE073FC00}" type="datetimeFigureOut">
              <a:rPr lang="en-US" smtClean="0"/>
              <a:pPr/>
              <a:t>1/11/2012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B1FE7-8361-46B6-8807-0D0FEB56D0A1}" type="slidenum">
              <a:rPr lang="en-US" smtClean="0"/>
              <a:pPr/>
              <a:t>‹#›</a:t>
            </a:fld>
            <a:endParaRPr lang="en-US"/>
          </a:p>
        </p:txBody>
      </p:sp>
    </p:spTree>
    <p:extLst>
      <p:ext uri="{BB962C8B-B14F-4D97-AF65-F5344CB8AC3E}">
        <p14:creationId xmlns:p14="http://schemas.microsoft.com/office/powerpoint/2010/main" val="303034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We present a novel method of measuring the perceptual present from performance timing data by reframing the question of the duration of the perceptual present to a related inquiry: at a given location in the piece, how many previous beats are sufficient to predict the duration of the current beat? We address this by building and testing probabilistic graphical models that include different ranges of pervious beats in predicting the current. We compute the likelihood for each model with timing data across all performers and perform statistical tests on each pair of those models to exclude those seem to arise by chance. We choose the model that has uncompromised predicting power but incorporates a smaller range of previous beats. A perceptual span plot across 32 performances on Mazurka Op. 30, No. 2 is shown as an example </a:t>
            </a:r>
            <a:endParaRPr lang="en-US" dirty="0"/>
          </a:p>
        </p:txBody>
      </p:sp>
      <p:sp>
        <p:nvSpPr>
          <p:cNvPr id="4" name="Slide Number Placeholder 3"/>
          <p:cNvSpPr>
            <a:spLocks noGrp="1"/>
          </p:cNvSpPr>
          <p:nvPr>
            <p:ph type="sldNum" sz="quarter" idx="10"/>
          </p:nvPr>
        </p:nvSpPr>
        <p:spPr/>
        <p:txBody>
          <a:bodyPr/>
          <a:lstStyle/>
          <a:p>
            <a:fld id="{86CB1FE7-8361-46B6-8807-0D0FEB56D0A1}"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Japanese toy robots (Selma)</a:t>
            </a:r>
          </a:p>
          <a:p>
            <a:r>
              <a:rPr lang="en-US" sz="1200" b="0" i="0" kern="1200" dirty="0" smtClean="0">
                <a:solidFill>
                  <a:schemeClr val="tx1"/>
                </a:solidFill>
                <a:latin typeface="+mn-lt"/>
                <a:ea typeface="+mn-ea"/>
                <a:cs typeface="+mn-cs"/>
              </a:rPr>
              <a:t>This photo depicts the </a:t>
            </a:r>
            <a:r>
              <a:rPr lang="en-US" sz="1200" b="0" i="0" kern="1200" dirty="0" err="1" smtClean="0">
                <a:solidFill>
                  <a:schemeClr val="tx1"/>
                </a:solidFill>
                <a:latin typeface="+mn-lt"/>
                <a:ea typeface="+mn-ea"/>
                <a:cs typeface="+mn-cs"/>
              </a:rPr>
              <a:t>Cybersyn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Opsroom</a:t>
            </a:r>
            <a:r>
              <a:rPr lang="en-US" sz="1200" b="0" i="0" kern="1200" dirty="0" smtClean="0">
                <a:solidFill>
                  <a:schemeClr val="tx1"/>
                </a:solidFill>
                <a:latin typeface="+mn-lt"/>
                <a:ea typeface="+mn-ea"/>
                <a:cs typeface="+mn-cs"/>
              </a:rPr>
              <a:t> - the control center envisioned by British </a:t>
            </a:r>
            <a:r>
              <a:rPr lang="en-US" sz="1200" b="0" i="0" kern="1200" dirty="0" err="1" smtClean="0">
                <a:solidFill>
                  <a:schemeClr val="tx1"/>
                </a:solidFill>
                <a:latin typeface="+mn-lt"/>
                <a:ea typeface="+mn-ea"/>
                <a:cs typeface="+mn-cs"/>
              </a:rPr>
              <a:t>cybernetician</a:t>
            </a:r>
            <a:r>
              <a:rPr lang="en-US" sz="1200" b="0" i="0" kern="1200" dirty="0" smtClean="0">
                <a:solidFill>
                  <a:schemeClr val="tx1"/>
                </a:solidFill>
                <a:latin typeface="+mn-lt"/>
                <a:ea typeface="+mn-ea"/>
                <a:cs typeface="+mn-cs"/>
              </a:rPr>
              <a:t> Stafford Beer and constructed in Santiago between 1971-1973.</a:t>
            </a:r>
            <a:endParaRPr lang="en-US" dirty="0"/>
          </a:p>
        </p:txBody>
      </p:sp>
      <p:sp>
        <p:nvSpPr>
          <p:cNvPr id="4" name="Slide Number Placeholder 3"/>
          <p:cNvSpPr>
            <a:spLocks noGrp="1"/>
          </p:cNvSpPr>
          <p:nvPr>
            <p:ph type="sldNum" sz="quarter" idx="10"/>
          </p:nvPr>
        </p:nvSpPr>
        <p:spPr/>
        <p:txBody>
          <a:bodyPr/>
          <a:lstStyle/>
          <a:p>
            <a:fld id="{86CB1FE7-8361-46B6-8807-0D0FEB56D0A1}"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CB1FE7-8361-46B6-8807-0D0FEB56D0A1}" type="slidenum">
              <a:rPr lang="en-US" smtClean="0"/>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Feedback/Suggestions:</a:t>
            </a:r>
          </a:p>
          <a:p>
            <a:endParaRPr lang="en-US" dirty="0"/>
          </a:p>
        </p:txBody>
      </p:sp>
      <p:sp>
        <p:nvSpPr>
          <p:cNvPr id="4" name="Slide Number Placeholder 3"/>
          <p:cNvSpPr>
            <a:spLocks noGrp="1"/>
          </p:cNvSpPr>
          <p:nvPr>
            <p:ph type="sldNum" sz="quarter" idx="10"/>
          </p:nvPr>
        </p:nvSpPr>
        <p:spPr/>
        <p:txBody>
          <a:bodyPr/>
          <a:lstStyle/>
          <a:p>
            <a:fld id="{DCD73815-B9F9-4590-BF11-9D916A5FA713}" type="slidenum">
              <a:rPr lang="en-US" smtClean="0"/>
              <a:pPr/>
              <a:t>31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F09D01-C569-4F0F-85A6-58AF90286D1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F09D01-C569-4F0F-85A6-58AF90286D1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F09D01-C569-4F0F-85A6-58AF90286D1D}" type="slidenum">
              <a:rPr lang="en-US" smtClean="0"/>
              <a:pPr/>
              <a:t>50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51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7"/>
          <p:cNvSpPr>
            <a:spLocks noGrp="1"/>
          </p:cNvSpPr>
          <p:nvPr>
            <p:ph type="sldNum" sz="quarter" idx="10"/>
          </p:nvPr>
        </p:nvSpPr>
        <p:spPr/>
        <p:txBody>
          <a:bodyPr/>
          <a:lstStyle/>
          <a:p>
            <a:r>
              <a:rPr lang="en-US" b="1" smtClean="0">
                <a:solidFill>
                  <a:schemeClr val="tx1"/>
                </a:solidFill>
              </a:rPr>
              <a:t>I399</a:t>
            </a:r>
            <a:r>
              <a:rPr lang="en-US" b="1" smtClean="0"/>
              <a:t>     </a:t>
            </a:r>
            <a:fld id="{3DFAF699-94D7-49F0-A77E-49E1648DADD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1/11/2012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1/11/2012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0" y="1219200"/>
            <a:ext cx="9144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Rounded MT Bold"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Rounded MT Bold" pitchFamily="34" charset="0"/>
                <a:ea typeface="+mn-ea"/>
                <a:cs typeface="+mn-cs"/>
              </a:rPr>
              <a:t>I399-12</a:t>
            </a:r>
            <a:r>
              <a:rPr kumimoji="0" lang="en-US" sz="1200" b="1" i="0" u="none" strike="noStrike" kern="1200" cap="none" spc="0" normalizeH="0" baseline="0" noProof="0" dirty="0" smtClean="0">
                <a:ln>
                  <a:noFill/>
                </a:ln>
                <a:solidFill>
                  <a:schemeClr val="tx1">
                    <a:tint val="75000"/>
                  </a:schemeClr>
                </a:solidFill>
                <a:effectLst/>
                <a:uLnTx/>
                <a:uFillTx/>
                <a:latin typeface="Arial Rounded MT Bold" pitchFamily="34" charset="0"/>
                <a:ea typeface="+mn-ea"/>
                <a:cs typeface="+mn-cs"/>
              </a:rPr>
              <a:t>     </a:t>
            </a:r>
            <a:fld id="{3DFAF699-94D7-49F0-A77E-49E1648DADDC}" type="slidenum">
              <a:rPr kumimoji="0" lang="en-US" sz="1200" b="0" i="0" u="none" strike="noStrike" kern="1200" cap="none" spc="0" normalizeH="0" baseline="0" noProof="0" smtClean="0">
                <a:ln>
                  <a:noFill/>
                </a:ln>
                <a:solidFill>
                  <a:schemeClr val="tx1">
                    <a:tint val="75000"/>
                  </a:schemeClr>
                </a:solidFill>
                <a:effectLst/>
                <a:uLnTx/>
                <a:uFillTx/>
                <a:latin typeface="Arial Rounded MT Bold"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smtClean="0">
              <a:ln>
                <a:noFill/>
              </a:ln>
              <a:solidFill>
                <a:schemeClr val="tx1">
                  <a:tint val="75000"/>
                </a:schemeClr>
              </a:solidFill>
              <a:effectLst/>
              <a:uLnTx/>
              <a:uFillTx/>
              <a:latin typeface="Arial Rounded MT Bold"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1/11/2012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1/11/2012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1/11/2012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1/11/2012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1/11/2012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1/11/2012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1/11/2012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Rounded MT Bold" pitchFamily="34" charset="0"/>
              </a:defRPr>
            </a:lvl1pPr>
          </a:lstStyle>
          <a:p>
            <a:r>
              <a:rPr lang="en-US" b="1" dirty="0" smtClean="0">
                <a:solidFill>
                  <a:schemeClr val="tx1"/>
                </a:solidFill>
              </a:rPr>
              <a:t>I399</a:t>
            </a:r>
            <a:r>
              <a:rPr lang="en-US" b="1" dirty="0" smtClean="0"/>
              <a:t>     </a:t>
            </a:r>
            <a:fld id="{3DFAF699-94D7-49F0-A77E-49E1648DADD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infomall.org/I399-1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oic.indiana.edu/research/index.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18" Type="http://schemas.openxmlformats.org/officeDocument/2006/relationships/image" Target="../media/image31.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jpeg"/><Relationship Id="rId2" Type="http://schemas.openxmlformats.org/officeDocument/2006/relationships/notesSlide" Target="../notesSlides/notesSlide21.xml"/><Relationship Id="rId16" Type="http://schemas.openxmlformats.org/officeDocument/2006/relationships/image" Target="../media/image29.jpeg"/><Relationship Id="rId20"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png"/><Relationship Id="rId10" Type="http://schemas.openxmlformats.org/officeDocument/2006/relationships/image" Target="../media/image23.jpeg"/><Relationship Id="rId19" Type="http://schemas.openxmlformats.org/officeDocument/2006/relationships/slide" Target="slide6.xml"/><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research.microsoft.com/en-us/collaboration/fourthparadig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8.w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0.png"/><Relationship Id="rId4" Type="http://schemas.openxmlformats.org/officeDocument/2006/relationships/hyperlink" Target="http://www.cs.cornell.edu/~crandall/photomap/"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jpeg"/><Relationship Id="rId26" Type="http://schemas.openxmlformats.org/officeDocument/2006/relationships/image" Target="../media/image67.jpeg"/><Relationship Id="rId3" Type="http://schemas.openxmlformats.org/officeDocument/2006/relationships/image" Target="../media/image44.jpeg"/><Relationship Id="rId21" Type="http://schemas.openxmlformats.org/officeDocument/2006/relationships/image" Target="../media/image62.jpe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jpeg"/><Relationship Id="rId25" Type="http://schemas.openxmlformats.org/officeDocument/2006/relationships/image" Target="../media/image66.jpeg"/><Relationship Id="rId2" Type="http://schemas.openxmlformats.org/officeDocument/2006/relationships/notesSlide" Target="../notesSlides/notesSlide28.xml"/><Relationship Id="rId16" Type="http://schemas.openxmlformats.org/officeDocument/2006/relationships/image" Target="../media/image57.jpeg"/><Relationship Id="rId20" Type="http://schemas.openxmlformats.org/officeDocument/2006/relationships/image" Target="../media/image61.jpeg"/><Relationship Id="rId29"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wmf"/><Relationship Id="rId24" Type="http://schemas.openxmlformats.org/officeDocument/2006/relationships/image" Target="../media/image65.jpeg"/><Relationship Id="rId5" Type="http://schemas.openxmlformats.org/officeDocument/2006/relationships/image" Target="../media/image46.png"/><Relationship Id="rId15" Type="http://schemas.openxmlformats.org/officeDocument/2006/relationships/image" Target="../media/image56.jpeg"/><Relationship Id="rId23" Type="http://schemas.openxmlformats.org/officeDocument/2006/relationships/image" Target="../media/image64.jpeg"/><Relationship Id="rId28" Type="http://schemas.openxmlformats.org/officeDocument/2006/relationships/image" Target="../media/image69.png"/><Relationship Id="rId10" Type="http://schemas.openxmlformats.org/officeDocument/2006/relationships/image" Target="../media/image51.png"/><Relationship Id="rId19" Type="http://schemas.openxmlformats.org/officeDocument/2006/relationships/image" Target="../media/image60.jpe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jpeg"/><Relationship Id="rId22" Type="http://schemas.openxmlformats.org/officeDocument/2006/relationships/image" Target="../media/image63.jpeg"/><Relationship Id="rId27"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3" Type="http://schemas.openxmlformats.org/officeDocument/2006/relationships/hyperlink" Target="http://www.infomall.org/I399-12/Materials/slides/I399-12A.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nsf.gov/crssprgm/reu/reu_search.cf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cra-ccc.org/ugresearchopps/"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alsahpc.indiana.edu/test_page/I399-12/project.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0"/>
          </a:xfrm>
        </p:spPr>
        <p:txBody>
          <a:bodyPr/>
          <a:lstStyle/>
          <a:p>
            <a:r>
              <a:rPr lang="en-US" b="1" dirty="0" smtClean="0"/>
              <a:t>Research Methods for Informatics and Computing </a:t>
            </a:r>
            <a:br>
              <a:rPr lang="en-US" b="1" dirty="0" smtClean="0"/>
            </a:br>
            <a:r>
              <a:rPr lang="en-US" b="1" dirty="0" smtClean="0"/>
              <a:t>A: Introduction</a:t>
            </a:r>
            <a:endParaRPr lang="en-US" b="1" dirty="0"/>
          </a:p>
        </p:txBody>
      </p:sp>
      <p:sp>
        <p:nvSpPr>
          <p:cNvPr id="3" name="Content Placeholder 2"/>
          <p:cNvSpPr>
            <a:spLocks noGrp="1"/>
          </p:cNvSpPr>
          <p:nvPr>
            <p:ph idx="1"/>
          </p:nvPr>
        </p:nvSpPr>
        <p:spPr>
          <a:xfrm>
            <a:off x="0" y="2971800"/>
            <a:ext cx="9144000" cy="3581400"/>
          </a:xfrm>
        </p:spPr>
        <p:txBody>
          <a:bodyPr>
            <a:noAutofit/>
          </a:bodyPr>
          <a:lstStyle/>
          <a:p>
            <a:pPr algn="ctr">
              <a:buNone/>
            </a:pPr>
            <a:r>
              <a:rPr lang="en-US" sz="2800" dirty="0" smtClean="0"/>
              <a:t>Geoffrey Fox</a:t>
            </a:r>
          </a:p>
          <a:p>
            <a:pPr lvl="0" algn="ctr">
              <a:buNone/>
              <a:defRPr/>
            </a:pPr>
            <a:r>
              <a:rPr lang="en-US" sz="2400" dirty="0">
                <a:hlinkClick r:id="rId3"/>
              </a:rPr>
              <a:t>gcf@indiana.edu</a:t>
            </a:r>
            <a:r>
              <a:rPr lang="en-US" sz="2400" dirty="0"/>
              <a:t>            </a:t>
            </a:r>
          </a:p>
          <a:p>
            <a:pPr lvl="0" algn="ctr">
              <a:buNone/>
              <a:defRPr/>
            </a:pPr>
            <a:r>
              <a:rPr lang="en-US" sz="2400" dirty="0"/>
              <a:t> </a:t>
            </a:r>
            <a:r>
              <a:rPr lang="en-US" sz="2400" dirty="0">
                <a:hlinkClick r:id="rId4"/>
              </a:rPr>
              <a:t>http://</a:t>
            </a:r>
            <a:r>
              <a:rPr lang="en-US" sz="2400" dirty="0" smtClean="0">
                <a:hlinkClick r:id="rId4"/>
              </a:rPr>
              <a:t>www.infomall.org/I399-12   </a:t>
            </a:r>
            <a:endParaRPr lang="en-US" sz="2400" dirty="0"/>
          </a:p>
          <a:p>
            <a:pPr marL="0" indent="0" algn="ctr">
              <a:buNone/>
              <a:defRPr/>
            </a:pPr>
            <a:endParaRPr lang="en-US" sz="2400" dirty="0"/>
          </a:p>
          <a:p>
            <a:pPr lvl="0" algn="ctr">
              <a:buNone/>
            </a:pPr>
            <a:r>
              <a:rPr lang="en-US" sz="2400" dirty="0" smtClean="0">
                <a:latin typeface="Times New Roman" pitchFamily="18" charset="0"/>
                <a:cs typeface="Times New Roman" pitchFamily="18" charset="0"/>
              </a:rPr>
              <a:t>Associate Dean for Research and Graduate Studies,  School of Informatics and Computing</a:t>
            </a:r>
          </a:p>
          <a:p>
            <a:pPr algn="ctr">
              <a:buNone/>
            </a:pPr>
            <a:r>
              <a:rPr lang="en-US" sz="2400" dirty="0" smtClean="0">
                <a:latin typeface="Times New Roman" pitchFamily="18" charset="0"/>
                <a:cs typeface="Times New Roman" pitchFamily="18" charset="0"/>
              </a:rPr>
              <a:t>Indiana University Bloomington</a:t>
            </a:r>
          </a:p>
          <a:p>
            <a:pPr algn="ctr">
              <a:buNone/>
            </a:pPr>
            <a:r>
              <a:rPr lang="en-US" sz="2400" dirty="0" smtClean="0">
                <a:latin typeface="Times New Roman" pitchFamily="18" charset="0"/>
                <a:cs typeface="Times New Roman" pitchFamily="18" charset="0"/>
              </a:rPr>
              <a:t>Director, Digital Science Center, Pervasive Technology Institute</a:t>
            </a:r>
          </a:p>
          <a:p>
            <a:pPr lvl="0" algn="ctr">
              <a:buNone/>
            </a:pP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with some detail 2011-I</a:t>
            </a:r>
            <a:endParaRPr lang="en-US" dirty="0"/>
          </a:p>
        </p:txBody>
      </p:sp>
      <p:sp>
        <p:nvSpPr>
          <p:cNvPr id="3" name="Content Placeholder 2"/>
          <p:cNvSpPr>
            <a:spLocks noGrp="1"/>
          </p:cNvSpPr>
          <p:nvPr>
            <p:ph idx="1"/>
          </p:nvPr>
        </p:nvSpPr>
        <p:spPr/>
        <p:txBody>
          <a:bodyPr>
            <a:normAutofit fontScale="92500" lnSpcReduction="10000"/>
          </a:bodyPr>
          <a:lstStyle/>
          <a:p>
            <a:pPr fontAlgn="ctr"/>
            <a:r>
              <a:rPr lang="en-US" sz="2800" b="1" dirty="0"/>
              <a:t>Business </a:t>
            </a:r>
            <a:r>
              <a:rPr lang="en-US" sz="2800" b="1" dirty="0" smtClean="0"/>
              <a:t>Informatics</a:t>
            </a:r>
          </a:p>
          <a:p>
            <a:pPr lvl="1" fontAlgn="ctr"/>
            <a:r>
              <a:rPr lang="en-US" sz="2400" dirty="0" smtClean="0"/>
              <a:t>How does Informatics improve business with case studies</a:t>
            </a:r>
            <a:endParaRPr lang="en-US" sz="2400" dirty="0"/>
          </a:p>
          <a:p>
            <a:pPr fontAlgn="ctr"/>
            <a:r>
              <a:rPr lang="en-US" sz="2800" b="1" dirty="0"/>
              <a:t>Collaboration: Enhancing Small Team Collaboration </a:t>
            </a:r>
            <a:endParaRPr lang="en-US" sz="2800" b="1" dirty="0" smtClean="0"/>
          </a:p>
          <a:p>
            <a:pPr lvl="1" fontAlgn="ctr"/>
            <a:r>
              <a:rPr lang="en-US" sz="2400" dirty="0" smtClean="0"/>
              <a:t>Review collaboration tools to support this type of “small” (4-6) team research</a:t>
            </a:r>
            <a:endParaRPr lang="en-US" sz="2400" dirty="0"/>
          </a:p>
          <a:p>
            <a:pPr fontAlgn="ctr"/>
            <a:r>
              <a:rPr lang="en-US" sz="2800" b="1" dirty="0"/>
              <a:t>Complex Systems: Analyzing Social Patterns </a:t>
            </a:r>
            <a:endParaRPr lang="en-US" sz="2800" b="1" dirty="0" smtClean="0"/>
          </a:p>
          <a:p>
            <a:pPr lvl="1" fontAlgn="ctr"/>
            <a:r>
              <a:rPr lang="en-US" sz="2400" dirty="0" smtClean="0"/>
              <a:t>What can you determine from social network of I-399 participants</a:t>
            </a:r>
            <a:endParaRPr lang="en-US" sz="2400" dirty="0"/>
          </a:p>
          <a:p>
            <a:pPr fontAlgn="ctr"/>
            <a:r>
              <a:rPr lang="en-US" sz="2800" b="1" dirty="0"/>
              <a:t>Cyberinfrastructure / Bioinformatics: Analysis of Protein from the Thousand Genomes Project </a:t>
            </a:r>
            <a:endParaRPr lang="en-US" sz="2800" b="1" dirty="0" smtClean="0"/>
          </a:p>
          <a:p>
            <a:pPr lvl="1" fontAlgn="ctr"/>
            <a:r>
              <a:rPr lang="en-US" sz="2400" dirty="0" smtClean="0"/>
              <a:t>Protein structure dependence across countries</a:t>
            </a:r>
            <a:endParaRPr lang="en-US" sz="2400" dirty="0"/>
          </a:p>
          <a:p>
            <a:pPr fontAlgn="ctr"/>
            <a:r>
              <a:rPr lang="en-US" sz="2800" b="1" dirty="0"/>
              <a:t>HCI : How Rumors Influence </a:t>
            </a:r>
            <a:r>
              <a:rPr lang="en-US" sz="2800" b="1" dirty="0" smtClean="0"/>
              <a:t>Us</a:t>
            </a:r>
          </a:p>
          <a:p>
            <a:pPr lvl="1" fontAlgn="ctr"/>
            <a:r>
              <a:rPr lang="en-US" sz="2400" dirty="0" smtClean="0"/>
              <a:t>Does professional success mean that you need to clean up your Facebook page! </a:t>
            </a:r>
            <a:endParaRPr lang="en-US" sz="2400" dirty="0"/>
          </a:p>
          <a:p>
            <a:endParaRPr lang="en-US" sz="2800" dirty="0"/>
          </a:p>
        </p:txBody>
      </p:sp>
    </p:spTree>
    <p:extLst>
      <p:ext uri="{BB962C8B-B14F-4D97-AF65-F5344CB8AC3E}">
        <p14:creationId xmlns:p14="http://schemas.microsoft.com/office/powerpoint/2010/main" val="1360225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with some detail 2011-II</a:t>
            </a:r>
            <a:endParaRPr lang="en-US" dirty="0"/>
          </a:p>
        </p:txBody>
      </p:sp>
      <p:sp>
        <p:nvSpPr>
          <p:cNvPr id="3" name="Content Placeholder 2"/>
          <p:cNvSpPr>
            <a:spLocks noGrp="1"/>
          </p:cNvSpPr>
          <p:nvPr>
            <p:ph idx="1"/>
          </p:nvPr>
        </p:nvSpPr>
        <p:spPr/>
        <p:txBody>
          <a:bodyPr>
            <a:normAutofit fontScale="92500" lnSpcReduction="10000"/>
          </a:bodyPr>
          <a:lstStyle/>
          <a:p>
            <a:pPr fontAlgn="ctr"/>
            <a:r>
              <a:rPr lang="en-US" sz="2800" b="1" dirty="0"/>
              <a:t>Health Informatics: The New Era of Healthcare </a:t>
            </a:r>
            <a:r>
              <a:rPr lang="en-US" sz="2800" b="1" dirty="0" smtClean="0"/>
              <a:t>Technology</a:t>
            </a:r>
          </a:p>
          <a:p>
            <a:pPr lvl="1" fontAlgn="ctr"/>
            <a:r>
              <a:rPr lang="en-US" sz="2400" b="1" dirty="0" smtClean="0"/>
              <a:t> </a:t>
            </a:r>
            <a:r>
              <a:rPr lang="en-US" sz="2400" dirty="0" smtClean="0"/>
              <a:t>Survey healthcare professionals on value of informatics</a:t>
            </a:r>
            <a:endParaRPr lang="en-US" sz="2400" b="1" dirty="0"/>
          </a:p>
          <a:p>
            <a:pPr fontAlgn="ctr"/>
            <a:r>
              <a:rPr lang="en-US" sz="2800" b="1" dirty="0"/>
              <a:t>Music Informatics/HCI: Music Database Visualization </a:t>
            </a:r>
            <a:endParaRPr lang="en-US" sz="2800" b="1" dirty="0" smtClean="0"/>
          </a:p>
          <a:p>
            <a:pPr lvl="1" fontAlgn="ctr"/>
            <a:r>
              <a:rPr lang="en-US" sz="2400" dirty="0" smtClean="0"/>
              <a:t>Evaluate existing personal music systems iTunes, </a:t>
            </a:r>
            <a:r>
              <a:rPr lang="en-US" sz="2400" dirty="0" err="1" smtClean="0"/>
              <a:t>Winamp</a:t>
            </a:r>
            <a:r>
              <a:rPr lang="en-US" sz="2400" dirty="0" smtClean="0"/>
              <a:t>, Windows Media Player and suggest improvements</a:t>
            </a:r>
            <a:endParaRPr lang="en-US" sz="2400" dirty="0"/>
          </a:p>
          <a:p>
            <a:pPr fontAlgn="ctr"/>
            <a:r>
              <a:rPr lang="en-US" sz="2800" b="1" dirty="0"/>
              <a:t>Security: Permission System Evaluation on the Android Mobile Platform </a:t>
            </a:r>
            <a:endParaRPr lang="en-US" sz="2800" b="1" dirty="0" smtClean="0"/>
          </a:p>
          <a:p>
            <a:pPr lvl="1" fontAlgn="ctr"/>
            <a:r>
              <a:rPr lang="en-US" sz="2400" dirty="0" smtClean="0"/>
              <a:t>Evaluate the way Android (smartphones) checks that you allow applications permissions on your machine</a:t>
            </a:r>
            <a:endParaRPr lang="en-US" sz="2400" dirty="0"/>
          </a:p>
          <a:p>
            <a:pPr fontAlgn="ctr"/>
            <a:r>
              <a:rPr lang="en-US" sz="2800" b="1" dirty="0"/>
              <a:t>Security: Spam – A Battle For The Inbox </a:t>
            </a:r>
            <a:endParaRPr lang="en-US" sz="2800" b="1" dirty="0" smtClean="0"/>
          </a:p>
          <a:p>
            <a:pPr lvl="1" fontAlgn="ctr"/>
            <a:r>
              <a:rPr lang="en-US" sz="2400" dirty="0" smtClean="0"/>
              <a:t>Nature of Spam – in what circumstances is it serious</a:t>
            </a:r>
            <a:endParaRPr lang="en-US" sz="2400" dirty="0"/>
          </a:p>
          <a:p>
            <a:pPr fontAlgn="ctr"/>
            <a:r>
              <a:rPr lang="en-US" sz="2800" b="1" dirty="0"/>
              <a:t>Ubiquitous Computing </a:t>
            </a:r>
            <a:endParaRPr lang="en-US" sz="2800" b="1" dirty="0" smtClean="0"/>
          </a:p>
          <a:p>
            <a:pPr lvl="1" fontAlgn="ctr"/>
            <a:r>
              <a:rPr lang="en-US" sz="2400" dirty="0" smtClean="0"/>
              <a:t>How to automate Android settings with context sensitive settings</a:t>
            </a:r>
            <a:endParaRPr lang="en-US" sz="2400" dirty="0"/>
          </a:p>
          <a:p>
            <a:endParaRPr lang="en-US" sz="2800" dirty="0"/>
          </a:p>
        </p:txBody>
      </p:sp>
    </p:spTree>
    <p:extLst>
      <p:ext uri="{BB962C8B-B14F-4D97-AF65-F5344CB8AC3E}">
        <p14:creationId xmlns:p14="http://schemas.microsoft.com/office/powerpoint/2010/main" val="4264747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with some detail 2010-I</a:t>
            </a:r>
            <a:endParaRPr lang="en-US" dirty="0"/>
          </a:p>
        </p:txBody>
      </p:sp>
      <p:sp>
        <p:nvSpPr>
          <p:cNvPr id="3" name="Content Placeholder 2"/>
          <p:cNvSpPr>
            <a:spLocks noGrp="1"/>
          </p:cNvSpPr>
          <p:nvPr>
            <p:ph idx="1"/>
          </p:nvPr>
        </p:nvSpPr>
        <p:spPr/>
        <p:txBody>
          <a:bodyPr>
            <a:normAutofit lnSpcReduction="10000"/>
          </a:bodyPr>
          <a:lstStyle/>
          <a:p>
            <a:pPr fontAlgn="ctr"/>
            <a:r>
              <a:rPr lang="en-US" sz="2800" b="1" dirty="0"/>
              <a:t>Bioinformatics: Bioinformatics and Supercomputing </a:t>
            </a:r>
            <a:endParaRPr lang="en-US" sz="2800" b="1" dirty="0" smtClean="0"/>
          </a:p>
          <a:p>
            <a:pPr lvl="1" fontAlgn="ctr"/>
            <a:r>
              <a:rPr lang="en-US" sz="2400" dirty="0" smtClean="0"/>
              <a:t>Look at </a:t>
            </a:r>
            <a:r>
              <a:rPr lang="en-US" sz="2400" dirty="0"/>
              <a:t>Phylogenetic Trees and Clustering </a:t>
            </a:r>
            <a:r>
              <a:rPr lang="en-US" sz="2400" dirty="0" smtClean="0"/>
              <a:t> on supercomputers to improve biology understanding</a:t>
            </a:r>
            <a:endParaRPr lang="en-US" sz="2400" dirty="0"/>
          </a:p>
          <a:p>
            <a:pPr fontAlgn="ctr"/>
            <a:r>
              <a:rPr lang="en-US" sz="2800" b="1" dirty="0"/>
              <a:t>Data Mining: Do Integer Ratings Hinder Recommendation Systems? </a:t>
            </a:r>
            <a:endParaRPr lang="en-US" sz="2800" b="1" dirty="0" smtClean="0"/>
          </a:p>
          <a:p>
            <a:pPr lvl="1" fontAlgn="ctr"/>
            <a:r>
              <a:rPr lang="en-US" sz="2400" dirty="0" smtClean="0"/>
              <a:t>How accurate do ratings need to be?</a:t>
            </a:r>
            <a:endParaRPr lang="en-US" sz="2400" dirty="0"/>
          </a:p>
          <a:p>
            <a:pPr fontAlgn="ctr"/>
            <a:r>
              <a:rPr lang="en-US" sz="2800" b="1" dirty="0"/>
              <a:t>Google Wave: Usability </a:t>
            </a:r>
            <a:r>
              <a:rPr lang="en-US" sz="2800" b="1" dirty="0" smtClean="0"/>
              <a:t>of Google </a:t>
            </a:r>
            <a:r>
              <a:rPr lang="en-US" sz="2800" b="1" dirty="0"/>
              <a:t>Wave </a:t>
            </a:r>
            <a:endParaRPr lang="en-US" sz="2800" b="1" dirty="0" smtClean="0"/>
          </a:p>
          <a:p>
            <a:pPr lvl="1" fontAlgn="ctr"/>
            <a:r>
              <a:rPr lang="en-US" sz="2400" dirty="0" smtClean="0"/>
              <a:t>Examine ease of use of Google Wave (Google closed mainly due to poor user interface)</a:t>
            </a:r>
          </a:p>
          <a:p>
            <a:pPr fontAlgn="ctr"/>
            <a:r>
              <a:rPr lang="en-US" sz="2800" b="1" dirty="0"/>
              <a:t>G</a:t>
            </a:r>
            <a:r>
              <a:rPr lang="en-US" sz="2800" b="1" dirty="0" smtClean="0"/>
              <a:t>oogle </a:t>
            </a:r>
            <a:r>
              <a:rPr lang="en-US" sz="2800" b="1" dirty="0"/>
              <a:t>Wave: Exploring Google wave for Research Collaboration </a:t>
            </a:r>
            <a:endParaRPr lang="en-US" sz="2800" b="1" dirty="0" smtClean="0"/>
          </a:p>
          <a:p>
            <a:pPr lvl="1" fontAlgn="ctr"/>
            <a:r>
              <a:rPr lang="en-US" sz="2400" dirty="0" smtClean="0"/>
              <a:t>Examine how Google Wave can improve team work (promising but opportunity gone as closed by Google)</a:t>
            </a:r>
            <a:endParaRPr lang="en-US" sz="2400" dirty="0"/>
          </a:p>
          <a:p>
            <a:endParaRPr lang="en-US" sz="2800" dirty="0"/>
          </a:p>
        </p:txBody>
      </p:sp>
    </p:spTree>
    <p:extLst>
      <p:ext uri="{BB962C8B-B14F-4D97-AF65-F5344CB8AC3E}">
        <p14:creationId xmlns:p14="http://schemas.microsoft.com/office/powerpoint/2010/main" val="707670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Projects with some detail 2010-II</a:t>
            </a:r>
            <a:endParaRPr lang="en-US" dirty="0"/>
          </a:p>
        </p:txBody>
      </p:sp>
      <p:sp>
        <p:nvSpPr>
          <p:cNvPr id="3" name="Content Placeholder 2"/>
          <p:cNvSpPr>
            <a:spLocks noGrp="1"/>
          </p:cNvSpPr>
          <p:nvPr>
            <p:ph idx="1"/>
          </p:nvPr>
        </p:nvSpPr>
        <p:spPr>
          <a:xfrm>
            <a:off x="0" y="838200"/>
            <a:ext cx="9144000" cy="5791200"/>
          </a:xfrm>
        </p:spPr>
        <p:txBody>
          <a:bodyPr>
            <a:normAutofit fontScale="92500" lnSpcReduction="10000"/>
          </a:bodyPr>
          <a:lstStyle/>
          <a:p>
            <a:pPr fontAlgn="ctr"/>
            <a:r>
              <a:rPr lang="en-US" sz="2800" b="1" dirty="0"/>
              <a:t>HCID : The Fine Line Of Acceptable Behavior - Face to Face vs. Mediated </a:t>
            </a:r>
            <a:r>
              <a:rPr lang="en-US" sz="2800" b="1" dirty="0" smtClean="0"/>
              <a:t>Interaction</a:t>
            </a:r>
          </a:p>
          <a:p>
            <a:pPr lvl="1" fontAlgn="ctr"/>
            <a:r>
              <a:rPr lang="en-US" sz="2400" dirty="0" smtClean="0"/>
              <a:t> Interview people to delineate appropriate interactions on Facebook, Twitter, LinkedIn, </a:t>
            </a:r>
            <a:r>
              <a:rPr lang="en-US" sz="2400" dirty="0"/>
              <a:t>F</a:t>
            </a:r>
            <a:r>
              <a:rPr lang="en-US" sz="2400" dirty="0" smtClean="0"/>
              <a:t>lickr etc.</a:t>
            </a:r>
            <a:endParaRPr lang="en-US" sz="2400" dirty="0"/>
          </a:p>
          <a:p>
            <a:pPr fontAlgn="ctr"/>
            <a:r>
              <a:rPr lang="en-US" sz="2800" b="1" dirty="0"/>
              <a:t>Health Informatics: Health Recommender System </a:t>
            </a:r>
            <a:endParaRPr lang="en-US" sz="2800" b="1" dirty="0" smtClean="0"/>
          </a:p>
          <a:p>
            <a:pPr lvl="1" fontAlgn="ctr"/>
            <a:r>
              <a:rPr lang="en-US" sz="2400" dirty="0" smtClean="0"/>
              <a:t>Look at web based health recommendation systems (e.g. what to buy)</a:t>
            </a:r>
            <a:endParaRPr lang="en-US" sz="2400" dirty="0"/>
          </a:p>
          <a:p>
            <a:pPr fontAlgn="ctr"/>
            <a:r>
              <a:rPr lang="en-US" sz="2800" b="1" dirty="0"/>
              <a:t>Mobile/Ubiquitous Computing </a:t>
            </a:r>
            <a:endParaRPr lang="en-US" sz="2800" b="1" dirty="0" smtClean="0"/>
          </a:p>
          <a:p>
            <a:pPr lvl="1" fontAlgn="ctr"/>
            <a:r>
              <a:rPr lang="en-US" sz="2400" dirty="0" smtClean="0"/>
              <a:t>Survey and prototype Smart phone app to help users of IU bus system</a:t>
            </a:r>
            <a:endParaRPr lang="en-US" sz="2400" dirty="0"/>
          </a:p>
          <a:p>
            <a:pPr fontAlgn="ctr"/>
            <a:r>
              <a:rPr lang="en-US" sz="2800" b="1" dirty="0"/>
              <a:t>Research Website: SOIC Undergraduate Research Resource </a:t>
            </a:r>
            <a:endParaRPr lang="en-US" sz="2800" b="1" dirty="0" smtClean="0"/>
          </a:p>
          <a:p>
            <a:pPr lvl="1" fontAlgn="ctr"/>
            <a:r>
              <a:rPr lang="en-US" sz="2400" dirty="0" smtClean="0"/>
              <a:t>Design and prototype a undergraduate research web site</a:t>
            </a:r>
            <a:endParaRPr lang="en-US" sz="2400" dirty="0"/>
          </a:p>
          <a:p>
            <a:pPr fontAlgn="ctr"/>
            <a:r>
              <a:rPr lang="en-US" sz="2800" b="1" dirty="0"/>
              <a:t>Security: Solutions to Mobile Security for the Android Operating </a:t>
            </a:r>
            <a:r>
              <a:rPr lang="en-US" sz="2800" b="1" dirty="0" smtClean="0"/>
              <a:t>System</a:t>
            </a:r>
          </a:p>
          <a:p>
            <a:pPr lvl="1" fontAlgn="ctr"/>
            <a:r>
              <a:rPr lang="en-US" sz="2400" dirty="0" smtClean="0"/>
              <a:t>Look at vulnerabilities of current Android smart phones and suggest ways of </a:t>
            </a:r>
            <a:r>
              <a:rPr lang="en-US" sz="2400" dirty="0" err="1" smtClean="0"/>
              <a:t>addressiing</a:t>
            </a:r>
            <a:endParaRPr lang="en-US" sz="2400" dirty="0"/>
          </a:p>
        </p:txBody>
      </p:sp>
    </p:spTree>
    <p:extLst>
      <p:ext uri="{BB962C8B-B14F-4D97-AF65-F5344CB8AC3E}">
        <p14:creationId xmlns:p14="http://schemas.microsoft.com/office/powerpoint/2010/main" val="1194863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normAutofit fontScale="90000"/>
          </a:bodyPr>
          <a:lstStyle/>
          <a:p>
            <a:r>
              <a:rPr lang="en-US" dirty="0" smtClean="0"/>
              <a:t>Projects Suggested by 2012 Mentors – I</a:t>
            </a:r>
            <a:br>
              <a:rPr lang="en-US" dirty="0" smtClean="0"/>
            </a:br>
            <a:r>
              <a:rPr lang="en-US" dirty="0" smtClean="0"/>
              <a:t>Social Media Area</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pPr marL="514350" indent="-514350">
              <a:buFont typeface="+mj-lt"/>
              <a:buAutoNum type="arabicParenR"/>
            </a:pPr>
            <a:r>
              <a:rPr lang="en-US" dirty="0" smtClean="0"/>
              <a:t>Address fake </a:t>
            </a:r>
            <a:r>
              <a:rPr lang="en-US" dirty="0"/>
              <a:t>profiles in Facebook by designing a way to decide whether a profile is fake or not based on the list of friends and level of </a:t>
            </a:r>
            <a:r>
              <a:rPr lang="en-US" dirty="0" smtClean="0"/>
              <a:t>activity</a:t>
            </a:r>
          </a:p>
          <a:p>
            <a:pPr marL="514350" indent="-514350">
              <a:buFont typeface="+mj-lt"/>
              <a:buAutoNum type="arabicParenR"/>
            </a:pPr>
            <a:r>
              <a:rPr lang="en-US" dirty="0"/>
              <a:t>Evaluate and </a:t>
            </a:r>
            <a:r>
              <a:rPr lang="en-US" dirty="0" smtClean="0"/>
              <a:t>suggest improvements to </a:t>
            </a:r>
            <a:r>
              <a:rPr lang="en-US" dirty="0"/>
              <a:t>Facebook and Google</a:t>
            </a:r>
            <a:r>
              <a:rPr lang="en-US" dirty="0" smtClean="0"/>
              <a:t>+; how can they be used in I399? In science?</a:t>
            </a:r>
            <a:endParaRPr lang="en-US" dirty="0"/>
          </a:p>
          <a:p>
            <a:pPr marL="514350" indent="-514350">
              <a:buFont typeface="+mj-lt"/>
              <a:buAutoNum type="arabicParenR"/>
            </a:pPr>
            <a:r>
              <a:rPr lang="en-US" dirty="0"/>
              <a:t>Identify the most influential people on Twitter and discover who try to fool others?</a:t>
            </a:r>
          </a:p>
          <a:p>
            <a:pPr marL="514350" indent="-514350">
              <a:buFont typeface="+mj-lt"/>
              <a:buAutoNum type="arabicParenR"/>
            </a:pPr>
            <a:r>
              <a:rPr lang="en-US" dirty="0"/>
              <a:t>Use social media in crises (e.g. </a:t>
            </a:r>
            <a:r>
              <a:rPr lang="en-US" dirty="0" smtClean="0"/>
              <a:t>tsunami</a:t>
            </a:r>
            <a:r>
              <a:rPr lang="en-US" dirty="0"/>
              <a:t>, hurricane. </a:t>
            </a:r>
            <a:r>
              <a:rPr lang="en-US" dirty="0" smtClean="0"/>
              <a:t>earthquake</a:t>
            </a:r>
            <a:r>
              <a:rPr lang="en-US" dirty="0"/>
              <a:t>). The government has </a:t>
            </a:r>
            <a:r>
              <a:rPr lang="en-US" dirty="0" smtClean="0"/>
              <a:t>failed to keep victims informed; </a:t>
            </a:r>
            <a:r>
              <a:rPr lang="en-US" dirty="0"/>
              <a:t>only hope is bottoms up </a:t>
            </a:r>
            <a:r>
              <a:rPr lang="en-US" dirty="0" smtClean="0"/>
              <a:t>system. Prototype </a:t>
            </a:r>
            <a:r>
              <a:rPr lang="en-US" dirty="0" err="1" smtClean="0"/>
              <a:t>OpenQuake</a:t>
            </a:r>
            <a:r>
              <a:rPr lang="en-US" dirty="0" smtClean="0"/>
              <a:t> community environment</a:t>
            </a:r>
          </a:p>
          <a:p>
            <a:pPr marL="514350" indent="-514350">
              <a:buFont typeface="+mj-lt"/>
              <a:buAutoNum type="arabicParenR"/>
            </a:pPr>
            <a:r>
              <a:rPr lang="en-US" dirty="0"/>
              <a:t>Managing the different friends and contacts in different social media </a:t>
            </a:r>
            <a:r>
              <a:rPr lang="en-US" dirty="0" smtClean="0"/>
              <a:t>systems</a:t>
            </a:r>
            <a:endParaRPr lang="en-US" dirty="0"/>
          </a:p>
        </p:txBody>
      </p:sp>
    </p:spTree>
    <p:extLst>
      <p:ext uri="{BB962C8B-B14F-4D97-AF65-F5344CB8AC3E}">
        <p14:creationId xmlns:p14="http://schemas.microsoft.com/office/powerpoint/2010/main" val="521861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dirty="0" smtClean="0"/>
              <a:t>Projects Suggested by 2012 Mentors – II</a:t>
            </a:r>
            <a:br>
              <a:rPr lang="en-US" dirty="0" smtClean="0"/>
            </a:br>
            <a:r>
              <a:rPr lang="en-US" sz="4000" dirty="0" smtClean="0"/>
              <a:t>Smart Phone (Ubiquitous Computing) Area</a:t>
            </a:r>
            <a:endParaRPr lang="en-US" sz="4000" dirty="0"/>
          </a:p>
        </p:txBody>
      </p:sp>
      <p:sp>
        <p:nvSpPr>
          <p:cNvPr id="3" name="Content Placeholder 2"/>
          <p:cNvSpPr>
            <a:spLocks noGrp="1"/>
          </p:cNvSpPr>
          <p:nvPr>
            <p:ph idx="1"/>
          </p:nvPr>
        </p:nvSpPr>
        <p:spPr>
          <a:xfrm>
            <a:off x="0" y="1143000"/>
            <a:ext cx="9144000" cy="5715000"/>
          </a:xfrm>
        </p:spPr>
        <p:txBody>
          <a:bodyPr>
            <a:normAutofit fontScale="85000" lnSpcReduction="10000"/>
          </a:bodyPr>
          <a:lstStyle/>
          <a:p>
            <a:pPr marL="514350" indent="-514350">
              <a:buFont typeface="+mj-lt"/>
              <a:buAutoNum type="arabicParenR" startAt="6"/>
            </a:pPr>
            <a:r>
              <a:rPr lang="en-US" dirty="0"/>
              <a:t>Using smart phones as digital wallets</a:t>
            </a:r>
          </a:p>
          <a:p>
            <a:pPr marL="514350" indent="-514350">
              <a:buFont typeface="+mj-lt"/>
              <a:buAutoNum type="arabicParenR" startAt="6"/>
            </a:pPr>
            <a:r>
              <a:rPr lang="en-US" dirty="0" smtClean="0"/>
              <a:t>Design </a:t>
            </a:r>
            <a:r>
              <a:rPr lang="en-US" dirty="0"/>
              <a:t>of effective health related mobile applications.</a:t>
            </a:r>
          </a:p>
          <a:p>
            <a:pPr marL="514350" indent="-514350">
              <a:buFont typeface="+mj-lt"/>
              <a:buAutoNum type="arabicParenR" startAt="6"/>
            </a:pPr>
            <a:r>
              <a:rPr lang="en-US" dirty="0"/>
              <a:t>HCI issues for multiplayer online games on mobile phone</a:t>
            </a:r>
          </a:p>
          <a:p>
            <a:pPr marL="514350" indent="-514350">
              <a:buFont typeface="+mj-lt"/>
              <a:buAutoNum type="arabicParenR" startAt="6"/>
            </a:pPr>
            <a:r>
              <a:rPr lang="en-US" dirty="0" smtClean="0"/>
              <a:t>Impact </a:t>
            </a:r>
            <a:r>
              <a:rPr lang="en-US" dirty="0"/>
              <a:t>of interactive </a:t>
            </a:r>
            <a:r>
              <a:rPr lang="en-US" dirty="0" smtClean="0"/>
              <a:t>systems ( </a:t>
            </a:r>
            <a:r>
              <a:rPr lang="en-US" dirty="0"/>
              <a:t>mobile phone, computer, sensors) on users' daily behavior to foster a healthier life </a:t>
            </a:r>
            <a:r>
              <a:rPr lang="en-US" dirty="0" smtClean="0"/>
              <a:t>.</a:t>
            </a:r>
          </a:p>
          <a:p>
            <a:pPr marL="514350" indent="-514350">
              <a:buFont typeface="+mj-lt"/>
              <a:buAutoNum type="arabicParenR" startAt="6"/>
            </a:pPr>
            <a:r>
              <a:rPr lang="en-US" dirty="0"/>
              <a:t>Searching for a missing item with the camera on Android phones using image matching app</a:t>
            </a:r>
          </a:p>
          <a:p>
            <a:pPr marL="514350" indent="-514350">
              <a:buFont typeface="+mj-lt"/>
              <a:buAutoNum type="arabicParenR" startAt="6"/>
            </a:pPr>
            <a:r>
              <a:rPr lang="en-US" dirty="0"/>
              <a:t>Study and improve Android permission system (see 2011-II project</a:t>
            </a:r>
            <a:r>
              <a:rPr lang="en-US" dirty="0" smtClean="0"/>
              <a:t>)</a:t>
            </a:r>
          </a:p>
          <a:p>
            <a:pPr marL="514350" indent="-514350">
              <a:buFont typeface="+mj-lt"/>
              <a:buAutoNum type="arabicParenR" startAt="6"/>
            </a:pPr>
            <a:r>
              <a:rPr lang="en-US" dirty="0"/>
              <a:t>Evaluate smartphones comparing </a:t>
            </a:r>
            <a:r>
              <a:rPr lang="en-US" dirty="0" err="1"/>
              <a:t>iOS</a:t>
            </a:r>
            <a:r>
              <a:rPr lang="en-US" dirty="0"/>
              <a:t>, Android and WP7?</a:t>
            </a:r>
          </a:p>
          <a:p>
            <a:pPr marL="514350" indent="-514350">
              <a:buFont typeface="+mj-lt"/>
              <a:buAutoNum type="arabicParenR" startAt="6"/>
            </a:pPr>
            <a:r>
              <a:rPr lang="en-US" dirty="0"/>
              <a:t>Design better Phone apps aiming at mobile </a:t>
            </a:r>
            <a:r>
              <a:rPr lang="en-US" dirty="0" smtClean="0"/>
              <a:t>(as opposed to fixed) users</a:t>
            </a:r>
            <a:endParaRPr lang="en-US" dirty="0"/>
          </a:p>
          <a:p>
            <a:endParaRPr lang="en-US" dirty="0" smtClean="0"/>
          </a:p>
        </p:txBody>
      </p:sp>
    </p:spTree>
    <p:extLst>
      <p:ext uri="{BB962C8B-B14F-4D97-AF65-F5344CB8AC3E}">
        <p14:creationId xmlns:p14="http://schemas.microsoft.com/office/powerpoint/2010/main" val="12623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fontScale="90000"/>
          </a:bodyPr>
          <a:lstStyle/>
          <a:p>
            <a:r>
              <a:rPr lang="en-US" dirty="0" smtClean="0"/>
              <a:t>Projects Suggested by 2012 Mentors – III</a:t>
            </a:r>
            <a:br>
              <a:rPr lang="en-US" dirty="0" smtClean="0"/>
            </a:br>
            <a:r>
              <a:rPr lang="en-US" dirty="0" smtClean="0"/>
              <a:t>HCI and Informatics Policy Area</a:t>
            </a:r>
            <a:endParaRPr lang="en-US" dirty="0"/>
          </a:p>
        </p:txBody>
      </p:sp>
      <p:sp>
        <p:nvSpPr>
          <p:cNvPr id="3" name="Content Placeholder 2"/>
          <p:cNvSpPr>
            <a:spLocks noGrp="1"/>
          </p:cNvSpPr>
          <p:nvPr>
            <p:ph idx="1"/>
          </p:nvPr>
        </p:nvSpPr>
        <p:spPr>
          <a:xfrm>
            <a:off x="0" y="990600"/>
            <a:ext cx="9144000" cy="5791200"/>
          </a:xfrm>
        </p:spPr>
        <p:txBody>
          <a:bodyPr>
            <a:normAutofit fontScale="92500" lnSpcReduction="20000"/>
          </a:bodyPr>
          <a:lstStyle/>
          <a:p>
            <a:pPr marL="514350" indent="-514350">
              <a:buFont typeface="+mj-lt"/>
              <a:buAutoNum type="arabicParenR" startAt="14"/>
            </a:pPr>
            <a:r>
              <a:rPr lang="en-US" dirty="0" smtClean="0"/>
              <a:t>How should </a:t>
            </a:r>
            <a:r>
              <a:rPr lang="en-US" dirty="0"/>
              <a:t>Human Resources practices be changed in light of the new information </a:t>
            </a:r>
            <a:r>
              <a:rPr lang="en-US" dirty="0" smtClean="0"/>
              <a:t>economy which should value web and social media skills</a:t>
            </a:r>
          </a:p>
          <a:p>
            <a:pPr marL="514350" indent="-514350">
              <a:buFont typeface="+mj-lt"/>
              <a:buAutoNum type="arabicParenR" startAt="14"/>
            </a:pPr>
            <a:r>
              <a:rPr lang="en-US" dirty="0" smtClean="0"/>
              <a:t>Identify</a:t>
            </a:r>
            <a:r>
              <a:rPr lang="en-US" dirty="0"/>
              <a:t>, assess and envision entrepreneurial opportunities in </a:t>
            </a:r>
            <a:r>
              <a:rPr lang="en-US" dirty="0" smtClean="0"/>
              <a:t>informatics</a:t>
            </a:r>
          </a:p>
          <a:p>
            <a:pPr marL="514350" indent="-514350">
              <a:buFont typeface="+mj-lt"/>
              <a:buAutoNum type="arabicParenR" startAt="14"/>
            </a:pPr>
            <a:r>
              <a:rPr lang="en-US" dirty="0"/>
              <a:t>E</a:t>
            </a:r>
            <a:r>
              <a:rPr lang="en-US" dirty="0" smtClean="0"/>
              <a:t>xamine </a:t>
            </a:r>
            <a:r>
              <a:rPr lang="en-US" dirty="0"/>
              <a:t>how entrepreneurs use information technology in new business development. </a:t>
            </a:r>
            <a:endParaRPr lang="en-US" dirty="0" smtClean="0"/>
          </a:p>
          <a:p>
            <a:pPr marL="514350" indent="-514350">
              <a:buFont typeface="+mj-lt"/>
              <a:buAutoNum type="arabicParenR" startAt="14"/>
            </a:pPr>
            <a:r>
              <a:rPr lang="en-US" dirty="0"/>
              <a:t>Design better alarm system that will enhance the wake up experience.</a:t>
            </a:r>
          </a:p>
          <a:p>
            <a:pPr marL="514350" indent="-514350">
              <a:buFont typeface="+mj-lt"/>
              <a:buAutoNum type="arabicParenR" startAt="14"/>
            </a:pPr>
            <a:r>
              <a:rPr lang="en-US" dirty="0"/>
              <a:t>Study "human-object relationship" aiming to investigate how function and form may play a role in acquisition of digital products</a:t>
            </a:r>
          </a:p>
          <a:p>
            <a:pPr marL="514350" indent="-514350">
              <a:buFont typeface="+mj-lt"/>
              <a:buAutoNum type="arabicParenR" startAt="14"/>
            </a:pPr>
            <a:r>
              <a:rPr lang="en-US" dirty="0"/>
              <a:t>Future of books in education as we develop technology for better learning environments</a:t>
            </a:r>
          </a:p>
          <a:p>
            <a:endParaRPr lang="en-US" dirty="0" smtClean="0"/>
          </a:p>
        </p:txBody>
      </p:sp>
    </p:spTree>
    <p:extLst>
      <p:ext uri="{BB962C8B-B14F-4D97-AF65-F5344CB8AC3E}">
        <p14:creationId xmlns:p14="http://schemas.microsoft.com/office/powerpoint/2010/main" val="1582422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144000" cy="914400"/>
          </a:xfrm>
        </p:spPr>
        <p:txBody>
          <a:bodyPr>
            <a:normAutofit fontScale="90000"/>
          </a:bodyPr>
          <a:lstStyle/>
          <a:p>
            <a:r>
              <a:rPr lang="en-US" dirty="0" smtClean="0"/>
              <a:t>Projects Suggested by 2012 Mentors – IV</a:t>
            </a:r>
            <a:br>
              <a:rPr lang="en-US" dirty="0" smtClean="0"/>
            </a:br>
            <a:r>
              <a:rPr lang="en-US" dirty="0" smtClean="0"/>
              <a:t>Somewhat more technical</a:t>
            </a:r>
            <a:endParaRPr lang="en-US" dirty="0"/>
          </a:p>
        </p:txBody>
      </p:sp>
      <p:sp>
        <p:nvSpPr>
          <p:cNvPr id="3" name="Content Placeholder 2"/>
          <p:cNvSpPr>
            <a:spLocks noGrp="1"/>
          </p:cNvSpPr>
          <p:nvPr>
            <p:ph idx="1"/>
          </p:nvPr>
        </p:nvSpPr>
        <p:spPr>
          <a:xfrm>
            <a:off x="0" y="1143000"/>
            <a:ext cx="9144000" cy="5715000"/>
          </a:xfrm>
        </p:spPr>
        <p:txBody>
          <a:bodyPr>
            <a:normAutofit fontScale="85000" lnSpcReduction="20000"/>
          </a:bodyPr>
          <a:lstStyle/>
          <a:p>
            <a:pPr marL="514350" indent="-514350">
              <a:buFont typeface="+mj-lt"/>
              <a:buAutoNum type="arabicParenR" startAt="20"/>
            </a:pPr>
            <a:r>
              <a:rPr lang="en-US" sz="2800" dirty="0" smtClean="0"/>
              <a:t>Identify how sugars are involved </a:t>
            </a:r>
            <a:r>
              <a:rPr lang="en-US" sz="2800" dirty="0"/>
              <a:t>in disease </a:t>
            </a:r>
            <a:r>
              <a:rPr lang="en-US" sz="2800" dirty="0" smtClean="0"/>
              <a:t>using sugar </a:t>
            </a:r>
            <a:r>
              <a:rPr lang="en-US" sz="2800" dirty="0"/>
              <a:t>abundance data from healthy and cancer patients. </a:t>
            </a:r>
            <a:r>
              <a:rPr lang="en-US" sz="2800" dirty="0" smtClean="0"/>
              <a:t>Integrate multiple </a:t>
            </a:r>
            <a:r>
              <a:rPr lang="en-US" sz="2800" dirty="0"/>
              <a:t>streams of information </a:t>
            </a:r>
            <a:r>
              <a:rPr lang="en-US" sz="2800" dirty="0" smtClean="0"/>
              <a:t>in </a:t>
            </a:r>
            <a:r>
              <a:rPr lang="en-US" sz="2800" dirty="0"/>
              <a:t>a framework which can be utilized by a biologist to elucidate the complex nature of </a:t>
            </a:r>
            <a:r>
              <a:rPr lang="en-US" sz="2800" dirty="0" smtClean="0"/>
              <a:t>sugars in </a:t>
            </a:r>
            <a:r>
              <a:rPr lang="en-US" sz="2800" dirty="0"/>
              <a:t>an appealing, easy to access way. </a:t>
            </a:r>
            <a:endParaRPr lang="en-US" sz="2800" dirty="0" smtClean="0"/>
          </a:p>
          <a:p>
            <a:pPr marL="514350" indent="-514350">
              <a:buFont typeface="+mj-lt"/>
              <a:buAutoNum type="arabicParenR" startAt="20"/>
            </a:pPr>
            <a:r>
              <a:rPr lang="en-US" sz="2800" dirty="0" smtClean="0"/>
              <a:t>Extend last year’s top prize winning </a:t>
            </a:r>
            <a:r>
              <a:rPr lang="en-US" sz="2800" b="1" dirty="0"/>
              <a:t>Analysis of Protein from the Thousand Genomes </a:t>
            </a:r>
            <a:r>
              <a:rPr lang="en-US" sz="2800" dirty="0" smtClean="0"/>
              <a:t>project </a:t>
            </a:r>
          </a:p>
          <a:p>
            <a:pPr marL="514350" indent="-514350">
              <a:buFont typeface="+mj-lt"/>
              <a:buAutoNum type="arabicParenR" startAt="20"/>
            </a:pPr>
            <a:r>
              <a:rPr lang="en-US" sz="2800" dirty="0" smtClean="0"/>
              <a:t>Study errors </a:t>
            </a:r>
            <a:r>
              <a:rPr lang="en-US" sz="2800" dirty="0"/>
              <a:t>in genome sequences deposited in </a:t>
            </a:r>
            <a:r>
              <a:rPr lang="en-US" sz="2800" dirty="0" err="1" smtClean="0"/>
              <a:t>genebank</a:t>
            </a:r>
            <a:endParaRPr lang="en-US" sz="2800" dirty="0" smtClean="0"/>
          </a:p>
          <a:p>
            <a:pPr marL="514350" indent="-514350">
              <a:buFont typeface="+mj-lt"/>
              <a:buAutoNum type="arabicParenR" startAt="20"/>
            </a:pPr>
            <a:r>
              <a:rPr lang="en-US" sz="2800" dirty="0"/>
              <a:t>Improve drug discovery with machine learning algorithms applied to NIH open </a:t>
            </a:r>
            <a:r>
              <a:rPr lang="en-US" sz="2800" dirty="0" err="1"/>
              <a:t>PubChem</a:t>
            </a:r>
            <a:r>
              <a:rPr lang="en-US" sz="2800" dirty="0"/>
              <a:t> </a:t>
            </a:r>
            <a:r>
              <a:rPr lang="en-US" sz="2800" dirty="0" smtClean="0"/>
              <a:t>data</a:t>
            </a:r>
          </a:p>
          <a:p>
            <a:pPr marL="514350" indent="-514350">
              <a:buFont typeface="+mj-lt"/>
              <a:buAutoNum type="arabicParenR" startAt="20"/>
            </a:pPr>
            <a:r>
              <a:rPr lang="en-US" sz="2800" dirty="0"/>
              <a:t>Use machine learning techniques to build a spam email detection system.</a:t>
            </a:r>
          </a:p>
          <a:p>
            <a:pPr marL="514350" indent="-514350">
              <a:buFont typeface="+mj-lt"/>
              <a:buAutoNum type="arabicParenR" startAt="20"/>
            </a:pPr>
            <a:r>
              <a:rPr lang="en-US" sz="2800" dirty="0" smtClean="0"/>
              <a:t>Use large tiled display wall in SOIC for visualization</a:t>
            </a:r>
          </a:p>
          <a:p>
            <a:pPr marL="514350" indent="-514350">
              <a:buFont typeface="+mj-lt"/>
              <a:buAutoNum type="arabicParenR" startAt="20"/>
            </a:pPr>
            <a:r>
              <a:rPr lang="en-US" sz="2800" dirty="0" smtClean="0"/>
              <a:t>Build Applications using Cloud Computing on FutureGrid</a:t>
            </a:r>
          </a:p>
          <a:p>
            <a:pPr marL="514350" indent="-514350">
              <a:buFont typeface="+mj-lt"/>
              <a:buAutoNum type="arabicParenR" startAt="20"/>
            </a:pPr>
            <a:r>
              <a:rPr lang="en-US" sz="2800" dirty="0" smtClean="0"/>
              <a:t>Develop </a:t>
            </a:r>
            <a:r>
              <a:rPr lang="en-US" sz="2800" dirty="0"/>
              <a:t>Web Map (Traffic) Service Application</a:t>
            </a:r>
          </a:p>
          <a:p>
            <a:pPr marL="514350" indent="-514350">
              <a:buFont typeface="+mj-lt"/>
              <a:buAutoNum type="arabicParenR" startAt="20"/>
            </a:pPr>
            <a:r>
              <a:rPr lang="en-US" sz="2800" dirty="0"/>
              <a:t>Develop Chat service using Jabber interoperating between the dominant </a:t>
            </a:r>
            <a:r>
              <a:rPr lang="en-US" sz="2800" dirty="0" smtClean="0"/>
              <a:t>systems</a:t>
            </a:r>
          </a:p>
        </p:txBody>
      </p:sp>
    </p:spTree>
    <p:extLst>
      <p:ext uri="{BB962C8B-B14F-4D97-AF65-F5344CB8AC3E}">
        <p14:creationId xmlns:p14="http://schemas.microsoft.com/office/powerpoint/2010/main" val="3739705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200" b="1" dirty="0" smtClean="0"/>
              <a:t>Research in School of Informatics and Computing</a:t>
            </a:r>
            <a:endParaRPr lang="en-US" sz="3200" b="1" dirty="0"/>
          </a:p>
        </p:txBody>
      </p:sp>
      <p:sp>
        <p:nvSpPr>
          <p:cNvPr id="3" name="Content Placeholder 2"/>
          <p:cNvSpPr>
            <a:spLocks noGrp="1"/>
          </p:cNvSpPr>
          <p:nvPr>
            <p:ph idx="1"/>
          </p:nvPr>
        </p:nvSpPr>
        <p:spPr>
          <a:xfrm>
            <a:off x="0" y="1219200"/>
            <a:ext cx="9144000" cy="5410200"/>
          </a:xfrm>
        </p:spPr>
        <p:txBody>
          <a:bodyPr/>
          <a:lstStyle/>
          <a:p>
            <a:r>
              <a:rPr lang="en-US" dirty="0" smtClean="0">
                <a:hlinkClick r:id="rId3"/>
              </a:rPr>
              <a:t>http://www.soic.indiana.edu/research/index.shtml</a:t>
            </a:r>
            <a:endParaRPr lang="en-US" dirty="0" smtClean="0"/>
          </a:p>
          <a:p>
            <a:r>
              <a:rPr lang="en-US" dirty="0" smtClean="0"/>
              <a:t>Can divide research into 3 broad areas</a:t>
            </a:r>
          </a:p>
          <a:p>
            <a:pPr lvl="1"/>
            <a:r>
              <a:rPr lang="en-US" dirty="0" smtClean="0">
                <a:solidFill>
                  <a:srgbClr val="FF0000"/>
                </a:solidFill>
              </a:rPr>
              <a:t>Largely Informatics at IU</a:t>
            </a:r>
          </a:p>
          <a:p>
            <a:pPr lvl="1"/>
            <a:r>
              <a:rPr lang="en-US" dirty="0" smtClean="0">
                <a:solidFill>
                  <a:srgbClr val="FF0000"/>
                </a:solidFill>
              </a:rPr>
              <a:t>Largely Applied Computer Science</a:t>
            </a:r>
          </a:p>
          <a:p>
            <a:pPr lvl="1"/>
            <a:r>
              <a:rPr lang="en-US" dirty="0" smtClean="0">
                <a:solidFill>
                  <a:srgbClr val="FF0000"/>
                </a:solidFill>
              </a:rPr>
              <a:t>Traditional Core Computer Science</a:t>
            </a:r>
            <a:r>
              <a:rPr lang="en-US" dirty="0" smtClean="0"/>
              <a:t/>
            </a:r>
            <a:br>
              <a:rPr lang="en-US" dirty="0" smtClean="0"/>
            </a:br>
            <a:endParaRPr lang="en-US" dirty="0" smtClean="0"/>
          </a:p>
          <a:p>
            <a:r>
              <a:rPr lang="en-US" dirty="0" smtClean="0"/>
              <a:t>As in most fields, there are more opportunities and greater growth in areas outside core although latter remains critical</a:t>
            </a:r>
            <a:endParaRPr lang="en-US" dirty="0"/>
          </a:p>
        </p:txBody>
      </p:sp>
    </p:spTree>
    <p:extLst>
      <p:ext uri="{BB962C8B-B14F-4D97-AF65-F5344CB8AC3E}">
        <p14:creationId xmlns:p14="http://schemas.microsoft.com/office/powerpoint/2010/main" val="900027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Informatics at IU</a:t>
            </a:r>
            <a:endParaRPr lang="en-US" b="1" dirty="0"/>
          </a:p>
        </p:txBody>
      </p:sp>
      <p:sp>
        <p:nvSpPr>
          <p:cNvPr id="3" name="Content Placeholder 2"/>
          <p:cNvSpPr>
            <a:spLocks noGrp="1"/>
          </p:cNvSpPr>
          <p:nvPr>
            <p:ph idx="1"/>
          </p:nvPr>
        </p:nvSpPr>
        <p:spPr>
          <a:xfrm>
            <a:off x="228600" y="1295400"/>
            <a:ext cx="8686800" cy="5257800"/>
          </a:xfrm>
        </p:spPr>
        <p:txBody>
          <a:bodyPr>
            <a:normAutofit fontScale="92500" lnSpcReduction="10000"/>
          </a:bodyPr>
          <a:lstStyle/>
          <a:p>
            <a:r>
              <a:rPr lang="en-US" dirty="0" smtClean="0"/>
              <a:t>Security</a:t>
            </a:r>
          </a:p>
          <a:p>
            <a:r>
              <a:rPr lang="en-US" dirty="0" smtClean="0"/>
              <a:t>Bioinformatics</a:t>
            </a:r>
          </a:p>
          <a:p>
            <a:r>
              <a:rPr lang="en-US" dirty="0" smtClean="0"/>
              <a:t>Cheminformatics</a:t>
            </a:r>
          </a:p>
          <a:p>
            <a:r>
              <a:rPr lang="en-US" dirty="0" smtClean="0"/>
              <a:t>Health Informatics</a:t>
            </a:r>
          </a:p>
          <a:p>
            <a:r>
              <a:rPr lang="en-US" dirty="0" smtClean="0"/>
              <a:t>Music Informatics</a:t>
            </a:r>
          </a:p>
          <a:p>
            <a:r>
              <a:rPr lang="en-US" dirty="0" smtClean="0"/>
              <a:t>Complex Networks and Systems</a:t>
            </a:r>
          </a:p>
          <a:p>
            <a:r>
              <a:rPr lang="en-US" dirty="0" smtClean="0"/>
              <a:t>Human Computer Interaction Design</a:t>
            </a:r>
            <a:endParaRPr lang="en-US" dirty="0">
              <a:solidFill>
                <a:srgbClr val="FF0000"/>
              </a:solidFill>
            </a:endParaRPr>
          </a:p>
          <a:p>
            <a:r>
              <a:rPr lang="en-US" dirty="0" smtClean="0"/>
              <a:t>Social </a:t>
            </a:r>
            <a:r>
              <a:rPr lang="en-US" dirty="0"/>
              <a:t>Informatics</a:t>
            </a:r>
          </a:p>
          <a:p>
            <a:endParaRPr lang="en-US" dirty="0" smtClean="0">
              <a:solidFill>
                <a:srgbClr val="FF0000"/>
              </a:solidFill>
            </a:endParaRPr>
          </a:p>
          <a:p>
            <a:r>
              <a:rPr lang="en-US" dirty="0" smtClean="0"/>
              <a:t>Only last topic definitely not part of CS</a:t>
            </a:r>
            <a:endParaRPr lang="en-US" dirty="0"/>
          </a:p>
        </p:txBody>
      </p:sp>
    </p:spTree>
    <p:extLst>
      <p:ext uri="{BB962C8B-B14F-4D97-AF65-F5344CB8AC3E}">
        <p14:creationId xmlns:p14="http://schemas.microsoft.com/office/powerpoint/2010/main" val="878464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Plan</a:t>
            </a:r>
            <a:endParaRPr lang="en-US" dirty="0"/>
          </a:p>
        </p:txBody>
      </p:sp>
      <p:sp>
        <p:nvSpPr>
          <p:cNvPr id="3" name="Content Placeholder 2"/>
          <p:cNvSpPr>
            <a:spLocks noGrp="1"/>
          </p:cNvSpPr>
          <p:nvPr>
            <p:ph idx="1"/>
          </p:nvPr>
        </p:nvSpPr>
        <p:spPr>
          <a:xfrm>
            <a:off x="0" y="914400"/>
            <a:ext cx="9144000" cy="5791200"/>
          </a:xfrm>
        </p:spPr>
        <p:txBody>
          <a:bodyPr>
            <a:normAutofit fontScale="92500" lnSpcReduction="20000"/>
          </a:bodyPr>
          <a:lstStyle/>
          <a:p>
            <a:r>
              <a:rPr lang="en-US" dirty="0" smtClean="0"/>
              <a:t>Form teams so students learn about collaboration in research. </a:t>
            </a:r>
          </a:p>
          <a:p>
            <a:r>
              <a:rPr lang="en-US" dirty="0" smtClean="0"/>
              <a:t>Each team is nominally 4 students and mentor(s) and will do a project in a  research area assigned to/agreed by team. </a:t>
            </a:r>
          </a:p>
          <a:p>
            <a:r>
              <a:rPr lang="en-US" dirty="0" smtClean="0"/>
              <a:t>The team will deliver overview of research field at mid term and research results at end of semester </a:t>
            </a:r>
          </a:p>
          <a:p>
            <a:r>
              <a:rPr lang="en-US" dirty="0" smtClean="0"/>
              <a:t>Results documented by Poster, Video placed on </a:t>
            </a:r>
            <a:r>
              <a:rPr lang="en-US" dirty="0" err="1" smtClean="0"/>
              <a:t>Youtube</a:t>
            </a:r>
            <a:r>
              <a:rPr lang="en-US" dirty="0" smtClean="0"/>
              <a:t> and usual research output (presentations, papers, web)</a:t>
            </a:r>
          </a:p>
          <a:p>
            <a:r>
              <a:rPr lang="en-US" dirty="0" smtClean="0"/>
              <a:t>Your team will work together electronically (that’s how its done in major research project) with class interactions and </a:t>
            </a:r>
            <a:r>
              <a:rPr lang="en-US" b="1" dirty="0" smtClean="0"/>
              <a:t>other team meetings </a:t>
            </a:r>
          </a:p>
          <a:p>
            <a:pPr lvl="1"/>
            <a:r>
              <a:rPr lang="en-US" b="1" dirty="0" smtClean="0"/>
              <a:t>Meet in and outside class time</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Applied Computer Science</a:t>
            </a:r>
            <a:endParaRPr lang="en-US" b="1" dirty="0"/>
          </a:p>
        </p:txBody>
      </p:sp>
      <p:sp>
        <p:nvSpPr>
          <p:cNvPr id="3" name="Content Placeholder 2"/>
          <p:cNvSpPr>
            <a:spLocks noGrp="1"/>
          </p:cNvSpPr>
          <p:nvPr>
            <p:ph idx="1"/>
          </p:nvPr>
        </p:nvSpPr>
        <p:spPr>
          <a:xfrm>
            <a:off x="228600" y="1143000"/>
            <a:ext cx="8686800" cy="5257800"/>
          </a:xfrm>
        </p:spPr>
        <p:txBody>
          <a:bodyPr>
            <a:normAutofit fontScale="92500" lnSpcReduction="10000"/>
          </a:bodyPr>
          <a:lstStyle/>
          <a:p>
            <a:r>
              <a:rPr lang="en-US" dirty="0" smtClean="0"/>
              <a:t>Cyberinfrastructure and High Performance Computing </a:t>
            </a:r>
          </a:p>
          <a:p>
            <a:r>
              <a:rPr lang="en-US" dirty="0" smtClean="0"/>
              <a:t>Data, Databases and Search</a:t>
            </a:r>
          </a:p>
          <a:p>
            <a:r>
              <a:rPr lang="en-US" dirty="0" smtClean="0"/>
              <a:t>Image Processing/ Computer Vision</a:t>
            </a:r>
          </a:p>
          <a:p>
            <a:r>
              <a:rPr lang="en-US" dirty="0" smtClean="0"/>
              <a:t>Ubiquitous Computing</a:t>
            </a:r>
          </a:p>
          <a:p>
            <a:r>
              <a:rPr lang="en-US" dirty="0" smtClean="0"/>
              <a:t>Robotics</a:t>
            </a:r>
          </a:p>
          <a:p>
            <a:r>
              <a:rPr lang="en-US" dirty="0" smtClean="0"/>
              <a:t>Visualization and Computer Graphics</a:t>
            </a:r>
            <a:br>
              <a:rPr lang="en-US" dirty="0" smtClean="0"/>
            </a:br>
            <a:endParaRPr lang="en-US" dirty="0" smtClean="0"/>
          </a:p>
          <a:p>
            <a:r>
              <a:rPr lang="en-US" dirty="0" smtClean="0"/>
              <a:t>These are fields you will find in many computer science departments but are focused on using computers</a:t>
            </a:r>
            <a:endParaRPr lang="en-US" dirty="0"/>
          </a:p>
        </p:txBody>
      </p:sp>
    </p:spTree>
    <p:extLst>
      <p:ext uri="{BB962C8B-B14F-4D97-AF65-F5344CB8AC3E}">
        <p14:creationId xmlns:p14="http://schemas.microsoft.com/office/powerpoint/2010/main" val="1768085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Core Computer Science</a:t>
            </a:r>
            <a:endParaRPr lang="en-US" b="1" dirty="0"/>
          </a:p>
        </p:txBody>
      </p:sp>
      <p:sp>
        <p:nvSpPr>
          <p:cNvPr id="3" name="Content Placeholder 2"/>
          <p:cNvSpPr>
            <a:spLocks noGrp="1"/>
          </p:cNvSpPr>
          <p:nvPr>
            <p:ph idx="1"/>
          </p:nvPr>
        </p:nvSpPr>
        <p:spPr>
          <a:xfrm>
            <a:off x="228600" y="1295400"/>
            <a:ext cx="8686800" cy="5105400"/>
          </a:xfrm>
        </p:spPr>
        <p:txBody>
          <a:bodyPr>
            <a:normAutofit fontScale="92500" lnSpcReduction="20000"/>
          </a:bodyPr>
          <a:lstStyle/>
          <a:p>
            <a:r>
              <a:rPr lang="en-US" dirty="0" smtClean="0"/>
              <a:t>Computer Architecture</a:t>
            </a:r>
          </a:p>
          <a:p>
            <a:r>
              <a:rPr lang="en-US" dirty="0" smtClean="0"/>
              <a:t>Computer Networking</a:t>
            </a:r>
          </a:p>
          <a:p>
            <a:r>
              <a:rPr lang="en-US" dirty="0" smtClean="0"/>
              <a:t>Programming Languages and Compilers </a:t>
            </a:r>
          </a:p>
          <a:p>
            <a:r>
              <a:rPr lang="en-US" dirty="0" smtClean="0"/>
              <a:t>Artificial Intelligence, Artificial Life and Cognitive Science </a:t>
            </a:r>
          </a:p>
          <a:p>
            <a:r>
              <a:rPr lang="en-US" dirty="0" smtClean="0"/>
              <a:t>Computation Theory and Logic </a:t>
            </a:r>
          </a:p>
          <a:p>
            <a:r>
              <a:rPr lang="en-US" dirty="0" smtClean="0"/>
              <a:t>Quantum Computing</a:t>
            </a:r>
            <a:br>
              <a:rPr lang="en-US" dirty="0" smtClean="0"/>
            </a:br>
            <a:endParaRPr lang="en-US" dirty="0" smtClean="0"/>
          </a:p>
          <a:p>
            <a:r>
              <a:rPr lang="en-US" dirty="0" smtClean="0"/>
              <a:t>These are traditional important fields of Computer Science providing ideas and tools used in Informatics and Applied </a:t>
            </a:r>
            <a:r>
              <a:rPr lang="en-US" smtClean="0"/>
              <a:t>Computer Science</a:t>
            </a:r>
            <a:endParaRPr lang="en-US" dirty="0"/>
          </a:p>
        </p:txBody>
      </p:sp>
    </p:spTree>
    <p:extLst>
      <p:ext uri="{BB962C8B-B14F-4D97-AF65-F5344CB8AC3E}">
        <p14:creationId xmlns:p14="http://schemas.microsoft.com/office/powerpoint/2010/main" val="3264705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IU Research areas in a nutshell -- Security</a:t>
            </a:r>
            <a:endParaRPr lang="en-US" b="1" dirty="0"/>
          </a:p>
        </p:txBody>
      </p:sp>
      <p:sp>
        <p:nvSpPr>
          <p:cNvPr id="3" name="Content Placeholder 2"/>
          <p:cNvSpPr>
            <a:spLocks noGrp="1"/>
          </p:cNvSpPr>
          <p:nvPr>
            <p:ph idx="1"/>
          </p:nvPr>
        </p:nvSpPr>
        <p:spPr>
          <a:xfrm>
            <a:off x="228600" y="990600"/>
            <a:ext cx="8915400" cy="5562600"/>
          </a:xfrm>
        </p:spPr>
        <p:txBody>
          <a:bodyPr>
            <a:normAutofit fontScale="92500" lnSpcReduction="20000"/>
          </a:bodyPr>
          <a:lstStyle/>
          <a:p>
            <a:r>
              <a:rPr lang="en-US" dirty="0" smtClean="0"/>
              <a:t>Importance of security is obvious from discussion of Internet viruses and need to login to everything</a:t>
            </a:r>
          </a:p>
          <a:p>
            <a:r>
              <a:rPr lang="en-US" dirty="0" smtClean="0"/>
              <a:t>Center CACR headed by Fred </a:t>
            </a:r>
            <a:r>
              <a:rPr lang="en-US" dirty="0" err="1" smtClean="0"/>
              <a:t>Cate</a:t>
            </a:r>
            <a:r>
              <a:rPr lang="en-US" dirty="0" smtClean="0"/>
              <a:t> of Law School has a policy emphasis</a:t>
            </a:r>
          </a:p>
          <a:p>
            <a:pPr lvl="1"/>
            <a:r>
              <a:rPr lang="en-US" dirty="0" smtClean="0"/>
              <a:t>Airport Security processes</a:t>
            </a:r>
          </a:p>
          <a:p>
            <a:pPr lvl="1"/>
            <a:r>
              <a:rPr lang="en-US" dirty="0" smtClean="0"/>
              <a:t>Implications of Cyber attacks on banks</a:t>
            </a:r>
          </a:p>
          <a:p>
            <a:pPr lvl="1"/>
            <a:r>
              <a:rPr lang="en-US" dirty="0" smtClean="0"/>
              <a:t>Privacy issues for Health records</a:t>
            </a:r>
          </a:p>
          <a:p>
            <a:r>
              <a:rPr lang="en-US" dirty="0" smtClean="0"/>
              <a:t>CSC studies mathematical foundations and implications for networks and computers e.g. </a:t>
            </a:r>
          </a:p>
          <a:p>
            <a:pPr lvl="1"/>
            <a:r>
              <a:rPr lang="en-US" dirty="0" smtClean="0"/>
              <a:t>Viruses on cell phones</a:t>
            </a:r>
          </a:p>
          <a:p>
            <a:pPr lvl="1"/>
            <a:r>
              <a:rPr lang="en-US" dirty="0" smtClean="0"/>
              <a:t>Anonymizing networks</a:t>
            </a:r>
          </a:p>
          <a:p>
            <a:pPr lvl="1"/>
            <a:r>
              <a:rPr lang="en-US" dirty="0" smtClean="0"/>
              <a:t>Use of incidental information (e.g. size of message) to break security</a:t>
            </a:r>
          </a:p>
          <a:p>
            <a:pPr lvl="1"/>
            <a:endParaRPr lang="en-US" dirty="0"/>
          </a:p>
        </p:txBody>
      </p:sp>
      <p:pic>
        <p:nvPicPr>
          <p:cNvPr id="39938" name="Picture 2" descr="http://globalnoc.iu.edu/index/noc-doc/file-bin/presentations/noc-photos/nocwall.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81161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Bioinformatics</a:t>
            </a:r>
            <a:endParaRPr lang="en-US" dirty="0"/>
          </a:p>
        </p:txBody>
      </p:sp>
      <p:sp>
        <p:nvSpPr>
          <p:cNvPr id="3" name="Content Placeholder 2"/>
          <p:cNvSpPr>
            <a:spLocks noGrp="1"/>
          </p:cNvSpPr>
          <p:nvPr>
            <p:ph idx="1"/>
          </p:nvPr>
        </p:nvSpPr>
        <p:spPr>
          <a:xfrm>
            <a:off x="0" y="762000"/>
            <a:ext cx="9144000" cy="6096000"/>
          </a:xfrm>
        </p:spPr>
        <p:txBody>
          <a:bodyPr>
            <a:normAutofit fontScale="85000" lnSpcReduction="20000"/>
          </a:bodyPr>
          <a:lstStyle/>
          <a:p>
            <a:r>
              <a:rPr lang="en-US" dirty="0" smtClean="0"/>
              <a:t>This is field that researches algorithms and processes to analyze biology data</a:t>
            </a:r>
          </a:p>
          <a:p>
            <a:r>
              <a:rPr lang="en-US" dirty="0"/>
              <a:t>Center for Genomics and Bioinformatics </a:t>
            </a:r>
            <a:r>
              <a:rPr lang="en-US" dirty="0" smtClean="0"/>
              <a:t>is centered in Biology and responsible for several machines that analyze biology data. (new generation of DNA sequencers)</a:t>
            </a:r>
          </a:p>
          <a:p>
            <a:r>
              <a:rPr lang="en-US" dirty="0" smtClean="0"/>
              <a:t>School Bioinformatics faculty collaborate with biology and chemistry  helping them draw conclusions from data</a:t>
            </a:r>
          </a:p>
          <a:p>
            <a:pPr lvl="1"/>
            <a:r>
              <a:rPr lang="en-US" dirty="0" smtClean="0"/>
              <a:t>Proteomics studies structure of proteins </a:t>
            </a:r>
          </a:p>
          <a:p>
            <a:pPr lvl="1"/>
            <a:r>
              <a:rPr lang="en-US" dirty="0" smtClean="0"/>
              <a:t>Text mining from Internet reports</a:t>
            </a:r>
          </a:p>
          <a:p>
            <a:pPr lvl="1"/>
            <a:r>
              <a:rPr lang="en-US" dirty="0" smtClean="0"/>
              <a:t>Metagenomics – studies of samples with many different genes present</a:t>
            </a:r>
          </a:p>
          <a:p>
            <a:pPr lvl="1"/>
            <a:r>
              <a:rPr lang="en-US" dirty="0" smtClean="0"/>
              <a:t>Linking genes to disease</a:t>
            </a:r>
          </a:p>
          <a:p>
            <a:pPr lvl="1"/>
            <a:r>
              <a:rPr lang="en-US" dirty="0" smtClean="0"/>
              <a:t>Study of gene sequence structure and methods to </a:t>
            </a:r>
            <a:r>
              <a:rPr lang="en-US" dirty="0" err="1" smtClean="0"/>
              <a:t>asemble</a:t>
            </a:r>
            <a:r>
              <a:rPr lang="en-US" dirty="0" smtClean="0"/>
              <a:t> fragments (produced by high throughput instruments) into full genes</a:t>
            </a:r>
          </a:p>
          <a:p>
            <a:r>
              <a:rPr lang="en-US" dirty="0" smtClean="0"/>
              <a:t>Note computing applications in other sciences typically performed in discipline (see Cyberinfrastructure and HPC)</a:t>
            </a:r>
            <a:endParaRPr lang="en-US" dirty="0"/>
          </a:p>
        </p:txBody>
      </p:sp>
      <p:grpSp>
        <p:nvGrpSpPr>
          <p:cNvPr id="4" name="Group 3"/>
          <p:cNvGrpSpPr/>
          <p:nvPr/>
        </p:nvGrpSpPr>
        <p:grpSpPr>
          <a:xfrm>
            <a:off x="0" y="838200"/>
            <a:ext cx="9144000" cy="5867400"/>
            <a:chOff x="0" y="990600"/>
            <a:chExt cx="9144000" cy="5867400"/>
          </a:xfrm>
        </p:grpSpPr>
        <p:sp>
          <p:nvSpPr>
            <p:cNvPr id="5" name="Rectangle 4"/>
            <p:cNvSpPr/>
            <p:nvPr/>
          </p:nvSpPr>
          <p:spPr>
            <a:xfrm>
              <a:off x="0" y="990600"/>
              <a:ext cx="9144000" cy="586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4"/>
            <p:cNvGrpSpPr/>
            <p:nvPr/>
          </p:nvGrpSpPr>
          <p:grpSpPr>
            <a:xfrm>
              <a:off x="76202" y="990600"/>
              <a:ext cx="8991609" cy="5779532"/>
              <a:chOff x="76202" y="990600"/>
              <a:chExt cx="8991609" cy="5779532"/>
            </a:xfrm>
          </p:grpSpPr>
          <p:grpSp>
            <p:nvGrpSpPr>
              <p:cNvPr id="7" name="Group 3"/>
              <p:cNvGrpSpPr/>
              <p:nvPr/>
            </p:nvGrpSpPr>
            <p:grpSpPr>
              <a:xfrm>
                <a:off x="76202" y="4837770"/>
                <a:ext cx="8991609" cy="1867092"/>
                <a:chOff x="1263341" y="2588299"/>
                <a:chExt cx="7068639" cy="1162819"/>
              </a:xfrm>
            </p:grpSpPr>
            <p:cxnSp>
              <p:nvCxnSpPr>
                <p:cNvPr id="25" name="Straight Arrow Connector 4"/>
                <p:cNvCxnSpPr>
                  <a:endCxn id="55" idx="2"/>
                </p:cNvCxnSpPr>
                <p:nvPr/>
              </p:nvCxnSpPr>
              <p:spPr>
                <a:xfrm>
                  <a:off x="2313382" y="3248006"/>
                  <a:ext cx="273939" cy="989"/>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947384" y="3181703"/>
                  <a:ext cx="140871" cy="5313"/>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228"/>
                <p:cNvCxnSpPr>
                  <a:stCxn id="50" idx="3"/>
                  <a:endCxn id="40" idx="2"/>
                </p:cNvCxnSpPr>
                <p:nvPr/>
              </p:nvCxnSpPr>
              <p:spPr>
                <a:xfrm flipV="1">
                  <a:off x="6010261" y="2813825"/>
                  <a:ext cx="516735" cy="30231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28" name="Group 8"/>
                <p:cNvGrpSpPr/>
                <p:nvPr/>
              </p:nvGrpSpPr>
              <p:grpSpPr>
                <a:xfrm>
                  <a:off x="7533167" y="2778102"/>
                  <a:ext cx="798813" cy="594360"/>
                  <a:chOff x="8193827" y="2680593"/>
                  <a:chExt cx="798813" cy="594360"/>
                </a:xfrm>
              </p:grpSpPr>
              <p:sp>
                <p:nvSpPr>
                  <p:cNvPr id="57" name="TextBox 167"/>
                  <p:cNvSpPr txBox="1"/>
                  <p:nvPr/>
                </p:nvSpPr>
                <p:spPr>
                  <a:xfrm>
                    <a:off x="8233757" y="2874963"/>
                    <a:ext cx="758883" cy="249157"/>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latin typeface="Arial" pitchFamily="34" charset="0"/>
                        <a:cs typeface="Arial" pitchFamily="34" charset="0"/>
                      </a:rPr>
                      <a:t>Visualization</a:t>
                    </a:r>
                  </a:p>
                  <a:p>
                    <a:pPr algn="l"/>
                    <a:r>
                      <a:rPr lang="en-US" sz="1000" dirty="0" smtClean="0">
                        <a:latin typeface="Arial" pitchFamily="34" charset="0"/>
                        <a:cs typeface="Arial" pitchFamily="34" charset="0"/>
                      </a:rPr>
                      <a:t>    </a:t>
                    </a:r>
                    <a:r>
                      <a:rPr lang="en-US" sz="1000" dirty="0" err="1" smtClean="0">
                        <a:latin typeface="Arial" pitchFamily="34" charset="0"/>
                        <a:cs typeface="Arial" pitchFamily="34" charset="0"/>
                      </a:rPr>
                      <a:t>Plotviz</a:t>
                    </a:r>
                    <a:endParaRPr lang="en-US" sz="1000" dirty="0">
                      <a:latin typeface="Arial" pitchFamily="34" charset="0"/>
                      <a:cs typeface="Arial" pitchFamily="34" charset="0"/>
                    </a:endParaRPr>
                  </a:p>
                </p:txBody>
              </p:sp>
              <p:sp>
                <p:nvSpPr>
                  <p:cNvPr id="58" name="Oval 57"/>
                  <p:cNvSpPr/>
                  <p:nvPr/>
                </p:nvSpPr>
                <p:spPr>
                  <a:xfrm>
                    <a:off x="8193827" y="2680593"/>
                    <a:ext cx="738909" cy="59436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grpSp>
            <p:grpSp>
              <p:nvGrpSpPr>
                <p:cNvPr id="29" name="Group 9"/>
                <p:cNvGrpSpPr/>
                <p:nvPr/>
              </p:nvGrpSpPr>
              <p:grpSpPr>
                <a:xfrm>
                  <a:off x="2587322" y="2975210"/>
                  <a:ext cx="639516" cy="545592"/>
                  <a:chOff x="1614216" y="1569720"/>
                  <a:chExt cx="639516" cy="545592"/>
                </a:xfrm>
              </p:grpSpPr>
              <p:sp>
                <p:nvSpPr>
                  <p:cNvPr id="55" name="Oval 54"/>
                  <p:cNvSpPr/>
                  <p:nvPr/>
                </p:nvSpPr>
                <p:spPr>
                  <a:xfrm>
                    <a:off x="1614216" y="1569720"/>
                    <a:ext cx="59808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6" name="TextBox 166"/>
                  <p:cNvSpPr txBox="1"/>
                  <p:nvPr/>
                </p:nvSpPr>
                <p:spPr>
                  <a:xfrm>
                    <a:off x="1633470" y="1713034"/>
                    <a:ext cx="620262"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Blocking </a:t>
                    </a:r>
                  </a:p>
                </p:txBody>
              </p:sp>
            </p:grpSp>
            <p:grpSp>
              <p:nvGrpSpPr>
                <p:cNvPr id="30" name="Group 10"/>
                <p:cNvGrpSpPr/>
                <p:nvPr/>
              </p:nvGrpSpPr>
              <p:grpSpPr>
                <a:xfrm>
                  <a:off x="4088255" y="2956158"/>
                  <a:ext cx="703725" cy="545592"/>
                  <a:chOff x="4286234" y="2819400"/>
                  <a:chExt cx="703725" cy="545592"/>
                </a:xfrm>
              </p:grpSpPr>
              <p:sp>
                <p:nvSpPr>
                  <p:cNvPr id="53" name="Oval 33"/>
                  <p:cNvSpPr/>
                  <p:nvPr/>
                </p:nvSpPr>
                <p:spPr>
                  <a:xfrm>
                    <a:off x="4296213" y="2819400"/>
                    <a:ext cx="69374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4" name="TextBox 164"/>
                  <p:cNvSpPr txBox="1"/>
                  <p:nvPr/>
                </p:nvSpPr>
                <p:spPr>
                  <a:xfrm>
                    <a:off x="4286234" y="2907268"/>
                    <a:ext cx="645465" cy="25873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Sequence</a:t>
                    </a:r>
                  </a:p>
                  <a:p>
                    <a:pPr algn="ctr"/>
                    <a:r>
                      <a:rPr lang="en-US" sz="1050" dirty="0" smtClean="0">
                        <a:solidFill>
                          <a:srgbClr val="00B050"/>
                        </a:solidFill>
                      </a:rPr>
                      <a:t>alignment</a:t>
                    </a:r>
                    <a:endParaRPr lang="en-US" sz="1050" dirty="0">
                      <a:solidFill>
                        <a:srgbClr val="00B050"/>
                      </a:solidFill>
                    </a:endParaRPr>
                  </a:p>
                </p:txBody>
              </p:sp>
            </p:grpSp>
            <p:grpSp>
              <p:nvGrpSpPr>
                <p:cNvPr id="31" name="Group 11"/>
                <p:cNvGrpSpPr/>
                <p:nvPr/>
              </p:nvGrpSpPr>
              <p:grpSpPr>
                <a:xfrm>
                  <a:off x="6523562" y="3324056"/>
                  <a:ext cx="519384" cy="427062"/>
                  <a:chOff x="4800600" y="1593348"/>
                  <a:chExt cx="519384" cy="427062"/>
                </a:xfrm>
              </p:grpSpPr>
              <p:sp>
                <p:nvSpPr>
                  <p:cNvPr id="51" name="Oval 31"/>
                  <p:cNvSpPr/>
                  <p:nvPr/>
                </p:nvSpPr>
                <p:spPr>
                  <a:xfrm>
                    <a:off x="4800600" y="1593348"/>
                    <a:ext cx="519384" cy="42706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2" name="TextBox 162"/>
                  <p:cNvSpPr txBox="1"/>
                  <p:nvPr/>
                </p:nvSpPr>
                <p:spPr>
                  <a:xfrm>
                    <a:off x="4882121" y="1722120"/>
                    <a:ext cx="380827"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rgbClr val="FF0000"/>
                        </a:solidFill>
                      </a:rPr>
                      <a:t>MDS</a:t>
                    </a:r>
                    <a:endParaRPr lang="en-US" sz="1050" dirty="0">
                      <a:solidFill>
                        <a:srgbClr val="FF0000"/>
                      </a:solidFill>
                    </a:endParaRPr>
                  </a:p>
                </p:txBody>
              </p:sp>
            </p:grpSp>
            <p:grpSp>
              <p:nvGrpSpPr>
                <p:cNvPr id="32" name="Group 12"/>
                <p:cNvGrpSpPr/>
                <p:nvPr/>
              </p:nvGrpSpPr>
              <p:grpSpPr>
                <a:xfrm>
                  <a:off x="4986324" y="2867043"/>
                  <a:ext cx="1023937" cy="838187"/>
                  <a:chOff x="5085911" y="2819400"/>
                  <a:chExt cx="685800" cy="533400"/>
                </a:xfrm>
              </p:grpSpPr>
              <p:grpSp>
                <p:nvGrpSpPr>
                  <p:cNvPr id="47" name="Group 27"/>
                  <p:cNvGrpSpPr/>
                  <p:nvPr/>
                </p:nvGrpSpPr>
                <p:grpSpPr>
                  <a:xfrm>
                    <a:off x="5085911" y="2819400"/>
                    <a:ext cx="685800" cy="533400"/>
                    <a:chOff x="1143000" y="2057400"/>
                    <a:chExt cx="533400" cy="381000"/>
                  </a:xfrm>
                </p:grpSpPr>
                <p:sp>
                  <p:nvSpPr>
                    <p:cNvPr id="49" name="Flowchart: Multidocument 29"/>
                    <p:cNvSpPr/>
                    <p:nvPr/>
                  </p:nvSpPr>
                  <p:spPr>
                    <a:xfrm>
                      <a:off x="1143000" y="2057400"/>
                      <a:ext cx="533400" cy="38100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0" name="TextBox 6"/>
                    <p:cNvSpPr txBox="1"/>
                    <p:nvPr/>
                  </p:nvSpPr>
                  <p:spPr>
                    <a:xfrm>
                      <a:off x="1143000" y="2133600"/>
                      <a:ext cx="533400" cy="74051"/>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48" name="TextBox 158"/>
                  <p:cNvSpPr txBox="1"/>
                  <p:nvPr/>
                </p:nvSpPr>
                <p:spPr>
                  <a:xfrm>
                    <a:off x="5104882" y="2919378"/>
                    <a:ext cx="605946" cy="28967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t>Dissimilarity</a:t>
                    </a:r>
                  </a:p>
                  <a:p>
                    <a:pPr algn="l"/>
                    <a:r>
                      <a:rPr lang="en-US" sz="1050" dirty="0" smtClean="0"/>
                      <a:t>Matrix</a:t>
                    </a:r>
                    <a:br>
                      <a:rPr lang="en-US" sz="1050" dirty="0" smtClean="0"/>
                    </a:br>
                    <a:endParaRPr lang="en-US" sz="1050" dirty="0" smtClean="0"/>
                  </a:p>
                  <a:p>
                    <a:pPr algn="l"/>
                    <a:r>
                      <a:rPr lang="en-US" sz="1000" smtClean="0"/>
                      <a:t>N(N-1)/</a:t>
                    </a:r>
                    <a:r>
                      <a:rPr lang="en-US" sz="1000" dirty="0" smtClean="0"/>
                      <a:t>2 values</a:t>
                    </a:r>
                  </a:p>
                </p:txBody>
              </p:sp>
            </p:grpSp>
            <p:cxnSp>
              <p:nvCxnSpPr>
                <p:cNvPr id="33" name="Straight Arrow Connector 247"/>
                <p:cNvCxnSpPr/>
                <p:nvPr/>
              </p:nvCxnSpPr>
              <p:spPr>
                <a:xfrm flipV="1">
                  <a:off x="7074002" y="3086799"/>
                  <a:ext cx="442346" cy="435335"/>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34" name="Group 14"/>
                <p:cNvGrpSpPr/>
                <p:nvPr/>
              </p:nvGrpSpPr>
              <p:grpSpPr>
                <a:xfrm>
                  <a:off x="1263341" y="2836617"/>
                  <a:ext cx="1155294" cy="822778"/>
                  <a:chOff x="1354895" y="2753860"/>
                  <a:chExt cx="1140059" cy="827540"/>
                </a:xfrm>
              </p:grpSpPr>
              <p:sp>
                <p:nvSpPr>
                  <p:cNvPr id="45" name="Flowchart: Multidocument 25"/>
                  <p:cNvSpPr/>
                  <p:nvPr/>
                </p:nvSpPr>
                <p:spPr>
                  <a:xfrm>
                    <a:off x="1354895" y="2753860"/>
                    <a:ext cx="1036195" cy="82754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46" name="TextBox 6"/>
                  <p:cNvSpPr txBox="1"/>
                  <p:nvPr/>
                </p:nvSpPr>
                <p:spPr>
                  <a:xfrm>
                    <a:off x="1414009" y="3018244"/>
                    <a:ext cx="1080945" cy="260237"/>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t>FASTA File</a:t>
                    </a:r>
                    <a:br>
                      <a:rPr lang="en-US" sz="1050" dirty="0" smtClean="0"/>
                    </a:br>
                    <a:r>
                      <a:rPr lang="en-US" sz="1050" dirty="0" smtClean="0"/>
                      <a:t>N Sequences</a:t>
                    </a:r>
                  </a:p>
                </p:txBody>
              </p:sp>
            </p:grpSp>
            <p:grpSp>
              <p:nvGrpSpPr>
                <p:cNvPr id="35" name="Group 15"/>
                <p:cNvGrpSpPr/>
                <p:nvPr/>
              </p:nvGrpSpPr>
              <p:grpSpPr>
                <a:xfrm>
                  <a:off x="3293734" y="2899446"/>
                  <a:ext cx="685800" cy="667452"/>
                  <a:chOff x="3465576" y="2787072"/>
                  <a:chExt cx="685800" cy="667452"/>
                </a:xfrm>
              </p:grpSpPr>
              <p:sp>
                <p:nvSpPr>
                  <p:cNvPr id="42" name="Flowchart: Multidocument 41"/>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43"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44" name="TextBox 154"/>
                  <p:cNvSpPr txBox="1"/>
                  <p:nvPr/>
                </p:nvSpPr>
                <p:spPr>
                  <a:xfrm>
                    <a:off x="3475673" y="2886654"/>
                    <a:ext cx="643553" cy="35936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Form block</a:t>
                    </a:r>
                  </a:p>
                  <a:p>
                    <a:pPr algn="ctr"/>
                    <a:r>
                      <a:rPr lang="en-US" sz="1050" dirty="0" smtClean="0">
                        <a:solidFill>
                          <a:srgbClr val="00B050"/>
                        </a:solidFill>
                      </a:rPr>
                      <a:t>Pairings</a:t>
                    </a:r>
                    <a:endParaRPr lang="en-US" sz="1050" dirty="0">
                      <a:solidFill>
                        <a:srgbClr val="00B050"/>
                      </a:solidFill>
                    </a:endParaRPr>
                  </a:p>
                </p:txBody>
              </p:sp>
            </p:grpSp>
            <p:grpSp>
              <p:nvGrpSpPr>
                <p:cNvPr id="36" name="Group 16"/>
                <p:cNvGrpSpPr/>
                <p:nvPr/>
              </p:nvGrpSpPr>
              <p:grpSpPr>
                <a:xfrm>
                  <a:off x="6526996" y="2588299"/>
                  <a:ext cx="666814" cy="451050"/>
                  <a:chOff x="4800600" y="1569721"/>
                  <a:chExt cx="666814" cy="451050"/>
                </a:xfrm>
              </p:grpSpPr>
              <p:sp>
                <p:nvSpPr>
                  <p:cNvPr id="40" name="Oval 39"/>
                  <p:cNvSpPr/>
                  <p:nvPr/>
                </p:nvSpPr>
                <p:spPr>
                  <a:xfrm>
                    <a:off x="4800600" y="1569721"/>
                    <a:ext cx="601816" cy="45105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41" name="TextBox 151"/>
                  <p:cNvSpPr txBox="1"/>
                  <p:nvPr/>
                </p:nvSpPr>
                <p:spPr>
                  <a:xfrm>
                    <a:off x="4808473" y="1664622"/>
                    <a:ext cx="658941"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FF0000"/>
                        </a:solidFill>
                      </a:rPr>
                      <a:t>Pairwise</a:t>
                    </a:r>
                    <a:endParaRPr lang="en-US" sz="1050" dirty="0" smtClean="0">
                      <a:solidFill>
                        <a:srgbClr val="FF0000"/>
                      </a:solidFill>
                    </a:endParaRPr>
                  </a:p>
                  <a:p>
                    <a:pPr algn="l"/>
                    <a:r>
                      <a:rPr lang="en-US" sz="1050" dirty="0" smtClean="0">
                        <a:solidFill>
                          <a:srgbClr val="FF0000"/>
                        </a:solidFill>
                      </a:rPr>
                      <a:t>clustering</a:t>
                    </a:r>
                  </a:p>
                </p:txBody>
              </p:sp>
            </p:grpSp>
            <p:cxnSp>
              <p:nvCxnSpPr>
                <p:cNvPr id="37" name="Straight Arrow Connector 263"/>
                <p:cNvCxnSpPr/>
                <p:nvPr/>
              </p:nvCxnSpPr>
              <p:spPr>
                <a:xfrm>
                  <a:off x="7133905" y="2802092"/>
                  <a:ext cx="356480" cy="274956"/>
                </a:xfrm>
                <a:prstGeom prst="bentConnector3">
                  <a:avLst>
                    <a:gd name="adj1" fmla="val 44346"/>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264"/>
                <p:cNvCxnSpPr>
                  <a:stCxn id="50" idx="3"/>
                </p:cNvCxnSpPr>
                <p:nvPr/>
              </p:nvCxnSpPr>
              <p:spPr>
                <a:xfrm>
                  <a:off x="6010261" y="3116136"/>
                  <a:ext cx="513301" cy="421451"/>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55" idx="6"/>
                </p:cNvCxnSpPr>
                <p:nvPr/>
              </p:nvCxnSpPr>
              <p:spPr>
                <a:xfrm>
                  <a:off x="3185408" y="3248006"/>
                  <a:ext cx="114660" cy="4610"/>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flipV="1">
                <a:off x="4572000" y="5791200"/>
                <a:ext cx="179194" cy="8532"/>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66"/>
              <p:cNvGrpSpPr/>
              <p:nvPr/>
            </p:nvGrpSpPr>
            <p:grpSpPr>
              <a:xfrm>
                <a:off x="1261382" y="990600"/>
                <a:ext cx="7654018" cy="2743202"/>
                <a:chOff x="609600" y="990600"/>
                <a:chExt cx="7654018" cy="2743202"/>
              </a:xfrm>
            </p:grpSpPr>
            <p:sp>
              <p:nvSpPr>
                <p:cNvPr id="20" name="TextBox 19"/>
                <p:cNvSpPr txBox="1"/>
                <p:nvPr/>
              </p:nvSpPr>
              <p:spPr>
                <a:xfrm>
                  <a:off x="609600" y="990600"/>
                  <a:ext cx="7654018" cy="369332"/>
                </a:xfrm>
                <a:prstGeom prst="rect">
                  <a:avLst/>
                </a:prstGeom>
                <a:noFill/>
              </p:spPr>
              <p:txBody>
                <a:bodyPr wrap="none" rtlCol="0">
                  <a:spAutoFit/>
                </a:bodyPr>
                <a:lstStyle/>
                <a:p>
                  <a:r>
                    <a:rPr lang="en-US" dirty="0" err="1" smtClean="0"/>
                    <a:t>Illumina</a:t>
                  </a:r>
                  <a:r>
                    <a:rPr lang="en-US" dirty="0" smtClean="0"/>
                    <a:t>/</a:t>
                  </a:r>
                  <a:r>
                    <a:rPr lang="en-US" dirty="0" err="1" smtClean="0"/>
                    <a:t>Solexa</a:t>
                  </a:r>
                  <a:r>
                    <a:rPr lang="en-US" dirty="0" smtClean="0"/>
                    <a:t>                     Roche/454 Life Sciences     Applied </a:t>
                  </a:r>
                  <a:r>
                    <a:rPr lang="en-US" dirty="0" err="1" smtClean="0"/>
                    <a:t>Biosystems</a:t>
                  </a:r>
                  <a:r>
                    <a:rPr lang="en-US" dirty="0" smtClean="0"/>
                    <a:t>/</a:t>
                  </a:r>
                  <a:r>
                    <a:rPr lang="en-US" dirty="0" err="1" smtClean="0"/>
                    <a:t>SOLiD</a:t>
                  </a:r>
                  <a:endParaRPr lang="en-US" dirty="0"/>
                </a:p>
              </p:txBody>
            </p:sp>
            <p:grpSp>
              <p:nvGrpSpPr>
                <p:cNvPr id="21" name="Group 63"/>
                <p:cNvGrpSpPr/>
                <p:nvPr/>
              </p:nvGrpSpPr>
              <p:grpSpPr>
                <a:xfrm>
                  <a:off x="609600" y="1385824"/>
                  <a:ext cx="7162801" cy="2347978"/>
                  <a:chOff x="609600" y="1385824"/>
                  <a:chExt cx="6705600" cy="2067052"/>
                </a:xfrm>
              </p:grpSpPr>
              <p:pic>
                <p:nvPicPr>
                  <p:cNvPr id="22" name="Picture 2"/>
                  <p:cNvPicPr>
                    <a:picLocks noChangeAspect="1" noChangeArrowheads="1"/>
                  </p:cNvPicPr>
                  <p:nvPr/>
                </p:nvPicPr>
                <p:blipFill>
                  <a:blip r:embed="rId3" cstate="print"/>
                  <a:srcRect/>
                  <a:stretch>
                    <a:fillRect/>
                  </a:stretch>
                </p:blipFill>
                <p:spPr bwMode="auto">
                  <a:xfrm>
                    <a:off x="609600" y="1395413"/>
                    <a:ext cx="2286000" cy="2047875"/>
                  </a:xfrm>
                  <a:prstGeom prst="rect">
                    <a:avLst/>
                  </a:prstGeom>
                  <a:noFill/>
                  <a:ln w="9525">
                    <a:noFill/>
                    <a:miter lim="800000"/>
                    <a:headEnd/>
                    <a:tailEnd/>
                  </a:ln>
                </p:spPr>
              </p:pic>
              <p:pic>
                <p:nvPicPr>
                  <p:cNvPr id="23" name="Picture 3"/>
                  <p:cNvPicPr>
                    <a:picLocks noChangeAspect="1" noChangeArrowheads="1"/>
                  </p:cNvPicPr>
                  <p:nvPr/>
                </p:nvPicPr>
                <p:blipFill>
                  <a:blip r:embed="rId4" cstate="print"/>
                  <a:srcRect/>
                  <a:stretch>
                    <a:fillRect/>
                  </a:stretch>
                </p:blipFill>
                <p:spPr bwMode="auto">
                  <a:xfrm>
                    <a:off x="3086100" y="1390650"/>
                    <a:ext cx="2057400" cy="2057400"/>
                  </a:xfrm>
                  <a:prstGeom prst="rect">
                    <a:avLst/>
                  </a:prstGeom>
                  <a:noFill/>
                  <a:ln w="9525">
                    <a:noFill/>
                    <a:miter lim="800000"/>
                    <a:headEnd/>
                    <a:tailEnd/>
                  </a:ln>
                </p:spPr>
              </p:pic>
              <p:pic>
                <p:nvPicPr>
                  <p:cNvPr id="24" name="Picture 4"/>
                  <p:cNvPicPr>
                    <a:picLocks noChangeAspect="1" noChangeArrowheads="1"/>
                  </p:cNvPicPr>
                  <p:nvPr/>
                </p:nvPicPr>
                <p:blipFill>
                  <a:blip r:embed="rId5" cstate="print"/>
                  <a:srcRect/>
                  <a:stretch>
                    <a:fillRect/>
                  </a:stretch>
                </p:blipFill>
                <p:spPr bwMode="auto">
                  <a:xfrm>
                    <a:off x="5334000" y="1385824"/>
                    <a:ext cx="1981200" cy="2067052"/>
                  </a:xfrm>
                  <a:prstGeom prst="rect">
                    <a:avLst/>
                  </a:prstGeom>
                  <a:noFill/>
                  <a:ln w="9525">
                    <a:noFill/>
                    <a:miter lim="800000"/>
                    <a:headEnd/>
                    <a:tailEnd/>
                  </a:ln>
                </p:spPr>
              </p:pic>
            </p:grpSp>
          </p:grpSp>
          <p:sp>
            <p:nvSpPr>
              <p:cNvPr id="10" name="Down Arrow 9"/>
              <p:cNvSpPr/>
              <p:nvPr/>
            </p:nvSpPr>
            <p:spPr>
              <a:xfrm rot="2951758">
                <a:off x="3628345" y="3741856"/>
                <a:ext cx="228600" cy="892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5"/>
              <p:cNvPicPr>
                <a:picLocks noChangeAspect="1" noChangeArrowheads="1"/>
              </p:cNvPicPr>
              <p:nvPr/>
            </p:nvPicPr>
            <p:blipFill>
              <a:blip r:embed="rId6" cstate="print"/>
              <a:srcRect/>
              <a:stretch>
                <a:fillRect/>
              </a:stretch>
            </p:blipFill>
            <p:spPr bwMode="auto">
              <a:xfrm>
                <a:off x="152400" y="2209800"/>
                <a:ext cx="914400" cy="914400"/>
              </a:xfrm>
              <a:prstGeom prst="rect">
                <a:avLst/>
              </a:prstGeom>
              <a:noFill/>
              <a:ln w="9525">
                <a:noFill/>
                <a:miter lim="800000"/>
                <a:headEnd/>
                <a:tailEnd/>
              </a:ln>
            </p:spPr>
          </p:pic>
          <p:sp>
            <p:nvSpPr>
              <p:cNvPr id="12" name="TextBox 11"/>
              <p:cNvSpPr txBox="1"/>
              <p:nvPr/>
            </p:nvSpPr>
            <p:spPr>
              <a:xfrm>
                <a:off x="152400" y="1828800"/>
                <a:ext cx="945067" cy="369332"/>
              </a:xfrm>
              <a:prstGeom prst="rect">
                <a:avLst/>
              </a:prstGeom>
              <a:noFill/>
            </p:spPr>
            <p:txBody>
              <a:bodyPr wrap="none" rtlCol="0">
                <a:spAutoFit/>
              </a:bodyPr>
              <a:lstStyle/>
              <a:p>
                <a:r>
                  <a:rPr lang="en-US" dirty="0" smtClean="0"/>
                  <a:t>Internet</a:t>
                </a:r>
                <a:endParaRPr lang="en-US" dirty="0"/>
              </a:p>
            </p:txBody>
          </p:sp>
          <p:sp>
            <p:nvSpPr>
              <p:cNvPr id="13" name="Down Arrow 12"/>
              <p:cNvSpPr/>
              <p:nvPr/>
            </p:nvSpPr>
            <p:spPr>
              <a:xfrm>
                <a:off x="304800" y="3200400"/>
                <a:ext cx="2286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371600" y="4419600"/>
                <a:ext cx="18288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Read Alignment</a:t>
                </a:r>
                <a:endParaRPr lang="en-US" dirty="0">
                  <a:solidFill>
                    <a:srgbClr val="00B050"/>
                  </a:solidFill>
                </a:endParaRPr>
              </a:p>
            </p:txBody>
          </p:sp>
          <p:sp>
            <p:nvSpPr>
              <p:cNvPr id="15" name="Down Arrow 14"/>
              <p:cNvSpPr/>
              <p:nvPr/>
            </p:nvSpPr>
            <p:spPr>
              <a:xfrm rot="19948085">
                <a:off x="861978" y="3169562"/>
                <a:ext cx="228600" cy="1477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rot="5400000">
                <a:off x="1980406" y="5257800"/>
                <a:ext cx="30559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43400" y="3886200"/>
                <a:ext cx="4179670" cy="923330"/>
              </a:xfrm>
              <a:prstGeom prst="rect">
                <a:avLst/>
              </a:prstGeom>
              <a:noFill/>
            </p:spPr>
            <p:txBody>
              <a:bodyPr wrap="none" rtlCol="0">
                <a:spAutoFit/>
              </a:bodyPr>
              <a:lstStyle/>
              <a:p>
                <a:r>
                  <a:rPr lang="en-US" dirty="0" smtClean="0"/>
                  <a:t>~300 million base pairs per day leading to</a:t>
                </a:r>
              </a:p>
              <a:p>
                <a:r>
                  <a:rPr lang="en-US" dirty="0" smtClean="0"/>
                  <a:t>~3000 sequences per day per instrument</a:t>
                </a:r>
              </a:p>
              <a:p>
                <a:r>
                  <a:rPr lang="en-US" dirty="0" smtClean="0"/>
                  <a:t>? 500 instruments at ~0.5M</a:t>
                </a:r>
                <a:r>
                  <a:rPr lang="en-US" smtClean="0"/>
                  <a:t>$ each</a:t>
                </a:r>
                <a:endParaRPr lang="en-US" dirty="0"/>
              </a:p>
            </p:txBody>
          </p:sp>
          <p:sp>
            <p:nvSpPr>
              <p:cNvPr id="18" name="TextBox 17"/>
              <p:cNvSpPr txBox="1"/>
              <p:nvPr/>
            </p:nvSpPr>
            <p:spPr>
              <a:xfrm>
                <a:off x="1981200" y="6400800"/>
                <a:ext cx="1307537" cy="369332"/>
              </a:xfrm>
              <a:prstGeom prst="rect">
                <a:avLst/>
              </a:prstGeom>
              <a:noFill/>
            </p:spPr>
            <p:txBody>
              <a:bodyPr wrap="none" rtlCol="0">
                <a:spAutoFit/>
              </a:bodyPr>
              <a:lstStyle/>
              <a:p>
                <a:r>
                  <a:rPr lang="en-US" dirty="0" smtClean="0">
                    <a:solidFill>
                      <a:srgbClr val="00B050"/>
                    </a:solidFill>
                  </a:rPr>
                  <a:t>MapReduce</a:t>
                </a:r>
                <a:endParaRPr lang="en-US" dirty="0">
                  <a:solidFill>
                    <a:srgbClr val="00B050"/>
                  </a:solidFill>
                </a:endParaRPr>
              </a:p>
            </p:txBody>
          </p:sp>
          <p:sp>
            <p:nvSpPr>
              <p:cNvPr id="19" name="TextBox 18"/>
              <p:cNvSpPr txBox="1"/>
              <p:nvPr/>
            </p:nvSpPr>
            <p:spPr>
              <a:xfrm>
                <a:off x="6833234" y="5638800"/>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grpSp>
      </p:grpSp>
    </p:spTree>
    <p:extLst>
      <p:ext uri="{BB962C8B-B14F-4D97-AF65-F5344CB8AC3E}">
        <p14:creationId xmlns:p14="http://schemas.microsoft.com/office/powerpoint/2010/main" val="104581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Informatics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Cheminformatics studies small molecules that are used in areas such as Pharmaceutical Industry (chemical are drugs interacting selecting with biological compounds) or Energy where they are often catalysts</a:t>
            </a:r>
          </a:p>
          <a:p>
            <a:r>
              <a:rPr lang="en-US" dirty="0" smtClean="0"/>
              <a:t>Indiana University studies interface between chemistry and Biology</a:t>
            </a:r>
          </a:p>
          <a:p>
            <a:pPr lvl="1"/>
            <a:r>
              <a:rPr lang="en-US" dirty="0" smtClean="0"/>
              <a:t>Often with Lilly – major state company</a:t>
            </a:r>
          </a:p>
          <a:p>
            <a:r>
              <a:rPr lang="en-US" dirty="0" smtClean="0"/>
              <a:t>Algorithms to help identify chemicals that might be promising drugs (follow up with expensive experiments)</a:t>
            </a:r>
          </a:p>
          <a:p>
            <a:pPr lvl="1"/>
            <a:r>
              <a:rPr lang="en-US" dirty="0" smtClean="0"/>
              <a:t>PubChem has over 60 million compounds</a:t>
            </a:r>
          </a:p>
          <a:p>
            <a:endParaRPr lang="en-US" dirty="0"/>
          </a:p>
        </p:txBody>
      </p:sp>
      <p:pic>
        <p:nvPicPr>
          <p:cNvPr id="5" name="Picture 2"/>
          <p:cNvPicPr>
            <a:picLocks noChangeAspect="1" noChangeArrowheads="1"/>
          </p:cNvPicPr>
          <p:nvPr/>
        </p:nvPicPr>
        <p:blipFill>
          <a:blip r:embed="rId3" cstate="print"/>
          <a:srcRect/>
          <a:stretch>
            <a:fillRect/>
          </a:stretch>
        </p:blipFill>
        <p:spPr bwMode="auto">
          <a:xfrm>
            <a:off x="1871462" y="0"/>
            <a:ext cx="7272538" cy="6858000"/>
          </a:xfrm>
          <a:prstGeom prst="rect">
            <a:avLst/>
          </a:prstGeom>
          <a:solidFill>
            <a:schemeClr val="accent3">
              <a:lumMod val="40000"/>
              <a:lumOff val="60000"/>
            </a:schemeClr>
          </a:solidFill>
          <a:ln w="9525">
            <a:noFill/>
            <a:miter lim="800000"/>
            <a:headEnd/>
            <a:tailEnd/>
          </a:ln>
          <a:effectLst/>
        </p:spPr>
      </p:pic>
    </p:spTree>
    <p:extLst>
      <p:ext uri="{BB962C8B-B14F-4D97-AF65-F5344CB8AC3E}">
        <p14:creationId xmlns:p14="http://schemas.microsoft.com/office/powerpoint/2010/main" val="322150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Informatics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Bioinformatics studies complex molecules;  Cheminformatics studies smaller molecules; Health informatics studies  medical information issues at level of people and populations (collections of people)</a:t>
            </a:r>
          </a:p>
          <a:p>
            <a:pPr lvl="1"/>
            <a:r>
              <a:rPr lang="en-US" dirty="0" smtClean="0"/>
              <a:t>All of these (plus study of imaging) can be called Medical Informatics</a:t>
            </a:r>
          </a:p>
          <a:p>
            <a:r>
              <a:rPr lang="en-US" dirty="0" smtClean="0"/>
              <a:t>Ethos project looks at uses  of devices to help elders manage their life and retain privacy</a:t>
            </a:r>
          </a:p>
          <a:p>
            <a:r>
              <a:rPr lang="en-US" dirty="0" smtClean="0"/>
              <a:t>Studies of medical records – their management and structure</a:t>
            </a:r>
          </a:p>
          <a:p>
            <a:pPr lvl="1"/>
            <a:r>
              <a:rPr lang="en-US" dirty="0" smtClean="0"/>
              <a:t>Major efforts at IU Medical School Indianapolis</a:t>
            </a:r>
          </a:p>
          <a:p>
            <a:r>
              <a:rPr lang="en-US" dirty="0" smtClean="0"/>
              <a:t>Epidemiology is the study of factors affecting the health and illness of populations</a:t>
            </a:r>
          </a:p>
        </p:txBody>
      </p:sp>
      <p:pic>
        <p:nvPicPr>
          <p:cNvPr id="33794" name="Picture 2" descr="http://www.phidgets.com/images/1018.jpg"/>
          <p:cNvPicPr>
            <a:picLocks noChangeAspect="1" noChangeArrowheads="1"/>
          </p:cNvPicPr>
          <p:nvPr/>
        </p:nvPicPr>
        <p:blipFill>
          <a:blip r:embed="rId3" cstate="print"/>
          <a:srcRect/>
          <a:stretch>
            <a:fillRect/>
          </a:stretch>
        </p:blipFill>
        <p:spPr bwMode="auto">
          <a:xfrm rot="10800000">
            <a:off x="0" y="2762820"/>
            <a:ext cx="6324600" cy="4095179"/>
          </a:xfrm>
          <a:prstGeom prst="rect">
            <a:avLst/>
          </a:prstGeom>
          <a:noFill/>
        </p:spPr>
      </p:pic>
      <p:pic>
        <p:nvPicPr>
          <p:cNvPr id="15362" name="Picture 2" descr="http://hit.ronbrannon.com/hianduse.jpg"/>
          <p:cNvPicPr>
            <a:picLocks noChangeAspect="1" noChangeArrowheads="1"/>
          </p:cNvPicPr>
          <p:nvPr/>
        </p:nvPicPr>
        <p:blipFill>
          <a:blip r:embed="rId4" cstate="print"/>
          <a:srcRect/>
          <a:stretch>
            <a:fillRect/>
          </a:stretch>
        </p:blipFill>
        <p:spPr bwMode="auto">
          <a:xfrm>
            <a:off x="0" y="0"/>
            <a:ext cx="8229600" cy="6858000"/>
          </a:xfrm>
          <a:prstGeom prst="rect">
            <a:avLst/>
          </a:prstGeom>
          <a:noFill/>
        </p:spPr>
      </p:pic>
    </p:spTree>
    <p:extLst>
      <p:ext uri="{BB962C8B-B14F-4D97-AF65-F5344CB8AC3E}">
        <p14:creationId xmlns:p14="http://schemas.microsoft.com/office/powerpoint/2010/main" val="618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 calcmode="lin" valueType="num">
                                      <p:cBhvr additive="base">
                                        <p:cTn id="13" dur="500" fill="hold"/>
                                        <p:tgtEl>
                                          <p:spTgt spid="15362"/>
                                        </p:tgtEl>
                                        <p:attrNameLst>
                                          <p:attrName>ppt_x</p:attrName>
                                        </p:attrNameLst>
                                      </p:cBhvr>
                                      <p:tavLst>
                                        <p:tav tm="0">
                                          <p:val>
                                            <p:strVal val="#ppt_x"/>
                                          </p:val>
                                        </p:tav>
                                        <p:tav tm="100000">
                                          <p:val>
                                            <p:strVal val="#ppt_x"/>
                                          </p:val>
                                        </p:tav>
                                      </p:tavLst>
                                    </p:anim>
                                    <p:anim calcmode="lin" valueType="num">
                                      <p:cBhvr additive="base">
                                        <p:cTn id="14"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Informatics</a:t>
            </a:r>
            <a:endParaRPr lang="en-US" dirty="0"/>
          </a:p>
        </p:txBody>
      </p:sp>
      <p:sp>
        <p:nvSpPr>
          <p:cNvPr id="3" name="Content Placeholder 2"/>
          <p:cNvSpPr>
            <a:spLocks noGrp="1"/>
          </p:cNvSpPr>
          <p:nvPr>
            <p:ph idx="1"/>
          </p:nvPr>
        </p:nvSpPr>
        <p:spPr/>
        <p:txBody>
          <a:bodyPr/>
          <a:lstStyle/>
          <a:p>
            <a:r>
              <a:rPr lang="en-US" dirty="0" smtClean="0"/>
              <a:t>Studies structure of music</a:t>
            </a:r>
          </a:p>
          <a:p>
            <a:r>
              <a:rPr lang="en-US" dirty="0" smtClean="0"/>
              <a:t>Electronic generation of music</a:t>
            </a:r>
          </a:p>
          <a:p>
            <a:r>
              <a:rPr lang="en-US" dirty="0" smtClean="0"/>
              <a:t>Crosses fields of Computer Science, Statistics, Acoustics, and Electronic Music</a:t>
            </a:r>
          </a:p>
          <a:p>
            <a:r>
              <a:rPr lang="en-US" dirty="0" smtClean="0"/>
              <a:t>Techniques similar to Bioinformatics  in that both fields use “data mining” extensively</a:t>
            </a:r>
            <a:endParaRPr lang="en-US" dirty="0"/>
          </a:p>
        </p:txBody>
      </p:sp>
      <p:pic>
        <p:nvPicPr>
          <p:cNvPr id="31746" name="Picture 2" descr="http://xavier.informatics.indiana.edu/~craphael/music_plus_one/blue_sky.jpeg"/>
          <p:cNvPicPr>
            <a:picLocks noChangeAspect="1" noChangeArrowheads="1"/>
          </p:cNvPicPr>
          <p:nvPr/>
        </p:nvPicPr>
        <p:blipFill>
          <a:blip r:embed="rId3" cstate="print"/>
          <a:srcRect/>
          <a:stretch>
            <a:fillRect/>
          </a:stretch>
        </p:blipFill>
        <p:spPr bwMode="auto">
          <a:xfrm>
            <a:off x="0" y="4571999"/>
            <a:ext cx="2057400" cy="2286001"/>
          </a:xfrm>
          <a:prstGeom prst="rect">
            <a:avLst/>
          </a:prstGeom>
          <a:noFill/>
        </p:spPr>
      </p:pic>
      <p:pic>
        <p:nvPicPr>
          <p:cNvPr id="13314" name="Picture 2" descr="Perceptual Span Plot by Yushen and Mitch"/>
          <p:cNvPicPr>
            <a:picLocks noChangeAspect="1" noChangeArrowheads="1"/>
          </p:cNvPicPr>
          <p:nvPr/>
        </p:nvPicPr>
        <p:blipFill>
          <a:blip r:embed="rId4" cstate="print"/>
          <a:srcRect/>
          <a:stretch>
            <a:fillRect/>
          </a:stretch>
        </p:blipFill>
        <p:spPr bwMode="auto">
          <a:xfrm>
            <a:off x="2286000" y="1714499"/>
            <a:ext cx="6858000" cy="5143501"/>
          </a:xfrm>
          <a:prstGeom prst="rect">
            <a:avLst/>
          </a:prstGeom>
          <a:noFill/>
        </p:spPr>
      </p:pic>
    </p:spTree>
    <p:extLst>
      <p:ext uri="{BB962C8B-B14F-4D97-AF65-F5344CB8AC3E}">
        <p14:creationId xmlns:p14="http://schemas.microsoft.com/office/powerpoint/2010/main" val="243270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Systems and Networks</a:t>
            </a:r>
            <a:endParaRPr lang="en-US" dirty="0"/>
          </a:p>
        </p:txBody>
      </p:sp>
      <p:sp>
        <p:nvSpPr>
          <p:cNvPr id="3" name="Content Placeholder 2"/>
          <p:cNvSpPr>
            <a:spLocks noGrp="1"/>
          </p:cNvSpPr>
          <p:nvPr>
            <p:ph idx="1"/>
          </p:nvPr>
        </p:nvSpPr>
        <p:spPr>
          <a:xfrm>
            <a:off x="0" y="914400"/>
            <a:ext cx="9144000" cy="5943600"/>
          </a:xfrm>
        </p:spPr>
        <p:txBody>
          <a:bodyPr>
            <a:normAutofit fontScale="85000" lnSpcReduction="10000"/>
          </a:bodyPr>
          <a:lstStyle/>
          <a:p>
            <a:r>
              <a:rPr lang="en-US" dirty="0" smtClean="0"/>
              <a:t>Physics and Chemistry studies systems with known equations of motion (those from Newton, Einstein and Dirac)</a:t>
            </a:r>
          </a:p>
          <a:p>
            <a:r>
              <a:rPr lang="en-US" dirty="0" smtClean="0"/>
              <a:t>There is a growing interest in systems that have no obvious equations</a:t>
            </a:r>
          </a:p>
          <a:p>
            <a:pPr lvl="1"/>
            <a:r>
              <a:rPr lang="en-US" dirty="0" smtClean="0"/>
              <a:t>Internet, transportation systems, stock market, biological systems as in collections of cells</a:t>
            </a:r>
          </a:p>
          <a:p>
            <a:r>
              <a:rPr lang="en-US" dirty="0" smtClean="0"/>
              <a:t>And Epidemics such as H1N1 spread via movement of people especially by air (at long distance)</a:t>
            </a:r>
          </a:p>
          <a:p>
            <a:r>
              <a:rPr lang="en-US" b="1" dirty="0"/>
              <a:t>Web Science </a:t>
            </a:r>
            <a:r>
              <a:rPr lang="en-US" dirty="0"/>
              <a:t>is the study of the socio-technical relationships that are </a:t>
            </a:r>
            <a:r>
              <a:rPr lang="en-US" dirty="0" smtClean="0"/>
              <a:t>implied by </a:t>
            </a:r>
            <a:r>
              <a:rPr lang="en-US" dirty="0"/>
              <a:t>the Web.  Understanding the Web involves not only an analysis of its architecture and applications, but also insight into how the dynamic interactions among people, organizations, policies, and economics are shaped by it and in turn affect its usage and evolution</a:t>
            </a:r>
            <a:endParaRPr lang="en-US" dirty="0" smtClean="0"/>
          </a:p>
        </p:txBody>
      </p:sp>
      <p:pic>
        <p:nvPicPr>
          <p:cNvPr id="20482" name="Picture 2"/>
          <p:cNvPicPr>
            <a:picLocks noChangeAspect="1" noChangeArrowheads="1"/>
          </p:cNvPicPr>
          <p:nvPr/>
        </p:nvPicPr>
        <p:blipFill>
          <a:blip r:embed="rId3" cstate="print"/>
          <a:srcRect/>
          <a:stretch>
            <a:fillRect/>
          </a:stretch>
        </p:blipFill>
        <p:spPr bwMode="auto">
          <a:xfrm>
            <a:off x="17318" y="1"/>
            <a:ext cx="7543800" cy="6857999"/>
          </a:xfrm>
          <a:prstGeom prst="rect">
            <a:avLst/>
          </a:prstGeom>
          <a:noFill/>
          <a:ln w="9525">
            <a:noFill/>
            <a:miter lim="800000"/>
            <a:headEnd/>
            <a:tailEnd/>
          </a:ln>
        </p:spPr>
      </p:pic>
      <p:pic>
        <p:nvPicPr>
          <p:cNvPr id="11266" name="Picture 2" descr="http://mobs.soic.indiana.edu/wp-content/uploads/2010/10/fig1.png"/>
          <p:cNvPicPr>
            <a:picLocks noChangeAspect="1" noChangeArrowheads="1"/>
          </p:cNvPicPr>
          <p:nvPr/>
        </p:nvPicPr>
        <p:blipFill>
          <a:blip r:embed="rId4" cstate="print"/>
          <a:srcRect/>
          <a:stretch>
            <a:fillRect/>
          </a:stretch>
        </p:blipFill>
        <p:spPr bwMode="auto">
          <a:xfrm>
            <a:off x="-76200" y="3226967"/>
            <a:ext cx="9311640" cy="3599860"/>
          </a:xfrm>
          <a:prstGeom prst="rect">
            <a:avLst/>
          </a:prstGeom>
          <a:noFill/>
        </p:spPr>
      </p:pic>
    </p:spTree>
    <p:extLst>
      <p:ext uri="{BB962C8B-B14F-4D97-AF65-F5344CB8AC3E}">
        <p14:creationId xmlns:p14="http://schemas.microsoft.com/office/powerpoint/2010/main" val="69496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500" fill="hold"/>
                                        <p:tgtEl>
                                          <p:spTgt spid="11266"/>
                                        </p:tgtEl>
                                        <p:attrNameLst>
                                          <p:attrName>ppt_x</p:attrName>
                                        </p:attrNameLst>
                                      </p:cBhvr>
                                      <p:tavLst>
                                        <p:tav tm="0">
                                          <p:val>
                                            <p:strVal val="#ppt_x"/>
                                          </p:val>
                                        </p:tav>
                                        <p:tav tm="100000">
                                          <p:val>
                                            <p:strVal val="#ppt_x"/>
                                          </p:val>
                                        </p:tav>
                                      </p:tavLst>
                                    </p:anim>
                                    <p:anim calcmode="lin" valueType="num">
                                      <p:cBhvr additive="base">
                                        <p:cTn id="14"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gcf\ptliupages\publications\Pages from bollen_fox2010B.tif"/>
          <p:cNvPicPr>
            <a:picLocks noChangeAspect="1" noChangeArrowheads="1"/>
          </p:cNvPicPr>
          <p:nvPr/>
        </p:nvPicPr>
        <p:blipFill>
          <a:blip r:embed="rId3" cstate="print"/>
          <a:srcRect/>
          <a:stretch>
            <a:fillRect/>
          </a:stretch>
        </p:blipFill>
        <p:spPr bwMode="auto">
          <a:xfrm>
            <a:off x="0" y="0"/>
            <a:ext cx="8153400" cy="6967451"/>
          </a:xfrm>
          <a:prstGeom prst="rect">
            <a:avLst/>
          </a:prstGeom>
          <a:noFill/>
        </p:spPr>
      </p:pic>
      <p:sp>
        <p:nvSpPr>
          <p:cNvPr id="2" name="Title 1"/>
          <p:cNvSpPr>
            <a:spLocks noGrp="1"/>
          </p:cNvSpPr>
          <p:nvPr>
            <p:ph type="title"/>
          </p:nvPr>
        </p:nvSpPr>
        <p:spPr>
          <a:xfrm>
            <a:off x="6019800" y="0"/>
            <a:ext cx="3124200" cy="1112838"/>
          </a:xfrm>
          <a:solidFill>
            <a:schemeClr val="tx1"/>
          </a:solidFill>
        </p:spPr>
        <p:txBody>
          <a:bodyPr>
            <a:normAutofit fontScale="90000"/>
          </a:bodyPr>
          <a:lstStyle/>
          <a:p>
            <a:r>
              <a:rPr lang="en-US" dirty="0" smtClean="0">
                <a:solidFill>
                  <a:schemeClr val="bg1"/>
                </a:solidFill>
              </a:rPr>
              <a:t>TeraGrid Web of Science</a:t>
            </a:r>
            <a:endParaRPr lang="en-US" dirty="0">
              <a:solidFill>
                <a:schemeClr val="bg1"/>
              </a:solidFill>
            </a:endParaRPr>
          </a:p>
        </p:txBody>
      </p:sp>
    </p:spTree>
    <p:extLst>
      <p:ext uri="{BB962C8B-B14F-4D97-AF65-F5344CB8AC3E}">
        <p14:creationId xmlns:p14="http://schemas.microsoft.com/office/powerpoint/2010/main" val="4061990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Informatics </a:t>
            </a:r>
          </a:p>
        </p:txBody>
      </p:sp>
      <p:sp>
        <p:nvSpPr>
          <p:cNvPr id="3" name="Content Placeholder 2"/>
          <p:cNvSpPr>
            <a:spLocks noGrp="1"/>
          </p:cNvSpPr>
          <p:nvPr>
            <p:ph idx="1"/>
          </p:nvPr>
        </p:nvSpPr>
        <p:spPr>
          <a:xfrm>
            <a:off x="0" y="990600"/>
            <a:ext cx="9144000" cy="5257800"/>
          </a:xfrm>
        </p:spPr>
        <p:txBody>
          <a:bodyPr/>
          <a:lstStyle/>
          <a:p>
            <a:r>
              <a:rPr lang="en-US" dirty="0" smtClean="0"/>
              <a:t>Applications of Information Technology to Social Science OR application of Social Science to Information Technology</a:t>
            </a:r>
          </a:p>
          <a:p>
            <a:r>
              <a:rPr lang="en-US" dirty="0"/>
              <a:t> </a:t>
            </a:r>
            <a:r>
              <a:rPr lang="en-US" dirty="0" smtClean="0"/>
              <a:t>Can use different methodology to other parts of SOIC – gather data from interviewing people rather than machines (as in recording data from colliding particles at CERN accelerator)</a:t>
            </a:r>
          </a:p>
          <a:p>
            <a:r>
              <a:rPr lang="en-US" dirty="0" smtClean="0"/>
              <a:t>Topics include social issues in scientific teams, role of information technology in government and how people interact with robots.</a:t>
            </a:r>
            <a:endParaRPr lang="en-US" dirty="0"/>
          </a:p>
        </p:txBody>
      </p:sp>
      <p:grpSp>
        <p:nvGrpSpPr>
          <p:cNvPr id="6" name="Group 5"/>
          <p:cNvGrpSpPr/>
          <p:nvPr/>
        </p:nvGrpSpPr>
        <p:grpSpPr>
          <a:xfrm>
            <a:off x="0" y="3428999"/>
            <a:ext cx="9144000" cy="3429001"/>
            <a:chOff x="0" y="3428999"/>
            <a:chExt cx="9144000" cy="3429001"/>
          </a:xfrm>
        </p:grpSpPr>
        <p:pic>
          <p:nvPicPr>
            <p:cNvPr id="27650" name="Picture 2" descr="http://www.informatics.indiana.edu/selmas/Selma_home/Research_files/shapeimage_2.png"/>
            <p:cNvPicPr>
              <a:picLocks noChangeAspect="1" noChangeArrowheads="1"/>
            </p:cNvPicPr>
            <p:nvPr/>
          </p:nvPicPr>
          <p:blipFill>
            <a:blip r:embed="rId3" cstate="print"/>
            <a:srcRect/>
            <a:stretch>
              <a:fillRect/>
            </a:stretch>
          </p:blipFill>
          <p:spPr bwMode="auto">
            <a:xfrm>
              <a:off x="0" y="3428999"/>
              <a:ext cx="3624247" cy="3429001"/>
            </a:xfrm>
            <a:prstGeom prst="rect">
              <a:avLst/>
            </a:prstGeom>
            <a:noFill/>
          </p:spPr>
        </p:pic>
        <p:pic>
          <p:nvPicPr>
            <p:cNvPr id="27652" name="Picture 4" descr="Opsroom"/>
            <p:cNvPicPr>
              <a:picLocks noChangeAspect="1" noChangeArrowheads="1"/>
            </p:cNvPicPr>
            <p:nvPr/>
          </p:nvPicPr>
          <p:blipFill>
            <a:blip r:embed="rId4" cstate="print"/>
            <a:srcRect/>
            <a:stretch>
              <a:fillRect/>
            </a:stretch>
          </p:blipFill>
          <p:spPr bwMode="auto">
            <a:xfrm>
              <a:off x="3589022" y="3429000"/>
              <a:ext cx="5554978" cy="3428999"/>
            </a:xfrm>
            <a:prstGeom prst="rect">
              <a:avLst/>
            </a:prstGeom>
            <a:noFill/>
          </p:spPr>
        </p:pic>
      </p:grpSp>
    </p:spTree>
    <p:extLst>
      <p:ext uri="{BB962C8B-B14F-4D97-AF65-F5344CB8AC3E}">
        <p14:creationId xmlns:p14="http://schemas.microsoft.com/office/powerpoint/2010/main" val="219774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Philosophy</a:t>
            </a:r>
            <a:endParaRPr lang="en-US" dirty="0"/>
          </a:p>
        </p:txBody>
      </p:sp>
      <p:sp>
        <p:nvSpPr>
          <p:cNvPr id="3" name="Content Placeholder 2"/>
          <p:cNvSpPr>
            <a:spLocks noGrp="1"/>
          </p:cNvSpPr>
          <p:nvPr>
            <p:ph idx="1"/>
          </p:nvPr>
        </p:nvSpPr>
        <p:spPr/>
        <p:txBody>
          <a:bodyPr/>
          <a:lstStyle/>
          <a:p>
            <a:r>
              <a:rPr lang="en-US" dirty="0" smtClean="0"/>
              <a:t>Occasional Weekly Homework – total 15%</a:t>
            </a:r>
          </a:p>
          <a:p>
            <a:r>
              <a:rPr lang="en-US" dirty="0" smtClean="0"/>
              <a:t>Midterm Project Review (Presentation, Paper) – 15%</a:t>
            </a:r>
          </a:p>
          <a:p>
            <a:r>
              <a:rPr lang="en-US" dirty="0" smtClean="0"/>
              <a:t>Individual final report – total 20%</a:t>
            </a:r>
          </a:p>
          <a:p>
            <a:r>
              <a:rPr lang="en-US" dirty="0" smtClean="0"/>
              <a:t>Team final activities (Poster, </a:t>
            </a:r>
            <a:r>
              <a:rPr lang="en-US" dirty="0" err="1" smtClean="0"/>
              <a:t>Youtube</a:t>
            </a:r>
            <a:r>
              <a:rPr lang="en-US" dirty="0" smtClean="0"/>
              <a:t> Video, Paper) – 40% </a:t>
            </a:r>
          </a:p>
          <a:p>
            <a:r>
              <a:rPr lang="en-US" dirty="0"/>
              <a:t>Attendance – total </a:t>
            </a:r>
            <a:r>
              <a:rPr lang="en-US" dirty="0" smtClean="0"/>
              <a:t>10%</a:t>
            </a:r>
            <a:endParaRPr lang="en-US" dirty="0"/>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Computer Interaction Design </a:t>
            </a:r>
          </a:p>
        </p:txBody>
      </p:sp>
      <p:sp>
        <p:nvSpPr>
          <p:cNvPr id="3" name="Content Placeholder 2"/>
          <p:cNvSpPr>
            <a:spLocks noGrp="1"/>
          </p:cNvSpPr>
          <p:nvPr>
            <p:ph idx="1"/>
          </p:nvPr>
        </p:nvSpPr>
        <p:spPr/>
        <p:txBody>
          <a:bodyPr/>
          <a:lstStyle/>
          <a:p>
            <a:r>
              <a:rPr lang="en-US" dirty="0" smtClean="0"/>
              <a:t>Interactions of Information technology with people</a:t>
            </a:r>
          </a:p>
          <a:p>
            <a:r>
              <a:rPr lang="en-US" dirty="0" smtClean="0"/>
              <a:t>Designing usable electronic products that do what you want e.g. control systems to encourage energy conservation</a:t>
            </a:r>
          </a:p>
          <a:p>
            <a:r>
              <a:rPr lang="en-US" dirty="0" smtClean="0"/>
              <a:t>Theory behind virtual reality as in Interaction of people in Second Life and Gaming</a:t>
            </a:r>
          </a:p>
          <a:p>
            <a:r>
              <a:rPr lang="en-US" dirty="0" smtClean="0"/>
              <a:t>Building usable software systems</a:t>
            </a:r>
          </a:p>
          <a:p>
            <a:r>
              <a:rPr lang="en-US" dirty="0" smtClean="0"/>
              <a:t>Organization of Digital artifacts</a:t>
            </a:r>
            <a:endParaRPr lang="en-US" dirty="0"/>
          </a:p>
        </p:txBody>
      </p:sp>
    </p:spTree>
    <p:extLst>
      <p:ext uri="{BB962C8B-B14F-4D97-AF65-F5344CB8AC3E}">
        <p14:creationId xmlns:p14="http://schemas.microsoft.com/office/powerpoint/2010/main" val="2325188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2844" y="142852"/>
            <a:ext cx="8858312" cy="6572296"/>
          </a:xfrm>
          <a:prstGeom prst="roundRect">
            <a:avLst>
              <a:gd name="adj" fmla="val 1978"/>
            </a:avLst>
          </a:prstGeom>
          <a:solidFill>
            <a:schemeClr val="accent3">
              <a:lumMod val="60000"/>
              <a:lumOff val="40000"/>
            </a:schemeClr>
          </a:solidFill>
          <a:ln w="19050">
            <a:solidFill>
              <a:schemeClr val="tx1"/>
            </a:solid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715140" y="272457"/>
            <a:ext cx="2214578" cy="584775"/>
          </a:xfrm>
          <a:prstGeom prst="rect">
            <a:avLst/>
          </a:prstGeom>
          <a:noFill/>
        </p:spPr>
        <p:txBody>
          <a:bodyPr wrap="square" rtlCol="0">
            <a:spAutoFit/>
          </a:bodyPr>
          <a:lstStyle/>
          <a:p>
            <a:pPr algn="ctr"/>
            <a:r>
              <a:rPr lang="en-US" altLang="zh-CN" sz="3200" b="1" dirty="0" smtClean="0"/>
              <a:t>e-Humanity</a:t>
            </a:r>
            <a:endParaRPr lang="en-US" sz="3200" b="1" dirty="0"/>
          </a:p>
        </p:txBody>
      </p:sp>
      <p:sp>
        <p:nvSpPr>
          <p:cNvPr id="9" name="Rounded Rectangle 8"/>
          <p:cNvSpPr/>
          <p:nvPr/>
        </p:nvSpPr>
        <p:spPr>
          <a:xfrm>
            <a:off x="214282" y="214290"/>
            <a:ext cx="6429420" cy="6429420"/>
          </a:xfrm>
          <a:prstGeom prst="roundRect">
            <a:avLst>
              <a:gd name="adj" fmla="val 1978"/>
            </a:avLst>
          </a:prstGeom>
          <a:solidFill>
            <a:schemeClr val="bg1"/>
          </a:solidFill>
          <a:ln w="19050">
            <a:no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57158" y="335141"/>
            <a:ext cx="1086100" cy="307777"/>
          </a:xfrm>
          <a:prstGeom prst="rect">
            <a:avLst/>
          </a:prstGeom>
          <a:noFill/>
          <a:ln>
            <a:noFill/>
          </a:ln>
        </p:spPr>
        <p:txBody>
          <a:bodyPr wrap="square" rtlCol="0">
            <a:spAutoFit/>
          </a:bodyPr>
          <a:lstStyle/>
          <a:p>
            <a:r>
              <a:rPr lang="en-US" sz="1400" b="1" dirty="0" smtClean="0"/>
              <a:t>Girl's dress</a:t>
            </a:r>
            <a:endParaRPr lang="en-US" sz="1400" b="1" dirty="0"/>
          </a:p>
        </p:txBody>
      </p:sp>
      <p:sp>
        <p:nvSpPr>
          <p:cNvPr id="15" name="TextBox 14"/>
          <p:cNvSpPr txBox="1"/>
          <p:nvPr/>
        </p:nvSpPr>
        <p:spPr>
          <a:xfrm>
            <a:off x="5357818" y="357166"/>
            <a:ext cx="1143008" cy="1285884"/>
          </a:xfrm>
          <a:prstGeom prst="rect">
            <a:avLst/>
          </a:prstGeom>
          <a:blipFill>
            <a:blip r:embed="rId3" cstate="print"/>
            <a:stretch>
              <a:fillRect/>
            </a:stretch>
          </a:blipFill>
          <a:ln w="15875">
            <a:solidFill>
              <a:schemeClr val="tx1"/>
            </a:solidFill>
          </a:ln>
        </p:spPr>
        <p:txBody>
          <a:bodyPr wrap="square" rtlCol="0">
            <a:noAutofit/>
          </a:bodyPr>
          <a:lstStyle/>
          <a:p>
            <a:endParaRPr lang="en-US" sz="1100" dirty="0"/>
          </a:p>
        </p:txBody>
      </p:sp>
      <p:sp>
        <p:nvSpPr>
          <p:cNvPr id="19" name="Rounded Rectangle 18"/>
          <p:cNvSpPr/>
          <p:nvPr/>
        </p:nvSpPr>
        <p:spPr>
          <a:xfrm>
            <a:off x="6715140" y="1285860"/>
            <a:ext cx="2214546" cy="2714644"/>
          </a:xfrm>
          <a:prstGeom prst="roundRect">
            <a:avLst>
              <a:gd name="adj" fmla="val 1978"/>
            </a:avLst>
          </a:prstGeom>
          <a:solidFill>
            <a:schemeClr val="bg1"/>
          </a:solidFill>
          <a:ln w="19050">
            <a:solidFill>
              <a:schemeClr val="tx1"/>
            </a:solid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786578" y="1643050"/>
            <a:ext cx="285752" cy="321471"/>
          </a:xfrm>
          <a:prstGeom prst="rect">
            <a:avLst/>
          </a:prstGeom>
          <a:blipFill>
            <a:blip r:embed="rId4" cstate="print"/>
            <a:stretch>
              <a:fillRect/>
            </a:stretch>
          </a:blipFill>
          <a:ln w="15875">
            <a:solidFill>
              <a:schemeClr val="tx1"/>
            </a:solidFill>
          </a:ln>
        </p:spPr>
        <p:txBody>
          <a:bodyPr wrap="square" rtlCol="0">
            <a:noAutofit/>
          </a:bodyPr>
          <a:lstStyle/>
          <a:p>
            <a:endParaRPr lang="en-US" sz="1100" dirty="0"/>
          </a:p>
        </p:txBody>
      </p:sp>
      <p:sp>
        <p:nvSpPr>
          <p:cNvPr id="18" name="TextBox 17"/>
          <p:cNvSpPr txBox="1"/>
          <p:nvPr/>
        </p:nvSpPr>
        <p:spPr>
          <a:xfrm>
            <a:off x="6700610" y="1357298"/>
            <a:ext cx="1228976" cy="261610"/>
          </a:xfrm>
          <a:prstGeom prst="rect">
            <a:avLst/>
          </a:prstGeom>
          <a:noFill/>
          <a:ln>
            <a:noFill/>
          </a:ln>
        </p:spPr>
        <p:txBody>
          <a:bodyPr wrap="square" rtlCol="0">
            <a:spAutoFit/>
          </a:bodyPr>
          <a:lstStyle/>
          <a:p>
            <a:r>
              <a:rPr lang="en-AU" sz="1100" b="1" dirty="0" smtClean="0"/>
              <a:t>Related Artifacts</a:t>
            </a:r>
            <a:endParaRPr lang="en-US" sz="1100" b="1" dirty="0"/>
          </a:p>
        </p:txBody>
      </p:sp>
      <p:sp>
        <p:nvSpPr>
          <p:cNvPr id="22" name="TextBox 21"/>
          <p:cNvSpPr txBox="1"/>
          <p:nvPr/>
        </p:nvSpPr>
        <p:spPr>
          <a:xfrm>
            <a:off x="7143768" y="1643050"/>
            <a:ext cx="285752" cy="321471"/>
          </a:xfrm>
          <a:prstGeom prst="rect">
            <a:avLst/>
          </a:prstGeom>
          <a:blipFill>
            <a:blip r:embed="rId5" cstate="print"/>
            <a:stretch>
              <a:fillRect/>
            </a:stretch>
          </a:blipFill>
          <a:ln w="15875">
            <a:solidFill>
              <a:schemeClr val="tx1"/>
            </a:solidFill>
          </a:ln>
        </p:spPr>
        <p:txBody>
          <a:bodyPr wrap="square" rtlCol="0">
            <a:noAutofit/>
          </a:bodyPr>
          <a:lstStyle/>
          <a:p>
            <a:endParaRPr lang="en-US" sz="1100" dirty="0"/>
          </a:p>
        </p:txBody>
      </p:sp>
      <p:sp>
        <p:nvSpPr>
          <p:cNvPr id="23" name="TextBox 22"/>
          <p:cNvSpPr txBox="1"/>
          <p:nvPr/>
        </p:nvSpPr>
        <p:spPr>
          <a:xfrm>
            <a:off x="7500958" y="1643050"/>
            <a:ext cx="285752" cy="321471"/>
          </a:xfrm>
          <a:prstGeom prst="rect">
            <a:avLst/>
          </a:prstGeom>
          <a:blipFill>
            <a:blip r:embed="rId6" cstate="print"/>
            <a:stretch>
              <a:fillRect/>
            </a:stretch>
          </a:blipFill>
          <a:ln w="15875">
            <a:solidFill>
              <a:schemeClr val="tx1"/>
            </a:solidFill>
          </a:ln>
        </p:spPr>
        <p:txBody>
          <a:bodyPr wrap="square" rtlCol="0">
            <a:noAutofit/>
          </a:bodyPr>
          <a:lstStyle/>
          <a:p>
            <a:endParaRPr lang="en-US" sz="1100" dirty="0"/>
          </a:p>
        </p:txBody>
      </p:sp>
      <p:sp>
        <p:nvSpPr>
          <p:cNvPr id="24" name="TextBox 23"/>
          <p:cNvSpPr txBox="1"/>
          <p:nvPr/>
        </p:nvSpPr>
        <p:spPr>
          <a:xfrm>
            <a:off x="7858148" y="1643050"/>
            <a:ext cx="285752" cy="321471"/>
          </a:xfrm>
          <a:prstGeom prst="rect">
            <a:avLst/>
          </a:prstGeom>
          <a:blipFill>
            <a:blip r:embed="rId7" cstate="print"/>
            <a:stretch>
              <a:fillRect/>
            </a:stretch>
          </a:blipFill>
          <a:ln w="15875">
            <a:solidFill>
              <a:schemeClr val="tx1"/>
            </a:solidFill>
          </a:ln>
        </p:spPr>
        <p:txBody>
          <a:bodyPr wrap="square" rtlCol="0">
            <a:noAutofit/>
          </a:bodyPr>
          <a:lstStyle/>
          <a:p>
            <a:endParaRPr lang="en-US" sz="1100" dirty="0"/>
          </a:p>
        </p:txBody>
      </p:sp>
      <p:sp>
        <p:nvSpPr>
          <p:cNvPr id="25" name="TextBox 24"/>
          <p:cNvSpPr txBox="1"/>
          <p:nvPr/>
        </p:nvSpPr>
        <p:spPr>
          <a:xfrm>
            <a:off x="8215338" y="1643050"/>
            <a:ext cx="285752" cy="321471"/>
          </a:xfrm>
          <a:prstGeom prst="rect">
            <a:avLst/>
          </a:prstGeom>
          <a:blipFill>
            <a:blip r:embed="rId8" cstate="print"/>
            <a:stretch>
              <a:fillRect/>
            </a:stretch>
          </a:blipFill>
          <a:ln w="15875">
            <a:solidFill>
              <a:schemeClr val="tx1"/>
            </a:solidFill>
          </a:ln>
        </p:spPr>
        <p:txBody>
          <a:bodyPr wrap="square" rtlCol="0">
            <a:noAutofit/>
          </a:bodyPr>
          <a:lstStyle/>
          <a:p>
            <a:endParaRPr lang="en-US" sz="1100" dirty="0"/>
          </a:p>
        </p:txBody>
      </p:sp>
      <p:sp>
        <p:nvSpPr>
          <p:cNvPr id="26" name="TextBox 25"/>
          <p:cNvSpPr txBox="1"/>
          <p:nvPr/>
        </p:nvSpPr>
        <p:spPr>
          <a:xfrm>
            <a:off x="8572528" y="1643050"/>
            <a:ext cx="285752" cy="321471"/>
          </a:xfrm>
          <a:prstGeom prst="rect">
            <a:avLst/>
          </a:prstGeom>
          <a:blipFill>
            <a:blip r:embed="rId9" cstate="print"/>
            <a:stretch>
              <a:fillRect/>
            </a:stretch>
          </a:blipFill>
          <a:ln w="15875">
            <a:solidFill>
              <a:schemeClr val="tx1"/>
            </a:solidFill>
          </a:ln>
        </p:spPr>
        <p:txBody>
          <a:bodyPr wrap="square" rtlCol="0">
            <a:noAutofit/>
          </a:bodyPr>
          <a:lstStyle/>
          <a:p>
            <a:endParaRPr lang="en-US" sz="1100" dirty="0"/>
          </a:p>
        </p:txBody>
      </p:sp>
      <p:sp>
        <p:nvSpPr>
          <p:cNvPr id="28" name="TextBox 27"/>
          <p:cNvSpPr txBox="1"/>
          <p:nvPr/>
        </p:nvSpPr>
        <p:spPr>
          <a:xfrm>
            <a:off x="6786578" y="2035959"/>
            <a:ext cx="285752" cy="321471"/>
          </a:xfrm>
          <a:prstGeom prst="rect">
            <a:avLst/>
          </a:prstGeom>
          <a:blipFill>
            <a:blip r:embed="rId10" cstate="print"/>
            <a:stretch>
              <a:fillRect/>
            </a:stretch>
          </a:blipFill>
          <a:ln w="15875">
            <a:solidFill>
              <a:schemeClr val="tx1"/>
            </a:solidFill>
          </a:ln>
        </p:spPr>
        <p:txBody>
          <a:bodyPr wrap="square" rtlCol="0">
            <a:noAutofit/>
          </a:bodyPr>
          <a:lstStyle/>
          <a:p>
            <a:endParaRPr lang="en-US" sz="1100" dirty="0"/>
          </a:p>
        </p:txBody>
      </p:sp>
      <p:sp>
        <p:nvSpPr>
          <p:cNvPr id="37" name="TextBox 36"/>
          <p:cNvSpPr txBox="1"/>
          <p:nvPr/>
        </p:nvSpPr>
        <p:spPr>
          <a:xfrm>
            <a:off x="4786314" y="6286520"/>
            <a:ext cx="1514728" cy="261610"/>
          </a:xfrm>
          <a:prstGeom prst="rect">
            <a:avLst/>
          </a:prstGeom>
          <a:noFill/>
          <a:ln>
            <a:noFill/>
          </a:ln>
        </p:spPr>
        <p:txBody>
          <a:bodyPr wrap="square" rtlCol="0">
            <a:spAutoFit/>
          </a:bodyPr>
          <a:lstStyle/>
          <a:p>
            <a:pPr algn="r"/>
            <a:r>
              <a:rPr lang="en-AU" sz="1100" b="1" dirty="0" smtClean="0"/>
              <a:t>Created by K. Wilson</a:t>
            </a:r>
            <a:endParaRPr lang="en-US" sz="1100" b="1" dirty="0"/>
          </a:p>
        </p:txBody>
      </p:sp>
      <p:graphicFrame>
        <p:nvGraphicFramePr>
          <p:cNvPr id="32" name="Table 31"/>
          <p:cNvGraphicFramePr>
            <a:graphicFrameLocks noGrp="1"/>
          </p:cNvGraphicFramePr>
          <p:nvPr/>
        </p:nvGraphicFramePr>
        <p:xfrm>
          <a:off x="350842" y="672662"/>
          <a:ext cx="4864100" cy="3969258"/>
        </p:xfrm>
        <a:graphic>
          <a:graphicData uri="http://schemas.openxmlformats.org/drawingml/2006/table">
            <a:tbl>
              <a:tblPr/>
              <a:tblGrid>
                <a:gridCol w="1409700"/>
                <a:gridCol w="3454400"/>
              </a:tblGrid>
              <a:tr h="640080">
                <a:tc>
                  <a:txBody>
                    <a:bodyPr/>
                    <a:lstStyle/>
                    <a:p>
                      <a:pPr marL="0" marR="0">
                        <a:lnSpc>
                          <a:spcPct val="115000"/>
                        </a:lnSpc>
                        <a:spcBef>
                          <a:spcPts val="0"/>
                        </a:spcBef>
                        <a:spcAft>
                          <a:spcPts val="1000"/>
                        </a:spcAft>
                      </a:pPr>
                      <a:r>
                        <a:rPr lang="en-US" sz="1100" b="1" dirty="0">
                          <a:latin typeface="Calibri"/>
                          <a:ea typeface="Calibri"/>
                          <a:cs typeface="Times New Roman"/>
                        </a:rPr>
                        <a:t>Culture/People: </a:t>
                      </a:r>
                      <a:endParaRPr lang="en-US" sz="1100" dirty="0">
                        <a:latin typeface="Calibri"/>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a:latin typeface="Calibri"/>
                          <a:ea typeface="Calibri"/>
                          <a:cs typeface="Times New Roman"/>
                        </a:rPr>
                        <a:t>  </a:t>
                      </a:r>
                    </a:p>
                  </a:txBody>
                  <a:tcPr>
                    <a:lnL>
                      <a:noFill/>
                    </a:lnL>
                    <a:lnR>
                      <a:noFill/>
                    </a:lnR>
                    <a:lnT>
                      <a:noFill/>
                    </a:lnT>
                    <a:lnB>
                      <a:noFill/>
                    </a:lnB>
                  </a:tcPr>
                </a:tc>
              </a:tr>
              <a:tr h="123190">
                <a:tc>
                  <a:txBody>
                    <a:bodyPr/>
                    <a:lstStyle/>
                    <a:p>
                      <a:pPr marL="0" marR="0">
                        <a:lnSpc>
                          <a:spcPct val="115000"/>
                        </a:lnSpc>
                        <a:spcBef>
                          <a:spcPts val="0"/>
                        </a:spcBef>
                        <a:spcAft>
                          <a:spcPts val="1000"/>
                        </a:spcAft>
                      </a:pPr>
                      <a:r>
                        <a:rPr lang="en-US" sz="1100" b="1">
                          <a:latin typeface="Calibri"/>
                          <a:ea typeface="Calibri"/>
                          <a:cs typeface="Times New Roman"/>
                        </a:rPr>
                        <a:t>Date Created:</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circa 1850</a:t>
                      </a:r>
                      <a:r>
                        <a:rPr lang="en-US" sz="1100" b="1">
                          <a:latin typeface="Calibri"/>
                          <a:ea typeface="Calibri"/>
                          <a:cs typeface="Times New Roman"/>
                        </a:rPr>
                        <a:t> </a:t>
                      </a:r>
                      <a:endParaRPr lang="en-US" sz="1100">
                        <a:latin typeface="Calibri"/>
                        <a:ea typeface="Calibri"/>
                        <a:cs typeface="Times New Roman"/>
                      </a:endParaRPr>
                    </a:p>
                  </a:txBody>
                  <a:tcPr>
                    <a:lnL>
                      <a:noFill/>
                    </a:lnL>
                    <a:lnR>
                      <a:noFill/>
                    </a:lnR>
                    <a:lnT>
                      <a:noFill/>
                    </a:lnT>
                    <a:lnB>
                      <a:noFill/>
                    </a:lnB>
                  </a:tcPr>
                </a:tc>
              </a:tr>
              <a:tr h="134620">
                <a:tc>
                  <a:txBody>
                    <a:bodyPr/>
                    <a:lstStyle/>
                    <a:p>
                      <a:pPr marL="0" marR="0">
                        <a:lnSpc>
                          <a:spcPct val="115000"/>
                        </a:lnSpc>
                        <a:spcBef>
                          <a:spcPts val="0"/>
                        </a:spcBef>
                        <a:spcAft>
                          <a:spcPts val="1000"/>
                        </a:spcAft>
                      </a:pPr>
                      <a:r>
                        <a:rPr lang="en-US" sz="1100" b="1">
                          <a:latin typeface="Calibri"/>
                          <a:ea typeface="Calibri"/>
                          <a:cs typeface="Times New Roman"/>
                        </a:rPr>
                        <a:t>Place:</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South Dakota; USA (inferred)</a:t>
                      </a:r>
                      <a:r>
                        <a:rPr lang="en-US" sz="1100" b="1">
                          <a:latin typeface="Calibri"/>
                          <a:ea typeface="Calibri"/>
                          <a:cs typeface="Times New Roman"/>
                        </a:rPr>
                        <a:t> </a:t>
                      </a:r>
                      <a:endParaRPr lang="en-US" sz="1100">
                        <a:latin typeface="Calibri"/>
                        <a:ea typeface="Calibri"/>
                        <a:cs typeface="Times New Roman"/>
                      </a:endParaRPr>
                    </a:p>
                  </a:txBody>
                  <a:tcPr>
                    <a:lnL>
                      <a:noFill/>
                    </a:lnL>
                    <a:lnR>
                      <a:noFill/>
                    </a:lnR>
                    <a:lnT>
                      <a:noFill/>
                    </a:lnT>
                    <a:lnB>
                      <a:noFill/>
                    </a:lnB>
                  </a:tcPr>
                </a:tc>
              </a:tr>
              <a:tr h="217805">
                <a:tc>
                  <a:txBody>
                    <a:bodyPr/>
                    <a:lstStyle/>
                    <a:p>
                      <a:pPr marL="0" marR="0">
                        <a:lnSpc>
                          <a:spcPct val="115000"/>
                        </a:lnSpc>
                        <a:spcBef>
                          <a:spcPts val="0"/>
                        </a:spcBef>
                        <a:spcAft>
                          <a:spcPts val="1000"/>
                        </a:spcAft>
                      </a:pPr>
                      <a:r>
                        <a:rPr lang="en-US" sz="1100" b="1">
                          <a:latin typeface="Calibri"/>
                          <a:ea typeface="Calibri"/>
                          <a:cs typeface="Times New Roman"/>
                        </a:rPr>
                        <a:t>Media/Materials: </a:t>
                      </a:r>
                      <a:endParaRPr lang="en-US" sz="1100">
                        <a:latin typeface="Calibri"/>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a:latin typeface="Calibri"/>
                          <a:ea typeface="Calibri"/>
                          <a:cs typeface="Times New Roman"/>
                        </a:rPr>
                        <a:t>Glass pony beads, </a:t>
                      </a:r>
                      <a:r>
                        <a:rPr lang="en-US" sz="1100" dirty="0" err="1">
                          <a:latin typeface="Calibri"/>
                          <a:ea typeface="Calibri"/>
                          <a:cs typeface="Times New Roman"/>
                        </a:rPr>
                        <a:t>deerhide</a:t>
                      </a:r>
                      <a:r>
                        <a:rPr lang="en-US" sz="1100" dirty="0">
                          <a:latin typeface="Calibri"/>
                          <a:ea typeface="Calibri"/>
                          <a:cs typeface="Times New Roman"/>
                        </a:rPr>
                        <a:t>/deerskin, elk tooth/teeth, wool cloth, sinew </a:t>
                      </a:r>
                    </a:p>
                  </a:txBody>
                  <a:tcPr>
                    <a:lnL>
                      <a:noFill/>
                    </a:lnL>
                    <a:lnR>
                      <a:noFill/>
                    </a:lnR>
                    <a:lnT>
                      <a:noFill/>
                    </a:lnT>
                    <a:lnB>
                      <a:noFill/>
                    </a:lnB>
                  </a:tcPr>
                </a:tc>
              </a:tr>
              <a:tr h="117475">
                <a:tc>
                  <a:txBody>
                    <a:bodyPr/>
                    <a:lstStyle/>
                    <a:p>
                      <a:pPr marL="0" marR="0">
                        <a:lnSpc>
                          <a:spcPct val="115000"/>
                        </a:lnSpc>
                        <a:spcBef>
                          <a:spcPts val="0"/>
                        </a:spcBef>
                        <a:spcAft>
                          <a:spcPts val="1000"/>
                        </a:spcAft>
                      </a:pPr>
                      <a:r>
                        <a:rPr lang="en-US" sz="1100" b="1">
                          <a:latin typeface="Calibri"/>
                          <a:ea typeface="Calibri"/>
                          <a:cs typeface="Times New Roman"/>
                        </a:rPr>
                        <a:t>Techniques:</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Sewn, lazy/lane stitch beadwork </a:t>
                      </a:r>
                    </a:p>
                  </a:txBody>
                  <a:tcPr>
                    <a:lnL>
                      <a:noFill/>
                    </a:lnL>
                    <a:lnR>
                      <a:noFill/>
                    </a:lnR>
                    <a:lnT>
                      <a:noFill/>
                    </a:lnT>
                    <a:lnB>
                      <a:noFill/>
                    </a:lnB>
                  </a:tcPr>
                </a:tc>
              </a:tr>
              <a:tr h="486410">
                <a:tc>
                  <a:txBody>
                    <a:bodyPr/>
                    <a:lstStyle/>
                    <a:p>
                      <a:pPr marL="0" marR="0">
                        <a:lnSpc>
                          <a:spcPct val="115000"/>
                        </a:lnSpc>
                        <a:spcBef>
                          <a:spcPts val="0"/>
                        </a:spcBef>
                        <a:spcAft>
                          <a:spcPts val="1000"/>
                        </a:spcAft>
                      </a:pPr>
                      <a:r>
                        <a:rPr lang="en-US" sz="1100" b="1" dirty="0">
                          <a:latin typeface="Calibri"/>
                          <a:ea typeface="Calibri"/>
                          <a:cs typeface="Times New Roman"/>
                        </a:rPr>
                        <a:t>Collection </a:t>
                      </a:r>
                      <a:r>
                        <a:rPr lang="en-US" sz="1100" b="1" dirty="0" smtClean="0">
                          <a:latin typeface="Calibri"/>
                          <a:ea typeface="Calibri"/>
                          <a:cs typeface="Times New Roman"/>
                        </a:rPr>
                        <a:t>History/</a:t>
                      </a:r>
                      <a:r>
                        <a:rPr lang="en-US" sz="1100" b="0" dirty="0" smtClean="0">
                          <a:latin typeface="Calibri"/>
                          <a:ea typeface="Calibri"/>
                          <a:cs typeface="Times New Roman"/>
                        </a:rPr>
                        <a:t/>
                      </a:r>
                      <a:br>
                        <a:rPr lang="en-US" sz="1100" b="0" dirty="0" smtClean="0">
                          <a:latin typeface="Calibri"/>
                          <a:ea typeface="Calibri"/>
                          <a:cs typeface="Times New Roman"/>
                        </a:rPr>
                      </a:br>
                      <a:r>
                        <a:rPr lang="en-US" sz="1100" b="1" dirty="0" smtClean="0">
                          <a:latin typeface="Calibri"/>
                          <a:ea typeface="Calibri"/>
                          <a:cs typeface="Times New Roman"/>
                        </a:rPr>
                        <a:t>Provenance</a:t>
                      </a:r>
                      <a:r>
                        <a:rPr lang="en-US" sz="1100" b="1" dirty="0">
                          <a:latin typeface="Calibri"/>
                          <a:ea typeface="Calibri"/>
                          <a:cs typeface="Times New Roman"/>
                        </a:rPr>
                        <a:t>:</a:t>
                      </a:r>
                      <a:r>
                        <a:rPr lang="en-US" sz="1100" dirty="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Collection history unknown; said to have been collected circa 1850; purchased by MAI in 1916 from an unknown source, possibly with funds donated by Mrs. George (Thea) Heye. </a:t>
                      </a:r>
                    </a:p>
                  </a:txBody>
                  <a:tcPr>
                    <a:lnL>
                      <a:noFill/>
                    </a:lnL>
                    <a:lnR>
                      <a:noFill/>
                    </a:lnR>
                    <a:lnT>
                      <a:noFill/>
                    </a:lnT>
                    <a:lnB>
                      <a:noFill/>
                    </a:lnB>
                  </a:tcPr>
                </a:tc>
              </a:tr>
              <a:tr h="163195">
                <a:tc>
                  <a:txBody>
                    <a:bodyPr/>
                    <a:lstStyle/>
                    <a:p>
                      <a:pPr marL="0" marR="0">
                        <a:lnSpc>
                          <a:spcPct val="115000"/>
                        </a:lnSpc>
                        <a:spcBef>
                          <a:spcPts val="0"/>
                        </a:spcBef>
                        <a:spcAft>
                          <a:spcPts val="1000"/>
                        </a:spcAft>
                      </a:pPr>
                      <a:r>
                        <a:rPr lang="en-US" sz="1100" b="1">
                          <a:latin typeface="Calibri"/>
                          <a:ea typeface="Calibri"/>
                          <a:cs typeface="Times New Roman"/>
                        </a:rPr>
                        <a:t>Dimensions:</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112 x 151 cm </a:t>
                      </a:r>
                    </a:p>
                  </a:txBody>
                  <a:tcPr>
                    <a:lnL>
                      <a:noFill/>
                    </a:lnL>
                    <a:lnR>
                      <a:noFill/>
                    </a:lnR>
                    <a:lnT>
                      <a:noFill/>
                    </a:lnT>
                    <a:lnB>
                      <a:noFill/>
                    </a:lnB>
                  </a:tcPr>
                </a:tc>
              </a:tr>
              <a:tr h="0">
                <a:tc>
                  <a:txBody>
                    <a:bodyPr/>
                    <a:lstStyle/>
                    <a:p>
                      <a:pPr marL="0" marR="0">
                        <a:lnSpc>
                          <a:spcPct val="115000"/>
                        </a:lnSpc>
                        <a:spcBef>
                          <a:spcPts val="0"/>
                        </a:spcBef>
                        <a:spcAft>
                          <a:spcPts val="1000"/>
                        </a:spcAft>
                      </a:pPr>
                      <a:r>
                        <a:rPr lang="en-US" sz="1100" b="1" dirty="0">
                          <a:latin typeface="Calibri"/>
                          <a:ea typeface="Calibri"/>
                          <a:cs typeface="Times New Roman"/>
                        </a:rPr>
                        <a:t>Catalog </a:t>
                      </a:r>
                      <a:r>
                        <a:rPr lang="en-US" sz="1100" b="1" dirty="0" smtClean="0">
                          <a:latin typeface="Calibri"/>
                          <a:ea typeface="Calibri"/>
                          <a:cs typeface="Times New Roman"/>
                        </a:rPr>
                        <a:t>Number</a:t>
                      </a:r>
                      <a:r>
                        <a:rPr lang="en-US" sz="1100" b="1" dirty="0">
                          <a:latin typeface="Calibri"/>
                          <a:ea typeface="Calibri"/>
                          <a:cs typeface="Times New Roman"/>
                        </a:rPr>
                        <a:t>:</a:t>
                      </a:r>
                      <a:r>
                        <a:rPr lang="en-US" sz="1100" dirty="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a:latin typeface="Calibri"/>
                          <a:ea typeface="Calibri"/>
                          <a:cs typeface="Times New Roman"/>
                        </a:rPr>
                        <a:t>5/3776 </a:t>
                      </a:r>
                    </a:p>
                  </a:txBody>
                  <a:tcPr>
                    <a:lnL>
                      <a:noFill/>
                    </a:lnL>
                    <a:lnR>
                      <a:noFill/>
                    </a:lnR>
                    <a:lnT>
                      <a:noFill/>
                    </a:lnT>
                    <a:lnB>
                      <a:noFill/>
                    </a:lnB>
                  </a:tcPr>
                </a:tc>
              </a:tr>
              <a:tr h="186055">
                <a:tc>
                  <a:txBody>
                    <a:bodyPr/>
                    <a:lstStyle/>
                    <a:p>
                      <a:pPr marL="0" marR="0">
                        <a:lnSpc>
                          <a:spcPct val="115000"/>
                        </a:lnSpc>
                        <a:spcBef>
                          <a:spcPts val="0"/>
                        </a:spcBef>
                        <a:spcAft>
                          <a:spcPts val="1000"/>
                        </a:spcAft>
                      </a:pPr>
                      <a:r>
                        <a:rPr lang="en-US" sz="1100" b="1" dirty="0">
                          <a:latin typeface="Calibri"/>
                          <a:ea typeface="Calibri"/>
                          <a:cs typeface="Times New Roman"/>
                        </a:rPr>
                        <a:t>Source: </a:t>
                      </a:r>
                      <a:endParaRPr lang="en-US" sz="1100" dirty="0">
                        <a:latin typeface="Calibri"/>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u="sng" dirty="0">
                          <a:solidFill>
                            <a:srgbClr val="0000FF"/>
                          </a:solidFill>
                          <a:latin typeface="Calibri"/>
                          <a:ea typeface="Calibri"/>
                          <a:cs typeface="Times New Roman"/>
                          <a:hlinkClick r:id=""/>
                        </a:rPr>
                        <a:t>National Museum of the American Indian</a:t>
                      </a:r>
                      <a:r>
                        <a:rPr lang="en-US" sz="1100" dirty="0">
                          <a:latin typeface="Calibri"/>
                          <a:ea typeface="Calibri"/>
                          <a:cs typeface="Times New Roman"/>
                        </a:rPr>
                        <a:t> </a:t>
                      </a:r>
                    </a:p>
                  </a:txBody>
                  <a:tcPr>
                    <a:lnL>
                      <a:noFill/>
                    </a:lnL>
                    <a:lnR>
                      <a:noFill/>
                    </a:lnR>
                    <a:lnT>
                      <a:noFill/>
                    </a:lnT>
                    <a:lnB>
                      <a:noFill/>
                    </a:lnB>
                  </a:tcPr>
                </a:tc>
              </a:tr>
              <a:tr h="186055">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100" b="1" dirty="0" smtClean="0">
                          <a:latin typeface="+mn-lt"/>
                          <a:ea typeface="Calibri"/>
                          <a:cs typeface="Times New Roman"/>
                        </a:rPr>
                        <a:t>References: </a:t>
                      </a:r>
                      <a:endParaRPr lang="en-US" sz="1100" dirty="0" smtClean="0">
                        <a:latin typeface="+mn-lt"/>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smtClean="0">
                          <a:latin typeface="+mn-lt"/>
                          <a:ea typeface="Calibri"/>
                          <a:cs typeface="Times New Roman"/>
                          <a:hlinkClick r:id=""/>
                        </a:rPr>
                        <a:t>http://en.wikipedia.org/wiki/Sioux</a:t>
                      </a:r>
                      <a:endParaRPr lang="en-US" sz="1100" dirty="0">
                        <a:latin typeface="Calibri"/>
                        <a:ea typeface="Calibri"/>
                        <a:cs typeface="Times New Roman"/>
                      </a:endParaRPr>
                    </a:p>
                  </a:txBody>
                  <a:tcPr>
                    <a:lnL>
                      <a:noFill/>
                    </a:lnL>
                    <a:lnR>
                      <a:noFill/>
                    </a:lnR>
                    <a:lnT>
                      <a:noFill/>
                    </a:lnT>
                    <a:lnB>
                      <a:noFill/>
                    </a:lnB>
                  </a:tcPr>
                </a:tc>
              </a:tr>
            </a:tbl>
          </a:graphicData>
        </a:graphic>
      </p:graphicFrame>
      <p:sp>
        <p:nvSpPr>
          <p:cNvPr id="27" name="TextBox 26"/>
          <p:cNvSpPr txBox="1"/>
          <p:nvPr/>
        </p:nvSpPr>
        <p:spPr>
          <a:xfrm>
            <a:off x="1857356" y="714356"/>
            <a:ext cx="285752" cy="321471"/>
          </a:xfrm>
          <a:prstGeom prst="rect">
            <a:avLst/>
          </a:prstGeom>
          <a:blipFill>
            <a:blip r:embed="rId11" cstate="print"/>
            <a:stretch>
              <a:fillRect/>
            </a:stretch>
          </a:blipFill>
          <a:ln w="15875">
            <a:solidFill>
              <a:schemeClr val="tx1"/>
            </a:solidFill>
          </a:ln>
        </p:spPr>
        <p:txBody>
          <a:bodyPr wrap="square" rtlCol="0">
            <a:noAutofit/>
          </a:bodyPr>
          <a:lstStyle/>
          <a:p>
            <a:endParaRPr lang="en-US" sz="1100" dirty="0"/>
          </a:p>
        </p:txBody>
      </p:sp>
      <p:sp>
        <p:nvSpPr>
          <p:cNvPr id="30" name="TextBox 29"/>
          <p:cNvSpPr txBox="1"/>
          <p:nvPr/>
        </p:nvSpPr>
        <p:spPr>
          <a:xfrm>
            <a:off x="1714480" y="1008861"/>
            <a:ext cx="571504" cy="276999"/>
          </a:xfrm>
          <a:prstGeom prst="rect">
            <a:avLst/>
          </a:prstGeom>
          <a:noFill/>
          <a:ln>
            <a:noFill/>
          </a:ln>
        </p:spPr>
        <p:txBody>
          <a:bodyPr wrap="square" rtlCol="0">
            <a:spAutoFit/>
          </a:bodyPr>
          <a:lstStyle/>
          <a:p>
            <a:pPr algn="ctr">
              <a:defRPr/>
            </a:pPr>
            <a:r>
              <a:rPr lang="en-US" sz="1200" dirty="0" smtClean="0"/>
              <a:t>Sioux</a:t>
            </a:r>
            <a:endParaRPr lang="en-US" sz="1200" b="1" dirty="0" smtClean="0"/>
          </a:p>
        </p:txBody>
      </p:sp>
      <p:sp>
        <p:nvSpPr>
          <p:cNvPr id="34" name="TextBox 33"/>
          <p:cNvSpPr txBox="1"/>
          <p:nvPr/>
        </p:nvSpPr>
        <p:spPr>
          <a:xfrm>
            <a:off x="6286512" y="6250801"/>
            <a:ext cx="285752" cy="321471"/>
          </a:xfrm>
          <a:prstGeom prst="rect">
            <a:avLst/>
          </a:prstGeom>
          <a:blipFill>
            <a:blip r:embed="rId12" cstate="print"/>
            <a:stretch>
              <a:fillRect/>
            </a:stretch>
          </a:blipFill>
          <a:ln w="15875">
            <a:solidFill>
              <a:schemeClr val="tx1"/>
            </a:solidFill>
          </a:ln>
        </p:spPr>
        <p:txBody>
          <a:bodyPr wrap="square" rtlCol="0">
            <a:noAutofit/>
          </a:bodyPr>
          <a:lstStyle/>
          <a:p>
            <a:endParaRPr lang="en-US" sz="1100" dirty="0"/>
          </a:p>
        </p:txBody>
      </p:sp>
      <p:pic>
        <p:nvPicPr>
          <p:cNvPr id="1026" name="Picture 2" descr="C:\Documents and Settings\trabrown\Local Settings\Temporary Internet Files\Content.IE5\LA9DV239\j0441467[1].png"/>
          <p:cNvPicPr>
            <a:picLocks noChangeAspect="1" noChangeArrowheads="1"/>
          </p:cNvPicPr>
          <p:nvPr/>
        </p:nvPicPr>
        <p:blipFill>
          <a:blip r:embed="rId13" cstate="print"/>
          <a:srcRect r="-23824" b="28528"/>
          <a:stretch>
            <a:fillRect/>
          </a:stretch>
        </p:blipFill>
        <p:spPr bwMode="auto">
          <a:xfrm>
            <a:off x="5772340" y="1643050"/>
            <a:ext cx="371296" cy="214314"/>
          </a:xfrm>
          <a:prstGeom prst="rect">
            <a:avLst/>
          </a:prstGeom>
          <a:noFill/>
        </p:spPr>
      </p:pic>
      <p:pic>
        <p:nvPicPr>
          <p:cNvPr id="1030" name="Picture 6" descr="C:\Documents and Settings\trabrown\Local Settings\Temporary Internet Files\Content.IE5\KJIRACVD\MCj04326530000[1].png"/>
          <p:cNvPicPr>
            <a:picLocks noChangeAspect="1" noChangeArrowheads="1"/>
          </p:cNvPicPr>
          <p:nvPr/>
        </p:nvPicPr>
        <p:blipFill>
          <a:blip r:embed="rId14" cstate="print"/>
          <a:srcRect/>
          <a:stretch>
            <a:fillRect/>
          </a:stretch>
        </p:blipFill>
        <p:spPr bwMode="auto">
          <a:xfrm>
            <a:off x="5500694" y="3072112"/>
            <a:ext cx="856954" cy="856954"/>
          </a:xfrm>
          <a:prstGeom prst="rect">
            <a:avLst/>
          </a:prstGeom>
          <a:noFill/>
        </p:spPr>
      </p:pic>
      <p:pic>
        <p:nvPicPr>
          <p:cNvPr id="1031" name="Picture 7" descr="C:\Documents and Settings\trabrown\Local Settings\Temporary Internet Files\Content.IE5\YJV636Y5\MCj04413360000[1].png"/>
          <p:cNvPicPr>
            <a:picLocks noChangeAspect="1" noChangeArrowheads="1"/>
          </p:cNvPicPr>
          <p:nvPr/>
        </p:nvPicPr>
        <p:blipFill>
          <a:blip r:embed="rId15" cstate="print"/>
          <a:srcRect/>
          <a:stretch>
            <a:fillRect/>
          </a:stretch>
        </p:blipFill>
        <p:spPr bwMode="auto">
          <a:xfrm>
            <a:off x="5629292" y="2214554"/>
            <a:ext cx="728658" cy="728658"/>
          </a:xfrm>
          <a:prstGeom prst="rect">
            <a:avLst/>
          </a:prstGeom>
          <a:noFill/>
        </p:spPr>
      </p:pic>
      <p:sp>
        <p:nvSpPr>
          <p:cNvPr id="31" name="TextBox 30"/>
          <p:cNvSpPr txBox="1"/>
          <p:nvPr/>
        </p:nvSpPr>
        <p:spPr>
          <a:xfrm>
            <a:off x="5572132" y="2714620"/>
            <a:ext cx="785818" cy="230832"/>
          </a:xfrm>
          <a:prstGeom prst="rect">
            <a:avLst/>
          </a:prstGeom>
          <a:noFill/>
          <a:ln>
            <a:noFill/>
          </a:ln>
        </p:spPr>
        <p:txBody>
          <a:bodyPr wrap="square" rtlCol="0">
            <a:spAutoFit/>
          </a:bodyPr>
          <a:lstStyle/>
          <a:p>
            <a:pPr algn="ctr"/>
            <a:r>
              <a:rPr lang="en-AU" sz="900" b="1" dirty="0" smtClean="0"/>
              <a:t>Total: 2</a:t>
            </a:r>
            <a:endParaRPr lang="en-US" sz="900" b="1" dirty="0"/>
          </a:p>
        </p:txBody>
      </p:sp>
      <p:sp>
        <p:nvSpPr>
          <p:cNvPr id="35" name="TextBox 34"/>
          <p:cNvSpPr txBox="1"/>
          <p:nvPr/>
        </p:nvSpPr>
        <p:spPr>
          <a:xfrm>
            <a:off x="5572132" y="3769672"/>
            <a:ext cx="785818" cy="230832"/>
          </a:xfrm>
          <a:prstGeom prst="rect">
            <a:avLst/>
          </a:prstGeom>
          <a:noFill/>
          <a:ln>
            <a:noFill/>
          </a:ln>
        </p:spPr>
        <p:txBody>
          <a:bodyPr wrap="square" rtlCol="0">
            <a:spAutoFit/>
          </a:bodyPr>
          <a:lstStyle/>
          <a:p>
            <a:pPr algn="ctr"/>
            <a:r>
              <a:rPr lang="en-AU" sz="900" b="1" dirty="0" smtClean="0"/>
              <a:t>Total: 5</a:t>
            </a:r>
            <a:endParaRPr lang="en-US" sz="900" b="1" dirty="0"/>
          </a:p>
        </p:txBody>
      </p:sp>
      <p:sp>
        <p:nvSpPr>
          <p:cNvPr id="38" name="TextBox 37"/>
          <p:cNvSpPr txBox="1"/>
          <p:nvPr/>
        </p:nvSpPr>
        <p:spPr>
          <a:xfrm>
            <a:off x="7143768" y="857232"/>
            <a:ext cx="1428760" cy="307777"/>
          </a:xfrm>
          <a:prstGeom prst="rect">
            <a:avLst/>
          </a:prstGeom>
          <a:noFill/>
        </p:spPr>
        <p:txBody>
          <a:bodyPr wrap="square" rtlCol="0">
            <a:spAutoFit/>
          </a:bodyPr>
          <a:lstStyle/>
          <a:p>
            <a:pPr algn="ctr"/>
            <a:r>
              <a:rPr lang="en-US" sz="1400" b="1" dirty="0" smtClean="0">
                <a:solidFill>
                  <a:schemeClr val="accent3">
                    <a:lumMod val="50000"/>
                  </a:schemeClr>
                </a:solidFill>
              </a:rPr>
              <a:t>Return to Home</a:t>
            </a:r>
            <a:endParaRPr lang="en-US" sz="1400" b="1" dirty="0">
              <a:solidFill>
                <a:schemeClr val="accent3">
                  <a:lumMod val="50000"/>
                </a:schemeClr>
              </a:solidFill>
            </a:endParaRPr>
          </a:p>
        </p:txBody>
      </p:sp>
      <p:grpSp>
        <p:nvGrpSpPr>
          <p:cNvPr id="2" name="Group 42"/>
          <p:cNvGrpSpPr/>
          <p:nvPr/>
        </p:nvGrpSpPr>
        <p:grpSpPr>
          <a:xfrm>
            <a:off x="357158" y="4643446"/>
            <a:ext cx="6143668" cy="1500198"/>
            <a:chOff x="357158" y="4286256"/>
            <a:chExt cx="6143668" cy="1500198"/>
          </a:xfrm>
        </p:grpSpPr>
        <p:sp>
          <p:nvSpPr>
            <p:cNvPr id="44" name="TextBox 43"/>
            <p:cNvSpPr txBox="1"/>
            <p:nvPr/>
          </p:nvSpPr>
          <p:spPr>
            <a:xfrm>
              <a:off x="357158" y="4286256"/>
              <a:ext cx="1785950" cy="214314"/>
            </a:xfrm>
            <a:prstGeom prst="rect">
              <a:avLst/>
            </a:prstGeom>
            <a:noFill/>
            <a:ln>
              <a:noFill/>
            </a:ln>
          </p:spPr>
          <p:txBody>
            <a:bodyPr wrap="square" rtlCol="0">
              <a:noAutofit/>
            </a:bodyPr>
            <a:lstStyle/>
            <a:p>
              <a:r>
                <a:rPr lang="en-AU" sz="1200" b="1" dirty="0" smtClean="0"/>
                <a:t>Comments / Ratings: 2</a:t>
              </a:r>
              <a:endParaRPr lang="en-US" sz="1000" dirty="0"/>
            </a:p>
          </p:txBody>
        </p:sp>
        <p:sp>
          <p:nvSpPr>
            <p:cNvPr id="45" name="Rectangle 44"/>
            <p:cNvSpPr/>
            <p:nvPr/>
          </p:nvSpPr>
          <p:spPr>
            <a:xfrm>
              <a:off x="6286512" y="4500570"/>
              <a:ext cx="214314" cy="1285884"/>
            </a:xfrm>
            <a:prstGeom prst="rect">
              <a:avLst/>
            </a:prstGeom>
            <a:solidFill>
              <a:schemeClr val="bg1">
                <a:lumMod val="85000"/>
              </a:schemeClr>
            </a:solidFill>
            <a:ln>
              <a:noFill/>
            </a:ln>
            <a:effectLst>
              <a:innerShdw blurRad="25400" dist="25400" dir="135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a:off x="6357950" y="5643578"/>
              <a:ext cx="71438" cy="714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flipV="1">
              <a:off x="6357950" y="4572008"/>
              <a:ext cx="61914" cy="8096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57158" y="4500570"/>
              <a:ext cx="6143668" cy="12858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785786" y="4643446"/>
              <a:ext cx="5500726" cy="285752"/>
            </a:xfrm>
            <a:prstGeom prst="rect">
              <a:avLst/>
            </a:prstGeom>
            <a:noFill/>
            <a:ln>
              <a:noFill/>
            </a:ln>
          </p:spPr>
          <p:txBody>
            <a:bodyPr wrap="square" rtlCol="0">
              <a:noAutofit/>
            </a:bodyPr>
            <a:lstStyle/>
            <a:p>
              <a:r>
                <a:rPr lang="en-AU" sz="1200" dirty="0" smtClean="0"/>
                <a:t>My grandmother has a dress just like this in her attic. </a:t>
              </a:r>
              <a:r>
                <a:rPr lang="en-AU" sz="800" dirty="0" smtClean="0"/>
                <a:t>10.19.2009 9:38AM MST</a:t>
              </a:r>
            </a:p>
            <a:p>
              <a:endParaRPr lang="en-US" sz="1200" dirty="0"/>
            </a:p>
          </p:txBody>
        </p:sp>
        <p:sp>
          <p:nvSpPr>
            <p:cNvPr id="51" name="TextBox 50"/>
            <p:cNvSpPr txBox="1"/>
            <p:nvPr/>
          </p:nvSpPr>
          <p:spPr>
            <a:xfrm>
              <a:off x="785786" y="5072074"/>
              <a:ext cx="5500726" cy="285752"/>
            </a:xfrm>
            <a:prstGeom prst="rect">
              <a:avLst/>
            </a:prstGeom>
            <a:noFill/>
            <a:ln>
              <a:noFill/>
            </a:ln>
          </p:spPr>
          <p:txBody>
            <a:bodyPr wrap="square" rtlCol="0">
              <a:noAutofit/>
            </a:bodyPr>
            <a:lstStyle/>
            <a:p>
              <a:r>
                <a:rPr lang="en-AU" sz="1200" dirty="0" smtClean="0"/>
                <a:t>I love this design.  Where can I buy one? </a:t>
              </a:r>
              <a:r>
                <a:rPr lang="en-AU" sz="1200" dirty="0" smtClean="0">
                  <a:sym typeface="Wingdings" pitchFamily="2" charset="2"/>
                </a:rPr>
                <a:t> </a:t>
              </a:r>
              <a:r>
                <a:rPr lang="en-AU" sz="800" dirty="0" smtClean="0"/>
                <a:t>10.18.2009 1:37PM MST</a:t>
              </a:r>
            </a:p>
            <a:p>
              <a:endParaRPr lang="en-US" sz="1200" dirty="0"/>
            </a:p>
          </p:txBody>
        </p:sp>
      </p:grpSp>
      <p:sp>
        <p:nvSpPr>
          <p:cNvPr id="52" name="TextBox 51"/>
          <p:cNvSpPr txBox="1"/>
          <p:nvPr/>
        </p:nvSpPr>
        <p:spPr>
          <a:xfrm>
            <a:off x="428596" y="5000636"/>
            <a:ext cx="285752" cy="321471"/>
          </a:xfrm>
          <a:prstGeom prst="rect">
            <a:avLst/>
          </a:prstGeom>
          <a:blipFill>
            <a:blip r:embed="rId16" cstate="print"/>
            <a:stretch>
              <a:fillRect/>
            </a:stretch>
          </a:blipFill>
          <a:ln w="15875">
            <a:solidFill>
              <a:schemeClr val="tx1"/>
            </a:solidFill>
          </a:ln>
        </p:spPr>
        <p:txBody>
          <a:bodyPr wrap="square" rtlCol="0">
            <a:noAutofit/>
          </a:bodyPr>
          <a:lstStyle/>
          <a:p>
            <a:endParaRPr lang="en-US" sz="1100" dirty="0"/>
          </a:p>
        </p:txBody>
      </p:sp>
      <p:sp>
        <p:nvSpPr>
          <p:cNvPr id="53" name="TextBox 52"/>
          <p:cNvSpPr txBox="1"/>
          <p:nvPr/>
        </p:nvSpPr>
        <p:spPr>
          <a:xfrm>
            <a:off x="428596" y="5429264"/>
            <a:ext cx="285752" cy="321471"/>
          </a:xfrm>
          <a:prstGeom prst="rect">
            <a:avLst/>
          </a:prstGeom>
          <a:blipFill>
            <a:blip r:embed="rId17" cstate="print"/>
            <a:stretch>
              <a:fillRect/>
            </a:stretch>
          </a:blipFill>
          <a:ln w="15875">
            <a:solidFill>
              <a:schemeClr val="tx1"/>
            </a:solidFill>
          </a:ln>
        </p:spPr>
        <p:txBody>
          <a:bodyPr wrap="square" rtlCol="0">
            <a:noAutofit/>
          </a:bodyPr>
          <a:lstStyle/>
          <a:p>
            <a:endParaRPr lang="en-US" sz="1100" dirty="0"/>
          </a:p>
        </p:txBody>
      </p:sp>
      <p:sp>
        <p:nvSpPr>
          <p:cNvPr id="56" name="Rounded Rectangle 55"/>
          <p:cNvSpPr/>
          <p:nvPr/>
        </p:nvSpPr>
        <p:spPr>
          <a:xfrm>
            <a:off x="6715140" y="4071942"/>
            <a:ext cx="2214546" cy="2571768"/>
          </a:xfrm>
          <a:prstGeom prst="roundRect">
            <a:avLst>
              <a:gd name="adj" fmla="val 1978"/>
            </a:avLst>
          </a:prstGeom>
          <a:solidFill>
            <a:schemeClr val="bg1"/>
          </a:solidFill>
          <a:ln w="19050">
            <a:solidFill>
              <a:schemeClr val="tx1"/>
            </a:solid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5-Point Star 67"/>
          <p:cNvSpPr/>
          <p:nvPr/>
        </p:nvSpPr>
        <p:spPr>
          <a:xfrm>
            <a:off x="2285984" y="6308545"/>
            <a:ext cx="214314" cy="214314"/>
          </a:xfrm>
          <a:prstGeom prst="star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5-Point Star 68"/>
          <p:cNvSpPr/>
          <p:nvPr/>
        </p:nvSpPr>
        <p:spPr>
          <a:xfrm>
            <a:off x="1428728"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5-Point Star 69"/>
          <p:cNvSpPr/>
          <p:nvPr/>
        </p:nvSpPr>
        <p:spPr>
          <a:xfrm>
            <a:off x="1643042"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5-Point Star 70"/>
          <p:cNvSpPr/>
          <p:nvPr/>
        </p:nvSpPr>
        <p:spPr>
          <a:xfrm>
            <a:off x="1857356"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5-Point Star 71"/>
          <p:cNvSpPr/>
          <p:nvPr/>
        </p:nvSpPr>
        <p:spPr>
          <a:xfrm>
            <a:off x="2071670"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357158" y="6286520"/>
            <a:ext cx="1228976" cy="261610"/>
          </a:xfrm>
          <a:prstGeom prst="rect">
            <a:avLst/>
          </a:prstGeom>
          <a:noFill/>
          <a:ln>
            <a:noFill/>
          </a:ln>
        </p:spPr>
        <p:txBody>
          <a:bodyPr wrap="square" rtlCol="0">
            <a:spAutoFit/>
          </a:bodyPr>
          <a:lstStyle/>
          <a:p>
            <a:r>
              <a:rPr lang="en-US" sz="1100" b="1" dirty="0" smtClean="0"/>
              <a:t>Average Rating:</a:t>
            </a:r>
            <a:endParaRPr lang="en-US" sz="1100" b="1" dirty="0"/>
          </a:p>
        </p:txBody>
      </p:sp>
      <p:sp>
        <p:nvSpPr>
          <p:cNvPr id="74" name="TextBox 73"/>
          <p:cNvSpPr txBox="1"/>
          <p:nvPr/>
        </p:nvSpPr>
        <p:spPr>
          <a:xfrm>
            <a:off x="2500298" y="6341440"/>
            <a:ext cx="642942" cy="230832"/>
          </a:xfrm>
          <a:prstGeom prst="rect">
            <a:avLst/>
          </a:prstGeom>
          <a:noFill/>
          <a:ln>
            <a:noFill/>
          </a:ln>
        </p:spPr>
        <p:txBody>
          <a:bodyPr wrap="square" rtlCol="0">
            <a:spAutoFit/>
          </a:bodyPr>
          <a:lstStyle/>
          <a:p>
            <a:r>
              <a:rPr lang="en-US" sz="900" b="1" dirty="0" smtClean="0"/>
              <a:t>(4.0/5.0)</a:t>
            </a:r>
            <a:endParaRPr lang="en-US" sz="900" b="1" dirty="0"/>
          </a:p>
        </p:txBody>
      </p:sp>
      <p:sp>
        <p:nvSpPr>
          <p:cNvPr id="55" name="Rectangle 54"/>
          <p:cNvSpPr/>
          <p:nvPr/>
        </p:nvSpPr>
        <p:spPr>
          <a:xfrm>
            <a:off x="0" y="1143000"/>
            <a:ext cx="9144000" cy="6858000"/>
          </a:xfrm>
          <a:prstGeom prst="rect">
            <a:avLst/>
          </a:prstGeom>
          <a:solidFill>
            <a:schemeClr val="bg1">
              <a:lumMod val="75000"/>
              <a:alpha val="5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53"/>
          <p:cNvGrpSpPr/>
          <p:nvPr/>
        </p:nvGrpSpPr>
        <p:grpSpPr>
          <a:xfrm>
            <a:off x="1428728" y="642918"/>
            <a:ext cx="3961232" cy="5353080"/>
            <a:chOff x="1428728" y="642918"/>
            <a:chExt cx="3961232" cy="5353080"/>
          </a:xfrm>
        </p:grpSpPr>
        <p:pic>
          <p:nvPicPr>
            <p:cNvPr id="36" name="Picture 35" descr="053776_000_073_20060802_ps_700x700.jpg"/>
            <p:cNvPicPr>
              <a:picLocks noChangeAspect="1"/>
            </p:cNvPicPr>
            <p:nvPr/>
          </p:nvPicPr>
          <p:blipFill>
            <a:blip r:embed="rId18" cstate="print"/>
            <a:stretch>
              <a:fillRect/>
            </a:stretch>
          </p:blipFill>
          <p:spPr>
            <a:xfrm>
              <a:off x="1428728" y="714356"/>
              <a:ext cx="3961232" cy="5281642"/>
            </a:xfrm>
            <a:prstGeom prst="rect">
              <a:avLst/>
            </a:prstGeom>
          </p:spPr>
        </p:pic>
        <p:grpSp>
          <p:nvGrpSpPr>
            <p:cNvPr id="5" name="Group 27"/>
            <p:cNvGrpSpPr/>
            <p:nvPr/>
          </p:nvGrpSpPr>
          <p:grpSpPr>
            <a:xfrm>
              <a:off x="5000628" y="772850"/>
              <a:ext cx="101649" cy="84382"/>
              <a:chOff x="5214942" y="1857364"/>
              <a:chExt cx="125290" cy="104007"/>
            </a:xfrm>
            <a:solidFill>
              <a:schemeClr val="bg1"/>
            </a:solidFill>
          </p:grpSpPr>
          <p:sp>
            <p:nvSpPr>
              <p:cNvPr id="41" name="Parallelogram 40"/>
              <p:cNvSpPr/>
              <p:nvPr/>
            </p:nvSpPr>
            <p:spPr>
              <a:xfrm>
                <a:off x="5214942" y="1857364"/>
                <a:ext cx="125290" cy="104007"/>
              </a:xfrm>
              <a:prstGeom prst="parallelogram">
                <a:avLst>
                  <a:gd name="adj" fmla="val 850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a:hlinkClick r:id="rId19" action="ppaction://hlinksldjump"/>
              </p:cNvPr>
              <p:cNvSpPr/>
              <p:nvPr/>
            </p:nvSpPr>
            <p:spPr>
              <a:xfrm flipH="1">
                <a:off x="5214942" y="1857364"/>
                <a:ext cx="125290" cy="104007"/>
              </a:xfrm>
              <a:prstGeom prst="parallelogram">
                <a:avLst>
                  <a:gd name="adj" fmla="val 850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ound Same Side Corner Rectangle 38">
              <a:hlinkClick r:id="rId19" action="ppaction://hlinksldjump"/>
            </p:cNvPr>
            <p:cNvSpPr/>
            <p:nvPr/>
          </p:nvSpPr>
          <p:spPr>
            <a:xfrm rot="10800000">
              <a:off x="4857752" y="714356"/>
              <a:ext cx="404815" cy="181711"/>
            </a:xfrm>
            <a:prstGeom prst="round2SameRect">
              <a:avLst>
                <a:gd name="adj1" fmla="val 34445"/>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hlinkClick r:id="rId19" action="ppaction://hlinksldjump"/>
            </p:cNvPr>
            <p:cNvSpPr/>
            <p:nvPr/>
          </p:nvSpPr>
          <p:spPr>
            <a:xfrm>
              <a:off x="4786314" y="642918"/>
              <a:ext cx="500066" cy="285752"/>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ounded Rectangle 46"/>
          <p:cNvSpPr/>
          <p:nvPr/>
        </p:nvSpPr>
        <p:spPr>
          <a:xfrm>
            <a:off x="4786314" y="642918"/>
            <a:ext cx="571504" cy="28575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5-Point Star 57"/>
          <p:cNvSpPr/>
          <p:nvPr/>
        </p:nvSpPr>
        <p:spPr>
          <a:xfrm>
            <a:off x="5643570" y="5072074"/>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5-Point Star 58"/>
          <p:cNvSpPr/>
          <p:nvPr/>
        </p:nvSpPr>
        <p:spPr>
          <a:xfrm>
            <a:off x="5715008" y="5072074"/>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5-Point Star 59"/>
          <p:cNvSpPr/>
          <p:nvPr/>
        </p:nvSpPr>
        <p:spPr>
          <a:xfrm>
            <a:off x="5786446" y="5072074"/>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5-Point Star 60"/>
          <p:cNvSpPr/>
          <p:nvPr/>
        </p:nvSpPr>
        <p:spPr>
          <a:xfrm>
            <a:off x="5857884" y="5072074"/>
            <a:ext cx="71438" cy="71438"/>
          </a:xfrm>
          <a:prstGeom prst="star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5-Point Star 61"/>
          <p:cNvSpPr/>
          <p:nvPr/>
        </p:nvSpPr>
        <p:spPr>
          <a:xfrm>
            <a:off x="5929322" y="5072074"/>
            <a:ext cx="71438" cy="71438"/>
          </a:xfrm>
          <a:prstGeom prst="star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5-Point Star 62"/>
          <p:cNvSpPr/>
          <p:nvPr/>
        </p:nvSpPr>
        <p:spPr>
          <a:xfrm>
            <a:off x="5643570"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5-Point Star 63"/>
          <p:cNvSpPr/>
          <p:nvPr/>
        </p:nvSpPr>
        <p:spPr>
          <a:xfrm>
            <a:off x="5715008"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786578" y="4143380"/>
            <a:ext cx="2071702" cy="2428892"/>
          </a:xfrm>
          <a:prstGeom prst="rect">
            <a:avLst/>
          </a:prstGeom>
          <a:noFill/>
          <a:ln>
            <a:noFill/>
          </a:ln>
        </p:spPr>
        <p:txBody>
          <a:bodyPr wrap="square" rtlCol="0">
            <a:noAutofit/>
          </a:bodyPr>
          <a:lstStyle/>
          <a:p>
            <a:pPr algn="ctr"/>
            <a:r>
              <a:rPr lang="en-US" sz="1100" b="1" dirty="0" smtClean="0">
                <a:solidFill>
                  <a:schemeClr val="accent3">
                    <a:lumMod val="50000"/>
                  </a:schemeClr>
                </a:solidFill>
              </a:rPr>
              <a:t>beads </a:t>
            </a:r>
            <a:r>
              <a:rPr lang="en-US" sz="1400" b="1" dirty="0" smtClean="0">
                <a:solidFill>
                  <a:schemeClr val="accent3">
                    <a:lumMod val="50000"/>
                  </a:schemeClr>
                </a:solidFill>
              </a:rPr>
              <a:t>  blue   </a:t>
            </a:r>
            <a:r>
              <a:rPr lang="en-US" sz="3200" b="1" dirty="0" smtClean="0">
                <a:solidFill>
                  <a:schemeClr val="accent3">
                    <a:lumMod val="50000"/>
                  </a:schemeClr>
                </a:solidFill>
              </a:rPr>
              <a:t>dress</a:t>
            </a:r>
          </a:p>
          <a:p>
            <a:pPr algn="ctr"/>
            <a:r>
              <a:rPr lang="en-US" sz="1400" b="1" dirty="0" smtClean="0">
                <a:solidFill>
                  <a:schemeClr val="accent3">
                    <a:lumMod val="50000"/>
                  </a:schemeClr>
                </a:solidFill>
              </a:rPr>
              <a:t>girl's dress</a:t>
            </a:r>
            <a:r>
              <a:rPr lang="en-US" sz="1200" b="1" dirty="0" smtClean="0">
                <a:solidFill>
                  <a:schemeClr val="accent3">
                    <a:lumMod val="50000"/>
                  </a:schemeClr>
                </a:solidFill>
              </a:rPr>
              <a:t>   </a:t>
            </a:r>
            <a:r>
              <a:rPr lang="en-US" sz="1100" b="1" dirty="0" smtClean="0">
                <a:solidFill>
                  <a:schemeClr val="accent3">
                    <a:lumMod val="50000"/>
                  </a:schemeClr>
                </a:solidFill>
              </a:rPr>
              <a:t>long</a:t>
            </a:r>
            <a:r>
              <a:rPr lang="en-US" sz="1200" b="1" dirty="0" smtClean="0">
                <a:solidFill>
                  <a:schemeClr val="accent3">
                    <a:lumMod val="50000"/>
                  </a:schemeClr>
                </a:solidFill>
              </a:rPr>
              <a:t>   </a:t>
            </a:r>
            <a:r>
              <a:rPr lang="en-US" sz="1000" b="1" dirty="0" smtClean="0">
                <a:solidFill>
                  <a:schemeClr val="accent3">
                    <a:lumMod val="50000"/>
                  </a:schemeClr>
                </a:solidFill>
              </a:rPr>
              <a:t>sinew</a:t>
            </a:r>
          </a:p>
          <a:p>
            <a:pPr algn="ctr"/>
            <a:r>
              <a:rPr lang="en-US" sz="3200" b="1" dirty="0" smtClean="0">
                <a:solidFill>
                  <a:schemeClr val="accent3">
                    <a:lumMod val="50000"/>
                  </a:schemeClr>
                </a:solidFill>
              </a:rPr>
              <a:t>Sioux</a:t>
            </a:r>
            <a:r>
              <a:rPr lang="en-US" sz="2000" b="1" dirty="0" smtClean="0">
                <a:solidFill>
                  <a:schemeClr val="accent3">
                    <a:lumMod val="50000"/>
                  </a:schemeClr>
                </a:solidFill>
              </a:rPr>
              <a:t>  </a:t>
            </a:r>
            <a:r>
              <a:rPr lang="en-US" sz="1200" b="1" dirty="0" smtClean="0">
                <a:solidFill>
                  <a:schemeClr val="accent3">
                    <a:lumMod val="50000"/>
                  </a:schemeClr>
                </a:solidFill>
              </a:rPr>
              <a:t>South Dakota</a:t>
            </a:r>
          </a:p>
          <a:p>
            <a:pPr algn="ctr"/>
            <a:r>
              <a:rPr lang="en-US" sz="2400" b="1" dirty="0" smtClean="0">
                <a:solidFill>
                  <a:schemeClr val="accent3">
                    <a:lumMod val="50000"/>
                  </a:schemeClr>
                </a:solidFill>
              </a:rPr>
              <a:t>tan</a:t>
            </a:r>
            <a:r>
              <a:rPr lang="en-US" sz="1200" b="1" dirty="0" smtClean="0">
                <a:solidFill>
                  <a:schemeClr val="accent3">
                    <a:lumMod val="50000"/>
                  </a:schemeClr>
                </a:solidFill>
              </a:rPr>
              <a:t>   wool   </a:t>
            </a:r>
            <a:r>
              <a:rPr lang="en-US" sz="900" b="1" dirty="0" smtClean="0">
                <a:solidFill>
                  <a:schemeClr val="accent3">
                    <a:lumMod val="50000"/>
                  </a:schemeClr>
                </a:solidFill>
              </a:rPr>
              <a:t>1800’s</a:t>
            </a:r>
            <a:endParaRPr lang="en-US" sz="900" b="1" dirty="0">
              <a:solidFill>
                <a:schemeClr val="accent3">
                  <a:lumMod val="50000"/>
                </a:schemeClr>
              </a:solidFill>
            </a:endParaRPr>
          </a:p>
        </p:txBody>
      </p:sp>
      <p:sp>
        <p:nvSpPr>
          <p:cNvPr id="65" name="5-Point Star 64"/>
          <p:cNvSpPr/>
          <p:nvPr/>
        </p:nvSpPr>
        <p:spPr>
          <a:xfrm>
            <a:off x="5786446"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5-Point Star 65"/>
          <p:cNvSpPr/>
          <p:nvPr/>
        </p:nvSpPr>
        <p:spPr>
          <a:xfrm>
            <a:off x="5857884"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5-Point Star 66"/>
          <p:cNvSpPr/>
          <p:nvPr/>
        </p:nvSpPr>
        <p:spPr>
          <a:xfrm>
            <a:off x="5929322"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949" name="Picture 5"/>
          <p:cNvPicPr>
            <a:picLocks noChangeAspect="1" noChangeArrowheads="1"/>
          </p:cNvPicPr>
          <p:nvPr/>
        </p:nvPicPr>
        <p:blipFill>
          <a:blip r:embed="rId20" cstate="print"/>
          <a:srcRect t="23090"/>
          <a:stretch>
            <a:fillRect/>
          </a:stretch>
        </p:blipFill>
        <p:spPr bwMode="auto">
          <a:xfrm>
            <a:off x="0" y="0"/>
            <a:ext cx="7924800" cy="4314825"/>
          </a:xfrm>
          <a:prstGeom prst="rect">
            <a:avLst/>
          </a:prstGeom>
          <a:noFill/>
          <a:ln w="9525">
            <a:noFill/>
            <a:miter lim="800000"/>
            <a:headEnd/>
            <a:tailEnd/>
          </a:ln>
        </p:spPr>
      </p:pic>
    </p:spTree>
    <p:extLst>
      <p:ext uri="{BB962C8B-B14F-4D97-AF65-F5344CB8AC3E}">
        <p14:creationId xmlns:p14="http://schemas.microsoft.com/office/powerpoint/2010/main" val="236778200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2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Cyberinfrastructure and </a:t>
            </a:r>
            <a:br>
              <a:rPr lang="en-US" dirty="0" smtClean="0"/>
            </a:br>
            <a:r>
              <a:rPr lang="en-US" dirty="0" smtClean="0"/>
              <a:t>High Performance Computing</a:t>
            </a:r>
            <a:endParaRPr lang="en-US" dirty="0"/>
          </a:p>
        </p:txBody>
      </p:sp>
      <p:sp>
        <p:nvSpPr>
          <p:cNvPr id="3" name="Content Placeholder 2"/>
          <p:cNvSpPr>
            <a:spLocks noGrp="1"/>
          </p:cNvSpPr>
          <p:nvPr>
            <p:ph idx="1"/>
          </p:nvPr>
        </p:nvSpPr>
        <p:spPr>
          <a:xfrm>
            <a:off x="0" y="1219200"/>
            <a:ext cx="9144000" cy="5638800"/>
          </a:xfrm>
        </p:spPr>
        <p:txBody>
          <a:bodyPr>
            <a:normAutofit lnSpcReduction="10000"/>
          </a:bodyPr>
          <a:lstStyle/>
          <a:p>
            <a:r>
              <a:rPr lang="en-US" sz="2400" dirty="0" smtClean="0"/>
              <a:t>Generalizes to Computer Systems or Distributed Systems and can include Sensor nets</a:t>
            </a:r>
          </a:p>
          <a:p>
            <a:r>
              <a:rPr lang="en-US" sz="2400" dirty="0" smtClean="0"/>
              <a:t>Cyberinfrastructure is worldwide electronic fabric supporting science research (such as simulate early universe) or development (stewardship of nuclear stockpile in era when testing forbidden – simulate aging of nuclear devices)</a:t>
            </a:r>
          </a:p>
          <a:p>
            <a:r>
              <a:rPr lang="en-US" sz="2400" dirty="0" smtClean="0"/>
              <a:t>High Performance Computing includes algorithms and software for parallel computers where one could use 200,000 cores simultaneously</a:t>
            </a:r>
          </a:p>
          <a:p>
            <a:r>
              <a:rPr lang="en-US" sz="2400" dirty="0" smtClean="0"/>
              <a:t>Collaborate with many application areas such as particle physics, weather and climate, polar science (melting of glaciers), earthquake forecasting as well as all areas of Medical Informatics</a:t>
            </a:r>
          </a:p>
          <a:p>
            <a:r>
              <a:rPr lang="en-US" sz="2400" dirty="0" smtClean="0"/>
              <a:t>Indiana strong in this area with collaboration with UITS – the University  Information Technology Support Organization as part of TeraGrid</a:t>
            </a:r>
          </a:p>
          <a:p>
            <a:endParaRPr lang="en-US" sz="2400" dirty="0"/>
          </a:p>
        </p:txBody>
      </p:sp>
      <p:pic>
        <p:nvPicPr>
          <p:cNvPr id="4" name="Picture 7" descr="Picture2"/>
          <p:cNvPicPr>
            <a:picLocks noChangeAspect="1" noChangeArrowheads="1"/>
          </p:cNvPicPr>
          <p:nvPr/>
        </p:nvPicPr>
        <p:blipFill>
          <a:blip r:embed="rId3" cstate="print"/>
          <a:srcRect/>
          <a:stretch>
            <a:fillRect/>
          </a:stretch>
        </p:blipFill>
        <p:spPr>
          <a:xfrm>
            <a:off x="0" y="0"/>
            <a:ext cx="8229600" cy="6835533"/>
          </a:xfrm>
          <a:prstGeom prst="rect">
            <a:avLst/>
          </a:prstGeom>
        </p:spPr>
      </p:pic>
    </p:spTree>
    <p:extLst>
      <p:ext uri="{BB962C8B-B14F-4D97-AF65-F5344CB8AC3E}">
        <p14:creationId xmlns:p14="http://schemas.microsoft.com/office/powerpoint/2010/main" val="386965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Data, Databases and Search</a:t>
            </a:r>
            <a:endParaRPr lang="en-US" dirty="0"/>
          </a:p>
        </p:txBody>
      </p:sp>
      <p:sp>
        <p:nvSpPr>
          <p:cNvPr id="3" name="Content Placeholder 2"/>
          <p:cNvSpPr>
            <a:spLocks noGrp="1"/>
          </p:cNvSpPr>
          <p:nvPr>
            <p:ph idx="1"/>
          </p:nvPr>
        </p:nvSpPr>
        <p:spPr>
          <a:xfrm>
            <a:off x="0" y="914400"/>
            <a:ext cx="9144000" cy="5943600"/>
          </a:xfrm>
        </p:spPr>
        <p:txBody>
          <a:bodyPr>
            <a:normAutofit lnSpcReduction="10000"/>
          </a:bodyPr>
          <a:lstStyle/>
          <a:p>
            <a:r>
              <a:rPr lang="en-US" sz="2800" dirty="0" smtClean="0"/>
              <a:t>A striking feature of many areas is the “Data Deluge” where we see the Internet and data from scientific instruments increasing exponentially in size</a:t>
            </a:r>
          </a:p>
          <a:p>
            <a:r>
              <a:rPr lang="en-US" sz="2800" dirty="0" smtClean="0">
                <a:hlinkClick r:id="rId3"/>
              </a:rPr>
              <a:t>http://research.microsoft.com/en-us/collaboration/fourthparadigm/</a:t>
            </a:r>
            <a:endParaRPr lang="en-US" sz="2800" dirty="0" smtClean="0"/>
          </a:p>
          <a:p>
            <a:r>
              <a:rPr lang="en-US" sz="2800" dirty="0" smtClean="0"/>
              <a:t>Bioinformatics and Cheminformatics “high throughput” devices illustrate data deluge</a:t>
            </a:r>
          </a:p>
          <a:p>
            <a:r>
              <a:rPr lang="en-US" sz="2800" dirty="0" smtClean="0"/>
              <a:t>One needs to store , access and manage data (databases are large CS area) including adding metadata (data describing data)</a:t>
            </a:r>
          </a:p>
          <a:p>
            <a:r>
              <a:rPr lang="en-US" sz="2800" dirty="0" smtClean="0"/>
              <a:t>One needs to “mine” data (machine learning, data mining ..)</a:t>
            </a:r>
          </a:p>
          <a:p>
            <a:r>
              <a:rPr lang="en-US" sz="2800" dirty="0" smtClean="0"/>
              <a:t>One needs to query data (from indices) or search it in Google style</a:t>
            </a:r>
          </a:p>
          <a:p>
            <a:endParaRPr lang="en-US" sz="2800" dirty="0"/>
          </a:p>
        </p:txBody>
      </p:sp>
      <p:grpSp>
        <p:nvGrpSpPr>
          <p:cNvPr id="4" name="Group 3"/>
          <p:cNvGrpSpPr/>
          <p:nvPr/>
        </p:nvGrpSpPr>
        <p:grpSpPr>
          <a:xfrm>
            <a:off x="0" y="914400"/>
            <a:ext cx="9144000" cy="5562600"/>
            <a:chOff x="0" y="1295400"/>
            <a:chExt cx="9144000" cy="5562600"/>
          </a:xfrm>
        </p:grpSpPr>
        <p:pic>
          <p:nvPicPr>
            <p:cNvPr id="5" name="Picture 2"/>
            <p:cNvPicPr>
              <a:picLocks noChangeAspect="1" noChangeArrowheads="1"/>
            </p:cNvPicPr>
            <p:nvPr/>
          </p:nvPicPr>
          <p:blipFill>
            <a:blip r:embed="rId4" cstate="print">
              <a:lum bright="6000" contrast="18000"/>
            </a:blip>
            <a:srcRect l="17134"/>
            <a:stretch>
              <a:fillRect/>
            </a:stretch>
          </p:blipFill>
          <p:spPr bwMode="auto">
            <a:xfrm>
              <a:off x="0" y="1295400"/>
              <a:ext cx="3657600" cy="3429000"/>
            </a:xfrm>
            <a:prstGeom prst="rect">
              <a:avLst/>
            </a:prstGeom>
            <a:noFill/>
            <a:ln w="9525">
              <a:noFill/>
              <a:miter lim="800000"/>
              <a:headEnd/>
              <a:tailEnd/>
            </a:ln>
            <a:effectLst/>
          </p:spPr>
        </p:pic>
        <p:pic>
          <p:nvPicPr>
            <p:cNvPr id="6" name="Picture 5" descr="adas-wrf"/>
            <p:cNvPicPr>
              <a:picLocks noChangeAspect="1" noChangeArrowheads="1"/>
            </p:cNvPicPr>
            <p:nvPr/>
          </p:nvPicPr>
          <p:blipFill>
            <a:blip r:embed="rId5" cstate="print"/>
            <a:srcRect/>
            <a:stretch>
              <a:fillRect/>
            </a:stretch>
          </p:blipFill>
          <p:spPr bwMode="auto">
            <a:xfrm>
              <a:off x="2057400" y="1308100"/>
              <a:ext cx="7086600" cy="5549900"/>
            </a:xfrm>
            <a:prstGeom prst="rect">
              <a:avLst/>
            </a:prstGeom>
            <a:noFill/>
            <a:ln w="9525">
              <a:noFill/>
              <a:miter lim="800000"/>
              <a:headEnd/>
              <a:tailEnd/>
            </a:ln>
            <a:effectLst/>
          </p:spPr>
        </p:pic>
        <p:pic>
          <p:nvPicPr>
            <p:cNvPr id="7" name="Picture 6" descr="Melbourne, FL Short Range Base Reflectivity"/>
            <p:cNvPicPr>
              <a:picLocks noChangeAspect="1" noChangeArrowheads="1"/>
            </p:cNvPicPr>
            <p:nvPr/>
          </p:nvPicPr>
          <p:blipFill>
            <a:blip r:embed="rId6" cstate="print"/>
            <a:srcRect/>
            <a:stretch>
              <a:fillRect/>
            </a:stretch>
          </p:blipFill>
          <p:spPr bwMode="auto">
            <a:xfrm>
              <a:off x="0" y="4724400"/>
              <a:ext cx="1981200" cy="2133600"/>
            </a:xfrm>
            <a:prstGeom prst="rect">
              <a:avLst/>
            </a:prstGeom>
            <a:noFill/>
          </p:spPr>
        </p:pic>
      </p:grpSp>
    </p:spTree>
    <p:extLst>
      <p:ext uri="{BB962C8B-B14F-4D97-AF65-F5344CB8AC3E}">
        <p14:creationId xmlns:p14="http://schemas.microsoft.com/office/powerpoint/2010/main" val="252809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0" y="0"/>
            <a:ext cx="9144000" cy="6858000"/>
          </a:xfrm>
          <a:prstGeom prst="rect">
            <a:avLst/>
          </a:prstGeom>
          <a:solidFill>
            <a:schemeClr val="bg2"/>
          </a:solidFill>
          <a:ln w="9525">
            <a:noFill/>
            <a:miter lim="800000"/>
            <a:headEnd/>
            <a:tailEnd/>
          </a:ln>
        </p:spPr>
      </p:pic>
      <p:pic>
        <p:nvPicPr>
          <p:cNvPr id="21507" name="Picture 3" descr="C:\Users\Geoffrey Fox\AppData\Local\Microsoft\Windows\Temporary Internet Files\Content.IE5\MVOBZP7N\MC900287438[1].wmf"/>
          <p:cNvPicPr>
            <a:picLocks noChangeAspect="1" noChangeArrowheads="1"/>
          </p:cNvPicPr>
          <p:nvPr/>
        </p:nvPicPr>
        <p:blipFill>
          <a:blip r:embed="rId4" cstate="print"/>
          <a:srcRect/>
          <a:stretch>
            <a:fillRect/>
          </a:stretch>
        </p:blipFill>
        <p:spPr bwMode="auto">
          <a:xfrm>
            <a:off x="5715000" y="381000"/>
            <a:ext cx="1021363" cy="861982"/>
          </a:xfrm>
          <a:prstGeom prst="rect">
            <a:avLst/>
          </a:prstGeom>
          <a:noFill/>
        </p:spPr>
      </p:pic>
      <p:sp>
        <p:nvSpPr>
          <p:cNvPr id="5" name="AutoShape 79"/>
          <p:cNvSpPr>
            <a:spLocks noChangeArrowheads="1"/>
          </p:cNvSpPr>
          <p:nvPr/>
        </p:nvSpPr>
        <p:spPr bwMode="auto">
          <a:xfrm rot="5400000">
            <a:off x="5909469" y="1329531"/>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dirty="0"/>
              <a:t>SS</a:t>
            </a:r>
          </a:p>
        </p:txBody>
      </p:sp>
    </p:spTree>
    <p:extLst>
      <p:ext uri="{BB962C8B-B14F-4D97-AF65-F5344CB8AC3E}">
        <p14:creationId xmlns:p14="http://schemas.microsoft.com/office/powerpoint/2010/main" val="15945383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267200" cy="838200"/>
          </a:xfrm>
        </p:spPr>
        <p:txBody>
          <a:bodyPr/>
          <a:lstStyle/>
          <a:p>
            <a:r>
              <a:rPr lang="en-US" dirty="0" smtClean="0"/>
              <a:t>Image Analysis</a:t>
            </a:r>
            <a:endParaRPr lang="en-US" dirty="0"/>
          </a:p>
        </p:txBody>
      </p:sp>
      <p:sp>
        <p:nvSpPr>
          <p:cNvPr id="3" name="Content Placeholder 2"/>
          <p:cNvSpPr>
            <a:spLocks noGrp="1"/>
          </p:cNvSpPr>
          <p:nvPr>
            <p:ph idx="1"/>
          </p:nvPr>
        </p:nvSpPr>
        <p:spPr>
          <a:xfrm>
            <a:off x="0" y="914400"/>
            <a:ext cx="9144000" cy="4114800"/>
          </a:xfrm>
        </p:spPr>
        <p:txBody>
          <a:bodyPr>
            <a:normAutofit fontScale="92500" lnSpcReduction="20000"/>
          </a:bodyPr>
          <a:lstStyle/>
          <a:p>
            <a:r>
              <a:rPr lang="en-US" dirty="0" smtClean="0"/>
              <a:t>Image processing has been a well studied area with classic studies from “handwriting recognition” “recognizing targets in military applications” and “robotic’ (interpret images to aid navigation)</a:t>
            </a:r>
          </a:p>
          <a:p>
            <a:r>
              <a:rPr lang="en-US" dirty="0" smtClean="0"/>
              <a:t>The Internet with </a:t>
            </a:r>
            <a:r>
              <a:rPr lang="en-US" dirty="0" err="1" smtClean="0"/>
              <a:t>Flickr</a:t>
            </a:r>
            <a:r>
              <a:rPr lang="en-US" dirty="0" smtClean="0"/>
              <a:t> and Image search has re-invigorated field</a:t>
            </a:r>
          </a:p>
          <a:p>
            <a:r>
              <a:rPr lang="en-US" dirty="0" smtClean="0"/>
              <a:t>First example from Crandall in SOIC is Organizing geo-tagged images from </a:t>
            </a:r>
            <a:r>
              <a:rPr lang="en-US" dirty="0" err="1" smtClean="0"/>
              <a:t>Flickr</a:t>
            </a:r>
            <a:endParaRPr lang="en-US" dirty="0" smtClean="0"/>
          </a:p>
          <a:p>
            <a:r>
              <a:rPr lang="en-US" dirty="0" smtClean="0"/>
              <a:t>Second example is automating determination of glacier beds</a:t>
            </a:r>
            <a:endParaRPr lang="en-US" dirty="0"/>
          </a:p>
        </p:txBody>
      </p:sp>
      <p:sp>
        <p:nvSpPr>
          <p:cNvPr id="6" name="TextBox 5"/>
          <p:cNvSpPr txBox="1"/>
          <p:nvPr/>
        </p:nvSpPr>
        <p:spPr>
          <a:xfrm>
            <a:off x="4038600" y="228600"/>
            <a:ext cx="4769254" cy="369332"/>
          </a:xfrm>
          <a:prstGeom prst="rect">
            <a:avLst/>
          </a:prstGeom>
          <a:noFill/>
        </p:spPr>
        <p:txBody>
          <a:bodyPr wrap="none" rtlCol="0">
            <a:spAutoFit/>
          </a:bodyPr>
          <a:lstStyle/>
          <a:p>
            <a:r>
              <a:rPr lang="en-US" dirty="0" smtClean="0">
                <a:hlinkClick r:id="rId4"/>
              </a:rPr>
              <a:t>http://www.cs.cornell.edu/~crandall/photomap/</a:t>
            </a:r>
            <a:endParaRPr lang="en-US" dirty="0"/>
          </a:p>
        </p:txBody>
      </p:sp>
      <p:pic>
        <p:nvPicPr>
          <p:cNvPr id="2052" name="Picture 4" descr="http://www.cs.cornell.edu/w8/~crandall/maps/map_nam2.png"/>
          <p:cNvPicPr>
            <a:picLocks noChangeAspect="1" noChangeArrowheads="1"/>
          </p:cNvPicPr>
          <p:nvPr/>
        </p:nvPicPr>
        <p:blipFill>
          <a:blip r:embed="rId5" cstate="print"/>
          <a:srcRect/>
          <a:stretch>
            <a:fillRect/>
          </a:stretch>
        </p:blipFill>
        <p:spPr bwMode="auto">
          <a:xfrm>
            <a:off x="76200" y="626362"/>
            <a:ext cx="8770930" cy="6231638"/>
          </a:xfrm>
          <a:prstGeom prst="rect">
            <a:avLst/>
          </a:prstGeom>
          <a:solidFill>
            <a:schemeClr val="bg1"/>
          </a:solidFill>
        </p:spPr>
      </p:pic>
      <p:graphicFrame>
        <p:nvGraphicFramePr>
          <p:cNvPr id="1026" name="Object 2"/>
          <p:cNvGraphicFramePr>
            <a:graphicFrameLocks noChangeAspect="1"/>
          </p:cNvGraphicFramePr>
          <p:nvPr/>
        </p:nvGraphicFramePr>
        <p:xfrm>
          <a:off x="76200" y="0"/>
          <a:ext cx="8991600" cy="6743700"/>
        </p:xfrm>
        <a:graphic>
          <a:graphicData uri="http://schemas.openxmlformats.org/presentationml/2006/ole">
            <mc:AlternateContent xmlns:mc="http://schemas.openxmlformats.org/markup-compatibility/2006">
              <mc:Choice xmlns:v="urn:schemas-microsoft-com:vml" Requires="v">
                <p:oleObj spid="_x0000_s2071" name="Acrobat Document" r:id="rId6" imgW="7310160" imgH="5491800" progId="AcroExch.Document.7">
                  <p:embed/>
                </p:oleObj>
              </mc:Choice>
              <mc:Fallback>
                <p:oleObj name="Acrobat Document" r:id="rId6" imgW="7310160" imgH="5491800" progId="AcroExch.Document.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0"/>
                        <a:ext cx="8991600" cy="674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388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Ubiquitous Computing</a:t>
            </a:r>
            <a:endParaRPr lang="en-US" dirty="0"/>
          </a:p>
        </p:txBody>
      </p:sp>
      <p:sp>
        <p:nvSpPr>
          <p:cNvPr id="3" name="Content Placeholder 2"/>
          <p:cNvSpPr>
            <a:spLocks noGrp="1"/>
          </p:cNvSpPr>
          <p:nvPr>
            <p:ph idx="1"/>
          </p:nvPr>
        </p:nvSpPr>
        <p:spPr/>
        <p:txBody>
          <a:bodyPr/>
          <a:lstStyle/>
          <a:p>
            <a:r>
              <a:rPr lang="en-US" dirty="0" smtClean="0"/>
              <a:t>As chips get smaller and cheaper, there are more and more entities with computers in them</a:t>
            </a:r>
          </a:p>
          <a:p>
            <a:pPr lvl="1"/>
            <a:r>
              <a:rPr lang="en-US" dirty="0" smtClean="0"/>
              <a:t>4.6 Billion cell phones at end of 2009</a:t>
            </a:r>
          </a:p>
          <a:p>
            <a:r>
              <a:rPr lang="en-US" dirty="0" smtClean="0"/>
              <a:t>You can sprinkle your home and indeed your body with devices</a:t>
            </a:r>
          </a:p>
          <a:p>
            <a:pPr lvl="1"/>
            <a:r>
              <a:rPr lang="en-US" dirty="0" smtClean="0"/>
              <a:t>Ubiquitous City project in Korea studies implications of this trend including needed Cyberinfrastructure</a:t>
            </a:r>
          </a:p>
          <a:p>
            <a:r>
              <a:rPr lang="en-US" dirty="0" smtClean="0"/>
              <a:t>Health Science advances from devices on body</a:t>
            </a:r>
          </a:p>
          <a:p>
            <a:r>
              <a:rPr lang="en-US" dirty="0" smtClean="0"/>
              <a:t>Earthquake forecasting uses network of GPS and Seismic sensors</a:t>
            </a:r>
            <a:endParaRPr lang="en-US" dirty="0"/>
          </a:p>
        </p:txBody>
      </p:sp>
      <p:pic>
        <p:nvPicPr>
          <p:cNvPr id="4" name="Picture 12"/>
          <p:cNvPicPr>
            <a:picLocks noChangeAspect="1" noChangeArrowheads="1"/>
          </p:cNvPicPr>
          <p:nvPr/>
        </p:nvPicPr>
        <p:blipFill>
          <a:blip r:embed="rId3" cstate="print"/>
          <a:srcRect l="665" t="24306" r="48795" b="26476"/>
          <a:stretch>
            <a:fillRect/>
          </a:stretch>
        </p:blipFill>
        <p:spPr bwMode="auto">
          <a:xfrm>
            <a:off x="0" y="1143000"/>
            <a:ext cx="9094973" cy="5257800"/>
          </a:xfrm>
          <a:prstGeom prst="rect">
            <a:avLst/>
          </a:prstGeom>
          <a:noFill/>
          <a:ln w="9525">
            <a:noFill/>
            <a:miter lim="800000"/>
            <a:headEnd/>
            <a:tailEnd/>
          </a:ln>
        </p:spPr>
      </p:pic>
    </p:spTree>
    <p:extLst>
      <p:ext uri="{BB962C8B-B14F-4D97-AF65-F5344CB8AC3E}">
        <p14:creationId xmlns:p14="http://schemas.microsoft.com/office/powerpoint/2010/main" val="78160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Robotics</a:t>
            </a:r>
            <a:endParaRPr lang="en-US" dirty="0"/>
          </a:p>
        </p:txBody>
      </p:sp>
      <p:sp>
        <p:nvSpPr>
          <p:cNvPr id="3" name="Content Placeholder 2"/>
          <p:cNvSpPr>
            <a:spLocks noGrp="1"/>
          </p:cNvSpPr>
          <p:nvPr>
            <p:ph idx="1"/>
          </p:nvPr>
        </p:nvSpPr>
        <p:spPr>
          <a:xfrm>
            <a:off x="0" y="838200"/>
            <a:ext cx="9144000" cy="6019800"/>
          </a:xfrm>
        </p:spPr>
        <p:txBody>
          <a:bodyPr/>
          <a:lstStyle/>
          <a:p>
            <a:r>
              <a:rPr lang="en-US" dirty="0" smtClean="0"/>
              <a:t>This is study of computer controlled “machines” such as</a:t>
            </a:r>
          </a:p>
          <a:p>
            <a:pPr lvl="1"/>
            <a:r>
              <a:rPr lang="en-US" dirty="0" smtClean="0"/>
              <a:t>Vehicles (say on Mars) or human-formed robots</a:t>
            </a:r>
          </a:p>
          <a:p>
            <a:pPr lvl="1"/>
            <a:r>
              <a:rPr lang="en-US" dirty="0" smtClean="0"/>
              <a:t>Surgical instruments</a:t>
            </a:r>
          </a:p>
          <a:p>
            <a:r>
              <a:rPr lang="en-US" dirty="0" smtClean="0"/>
              <a:t>Involves areas such as image processing to disentangle what Robot sees and “artificial intelligence” to make decisions</a:t>
            </a:r>
          </a:p>
          <a:p>
            <a:r>
              <a:rPr lang="en-US" dirty="0" smtClean="0"/>
              <a:t>Interactions between Humans and Robots</a:t>
            </a:r>
          </a:p>
          <a:p>
            <a:pPr lvl="1"/>
            <a:r>
              <a:rPr lang="en-US" dirty="0" smtClean="0"/>
              <a:t>Natural Language understanding</a:t>
            </a:r>
          </a:p>
          <a:p>
            <a:pPr lvl="1"/>
            <a:r>
              <a:rPr lang="en-US" dirty="0" smtClean="0"/>
              <a:t>How do humans react to robots rather than people!</a:t>
            </a:r>
            <a:endParaRPr lang="en-US" dirty="0"/>
          </a:p>
        </p:txBody>
      </p:sp>
      <p:grpSp>
        <p:nvGrpSpPr>
          <p:cNvPr id="6" name="Group 5"/>
          <p:cNvGrpSpPr/>
          <p:nvPr/>
        </p:nvGrpSpPr>
        <p:grpSpPr>
          <a:xfrm>
            <a:off x="-1" y="0"/>
            <a:ext cx="5541815" cy="6858000"/>
            <a:chOff x="-1" y="0"/>
            <a:chExt cx="5541815" cy="6858000"/>
          </a:xfrm>
        </p:grpSpPr>
        <p:pic>
          <p:nvPicPr>
            <p:cNvPr id="17410" name="Picture 2" descr="http://www.cs.indiana.edu/~hauserk/images/wafr2006_primitives.jpg"/>
            <p:cNvPicPr>
              <a:picLocks noChangeAspect="1" noChangeArrowheads="1"/>
            </p:cNvPicPr>
            <p:nvPr/>
          </p:nvPicPr>
          <p:blipFill>
            <a:blip r:embed="rId3" cstate="print"/>
            <a:srcRect/>
            <a:stretch>
              <a:fillRect/>
            </a:stretch>
          </p:blipFill>
          <p:spPr bwMode="auto">
            <a:xfrm>
              <a:off x="-1" y="0"/>
              <a:ext cx="5486401" cy="2578611"/>
            </a:xfrm>
            <a:prstGeom prst="rect">
              <a:avLst/>
            </a:prstGeom>
            <a:noFill/>
          </p:spPr>
        </p:pic>
        <p:pic>
          <p:nvPicPr>
            <p:cNvPr id="17412" name="Picture 4" descr="http://www.cs.indiana.edu/~hauserk/images/icra2009_leaving_flatland.jpg"/>
            <p:cNvPicPr>
              <a:picLocks noChangeAspect="1" noChangeArrowheads="1"/>
            </p:cNvPicPr>
            <p:nvPr/>
          </p:nvPicPr>
          <p:blipFill>
            <a:blip r:embed="rId4" cstate="print"/>
            <a:srcRect/>
            <a:stretch>
              <a:fillRect/>
            </a:stretch>
          </p:blipFill>
          <p:spPr bwMode="auto">
            <a:xfrm>
              <a:off x="0" y="2590800"/>
              <a:ext cx="5541814" cy="4267200"/>
            </a:xfrm>
            <a:prstGeom prst="rect">
              <a:avLst/>
            </a:prstGeom>
            <a:noFill/>
          </p:spPr>
        </p:pic>
      </p:grpSp>
    </p:spTree>
    <p:extLst>
      <p:ext uri="{BB962C8B-B14F-4D97-AF65-F5344CB8AC3E}">
        <p14:creationId xmlns:p14="http://schemas.microsoft.com/office/powerpoint/2010/main" val="405695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848600" cy="1371600"/>
          </a:xfrm>
        </p:spPr>
        <p:txBody>
          <a:bodyPr>
            <a:normAutofit fontScale="90000"/>
          </a:bodyPr>
          <a:lstStyle/>
          <a:p>
            <a:r>
              <a:rPr lang="en-US" dirty="0" smtClean="0"/>
              <a:t>Sensors as a Service</a:t>
            </a:r>
            <a:br>
              <a:rPr lang="en-US" dirty="0" smtClean="0"/>
            </a:br>
            <a:r>
              <a:rPr lang="en-US" sz="3100" dirty="0" smtClean="0"/>
              <a:t>Cell phones are important </a:t>
            </a:r>
            <a:br>
              <a:rPr lang="en-US" sz="3100" dirty="0" smtClean="0"/>
            </a:br>
            <a:r>
              <a:rPr lang="en-US" sz="3100" dirty="0" smtClean="0"/>
              <a:t>sensor/Collaborative device</a:t>
            </a:r>
            <a:endParaRPr lang="en-US" sz="3600" dirty="0"/>
          </a:p>
        </p:txBody>
      </p:sp>
      <p:pic>
        <p:nvPicPr>
          <p:cNvPr id="4" name="Picture 3" descr="clouds-0001.jpg"/>
          <p:cNvPicPr>
            <a:picLocks noChangeAspect="1"/>
          </p:cNvPicPr>
          <p:nvPr/>
        </p:nvPicPr>
        <p:blipFill>
          <a:blip r:embed="rId3" cstate="print"/>
          <a:stretch>
            <a:fillRect/>
          </a:stretch>
        </p:blipFill>
        <p:spPr>
          <a:xfrm>
            <a:off x="3886200" y="3486150"/>
            <a:ext cx="5257799" cy="3067050"/>
          </a:xfrm>
          <a:prstGeom prst="rect">
            <a:avLst/>
          </a:prstGeom>
        </p:spPr>
      </p:pic>
      <p:pic>
        <p:nvPicPr>
          <p:cNvPr id="1026" name="Picture 2"/>
          <p:cNvPicPr>
            <a:picLocks noChangeAspect="1" noChangeArrowheads="1"/>
          </p:cNvPicPr>
          <p:nvPr/>
        </p:nvPicPr>
        <p:blipFill>
          <a:blip r:embed="rId4" cstate="print"/>
          <a:srcRect b="5128"/>
          <a:stretch>
            <a:fillRect/>
          </a:stretch>
        </p:blipFill>
        <p:spPr bwMode="auto">
          <a:xfrm>
            <a:off x="1981200" y="5562600"/>
            <a:ext cx="819150" cy="808228"/>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990600" y="2362200"/>
            <a:ext cx="1104900" cy="89535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1752600" y="3581400"/>
            <a:ext cx="1000125" cy="1247775"/>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6781800" y="2057400"/>
            <a:ext cx="1162050" cy="981075"/>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2362200" y="1524000"/>
            <a:ext cx="1266825" cy="847725"/>
          </a:xfrm>
          <a:prstGeom prst="rect">
            <a:avLst/>
          </a:prstGeom>
          <a:noFill/>
          <a:ln w="9525">
            <a:noFill/>
            <a:miter lim="800000"/>
            <a:headEnd/>
            <a:tailEnd/>
          </a:ln>
        </p:spPr>
      </p:pic>
      <p:pic>
        <p:nvPicPr>
          <p:cNvPr id="1031" name="Picture 7"/>
          <p:cNvPicPr>
            <a:picLocks noChangeAspect="1" noChangeArrowheads="1"/>
          </p:cNvPicPr>
          <p:nvPr/>
        </p:nvPicPr>
        <p:blipFill>
          <a:blip r:embed="rId9" cstate="print"/>
          <a:srcRect/>
          <a:stretch>
            <a:fillRect/>
          </a:stretch>
        </p:blipFill>
        <p:spPr bwMode="auto">
          <a:xfrm>
            <a:off x="4572000" y="1447800"/>
            <a:ext cx="1362075" cy="1047750"/>
          </a:xfrm>
          <a:prstGeom prst="rect">
            <a:avLst/>
          </a:prstGeom>
          <a:noFill/>
          <a:ln w="9525">
            <a:noFill/>
            <a:miter lim="800000"/>
            <a:headEnd/>
            <a:tailEnd/>
          </a:ln>
        </p:spPr>
      </p:pic>
      <p:sp>
        <p:nvSpPr>
          <p:cNvPr id="12" name="Oval 11"/>
          <p:cNvSpPr/>
          <p:nvPr/>
        </p:nvSpPr>
        <p:spPr>
          <a:xfrm flipV="1">
            <a:off x="4419600" y="4953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943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772400" y="4038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4191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2514600"/>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4191000"/>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743200"/>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6019800"/>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743200"/>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7277100" y="331470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4419600"/>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5943600" y="57912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(MapReduce)</a:t>
            </a:r>
            <a:endParaRPr lang="en-US" sz="2000" b="1" dirty="0">
              <a:solidFill>
                <a:prstClr val="white"/>
              </a:solidFill>
            </a:endParaRPr>
          </a:p>
        </p:txBody>
      </p:sp>
      <p:sp>
        <p:nvSpPr>
          <p:cNvPr id="33" name="Up-Down Arrow 32"/>
          <p:cNvSpPr/>
          <p:nvPr/>
        </p:nvSpPr>
        <p:spPr>
          <a:xfrm>
            <a:off x="6172200" y="4876800"/>
            <a:ext cx="484632" cy="762000"/>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8" name="Group 57"/>
          <p:cNvGrpSpPr/>
          <p:nvPr/>
        </p:nvGrpSpPr>
        <p:grpSpPr>
          <a:xfrm>
            <a:off x="0" y="1447800"/>
            <a:ext cx="9144000" cy="5410200"/>
            <a:chOff x="0" y="1447800"/>
            <a:chExt cx="9144000" cy="5410200"/>
          </a:xfrm>
        </p:grpSpPr>
        <p:sp>
          <p:nvSpPr>
            <p:cNvPr id="57" name="Rectangle 56"/>
            <p:cNvSpPr/>
            <p:nvPr/>
          </p:nvSpPr>
          <p:spPr>
            <a:xfrm>
              <a:off x="0" y="1447800"/>
              <a:ext cx="914400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9"/>
            <p:cNvGrpSpPr/>
            <p:nvPr/>
          </p:nvGrpSpPr>
          <p:grpSpPr>
            <a:xfrm>
              <a:off x="152400" y="2895600"/>
              <a:ext cx="8772525" cy="2524125"/>
              <a:chOff x="76200" y="4257675"/>
              <a:chExt cx="8772525" cy="2524125"/>
            </a:xfrm>
            <a:solidFill>
              <a:schemeClr val="bg1"/>
            </a:solidFill>
          </p:grpSpPr>
          <p:pic>
            <p:nvPicPr>
              <p:cNvPr id="27" name="Picture 1"/>
              <p:cNvPicPr>
                <a:picLocks noChangeAspect="1" noChangeArrowheads="1"/>
              </p:cNvPicPr>
              <p:nvPr/>
            </p:nvPicPr>
            <p:blipFill>
              <a:blip r:embed="rId10" cstate="print"/>
              <a:srcRect/>
              <a:stretch>
                <a:fillRect/>
              </a:stretch>
            </p:blipFill>
            <p:spPr bwMode="auto">
              <a:xfrm>
                <a:off x="3810000" y="4953000"/>
                <a:ext cx="1228725" cy="828675"/>
              </a:xfrm>
              <a:prstGeom prst="rect">
                <a:avLst/>
              </a:prstGeom>
              <a:grpFill/>
              <a:ln w="9525">
                <a:noFill/>
                <a:miter lim="800000"/>
                <a:headEnd/>
                <a:tailEnd/>
              </a:ln>
            </p:spPr>
          </p:pic>
          <p:pic>
            <p:nvPicPr>
              <p:cNvPr id="29" name="Picture 4" descr="C:\Program Files (x86)\Microsoft Office\MEDIA\CAGCAT10\j0292020.wmf"/>
              <p:cNvPicPr>
                <a:picLocks noChangeAspect="1" noChangeArrowheads="1"/>
              </p:cNvPicPr>
              <p:nvPr/>
            </p:nvPicPr>
            <p:blipFill>
              <a:blip r:embed="rId11" cstate="print"/>
              <a:srcRect/>
              <a:stretch>
                <a:fillRect/>
              </a:stretch>
            </p:blipFill>
            <p:spPr bwMode="auto">
              <a:xfrm>
                <a:off x="1295400" y="5867400"/>
                <a:ext cx="838200" cy="795552"/>
              </a:xfrm>
              <a:prstGeom prst="rect">
                <a:avLst/>
              </a:prstGeom>
              <a:grpFill/>
            </p:spPr>
          </p:pic>
          <p:grpSp>
            <p:nvGrpSpPr>
              <p:cNvPr id="30" name="Group 19"/>
              <p:cNvGrpSpPr/>
              <p:nvPr/>
            </p:nvGrpSpPr>
            <p:grpSpPr>
              <a:xfrm>
                <a:off x="6324600" y="4257675"/>
                <a:ext cx="2524125" cy="2524125"/>
                <a:chOff x="6324600" y="4191000"/>
                <a:chExt cx="2524125" cy="2524125"/>
              </a:xfrm>
              <a:grpFill/>
            </p:grpSpPr>
            <p:pic>
              <p:nvPicPr>
                <p:cNvPr id="49" name="Picture 2"/>
                <p:cNvPicPr>
                  <a:picLocks noChangeAspect="1" noChangeArrowheads="1"/>
                </p:cNvPicPr>
                <p:nvPr/>
              </p:nvPicPr>
              <p:blipFill>
                <a:blip r:embed="rId12" cstate="print"/>
                <a:srcRect/>
                <a:stretch>
                  <a:fillRect/>
                </a:stretch>
              </p:blipFill>
              <p:spPr bwMode="auto">
                <a:xfrm>
                  <a:off x="6324600" y="4191000"/>
                  <a:ext cx="2524125" cy="2524125"/>
                </a:xfrm>
                <a:prstGeom prst="rect">
                  <a:avLst/>
                </a:prstGeom>
                <a:grpFill/>
                <a:ln w="9525">
                  <a:noFill/>
                  <a:miter lim="800000"/>
                  <a:headEnd/>
                  <a:tailEnd/>
                </a:ln>
              </p:spPr>
            </p:pic>
            <p:pic>
              <p:nvPicPr>
                <p:cNvPr id="50" name="Picture 3"/>
                <p:cNvPicPr>
                  <a:picLocks noChangeAspect="1" noChangeArrowheads="1"/>
                </p:cNvPicPr>
                <p:nvPr/>
              </p:nvPicPr>
              <p:blipFill>
                <a:blip r:embed="rId13" cstate="print"/>
                <a:srcRect/>
                <a:stretch>
                  <a:fillRect/>
                </a:stretch>
              </p:blipFill>
              <p:spPr bwMode="auto">
                <a:xfrm>
                  <a:off x="7172325" y="4352925"/>
                  <a:ext cx="457200" cy="339634"/>
                </a:xfrm>
                <a:prstGeom prst="rect">
                  <a:avLst/>
                </a:prstGeom>
                <a:grpFill/>
                <a:ln w="9525">
                  <a:noFill/>
                  <a:miter lim="800000"/>
                  <a:headEnd/>
                  <a:tailEnd/>
                </a:ln>
              </p:spPr>
            </p:pic>
            <p:pic>
              <p:nvPicPr>
                <p:cNvPr id="51" name="Picture 3"/>
                <p:cNvPicPr>
                  <a:picLocks noChangeAspect="1" noChangeArrowheads="1"/>
                </p:cNvPicPr>
                <p:nvPr/>
              </p:nvPicPr>
              <p:blipFill>
                <a:blip r:embed="rId14" cstate="print"/>
                <a:srcRect/>
                <a:stretch>
                  <a:fillRect/>
                </a:stretch>
              </p:blipFill>
              <p:spPr bwMode="auto">
                <a:xfrm>
                  <a:off x="6762017" y="5572125"/>
                  <a:ext cx="410308" cy="304800"/>
                </a:xfrm>
                <a:prstGeom prst="rect">
                  <a:avLst/>
                </a:prstGeom>
                <a:grpFill/>
                <a:ln w="9525">
                  <a:noFill/>
                  <a:miter lim="800000"/>
                  <a:headEnd/>
                  <a:tailEnd/>
                </a:ln>
              </p:spPr>
            </p:pic>
            <p:pic>
              <p:nvPicPr>
                <p:cNvPr id="52" name="Picture 8"/>
                <p:cNvPicPr>
                  <a:picLocks noChangeAspect="1" noChangeArrowheads="1"/>
                </p:cNvPicPr>
                <p:nvPr/>
              </p:nvPicPr>
              <p:blipFill>
                <a:blip r:embed="rId15" cstate="print"/>
                <a:srcRect/>
                <a:stretch>
                  <a:fillRect/>
                </a:stretch>
              </p:blipFill>
              <p:spPr bwMode="auto">
                <a:xfrm>
                  <a:off x="8086725" y="5038725"/>
                  <a:ext cx="381000" cy="381000"/>
                </a:xfrm>
                <a:prstGeom prst="rect">
                  <a:avLst/>
                </a:prstGeom>
                <a:grpFill/>
                <a:ln w="9525">
                  <a:noFill/>
                  <a:miter lim="800000"/>
                  <a:headEnd/>
                  <a:tailEnd/>
                </a:ln>
              </p:spPr>
            </p:pic>
            <p:pic>
              <p:nvPicPr>
                <p:cNvPr id="53" name="Picture 9"/>
                <p:cNvPicPr>
                  <a:picLocks noChangeAspect="1" noChangeArrowheads="1"/>
                </p:cNvPicPr>
                <p:nvPr/>
              </p:nvPicPr>
              <p:blipFill>
                <a:blip r:embed="rId16" cstate="print"/>
                <a:srcRect/>
                <a:stretch>
                  <a:fillRect/>
                </a:stretch>
              </p:blipFill>
              <p:spPr bwMode="auto">
                <a:xfrm>
                  <a:off x="7248525" y="5953125"/>
                  <a:ext cx="818766" cy="547688"/>
                </a:xfrm>
                <a:prstGeom prst="rect">
                  <a:avLst/>
                </a:prstGeom>
                <a:grpFill/>
                <a:ln w="9525">
                  <a:noFill/>
                  <a:miter lim="800000"/>
                  <a:headEnd/>
                  <a:tailEnd/>
                </a:ln>
              </p:spPr>
            </p:pic>
            <p:pic>
              <p:nvPicPr>
                <p:cNvPr id="54" name="Picture 10"/>
                <p:cNvPicPr>
                  <a:picLocks noChangeAspect="1" noChangeArrowheads="1"/>
                </p:cNvPicPr>
                <p:nvPr/>
              </p:nvPicPr>
              <p:blipFill>
                <a:blip r:embed="rId17" cstate="print"/>
                <a:srcRect/>
                <a:stretch>
                  <a:fillRect/>
                </a:stretch>
              </p:blipFill>
              <p:spPr bwMode="auto">
                <a:xfrm>
                  <a:off x="7019925" y="5191125"/>
                  <a:ext cx="342900" cy="342900"/>
                </a:xfrm>
                <a:prstGeom prst="rect">
                  <a:avLst/>
                </a:prstGeom>
                <a:grpFill/>
                <a:ln w="9525">
                  <a:noFill/>
                  <a:miter lim="800000"/>
                  <a:headEnd/>
                  <a:tailEnd/>
                </a:ln>
              </p:spPr>
            </p:pic>
            <p:pic>
              <p:nvPicPr>
                <p:cNvPr id="55" name="Picture 11"/>
                <p:cNvPicPr>
                  <a:picLocks noChangeAspect="1" noChangeArrowheads="1"/>
                </p:cNvPicPr>
                <p:nvPr/>
              </p:nvPicPr>
              <p:blipFill>
                <a:blip r:embed="rId18" cstate="print"/>
                <a:srcRect/>
                <a:stretch>
                  <a:fillRect/>
                </a:stretch>
              </p:blipFill>
              <p:spPr bwMode="auto">
                <a:xfrm>
                  <a:off x="8086725" y="5572125"/>
                  <a:ext cx="206181" cy="238125"/>
                </a:xfrm>
                <a:prstGeom prst="rect">
                  <a:avLst/>
                </a:prstGeom>
                <a:grpFill/>
                <a:ln w="9525">
                  <a:noFill/>
                  <a:miter lim="800000"/>
                  <a:headEnd/>
                  <a:tailEnd/>
                </a:ln>
              </p:spPr>
            </p:pic>
            <p:pic>
              <p:nvPicPr>
                <p:cNvPr id="56" name="Picture 11"/>
                <p:cNvPicPr>
                  <a:picLocks noChangeAspect="1" noChangeArrowheads="1"/>
                </p:cNvPicPr>
                <p:nvPr/>
              </p:nvPicPr>
              <p:blipFill>
                <a:blip r:embed="rId19" cstate="print"/>
                <a:srcRect/>
                <a:stretch>
                  <a:fillRect/>
                </a:stretch>
              </p:blipFill>
              <p:spPr bwMode="auto">
                <a:xfrm>
                  <a:off x="8467725" y="5724525"/>
                  <a:ext cx="183066" cy="211429"/>
                </a:xfrm>
                <a:prstGeom prst="rect">
                  <a:avLst/>
                </a:prstGeom>
                <a:grpFill/>
                <a:ln w="9525">
                  <a:noFill/>
                  <a:miter lim="800000"/>
                  <a:headEnd/>
                  <a:tailEnd/>
                </a:ln>
              </p:spPr>
            </p:pic>
          </p:grpSp>
          <p:grpSp>
            <p:nvGrpSpPr>
              <p:cNvPr id="34" name="Group 20"/>
              <p:cNvGrpSpPr/>
              <p:nvPr/>
            </p:nvGrpSpPr>
            <p:grpSpPr>
              <a:xfrm>
                <a:off x="1676400" y="4267200"/>
                <a:ext cx="1076325" cy="1076325"/>
                <a:chOff x="6324600" y="4191000"/>
                <a:chExt cx="2524125" cy="2524125"/>
              </a:xfrm>
              <a:grpFill/>
            </p:grpSpPr>
            <p:pic>
              <p:nvPicPr>
                <p:cNvPr id="41" name="Picture 2"/>
                <p:cNvPicPr>
                  <a:picLocks noChangeAspect="1" noChangeArrowheads="1"/>
                </p:cNvPicPr>
                <p:nvPr/>
              </p:nvPicPr>
              <p:blipFill>
                <a:blip r:embed="rId20" cstate="print"/>
                <a:srcRect/>
                <a:stretch>
                  <a:fillRect/>
                </a:stretch>
              </p:blipFill>
              <p:spPr bwMode="auto">
                <a:xfrm>
                  <a:off x="6324600" y="4191000"/>
                  <a:ext cx="2524125" cy="2524125"/>
                </a:xfrm>
                <a:prstGeom prst="rect">
                  <a:avLst/>
                </a:prstGeom>
                <a:grpFill/>
                <a:ln w="9525">
                  <a:noFill/>
                  <a:miter lim="800000"/>
                  <a:headEnd/>
                  <a:tailEnd/>
                </a:ln>
              </p:spPr>
            </p:pic>
            <p:pic>
              <p:nvPicPr>
                <p:cNvPr id="42" name="Picture 3"/>
                <p:cNvPicPr>
                  <a:picLocks noChangeAspect="1" noChangeArrowheads="1"/>
                </p:cNvPicPr>
                <p:nvPr/>
              </p:nvPicPr>
              <p:blipFill>
                <a:blip r:embed="rId21" cstate="print"/>
                <a:srcRect/>
                <a:stretch>
                  <a:fillRect/>
                </a:stretch>
              </p:blipFill>
              <p:spPr bwMode="auto">
                <a:xfrm>
                  <a:off x="7172325" y="4352925"/>
                  <a:ext cx="457200" cy="339634"/>
                </a:xfrm>
                <a:prstGeom prst="rect">
                  <a:avLst/>
                </a:prstGeom>
                <a:grpFill/>
                <a:ln w="9525">
                  <a:noFill/>
                  <a:miter lim="800000"/>
                  <a:headEnd/>
                  <a:tailEnd/>
                </a:ln>
              </p:spPr>
            </p:pic>
            <p:pic>
              <p:nvPicPr>
                <p:cNvPr id="43" name="Picture 3"/>
                <p:cNvPicPr>
                  <a:picLocks noChangeAspect="1" noChangeArrowheads="1"/>
                </p:cNvPicPr>
                <p:nvPr/>
              </p:nvPicPr>
              <p:blipFill>
                <a:blip r:embed="rId22" cstate="print"/>
                <a:srcRect/>
                <a:stretch>
                  <a:fillRect/>
                </a:stretch>
              </p:blipFill>
              <p:spPr bwMode="auto">
                <a:xfrm>
                  <a:off x="6762017" y="5572125"/>
                  <a:ext cx="410308" cy="304800"/>
                </a:xfrm>
                <a:prstGeom prst="rect">
                  <a:avLst/>
                </a:prstGeom>
                <a:grpFill/>
                <a:ln w="9525">
                  <a:noFill/>
                  <a:miter lim="800000"/>
                  <a:headEnd/>
                  <a:tailEnd/>
                </a:ln>
              </p:spPr>
            </p:pic>
            <p:pic>
              <p:nvPicPr>
                <p:cNvPr id="44" name="Picture 8"/>
                <p:cNvPicPr>
                  <a:picLocks noChangeAspect="1" noChangeArrowheads="1"/>
                </p:cNvPicPr>
                <p:nvPr/>
              </p:nvPicPr>
              <p:blipFill>
                <a:blip r:embed="rId23" cstate="print"/>
                <a:srcRect/>
                <a:stretch>
                  <a:fillRect/>
                </a:stretch>
              </p:blipFill>
              <p:spPr bwMode="auto">
                <a:xfrm>
                  <a:off x="8086725" y="5038725"/>
                  <a:ext cx="381000" cy="381000"/>
                </a:xfrm>
                <a:prstGeom prst="rect">
                  <a:avLst/>
                </a:prstGeom>
                <a:grpFill/>
                <a:ln w="9525">
                  <a:noFill/>
                  <a:miter lim="800000"/>
                  <a:headEnd/>
                  <a:tailEnd/>
                </a:ln>
              </p:spPr>
            </p:pic>
            <p:pic>
              <p:nvPicPr>
                <p:cNvPr id="45" name="Picture 9"/>
                <p:cNvPicPr>
                  <a:picLocks noChangeAspect="1" noChangeArrowheads="1"/>
                </p:cNvPicPr>
                <p:nvPr/>
              </p:nvPicPr>
              <p:blipFill>
                <a:blip r:embed="rId24" cstate="print"/>
                <a:srcRect/>
                <a:stretch>
                  <a:fillRect/>
                </a:stretch>
              </p:blipFill>
              <p:spPr bwMode="auto">
                <a:xfrm>
                  <a:off x="7248525" y="5953125"/>
                  <a:ext cx="818766" cy="547688"/>
                </a:xfrm>
                <a:prstGeom prst="rect">
                  <a:avLst/>
                </a:prstGeom>
                <a:grpFill/>
                <a:ln w="9525">
                  <a:noFill/>
                  <a:miter lim="800000"/>
                  <a:headEnd/>
                  <a:tailEnd/>
                </a:ln>
              </p:spPr>
            </p:pic>
            <p:pic>
              <p:nvPicPr>
                <p:cNvPr id="46" name="Picture 10"/>
                <p:cNvPicPr>
                  <a:picLocks noChangeAspect="1" noChangeArrowheads="1"/>
                </p:cNvPicPr>
                <p:nvPr/>
              </p:nvPicPr>
              <p:blipFill>
                <a:blip r:embed="rId25" cstate="print"/>
                <a:srcRect/>
                <a:stretch>
                  <a:fillRect/>
                </a:stretch>
              </p:blipFill>
              <p:spPr bwMode="auto">
                <a:xfrm>
                  <a:off x="7019925" y="5191125"/>
                  <a:ext cx="342900" cy="342900"/>
                </a:xfrm>
                <a:prstGeom prst="rect">
                  <a:avLst/>
                </a:prstGeom>
                <a:grpFill/>
                <a:ln w="9525">
                  <a:noFill/>
                  <a:miter lim="800000"/>
                  <a:headEnd/>
                  <a:tailEnd/>
                </a:ln>
              </p:spPr>
            </p:pic>
            <p:pic>
              <p:nvPicPr>
                <p:cNvPr id="47" name="Picture 11"/>
                <p:cNvPicPr>
                  <a:picLocks noChangeAspect="1" noChangeArrowheads="1"/>
                </p:cNvPicPr>
                <p:nvPr/>
              </p:nvPicPr>
              <p:blipFill>
                <a:blip r:embed="rId26" cstate="print"/>
                <a:srcRect/>
                <a:stretch>
                  <a:fillRect/>
                </a:stretch>
              </p:blipFill>
              <p:spPr bwMode="auto">
                <a:xfrm>
                  <a:off x="8086725" y="5572125"/>
                  <a:ext cx="206181" cy="238125"/>
                </a:xfrm>
                <a:prstGeom prst="rect">
                  <a:avLst/>
                </a:prstGeom>
                <a:grpFill/>
                <a:ln w="9525">
                  <a:noFill/>
                  <a:miter lim="800000"/>
                  <a:headEnd/>
                  <a:tailEnd/>
                </a:ln>
              </p:spPr>
            </p:pic>
            <p:pic>
              <p:nvPicPr>
                <p:cNvPr id="48" name="Picture 11"/>
                <p:cNvPicPr>
                  <a:picLocks noChangeAspect="1" noChangeArrowheads="1"/>
                </p:cNvPicPr>
                <p:nvPr/>
              </p:nvPicPr>
              <p:blipFill>
                <a:blip r:embed="rId27" cstate="print"/>
                <a:srcRect/>
                <a:stretch>
                  <a:fillRect/>
                </a:stretch>
              </p:blipFill>
              <p:spPr bwMode="auto">
                <a:xfrm>
                  <a:off x="8467725" y="5724525"/>
                  <a:ext cx="183066" cy="211429"/>
                </a:xfrm>
                <a:prstGeom prst="rect">
                  <a:avLst/>
                </a:prstGeom>
                <a:grpFill/>
                <a:ln w="9525">
                  <a:noFill/>
                  <a:miter lim="800000"/>
                  <a:headEnd/>
                  <a:tailEnd/>
                </a:ln>
              </p:spPr>
            </p:pic>
          </p:grpSp>
          <p:pic>
            <p:nvPicPr>
              <p:cNvPr id="35" name="Picture 12"/>
              <p:cNvPicPr>
                <a:picLocks noChangeAspect="1" noChangeArrowheads="1"/>
              </p:cNvPicPr>
              <p:nvPr/>
            </p:nvPicPr>
            <p:blipFill>
              <a:blip r:embed="rId28" cstate="print"/>
              <a:srcRect l="21192" r="15232"/>
              <a:stretch>
                <a:fillRect/>
              </a:stretch>
            </p:blipFill>
            <p:spPr bwMode="auto">
              <a:xfrm>
                <a:off x="2286000" y="5943600"/>
                <a:ext cx="457200" cy="527367"/>
              </a:xfrm>
              <a:prstGeom prst="rect">
                <a:avLst/>
              </a:prstGeom>
              <a:grpFill/>
              <a:ln w="9525">
                <a:noFill/>
                <a:miter lim="800000"/>
                <a:headEnd/>
                <a:tailEnd/>
              </a:ln>
            </p:spPr>
          </p:pic>
          <p:pic>
            <p:nvPicPr>
              <p:cNvPr id="36" name="Picture 13"/>
              <p:cNvPicPr>
                <a:picLocks noChangeAspect="1" noChangeArrowheads="1"/>
              </p:cNvPicPr>
              <p:nvPr/>
            </p:nvPicPr>
            <p:blipFill>
              <a:blip r:embed="rId29" cstate="print"/>
              <a:srcRect/>
              <a:stretch>
                <a:fillRect/>
              </a:stretch>
            </p:blipFill>
            <p:spPr bwMode="auto">
              <a:xfrm>
                <a:off x="2971800" y="5943600"/>
                <a:ext cx="304800" cy="544830"/>
              </a:xfrm>
              <a:prstGeom prst="rect">
                <a:avLst/>
              </a:prstGeom>
              <a:grpFill/>
              <a:ln w="9525">
                <a:noFill/>
                <a:miter lim="800000"/>
                <a:headEnd/>
                <a:tailEnd/>
              </a:ln>
            </p:spPr>
          </p:pic>
          <p:sp>
            <p:nvSpPr>
              <p:cNvPr id="37" name="TextBox 36"/>
              <p:cNvSpPr txBox="1"/>
              <p:nvPr/>
            </p:nvSpPr>
            <p:spPr>
              <a:xfrm>
                <a:off x="76200" y="4572000"/>
                <a:ext cx="1547731" cy="369332"/>
              </a:xfrm>
              <a:prstGeom prst="rect">
                <a:avLst/>
              </a:prstGeom>
              <a:grpFill/>
            </p:spPr>
            <p:txBody>
              <a:bodyPr wrap="none" rtlCol="0">
                <a:spAutoFit/>
              </a:bodyPr>
              <a:lstStyle/>
              <a:p>
                <a:r>
                  <a:rPr lang="en-US" dirty="0" smtClean="0">
                    <a:solidFill>
                      <a:prstClr val="black"/>
                    </a:solidFill>
                  </a:rPr>
                  <a:t>Other Services</a:t>
                </a:r>
                <a:endParaRPr lang="en-US" dirty="0">
                  <a:solidFill>
                    <a:prstClr val="black"/>
                  </a:solidFill>
                </a:endParaRPr>
              </a:p>
            </p:txBody>
          </p:sp>
          <p:sp>
            <p:nvSpPr>
              <p:cNvPr id="38" name="TextBox 37"/>
              <p:cNvSpPr txBox="1"/>
              <p:nvPr/>
            </p:nvSpPr>
            <p:spPr>
              <a:xfrm>
                <a:off x="228600" y="6019800"/>
                <a:ext cx="815736" cy="369332"/>
              </a:xfrm>
              <a:prstGeom prst="rect">
                <a:avLst/>
              </a:prstGeom>
              <a:grpFill/>
            </p:spPr>
            <p:txBody>
              <a:bodyPr wrap="none" rtlCol="0">
                <a:spAutoFit/>
              </a:bodyPr>
              <a:lstStyle/>
              <a:p>
                <a:r>
                  <a:rPr lang="en-US" dirty="0" smtClean="0">
                    <a:solidFill>
                      <a:prstClr val="black"/>
                    </a:solidFill>
                  </a:rPr>
                  <a:t>Clients</a:t>
                </a:r>
                <a:endParaRPr lang="en-US" dirty="0">
                  <a:solidFill>
                    <a:prstClr val="black"/>
                  </a:solidFill>
                </a:endParaRPr>
              </a:p>
            </p:txBody>
          </p:sp>
          <p:cxnSp>
            <p:nvCxnSpPr>
              <p:cNvPr id="39" name="Straight Arrow Connector 38"/>
              <p:cNvCxnSpPr/>
              <p:nvPr/>
            </p:nvCxnSpPr>
            <p:spPr>
              <a:xfrm>
                <a:off x="2971800" y="4572000"/>
                <a:ext cx="3200400" cy="1588"/>
              </a:xfrm>
              <a:prstGeom prst="straightConnector1">
                <a:avLst/>
              </a:prstGeom>
              <a:grpFill/>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352800" y="6172200"/>
                <a:ext cx="2819400" cy="1588"/>
              </a:xfrm>
              <a:prstGeom prst="straightConnector1">
                <a:avLst/>
              </a:prstGeom>
              <a:grpFill/>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350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and Computer Graphics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Computer Graphics underlies gaming and Pixar movies and involves visualizing computer constructed objects/scenes</a:t>
            </a:r>
          </a:p>
          <a:p>
            <a:pPr lvl="1"/>
            <a:r>
              <a:rPr lang="en-US" sz="2400" dirty="0" smtClean="0"/>
              <a:t>Elegant theory of lighting</a:t>
            </a:r>
          </a:p>
          <a:p>
            <a:pPr lvl="1"/>
            <a:r>
              <a:rPr lang="en-US" sz="2400" dirty="0" smtClean="0"/>
              <a:t>This is very compute intensive and uses farms of computers</a:t>
            </a:r>
          </a:p>
          <a:p>
            <a:r>
              <a:rPr lang="en-US" sz="2800" dirty="0" smtClean="0"/>
              <a:t>Visualization more broadly is trying to add power of human eye to increase discovery</a:t>
            </a:r>
          </a:p>
          <a:p>
            <a:pPr lvl="1"/>
            <a:r>
              <a:rPr lang="en-US" sz="2400" dirty="0" smtClean="0"/>
              <a:t>Many challenges when one is looking at something not easily mapped to 2D screen (such as a three dimensional flow of plasma at center of universe)</a:t>
            </a:r>
          </a:p>
          <a:p>
            <a:pPr lvl="1"/>
            <a:r>
              <a:rPr lang="en-US" sz="2400" dirty="0" smtClean="0"/>
              <a:t>Mapping abstract data (“information visualization”) such as genes that are lists of base pairs </a:t>
            </a:r>
          </a:p>
          <a:p>
            <a:pPr lvl="1"/>
            <a:r>
              <a:rPr lang="en-US" sz="2400" dirty="0" smtClean="0"/>
              <a:t>Interesting devices include 3D glasses and sophisticated environments such as caves</a:t>
            </a:r>
            <a:endParaRPr lang="en-US" sz="2400" dirty="0"/>
          </a:p>
        </p:txBody>
      </p:sp>
      <p:pic>
        <p:nvPicPr>
          <p:cNvPr id="15362" name="Picture 2" descr="http://www.avl.iu.edu/projects/FAS/gallery/hurt2_transp_300x300.jpg"/>
          <p:cNvPicPr>
            <a:picLocks noChangeAspect="1" noChangeArrowheads="1"/>
          </p:cNvPicPr>
          <p:nvPr/>
        </p:nvPicPr>
        <p:blipFill>
          <a:blip r:embed="rId3" cstate="print"/>
          <a:srcRect/>
          <a:stretch>
            <a:fillRect/>
          </a:stretch>
        </p:blipFill>
        <p:spPr bwMode="auto">
          <a:xfrm>
            <a:off x="0" y="0"/>
            <a:ext cx="6858000" cy="6858000"/>
          </a:xfrm>
          <a:prstGeom prst="rect">
            <a:avLst/>
          </a:prstGeom>
          <a:noFill/>
        </p:spPr>
      </p:pic>
      <p:pic>
        <p:nvPicPr>
          <p:cNvPr id="5" name="Picture 4" descr="MG30000-17clustersC.png"/>
          <p:cNvPicPr>
            <a:picLocks noChangeAspect="1"/>
          </p:cNvPicPr>
          <p:nvPr/>
        </p:nvPicPr>
        <p:blipFill>
          <a:blip r:embed="rId4" cstate="print"/>
          <a:stretch>
            <a:fillRect/>
          </a:stretch>
        </p:blipFill>
        <p:spPr>
          <a:xfrm>
            <a:off x="0" y="0"/>
            <a:ext cx="9144000" cy="6553200"/>
          </a:xfrm>
          <a:prstGeom prst="rect">
            <a:avLst/>
          </a:prstGeom>
        </p:spPr>
      </p:pic>
    </p:spTree>
    <p:extLst>
      <p:ext uri="{BB962C8B-B14F-4D97-AF65-F5344CB8AC3E}">
        <p14:creationId xmlns:p14="http://schemas.microsoft.com/office/powerpoint/2010/main" val="27680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Assignment 1: I399 Research Methods for Informatics and Computing </a:t>
            </a:r>
            <a:endParaRPr lang="en-US" dirty="0"/>
          </a:p>
        </p:txBody>
      </p:sp>
      <p:sp>
        <p:nvSpPr>
          <p:cNvPr id="3" name="Content Placeholder 2"/>
          <p:cNvSpPr>
            <a:spLocks noGrp="1"/>
          </p:cNvSpPr>
          <p:nvPr>
            <p:ph idx="1"/>
          </p:nvPr>
        </p:nvSpPr>
        <p:spPr/>
        <p:txBody>
          <a:bodyPr>
            <a:normAutofit/>
          </a:bodyPr>
          <a:lstStyle/>
          <a:p>
            <a:r>
              <a:rPr lang="en-US" dirty="0" smtClean="0"/>
              <a:t>Due Saturday January 14 Midnight</a:t>
            </a:r>
          </a:p>
          <a:p>
            <a:r>
              <a:rPr lang="en-US" dirty="0" smtClean="0"/>
              <a:t>Choose </a:t>
            </a:r>
            <a:r>
              <a:rPr lang="en-US" b="1" dirty="0" smtClean="0"/>
              <a:t>top 5 Research Topics </a:t>
            </a:r>
            <a:r>
              <a:rPr lang="en-US" dirty="0" smtClean="0"/>
              <a:t>(list in order of preference) chosen from those in this talk repeated at </a:t>
            </a:r>
            <a:br>
              <a:rPr lang="en-US" dirty="0" smtClean="0"/>
            </a:br>
            <a:r>
              <a:rPr lang="en-US" dirty="0">
                <a:hlinkClick r:id="rId3"/>
              </a:rPr>
              <a:t>http://</a:t>
            </a:r>
            <a:r>
              <a:rPr lang="en-US" dirty="0" smtClean="0">
                <a:hlinkClick r:id="rId3"/>
              </a:rPr>
              <a:t>www.infomall.org/I399-12/Materials/slides/I399-12A.pptx</a:t>
            </a:r>
            <a:endParaRPr lang="en-US" dirty="0" smtClean="0"/>
          </a:p>
          <a:p>
            <a:r>
              <a:rPr lang="en-US" dirty="0" smtClean="0"/>
              <a:t>At least 3 of 5 topics must be from those on </a:t>
            </a:r>
            <a:r>
              <a:rPr lang="en-US" smtClean="0"/>
              <a:t>slides 14-17 </a:t>
            </a:r>
            <a:r>
              <a:rPr lang="en-US" dirty="0" smtClean="0"/>
              <a:t>of this talk</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Architecture</a:t>
            </a:r>
            <a:endParaRPr lang="en-US" dirty="0"/>
          </a:p>
        </p:txBody>
      </p:sp>
      <p:sp>
        <p:nvSpPr>
          <p:cNvPr id="3" name="Content Placeholder 2"/>
          <p:cNvSpPr>
            <a:spLocks noGrp="1"/>
          </p:cNvSpPr>
          <p:nvPr>
            <p:ph idx="1"/>
          </p:nvPr>
        </p:nvSpPr>
        <p:spPr/>
        <p:txBody>
          <a:bodyPr>
            <a:normAutofit/>
          </a:bodyPr>
          <a:lstStyle/>
          <a:p>
            <a:r>
              <a:rPr lang="en-US" sz="2800" dirty="0" smtClean="0"/>
              <a:t>This field studies designs of computer and in particular the CPU  </a:t>
            </a:r>
          </a:p>
          <a:p>
            <a:r>
              <a:rPr lang="en-US" sz="2800" dirty="0" smtClean="0"/>
              <a:t>This field has tended to move from universities to industry as chips have become complicated and the infrastructure to produce them so expensive. </a:t>
            </a:r>
          </a:p>
          <a:p>
            <a:r>
              <a:rPr lang="en-US" sz="2800" dirty="0" smtClean="0"/>
              <a:t>There is still a lot of innovation with discussion of number of cores in a single chip – this is 4-8 for mainline Intel/AMD chips but GPU’s have an order of magnitude more</a:t>
            </a:r>
          </a:p>
          <a:p>
            <a:r>
              <a:rPr lang="en-US" sz="2800" dirty="0" smtClean="0"/>
              <a:t>Other specializations interesting including those for particular languages such as Scheme</a:t>
            </a:r>
            <a:endParaRPr lang="en-US" sz="2800" dirty="0"/>
          </a:p>
        </p:txBody>
      </p:sp>
      <p:pic>
        <p:nvPicPr>
          <p:cNvPr id="4" name="Picture 4"/>
          <p:cNvPicPr>
            <a:picLocks noChangeAspect="1" noChangeArrowheads="1"/>
          </p:cNvPicPr>
          <p:nvPr/>
        </p:nvPicPr>
        <p:blipFill>
          <a:blip r:embed="rId3" cstate="print"/>
          <a:srcRect l="10930" t="17251" r="9434"/>
          <a:stretch>
            <a:fillRect/>
          </a:stretch>
        </p:blipFill>
        <p:spPr bwMode="auto">
          <a:xfrm>
            <a:off x="0" y="-22412"/>
            <a:ext cx="9144000" cy="6880412"/>
          </a:xfrm>
          <a:prstGeom prst="rect">
            <a:avLst/>
          </a:prstGeom>
          <a:noFill/>
          <a:ln w="9525">
            <a:noFill/>
            <a:miter lim="800000"/>
            <a:headEnd/>
            <a:tailEnd/>
          </a:ln>
        </p:spPr>
      </p:pic>
    </p:spTree>
    <p:extLst>
      <p:ext uri="{BB962C8B-B14F-4D97-AF65-F5344CB8AC3E}">
        <p14:creationId xmlns:p14="http://schemas.microsoft.com/office/powerpoint/2010/main" val="43109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Computer Networking</a:t>
            </a:r>
            <a:endParaRPr lang="en-US" dirty="0"/>
          </a:p>
        </p:txBody>
      </p:sp>
      <p:sp>
        <p:nvSpPr>
          <p:cNvPr id="3" name="Content Placeholder 2"/>
          <p:cNvSpPr>
            <a:spLocks noGrp="1"/>
          </p:cNvSpPr>
          <p:nvPr>
            <p:ph idx="1"/>
          </p:nvPr>
        </p:nvSpPr>
        <p:spPr>
          <a:xfrm>
            <a:off x="0" y="990600"/>
            <a:ext cx="9144000" cy="5867400"/>
          </a:xfrm>
        </p:spPr>
        <p:txBody>
          <a:bodyPr>
            <a:normAutofit fontScale="92500" lnSpcReduction="20000"/>
          </a:bodyPr>
          <a:lstStyle/>
          <a:p>
            <a:r>
              <a:rPr lang="en-US" sz="2800" dirty="0" smtClean="0"/>
              <a:t>Computer hardware studies the computers; computer networking their links; Cyberinfrastructure/Computer systems the software on top of computer hardware and networking</a:t>
            </a:r>
          </a:p>
          <a:p>
            <a:r>
              <a:rPr lang="en-US" sz="2800" dirty="0" smtClean="0"/>
              <a:t>New Internet architecture design – the current approach will not have enough addresses as we get flood of small devices connected to internet</a:t>
            </a:r>
          </a:p>
          <a:p>
            <a:r>
              <a:rPr lang="en-US" sz="2800" dirty="0" smtClean="0"/>
              <a:t>Performance analysis of IPSec and optimizations (network message protocol)</a:t>
            </a:r>
          </a:p>
          <a:p>
            <a:r>
              <a:rPr lang="en-US" sz="2800" dirty="0" smtClean="0"/>
              <a:t>Several areas on intersection of networking and </a:t>
            </a:r>
            <a:r>
              <a:rPr lang="en-US" sz="2800" dirty="0" err="1" smtClean="0"/>
              <a:t>secrity</a:t>
            </a:r>
            <a:endParaRPr lang="en-US" sz="2800" dirty="0" smtClean="0"/>
          </a:p>
          <a:p>
            <a:pPr lvl="1"/>
            <a:r>
              <a:rPr lang="en-US" sz="2400" dirty="0" smtClean="0"/>
              <a:t>Distributed reputation systems</a:t>
            </a:r>
          </a:p>
          <a:p>
            <a:pPr lvl="1"/>
            <a:r>
              <a:rPr lang="en-US" sz="2400" dirty="0" smtClean="0"/>
              <a:t>DNS configuration and security</a:t>
            </a:r>
          </a:p>
          <a:p>
            <a:pPr lvl="1"/>
            <a:r>
              <a:rPr lang="en-US" sz="2400" dirty="0" smtClean="0"/>
              <a:t>Malware in peer-to-peer </a:t>
            </a:r>
            <a:br>
              <a:rPr lang="en-US" sz="2400" dirty="0" smtClean="0"/>
            </a:br>
            <a:r>
              <a:rPr lang="en-US" sz="2400" dirty="0" smtClean="0"/>
              <a:t>applications</a:t>
            </a:r>
          </a:p>
          <a:p>
            <a:pPr lvl="1"/>
            <a:r>
              <a:rPr lang="en-US" sz="2400" dirty="0" smtClean="0"/>
              <a:t>Prevention of IP source address </a:t>
            </a:r>
            <a:br>
              <a:rPr lang="en-US" sz="2400" dirty="0" smtClean="0"/>
            </a:br>
            <a:r>
              <a:rPr lang="en-US" sz="2400" dirty="0" smtClean="0"/>
              <a:t>forgery (IP Spoofing)</a:t>
            </a:r>
          </a:p>
          <a:p>
            <a:pPr lvl="1"/>
            <a:r>
              <a:rPr lang="en-US" sz="2400" dirty="0" smtClean="0"/>
              <a:t>Routing and trust</a:t>
            </a:r>
          </a:p>
          <a:p>
            <a:pPr lvl="1"/>
            <a:r>
              <a:rPr lang="en-US" sz="2400" dirty="0" smtClean="0"/>
              <a:t>Network security for mobile devices</a:t>
            </a:r>
          </a:p>
          <a:p>
            <a:endParaRPr lang="en-US" sz="2800" dirty="0"/>
          </a:p>
        </p:txBody>
      </p:sp>
      <p:pic>
        <p:nvPicPr>
          <p:cNvPr id="10242" name="Picture 2" descr="Networking Research Group"/>
          <p:cNvPicPr>
            <a:picLocks noChangeAspect="1" noChangeArrowheads="1"/>
          </p:cNvPicPr>
          <p:nvPr/>
        </p:nvPicPr>
        <p:blipFill>
          <a:blip r:embed="rId3" cstate="print"/>
          <a:srcRect/>
          <a:stretch>
            <a:fillRect/>
          </a:stretch>
        </p:blipFill>
        <p:spPr bwMode="auto">
          <a:xfrm>
            <a:off x="4419600" y="4480221"/>
            <a:ext cx="4728656" cy="1880956"/>
          </a:xfrm>
          <a:prstGeom prst="rect">
            <a:avLst/>
          </a:prstGeom>
          <a:noFill/>
        </p:spPr>
      </p:pic>
    </p:spTree>
    <p:extLst>
      <p:ext uri="{BB962C8B-B14F-4D97-AF65-F5344CB8AC3E}">
        <p14:creationId xmlns:p14="http://schemas.microsoft.com/office/powerpoint/2010/main" val="10519787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Programming Languages and Compilers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studies the expression of a problem to put on a computer (Language) and the conversion of this Language into machine executable form (Compilers)</a:t>
            </a:r>
          </a:p>
          <a:p>
            <a:r>
              <a:rPr lang="en-US" dirty="0" smtClean="0"/>
              <a:t>There are many styles of Languages and different compiler challenges (such as targeting parallel computers)</a:t>
            </a:r>
          </a:p>
          <a:p>
            <a:r>
              <a:rPr lang="en-US" dirty="0" smtClean="0"/>
              <a:t>Some languages address subsets of </a:t>
            </a:r>
            <a:br>
              <a:rPr lang="en-US" dirty="0" smtClean="0"/>
            </a:br>
            <a:r>
              <a:rPr lang="en-US" dirty="0" smtClean="0"/>
              <a:t>problems (The Internet, Physics) </a:t>
            </a:r>
          </a:p>
          <a:p>
            <a:r>
              <a:rPr lang="en-US" dirty="0" smtClean="0"/>
              <a:t>Indiana University pioneers in Scheme </a:t>
            </a:r>
            <a:br>
              <a:rPr lang="en-US" dirty="0" smtClean="0"/>
            </a:br>
            <a:r>
              <a:rPr lang="en-US" dirty="0" smtClean="0"/>
              <a:t>Language and aspects of parallel </a:t>
            </a:r>
            <a:br>
              <a:rPr lang="en-US" dirty="0" smtClean="0"/>
            </a:br>
            <a:r>
              <a:rPr lang="en-US" dirty="0" smtClean="0"/>
              <a:t>computing</a:t>
            </a:r>
          </a:p>
          <a:p>
            <a:pPr lvl="1"/>
            <a:r>
              <a:rPr lang="en-US" dirty="0" smtClean="0"/>
              <a:t>Compilers need “run-time” to support </a:t>
            </a:r>
            <a:br>
              <a:rPr lang="en-US" dirty="0" smtClean="0"/>
            </a:br>
            <a:r>
              <a:rPr lang="en-US" dirty="0" smtClean="0"/>
              <a:t>code execution (as </a:t>
            </a:r>
            <a:r>
              <a:rPr lang="en-US" dirty="0" err="1" smtClean="0"/>
              <a:t>OpenMPI</a:t>
            </a:r>
            <a:r>
              <a:rPr lang="en-US" dirty="0" smtClean="0"/>
              <a:t> for parallelism)</a:t>
            </a:r>
            <a:endParaRPr lang="en-US" dirty="0"/>
          </a:p>
        </p:txBody>
      </p:sp>
      <p:pic>
        <p:nvPicPr>
          <p:cNvPr id="4098" name="Picture 2" descr="http://www.scheme.com/tspl3/canned/small-cover.png"/>
          <p:cNvPicPr>
            <a:picLocks noChangeAspect="1" noChangeArrowheads="1"/>
          </p:cNvPicPr>
          <p:nvPr/>
        </p:nvPicPr>
        <p:blipFill>
          <a:blip r:embed="rId3" cstate="print"/>
          <a:srcRect/>
          <a:stretch>
            <a:fillRect/>
          </a:stretch>
        </p:blipFill>
        <p:spPr bwMode="auto">
          <a:xfrm>
            <a:off x="6781800" y="3352800"/>
            <a:ext cx="2362200" cy="3037115"/>
          </a:xfrm>
          <a:prstGeom prst="rect">
            <a:avLst/>
          </a:prstGeom>
          <a:noFill/>
        </p:spPr>
      </p:pic>
    </p:spTree>
    <p:extLst>
      <p:ext uri="{BB962C8B-B14F-4D97-AF65-F5344CB8AC3E}">
        <p14:creationId xmlns:p14="http://schemas.microsoft.com/office/powerpoint/2010/main" val="42087326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Artificial Intelligence, Artificial Life and Cognitive Science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Here are areas that look at developing computing systems that “think” i.e. make decisions similar to humans</a:t>
            </a:r>
          </a:p>
          <a:p>
            <a:r>
              <a:rPr lang="en-US" dirty="0" smtClean="0"/>
              <a:t>Some model how people work together and others how brains (many neurons) function</a:t>
            </a:r>
          </a:p>
          <a:p>
            <a:r>
              <a:rPr lang="en-US" dirty="0" smtClean="0"/>
              <a:t>Cognitive science is the interdisciplinary study of mind and the nature of intelligence. Centered in College of Arts and Science with strong School of Informatics and Computing collaboration</a:t>
            </a:r>
          </a:p>
          <a:p>
            <a:pPr lvl="1"/>
            <a:r>
              <a:rPr lang="en-US" dirty="0" smtClean="0"/>
              <a:t> error-making, creative translation, scientific discovery, musical composition, the comprehension and invention of jokes, the nature of sexist language and default imagery, philosophy of mind, and foundations of artificial intelligence</a:t>
            </a:r>
            <a:endParaRPr lang="en-US" dirty="0"/>
          </a:p>
        </p:txBody>
      </p:sp>
      <p:pic>
        <p:nvPicPr>
          <p:cNvPr id="8194" name="Picture 2" descr="http://www.beanblossom.in.us/larryy/Images/pw4smallcmp50.gif"/>
          <p:cNvPicPr>
            <a:picLocks noChangeAspect="1" noChangeArrowheads="1"/>
          </p:cNvPicPr>
          <p:nvPr/>
        </p:nvPicPr>
        <p:blipFill>
          <a:blip r:embed="rId3" cstate="print"/>
          <a:srcRect/>
          <a:stretch>
            <a:fillRect/>
          </a:stretch>
        </p:blipFill>
        <p:spPr bwMode="auto">
          <a:xfrm>
            <a:off x="0" y="2103120"/>
            <a:ext cx="5943600" cy="4754880"/>
          </a:xfrm>
          <a:prstGeom prst="rect">
            <a:avLst/>
          </a:prstGeom>
          <a:noFill/>
        </p:spPr>
      </p:pic>
    </p:spTree>
    <p:extLst>
      <p:ext uri="{BB962C8B-B14F-4D97-AF65-F5344CB8AC3E}">
        <p14:creationId xmlns:p14="http://schemas.microsoft.com/office/powerpoint/2010/main" val="53797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Computation Theory and Logic</a:t>
            </a:r>
            <a:br>
              <a:rPr lang="en-US" dirty="0" smtClean="0"/>
            </a:br>
            <a:r>
              <a:rPr lang="en-US" dirty="0" smtClean="0"/>
              <a:t>Quantum Computing</a:t>
            </a:r>
            <a:r>
              <a:rPr lang="en-US" b="0" dirty="0" smtClean="0"/>
              <a:t>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Validation of imperative, declarative, and object-oriented programs</a:t>
            </a:r>
          </a:p>
          <a:p>
            <a:r>
              <a:rPr lang="en-US" dirty="0" smtClean="0"/>
              <a:t>Program feasibility certification</a:t>
            </a:r>
          </a:p>
          <a:p>
            <a:r>
              <a:rPr lang="en-US" dirty="0" smtClean="0"/>
              <a:t>Typing disciplines and monads for functional and object-oriented programs</a:t>
            </a:r>
          </a:p>
          <a:p>
            <a:r>
              <a:rPr lang="en-US" dirty="0" smtClean="0"/>
              <a:t>Automatic support and logical foundations of syntactic theories</a:t>
            </a:r>
          </a:p>
          <a:p>
            <a:r>
              <a:rPr lang="en-US" dirty="0" smtClean="0"/>
              <a:t>Non-classical logics and their computational contents</a:t>
            </a:r>
          </a:p>
          <a:p>
            <a:r>
              <a:rPr lang="en-US" dirty="0" smtClean="0"/>
              <a:t>Models of information and computation</a:t>
            </a:r>
          </a:p>
          <a:p>
            <a:r>
              <a:rPr lang="en-US" dirty="0" smtClean="0"/>
              <a:t>Computational and mathematical foundations of linguistics</a:t>
            </a:r>
          </a:p>
          <a:p>
            <a:r>
              <a:rPr lang="en-US" dirty="0" smtClean="0"/>
              <a:t>New logical paradigms (e.g. visual, parallel, hybrid) that transcend traditional sequential and symbolic formalisms</a:t>
            </a:r>
          </a:p>
          <a:p>
            <a:endParaRPr lang="en-US" dirty="0"/>
          </a:p>
        </p:txBody>
      </p:sp>
    </p:spTree>
    <p:extLst>
      <p:ext uri="{BB962C8B-B14F-4D97-AF65-F5344CB8AC3E}">
        <p14:creationId xmlns:p14="http://schemas.microsoft.com/office/powerpoint/2010/main" val="41866779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dirty="0" smtClean="0"/>
              <a:t>Some key aspects of “Research”</a:t>
            </a:r>
            <a:endParaRPr lang="en-US" dirty="0"/>
          </a:p>
        </p:txBody>
      </p:sp>
      <p:sp>
        <p:nvSpPr>
          <p:cNvPr id="3" name="Content Placeholder 2"/>
          <p:cNvSpPr>
            <a:spLocks noGrp="1"/>
          </p:cNvSpPr>
          <p:nvPr>
            <p:ph idx="1"/>
          </p:nvPr>
        </p:nvSpPr>
        <p:spPr>
          <a:xfrm>
            <a:off x="0" y="1066800"/>
            <a:ext cx="9144000" cy="5791200"/>
          </a:xfrm>
        </p:spPr>
        <p:txBody>
          <a:bodyPr>
            <a:normAutofit fontScale="92500" lnSpcReduction="20000"/>
          </a:bodyPr>
          <a:lstStyle/>
          <a:p>
            <a:r>
              <a:rPr lang="en-US" dirty="0" smtClean="0"/>
              <a:t>Becoming a researcher; Identifying and applying to graduate school; what jobs are there – industry, university, national laboratory</a:t>
            </a:r>
          </a:p>
          <a:p>
            <a:r>
              <a:rPr lang="en-US" dirty="0" smtClean="0"/>
              <a:t>What is and isn’t Research (Research v Development)</a:t>
            </a:r>
          </a:p>
          <a:p>
            <a:r>
              <a:rPr lang="en-US" dirty="0" smtClean="0"/>
              <a:t>Is your research novel?</a:t>
            </a:r>
          </a:p>
          <a:p>
            <a:r>
              <a:rPr lang="en-US" dirty="0" smtClean="0"/>
              <a:t>Identification and elaboration of research topics</a:t>
            </a:r>
          </a:p>
          <a:p>
            <a:r>
              <a:rPr lang="en-US" dirty="0" smtClean="0"/>
              <a:t>Methodologies of (scientific) study</a:t>
            </a:r>
          </a:p>
          <a:p>
            <a:r>
              <a:rPr lang="en-US" dirty="0" smtClean="0"/>
              <a:t>Identification of “state of the art”</a:t>
            </a:r>
          </a:p>
          <a:p>
            <a:r>
              <a:rPr lang="en-US" dirty="0" smtClean="0"/>
              <a:t>Mentoring, (Long term) Collaboration …</a:t>
            </a:r>
          </a:p>
          <a:p>
            <a:r>
              <a:rPr lang="en-US" dirty="0" smtClean="0"/>
              <a:t>Patience and Hard work</a:t>
            </a:r>
          </a:p>
          <a:p>
            <a:r>
              <a:rPr lang="en-US" dirty="0" smtClean="0"/>
              <a:t>Ethics, acknowledgements</a:t>
            </a:r>
          </a:p>
          <a:p>
            <a:r>
              <a:rPr lang="en-US" dirty="0" smtClean="0"/>
              <a:t>(Multimedia) presentation of results from “</a:t>
            </a:r>
            <a:r>
              <a:rPr lang="en-US" dirty="0" err="1" smtClean="0"/>
              <a:t>PowerPoints</a:t>
            </a:r>
            <a:r>
              <a:rPr lang="en-US" dirty="0" smtClean="0"/>
              <a:t>” to posters/movies and papers</a:t>
            </a:r>
          </a:p>
          <a:p>
            <a:endParaRPr lang="en-US" dirty="0" smtClean="0"/>
          </a:p>
          <a:p>
            <a:endParaRPr lang="en-US" dirty="0"/>
          </a:p>
        </p:txBody>
      </p:sp>
    </p:spTree>
    <p:extLst>
      <p:ext uri="{BB962C8B-B14F-4D97-AF65-F5344CB8AC3E}">
        <p14:creationId xmlns:p14="http://schemas.microsoft.com/office/powerpoint/2010/main" val="14538963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Research</a:t>
            </a:r>
            <a:endParaRPr lang="en-US" b="1" dirty="0"/>
          </a:p>
        </p:txBody>
      </p:sp>
      <p:sp>
        <p:nvSpPr>
          <p:cNvPr id="3" name="Content Placeholder 2"/>
          <p:cNvSpPr>
            <a:spLocks noGrp="1"/>
          </p:cNvSpPr>
          <p:nvPr>
            <p:ph idx="1"/>
          </p:nvPr>
        </p:nvSpPr>
        <p:spPr>
          <a:xfrm>
            <a:off x="0" y="1066800"/>
            <a:ext cx="9144000" cy="5562600"/>
          </a:xfrm>
        </p:spPr>
        <p:txBody>
          <a:bodyPr>
            <a:normAutofit fontScale="85000" lnSpcReduction="20000"/>
          </a:bodyPr>
          <a:lstStyle/>
          <a:p>
            <a:r>
              <a:rPr lang="en-US" dirty="0" smtClean="0"/>
              <a:t>From web dictionaries:</a:t>
            </a:r>
          </a:p>
          <a:p>
            <a:r>
              <a:rPr lang="en-US" dirty="0" smtClean="0"/>
              <a:t>Diligent </a:t>
            </a:r>
            <a:r>
              <a:rPr lang="en-US" dirty="0"/>
              <a:t>and systematic inquiry or investigation into a subject in order to discover or revise facts, theories, applications, etc</a:t>
            </a:r>
            <a:r>
              <a:rPr lang="en-US" dirty="0" smtClean="0"/>
              <a:t>.</a:t>
            </a:r>
          </a:p>
          <a:p>
            <a:r>
              <a:rPr lang="en-US" dirty="0" smtClean="0"/>
              <a:t>Scholarly </a:t>
            </a:r>
            <a:r>
              <a:rPr lang="en-US" dirty="0"/>
              <a:t>or scientific investigation or inquiry. See Synonyms at inquiry.</a:t>
            </a:r>
          </a:p>
          <a:p>
            <a:r>
              <a:rPr lang="en-US" dirty="0"/>
              <a:t>Close, careful study.</a:t>
            </a:r>
          </a:p>
          <a:p>
            <a:r>
              <a:rPr lang="en-US" dirty="0" smtClean="0"/>
              <a:t>Root: 1577</a:t>
            </a:r>
            <a:r>
              <a:rPr lang="en-US" dirty="0"/>
              <a:t>, "act of searching closely," from </a:t>
            </a:r>
            <a:r>
              <a:rPr lang="en-US" dirty="0" err="1"/>
              <a:t>M.Fr</a:t>
            </a:r>
            <a:r>
              <a:rPr lang="en-US" dirty="0"/>
              <a:t>. </a:t>
            </a:r>
            <a:r>
              <a:rPr lang="en-US" dirty="0" err="1"/>
              <a:t>recerche</a:t>
            </a:r>
            <a:r>
              <a:rPr lang="en-US" dirty="0"/>
              <a:t> (1539), from </a:t>
            </a:r>
            <a:r>
              <a:rPr lang="en-US" dirty="0" err="1"/>
              <a:t>O.Fr</a:t>
            </a:r>
            <a:r>
              <a:rPr lang="en-US" dirty="0"/>
              <a:t>. </a:t>
            </a:r>
            <a:r>
              <a:rPr lang="en-US" dirty="0" err="1"/>
              <a:t>recercher</a:t>
            </a:r>
            <a:r>
              <a:rPr lang="en-US" dirty="0"/>
              <a:t> "seek out, search closely," from re-, intensive prefix, + </a:t>
            </a:r>
            <a:r>
              <a:rPr lang="en-US" dirty="0" err="1"/>
              <a:t>cercher</a:t>
            </a:r>
            <a:r>
              <a:rPr lang="en-US" dirty="0"/>
              <a:t> "to seek for" (see search). Meaning "scientific inquiry" is first attested 1639. Phrase research and development is recorded from </a:t>
            </a:r>
            <a:r>
              <a:rPr lang="en-US" dirty="0" smtClean="0"/>
              <a:t>1923</a:t>
            </a:r>
          </a:p>
          <a:p>
            <a:r>
              <a:rPr lang="en-US" dirty="0" smtClean="0"/>
              <a:t>I will define as “Thoughtful study of well posed interesting/important question taking account of other relevant  studies”</a:t>
            </a:r>
            <a:endParaRPr lang="en-US" dirty="0"/>
          </a:p>
        </p:txBody>
      </p:sp>
    </p:spTree>
    <p:extLst>
      <p:ext uri="{BB962C8B-B14F-4D97-AF65-F5344CB8AC3E}">
        <p14:creationId xmlns:p14="http://schemas.microsoft.com/office/powerpoint/2010/main" val="35694265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Short Motivation</a:t>
            </a:r>
            <a:endParaRPr lang="en-US" b="1" dirty="0"/>
          </a:p>
        </p:txBody>
      </p:sp>
      <p:sp>
        <p:nvSpPr>
          <p:cNvPr id="3" name="Content Placeholder 2"/>
          <p:cNvSpPr>
            <a:spLocks noGrp="1"/>
          </p:cNvSpPr>
          <p:nvPr>
            <p:ph idx="1"/>
          </p:nvPr>
        </p:nvSpPr>
        <p:spPr>
          <a:xfrm>
            <a:off x="0" y="762000"/>
            <a:ext cx="9144000" cy="5867400"/>
          </a:xfrm>
        </p:spPr>
        <p:txBody>
          <a:bodyPr>
            <a:normAutofit fontScale="92500" lnSpcReduction="10000"/>
          </a:bodyPr>
          <a:lstStyle/>
          <a:p>
            <a:r>
              <a:rPr lang="en-US" dirty="0" smtClean="0"/>
              <a:t>I did research as an undergraduate each summer</a:t>
            </a:r>
          </a:p>
          <a:p>
            <a:r>
              <a:rPr lang="en-US" dirty="0" smtClean="0"/>
              <a:t>It not only interested me in Science but inspired an interest in computers which at time had little coverage in courses – they were very mathematical</a:t>
            </a:r>
          </a:p>
          <a:p>
            <a:r>
              <a:rPr lang="en-US" dirty="0" smtClean="0"/>
              <a:t>My first summer, I learnt Fortran and carried programs for Crystallography research group back and forth between Cambridge and London each day</a:t>
            </a:r>
          </a:p>
          <a:p>
            <a:r>
              <a:rPr lang="en-US" dirty="0" smtClean="0"/>
              <a:t>Led to my first paper: Fox, G. C. and Holmes, K. C. ``An Alternative Method of Solving the Layer Scaling Equations of Hamilton, </a:t>
            </a:r>
            <a:r>
              <a:rPr lang="en-US" dirty="0" err="1" smtClean="0"/>
              <a:t>Rollett</a:t>
            </a:r>
            <a:r>
              <a:rPr lang="en-US" dirty="0" smtClean="0"/>
              <a:t>, and Sparks,'' </a:t>
            </a:r>
            <a:r>
              <a:rPr lang="en-US" dirty="0" err="1" smtClean="0"/>
              <a:t>Acta</a:t>
            </a:r>
            <a:r>
              <a:rPr lang="en-US" dirty="0" smtClean="0"/>
              <a:t> </a:t>
            </a:r>
            <a:r>
              <a:rPr lang="en-US" dirty="0" err="1" smtClean="0"/>
              <a:t>Cryst</a:t>
            </a:r>
            <a:r>
              <a:rPr lang="en-US" dirty="0" smtClean="0"/>
              <a:t>. 20, 886 (1966). </a:t>
            </a:r>
          </a:p>
          <a:p>
            <a:r>
              <a:rPr lang="en-US" dirty="0" smtClean="0"/>
              <a:t>This model – do something modest in an exciting research area – is still a good way to get started</a:t>
            </a:r>
          </a:p>
          <a:p>
            <a:endParaRPr lang="en-US" dirty="0"/>
          </a:p>
        </p:txBody>
      </p:sp>
    </p:spTree>
    <p:extLst>
      <p:ext uri="{BB962C8B-B14F-4D97-AF65-F5344CB8AC3E}">
        <p14:creationId xmlns:p14="http://schemas.microsoft.com/office/powerpoint/2010/main" val="3149979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dirty="0" smtClean="0"/>
              <a:t>Some key aspects of “Research”</a:t>
            </a:r>
            <a:endParaRPr lang="en-US" dirty="0"/>
          </a:p>
        </p:txBody>
      </p:sp>
      <p:sp>
        <p:nvSpPr>
          <p:cNvPr id="3" name="Content Placeholder 2"/>
          <p:cNvSpPr>
            <a:spLocks noGrp="1"/>
          </p:cNvSpPr>
          <p:nvPr>
            <p:ph idx="1"/>
          </p:nvPr>
        </p:nvSpPr>
        <p:spPr>
          <a:xfrm>
            <a:off x="0" y="1066800"/>
            <a:ext cx="9144000" cy="5791200"/>
          </a:xfrm>
        </p:spPr>
        <p:txBody>
          <a:bodyPr>
            <a:normAutofit fontScale="92500" lnSpcReduction="20000"/>
          </a:bodyPr>
          <a:lstStyle/>
          <a:p>
            <a:r>
              <a:rPr lang="en-US" dirty="0" smtClean="0"/>
              <a:t>Becoming a researcher; Identifying and applying to graduate school; what jobs are there – industry, university, national laboratory</a:t>
            </a:r>
          </a:p>
          <a:p>
            <a:r>
              <a:rPr lang="en-US" dirty="0" smtClean="0"/>
              <a:t>What is and isn’t Research (Research v Development)</a:t>
            </a:r>
          </a:p>
          <a:p>
            <a:r>
              <a:rPr lang="en-US" dirty="0" smtClean="0"/>
              <a:t>Is your research novel?</a:t>
            </a:r>
          </a:p>
          <a:p>
            <a:r>
              <a:rPr lang="en-US" dirty="0" smtClean="0"/>
              <a:t>Identification and elaboration of research topics</a:t>
            </a:r>
          </a:p>
          <a:p>
            <a:r>
              <a:rPr lang="en-US" dirty="0" smtClean="0"/>
              <a:t>Methodologies of (scientific) study</a:t>
            </a:r>
          </a:p>
          <a:p>
            <a:r>
              <a:rPr lang="en-US" dirty="0" smtClean="0"/>
              <a:t>Identification of “state of the art”</a:t>
            </a:r>
          </a:p>
          <a:p>
            <a:r>
              <a:rPr lang="en-US" dirty="0" smtClean="0"/>
              <a:t>Mentoring, (Long term) Collaboration …</a:t>
            </a:r>
          </a:p>
          <a:p>
            <a:r>
              <a:rPr lang="en-US" dirty="0" smtClean="0"/>
              <a:t>Patience and Hard work</a:t>
            </a:r>
          </a:p>
          <a:p>
            <a:r>
              <a:rPr lang="en-US" dirty="0" smtClean="0"/>
              <a:t>Ethics, acknowledgements</a:t>
            </a:r>
          </a:p>
          <a:p>
            <a:r>
              <a:rPr lang="en-US" dirty="0" smtClean="0"/>
              <a:t>(Multimedia) presentation of results from “</a:t>
            </a:r>
            <a:r>
              <a:rPr lang="en-US" dirty="0" err="1" smtClean="0"/>
              <a:t>PowerPoints</a:t>
            </a:r>
            <a:r>
              <a:rPr lang="en-US" dirty="0" smtClean="0"/>
              <a:t>” to posters/movies and papers</a:t>
            </a:r>
          </a:p>
          <a:p>
            <a:endParaRPr lang="en-US" dirty="0" smtClean="0"/>
          </a:p>
          <a:p>
            <a:endParaRPr lang="en-US" dirty="0"/>
          </a:p>
        </p:txBody>
      </p:sp>
    </p:spTree>
    <p:extLst>
      <p:ext uri="{BB962C8B-B14F-4D97-AF65-F5344CB8AC3E}">
        <p14:creationId xmlns:p14="http://schemas.microsoft.com/office/powerpoint/2010/main" val="31724750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Short Motivation</a:t>
            </a:r>
            <a:endParaRPr lang="en-US" b="1" dirty="0"/>
          </a:p>
        </p:txBody>
      </p:sp>
      <p:sp>
        <p:nvSpPr>
          <p:cNvPr id="3" name="Content Placeholder 2"/>
          <p:cNvSpPr>
            <a:spLocks noGrp="1"/>
          </p:cNvSpPr>
          <p:nvPr>
            <p:ph idx="1"/>
          </p:nvPr>
        </p:nvSpPr>
        <p:spPr>
          <a:xfrm>
            <a:off x="0" y="762000"/>
            <a:ext cx="9144000" cy="5867400"/>
          </a:xfrm>
        </p:spPr>
        <p:txBody>
          <a:bodyPr>
            <a:normAutofit fontScale="85000" lnSpcReduction="10000"/>
          </a:bodyPr>
          <a:lstStyle/>
          <a:p>
            <a:r>
              <a:rPr lang="en-US" dirty="0" smtClean="0"/>
              <a:t>I did research as an undergraduate each summer</a:t>
            </a:r>
          </a:p>
          <a:p>
            <a:r>
              <a:rPr lang="en-US" dirty="0" smtClean="0"/>
              <a:t>It not only interested me in Science but inspired an interest in computers which at time had little coverage in courses – they were very mathematical</a:t>
            </a:r>
          </a:p>
          <a:p>
            <a:r>
              <a:rPr lang="en-US" dirty="0" smtClean="0"/>
              <a:t>My first summer, I learnt Fortran and carried programs for Crystallography research group back and forth between Cambridge and London each day</a:t>
            </a:r>
          </a:p>
          <a:p>
            <a:r>
              <a:rPr lang="en-US" dirty="0" smtClean="0"/>
              <a:t>Led to my first paper: Fox, G. C. and Holmes, K. C. ``An Alternative Method of Solving the Layer Scaling Equations of Hamilton, </a:t>
            </a:r>
            <a:r>
              <a:rPr lang="en-US" dirty="0" err="1" smtClean="0"/>
              <a:t>Rollett</a:t>
            </a:r>
            <a:r>
              <a:rPr lang="en-US" dirty="0" smtClean="0"/>
              <a:t>, and Sparks,'' </a:t>
            </a:r>
            <a:r>
              <a:rPr lang="en-US" dirty="0" err="1" smtClean="0"/>
              <a:t>Acta</a:t>
            </a:r>
            <a:r>
              <a:rPr lang="en-US" dirty="0" smtClean="0"/>
              <a:t> </a:t>
            </a:r>
            <a:r>
              <a:rPr lang="en-US" dirty="0" err="1" smtClean="0"/>
              <a:t>Cryst</a:t>
            </a:r>
            <a:r>
              <a:rPr lang="en-US" dirty="0" smtClean="0"/>
              <a:t>. 20, 886 (1966). </a:t>
            </a:r>
          </a:p>
          <a:p>
            <a:r>
              <a:rPr lang="en-US" dirty="0" smtClean="0"/>
              <a:t>This model – do something modest in an exciting research area – is still a good way to get started</a:t>
            </a:r>
          </a:p>
          <a:p>
            <a:r>
              <a:rPr lang="en-US" dirty="0" smtClean="0"/>
              <a:t>Informatics and Computing School  can help you with such “Research Experiences for Undergraduates”</a:t>
            </a:r>
          </a:p>
          <a:p>
            <a:endParaRPr lang="en-US" dirty="0"/>
          </a:p>
        </p:txBody>
      </p:sp>
    </p:spTree>
    <p:extLst>
      <p:ext uri="{BB962C8B-B14F-4D97-AF65-F5344CB8AC3E}">
        <p14:creationId xmlns:p14="http://schemas.microsoft.com/office/powerpoint/2010/main" val="1651832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Assignment </a:t>
            </a:r>
            <a:r>
              <a:rPr lang="en-US" dirty="0" smtClean="0"/>
              <a:t>2: </a:t>
            </a:r>
            <a:r>
              <a:rPr lang="en-US" dirty="0"/>
              <a:t>I399 Research Methods for Informatics and Computing </a:t>
            </a:r>
          </a:p>
        </p:txBody>
      </p:sp>
      <p:sp>
        <p:nvSpPr>
          <p:cNvPr id="3" name="Content Placeholder 2"/>
          <p:cNvSpPr>
            <a:spLocks noGrp="1"/>
          </p:cNvSpPr>
          <p:nvPr>
            <p:ph idx="1"/>
          </p:nvPr>
        </p:nvSpPr>
        <p:spPr/>
        <p:txBody>
          <a:bodyPr/>
          <a:lstStyle/>
          <a:p>
            <a:r>
              <a:rPr lang="en-US" dirty="0"/>
              <a:t>Due Saturday </a:t>
            </a:r>
            <a:r>
              <a:rPr lang="en-US"/>
              <a:t>January </a:t>
            </a:r>
            <a:r>
              <a:rPr lang="en-US" smtClean="0"/>
              <a:t>21 </a:t>
            </a:r>
            <a:r>
              <a:rPr lang="en-US" dirty="0"/>
              <a:t>Midnight</a:t>
            </a:r>
          </a:p>
          <a:p>
            <a:endParaRPr lang="en-US" dirty="0" smtClean="0"/>
          </a:p>
          <a:p>
            <a:r>
              <a:rPr lang="en-US" dirty="0" smtClean="0"/>
              <a:t>1) </a:t>
            </a:r>
            <a:r>
              <a:rPr lang="en-US" dirty="0"/>
              <a:t>Summarize some areas/research topic(s) of interest to you based on information found on </a:t>
            </a:r>
            <a:r>
              <a:rPr lang="en-US" dirty="0" smtClean="0"/>
              <a:t>Internet (one or more topics. About one page material)</a:t>
            </a:r>
            <a:endParaRPr lang="en-US" dirty="0"/>
          </a:p>
          <a:p>
            <a:r>
              <a:rPr lang="en-US" dirty="0" smtClean="0"/>
              <a:t>2) </a:t>
            </a:r>
            <a:r>
              <a:rPr lang="en-US" dirty="0"/>
              <a:t>If you have done Undergraduate Research already and have summaries you are willing to share, please upload these</a:t>
            </a:r>
          </a:p>
          <a:p>
            <a:endParaRPr lang="en-US" dirty="0"/>
          </a:p>
        </p:txBody>
      </p:sp>
    </p:spTree>
    <p:extLst>
      <p:ext uri="{BB962C8B-B14F-4D97-AF65-F5344CB8AC3E}">
        <p14:creationId xmlns:p14="http://schemas.microsoft.com/office/powerpoint/2010/main" val="39242265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a:xfrm>
            <a:off x="0" y="838200"/>
            <a:ext cx="9144000" cy="5715000"/>
          </a:xfrm>
        </p:spPr>
        <p:txBody>
          <a:bodyPr>
            <a:normAutofit fontScale="92500" lnSpcReduction="20000"/>
          </a:bodyPr>
          <a:lstStyle/>
          <a:p>
            <a:r>
              <a:rPr lang="en-US" sz="2800" b="1" dirty="0" smtClean="0"/>
              <a:t>Summer REU opportunities </a:t>
            </a:r>
            <a:r>
              <a:rPr lang="en-US" sz="2800" dirty="0" smtClean="0"/>
              <a:t>(Research Experience for Undergraduates)</a:t>
            </a:r>
          </a:p>
          <a:p>
            <a:pPr lvl="1"/>
            <a:r>
              <a:rPr lang="en-US" sz="2400" dirty="0" smtClean="0"/>
              <a:t>Official NSF REU Sites – typically 10-20 students per year – each site has a focus and advertise nationally </a:t>
            </a:r>
            <a:r>
              <a:rPr lang="en-US" sz="2400" dirty="0">
                <a:hlinkClick r:id="rId3"/>
              </a:rPr>
              <a:t>http://www.nsf.gov/crssprgm/reu/reu_search.cfm</a:t>
            </a:r>
            <a:endParaRPr lang="en-US" sz="2400" dirty="0" smtClean="0"/>
          </a:p>
          <a:p>
            <a:pPr lvl="1"/>
            <a:r>
              <a:rPr lang="en-US" sz="2400" dirty="0" smtClean="0"/>
              <a:t>Supplements to NSF grants – typically 1 or 2 students per grant (per faculty member) and advertise locally</a:t>
            </a:r>
          </a:p>
          <a:p>
            <a:pPr lvl="1"/>
            <a:r>
              <a:rPr lang="en-US" sz="2400"/>
              <a:t>CRA </a:t>
            </a:r>
            <a:r>
              <a:rPr lang="en-US" sz="2400">
                <a:hlinkClick r:id="rId4"/>
              </a:rPr>
              <a:t>http://cra-ccc.org/ugresearchopps</a:t>
            </a:r>
            <a:r>
              <a:rPr lang="en-US" sz="2400" smtClean="0">
                <a:hlinkClick r:id="rId4"/>
              </a:rPr>
              <a:t>/</a:t>
            </a:r>
            <a:r>
              <a:rPr lang="en-US" sz="2400" smtClean="0"/>
              <a:t> </a:t>
            </a:r>
            <a:endParaRPr lang="en-US" sz="2400" dirty="0" smtClean="0"/>
          </a:p>
          <a:p>
            <a:r>
              <a:rPr lang="en-US" sz="2800" dirty="0" smtClean="0"/>
              <a:t>E.g. I am part of a NSF REU Site in Cyberinfrastructure for Polar Science and usually have REU supplement for FutureGrid NSF grant</a:t>
            </a:r>
          </a:p>
          <a:p>
            <a:r>
              <a:rPr lang="en-US" sz="2800" dirty="0" smtClean="0"/>
              <a:t>Summer REU’s pay modest salary and travel</a:t>
            </a:r>
          </a:p>
          <a:p>
            <a:r>
              <a:rPr lang="en-US" sz="2800" b="1" dirty="0" smtClean="0"/>
              <a:t>Academic year Research </a:t>
            </a:r>
            <a:r>
              <a:rPr lang="en-US" sz="2800" dirty="0" smtClean="0"/>
              <a:t>opportunities</a:t>
            </a:r>
          </a:p>
          <a:p>
            <a:pPr lvl="1"/>
            <a:r>
              <a:rPr lang="en-US" sz="2400" dirty="0" smtClean="0"/>
              <a:t>AY version of Summer opportunities</a:t>
            </a:r>
          </a:p>
          <a:p>
            <a:pPr lvl="1"/>
            <a:r>
              <a:rPr lang="en-US" sz="2400" dirty="0" smtClean="0"/>
              <a:t>Independent Study with faculty (credit not money)</a:t>
            </a:r>
          </a:p>
          <a:p>
            <a:pPr lvl="1"/>
            <a:r>
              <a:rPr lang="en-US" sz="2400" dirty="0" smtClean="0"/>
              <a:t>Maureen Biggers Program in SOIC</a:t>
            </a:r>
          </a:p>
          <a:p>
            <a:pPr lvl="1"/>
            <a:endParaRPr lang="en-US" sz="2400" dirty="0" smtClean="0"/>
          </a:p>
        </p:txBody>
      </p:sp>
    </p:spTree>
    <p:extLst>
      <p:ext uri="{BB962C8B-B14F-4D97-AF65-F5344CB8AC3E}">
        <p14:creationId xmlns:p14="http://schemas.microsoft.com/office/powerpoint/2010/main" val="8382263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a:t>
            </a:r>
            <a:endParaRPr lang="en-US" dirty="0"/>
          </a:p>
        </p:txBody>
      </p:sp>
      <p:sp>
        <p:nvSpPr>
          <p:cNvPr id="3" name="Content Placeholder 2"/>
          <p:cNvSpPr>
            <a:spLocks noGrp="1"/>
          </p:cNvSpPr>
          <p:nvPr>
            <p:ph idx="1"/>
          </p:nvPr>
        </p:nvSpPr>
        <p:spPr>
          <a:xfrm>
            <a:off x="0" y="1219200"/>
            <a:ext cx="9144000" cy="5486400"/>
          </a:xfrm>
        </p:spPr>
        <p:txBody>
          <a:bodyPr>
            <a:normAutofit fontScale="92500" lnSpcReduction="10000"/>
          </a:bodyPr>
          <a:lstStyle/>
          <a:p>
            <a:r>
              <a:rPr lang="en-US" dirty="0" smtClean="0"/>
              <a:t>Undergraduate Student does either/or Software, Paper Reading, Hardware, Algorithm work</a:t>
            </a:r>
          </a:p>
          <a:p>
            <a:r>
              <a:rPr lang="en-US" dirty="0"/>
              <a:t>Undergraduate </a:t>
            </a:r>
            <a:r>
              <a:rPr lang="en-US" dirty="0" smtClean="0"/>
              <a:t>Student works directly with faculty</a:t>
            </a:r>
            <a:endParaRPr lang="en-US" dirty="0"/>
          </a:p>
          <a:p>
            <a:r>
              <a:rPr lang="en-US" dirty="0"/>
              <a:t>Undergraduate </a:t>
            </a:r>
            <a:r>
              <a:rPr lang="en-US" dirty="0" smtClean="0"/>
              <a:t>Student work as a team (2-4 students) supervised by faculty, staff, graduate student</a:t>
            </a:r>
          </a:p>
          <a:p>
            <a:r>
              <a:rPr lang="en-US" dirty="0" smtClean="0"/>
              <a:t>Graduate students (or staff) can give more personal interaction</a:t>
            </a:r>
          </a:p>
          <a:p>
            <a:r>
              <a:rPr lang="en-US" dirty="0" smtClean="0"/>
              <a:t>Note </a:t>
            </a:r>
            <a:r>
              <a:rPr lang="en-US" b="1" dirty="0" smtClean="0"/>
              <a:t>need</a:t>
            </a:r>
            <a:r>
              <a:rPr lang="en-US" dirty="0" smtClean="0"/>
              <a:t> </a:t>
            </a:r>
            <a:r>
              <a:rPr lang="en-US" b="1" dirty="0" smtClean="0"/>
              <a:t>to preserve faculty link </a:t>
            </a:r>
            <a:r>
              <a:rPr lang="en-US" dirty="0" smtClean="0"/>
              <a:t>as recommendations typically must to come from faculty</a:t>
            </a:r>
          </a:p>
          <a:p>
            <a:pPr lvl="1"/>
            <a:r>
              <a:rPr lang="en-US" dirty="0" smtClean="0"/>
              <a:t>School had difficulty recently in nominating students for awards as some excellent research had no clear faculty  to give recommendation</a:t>
            </a:r>
          </a:p>
          <a:p>
            <a:endParaRPr lang="en-US" b="1" dirty="0"/>
          </a:p>
        </p:txBody>
      </p:sp>
    </p:spTree>
    <p:extLst>
      <p:ext uri="{BB962C8B-B14F-4D97-AF65-F5344CB8AC3E}">
        <p14:creationId xmlns:p14="http://schemas.microsoft.com/office/powerpoint/2010/main" val="35851332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students can learn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Of course what is research and a new deeper interest in computer science</a:t>
            </a:r>
          </a:p>
          <a:p>
            <a:r>
              <a:rPr lang="en-US" dirty="0" smtClean="0"/>
              <a:t>A commitment to a research career</a:t>
            </a:r>
          </a:p>
          <a:p>
            <a:r>
              <a:rPr lang="en-US" dirty="0" smtClean="0"/>
              <a:t>How to apply to graduate school </a:t>
            </a:r>
          </a:p>
          <a:p>
            <a:r>
              <a:rPr lang="en-US" dirty="0" smtClean="0"/>
              <a:t>How to do a Poster/Presentation </a:t>
            </a:r>
          </a:p>
          <a:p>
            <a:r>
              <a:rPr lang="en-US" dirty="0" smtClean="0"/>
              <a:t>Writing a paper/proposal </a:t>
            </a:r>
          </a:p>
          <a:p>
            <a:r>
              <a:rPr lang="en-US" dirty="0" smtClean="0"/>
              <a:t>How to learn from research supervisor </a:t>
            </a:r>
          </a:p>
          <a:p>
            <a:r>
              <a:rPr lang="en-US" dirty="0" smtClean="0"/>
              <a:t>Choosing a research topic</a:t>
            </a:r>
          </a:p>
          <a:p>
            <a:r>
              <a:rPr lang="en-US" dirty="0" smtClean="0"/>
              <a:t>Ethics, Acknowledgements and dealing with related work</a:t>
            </a:r>
          </a:p>
          <a:p>
            <a:r>
              <a:rPr lang="en-US" dirty="0" smtClean="0"/>
              <a:t>Working in a team</a:t>
            </a:r>
            <a:br>
              <a:rPr lang="en-US" dirty="0" smtClean="0"/>
            </a:br>
            <a:endParaRPr lang="en-US" dirty="0"/>
          </a:p>
        </p:txBody>
      </p:sp>
    </p:spTree>
    <p:extLst>
      <p:ext uri="{BB962C8B-B14F-4D97-AF65-F5344CB8AC3E}">
        <p14:creationId xmlns:p14="http://schemas.microsoft.com/office/powerpoint/2010/main" val="36887357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Icing on the Cake</a:t>
            </a:r>
            <a:endParaRPr lang="en-US" dirty="0"/>
          </a:p>
        </p:txBody>
      </p:sp>
      <p:sp>
        <p:nvSpPr>
          <p:cNvPr id="3" name="Content Placeholder 2"/>
          <p:cNvSpPr>
            <a:spLocks noGrp="1"/>
          </p:cNvSpPr>
          <p:nvPr>
            <p:ph idx="1"/>
          </p:nvPr>
        </p:nvSpPr>
        <p:spPr>
          <a:xfrm>
            <a:off x="0" y="914400"/>
            <a:ext cx="9144000" cy="5867400"/>
          </a:xfrm>
        </p:spPr>
        <p:txBody>
          <a:bodyPr>
            <a:normAutofit fontScale="77500" lnSpcReduction="20000"/>
          </a:bodyPr>
          <a:lstStyle/>
          <a:p>
            <a:r>
              <a:rPr lang="en-US" dirty="0" smtClean="0"/>
              <a:t>The research is presumably the main topic but many believe that successful research experiences involve other activities</a:t>
            </a:r>
          </a:p>
          <a:p>
            <a:r>
              <a:rPr lang="en-US" dirty="0" smtClean="0"/>
              <a:t>Lectures on how to prepare applications for graduate school and how to take GRE’s</a:t>
            </a:r>
          </a:p>
          <a:p>
            <a:r>
              <a:rPr lang="en-US" dirty="0" smtClean="0"/>
              <a:t>Lecture on job opportunities in industry</a:t>
            </a:r>
          </a:p>
          <a:p>
            <a:r>
              <a:rPr lang="en-US" dirty="0" smtClean="0"/>
              <a:t>Lectures on research process as described earlier</a:t>
            </a:r>
          </a:p>
          <a:p>
            <a:r>
              <a:rPr lang="en-US" dirty="0" smtClean="0"/>
              <a:t>Regular seminars by mentors/faculty and undergraduate students</a:t>
            </a:r>
          </a:p>
          <a:p>
            <a:r>
              <a:rPr lang="en-US" dirty="0" smtClean="0"/>
              <a:t>Distinguished and useful (e.g. industry) speakers</a:t>
            </a:r>
          </a:p>
          <a:p>
            <a:r>
              <a:rPr lang="en-US" dirty="0" smtClean="0"/>
              <a:t>Poster session locally or at conferences/workshops – often small community meetings are suitable</a:t>
            </a:r>
          </a:p>
          <a:p>
            <a:r>
              <a:rPr lang="en-US" dirty="0" smtClean="0"/>
              <a:t>Submission of papers to (national) undergraduate events</a:t>
            </a:r>
          </a:p>
          <a:p>
            <a:r>
              <a:rPr lang="en-US" dirty="0" smtClean="0"/>
              <a:t>Parties, food etc.; create a bonding between several students in an REU site</a:t>
            </a:r>
          </a:p>
          <a:p>
            <a:r>
              <a:rPr lang="en-US" dirty="0" smtClean="0"/>
              <a:t>Visits to interesting research related laboratories</a:t>
            </a:r>
          </a:p>
          <a:p>
            <a:r>
              <a:rPr lang="en-US" dirty="0" smtClean="0"/>
              <a:t>Some consider these other activities as distractions in a (short) research experience</a:t>
            </a:r>
          </a:p>
          <a:p>
            <a:endParaRPr lang="en-US" dirty="0" smtClean="0"/>
          </a:p>
          <a:p>
            <a:endParaRPr lang="en-US" dirty="0"/>
          </a:p>
        </p:txBody>
      </p:sp>
    </p:spTree>
    <p:extLst>
      <p:ext uri="{BB962C8B-B14F-4D97-AF65-F5344CB8AC3E}">
        <p14:creationId xmlns:p14="http://schemas.microsoft.com/office/powerpoint/2010/main" val="3584639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we will do</a:t>
            </a:r>
            <a:endParaRPr lang="en-US" dirty="0"/>
          </a:p>
        </p:txBody>
      </p:sp>
      <p:sp>
        <p:nvSpPr>
          <p:cNvPr id="3" name="Content Placeholder 2"/>
          <p:cNvSpPr>
            <a:spLocks noGrp="1"/>
          </p:cNvSpPr>
          <p:nvPr>
            <p:ph idx="1"/>
          </p:nvPr>
        </p:nvSpPr>
        <p:spPr>
          <a:xfrm>
            <a:off x="0" y="1219200"/>
            <a:ext cx="9144000" cy="5486400"/>
          </a:xfrm>
        </p:spPr>
        <p:txBody>
          <a:bodyPr>
            <a:normAutofit fontScale="92500" lnSpcReduction="20000"/>
          </a:bodyPr>
          <a:lstStyle/>
          <a:p>
            <a:r>
              <a:rPr lang="en-US" dirty="0" smtClean="0"/>
              <a:t>Discuss/Summarize School of Informatics and Computing Research</a:t>
            </a:r>
          </a:p>
          <a:p>
            <a:r>
              <a:rPr lang="en-US" dirty="0" smtClean="0"/>
              <a:t>How to do a Poster/Presentation </a:t>
            </a:r>
          </a:p>
          <a:p>
            <a:r>
              <a:rPr lang="en-US" dirty="0" smtClean="0"/>
              <a:t>How to write a paper/proposal </a:t>
            </a:r>
          </a:p>
          <a:p>
            <a:pPr lvl="1"/>
            <a:r>
              <a:rPr lang="en-US" dirty="0" smtClean="0"/>
              <a:t>Tools like EndNote</a:t>
            </a:r>
          </a:p>
          <a:p>
            <a:r>
              <a:rPr lang="en-US" dirty="0" smtClean="0"/>
              <a:t>Process of Research including Ethics, Acknowledgements and dealing with related work</a:t>
            </a:r>
          </a:p>
          <a:p>
            <a:pPr lvl="1"/>
            <a:r>
              <a:rPr lang="en-US" dirty="0"/>
              <a:t>How to learn from research supervisor </a:t>
            </a:r>
            <a:endParaRPr lang="en-US" dirty="0" smtClean="0"/>
          </a:p>
          <a:p>
            <a:pPr lvl="1"/>
            <a:r>
              <a:rPr lang="en-US" dirty="0" smtClean="0"/>
              <a:t>Getting IRB approval</a:t>
            </a:r>
          </a:p>
          <a:p>
            <a:r>
              <a:rPr lang="en-US" dirty="0" smtClean="0"/>
              <a:t>Collaboration and Teamwork</a:t>
            </a:r>
          </a:p>
          <a:p>
            <a:r>
              <a:rPr lang="en-US" dirty="0" smtClean="0"/>
              <a:t>Graduate Student round tables; applying to graduate school </a:t>
            </a:r>
            <a:br>
              <a:rPr lang="en-US" dirty="0" smtClean="0"/>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71"/>
            <a:ext cx="9144000" cy="838200"/>
          </a:xfrm>
        </p:spPr>
        <p:txBody>
          <a:bodyPr/>
          <a:lstStyle/>
          <a:p>
            <a:r>
              <a:rPr lang="en-US" dirty="0" smtClean="0"/>
              <a:t>Near Term Course Activities</a:t>
            </a:r>
            <a:endParaRPr lang="en-US" dirty="0"/>
          </a:p>
        </p:txBody>
      </p:sp>
      <p:sp>
        <p:nvSpPr>
          <p:cNvPr id="3" name="Content Placeholder 2"/>
          <p:cNvSpPr>
            <a:spLocks noGrp="1"/>
          </p:cNvSpPr>
          <p:nvPr>
            <p:ph idx="1"/>
          </p:nvPr>
        </p:nvSpPr>
        <p:spPr>
          <a:xfrm>
            <a:off x="0" y="838200"/>
            <a:ext cx="9144000" cy="6019800"/>
          </a:xfrm>
        </p:spPr>
        <p:txBody>
          <a:bodyPr>
            <a:normAutofit fontScale="92500" lnSpcReduction="20000"/>
          </a:bodyPr>
          <a:lstStyle/>
          <a:p>
            <a:r>
              <a:rPr lang="en-US" dirty="0" smtClean="0"/>
              <a:t>Find out about you</a:t>
            </a:r>
          </a:p>
          <a:p>
            <a:pPr lvl="1"/>
            <a:r>
              <a:rPr lang="en-US" dirty="0" smtClean="0"/>
              <a:t>Your experience and interests</a:t>
            </a:r>
          </a:p>
          <a:p>
            <a:pPr lvl="1"/>
            <a:r>
              <a:rPr lang="en-US" dirty="0" smtClean="0"/>
              <a:t>What would you like to get out of class</a:t>
            </a:r>
          </a:p>
          <a:p>
            <a:pPr lvl="1"/>
            <a:r>
              <a:rPr lang="en-US" dirty="0" smtClean="0"/>
              <a:t>Any questions today?</a:t>
            </a:r>
          </a:p>
          <a:p>
            <a:r>
              <a:rPr lang="en-US" dirty="0" smtClean="0"/>
              <a:t>Pose first Homework – which is overview one area of SOIC research and rank your top 5 interests</a:t>
            </a:r>
          </a:p>
          <a:p>
            <a:pPr lvl="1"/>
            <a:r>
              <a:rPr lang="en-US" dirty="0" smtClean="0"/>
              <a:t>Faculty Research</a:t>
            </a:r>
          </a:p>
          <a:p>
            <a:pPr lvl="1"/>
            <a:r>
              <a:rPr lang="en-US" dirty="0" smtClean="0"/>
              <a:t>Previous Projects</a:t>
            </a:r>
          </a:p>
          <a:p>
            <a:pPr lvl="1"/>
            <a:r>
              <a:rPr lang="en-US" dirty="0" smtClean="0"/>
              <a:t>Mentor Suggestions</a:t>
            </a:r>
          </a:p>
          <a:p>
            <a:pPr lvl="1"/>
            <a:r>
              <a:rPr lang="en-US" dirty="0" smtClean="0"/>
              <a:t>These three are all in this presentation</a:t>
            </a:r>
          </a:p>
          <a:p>
            <a:r>
              <a:rPr lang="en-US" dirty="0" smtClean="0"/>
              <a:t>January 9, 11; discussions of research in general and topics in SOIC</a:t>
            </a:r>
          </a:p>
          <a:p>
            <a:r>
              <a:rPr lang="en-US" dirty="0" smtClean="0"/>
              <a:t>January 18 discussion of team projects</a:t>
            </a:r>
          </a:p>
          <a:p>
            <a:r>
              <a:rPr lang="en-US" dirty="0" smtClean="0"/>
              <a:t>By January 23, form teams with chosen topics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Research</a:t>
            </a:r>
            <a:endParaRPr lang="en-US" b="1" dirty="0"/>
          </a:p>
        </p:txBody>
      </p:sp>
      <p:sp>
        <p:nvSpPr>
          <p:cNvPr id="3" name="Content Placeholder 2"/>
          <p:cNvSpPr>
            <a:spLocks noGrp="1"/>
          </p:cNvSpPr>
          <p:nvPr>
            <p:ph idx="1"/>
          </p:nvPr>
        </p:nvSpPr>
        <p:spPr>
          <a:xfrm>
            <a:off x="0" y="685800"/>
            <a:ext cx="9144000" cy="6172200"/>
          </a:xfrm>
        </p:spPr>
        <p:txBody>
          <a:bodyPr>
            <a:normAutofit fontScale="85000" lnSpcReduction="10000"/>
          </a:bodyPr>
          <a:lstStyle/>
          <a:p>
            <a:r>
              <a:rPr lang="en-US" dirty="0" smtClean="0"/>
              <a:t>From web dictionaries:</a:t>
            </a:r>
          </a:p>
          <a:p>
            <a:r>
              <a:rPr lang="en-US" dirty="0" smtClean="0"/>
              <a:t>Diligent </a:t>
            </a:r>
            <a:r>
              <a:rPr lang="en-US" dirty="0"/>
              <a:t>and systematic inquiry or investigation into a subject in order to discover or revise facts, theories, applications, etc</a:t>
            </a:r>
            <a:r>
              <a:rPr lang="en-US" dirty="0" smtClean="0"/>
              <a:t>.</a:t>
            </a:r>
          </a:p>
          <a:p>
            <a:r>
              <a:rPr lang="en-US" dirty="0" smtClean="0"/>
              <a:t>Scholarly </a:t>
            </a:r>
            <a:r>
              <a:rPr lang="en-US" dirty="0"/>
              <a:t>or scientific investigation or inquiry. See Synonyms at inquiry.</a:t>
            </a:r>
          </a:p>
          <a:p>
            <a:r>
              <a:rPr lang="en-US" dirty="0"/>
              <a:t>Close, careful study.</a:t>
            </a:r>
          </a:p>
          <a:p>
            <a:r>
              <a:rPr lang="en-US" dirty="0" smtClean="0"/>
              <a:t>Root: 1577</a:t>
            </a:r>
            <a:r>
              <a:rPr lang="en-US" dirty="0"/>
              <a:t>, "act of searching closely," from </a:t>
            </a:r>
            <a:r>
              <a:rPr lang="en-US" dirty="0" err="1"/>
              <a:t>M.Fr</a:t>
            </a:r>
            <a:r>
              <a:rPr lang="en-US" dirty="0"/>
              <a:t>. </a:t>
            </a:r>
            <a:r>
              <a:rPr lang="en-US" dirty="0" err="1"/>
              <a:t>recerche</a:t>
            </a:r>
            <a:r>
              <a:rPr lang="en-US" dirty="0"/>
              <a:t> (1539), from </a:t>
            </a:r>
            <a:r>
              <a:rPr lang="en-US" dirty="0" err="1"/>
              <a:t>O.Fr</a:t>
            </a:r>
            <a:r>
              <a:rPr lang="en-US" dirty="0"/>
              <a:t>. </a:t>
            </a:r>
            <a:r>
              <a:rPr lang="en-US" dirty="0" err="1"/>
              <a:t>recercher</a:t>
            </a:r>
            <a:r>
              <a:rPr lang="en-US" dirty="0"/>
              <a:t> "seek out, search closely," from re-, intensive prefix, + </a:t>
            </a:r>
            <a:r>
              <a:rPr lang="en-US" dirty="0" err="1"/>
              <a:t>cercher</a:t>
            </a:r>
            <a:r>
              <a:rPr lang="en-US" dirty="0"/>
              <a:t> "to seek for" (see search). Meaning "scientific inquiry" is first attested 1639. Phrase research and development is recorded from </a:t>
            </a:r>
            <a:r>
              <a:rPr lang="en-US" dirty="0" smtClean="0"/>
              <a:t>1923</a:t>
            </a:r>
          </a:p>
          <a:p>
            <a:r>
              <a:rPr lang="en-US" dirty="0" smtClean="0"/>
              <a:t>I will define as “</a:t>
            </a:r>
            <a:r>
              <a:rPr lang="en-US" b="1" dirty="0" smtClean="0"/>
              <a:t>Thoughtful study of well posed interesting/important question taking account of other relevant  studies</a:t>
            </a:r>
            <a:r>
              <a:rPr lang="en-US" dirty="0" smtClean="0"/>
              <a:t>”</a:t>
            </a:r>
            <a:endParaRPr lang="en-US" dirty="0"/>
          </a:p>
        </p:txBody>
      </p:sp>
    </p:spTree>
    <p:extLst>
      <p:ext uri="{BB962C8B-B14F-4D97-AF65-F5344CB8AC3E}">
        <p14:creationId xmlns:p14="http://schemas.microsoft.com/office/powerpoint/2010/main" val="3457259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1524000"/>
            <a:ext cx="2743200" cy="685800"/>
          </a:xfrm>
        </p:spPr>
        <p:txBody>
          <a:bodyPr>
            <a:normAutofit fontScale="90000"/>
          </a:bodyPr>
          <a:lstStyle/>
          <a:p>
            <a:r>
              <a:rPr lang="en-US" dirty="0" smtClean="0"/>
              <a:t>Previous year Student Projects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1417272"/>
              </p:ext>
            </p:extLst>
          </p:nvPr>
        </p:nvGraphicFramePr>
        <p:xfrm>
          <a:off x="0" y="0"/>
          <a:ext cx="6858000" cy="6795170"/>
        </p:xfrm>
        <a:graphic>
          <a:graphicData uri="http://schemas.openxmlformats.org/drawingml/2006/table">
            <a:tbl>
              <a:tblPr/>
              <a:tblGrid>
                <a:gridCol w="6858000"/>
              </a:tblGrid>
              <a:tr h="258872">
                <a:tc>
                  <a:txBody>
                    <a:bodyPr/>
                    <a:lstStyle/>
                    <a:p>
                      <a:r>
                        <a:rPr lang="en-US" sz="1400" b="1" dirty="0">
                          <a:effectLst/>
                          <a:hlinkClick r:id="rId2"/>
                        </a:rPr>
                        <a:t>Spring 2011</a:t>
                      </a:r>
                      <a:endParaRPr lang="en-US" sz="1400" dirty="0">
                        <a:effectLst/>
                      </a:endParaRPr>
                    </a:p>
                  </a:txBody>
                  <a:tcPr marL="58420" marR="58420" marT="29210" marB="29210" anchor="ctr">
                    <a:lnL>
                      <a:noFill/>
                    </a:lnL>
                    <a:lnR>
                      <a:noFill/>
                    </a:lnR>
                    <a:lnT>
                      <a:noFill/>
                    </a:lnT>
                    <a:lnB w="12700" cap="flat" cmpd="sng" algn="ctr">
                      <a:solidFill>
                        <a:srgbClr val="000000"/>
                      </a:solidFill>
                      <a:prstDash val="solid"/>
                      <a:round/>
                      <a:headEnd type="none" w="med" len="med"/>
                      <a:tailEnd type="none" w="med" len="med"/>
                    </a:lnB>
                  </a:tcPr>
                </a:tc>
              </a:tr>
              <a:tr h="285440">
                <a:tc>
                  <a:txBody>
                    <a:bodyPr/>
                    <a:lstStyle/>
                    <a:p>
                      <a:r>
                        <a:rPr lang="en-US" sz="1600"/>
                        <a:t>Business Informatics</a:t>
                      </a:r>
                    </a:p>
                  </a:txBody>
                  <a:tcPr marL="58420" marR="58420" marT="29210" marB="29210" anchor="ctr">
                    <a:lnL>
                      <a:noFill/>
                    </a:lnL>
                    <a:lnR>
                      <a:noFill/>
                    </a:lnR>
                    <a:lnT w="12700" cap="flat" cmpd="sng" algn="ctr">
                      <a:solidFill>
                        <a:srgbClr val="000000"/>
                      </a:solidFill>
                      <a:prstDash val="solid"/>
                      <a:round/>
                      <a:headEnd type="none" w="med" len="med"/>
                      <a:tailEnd type="none" w="med" len="med"/>
                    </a:lnT>
                    <a:lnB>
                      <a:noFill/>
                    </a:lnB>
                  </a:tcPr>
                </a:tc>
              </a:tr>
              <a:tr h="285440">
                <a:tc>
                  <a:txBody>
                    <a:bodyPr/>
                    <a:lstStyle/>
                    <a:p>
                      <a:r>
                        <a:rPr lang="en-US" sz="1600"/>
                        <a:t>Collaboration: Enhancing Small Team Collaboration </a:t>
                      </a:r>
                    </a:p>
                  </a:txBody>
                  <a:tcPr marL="58420" marR="58420" marT="29210" marB="29210" anchor="ctr">
                    <a:lnL>
                      <a:noFill/>
                    </a:lnL>
                    <a:lnR>
                      <a:noFill/>
                    </a:lnR>
                    <a:lnT>
                      <a:noFill/>
                    </a:lnT>
                    <a:lnB>
                      <a:noFill/>
                    </a:lnB>
                  </a:tcPr>
                </a:tc>
              </a:tr>
              <a:tr h="285440">
                <a:tc>
                  <a:txBody>
                    <a:bodyPr/>
                    <a:lstStyle/>
                    <a:p>
                      <a:r>
                        <a:rPr lang="en-US" sz="1600"/>
                        <a:t>Complex Systems: Analyzing Social Patterns </a:t>
                      </a:r>
                    </a:p>
                  </a:txBody>
                  <a:tcPr marL="58420" marR="58420" marT="29210" marB="29210" anchor="ctr">
                    <a:lnL>
                      <a:noFill/>
                    </a:lnL>
                    <a:lnR>
                      <a:noFill/>
                    </a:lnR>
                    <a:lnT>
                      <a:noFill/>
                    </a:lnT>
                    <a:lnB>
                      <a:noFill/>
                    </a:lnB>
                  </a:tcPr>
                </a:tc>
              </a:tr>
              <a:tr h="515710">
                <a:tc>
                  <a:txBody>
                    <a:bodyPr/>
                    <a:lstStyle/>
                    <a:p>
                      <a:r>
                        <a:rPr lang="en-US" sz="1600"/>
                        <a:t>Cyberinfrastructure / Bioinformatics: Analysis of Protein from the Thousand Genomes Project </a:t>
                      </a:r>
                    </a:p>
                  </a:txBody>
                  <a:tcPr marL="58420" marR="58420" marT="29210" marB="29210" anchor="ctr">
                    <a:lnL>
                      <a:noFill/>
                    </a:lnL>
                    <a:lnR>
                      <a:noFill/>
                    </a:lnR>
                    <a:lnT>
                      <a:noFill/>
                    </a:lnT>
                    <a:lnB>
                      <a:noFill/>
                    </a:lnB>
                  </a:tcPr>
                </a:tc>
              </a:tr>
              <a:tr h="285440">
                <a:tc>
                  <a:txBody>
                    <a:bodyPr/>
                    <a:lstStyle/>
                    <a:p>
                      <a:r>
                        <a:rPr lang="en-US" sz="1600" dirty="0"/>
                        <a:t>HCI : How Rumors Influence Us </a:t>
                      </a:r>
                    </a:p>
                  </a:txBody>
                  <a:tcPr marL="58420" marR="58420" marT="29210" marB="29210" anchor="ctr">
                    <a:lnL>
                      <a:noFill/>
                    </a:lnL>
                    <a:lnR>
                      <a:noFill/>
                    </a:lnR>
                    <a:lnT>
                      <a:noFill/>
                    </a:lnT>
                    <a:lnB>
                      <a:noFill/>
                    </a:lnB>
                  </a:tcPr>
                </a:tc>
              </a:tr>
              <a:tr h="285440">
                <a:tc>
                  <a:txBody>
                    <a:bodyPr/>
                    <a:lstStyle/>
                    <a:p>
                      <a:r>
                        <a:rPr lang="en-US" sz="1600"/>
                        <a:t>Health Informatics: The New Era of Healthcare Technology </a:t>
                      </a:r>
                    </a:p>
                  </a:txBody>
                  <a:tcPr marL="58420" marR="58420" marT="29210" marB="29210" anchor="ctr">
                    <a:lnL>
                      <a:noFill/>
                    </a:lnL>
                    <a:lnR>
                      <a:noFill/>
                    </a:lnR>
                    <a:lnT>
                      <a:noFill/>
                    </a:lnT>
                    <a:lnB>
                      <a:noFill/>
                    </a:lnB>
                  </a:tcPr>
                </a:tc>
              </a:tr>
              <a:tr h="285440">
                <a:tc>
                  <a:txBody>
                    <a:bodyPr/>
                    <a:lstStyle/>
                    <a:p>
                      <a:r>
                        <a:rPr lang="en-US" sz="1600"/>
                        <a:t>Music Informatics/HCI: Music Database Visualization </a:t>
                      </a:r>
                    </a:p>
                  </a:txBody>
                  <a:tcPr marL="58420" marR="58420" marT="29210" marB="29210" anchor="ctr">
                    <a:lnL>
                      <a:noFill/>
                    </a:lnL>
                    <a:lnR>
                      <a:noFill/>
                    </a:lnR>
                    <a:lnT>
                      <a:noFill/>
                    </a:lnT>
                    <a:lnB>
                      <a:noFill/>
                    </a:lnB>
                  </a:tcPr>
                </a:tc>
              </a:tr>
              <a:tr h="285440">
                <a:tc>
                  <a:txBody>
                    <a:bodyPr/>
                    <a:lstStyle/>
                    <a:p>
                      <a:r>
                        <a:rPr lang="en-US" sz="1600"/>
                        <a:t>Security: Permission System Evaluation on the Android Mobile Platform </a:t>
                      </a:r>
                    </a:p>
                  </a:txBody>
                  <a:tcPr marL="58420" marR="58420" marT="29210" marB="29210" anchor="ctr">
                    <a:lnL>
                      <a:noFill/>
                    </a:lnL>
                    <a:lnR>
                      <a:noFill/>
                    </a:lnR>
                    <a:lnT>
                      <a:noFill/>
                    </a:lnT>
                    <a:lnB>
                      <a:noFill/>
                    </a:lnB>
                  </a:tcPr>
                </a:tc>
              </a:tr>
              <a:tr h="285440">
                <a:tc>
                  <a:txBody>
                    <a:bodyPr/>
                    <a:lstStyle/>
                    <a:p>
                      <a:r>
                        <a:rPr lang="en-US" sz="1600"/>
                        <a:t>Security: Spam – A Battle For The Inbox </a:t>
                      </a:r>
                    </a:p>
                  </a:txBody>
                  <a:tcPr marL="58420" marR="58420" marT="29210" marB="29210" anchor="ctr">
                    <a:lnL>
                      <a:noFill/>
                    </a:lnL>
                    <a:lnR>
                      <a:noFill/>
                    </a:lnR>
                    <a:lnT>
                      <a:noFill/>
                    </a:lnT>
                    <a:lnB>
                      <a:noFill/>
                    </a:lnB>
                  </a:tcPr>
                </a:tc>
              </a:tr>
              <a:tr h="285440">
                <a:tc>
                  <a:txBody>
                    <a:bodyPr/>
                    <a:lstStyle/>
                    <a:p>
                      <a:r>
                        <a:rPr lang="en-US" sz="1600" dirty="0"/>
                        <a:t>Ubiquitous Computing </a:t>
                      </a:r>
                    </a:p>
                  </a:txBody>
                  <a:tcPr marL="58420" marR="58420" marT="29210" marB="29210" anchor="ctr">
                    <a:lnL>
                      <a:noFill/>
                    </a:lnL>
                    <a:lnR>
                      <a:noFill/>
                    </a:lnR>
                    <a:lnT>
                      <a:noFill/>
                    </a:lnT>
                    <a:lnB>
                      <a:noFill/>
                    </a:lnB>
                  </a:tcPr>
                </a:tc>
              </a:tr>
              <a:tr h="258872">
                <a:tc>
                  <a:txBody>
                    <a:bodyPr/>
                    <a:lstStyle/>
                    <a:p>
                      <a:r>
                        <a:rPr lang="en-US" sz="1400" b="1">
                          <a:effectLst/>
                          <a:hlinkClick r:id="rId2"/>
                        </a:rPr>
                        <a:t>Spring 2010</a:t>
                      </a:r>
                      <a:endParaRPr lang="en-US" sz="1400">
                        <a:effectLst/>
                      </a:endParaRPr>
                    </a:p>
                  </a:txBody>
                  <a:tcPr marL="58420" marR="58420" marT="29210" marB="29210" anchor="ctr">
                    <a:lnL>
                      <a:noFill/>
                    </a:lnL>
                    <a:lnR>
                      <a:noFill/>
                    </a:lnR>
                    <a:lnT>
                      <a:noFill/>
                    </a:lnT>
                    <a:lnB w="12700" cap="flat" cmpd="sng" algn="ctr">
                      <a:solidFill>
                        <a:srgbClr val="000000"/>
                      </a:solidFill>
                      <a:prstDash val="solid"/>
                      <a:round/>
                      <a:headEnd type="none" w="med" len="med"/>
                      <a:tailEnd type="none" w="med" len="med"/>
                    </a:lnB>
                  </a:tcPr>
                </a:tc>
              </a:tr>
              <a:tr h="285440">
                <a:tc>
                  <a:txBody>
                    <a:bodyPr/>
                    <a:lstStyle/>
                    <a:p>
                      <a:r>
                        <a:rPr lang="en-US" sz="1600"/>
                        <a:t>Bioinformatics: Bioinformatics and Supercomputing </a:t>
                      </a:r>
                    </a:p>
                  </a:txBody>
                  <a:tcPr marL="58420" marR="58420" marT="29210" marB="29210" anchor="ctr">
                    <a:lnL>
                      <a:noFill/>
                    </a:lnL>
                    <a:lnR>
                      <a:noFill/>
                    </a:lnR>
                    <a:lnT w="12700" cap="flat" cmpd="sng" algn="ctr">
                      <a:solidFill>
                        <a:srgbClr val="000000"/>
                      </a:solidFill>
                      <a:prstDash val="solid"/>
                      <a:round/>
                      <a:headEnd type="none" w="med" len="med"/>
                      <a:tailEnd type="none" w="med" len="med"/>
                    </a:lnT>
                    <a:lnB>
                      <a:noFill/>
                    </a:lnB>
                  </a:tcPr>
                </a:tc>
              </a:tr>
              <a:tr h="285440">
                <a:tc>
                  <a:txBody>
                    <a:bodyPr/>
                    <a:lstStyle/>
                    <a:p>
                      <a:r>
                        <a:rPr lang="en-US" sz="1600"/>
                        <a:t>Data Mining: Do Integer Ratings Hinder Recommendation Systems? </a:t>
                      </a:r>
                    </a:p>
                  </a:txBody>
                  <a:tcPr marL="58420" marR="58420" marT="29210" marB="29210" anchor="ctr">
                    <a:lnL>
                      <a:noFill/>
                    </a:lnL>
                    <a:lnR>
                      <a:noFill/>
                    </a:lnR>
                    <a:lnT>
                      <a:noFill/>
                    </a:lnT>
                    <a:lnB>
                      <a:noFill/>
                    </a:lnB>
                  </a:tcPr>
                </a:tc>
              </a:tr>
              <a:tr h="323250">
                <a:tc>
                  <a:txBody>
                    <a:bodyPr/>
                    <a:lstStyle/>
                    <a:p>
                      <a:r>
                        <a:rPr lang="en-US" sz="1600" dirty="0"/>
                        <a:t>Google Wave: Usability </a:t>
                      </a:r>
                      <a:r>
                        <a:rPr lang="en-US" sz="1600" dirty="0" smtClean="0"/>
                        <a:t>of</a:t>
                      </a:r>
                      <a:r>
                        <a:rPr lang="en-US" sz="1600" baseline="0" dirty="0" smtClean="0"/>
                        <a:t> </a:t>
                      </a:r>
                      <a:r>
                        <a:rPr lang="en-US" sz="1600" dirty="0" smtClean="0"/>
                        <a:t>Google </a:t>
                      </a:r>
                      <a:r>
                        <a:rPr lang="en-US" sz="1600" dirty="0"/>
                        <a:t>Wave </a:t>
                      </a:r>
                    </a:p>
                  </a:txBody>
                  <a:tcPr marL="58420" marR="58420" marT="29210" marB="29210" anchor="ctr">
                    <a:lnL>
                      <a:noFill/>
                    </a:lnL>
                    <a:lnR>
                      <a:noFill/>
                    </a:lnR>
                    <a:lnT>
                      <a:noFill/>
                    </a:lnT>
                    <a:lnB>
                      <a:noFill/>
                    </a:lnB>
                  </a:tcPr>
                </a:tc>
              </a:tr>
              <a:tr h="285440">
                <a:tc>
                  <a:txBody>
                    <a:bodyPr/>
                    <a:lstStyle/>
                    <a:p>
                      <a:r>
                        <a:rPr lang="en-US" sz="1600" dirty="0"/>
                        <a:t>Google Wave: Exploring Google wave for Research Collaboration </a:t>
                      </a:r>
                    </a:p>
                  </a:txBody>
                  <a:tcPr marL="58420" marR="58420" marT="29210" marB="29210" anchor="ctr">
                    <a:lnL>
                      <a:noFill/>
                    </a:lnL>
                    <a:lnR>
                      <a:noFill/>
                    </a:lnR>
                    <a:lnT>
                      <a:noFill/>
                    </a:lnT>
                    <a:lnB>
                      <a:noFill/>
                    </a:lnB>
                  </a:tcPr>
                </a:tc>
              </a:tr>
              <a:tr h="515710">
                <a:tc>
                  <a:txBody>
                    <a:bodyPr/>
                    <a:lstStyle/>
                    <a:p>
                      <a:r>
                        <a:rPr lang="en-US" sz="1600"/>
                        <a:t>HCID : The Fine Line Of Acceptable Behavior - Face to Face vs. Mediated Interaction </a:t>
                      </a:r>
                    </a:p>
                  </a:txBody>
                  <a:tcPr marL="58420" marR="58420" marT="29210" marB="29210" anchor="ctr">
                    <a:lnL>
                      <a:noFill/>
                    </a:lnL>
                    <a:lnR>
                      <a:noFill/>
                    </a:lnR>
                    <a:lnT>
                      <a:noFill/>
                    </a:lnT>
                    <a:lnB>
                      <a:noFill/>
                    </a:lnB>
                  </a:tcPr>
                </a:tc>
              </a:tr>
              <a:tr h="285440">
                <a:tc>
                  <a:txBody>
                    <a:bodyPr/>
                    <a:lstStyle/>
                    <a:p>
                      <a:r>
                        <a:rPr lang="en-US" sz="1600"/>
                        <a:t>Health Informatics: Health Recommender System </a:t>
                      </a:r>
                    </a:p>
                  </a:txBody>
                  <a:tcPr marL="58420" marR="58420" marT="29210" marB="29210" anchor="ctr">
                    <a:lnL>
                      <a:noFill/>
                    </a:lnL>
                    <a:lnR>
                      <a:noFill/>
                    </a:lnR>
                    <a:lnT>
                      <a:noFill/>
                    </a:lnT>
                    <a:lnB>
                      <a:noFill/>
                    </a:lnB>
                  </a:tcPr>
                </a:tc>
              </a:tr>
              <a:tr h="285440">
                <a:tc>
                  <a:txBody>
                    <a:bodyPr/>
                    <a:lstStyle/>
                    <a:p>
                      <a:r>
                        <a:rPr lang="en-US" sz="1600"/>
                        <a:t>Mobile/Ubiquitous Computing </a:t>
                      </a:r>
                    </a:p>
                  </a:txBody>
                  <a:tcPr marL="58420" marR="58420" marT="29210" marB="29210" anchor="ctr">
                    <a:lnL>
                      <a:noFill/>
                    </a:lnL>
                    <a:lnR>
                      <a:noFill/>
                    </a:lnR>
                    <a:lnT>
                      <a:noFill/>
                    </a:lnT>
                    <a:lnB>
                      <a:noFill/>
                    </a:lnB>
                  </a:tcPr>
                </a:tc>
              </a:tr>
              <a:tr h="285440">
                <a:tc>
                  <a:txBody>
                    <a:bodyPr/>
                    <a:lstStyle/>
                    <a:p>
                      <a:r>
                        <a:rPr lang="en-US" sz="1600"/>
                        <a:t>Research Website: SOIC Undergraduate Research Resource </a:t>
                      </a:r>
                    </a:p>
                  </a:txBody>
                  <a:tcPr marL="58420" marR="58420" marT="29210" marB="29210" anchor="ctr">
                    <a:lnL>
                      <a:noFill/>
                    </a:lnL>
                    <a:lnR>
                      <a:noFill/>
                    </a:lnR>
                    <a:lnT>
                      <a:noFill/>
                    </a:lnT>
                    <a:lnB>
                      <a:noFill/>
                    </a:lnB>
                  </a:tcPr>
                </a:tc>
              </a:tr>
              <a:tr h="285440">
                <a:tc>
                  <a:txBody>
                    <a:bodyPr/>
                    <a:lstStyle/>
                    <a:p>
                      <a:r>
                        <a:rPr lang="en-US" sz="1600" dirty="0"/>
                        <a:t>Security: Solutions to Mobile Security for the Android Operating System</a:t>
                      </a:r>
                    </a:p>
                  </a:txBody>
                  <a:tcPr marL="58420" marR="58420" marT="29210" marB="29210" anchor="ctr">
                    <a:lnL>
                      <a:noFill/>
                    </a:lnL>
                    <a:lnR>
                      <a:noFill/>
                    </a:lnR>
                    <a:lnT>
                      <a:noFill/>
                    </a:lnT>
                    <a:lnB>
                      <a:noFill/>
                    </a:lnB>
                  </a:tcPr>
                </a:tc>
              </a:tr>
            </a:tbl>
          </a:graphicData>
        </a:graphic>
      </p:graphicFrame>
    </p:spTree>
    <p:extLst>
      <p:ext uri="{BB962C8B-B14F-4D97-AF65-F5344CB8AC3E}">
        <p14:creationId xmlns:p14="http://schemas.microsoft.com/office/powerpoint/2010/main" val="2529981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5463</TotalTime>
  <Words>4263</Words>
  <Application>Microsoft Office PowerPoint</Application>
  <PresentationFormat>On-screen Show (4:3)</PresentationFormat>
  <Paragraphs>516</Paragraphs>
  <Slides>53</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Office Theme</vt:lpstr>
      <vt:lpstr>Acrobat Document</vt:lpstr>
      <vt:lpstr>Research Methods for Informatics and Computing  A: Introduction</vt:lpstr>
      <vt:lpstr>Basic Plan</vt:lpstr>
      <vt:lpstr>Grading Philosophy</vt:lpstr>
      <vt:lpstr>Assignment 1: I399 Research Methods for Informatics and Computing </vt:lpstr>
      <vt:lpstr>Assignment 2: I399 Research Methods for Informatics and Computing </vt:lpstr>
      <vt:lpstr>Things we will do</vt:lpstr>
      <vt:lpstr>Near Term Course Activities</vt:lpstr>
      <vt:lpstr>Research</vt:lpstr>
      <vt:lpstr>Previous year Student Projects</vt:lpstr>
      <vt:lpstr>Projects with some detail 2011-I</vt:lpstr>
      <vt:lpstr>Projects with some detail 2011-II</vt:lpstr>
      <vt:lpstr>Projects with some detail 2010-I</vt:lpstr>
      <vt:lpstr>Projects with some detail 2010-II</vt:lpstr>
      <vt:lpstr>Projects Suggested by 2012 Mentors – I Social Media Area</vt:lpstr>
      <vt:lpstr>Projects Suggested by 2012 Mentors – II Smart Phone (Ubiquitous Computing) Area</vt:lpstr>
      <vt:lpstr>Projects Suggested by 2012 Mentors – III HCI and Informatics Policy Area</vt:lpstr>
      <vt:lpstr>Projects Suggested by 2012 Mentors – IV Somewhat more technical</vt:lpstr>
      <vt:lpstr>Research in School of Informatics and Computing</vt:lpstr>
      <vt:lpstr>Largely Informatics at IU</vt:lpstr>
      <vt:lpstr>Largely Applied Computer Science</vt:lpstr>
      <vt:lpstr>Largely Core Computer Science</vt:lpstr>
      <vt:lpstr>IU Research areas in a nutshell -- Security</vt:lpstr>
      <vt:lpstr>Bioinformatics</vt:lpstr>
      <vt:lpstr>Chemical Informatics</vt:lpstr>
      <vt:lpstr>Health Informatics</vt:lpstr>
      <vt:lpstr>Music Informatics</vt:lpstr>
      <vt:lpstr>Complex Systems and Networks</vt:lpstr>
      <vt:lpstr>TeraGrid Web of Science</vt:lpstr>
      <vt:lpstr>Social Informatics </vt:lpstr>
      <vt:lpstr>Human Computer Interaction Design </vt:lpstr>
      <vt:lpstr>PowerPoint Presentation</vt:lpstr>
      <vt:lpstr>Cyberinfrastructure and  High Performance Computing</vt:lpstr>
      <vt:lpstr>Data, Databases and Search</vt:lpstr>
      <vt:lpstr>PowerPoint Presentation</vt:lpstr>
      <vt:lpstr>Image Analysis</vt:lpstr>
      <vt:lpstr>Ubiquitous Computing</vt:lpstr>
      <vt:lpstr>Robotics</vt:lpstr>
      <vt:lpstr>Sensors as a Service Cell phones are important  sensor/Collaborative device</vt:lpstr>
      <vt:lpstr>Visualization and Computer Graphics</vt:lpstr>
      <vt:lpstr>Computer Architecture</vt:lpstr>
      <vt:lpstr>Computer Networking</vt:lpstr>
      <vt:lpstr>Programming Languages and Compilers</vt:lpstr>
      <vt:lpstr>Artificial Intelligence, Artificial Life and Cognitive Science</vt:lpstr>
      <vt:lpstr>Computation Theory and Logic Quantum Computing </vt:lpstr>
      <vt:lpstr>Some key aspects of “Research”</vt:lpstr>
      <vt:lpstr>Research</vt:lpstr>
      <vt:lpstr>Short Motivation</vt:lpstr>
      <vt:lpstr>Some key aspects of “Research”</vt:lpstr>
      <vt:lpstr>Short Motivation</vt:lpstr>
      <vt:lpstr>Implementation</vt:lpstr>
      <vt:lpstr>Approaches </vt:lpstr>
      <vt:lpstr>Things students can learn</vt:lpstr>
      <vt:lpstr>Icing on the Cake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394</cp:revision>
  <dcterms:created xsi:type="dcterms:W3CDTF">2010-01-10T02:32:38Z</dcterms:created>
  <dcterms:modified xsi:type="dcterms:W3CDTF">2012-01-11T22:10:33Z</dcterms:modified>
</cp:coreProperties>
</file>