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68" r:id="rId3"/>
    <p:sldId id="256" r:id="rId4"/>
    <p:sldId id="257" r:id="rId5"/>
    <p:sldId id="258" r:id="rId6"/>
    <p:sldId id="259" r:id="rId7"/>
    <p:sldId id="260" r:id="rId8"/>
    <p:sldId id="261" r:id="rId9"/>
    <p:sldId id="264" r:id="rId10"/>
    <p:sldId id="262" r:id="rId11"/>
    <p:sldId id="263" r:id="rId12"/>
    <p:sldId id="265" r:id="rId13"/>
    <p:sldId id="266"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59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C501DA-D63D-43FB-826C-9B3CDF3F3DBF}" type="datetimeFigureOut">
              <a:rPr lang="en-US" smtClean="0"/>
              <a:t>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861DE-A455-410F-86D2-EF27D46B7116}" type="slidenum">
              <a:rPr lang="en-US" smtClean="0"/>
              <a:t>‹#›</a:t>
            </a:fld>
            <a:endParaRPr lang="en-US"/>
          </a:p>
        </p:txBody>
      </p:sp>
    </p:spTree>
    <p:extLst>
      <p:ext uri="{BB962C8B-B14F-4D97-AF65-F5344CB8AC3E}">
        <p14:creationId xmlns:p14="http://schemas.microsoft.com/office/powerpoint/2010/main" val="3921114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C501DA-D63D-43FB-826C-9B3CDF3F3DBF}" type="datetimeFigureOut">
              <a:rPr lang="en-US" smtClean="0"/>
              <a:t>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861DE-A455-410F-86D2-EF27D46B7116}" type="slidenum">
              <a:rPr lang="en-US" smtClean="0"/>
              <a:t>‹#›</a:t>
            </a:fld>
            <a:endParaRPr lang="en-US"/>
          </a:p>
        </p:txBody>
      </p:sp>
    </p:spTree>
    <p:extLst>
      <p:ext uri="{BB962C8B-B14F-4D97-AF65-F5344CB8AC3E}">
        <p14:creationId xmlns:p14="http://schemas.microsoft.com/office/powerpoint/2010/main" val="1007050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C501DA-D63D-43FB-826C-9B3CDF3F3DBF}" type="datetimeFigureOut">
              <a:rPr lang="en-US" smtClean="0"/>
              <a:t>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861DE-A455-410F-86D2-EF27D46B7116}" type="slidenum">
              <a:rPr lang="en-US" smtClean="0"/>
              <a:t>‹#›</a:t>
            </a:fld>
            <a:endParaRPr lang="en-US"/>
          </a:p>
        </p:txBody>
      </p:sp>
    </p:spTree>
    <p:extLst>
      <p:ext uri="{BB962C8B-B14F-4D97-AF65-F5344CB8AC3E}">
        <p14:creationId xmlns:p14="http://schemas.microsoft.com/office/powerpoint/2010/main" val="634606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C501DA-D63D-43FB-826C-9B3CDF3F3DBF}" type="datetimeFigureOut">
              <a:rPr lang="en-US" smtClean="0"/>
              <a:t>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861DE-A455-410F-86D2-EF27D46B7116}" type="slidenum">
              <a:rPr lang="en-US" smtClean="0"/>
              <a:t>‹#›</a:t>
            </a:fld>
            <a:endParaRPr lang="en-US"/>
          </a:p>
        </p:txBody>
      </p:sp>
    </p:spTree>
    <p:extLst>
      <p:ext uri="{BB962C8B-B14F-4D97-AF65-F5344CB8AC3E}">
        <p14:creationId xmlns:p14="http://schemas.microsoft.com/office/powerpoint/2010/main" val="2229080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C501DA-D63D-43FB-826C-9B3CDF3F3DBF}" type="datetimeFigureOut">
              <a:rPr lang="en-US" smtClean="0"/>
              <a:t>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861DE-A455-410F-86D2-EF27D46B7116}" type="slidenum">
              <a:rPr lang="en-US" smtClean="0"/>
              <a:t>‹#›</a:t>
            </a:fld>
            <a:endParaRPr lang="en-US"/>
          </a:p>
        </p:txBody>
      </p:sp>
    </p:spTree>
    <p:extLst>
      <p:ext uri="{BB962C8B-B14F-4D97-AF65-F5344CB8AC3E}">
        <p14:creationId xmlns:p14="http://schemas.microsoft.com/office/powerpoint/2010/main" val="1325848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C501DA-D63D-43FB-826C-9B3CDF3F3DBF}" type="datetimeFigureOut">
              <a:rPr lang="en-US" smtClean="0"/>
              <a:t>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E861DE-A455-410F-86D2-EF27D46B7116}" type="slidenum">
              <a:rPr lang="en-US" smtClean="0"/>
              <a:t>‹#›</a:t>
            </a:fld>
            <a:endParaRPr lang="en-US"/>
          </a:p>
        </p:txBody>
      </p:sp>
    </p:spTree>
    <p:extLst>
      <p:ext uri="{BB962C8B-B14F-4D97-AF65-F5344CB8AC3E}">
        <p14:creationId xmlns:p14="http://schemas.microsoft.com/office/powerpoint/2010/main" val="2003162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C501DA-D63D-43FB-826C-9B3CDF3F3DBF}" type="datetimeFigureOut">
              <a:rPr lang="en-US" smtClean="0"/>
              <a:t>2/1/2012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E861DE-A455-410F-86D2-EF27D46B7116}" type="slidenum">
              <a:rPr lang="en-US" smtClean="0"/>
              <a:t>‹#›</a:t>
            </a:fld>
            <a:endParaRPr lang="en-US"/>
          </a:p>
        </p:txBody>
      </p:sp>
    </p:spTree>
    <p:extLst>
      <p:ext uri="{BB962C8B-B14F-4D97-AF65-F5344CB8AC3E}">
        <p14:creationId xmlns:p14="http://schemas.microsoft.com/office/powerpoint/2010/main" val="4094476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C501DA-D63D-43FB-826C-9B3CDF3F3DBF}" type="datetimeFigureOut">
              <a:rPr lang="en-US" smtClean="0"/>
              <a:t>2/1/2012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E861DE-A455-410F-86D2-EF27D46B7116}" type="slidenum">
              <a:rPr lang="en-US" smtClean="0"/>
              <a:t>‹#›</a:t>
            </a:fld>
            <a:endParaRPr lang="en-US"/>
          </a:p>
        </p:txBody>
      </p:sp>
    </p:spTree>
    <p:extLst>
      <p:ext uri="{BB962C8B-B14F-4D97-AF65-F5344CB8AC3E}">
        <p14:creationId xmlns:p14="http://schemas.microsoft.com/office/powerpoint/2010/main" val="3360811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C501DA-D63D-43FB-826C-9B3CDF3F3DBF}" type="datetimeFigureOut">
              <a:rPr lang="en-US" smtClean="0"/>
              <a:t>2/1/2012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E861DE-A455-410F-86D2-EF27D46B7116}" type="slidenum">
              <a:rPr lang="en-US" smtClean="0"/>
              <a:t>‹#›</a:t>
            </a:fld>
            <a:endParaRPr lang="en-US"/>
          </a:p>
        </p:txBody>
      </p:sp>
    </p:spTree>
    <p:extLst>
      <p:ext uri="{BB962C8B-B14F-4D97-AF65-F5344CB8AC3E}">
        <p14:creationId xmlns:p14="http://schemas.microsoft.com/office/powerpoint/2010/main" val="1364775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C501DA-D63D-43FB-826C-9B3CDF3F3DBF}" type="datetimeFigureOut">
              <a:rPr lang="en-US" smtClean="0"/>
              <a:t>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E861DE-A455-410F-86D2-EF27D46B7116}" type="slidenum">
              <a:rPr lang="en-US" smtClean="0"/>
              <a:t>‹#›</a:t>
            </a:fld>
            <a:endParaRPr lang="en-US"/>
          </a:p>
        </p:txBody>
      </p:sp>
    </p:spTree>
    <p:extLst>
      <p:ext uri="{BB962C8B-B14F-4D97-AF65-F5344CB8AC3E}">
        <p14:creationId xmlns:p14="http://schemas.microsoft.com/office/powerpoint/2010/main" val="866716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C501DA-D63D-43FB-826C-9B3CDF3F3DBF}" type="datetimeFigureOut">
              <a:rPr lang="en-US" smtClean="0"/>
              <a:t>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E861DE-A455-410F-86D2-EF27D46B7116}" type="slidenum">
              <a:rPr lang="en-US" smtClean="0"/>
              <a:t>‹#›</a:t>
            </a:fld>
            <a:endParaRPr lang="en-US"/>
          </a:p>
        </p:txBody>
      </p:sp>
    </p:spTree>
    <p:extLst>
      <p:ext uri="{BB962C8B-B14F-4D97-AF65-F5344CB8AC3E}">
        <p14:creationId xmlns:p14="http://schemas.microsoft.com/office/powerpoint/2010/main" val="3631131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C501DA-D63D-43FB-826C-9B3CDF3F3DBF}" type="datetimeFigureOut">
              <a:rPr lang="en-US" smtClean="0"/>
              <a:t>2/1/2012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E861DE-A455-410F-86D2-EF27D46B7116}" type="slidenum">
              <a:rPr lang="en-US" smtClean="0"/>
              <a:t>‹#›</a:t>
            </a:fld>
            <a:endParaRPr lang="en-US"/>
          </a:p>
        </p:txBody>
      </p:sp>
    </p:spTree>
    <p:extLst>
      <p:ext uri="{BB962C8B-B14F-4D97-AF65-F5344CB8AC3E}">
        <p14:creationId xmlns:p14="http://schemas.microsoft.com/office/powerpoint/2010/main" val="272309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I399 Spring 2012</a:t>
            </a:r>
            <a:endParaRPr lang="en-US" dirty="0"/>
          </a:p>
        </p:txBody>
      </p:sp>
      <p:sp>
        <p:nvSpPr>
          <p:cNvPr id="5" name="Subtitle 4"/>
          <p:cNvSpPr>
            <a:spLocks noGrp="1"/>
          </p:cNvSpPr>
          <p:nvPr>
            <p:ph type="subTitle" idx="1"/>
          </p:nvPr>
        </p:nvSpPr>
        <p:spPr/>
        <p:txBody>
          <a:bodyPr>
            <a:normAutofit/>
          </a:bodyPr>
          <a:lstStyle/>
          <a:p>
            <a:r>
              <a:rPr lang="en-US" sz="4000" dirty="0" smtClean="0"/>
              <a:t>Informatics Research</a:t>
            </a:r>
            <a:endParaRPr lang="en-US" sz="4000" dirty="0"/>
          </a:p>
        </p:txBody>
      </p:sp>
    </p:spTree>
    <p:extLst>
      <p:ext uri="{BB962C8B-B14F-4D97-AF65-F5344CB8AC3E}">
        <p14:creationId xmlns:p14="http://schemas.microsoft.com/office/powerpoint/2010/main" val="2171771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143000"/>
          </a:xfrm>
        </p:spPr>
        <p:txBody>
          <a:bodyPr>
            <a:normAutofit fontScale="90000"/>
          </a:bodyPr>
          <a:lstStyle/>
          <a:p>
            <a:r>
              <a:rPr lang="en-US" dirty="0" smtClean="0">
                <a:solidFill>
                  <a:srgbClr val="FF0000"/>
                </a:solidFill>
              </a:rPr>
              <a:t>P8: </a:t>
            </a:r>
            <a:r>
              <a:rPr lang="en-US" dirty="0" smtClean="0"/>
              <a:t>12)Evaluate smartphones comparing </a:t>
            </a:r>
            <a:r>
              <a:rPr lang="en-US" dirty="0" err="1" smtClean="0"/>
              <a:t>iOS</a:t>
            </a:r>
            <a:r>
              <a:rPr lang="en-US" dirty="0" smtClean="0"/>
              <a:t>, Android and WP7?</a:t>
            </a:r>
            <a:br>
              <a:rPr lang="en-US" dirty="0" smtClean="0"/>
            </a:br>
            <a:endParaRPr lang="en-US" dirty="0"/>
          </a:p>
        </p:txBody>
      </p:sp>
      <p:sp>
        <p:nvSpPr>
          <p:cNvPr id="3" name="Content Placeholder 2"/>
          <p:cNvSpPr>
            <a:spLocks noGrp="1"/>
          </p:cNvSpPr>
          <p:nvPr>
            <p:ph idx="1"/>
          </p:nvPr>
        </p:nvSpPr>
        <p:spPr>
          <a:xfrm>
            <a:off x="457200" y="2057400"/>
            <a:ext cx="8229600" cy="4068763"/>
          </a:xfrm>
        </p:spPr>
        <p:txBody>
          <a:bodyPr/>
          <a:lstStyle/>
          <a:p>
            <a:r>
              <a:rPr lang="en-US" dirty="0" smtClean="0"/>
              <a:t>Crook</a:t>
            </a:r>
          </a:p>
          <a:p>
            <a:r>
              <a:rPr lang="en-US" dirty="0" smtClean="0"/>
              <a:t>Frye</a:t>
            </a:r>
          </a:p>
          <a:p>
            <a:r>
              <a:rPr lang="en-US" dirty="0" smtClean="0"/>
              <a:t>McGraw</a:t>
            </a:r>
          </a:p>
          <a:p>
            <a:r>
              <a:rPr lang="en-US" dirty="0" smtClean="0"/>
              <a:t>Sanders</a:t>
            </a:r>
            <a:endParaRPr lang="en-US" dirty="0"/>
          </a:p>
        </p:txBody>
      </p:sp>
    </p:spTree>
    <p:extLst>
      <p:ext uri="{BB962C8B-B14F-4D97-AF65-F5344CB8AC3E}">
        <p14:creationId xmlns:p14="http://schemas.microsoft.com/office/powerpoint/2010/main" val="10184760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8229600" cy="1143000"/>
          </a:xfrm>
        </p:spPr>
        <p:txBody>
          <a:bodyPr>
            <a:normAutofit fontScale="90000"/>
          </a:bodyPr>
          <a:lstStyle/>
          <a:p>
            <a:r>
              <a:rPr lang="en-US" dirty="0" smtClean="0">
                <a:solidFill>
                  <a:srgbClr val="FF0000"/>
                </a:solidFill>
              </a:rPr>
              <a:t>P9:</a:t>
            </a:r>
            <a:r>
              <a:rPr lang="en-US" dirty="0" smtClean="0"/>
              <a:t> 15)Identify, assess and envision entrepreneurial opportunities in informatics</a:t>
            </a:r>
            <a:br>
              <a:rPr lang="en-US" dirty="0" smtClean="0"/>
            </a:br>
            <a:r>
              <a:rPr lang="en-US" dirty="0" smtClean="0"/>
              <a:t>16)Examine how entrepreneurs use information technology in new business development. </a:t>
            </a:r>
            <a:br>
              <a:rPr lang="en-US" dirty="0" smtClean="0"/>
            </a:br>
            <a:endParaRPr lang="en-US" dirty="0"/>
          </a:p>
        </p:txBody>
      </p:sp>
      <p:sp>
        <p:nvSpPr>
          <p:cNvPr id="3" name="Content Placeholder 2"/>
          <p:cNvSpPr>
            <a:spLocks noGrp="1"/>
          </p:cNvSpPr>
          <p:nvPr>
            <p:ph idx="1"/>
          </p:nvPr>
        </p:nvSpPr>
        <p:spPr>
          <a:xfrm>
            <a:off x="457200" y="3886200"/>
            <a:ext cx="8229600" cy="2971800"/>
          </a:xfrm>
        </p:spPr>
        <p:txBody>
          <a:bodyPr/>
          <a:lstStyle/>
          <a:p>
            <a:r>
              <a:rPr lang="en-US" dirty="0" smtClean="0"/>
              <a:t>Black</a:t>
            </a:r>
          </a:p>
          <a:p>
            <a:r>
              <a:rPr lang="en-US" dirty="0" smtClean="0"/>
              <a:t>Cheng</a:t>
            </a:r>
          </a:p>
          <a:p>
            <a:r>
              <a:rPr lang="en-US" dirty="0" err="1" smtClean="0"/>
              <a:t>Sibo</a:t>
            </a:r>
            <a:endParaRPr lang="en-US" dirty="0" smtClean="0"/>
          </a:p>
          <a:p>
            <a:endParaRPr lang="en-US" dirty="0"/>
          </a:p>
        </p:txBody>
      </p:sp>
    </p:spTree>
    <p:extLst>
      <p:ext uri="{BB962C8B-B14F-4D97-AF65-F5344CB8AC3E}">
        <p14:creationId xmlns:p14="http://schemas.microsoft.com/office/powerpoint/2010/main" val="7837715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1143000"/>
          </a:xfrm>
        </p:spPr>
        <p:txBody>
          <a:bodyPr>
            <a:normAutofit fontScale="90000"/>
          </a:bodyPr>
          <a:lstStyle/>
          <a:p>
            <a:r>
              <a:rPr lang="en-US" dirty="0" smtClean="0">
                <a:solidFill>
                  <a:srgbClr val="FF0000"/>
                </a:solidFill>
              </a:rPr>
              <a:t>P10: </a:t>
            </a:r>
            <a:r>
              <a:rPr lang="en-US" dirty="0" smtClean="0"/>
              <a:t>17)Design better alarm system that will enhance the wake up experience.</a:t>
            </a:r>
            <a:br>
              <a:rPr lang="en-US" dirty="0" smtClean="0"/>
            </a:br>
            <a:endParaRPr lang="en-US" dirty="0"/>
          </a:p>
        </p:txBody>
      </p:sp>
      <p:sp>
        <p:nvSpPr>
          <p:cNvPr id="3" name="Content Placeholder 2"/>
          <p:cNvSpPr>
            <a:spLocks noGrp="1"/>
          </p:cNvSpPr>
          <p:nvPr>
            <p:ph idx="1"/>
          </p:nvPr>
        </p:nvSpPr>
        <p:spPr/>
        <p:txBody>
          <a:bodyPr/>
          <a:lstStyle/>
          <a:p>
            <a:r>
              <a:rPr lang="en-US" dirty="0" smtClean="0"/>
              <a:t>Hall</a:t>
            </a:r>
          </a:p>
          <a:p>
            <a:r>
              <a:rPr lang="en-US" dirty="0" err="1" smtClean="0"/>
              <a:t>Spahn</a:t>
            </a:r>
            <a:endParaRPr lang="en-US" dirty="0" smtClean="0"/>
          </a:p>
          <a:p>
            <a:r>
              <a:rPr lang="en-US" dirty="0" err="1" smtClean="0"/>
              <a:t>Buckman</a:t>
            </a:r>
            <a:endParaRPr lang="en-US" dirty="0" smtClean="0"/>
          </a:p>
          <a:p>
            <a:r>
              <a:rPr lang="en-US" dirty="0" smtClean="0"/>
              <a:t>London</a:t>
            </a:r>
            <a:endParaRPr lang="en-US" dirty="0"/>
          </a:p>
        </p:txBody>
      </p:sp>
    </p:spTree>
    <p:extLst>
      <p:ext uri="{BB962C8B-B14F-4D97-AF65-F5344CB8AC3E}">
        <p14:creationId xmlns:p14="http://schemas.microsoft.com/office/powerpoint/2010/main" val="23255472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8229600" cy="1143000"/>
          </a:xfrm>
        </p:spPr>
        <p:txBody>
          <a:bodyPr>
            <a:normAutofit fontScale="90000"/>
          </a:bodyPr>
          <a:lstStyle/>
          <a:p>
            <a:r>
              <a:rPr lang="en-US" dirty="0" smtClean="0">
                <a:solidFill>
                  <a:srgbClr val="FF0000"/>
                </a:solidFill>
              </a:rPr>
              <a:t>P11: </a:t>
            </a:r>
            <a:r>
              <a:rPr lang="en-US" dirty="0" smtClean="0"/>
              <a:t>19)Future of books in education as we develop technology for better learning environments</a:t>
            </a:r>
            <a:br>
              <a:rPr lang="en-US" dirty="0" smtClean="0"/>
            </a:br>
            <a:endParaRPr lang="en-US" dirty="0"/>
          </a:p>
        </p:txBody>
      </p:sp>
      <p:sp>
        <p:nvSpPr>
          <p:cNvPr id="3" name="Content Placeholder 2"/>
          <p:cNvSpPr>
            <a:spLocks noGrp="1"/>
          </p:cNvSpPr>
          <p:nvPr>
            <p:ph idx="1"/>
          </p:nvPr>
        </p:nvSpPr>
        <p:spPr>
          <a:xfrm>
            <a:off x="304800" y="2286000"/>
            <a:ext cx="8229600" cy="4221163"/>
          </a:xfrm>
        </p:spPr>
        <p:txBody>
          <a:bodyPr/>
          <a:lstStyle/>
          <a:p>
            <a:r>
              <a:rPr lang="en-US" dirty="0" smtClean="0"/>
              <a:t>Dawson</a:t>
            </a:r>
          </a:p>
          <a:p>
            <a:r>
              <a:rPr lang="en-US" dirty="0" smtClean="0"/>
              <a:t>Lee </a:t>
            </a:r>
            <a:r>
              <a:rPr lang="en-US" dirty="0" err="1" smtClean="0"/>
              <a:t>Jongmin</a:t>
            </a:r>
            <a:endParaRPr lang="en-US" dirty="0" smtClean="0"/>
          </a:p>
          <a:p>
            <a:r>
              <a:rPr lang="en-US" dirty="0" smtClean="0"/>
              <a:t>Moon</a:t>
            </a:r>
          </a:p>
          <a:p>
            <a:r>
              <a:rPr lang="en-US" dirty="0" smtClean="0"/>
              <a:t>Torrey</a:t>
            </a:r>
            <a:endParaRPr lang="en-US" dirty="0"/>
          </a:p>
        </p:txBody>
      </p:sp>
    </p:spTree>
    <p:extLst>
      <p:ext uri="{BB962C8B-B14F-4D97-AF65-F5344CB8AC3E}">
        <p14:creationId xmlns:p14="http://schemas.microsoft.com/office/powerpoint/2010/main" val="18758268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 y="1600200"/>
            <a:ext cx="9144000" cy="1143000"/>
          </a:xfrm>
        </p:spPr>
        <p:txBody>
          <a:bodyPr>
            <a:noAutofit/>
          </a:bodyPr>
          <a:lstStyle/>
          <a:p>
            <a:r>
              <a:rPr lang="en-US" sz="3600" dirty="0" smtClean="0">
                <a:solidFill>
                  <a:srgbClr val="FF0000"/>
                </a:solidFill>
              </a:rPr>
              <a:t>P12: </a:t>
            </a:r>
            <a:r>
              <a:rPr lang="en-US" sz="3200" dirty="0" smtClean="0"/>
              <a:t>21)Extend </a:t>
            </a:r>
            <a:r>
              <a:rPr lang="en-US" sz="3200" dirty="0"/>
              <a:t>last year’s top prize winning Analysis of Protein from the </a:t>
            </a:r>
            <a:r>
              <a:rPr lang="en-US" sz="3200" dirty="0" smtClean="0"/>
              <a:t>Thousand </a:t>
            </a:r>
            <a:r>
              <a:rPr lang="en-US" sz="3200" dirty="0"/>
              <a:t>Genomes project </a:t>
            </a:r>
            <a:r>
              <a:rPr lang="en-US" sz="3600" dirty="0"/>
              <a:t/>
            </a:r>
            <a:br>
              <a:rPr lang="en-US" sz="3600" dirty="0"/>
            </a:br>
            <a:r>
              <a:rPr lang="en-US" sz="3600" dirty="0"/>
              <a:t>22)Study errors in genome sequences deposited in </a:t>
            </a:r>
            <a:r>
              <a:rPr lang="en-US" sz="3600" dirty="0" err="1"/>
              <a:t>genebank</a:t>
            </a:r>
            <a:r>
              <a:rPr lang="en-US" sz="3600" dirty="0"/>
              <a:t/>
            </a:r>
            <a:br>
              <a:rPr lang="en-US" sz="3600" dirty="0"/>
            </a:br>
            <a:r>
              <a:rPr lang="en-US" sz="3600" dirty="0"/>
              <a:t>25)Use large tiled display wall in SOIC for visualization</a:t>
            </a:r>
            <a:br>
              <a:rPr lang="en-US" sz="3600" dirty="0"/>
            </a:br>
            <a:r>
              <a:rPr lang="en-US" sz="3600" dirty="0"/>
              <a:t>26)Build Applications using Cloud Computing on FutureGrid</a:t>
            </a:r>
          </a:p>
        </p:txBody>
      </p:sp>
      <p:sp>
        <p:nvSpPr>
          <p:cNvPr id="3" name="Content Placeholder 2"/>
          <p:cNvSpPr>
            <a:spLocks noGrp="1"/>
          </p:cNvSpPr>
          <p:nvPr>
            <p:ph idx="1"/>
          </p:nvPr>
        </p:nvSpPr>
        <p:spPr>
          <a:xfrm>
            <a:off x="381000" y="4724400"/>
            <a:ext cx="8229600" cy="1325563"/>
          </a:xfrm>
        </p:spPr>
        <p:txBody>
          <a:bodyPr>
            <a:normAutofit fontScale="85000" lnSpcReduction="20000"/>
          </a:bodyPr>
          <a:lstStyle/>
          <a:p>
            <a:r>
              <a:rPr lang="en-US" dirty="0" err="1" smtClean="0"/>
              <a:t>Rothrock</a:t>
            </a:r>
            <a:endParaRPr lang="en-US" dirty="0" smtClean="0"/>
          </a:p>
          <a:p>
            <a:r>
              <a:rPr lang="en-US" dirty="0" err="1" smtClean="0"/>
              <a:t>Gao</a:t>
            </a:r>
            <a:endParaRPr lang="en-US" dirty="0" smtClean="0"/>
          </a:p>
          <a:p>
            <a:r>
              <a:rPr lang="en-US" dirty="0" err="1" smtClean="0"/>
              <a:t>Konz</a:t>
            </a:r>
            <a:endParaRPr lang="en-US" dirty="0"/>
          </a:p>
        </p:txBody>
      </p:sp>
    </p:spTree>
    <p:extLst>
      <p:ext uri="{BB962C8B-B14F-4D97-AF65-F5344CB8AC3E}">
        <p14:creationId xmlns:p14="http://schemas.microsoft.com/office/powerpoint/2010/main" val="2656492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b="1" dirty="0"/>
              <a:t>February 1 Wednesday.</a:t>
            </a:r>
          </a:p>
        </p:txBody>
      </p:sp>
      <p:sp>
        <p:nvSpPr>
          <p:cNvPr id="3" name="Content Placeholder 2"/>
          <p:cNvSpPr>
            <a:spLocks noGrp="1"/>
          </p:cNvSpPr>
          <p:nvPr>
            <p:ph idx="1"/>
          </p:nvPr>
        </p:nvSpPr>
        <p:spPr>
          <a:xfrm>
            <a:off x="228600" y="1524000"/>
            <a:ext cx="8686800" cy="4525963"/>
          </a:xfrm>
        </p:spPr>
        <p:txBody>
          <a:bodyPr>
            <a:normAutofit fontScale="85000" lnSpcReduction="20000"/>
          </a:bodyPr>
          <a:lstStyle/>
          <a:p>
            <a:r>
              <a:rPr lang="en-US" dirty="0" smtClean="0"/>
              <a:t>All </a:t>
            </a:r>
            <a:r>
              <a:rPr lang="en-US" dirty="0"/>
              <a:t>projects will present in class. One undergraduate (chosen by project) per project. State research goals and describe organization and nature of team and expected project execution </a:t>
            </a:r>
            <a:r>
              <a:rPr lang="en-US" dirty="0" smtClean="0"/>
              <a:t>approach (collaboration method, web site, team member roles, timeline). </a:t>
            </a:r>
            <a:r>
              <a:rPr lang="en-US" dirty="0"/>
              <a:t>&lt;= 3 minutes per project. </a:t>
            </a:r>
            <a:r>
              <a:rPr lang="en-US" dirty="0" smtClean="0"/>
              <a:t>Present any concerns (don’t believe in approach, missing members etc.). No </a:t>
            </a:r>
            <a:r>
              <a:rPr lang="en-US" dirty="0"/>
              <a:t>slides. Just an oral presentation. These will start at 2.45. Time 2.30-2.45 is last minute </a:t>
            </a:r>
            <a:r>
              <a:rPr lang="en-US" dirty="0" smtClean="0"/>
              <a:t>preparation</a:t>
            </a:r>
          </a:p>
          <a:p>
            <a:r>
              <a:rPr lang="en-US" dirty="0" smtClean="0"/>
              <a:t>Purpose: check projects started OK; swap good teaming strategies; identify any problems; NOT aimed at evaluating research</a:t>
            </a:r>
            <a:endParaRPr lang="en-US" dirty="0"/>
          </a:p>
        </p:txBody>
      </p:sp>
    </p:spTree>
    <p:extLst>
      <p:ext uri="{BB962C8B-B14F-4D97-AF65-F5344CB8AC3E}">
        <p14:creationId xmlns:p14="http://schemas.microsoft.com/office/powerpoint/2010/main" val="10243068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143000"/>
            <a:ext cx="8229600" cy="1143000"/>
          </a:xfrm>
        </p:spPr>
        <p:txBody>
          <a:bodyPr>
            <a:normAutofit fontScale="90000"/>
          </a:bodyPr>
          <a:lstStyle/>
          <a:p>
            <a:r>
              <a:rPr lang="en-US" dirty="0" smtClean="0">
                <a:solidFill>
                  <a:srgbClr val="FF0000"/>
                </a:solidFill>
              </a:rPr>
              <a:t>P1: </a:t>
            </a:r>
            <a:r>
              <a:rPr lang="en-US" dirty="0" smtClean="0"/>
              <a:t>1) Address fake profiles in Facebook by designing a way to decide whether a profile is fake or not based on the list of friends and level of activity</a:t>
            </a:r>
            <a:endParaRPr lang="en-US" dirty="0"/>
          </a:p>
        </p:txBody>
      </p:sp>
      <p:sp>
        <p:nvSpPr>
          <p:cNvPr id="5" name="Content Placeholder 4"/>
          <p:cNvSpPr>
            <a:spLocks noGrp="1"/>
          </p:cNvSpPr>
          <p:nvPr>
            <p:ph idx="1"/>
          </p:nvPr>
        </p:nvSpPr>
        <p:spPr>
          <a:xfrm>
            <a:off x="457200" y="3200400"/>
            <a:ext cx="8229600" cy="2925763"/>
          </a:xfrm>
        </p:spPr>
        <p:txBody>
          <a:bodyPr/>
          <a:lstStyle/>
          <a:p>
            <a:r>
              <a:rPr lang="en-US" dirty="0" smtClean="0"/>
              <a:t>Farrell</a:t>
            </a:r>
          </a:p>
          <a:p>
            <a:r>
              <a:rPr lang="en-US" dirty="0" smtClean="0"/>
              <a:t>Kaiser</a:t>
            </a:r>
          </a:p>
          <a:p>
            <a:r>
              <a:rPr lang="en-US" dirty="0" err="1" smtClean="0"/>
              <a:t>Ruggles</a:t>
            </a:r>
            <a:endParaRPr lang="en-US" dirty="0" smtClean="0"/>
          </a:p>
          <a:p>
            <a:r>
              <a:rPr lang="en-US" dirty="0" err="1" smtClean="0"/>
              <a:t>Amerman</a:t>
            </a:r>
            <a:endParaRPr lang="en-US" dirty="0"/>
          </a:p>
        </p:txBody>
      </p:sp>
    </p:spTree>
    <p:extLst>
      <p:ext uri="{BB962C8B-B14F-4D97-AF65-F5344CB8AC3E}">
        <p14:creationId xmlns:p14="http://schemas.microsoft.com/office/powerpoint/2010/main" val="483249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dirty="0" smtClean="0">
                <a:solidFill>
                  <a:srgbClr val="FF0000"/>
                </a:solidFill>
              </a:rPr>
              <a:t>P2: </a:t>
            </a:r>
            <a:r>
              <a:rPr lang="en-US" dirty="0" smtClean="0"/>
              <a:t>2) Evaluate and suggest improvements to Facebook and Google+; how can they be used in I399? In science?</a:t>
            </a:r>
            <a:endParaRPr lang="en-US" dirty="0"/>
          </a:p>
        </p:txBody>
      </p:sp>
      <p:sp>
        <p:nvSpPr>
          <p:cNvPr id="3" name="Content Placeholder 2"/>
          <p:cNvSpPr>
            <a:spLocks noGrp="1"/>
          </p:cNvSpPr>
          <p:nvPr>
            <p:ph idx="1"/>
          </p:nvPr>
        </p:nvSpPr>
        <p:spPr>
          <a:xfrm>
            <a:off x="457200" y="2286000"/>
            <a:ext cx="8229600" cy="3840163"/>
          </a:xfrm>
        </p:spPr>
        <p:txBody>
          <a:bodyPr/>
          <a:lstStyle/>
          <a:p>
            <a:r>
              <a:rPr lang="en-US" dirty="0"/>
              <a:t>Curtis</a:t>
            </a:r>
          </a:p>
          <a:p>
            <a:r>
              <a:rPr lang="en-US" dirty="0" err="1" smtClean="0"/>
              <a:t>Pascus</a:t>
            </a:r>
            <a:endParaRPr lang="en-US" dirty="0" smtClean="0"/>
          </a:p>
          <a:p>
            <a:r>
              <a:rPr lang="en-US" dirty="0" err="1" smtClean="0"/>
              <a:t>Sawa</a:t>
            </a:r>
            <a:endParaRPr lang="en-US" dirty="0"/>
          </a:p>
        </p:txBody>
      </p:sp>
    </p:spTree>
    <p:extLst>
      <p:ext uri="{BB962C8B-B14F-4D97-AF65-F5344CB8AC3E}">
        <p14:creationId xmlns:p14="http://schemas.microsoft.com/office/powerpoint/2010/main" val="14384542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fontScale="90000"/>
          </a:bodyPr>
          <a:lstStyle/>
          <a:p>
            <a:r>
              <a:rPr lang="en-US" dirty="0" smtClean="0">
                <a:solidFill>
                  <a:srgbClr val="FF0000"/>
                </a:solidFill>
              </a:rPr>
              <a:t>P3: </a:t>
            </a:r>
            <a:r>
              <a:rPr lang="en-US" dirty="0" smtClean="0"/>
              <a:t>3) Identify the most influential people on Twitter and discover who try to fool others?</a:t>
            </a:r>
            <a:br>
              <a:rPr lang="en-US" dirty="0" smtClean="0"/>
            </a:br>
            <a:endParaRPr lang="en-US" dirty="0"/>
          </a:p>
        </p:txBody>
      </p:sp>
      <p:sp>
        <p:nvSpPr>
          <p:cNvPr id="3" name="Content Placeholder 2"/>
          <p:cNvSpPr>
            <a:spLocks noGrp="1"/>
          </p:cNvSpPr>
          <p:nvPr>
            <p:ph idx="1"/>
          </p:nvPr>
        </p:nvSpPr>
        <p:spPr>
          <a:xfrm>
            <a:off x="457200" y="2209800"/>
            <a:ext cx="8229600" cy="3916363"/>
          </a:xfrm>
        </p:spPr>
        <p:txBody>
          <a:bodyPr/>
          <a:lstStyle/>
          <a:p>
            <a:r>
              <a:rPr lang="en-US" dirty="0" err="1" smtClean="0"/>
              <a:t>Kinkoph</a:t>
            </a:r>
            <a:endParaRPr lang="en-US" dirty="0" smtClean="0"/>
          </a:p>
          <a:p>
            <a:r>
              <a:rPr lang="en-US" dirty="0" err="1" smtClean="0"/>
              <a:t>Soladine</a:t>
            </a:r>
            <a:endParaRPr lang="en-US" dirty="0"/>
          </a:p>
          <a:p>
            <a:r>
              <a:rPr lang="en-US" dirty="0" err="1" smtClean="0"/>
              <a:t>Sefton</a:t>
            </a:r>
            <a:endParaRPr lang="en-US" dirty="0" smtClean="0"/>
          </a:p>
        </p:txBody>
      </p:sp>
    </p:spTree>
    <p:extLst>
      <p:ext uri="{BB962C8B-B14F-4D97-AF65-F5344CB8AC3E}">
        <p14:creationId xmlns:p14="http://schemas.microsoft.com/office/powerpoint/2010/main" val="452316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752600"/>
            <a:ext cx="8229600" cy="1143000"/>
          </a:xfrm>
        </p:spPr>
        <p:txBody>
          <a:bodyPr>
            <a:normAutofit fontScale="90000"/>
          </a:bodyPr>
          <a:lstStyle/>
          <a:p>
            <a:r>
              <a:rPr lang="en-US" dirty="0" smtClean="0">
                <a:solidFill>
                  <a:srgbClr val="FF0000"/>
                </a:solidFill>
              </a:rPr>
              <a:t>P4: </a:t>
            </a:r>
            <a:r>
              <a:rPr lang="en-US" dirty="0" smtClean="0"/>
              <a:t>4) Use social media in crises (e.g. tsunami, hurricane. earthquake). The government has failed to keep victims informed; only hope is bottoms up system. Prototype </a:t>
            </a:r>
            <a:r>
              <a:rPr lang="en-US" dirty="0" err="1" smtClean="0"/>
              <a:t>OpenQuake</a:t>
            </a:r>
            <a:r>
              <a:rPr lang="en-US" dirty="0" smtClean="0"/>
              <a:t> community environment</a:t>
            </a:r>
            <a:br>
              <a:rPr lang="en-US" dirty="0" smtClean="0"/>
            </a:br>
            <a:endParaRPr lang="en-US" dirty="0"/>
          </a:p>
        </p:txBody>
      </p:sp>
      <p:sp>
        <p:nvSpPr>
          <p:cNvPr id="3" name="Content Placeholder 2"/>
          <p:cNvSpPr>
            <a:spLocks noGrp="1"/>
          </p:cNvSpPr>
          <p:nvPr>
            <p:ph idx="1"/>
          </p:nvPr>
        </p:nvSpPr>
        <p:spPr>
          <a:xfrm>
            <a:off x="457200" y="3962400"/>
            <a:ext cx="8229600" cy="2743200"/>
          </a:xfrm>
        </p:spPr>
        <p:txBody>
          <a:bodyPr/>
          <a:lstStyle/>
          <a:p>
            <a:r>
              <a:rPr lang="en-US" dirty="0" err="1" smtClean="0"/>
              <a:t>Guiden</a:t>
            </a:r>
            <a:endParaRPr lang="en-US" dirty="0" smtClean="0"/>
          </a:p>
          <a:p>
            <a:r>
              <a:rPr lang="en-US" dirty="0" smtClean="0"/>
              <a:t>Tattersall</a:t>
            </a:r>
          </a:p>
          <a:p>
            <a:r>
              <a:rPr lang="en-US" dirty="0" smtClean="0"/>
              <a:t>Roach</a:t>
            </a:r>
            <a:endParaRPr lang="en-US" dirty="0"/>
          </a:p>
        </p:txBody>
      </p:sp>
    </p:spTree>
    <p:extLst>
      <p:ext uri="{BB962C8B-B14F-4D97-AF65-F5344CB8AC3E}">
        <p14:creationId xmlns:p14="http://schemas.microsoft.com/office/powerpoint/2010/main" val="41837046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P5: </a:t>
            </a:r>
            <a:r>
              <a:rPr lang="en-US" dirty="0" smtClean="0"/>
              <a:t>6)Using smart phones as digital wallets</a:t>
            </a:r>
            <a:endParaRPr lang="en-US" dirty="0"/>
          </a:p>
        </p:txBody>
      </p:sp>
      <p:sp>
        <p:nvSpPr>
          <p:cNvPr id="3" name="Content Placeholder 2"/>
          <p:cNvSpPr>
            <a:spLocks noGrp="1"/>
          </p:cNvSpPr>
          <p:nvPr>
            <p:ph idx="1"/>
          </p:nvPr>
        </p:nvSpPr>
        <p:spPr/>
        <p:txBody>
          <a:bodyPr/>
          <a:lstStyle/>
          <a:p>
            <a:r>
              <a:rPr lang="en-US" dirty="0" smtClean="0"/>
              <a:t>Park</a:t>
            </a:r>
          </a:p>
          <a:p>
            <a:r>
              <a:rPr lang="en-US" dirty="0" smtClean="0"/>
              <a:t>Thompson</a:t>
            </a:r>
          </a:p>
          <a:p>
            <a:r>
              <a:rPr lang="en-US" dirty="0" smtClean="0"/>
              <a:t>Lee, </a:t>
            </a:r>
            <a:r>
              <a:rPr lang="en-US" dirty="0" err="1" smtClean="0"/>
              <a:t>Insung</a:t>
            </a:r>
            <a:endParaRPr lang="en-US" dirty="0" smtClean="0"/>
          </a:p>
          <a:p>
            <a:r>
              <a:rPr lang="en-US" dirty="0" err="1" smtClean="0"/>
              <a:t>Rast</a:t>
            </a:r>
            <a:endParaRPr lang="en-US" dirty="0"/>
          </a:p>
        </p:txBody>
      </p:sp>
    </p:spTree>
    <p:extLst>
      <p:ext uri="{BB962C8B-B14F-4D97-AF65-F5344CB8AC3E}">
        <p14:creationId xmlns:p14="http://schemas.microsoft.com/office/powerpoint/2010/main" val="34488061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0"/>
            <a:ext cx="8229600" cy="1143000"/>
          </a:xfrm>
        </p:spPr>
        <p:txBody>
          <a:bodyPr>
            <a:normAutofit fontScale="90000"/>
          </a:bodyPr>
          <a:lstStyle/>
          <a:p>
            <a:r>
              <a:rPr lang="en-US" dirty="0" smtClean="0">
                <a:solidFill>
                  <a:srgbClr val="FF0000"/>
                </a:solidFill>
              </a:rPr>
              <a:t>P6: </a:t>
            </a:r>
            <a:r>
              <a:rPr lang="en-US" dirty="0" smtClean="0"/>
              <a:t>7)Design of effective health related mobile applications.</a:t>
            </a:r>
            <a:br>
              <a:rPr lang="en-US" dirty="0" smtClean="0"/>
            </a:br>
            <a:r>
              <a:rPr lang="en-US" dirty="0" smtClean="0"/>
              <a:t>9)Impact of interactive systems ( mobile phone, computer, sensors) on users' daily behavior to foster a healthier life .</a:t>
            </a:r>
            <a:br>
              <a:rPr lang="en-US" dirty="0" smtClean="0"/>
            </a:br>
            <a:endParaRPr lang="en-US" dirty="0"/>
          </a:p>
        </p:txBody>
      </p:sp>
      <p:sp>
        <p:nvSpPr>
          <p:cNvPr id="3" name="Content Placeholder 2"/>
          <p:cNvSpPr>
            <a:spLocks noGrp="1"/>
          </p:cNvSpPr>
          <p:nvPr>
            <p:ph idx="1"/>
          </p:nvPr>
        </p:nvSpPr>
        <p:spPr>
          <a:xfrm>
            <a:off x="457200" y="4038600"/>
            <a:ext cx="8229600" cy="2087563"/>
          </a:xfrm>
        </p:spPr>
        <p:txBody>
          <a:bodyPr/>
          <a:lstStyle/>
          <a:p>
            <a:r>
              <a:rPr lang="en-US" dirty="0" smtClean="0"/>
              <a:t>Bauer</a:t>
            </a:r>
          </a:p>
          <a:p>
            <a:r>
              <a:rPr lang="en-US" dirty="0" smtClean="0"/>
              <a:t>Jun</a:t>
            </a:r>
          </a:p>
          <a:p>
            <a:r>
              <a:rPr lang="en-US" dirty="0" smtClean="0"/>
              <a:t>Kang</a:t>
            </a:r>
            <a:endParaRPr lang="en-US" dirty="0"/>
          </a:p>
        </p:txBody>
      </p:sp>
    </p:spTree>
    <p:extLst>
      <p:ext uri="{BB962C8B-B14F-4D97-AF65-F5344CB8AC3E}">
        <p14:creationId xmlns:p14="http://schemas.microsoft.com/office/powerpoint/2010/main" val="29567845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fontScale="90000"/>
          </a:bodyPr>
          <a:lstStyle/>
          <a:p>
            <a:r>
              <a:rPr lang="en-US" dirty="0" smtClean="0">
                <a:solidFill>
                  <a:srgbClr val="FF0000"/>
                </a:solidFill>
              </a:rPr>
              <a:t>P7: </a:t>
            </a:r>
            <a:r>
              <a:rPr lang="en-US" dirty="0" smtClean="0"/>
              <a:t>8)HCI issues for multiplayer online games on mobile phone</a:t>
            </a:r>
            <a:br>
              <a:rPr lang="en-US" dirty="0" smtClean="0"/>
            </a:br>
            <a:endParaRPr lang="en-US" dirty="0"/>
          </a:p>
        </p:txBody>
      </p:sp>
      <p:sp>
        <p:nvSpPr>
          <p:cNvPr id="3" name="Content Placeholder 2"/>
          <p:cNvSpPr>
            <a:spLocks noGrp="1"/>
          </p:cNvSpPr>
          <p:nvPr>
            <p:ph idx="1"/>
          </p:nvPr>
        </p:nvSpPr>
        <p:spPr/>
        <p:txBody>
          <a:bodyPr/>
          <a:lstStyle/>
          <a:p>
            <a:r>
              <a:rPr lang="en-US" dirty="0" err="1" smtClean="0"/>
              <a:t>Ahn</a:t>
            </a:r>
            <a:endParaRPr lang="en-US" dirty="0" smtClean="0"/>
          </a:p>
          <a:p>
            <a:r>
              <a:rPr lang="en-US" dirty="0" err="1" smtClean="0"/>
              <a:t>Byun</a:t>
            </a:r>
            <a:endParaRPr lang="en-US" dirty="0" smtClean="0"/>
          </a:p>
          <a:p>
            <a:r>
              <a:rPr lang="en-US" dirty="0" err="1" smtClean="0"/>
              <a:t>Germain</a:t>
            </a:r>
            <a:endParaRPr lang="en-US" dirty="0" smtClean="0"/>
          </a:p>
          <a:p>
            <a:r>
              <a:rPr lang="en-US" dirty="0" smtClean="0"/>
              <a:t>Jones</a:t>
            </a:r>
            <a:endParaRPr lang="en-US" dirty="0"/>
          </a:p>
        </p:txBody>
      </p:sp>
    </p:spTree>
    <p:extLst>
      <p:ext uri="{BB962C8B-B14F-4D97-AF65-F5344CB8AC3E}">
        <p14:creationId xmlns:p14="http://schemas.microsoft.com/office/powerpoint/2010/main" val="2911039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4682</TotalTime>
  <Words>368</Words>
  <Application>Microsoft Office PowerPoint</Application>
  <PresentationFormat>On-screen Show (4:3)</PresentationFormat>
  <Paragraphs>59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I399 Spring 2012</vt:lpstr>
      <vt:lpstr>February 1 Wednesday.</vt:lpstr>
      <vt:lpstr>P1: 1) Address fake profiles in Facebook by designing a way to decide whether a profile is fake or not based on the list of friends and level of activity</vt:lpstr>
      <vt:lpstr>P2: 2) Evaluate and suggest improvements to Facebook and Google+; how can they be used in I399? In science?</vt:lpstr>
      <vt:lpstr>P3: 3) Identify the most influential people on Twitter and discover who try to fool others? </vt:lpstr>
      <vt:lpstr>P4: 4) Use social media in crises (e.g. tsunami, hurricane. earthquake). The government has failed to keep victims informed; only hope is bottoms up system. Prototype OpenQuake community environment </vt:lpstr>
      <vt:lpstr>P5: 6)Using smart phones as digital wallets</vt:lpstr>
      <vt:lpstr>P6: 7)Design of effective health related mobile applications. 9)Impact of interactive systems ( mobile phone, computer, sensors) on users' daily behavior to foster a healthier life . </vt:lpstr>
      <vt:lpstr>P7: 8)HCI issues for multiplayer online games on mobile phone </vt:lpstr>
      <vt:lpstr>P8: 12)Evaluate smartphones comparing iOS, Android and WP7? </vt:lpstr>
      <vt:lpstr>P9: 15)Identify, assess and envision entrepreneurial opportunities in informatics 16)Examine how entrepreneurs use information technology in new business development.  </vt:lpstr>
      <vt:lpstr>P10: 17)Design better alarm system that will enhance the wake up experience. </vt:lpstr>
      <vt:lpstr>P11: 19)Future of books in education as we develop technology for better learning environments </vt:lpstr>
      <vt:lpstr>P12: 21)Extend last year’s top prize winning Analysis of Protein from the Thousand Genomes project  22)Study errors in genome sequences deposited in genebank 25)Use large tiled display wall in SOIC for visualization 26)Build Applications using Cloud Computing on FutureGrid</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Address fake profiles in Facebook by designing a way to decide whether a profile is fake or not based on the list of friends and level of activity</dc:title>
  <dc:creator>Geoffrey Fox</dc:creator>
  <cp:lastModifiedBy>Geoffrey Fox</cp:lastModifiedBy>
  <cp:revision>22</cp:revision>
  <dcterms:created xsi:type="dcterms:W3CDTF">2012-01-18T19:13:43Z</dcterms:created>
  <dcterms:modified xsi:type="dcterms:W3CDTF">2012-02-01T20:20:11Z</dcterms:modified>
</cp:coreProperties>
</file>