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5720000" cy="27432000"/>
  <p:notesSz cx="7004050" cy="9283700"/>
  <p:defaultTextStyle>
    <a:defPPr>
      <a:defRPr lang="en-US"/>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003366"/>
    <a:srgbClr val="336699"/>
    <a:srgbClr val="990033"/>
    <a:srgbClr val="640021"/>
    <a:srgbClr val="EAEAEA"/>
    <a:srgbClr val="C0C0C0"/>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029" autoAdjust="0"/>
  </p:normalViewPr>
  <p:slideViewPr>
    <p:cSldViewPr>
      <p:cViewPr varScale="1">
        <p:scale>
          <a:sx n="24" d="100"/>
          <a:sy n="24" d="100"/>
        </p:scale>
        <p:origin x="-90" y="-378"/>
      </p:cViewPr>
      <p:guideLst>
        <p:guide orient="horz" pos="8640"/>
        <p:guide pos="1440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8521700"/>
            <a:ext cx="38862000" cy="5880100"/>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6858000" y="15544800"/>
            <a:ext cx="32004000" cy="70104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286000" y="1098550"/>
            <a:ext cx="41148000" cy="4572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0" y="6400800"/>
            <a:ext cx="41148000" cy="181038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0" y="1098550"/>
            <a:ext cx="10287000" cy="234061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0" y="1098550"/>
            <a:ext cx="30708600" cy="234061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0" y="1098550"/>
            <a:ext cx="41148000" cy="4572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2286000" y="6400800"/>
            <a:ext cx="41148000" cy="181038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63" y="17627600"/>
            <a:ext cx="38862000" cy="544830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611563" y="11626850"/>
            <a:ext cx="38862000" cy="600075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0" y="1098550"/>
            <a:ext cx="41148000" cy="4572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0" y="6400800"/>
            <a:ext cx="20497800" cy="181038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936200" y="6400800"/>
            <a:ext cx="20497800" cy="181038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0" y="1098550"/>
            <a:ext cx="41148000" cy="4572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0" y="6140450"/>
            <a:ext cx="20200938" cy="2559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0" y="8699500"/>
            <a:ext cx="20200938" cy="158051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3225125" y="6140450"/>
            <a:ext cx="20208875" cy="2559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3225125" y="8699500"/>
            <a:ext cx="20208875" cy="158051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0" y="1098550"/>
            <a:ext cx="41148000" cy="4572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0" y="1092200"/>
            <a:ext cx="15041563" cy="464820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875250" y="1092200"/>
            <a:ext cx="25558750" cy="234124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0" y="5740400"/>
            <a:ext cx="15041563" cy="18764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38" y="19202400"/>
            <a:ext cx="27432000" cy="22669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961438" y="2451100"/>
            <a:ext cx="27432000" cy="164592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8961438" y="21469350"/>
            <a:ext cx="27432000" cy="32194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0" y="4568825"/>
            <a:ext cx="7313613" cy="22853650"/>
          </a:xfrm>
          <a:prstGeom prst="rect">
            <a:avLst/>
          </a:prstGeom>
          <a:solidFill>
            <a:srgbClr val="003366"/>
          </a:solidFill>
          <a:ln w="9525">
            <a:noFill/>
            <a:miter lim="800000"/>
            <a:headEnd/>
            <a:tailEnd/>
          </a:ln>
          <a:effectLst/>
        </p:spPr>
        <p:txBody>
          <a:bodyPr wrap="none" lIns="457200" tIns="228600" rIns="457200" bIns="457200"/>
          <a:lstStyle/>
          <a:p>
            <a:pPr algn="ctr" defTabSz="4389438">
              <a:defRPr/>
            </a:pPr>
            <a:endParaRPr lang="en-US" sz="4800" dirty="0">
              <a:latin typeface="Impact" pitchFamily="34" charset="0"/>
            </a:endParaRPr>
          </a:p>
        </p:txBody>
      </p:sp>
      <p:sp>
        <p:nvSpPr>
          <p:cNvPr id="1032" name="Rectangle 8"/>
          <p:cNvSpPr>
            <a:spLocks noChangeArrowheads="1"/>
          </p:cNvSpPr>
          <p:nvPr userDrawn="1"/>
        </p:nvSpPr>
        <p:spPr bwMode="auto">
          <a:xfrm>
            <a:off x="7312025" y="0"/>
            <a:ext cx="38392100" cy="4570413"/>
          </a:xfrm>
          <a:prstGeom prst="rect">
            <a:avLst/>
          </a:prstGeom>
          <a:solidFill>
            <a:srgbClr val="003366"/>
          </a:solidFill>
          <a:ln w="9525">
            <a:noFill/>
            <a:miter lim="800000"/>
            <a:headEnd/>
            <a:tailEnd/>
          </a:ln>
          <a:effectLst/>
        </p:spPr>
        <p:txBody>
          <a:bodyPr wrap="none" lIns="457200" tIns="457200" rIns="457200" bIns="457200"/>
          <a:lstStyle/>
          <a:p>
            <a:pPr>
              <a:defRPr/>
            </a:pPr>
            <a:endParaRPr lang="en-US" dirty="0"/>
          </a:p>
        </p:txBody>
      </p:sp>
      <p:sp>
        <p:nvSpPr>
          <p:cNvPr id="1033" name="Rectangle 9"/>
          <p:cNvSpPr>
            <a:spLocks noChangeArrowheads="1"/>
          </p:cNvSpPr>
          <p:nvPr userDrawn="1"/>
        </p:nvSpPr>
        <p:spPr bwMode="auto">
          <a:xfrm>
            <a:off x="7312025" y="4568825"/>
            <a:ext cx="38392100" cy="22853650"/>
          </a:xfrm>
          <a:prstGeom prst="rect">
            <a:avLst/>
          </a:prstGeom>
          <a:solidFill>
            <a:srgbClr val="336699"/>
          </a:solidFill>
          <a:ln w="9525">
            <a:noFill/>
            <a:miter lim="800000"/>
            <a:headEnd/>
            <a:tailEnd/>
          </a:ln>
          <a:effectLst/>
        </p:spPr>
        <p:txBody>
          <a:bodyPr wrap="none" lIns="457200" tIns="457200" rIns="457200" bIns="457200"/>
          <a:lstStyle/>
          <a:p>
            <a:pPr>
              <a:defRPr/>
            </a:pPr>
            <a:endParaRPr lang="en-US" dirty="0"/>
          </a:p>
        </p:txBody>
      </p:sp>
      <p:sp>
        <p:nvSpPr>
          <p:cNvPr id="1035" name="Line 11"/>
          <p:cNvSpPr>
            <a:spLocks noChangeShapeType="1"/>
          </p:cNvSpPr>
          <p:nvPr userDrawn="1"/>
        </p:nvSpPr>
        <p:spPr bwMode="auto">
          <a:xfrm>
            <a:off x="7312025" y="0"/>
            <a:ext cx="0" cy="27424063"/>
          </a:xfrm>
          <a:prstGeom prst="line">
            <a:avLst/>
          </a:prstGeom>
          <a:noFill/>
          <a:ln w="76200">
            <a:solidFill>
              <a:schemeClr val="tx1"/>
            </a:solidFill>
            <a:round/>
            <a:headEnd/>
            <a:tailEnd/>
          </a:ln>
          <a:effectLst/>
        </p:spPr>
        <p:txBody>
          <a:bodyPr/>
          <a:lstStyle/>
          <a:p>
            <a:pPr>
              <a:defRPr/>
            </a:pPr>
            <a:endParaRPr lang="en-US" dirty="0"/>
          </a:p>
        </p:txBody>
      </p:sp>
      <p:sp>
        <p:nvSpPr>
          <p:cNvPr id="1036" name="Line 12"/>
          <p:cNvSpPr>
            <a:spLocks noChangeShapeType="1"/>
          </p:cNvSpPr>
          <p:nvPr userDrawn="1"/>
        </p:nvSpPr>
        <p:spPr bwMode="auto">
          <a:xfrm>
            <a:off x="0" y="4572000"/>
            <a:ext cx="45705713" cy="0"/>
          </a:xfrm>
          <a:prstGeom prst="line">
            <a:avLst/>
          </a:prstGeom>
          <a:noFill/>
          <a:ln w="76200">
            <a:solidFill>
              <a:schemeClr val="tx1"/>
            </a:solidFill>
            <a:round/>
            <a:headEnd/>
            <a:tailEnd/>
          </a:ln>
          <a:effectLst/>
        </p:spPr>
        <p:txBody>
          <a:bodyPr/>
          <a:lstStyle/>
          <a:p>
            <a:pPr>
              <a:defRPr/>
            </a:pPr>
            <a:endParaRPr lang="en-US" dirty="0"/>
          </a:p>
        </p:txBody>
      </p:sp>
      <p:sp>
        <p:nvSpPr>
          <p:cNvPr id="1038" name="Text Box 14"/>
          <p:cNvSpPr txBox="1">
            <a:spLocks noChangeArrowheads="1"/>
          </p:cNvSpPr>
          <p:nvPr userDrawn="1"/>
        </p:nvSpPr>
        <p:spPr bwMode="auto">
          <a:xfrm>
            <a:off x="1465263" y="26928763"/>
            <a:ext cx="4383087" cy="274637"/>
          </a:xfrm>
          <a:prstGeom prst="rect">
            <a:avLst/>
          </a:prstGeom>
          <a:noFill/>
          <a:ln w="9525">
            <a:noFill/>
            <a:miter lim="800000"/>
            <a:headEnd/>
            <a:tailEnd/>
          </a:ln>
          <a:effectLst/>
        </p:spPr>
        <p:txBody>
          <a:bodyPr>
            <a:spAutoFit/>
          </a:bodyPr>
          <a:lstStyle/>
          <a:p>
            <a:pPr algn="ctr" defTabSz="4022725">
              <a:defRPr/>
            </a:pPr>
            <a:r>
              <a:rPr lang="en-US" sz="1200" dirty="0">
                <a:solidFill>
                  <a:srgbClr val="808080"/>
                </a:solidFill>
              </a:rPr>
              <a:t>Poster Design &amp; Printing by Genigraphics</a:t>
            </a:r>
            <a:r>
              <a:rPr lang="en-US" sz="1200" baseline="30000" dirty="0">
                <a:solidFill>
                  <a:srgbClr val="808080"/>
                </a:solidFill>
                <a:cs typeface="Arial" charset="0"/>
              </a:rPr>
              <a:t>®</a:t>
            </a:r>
            <a:r>
              <a:rPr lang="en-US" sz="1200" dirty="0">
                <a:solidFill>
                  <a:srgbClr val="808080"/>
                </a:solidFill>
                <a:cs typeface="Arial" charset="0"/>
              </a:rPr>
              <a:t> - 800.790.4001</a:t>
            </a:r>
            <a:r>
              <a:rPr lang="en-US" sz="1200" dirty="0">
                <a:solidFill>
                  <a:srgbClr val="808080"/>
                </a:solidFill>
              </a:rPr>
              <a:t>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eaLnBrk="0" fontAlgn="base" hangingPunct="0">
        <a:spcBef>
          <a:spcPct val="0"/>
        </a:spcBef>
        <a:spcAft>
          <a:spcPct val="0"/>
        </a:spcAft>
        <a:defRPr sz="21100">
          <a:solidFill>
            <a:schemeClr val="tx2"/>
          </a:solidFill>
          <a:latin typeface="+mj-lt"/>
          <a:ea typeface="+mj-ea"/>
          <a:cs typeface="+mj-cs"/>
        </a:defRPr>
      </a:lvl1pPr>
      <a:lvl2pPr algn="ctr" defTabSz="4389438" rtl="0" eaLnBrk="0" fontAlgn="base" hangingPunct="0">
        <a:spcBef>
          <a:spcPct val="0"/>
        </a:spcBef>
        <a:spcAft>
          <a:spcPct val="0"/>
        </a:spcAft>
        <a:defRPr sz="21100">
          <a:solidFill>
            <a:schemeClr val="tx2"/>
          </a:solidFill>
          <a:latin typeface="Arial" charset="0"/>
        </a:defRPr>
      </a:lvl2pPr>
      <a:lvl3pPr algn="ctr" defTabSz="4389438" rtl="0" eaLnBrk="0" fontAlgn="base" hangingPunct="0">
        <a:spcBef>
          <a:spcPct val="0"/>
        </a:spcBef>
        <a:spcAft>
          <a:spcPct val="0"/>
        </a:spcAft>
        <a:defRPr sz="21100">
          <a:solidFill>
            <a:schemeClr val="tx2"/>
          </a:solidFill>
          <a:latin typeface="Arial" charset="0"/>
        </a:defRPr>
      </a:lvl3pPr>
      <a:lvl4pPr algn="ctr" defTabSz="4389438" rtl="0" eaLnBrk="0" fontAlgn="base" hangingPunct="0">
        <a:spcBef>
          <a:spcPct val="0"/>
        </a:spcBef>
        <a:spcAft>
          <a:spcPct val="0"/>
        </a:spcAft>
        <a:defRPr sz="21100">
          <a:solidFill>
            <a:schemeClr val="tx2"/>
          </a:solidFill>
          <a:latin typeface="Arial" charset="0"/>
        </a:defRPr>
      </a:lvl4pPr>
      <a:lvl5pPr algn="ctr" defTabSz="4389438" rtl="0" eaLnBrk="0" fontAlgn="base" hangingPunct="0">
        <a:spcBef>
          <a:spcPct val="0"/>
        </a:spcBef>
        <a:spcAft>
          <a:spcPct val="0"/>
        </a:spcAft>
        <a:defRPr sz="21100">
          <a:solidFill>
            <a:schemeClr val="tx2"/>
          </a:solidFill>
          <a:latin typeface="Arial" charset="0"/>
        </a:defRPr>
      </a:lvl5pPr>
      <a:lvl6pPr marL="457200" algn="ctr" defTabSz="4389438" rtl="0" fontAlgn="base">
        <a:spcBef>
          <a:spcPct val="0"/>
        </a:spcBef>
        <a:spcAft>
          <a:spcPct val="0"/>
        </a:spcAft>
        <a:defRPr sz="21100">
          <a:solidFill>
            <a:schemeClr val="tx2"/>
          </a:solidFill>
          <a:latin typeface="Arial" charset="0"/>
        </a:defRPr>
      </a:lvl6pPr>
      <a:lvl7pPr marL="914400" algn="ctr" defTabSz="4389438" rtl="0" fontAlgn="base">
        <a:spcBef>
          <a:spcPct val="0"/>
        </a:spcBef>
        <a:spcAft>
          <a:spcPct val="0"/>
        </a:spcAft>
        <a:defRPr sz="21100">
          <a:solidFill>
            <a:schemeClr val="tx2"/>
          </a:solidFill>
          <a:latin typeface="Arial" charset="0"/>
        </a:defRPr>
      </a:lvl7pPr>
      <a:lvl8pPr marL="1371600" algn="ctr" defTabSz="4389438" rtl="0" fontAlgn="base">
        <a:spcBef>
          <a:spcPct val="0"/>
        </a:spcBef>
        <a:spcAft>
          <a:spcPct val="0"/>
        </a:spcAft>
        <a:defRPr sz="21100">
          <a:solidFill>
            <a:schemeClr val="tx2"/>
          </a:solidFill>
          <a:latin typeface="Arial" charset="0"/>
        </a:defRPr>
      </a:lvl8pPr>
      <a:lvl9pPr marL="1828800" algn="ctr" defTabSz="4389438" rtl="0" fontAlgn="base">
        <a:spcBef>
          <a:spcPct val="0"/>
        </a:spcBef>
        <a:spcAft>
          <a:spcPct val="0"/>
        </a:spcAft>
        <a:defRPr sz="21100">
          <a:solidFill>
            <a:schemeClr val="tx2"/>
          </a:solidFill>
          <a:latin typeface="Arial" charset="0"/>
        </a:defRPr>
      </a:lvl9pPr>
    </p:titleStyle>
    <p:bodyStyle>
      <a:lvl1pPr marL="1646238" indent="-1646238" algn="l" defTabSz="4389438" rtl="0" eaLnBrk="0" fontAlgn="base" hangingPunct="0">
        <a:spcBef>
          <a:spcPct val="20000"/>
        </a:spcBef>
        <a:spcAft>
          <a:spcPct val="0"/>
        </a:spcAft>
        <a:buChar char="•"/>
        <a:defRPr sz="15400">
          <a:solidFill>
            <a:schemeClr val="tx1"/>
          </a:solidFill>
          <a:latin typeface="+mn-lt"/>
          <a:ea typeface="+mn-ea"/>
          <a:cs typeface="+mn-cs"/>
        </a:defRPr>
      </a:lvl1pPr>
      <a:lvl2pPr marL="3565525" indent="-1371600" algn="l" defTabSz="4389438" rtl="0" eaLnBrk="0" fontAlgn="base" hangingPunct="0">
        <a:spcBef>
          <a:spcPct val="20000"/>
        </a:spcBef>
        <a:spcAft>
          <a:spcPct val="0"/>
        </a:spcAft>
        <a:buChar char="–"/>
        <a:defRPr sz="13400">
          <a:solidFill>
            <a:schemeClr val="tx1"/>
          </a:solidFill>
          <a:latin typeface="+mn-lt"/>
        </a:defRPr>
      </a:lvl2pPr>
      <a:lvl3pPr marL="5486400" indent="-1096963" algn="l" defTabSz="4389438" rtl="0" eaLnBrk="0" fontAlgn="base" hangingPunct="0">
        <a:spcBef>
          <a:spcPct val="20000"/>
        </a:spcBef>
        <a:spcAft>
          <a:spcPct val="0"/>
        </a:spcAft>
        <a:buChar char="•"/>
        <a:defRPr sz="11500">
          <a:solidFill>
            <a:schemeClr val="tx1"/>
          </a:solidFill>
          <a:latin typeface="+mn-lt"/>
        </a:defRPr>
      </a:lvl3pPr>
      <a:lvl4pPr marL="7680325" indent="-1096963" algn="l" defTabSz="4389438" rtl="0" eaLnBrk="0" fontAlgn="base" hangingPunct="0">
        <a:spcBef>
          <a:spcPct val="20000"/>
        </a:spcBef>
        <a:spcAft>
          <a:spcPct val="0"/>
        </a:spcAft>
        <a:buChar char="–"/>
        <a:defRPr sz="9600">
          <a:solidFill>
            <a:schemeClr val="tx1"/>
          </a:solidFill>
          <a:latin typeface="+mn-lt"/>
        </a:defRPr>
      </a:lvl4pPr>
      <a:lvl5pPr marL="9875838" indent="-1096963" algn="l" defTabSz="4389438" rtl="0" eaLnBrk="0" fontAlgn="base" hangingPunct="0">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video.ribbit.com/corporate_site/wave/ribbitwaveGB.html" TargetMode="External"/><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23"/>
          <p:cNvSpPr txBox="1">
            <a:spLocks noChangeArrowheads="1"/>
          </p:cNvSpPr>
          <p:nvPr/>
        </p:nvSpPr>
        <p:spPr bwMode="auto">
          <a:xfrm>
            <a:off x="7312025" y="2284413"/>
            <a:ext cx="38392100" cy="2286000"/>
          </a:xfrm>
          <a:prstGeom prst="rect">
            <a:avLst/>
          </a:prstGeom>
          <a:noFill/>
          <a:ln w="9525">
            <a:noFill/>
            <a:miter lim="800000"/>
            <a:headEnd/>
            <a:tailEnd/>
          </a:ln>
        </p:spPr>
        <p:txBody>
          <a:bodyPr lIns="457200" tIns="457200" rIns="457200" bIns="457200" anchor="ctr" anchorCtr="1"/>
          <a:lstStyle/>
          <a:p>
            <a:pPr algn="ctr"/>
            <a:r>
              <a:rPr lang="en-US" sz="4800" dirty="0">
                <a:solidFill>
                  <a:schemeClr val="bg1"/>
                </a:solidFill>
              </a:rPr>
              <a:t>Is Google Wave an effective media to use when conducting a</a:t>
            </a:r>
          </a:p>
          <a:p>
            <a:pPr algn="ctr"/>
            <a:r>
              <a:rPr lang="en-US" sz="4800" dirty="0">
                <a:solidFill>
                  <a:schemeClr val="bg1"/>
                </a:solidFill>
              </a:rPr>
              <a:t>collaborative research project?  </a:t>
            </a:r>
          </a:p>
          <a:p>
            <a:pPr algn="ctr"/>
            <a:endParaRPr lang="en-US" sz="4800" dirty="0">
              <a:solidFill>
                <a:schemeClr val="bg1"/>
              </a:solidFill>
            </a:endParaRPr>
          </a:p>
        </p:txBody>
      </p:sp>
      <p:sp>
        <p:nvSpPr>
          <p:cNvPr id="2051" name="Text Box 130"/>
          <p:cNvSpPr txBox="1">
            <a:spLocks noChangeArrowheads="1"/>
          </p:cNvSpPr>
          <p:nvPr/>
        </p:nvSpPr>
        <p:spPr bwMode="auto">
          <a:xfrm>
            <a:off x="8226425" y="4570413"/>
            <a:ext cx="9140825" cy="1143000"/>
          </a:xfrm>
          <a:prstGeom prst="rect">
            <a:avLst/>
          </a:prstGeom>
          <a:noFill/>
          <a:ln w="9525">
            <a:noFill/>
            <a:prstDash val="sysDot"/>
            <a:miter lim="800000"/>
            <a:headEnd/>
            <a:tailEnd/>
          </a:ln>
        </p:spPr>
        <p:txBody>
          <a:bodyPr wrap="none" lIns="228600" tIns="228600" rIns="228600" bIns="228600" anchor="ctr" anchorCtr="1"/>
          <a:lstStyle/>
          <a:p>
            <a:pPr defTabSz="4389438"/>
            <a:r>
              <a:rPr lang="en-US" sz="4400" dirty="0">
                <a:solidFill>
                  <a:schemeClr val="bg1"/>
                </a:solidFill>
                <a:latin typeface="Impact" pitchFamily="34" charset="0"/>
              </a:rPr>
              <a:t>INTRODUCTION</a:t>
            </a:r>
          </a:p>
        </p:txBody>
      </p:sp>
      <p:sp>
        <p:nvSpPr>
          <p:cNvPr id="2052" name="Text Box 131"/>
          <p:cNvSpPr txBox="1">
            <a:spLocks noChangeArrowheads="1"/>
          </p:cNvSpPr>
          <p:nvPr/>
        </p:nvSpPr>
        <p:spPr bwMode="auto">
          <a:xfrm>
            <a:off x="8226425" y="15767050"/>
            <a:ext cx="9140825" cy="1143000"/>
          </a:xfrm>
          <a:prstGeom prst="rect">
            <a:avLst/>
          </a:prstGeom>
          <a:noFill/>
          <a:ln w="9525">
            <a:noFill/>
            <a:prstDash val="sysDot"/>
            <a:miter lim="800000"/>
            <a:headEnd/>
            <a:tailEnd/>
          </a:ln>
        </p:spPr>
        <p:txBody>
          <a:bodyPr wrap="none" lIns="228600" tIns="228600" rIns="228600" bIns="228600" anchor="ctr" anchorCtr="1"/>
          <a:lstStyle/>
          <a:p>
            <a:pPr defTabSz="4389438"/>
            <a:r>
              <a:rPr lang="en-US" sz="4400" dirty="0">
                <a:solidFill>
                  <a:schemeClr val="bg1"/>
                </a:solidFill>
                <a:latin typeface="Impact" pitchFamily="34" charset="0"/>
              </a:rPr>
              <a:t>METHODS AND MATERIALS</a:t>
            </a:r>
          </a:p>
        </p:txBody>
      </p:sp>
      <p:sp>
        <p:nvSpPr>
          <p:cNvPr id="2053" name="Text Box 133"/>
          <p:cNvSpPr txBox="1">
            <a:spLocks noChangeArrowheads="1"/>
          </p:cNvSpPr>
          <p:nvPr/>
        </p:nvSpPr>
        <p:spPr bwMode="auto">
          <a:xfrm>
            <a:off x="35661600" y="16383000"/>
            <a:ext cx="9140825" cy="1143000"/>
          </a:xfrm>
          <a:prstGeom prst="rect">
            <a:avLst/>
          </a:prstGeom>
          <a:noFill/>
          <a:ln w="9525">
            <a:noFill/>
            <a:prstDash val="sysDot"/>
            <a:miter lim="800000"/>
            <a:headEnd/>
            <a:tailEnd/>
          </a:ln>
        </p:spPr>
        <p:txBody>
          <a:bodyPr wrap="none" lIns="228600" tIns="228600" rIns="228600" bIns="228600" anchor="ctr" anchorCtr="1"/>
          <a:lstStyle/>
          <a:p>
            <a:pPr defTabSz="4389438"/>
            <a:r>
              <a:rPr lang="en-US" sz="4400" dirty="0">
                <a:solidFill>
                  <a:schemeClr val="bg1"/>
                </a:solidFill>
                <a:latin typeface="Impact" pitchFamily="34" charset="0"/>
              </a:rPr>
              <a:t>CONCLUSIONS</a:t>
            </a:r>
          </a:p>
        </p:txBody>
      </p:sp>
      <p:sp>
        <p:nvSpPr>
          <p:cNvPr id="2054" name="Text Box 134"/>
          <p:cNvSpPr txBox="1">
            <a:spLocks noChangeArrowheads="1"/>
          </p:cNvSpPr>
          <p:nvPr/>
        </p:nvSpPr>
        <p:spPr bwMode="auto">
          <a:xfrm>
            <a:off x="35648900" y="4570413"/>
            <a:ext cx="9140825" cy="1143000"/>
          </a:xfrm>
          <a:prstGeom prst="rect">
            <a:avLst/>
          </a:prstGeom>
          <a:noFill/>
          <a:ln w="9525">
            <a:noFill/>
            <a:prstDash val="sysDot"/>
            <a:miter lim="800000"/>
            <a:headEnd/>
            <a:tailEnd/>
          </a:ln>
        </p:spPr>
        <p:txBody>
          <a:bodyPr wrap="none" lIns="228600" tIns="228600" rIns="228600" bIns="228600" anchor="ctr" anchorCtr="1"/>
          <a:lstStyle/>
          <a:p>
            <a:pPr defTabSz="4389438"/>
            <a:r>
              <a:rPr lang="en-US" sz="4400" dirty="0" smtClean="0">
                <a:solidFill>
                  <a:schemeClr val="bg1"/>
                </a:solidFill>
                <a:latin typeface="Impact" pitchFamily="34" charset="0"/>
              </a:rPr>
              <a:t>OBSERVATION </a:t>
            </a:r>
            <a:r>
              <a:rPr lang="en-US" sz="4400" dirty="0">
                <a:solidFill>
                  <a:schemeClr val="bg1"/>
                </a:solidFill>
                <a:latin typeface="Impact" pitchFamily="34" charset="0"/>
              </a:rPr>
              <a:t>RESULTS</a:t>
            </a:r>
          </a:p>
        </p:txBody>
      </p:sp>
      <p:sp>
        <p:nvSpPr>
          <p:cNvPr id="2055" name="Text Box 135"/>
          <p:cNvSpPr txBox="1">
            <a:spLocks noChangeArrowheads="1"/>
          </p:cNvSpPr>
          <p:nvPr/>
        </p:nvSpPr>
        <p:spPr bwMode="auto">
          <a:xfrm>
            <a:off x="22783800" y="4648200"/>
            <a:ext cx="7769225" cy="1143000"/>
          </a:xfrm>
          <a:prstGeom prst="rect">
            <a:avLst/>
          </a:prstGeom>
          <a:noFill/>
          <a:ln w="9525">
            <a:noFill/>
            <a:prstDash val="sysDot"/>
            <a:miter lim="800000"/>
            <a:headEnd/>
            <a:tailEnd/>
          </a:ln>
        </p:spPr>
        <p:txBody>
          <a:bodyPr wrap="none" lIns="228600" tIns="228600" rIns="228600" bIns="228600" anchor="ctr" anchorCtr="1"/>
          <a:lstStyle/>
          <a:p>
            <a:pPr defTabSz="4389438"/>
            <a:r>
              <a:rPr lang="en-US" sz="4400" dirty="0">
                <a:solidFill>
                  <a:schemeClr val="bg1"/>
                </a:solidFill>
                <a:latin typeface="Impact" pitchFamily="34" charset="0"/>
              </a:rPr>
              <a:t>INDIVIDUAL RESULTS</a:t>
            </a:r>
          </a:p>
        </p:txBody>
      </p:sp>
      <p:sp>
        <p:nvSpPr>
          <p:cNvPr id="2056" name="Text Box 136"/>
          <p:cNvSpPr txBox="1">
            <a:spLocks noChangeArrowheads="1"/>
          </p:cNvSpPr>
          <p:nvPr/>
        </p:nvSpPr>
        <p:spPr bwMode="auto">
          <a:xfrm>
            <a:off x="0" y="23469600"/>
            <a:ext cx="7315200" cy="1143000"/>
          </a:xfrm>
          <a:prstGeom prst="rect">
            <a:avLst/>
          </a:prstGeom>
          <a:noFill/>
          <a:ln w="9525">
            <a:noFill/>
            <a:prstDash val="sysDot"/>
            <a:miter lim="800000"/>
            <a:headEnd/>
            <a:tailEnd/>
          </a:ln>
        </p:spPr>
        <p:txBody>
          <a:bodyPr wrap="none" lIns="228600" tIns="228600" rIns="228600" bIns="228600" anchor="ctr" anchorCtr="1"/>
          <a:lstStyle/>
          <a:p>
            <a:pPr defTabSz="4389438"/>
            <a:r>
              <a:rPr lang="en-US" sz="4400" dirty="0">
                <a:solidFill>
                  <a:schemeClr val="bg1"/>
                </a:solidFill>
                <a:latin typeface="Impact" pitchFamily="34" charset="0"/>
              </a:rPr>
              <a:t>REFERENCES</a:t>
            </a:r>
          </a:p>
        </p:txBody>
      </p:sp>
      <p:sp>
        <p:nvSpPr>
          <p:cNvPr id="2057" name="Text Box 182"/>
          <p:cNvSpPr txBox="1">
            <a:spLocks noChangeArrowheads="1"/>
          </p:cNvSpPr>
          <p:nvPr/>
        </p:nvSpPr>
        <p:spPr bwMode="auto">
          <a:xfrm>
            <a:off x="0" y="5181600"/>
            <a:ext cx="7313613" cy="1143000"/>
          </a:xfrm>
          <a:prstGeom prst="rect">
            <a:avLst/>
          </a:prstGeom>
          <a:noFill/>
          <a:ln w="9525">
            <a:noFill/>
            <a:miter lim="800000"/>
            <a:headEnd/>
            <a:tailEnd/>
          </a:ln>
        </p:spPr>
        <p:txBody>
          <a:bodyPr wrap="none" lIns="228600" tIns="228600" rIns="228600" bIns="228600" anchor="ctr" anchorCtr="1"/>
          <a:lstStyle/>
          <a:p>
            <a:pPr defTabSz="4389438"/>
            <a:r>
              <a:rPr lang="en-US" sz="4400" dirty="0" smtClean="0">
                <a:solidFill>
                  <a:schemeClr val="bg1"/>
                </a:solidFill>
                <a:latin typeface="Impact" pitchFamily="34" charset="0"/>
              </a:rPr>
              <a:t>VIDEO</a:t>
            </a:r>
            <a:endParaRPr lang="en-US" sz="4400" dirty="0">
              <a:solidFill>
                <a:schemeClr val="bg1"/>
              </a:solidFill>
              <a:latin typeface="Impact" pitchFamily="34" charset="0"/>
            </a:endParaRPr>
          </a:p>
        </p:txBody>
      </p:sp>
      <p:sp>
        <p:nvSpPr>
          <p:cNvPr id="2058" name="Text Box 183"/>
          <p:cNvSpPr txBox="1">
            <a:spLocks noChangeArrowheads="1"/>
          </p:cNvSpPr>
          <p:nvPr/>
        </p:nvSpPr>
        <p:spPr bwMode="auto">
          <a:xfrm>
            <a:off x="0" y="19050000"/>
            <a:ext cx="7313613" cy="1143000"/>
          </a:xfrm>
          <a:prstGeom prst="rect">
            <a:avLst/>
          </a:prstGeom>
          <a:noFill/>
          <a:ln w="9525">
            <a:noFill/>
            <a:miter lim="800000"/>
            <a:headEnd/>
            <a:tailEnd/>
          </a:ln>
        </p:spPr>
        <p:txBody>
          <a:bodyPr wrap="none" lIns="228600" tIns="228600" rIns="228600" bIns="228600" anchor="ctr" anchorCtr="1"/>
          <a:lstStyle/>
          <a:p>
            <a:pPr defTabSz="4389438"/>
            <a:r>
              <a:rPr lang="en-US" sz="4400" dirty="0">
                <a:solidFill>
                  <a:schemeClr val="bg1"/>
                </a:solidFill>
                <a:latin typeface="Impact" pitchFamily="34" charset="0"/>
              </a:rPr>
              <a:t>CONTACT</a:t>
            </a:r>
          </a:p>
        </p:txBody>
      </p:sp>
      <p:sp>
        <p:nvSpPr>
          <p:cNvPr id="2059" name="Text Box 190"/>
          <p:cNvSpPr txBox="1">
            <a:spLocks noChangeArrowheads="1"/>
          </p:cNvSpPr>
          <p:nvPr/>
        </p:nvSpPr>
        <p:spPr bwMode="auto">
          <a:xfrm>
            <a:off x="7312025" y="0"/>
            <a:ext cx="38392100" cy="2286000"/>
          </a:xfrm>
          <a:prstGeom prst="rect">
            <a:avLst/>
          </a:prstGeom>
          <a:noFill/>
          <a:ln w="9525">
            <a:noFill/>
            <a:miter lim="800000"/>
            <a:headEnd/>
            <a:tailEnd/>
          </a:ln>
        </p:spPr>
        <p:txBody>
          <a:bodyPr lIns="457200" tIns="914400" rIns="457200" bIns="457200" anchor="ctr" anchorCtr="1"/>
          <a:lstStyle/>
          <a:p>
            <a:r>
              <a:rPr lang="en-US" sz="8000" b="1" dirty="0">
                <a:solidFill>
                  <a:schemeClr val="bg1"/>
                </a:solidFill>
              </a:rPr>
              <a:t>Exploring Google wave for Research Collaboration II</a:t>
            </a:r>
          </a:p>
        </p:txBody>
      </p:sp>
      <p:sp>
        <p:nvSpPr>
          <p:cNvPr id="2060" name="Text Box 191"/>
          <p:cNvSpPr txBox="1">
            <a:spLocks noChangeArrowheads="1"/>
          </p:cNvSpPr>
          <p:nvPr/>
        </p:nvSpPr>
        <p:spPr bwMode="auto">
          <a:xfrm>
            <a:off x="457200" y="21640800"/>
            <a:ext cx="6553200" cy="1754188"/>
          </a:xfrm>
          <a:prstGeom prst="rect">
            <a:avLst/>
          </a:prstGeom>
          <a:noFill/>
          <a:ln w="19050">
            <a:solidFill>
              <a:srgbClr val="808080"/>
            </a:solidFill>
            <a:prstDash val="dash"/>
            <a:miter lim="800000"/>
            <a:headEnd/>
            <a:tailEnd/>
          </a:ln>
        </p:spPr>
        <p:txBody>
          <a:bodyPr wrap="square" lIns="228600" tIns="228600" rIns="228600" bIns="228600">
            <a:spAutoFit/>
          </a:bodyPr>
          <a:lstStyle/>
          <a:p>
            <a:r>
              <a:rPr lang="en-US" dirty="0">
                <a:solidFill>
                  <a:schemeClr val="bg1"/>
                </a:solidFill>
              </a:rPr>
              <a:t>Erik Kiser: ekiser@indiana.edu</a:t>
            </a:r>
          </a:p>
          <a:p>
            <a:r>
              <a:rPr lang="en-US" dirty="0">
                <a:solidFill>
                  <a:schemeClr val="bg1"/>
                </a:solidFill>
              </a:rPr>
              <a:t>Nick Swan: nswan@indiana.edu</a:t>
            </a:r>
          </a:p>
          <a:p>
            <a:r>
              <a:rPr lang="en-US" dirty="0">
                <a:solidFill>
                  <a:schemeClr val="bg1"/>
                </a:solidFill>
              </a:rPr>
              <a:t>Michael Keel: mjkeel@indiana.edu</a:t>
            </a:r>
          </a:p>
        </p:txBody>
      </p:sp>
      <p:sp>
        <p:nvSpPr>
          <p:cNvPr id="2061" name="Text Box 192"/>
          <p:cNvSpPr txBox="1">
            <a:spLocks noChangeArrowheads="1"/>
          </p:cNvSpPr>
          <p:nvPr/>
        </p:nvSpPr>
        <p:spPr bwMode="auto">
          <a:xfrm>
            <a:off x="533400" y="11694140"/>
            <a:ext cx="6248400" cy="7355860"/>
          </a:xfrm>
          <a:prstGeom prst="rect">
            <a:avLst/>
          </a:prstGeom>
          <a:noFill/>
          <a:ln w="19050">
            <a:solidFill>
              <a:srgbClr val="808080"/>
            </a:solidFill>
            <a:prstDash val="dash"/>
            <a:miter lim="800000"/>
            <a:headEnd/>
            <a:tailEnd/>
          </a:ln>
        </p:spPr>
        <p:txBody>
          <a:bodyPr wrap="square" lIns="228600" tIns="228600" rIns="228600" bIns="228600">
            <a:spAutoFit/>
          </a:bodyPr>
          <a:lstStyle/>
          <a:p>
            <a:r>
              <a:rPr lang="en-US" dirty="0" smtClean="0">
                <a:solidFill>
                  <a:schemeClr val="bg1"/>
                </a:solidFill>
              </a:rPr>
              <a:t>The purpose of this project was to explore Google wave and determine if it is currently an effective media for collaborative research. The group consisted of three undergraduate students; Erik Kiser, Nick Swan, and Michael Keel. These students were lead under the supervision of two graduate/post-graduate students, Eran Chinthaka and Rui Wang who provided different resources and information to help aide the students throughout their research. This project took place during the  Spring 2010 semester at Indiana University during Geoffrey Fox I399 class.</a:t>
            </a:r>
            <a:endParaRPr lang="en-US" dirty="0">
              <a:solidFill>
                <a:schemeClr val="bg1"/>
              </a:solidFill>
            </a:endParaRPr>
          </a:p>
        </p:txBody>
      </p:sp>
      <p:sp>
        <p:nvSpPr>
          <p:cNvPr id="2241" name="Text Box 193"/>
          <p:cNvSpPr txBox="1">
            <a:spLocks noChangeArrowheads="1"/>
          </p:cNvSpPr>
          <p:nvPr/>
        </p:nvSpPr>
        <p:spPr bwMode="auto">
          <a:xfrm>
            <a:off x="17830800" y="5715000"/>
            <a:ext cx="17602200" cy="14249400"/>
          </a:xfrm>
          <a:prstGeom prst="rect">
            <a:avLst/>
          </a:prstGeom>
          <a:noFill/>
          <a:ln w="19050">
            <a:solidFill>
              <a:srgbClr val="808080"/>
            </a:solidFill>
            <a:prstDash val="dash"/>
            <a:miter lim="800000"/>
            <a:headEnd/>
            <a:tailEnd/>
          </a:ln>
          <a:effectLst/>
        </p:spPr>
        <p:txBody>
          <a:bodyPr lIns="228600" tIns="228600" rIns="228600" bIns="228600"/>
          <a:lstStyle/>
          <a:p>
            <a:pPr>
              <a:defRPr/>
            </a:pPr>
            <a:r>
              <a:rPr lang="en-US" sz="2200" dirty="0">
                <a:solidFill>
                  <a:schemeClr val="bg1"/>
                </a:solidFill>
              </a:rPr>
              <a:t>Through researching the six different question that interested us when looking at Google wave, we were enabled to dig deep into the tool and research methods to make a decision based on our findings.</a:t>
            </a:r>
            <a:br>
              <a:rPr lang="en-US" sz="2200" dirty="0">
                <a:solidFill>
                  <a:schemeClr val="bg1"/>
                </a:solidFill>
              </a:rPr>
            </a:br>
            <a:r>
              <a:rPr lang="en-US" sz="2200" dirty="0">
                <a:solidFill>
                  <a:schemeClr val="bg1"/>
                </a:solidFill>
              </a:rPr>
              <a:t/>
            </a:r>
            <a:br>
              <a:rPr lang="en-US" sz="2200" dirty="0">
                <a:solidFill>
                  <a:schemeClr val="bg1"/>
                </a:solidFill>
              </a:rPr>
            </a:br>
            <a:r>
              <a:rPr lang="en-US" sz="2200" dirty="0">
                <a:solidFill>
                  <a:schemeClr val="bg1"/>
                </a:solidFill>
              </a:rPr>
              <a:t>Current collaborative tools in research are Google Docs, Skype, Microsoft SharePoint, Wikipedia, and email. These are the main resources for collaboration.  We found that a big problem is that a group uses many different tools and doesn’t have one collaboration tool that incorporates many others.  We feel that Google Wave can solve this problem by allowing third party programs to be incorporated into a wave.</a:t>
            </a:r>
            <a:br>
              <a:rPr lang="en-US" sz="2200" dirty="0">
                <a:solidFill>
                  <a:schemeClr val="bg1"/>
                </a:solidFill>
              </a:rPr>
            </a:br>
            <a:r>
              <a:rPr lang="en-US" sz="2200" dirty="0">
                <a:solidFill>
                  <a:schemeClr val="bg1"/>
                </a:solidFill>
              </a:rPr>
              <a:t/>
            </a:r>
            <a:br>
              <a:rPr lang="en-US" sz="2200" dirty="0">
                <a:solidFill>
                  <a:schemeClr val="bg1"/>
                </a:solidFill>
              </a:rPr>
            </a:br>
            <a:r>
              <a:rPr lang="en-US" sz="2200" dirty="0">
                <a:solidFill>
                  <a:schemeClr val="bg1"/>
                </a:solidFill>
              </a:rPr>
              <a:t>Current  built-in functionalities of Google wave that support collaboration are:</a:t>
            </a:r>
          </a:p>
          <a:p>
            <a:pPr>
              <a:defRPr/>
            </a:pPr>
            <a:endParaRPr lang="en-US" sz="2200" dirty="0">
              <a:solidFill>
                <a:schemeClr val="bg1"/>
              </a:solidFill>
            </a:endParaRPr>
          </a:p>
          <a:p>
            <a:pPr marL="457200" indent="-457200">
              <a:buFont typeface="+mj-lt"/>
              <a:buAutoNum type="arabicPeriod"/>
              <a:defRPr/>
            </a:pPr>
            <a:r>
              <a:rPr lang="en-US" sz="2200" u="sng" dirty="0">
                <a:solidFill>
                  <a:schemeClr val="bg1"/>
                </a:solidFill>
              </a:rPr>
              <a:t>Real-time</a:t>
            </a:r>
            <a:r>
              <a:rPr lang="en-US" sz="2200" dirty="0">
                <a:solidFill>
                  <a:schemeClr val="bg1"/>
                </a:solidFill>
              </a:rPr>
              <a:t>: In most instances, you can see what someone else is typing, character-by-character.</a:t>
            </a:r>
          </a:p>
          <a:p>
            <a:pPr marL="457200" indent="-457200">
              <a:buFont typeface="+mj-lt"/>
              <a:buAutoNum type="arabicPeriod"/>
              <a:defRPr/>
            </a:pPr>
            <a:r>
              <a:rPr lang="en-US" sz="2200" u="sng" dirty="0">
                <a:solidFill>
                  <a:schemeClr val="bg1"/>
                </a:solidFill>
              </a:rPr>
              <a:t>Embed ability</a:t>
            </a:r>
            <a:r>
              <a:rPr lang="en-US" sz="2200" dirty="0">
                <a:solidFill>
                  <a:schemeClr val="bg1"/>
                </a:solidFill>
              </a:rPr>
              <a:t>: Waves can be embedded on any blog or website.</a:t>
            </a:r>
          </a:p>
          <a:p>
            <a:pPr marL="457200" indent="-457200">
              <a:buFont typeface="+mj-lt"/>
              <a:buAutoNum type="arabicPeriod"/>
              <a:defRPr/>
            </a:pPr>
            <a:r>
              <a:rPr lang="en-US" sz="2200" u="sng" dirty="0">
                <a:solidFill>
                  <a:schemeClr val="bg1"/>
                </a:solidFill>
              </a:rPr>
              <a:t>Applications and Extensions</a:t>
            </a:r>
            <a:r>
              <a:rPr lang="en-US" sz="2200" dirty="0">
                <a:solidFill>
                  <a:schemeClr val="bg1"/>
                </a:solidFill>
              </a:rPr>
              <a:t>: Just like a Facebook application or an iGoogle gadget, developers can build their own apps within waves. They can be anything from bots to complex real-time games.</a:t>
            </a:r>
          </a:p>
          <a:p>
            <a:pPr marL="457200" indent="-457200">
              <a:buFont typeface="+mj-lt"/>
              <a:buAutoNum type="arabicPeriod"/>
              <a:defRPr/>
            </a:pPr>
            <a:r>
              <a:rPr lang="en-US" sz="2200" u="sng" dirty="0">
                <a:solidFill>
                  <a:schemeClr val="bg1"/>
                </a:solidFill>
              </a:rPr>
              <a:t>Wiki functionality</a:t>
            </a:r>
            <a:r>
              <a:rPr lang="en-US" sz="2200" dirty="0">
                <a:solidFill>
                  <a:schemeClr val="bg1"/>
                </a:solidFill>
              </a:rPr>
              <a:t>: </a:t>
            </a:r>
            <a:r>
              <a:rPr lang="en-US" sz="2200" i="1" dirty="0">
                <a:solidFill>
                  <a:schemeClr val="bg1"/>
                </a:solidFill>
              </a:rPr>
              <a:t>Anything</a:t>
            </a:r>
            <a:r>
              <a:rPr lang="en-US" sz="2200" dirty="0">
                <a:solidFill>
                  <a:schemeClr val="bg1"/>
                </a:solidFill>
              </a:rPr>
              <a:t> written within a Google Wave can be edited by anyone else, because all conversations within the platform are shared. Thus, you can correct information, append information, or add your own commentary within a developing conversation.</a:t>
            </a:r>
          </a:p>
          <a:p>
            <a:pPr marL="457200" indent="-457200">
              <a:buFont typeface="+mj-lt"/>
              <a:buAutoNum type="arabicPeriod"/>
              <a:defRPr/>
            </a:pPr>
            <a:r>
              <a:rPr lang="en-US" sz="2200" u="sng" dirty="0">
                <a:solidFill>
                  <a:schemeClr val="bg1"/>
                </a:solidFill>
              </a:rPr>
              <a:t>Open source</a:t>
            </a:r>
            <a:r>
              <a:rPr lang="en-US" sz="2200" dirty="0">
                <a:solidFill>
                  <a:schemeClr val="bg1"/>
                </a:solidFill>
              </a:rPr>
              <a:t>: The Google Wave code will be open source, to foster innovation and adoption amongst developers.</a:t>
            </a:r>
          </a:p>
          <a:p>
            <a:pPr marL="457200" indent="-457200">
              <a:buFont typeface="+mj-lt"/>
              <a:buAutoNum type="arabicPeriod"/>
              <a:defRPr/>
            </a:pPr>
            <a:r>
              <a:rPr lang="en-US" sz="2200" u="sng" dirty="0">
                <a:solidFill>
                  <a:schemeClr val="bg1"/>
                </a:solidFill>
              </a:rPr>
              <a:t>Playback</a:t>
            </a:r>
            <a:r>
              <a:rPr lang="en-US" sz="2200" dirty="0">
                <a:solidFill>
                  <a:schemeClr val="bg1"/>
                </a:solidFill>
              </a:rPr>
              <a:t>: You can playback any part of the wave to see what was said.</a:t>
            </a:r>
          </a:p>
          <a:p>
            <a:pPr marL="457200" indent="-457200">
              <a:buFont typeface="+mj-lt"/>
              <a:buAutoNum type="arabicPeriod"/>
              <a:defRPr/>
            </a:pPr>
            <a:r>
              <a:rPr lang="en-US" sz="2200" u="sng" dirty="0">
                <a:solidFill>
                  <a:schemeClr val="bg1"/>
                </a:solidFill>
              </a:rPr>
              <a:t>Natural language</a:t>
            </a:r>
            <a:r>
              <a:rPr lang="en-US" sz="2200" dirty="0">
                <a:solidFill>
                  <a:schemeClr val="bg1"/>
                </a:solidFill>
              </a:rPr>
              <a:t>: Google Wave can autocorrect your spelling, even going as far as knowing the difference between similar words, like “been” and “bean.” It can also auto-translate on-the-fly.</a:t>
            </a:r>
          </a:p>
          <a:p>
            <a:pPr marL="457200" indent="-457200">
              <a:buFont typeface="+mj-lt"/>
              <a:buAutoNum type="arabicPeriod"/>
              <a:defRPr/>
            </a:pPr>
            <a:r>
              <a:rPr lang="en-US" sz="2200" u="sng" dirty="0">
                <a:solidFill>
                  <a:schemeClr val="bg1"/>
                </a:solidFill>
              </a:rPr>
              <a:t>Drag-and-drop file sharing</a:t>
            </a:r>
            <a:r>
              <a:rPr lang="en-US" sz="2200" dirty="0">
                <a:solidFill>
                  <a:schemeClr val="bg1"/>
                </a:solidFill>
              </a:rPr>
              <a:t>: No attachments; just drag your file and drop it inside Google Wave and everyone will have access.</a:t>
            </a:r>
          </a:p>
          <a:p>
            <a:pPr>
              <a:defRPr/>
            </a:pPr>
            <a:r>
              <a:rPr lang="en-US" sz="2200" dirty="0">
                <a:solidFill>
                  <a:schemeClr val="bg1"/>
                </a:solidFill>
              </a:rPr>
              <a:t/>
            </a:r>
            <a:br>
              <a:rPr lang="en-US" sz="2200" dirty="0">
                <a:solidFill>
                  <a:schemeClr val="bg1"/>
                </a:solidFill>
              </a:rPr>
            </a:br>
            <a:r>
              <a:rPr lang="en-US" sz="2200" dirty="0">
                <a:solidFill>
                  <a:schemeClr val="bg1"/>
                </a:solidFill>
              </a:rPr>
              <a:t>It is important to realize that Google wave is an open source software.  Being open source allows users to create tools to support their needs through wave. Currently, tools like email, Wikipedia, conference calling, whiteboards and charts have been added to the list of available extensions for a wave.  As wave grows, there will be a continued effort to add more content that is relevant to collaborative research.</a:t>
            </a:r>
            <a:br>
              <a:rPr lang="en-US" sz="2200" dirty="0">
                <a:solidFill>
                  <a:schemeClr val="bg1"/>
                </a:solidFill>
              </a:rPr>
            </a:br>
            <a:r>
              <a:rPr lang="en-US" sz="2200" dirty="0">
                <a:solidFill>
                  <a:schemeClr val="bg1"/>
                </a:solidFill>
              </a:rPr>
              <a:t/>
            </a:r>
            <a:br>
              <a:rPr lang="en-US" sz="2200" dirty="0">
                <a:solidFill>
                  <a:schemeClr val="bg1"/>
                </a:solidFill>
              </a:rPr>
            </a:br>
            <a:r>
              <a:rPr lang="en-US" sz="2200" dirty="0">
                <a:solidFill>
                  <a:schemeClr val="bg1"/>
                </a:solidFill>
              </a:rPr>
              <a:t>Collaborative research groups needs most importantly an effective form of communication.  With all of the collaborative software available on the internet, it is easy to connect but very difficult to manage all of the information.  Communication is important because a collaborative research group is made of two or more people who work together towards a common goal by sharing knowledge and information with each other.  Without a mean to share information through collaboration, it would be very difficult to perform research electronically.  Through collaborating, teams are allowed to achieve greater resources, recognition, and reward they might not be able to achieve on there own.</a:t>
            </a:r>
            <a:br>
              <a:rPr lang="en-US" sz="2200" dirty="0">
                <a:solidFill>
                  <a:schemeClr val="bg1"/>
                </a:solidFill>
              </a:rPr>
            </a:br>
            <a:r>
              <a:rPr lang="en-US" sz="2200" dirty="0">
                <a:solidFill>
                  <a:schemeClr val="bg1"/>
                </a:solidFill>
              </a:rPr>
              <a:t/>
            </a:r>
            <a:br>
              <a:rPr lang="en-US" sz="2200" dirty="0">
                <a:solidFill>
                  <a:schemeClr val="bg1"/>
                </a:solidFill>
              </a:rPr>
            </a:br>
            <a:r>
              <a:rPr lang="en-US" sz="2200" dirty="0">
                <a:solidFill>
                  <a:schemeClr val="bg1"/>
                </a:solidFill>
              </a:rPr>
              <a:t>Through reviewing figure 1, one can notice the abundance of collaborative resources available through using Google wave as it compares to other collaborative research tools.</a:t>
            </a:r>
            <a:br>
              <a:rPr lang="en-US" sz="2200" dirty="0">
                <a:solidFill>
                  <a:schemeClr val="bg1"/>
                </a:solidFill>
              </a:rPr>
            </a:br>
            <a:r>
              <a:rPr lang="en-US" sz="2200" dirty="0">
                <a:solidFill>
                  <a:schemeClr val="bg1"/>
                </a:solidFill>
              </a:rPr>
              <a:t/>
            </a:r>
            <a:br>
              <a:rPr lang="en-US" sz="2200" dirty="0">
                <a:solidFill>
                  <a:schemeClr val="bg1"/>
                </a:solidFill>
              </a:rPr>
            </a:br>
            <a:r>
              <a:rPr lang="en-US" sz="2200" dirty="0">
                <a:solidFill>
                  <a:schemeClr val="bg1"/>
                </a:solidFill>
              </a:rPr>
              <a:t>Our group exploited Google wave as a tool for us to manage this research project.  See figure 2.  Through using wave to support our research, we were able to use the functionalities of a wave to effectively communicate.  We used pre-recorded videos, video conferencing, and email through wave to keep everyone updated and informed on the newest information pertaining to our research project.</a:t>
            </a:r>
            <a:endParaRPr lang="en-US" sz="2200" b="1" dirty="0">
              <a:solidFill>
                <a:schemeClr val="bg1"/>
              </a:solidFill>
            </a:endParaRPr>
          </a:p>
        </p:txBody>
      </p:sp>
      <p:sp>
        <p:nvSpPr>
          <p:cNvPr id="2063" name="Text Box 194"/>
          <p:cNvSpPr txBox="1">
            <a:spLocks noChangeArrowheads="1"/>
          </p:cNvSpPr>
          <p:nvPr/>
        </p:nvSpPr>
        <p:spPr bwMode="auto">
          <a:xfrm>
            <a:off x="35890200" y="12573000"/>
            <a:ext cx="8991600" cy="3810000"/>
          </a:xfrm>
          <a:prstGeom prst="rect">
            <a:avLst/>
          </a:prstGeom>
          <a:noFill/>
          <a:ln w="19050">
            <a:solidFill>
              <a:srgbClr val="808080"/>
            </a:solidFill>
            <a:prstDash val="dash"/>
            <a:miter lim="800000"/>
            <a:headEnd/>
            <a:tailEnd/>
          </a:ln>
        </p:spPr>
        <p:txBody>
          <a:bodyPr lIns="228600" tIns="228600" rIns="228600" bIns="228600"/>
          <a:lstStyle/>
          <a:p>
            <a:r>
              <a:rPr lang="en-US" dirty="0" smtClean="0">
                <a:solidFill>
                  <a:schemeClr val="bg1"/>
                </a:solidFill>
              </a:rPr>
              <a:t>During the course of our project we directly used Google wave within our group as a source of primary data to use towards our research. Our initial thoughts of Google wave was that it was a fancier version of email , but as we got more familiar with the interaction of waves and new applications were developed,</a:t>
            </a:r>
            <a:r>
              <a:rPr lang="en-US" dirty="0" smtClean="0">
                <a:solidFill>
                  <a:schemeClr val="bg1"/>
                </a:solidFill>
              </a:rPr>
              <a:t> we started to notices that </a:t>
            </a:r>
            <a:r>
              <a:rPr lang="en-US" dirty="0" smtClean="0">
                <a:solidFill>
                  <a:schemeClr val="bg1"/>
                </a:solidFill>
              </a:rPr>
              <a:t>there was actually some useful tools that allowed us to collaborate effectively.</a:t>
            </a:r>
            <a:endParaRPr lang="en-US" dirty="0">
              <a:solidFill>
                <a:schemeClr val="bg1"/>
              </a:solidFill>
            </a:endParaRPr>
          </a:p>
          <a:p>
            <a:endParaRPr lang="en-US" dirty="0">
              <a:solidFill>
                <a:schemeClr val="bg1"/>
              </a:solidFill>
            </a:endParaRPr>
          </a:p>
        </p:txBody>
      </p:sp>
      <p:sp>
        <p:nvSpPr>
          <p:cNvPr id="2064" name="Text Box 195"/>
          <p:cNvSpPr txBox="1">
            <a:spLocks noChangeArrowheads="1"/>
          </p:cNvSpPr>
          <p:nvPr/>
        </p:nvSpPr>
        <p:spPr bwMode="auto">
          <a:xfrm>
            <a:off x="7924800" y="16910050"/>
            <a:ext cx="9677400" cy="10064750"/>
          </a:xfrm>
          <a:prstGeom prst="rect">
            <a:avLst/>
          </a:prstGeom>
          <a:noFill/>
          <a:ln w="19050">
            <a:solidFill>
              <a:srgbClr val="808080"/>
            </a:solidFill>
            <a:prstDash val="dash"/>
            <a:miter lim="800000"/>
            <a:headEnd/>
            <a:tailEnd/>
          </a:ln>
        </p:spPr>
        <p:txBody>
          <a:bodyPr lIns="228600" tIns="228600" rIns="228600" bIns="228600"/>
          <a:lstStyle/>
          <a:p>
            <a:r>
              <a:rPr lang="en-US" dirty="0">
                <a:solidFill>
                  <a:schemeClr val="bg1"/>
                </a:solidFill>
              </a:rPr>
              <a:t>Our primary sources of research was based off of  </a:t>
            </a:r>
            <a:r>
              <a:rPr lang="en-US" dirty="0" smtClean="0">
                <a:solidFill>
                  <a:schemeClr val="bg1"/>
                </a:solidFill>
              </a:rPr>
              <a:t>three </a:t>
            </a:r>
            <a:r>
              <a:rPr lang="en-US" dirty="0">
                <a:solidFill>
                  <a:schemeClr val="bg1"/>
                </a:solidFill>
              </a:rPr>
              <a:t>different methods; individual research, group observation, and user interaction.</a:t>
            </a:r>
          </a:p>
          <a:p>
            <a:endParaRPr lang="en-US" dirty="0">
              <a:solidFill>
                <a:schemeClr val="bg1"/>
              </a:solidFill>
            </a:endParaRPr>
          </a:p>
          <a:p>
            <a:r>
              <a:rPr lang="en-US" dirty="0">
                <a:solidFill>
                  <a:schemeClr val="bg1"/>
                </a:solidFill>
              </a:rPr>
              <a:t>Individual Research:</a:t>
            </a:r>
          </a:p>
          <a:p>
            <a:r>
              <a:rPr lang="en-US" dirty="0">
                <a:solidFill>
                  <a:schemeClr val="bg1"/>
                </a:solidFill>
              </a:rPr>
              <a:t>1. Current collaborative tools</a:t>
            </a:r>
          </a:p>
          <a:p>
            <a:r>
              <a:rPr lang="en-US" dirty="0">
                <a:solidFill>
                  <a:schemeClr val="bg1"/>
                </a:solidFill>
              </a:rPr>
              <a:t>2. Functionalities of Google wave</a:t>
            </a:r>
          </a:p>
          <a:p>
            <a:r>
              <a:rPr lang="en-US" dirty="0">
                <a:solidFill>
                  <a:schemeClr val="bg1"/>
                </a:solidFill>
              </a:rPr>
              <a:t>3. Needs of a collaborative research group</a:t>
            </a:r>
          </a:p>
          <a:p>
            <a:r>
              <a:rPr lang="en-US" dirty="0">
                <a:solidFill>
                  <a:schemeClr val="bg1"/>
                </a:solidFill>
              </a:rPr>
              <a:t>4. Collaborative tools needed in Google wave</a:t>
            </a:r>
          </a:p>
          <a:p>
            <a:r>
              <a:rPr lang="en-US" dirty="0">
                <a:solidFill>
                  <a:schemeClr val="bg1"/>
                </a:solidFill>
              </a:rPr>
              <a:t>5. Comparison of Google wave to other collaborative tools</a:t>
            </a:r>
          </a:p>
          <a:p>
            <a:r>
              <a:rPr lang="en-US" dirty="0">
                <a:solidFill>
                  <a:schemeClr val="bg1"/>
                </a:solidFill>
              </a:rPr>
              <a:t>6. Current performance of a collaborative research group</a:t>
            </a:r>
          </a:p>
          <a:p>
            <a:endParaRPr lang="en-US" dirty="0">
              <a:solidFill>
                <a:schemeClr val="bg1"/>
              </a:solidFill>
            </a:endParaRPr>
          </a:p>
          <a:p>
            <a:r>
              <a:rPr lang="en-US" dirty="0">
                <a:solidFill>
                  <a:schemeClr val="bg1"/>
                </a:solidFill>
              </a:rPr>
              <a:t>Group Observation:</a:t>
            </a:r>
          </a:p>
          <a:p>
            <a:r>
              <a:rPr lang="en-US" dirty="0">
                <a:solidFill>
                  <a:schemeClr val="bg1"/>
                </a:solidFill>
              </a:rPr>
              <a:t>Observed an interviewed a group of Doctoral students at the Innovation Center to better understand the needs of a collaborative research group and how they  are currently conduct research.</a:t>
            </a:r>
          </a:p>
          <a:p>
            <a:endParaRPr lang="en-US" dirty="0">
              <a:solidFill>
                <a:schemeClr val="bg1"/>
              </a:solidFill>
            </a:endParaRPr>
          </a:p>
          <a:p>
            <a:r>
              <a:rPr lang="en-US" dirty="0">
                <a:solidFill>
                  <a:schemeClr val="bg1"/>
                </a:solidFill>
              </a:rPr>
              <a:t>User Interaction:</a:t>
            </a:r>
          </a:p>
          <a:p>
            <a:r>
              <a:rPr lang="en-US" dirty="0">
                <a:solidFill>
                  <a:schemeClr val="bg1"/>
                </a:solidFill>
              </a:rPr>
              <a:t>Our group created a wave to understand the use of Google wave for collaborative research and incorporated different gadgets bots and imbeds to support collaborative research.</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2065" name="Text Box 196"/>
          <p:cNvSpPr txBox="1">
            <a:spLocks noChangeArrowheads="1"/>
          </p:cNvSpPr>
          <p:nvPr/>
        </p:nvSpPr>
        <p:spPr bwMode="auto">
          <a:xfrm>
            <a:off x="35890200" y="17526000"/>
            <a:ext cx="8991600" cy="9372600"/>
          </a:xfrm>
          <a:prstGeom prst="rect">
            <a:avLst/>
          </a:prstGeom>
          <a:noFill/>
          <a:ln w="19050">
            <a:solidFill>
              <a:srgbClr val="808080"/>
            </a:solidFill>
            <a:prstDash val="dash"/>
            <a:miter lim="800000"/>
            <a:headEnd/>
            <a:tailEnd/>
          </a:ln>
        </p:spPr>
        <p:txBody>
          <a:bodyPr lIns="228600" tIns="228600" rIns="228600" bIns="228600"/>
          <a:lstStyle/>
          <a:p>
            <a:r>
              <a:rPr lang="en-US" dirty="0" smtClean="0">
                <a:solidFill>
                  <a:schemeClr val="bg1"/>
                </a:solidFill>
              </a:rPr>
              <a:t>Currently Google wave has a lot to offer for groups who are conducting collaborative research.  It allows everyone who uses it a direct source of tools that are centrally located which can  help keep a groups research more organized and efficient.  It offers a variety of necessary tools needed in collaboration such as video/phone conferencing and document editing, but  since it is a new product, not every essential application has been developed yet. As we talked to researchers, we found that they are primarily happy using a variety of different tools on a large </a:t>
            </a:r>
            <a:r>
              <a:rPr lang="en-US" dirty="0">
                <a:solidFill>
                  <a:schemeClr val="bg1"/>
                </a:solidFill>
              </a:rPr>
              <a:t>r</a:t>
            </a:r>
            <a:r>
              <a:rPr lang="en-US" dirty="0" smtClean="0">
                <a:solidFill>
                  <a:schemeClr val="bg1"/>
                </a:solidFill>
              </a:rPr>
              <a:t>ange of platforms, but we feel that this is due to there inexperience and unfamiliarity to Google wave. Within our own research group, we found this exact acceptance and as time went on and more applications and tools were developed, we were able to collaborate and work better together as a whole. In conclusion, we have determined that Google wave is an</a:t>
            </a:r>
            <a:r>
              <a:rPr lang="en-US" dirty="0" smtClean="0">
                <a:solidFill>
                  <a:schemeClr val="bg1"/>
                </a:solidFill>
              </a:rPr>
              <a:t> effective media to use when conducting a</a:t>
            </a:r>
          </a:p>
          <a:p>
            <a:r>
              <a:rPr lang="en-US" dirty="0" smtClean="0">
                <a:solidFill>
                  <a:schemeClr val="bg1"/>
                </a:solidFill>
              </a:rPr>
              <a:t>collaborative research project </a:t>
            </a:r>
            <a:r>
              <a:rPr lang="en-US" dirty="0" smtClean="0">
                <a:solidFill>
                  <a:schemeClr val="bg1"/>
                </a:solidFill>
              </a:rPr>
              <a:t>and only see necessary and useful improvements coming in the future. </a:t>
            </a:r>
            <a:endParaRPr lang="en-US" dirty="0">
              <a:solidFill>
                <a:schemeClr val="bg1"/>
              </a:solidFill>
            </a:endParaRPr>
          </a:p>
        </p:txBody>
      </p:sp>
      <p:sp>
        <p:nvSpPr>
          <p:cNvPr id="2066" name="Text Box 197"/>
          <p:cNvSpPr txBox="1">
            <a:spLocks noChangeArrowheads="1"/>
          </p:cNvSpPr>
          <p:nvPr/>
        </p:nvSpPr>
        <p:spPr bwMode="auto">
          <a:xfrm>
            <a:off x="8226425" y="5711825"/>
            <a:ext cx="9140825" cy="10055225"/>
          </a:xfrm>
          <a:prstGeom prst="rect">
            <a:avLst/>
          </a:prstGeom>
          <a:noFill/>
          <a:ln w="19050">
            <a:solidFill>
              <a:srgbClr val="808080"/>
            </a:solidFill>
            <a:prstDash val="dash"/>
            <a:miter lim="800000"/>
            <a:headEnd/>
            <a:tailEnd/>
          </a:ln>
        </p:spPr>
        <p:txBody>
          <a:bodyPr lIns="228600" tIns="228600" rIns="228600" bIns="228600"/>
          <a:lstStyle/>
          <a:p>
            <a:r>
              <a:rPr lang="en-US" dirty="0">
                <a:solidFill>
                  <a:schemeClr val="bg1"/>
                </a:solidFill>
              </a:rPr>
              <a:t>Google Wave is a collaborative tool developed by Google in order to solve the problem of electronic collaboration.</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Our research was to specifically focus on the use of Google Wave in a collaborative research setting.  Our question is: “Is Google Wave an effective media to use when conducting a collaborative research project.”</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Google Wave offers many of the appropriate tools to support collaboration.  Skype, SharePoint, Wikipedia, and email are all tools that current collaboration groups use when conducting research.</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Google Wave has and continues to incorporate many of the needs of a collaborative research group into their platform.  With specific user developed Gadgets, Bots and Imbeds, a wave can potentially support a group performing collaborative research.  The development of these external modules can be focused primarily on supporting collaborative research and their availability continues to grow daily.</a:t>
            </a:r>
          </a:p>
        </p:txBody>
      </p:sp>
      <p:sp>
        <p:nvSpPr>
          <p:cNvPr id="2067" name="Text Box 198"/>
          <p:cNvSpPr txBox="1">
            <a:spLocks noChangeArrowheads="1"/>
          </p:cNvSpPr>
          <p:nvPr/>
        </p:nvSpPr>
        <p:spPr bwMode="auto">
          <a:xfrm>
            <a:off x="457200" y="24612600"/>
            <a:ext cx="6324600" cy="2286000"/>
          </a:xfrm>
          <a:prstGeom prst="rect">
            <a:avLst/>
          </a:prstGeom>
          <a:noFill/>
          <a:ln w="19050">
            <a:solidFill>
              <a:srgbClr val="808080"/>
            </a:solidFill>
            <a:prstDash val="dash"/>
            <a:miter lim="800000"/>
            <a:headEnd/>
            <a:tailEnd/>
          </a:ln>
        </p:spPr>
        <p:txBody>
          <a:bodyPr lIns="228600" tIns="228600" rIns="228600" bIns="228600"/>
          <a:lstStyle/>
          <a:p>
            <a:pPr marL="342900" indent="-342900">
              <a:spcAft>
                <a:spcPct val="50000"/>
              </a:spcAft>
              <a:buFontTx/>
              <a:buAutoNum type="arabicPeriod"/>
            </a:pPr>
            <a:r>
              <a:rPr lang="en-US" sz="2000" dirty="0">
                <a:solidFill>
                  <a:schemeClr val="bg1"/>
                </a:solidFill>
              </a:rPr>
              <a:t>http://</a:t>
            </a:r>
            <a:r>
              <a:rPr lang="en-US" sz="2000" dirty="0" smtClean="0">
                <a:solidFill>
                  <a:schemeClr val="bg1"/>
                </a:solidFill>
              </a:rPr>
              <a:t>cache.gawker.com/assets/images/17/2010/01/500x_wave-vs-rest-update.jpg</a:t>
            </a:r>
          </a:p>
          <a:p>
            <a:pPr marL="342900" indent="-342900">
              <a:spcAft>
                <a:spcPct val="50000"/>
              </a:spcAft>
              <a:buFontTx/>
              <a:buAutoNum type="arabicPeriod"/>
            </a:pPr>
            <a:r>
              <a:rPr lang="en-US" sz="2000" dirty="0" smtClean="0">
                <a:solidFill>
                  <a:schemeClr val="bg1"/>
                </a:solidFill>
              </a:rPr>
              <a:t>Snapshot taken of researchers current wave</a:t>
            </a:r>
          </a:p>
          <a:p>
            <a:pPr marL="342900" indent="-342900">
              <a:spcAft>
                <a:spcPct val="50000"/>
              </a:spcAft>
              <a:buFontTx/>
              <a:buAutoNum type="arabicPeriod"/>
            </a:pPr>
            <a:r>
              <a:rPr lang="en-US" sz="2000" dirty="0" smtClean="0">
                <a:solidFill>
                  <a:schemeClr val="bg1"/>
                </a:solidFill>
              </a:rPr>
              <a:t>http://video.ribbit.com/corporate_site/wave/ribbitwaveGB.html</a:t>
            </a:r>
          </a:p>
        </p:txBody>
      </p:sp>
      <p:pic>
        <p:nvPicPr>
          <p:cNvPr id="2068" name="Picture 243"/>
          <p:cNvPicPr>
            <a:picLocks noChangeAspect="1" noChangeArrowheads="1"/>
          </p:cNvPicPr>
          <p:nvPr/>
        </p:nvPicPr>
        <p:blipFill>
          <a:blip r:embed="rId2"/>
          <a:srcRect/>
          <a:stretch>
            <a:fillRect/>
          </a:stretch>
        </p:blipFill>
        <p:spPr bwMode="auto">
          <a:xfrm>
            <a:off x="1676400" y="533400"/>
            <a:ext cx="3657600" cy="3657600"/>
          </a:xfrm>
          <a:prstGeom prst="rect">
            <a:avLst/>
          </a:prstGeom>
          <a:noFill/>
          <a:ln w="9525">
            <a:noFill/>
            <a:miter lim="800000"/>
            <a:headEnd/>
            <a:tailEnd/>
          </a:ln>
        </p:spPr>
      </p:pic>
      <p:pic>
        <p:nvPicPr>
          <p:cNvPr id="2069" name="Picture 73" descr="Google Wave Comparison.jpg"/>
          <p:cNvPicPr>
            <a:picLocks noChangeAspect="1"/>
          </p:cNvPicPr>
          <p:nvPr/>
        </p:nvPicPr>
        <p:blipFill>
          <a:blip r:embed="rId3"/>
          <a:srcRect/>
          <a:stretch>
            <a:fillRect/>
          </a:stretch>
        </p:blipFill>
        <p:spPr bwMode="auto">
          <a:xfrm>
            <a:off x="28270200" y="20269200"/>
            <a:ext cx="6953250" cy="6553200"/>
          </a:xfrm>
          <a:prstGeom prst="rect">
            <a:avLst/>
          </a:prstGeom>
          <a:noFill/>
          <a:ln w="9525">
            <a:noFill/>
            <a:miter lim="800000"/>
            <a:headEnd/>
            <a:tailEnd/>
          </a:ln>
        </p:spPr>
      </p:pic>
      <p:pic>
        <p:nvPicPr>
          <p:cNvPr id="2070" name="Picture 244"/>
          <p:cNvPicPr>
            <a:picLocks noChangeAspect="1" noChangeArrowheads="1"/>
          </p:cNvPicPr>
          <p:nvPr/>
        </p:nvPicPr>
        <p:blipFill>
          <a:blip r:embed="rId4"/>
          <a:srcRect/>
          <a:stretch>
            <a:fillRect/>
          </a:stretch>
        </p:blipFill>
        <p:spPr bwMode="auto">
          <a:xfrm>
            <a:off x="18135600" y="20269200"/>
            <a:ext cx="9615488" cy="6553200"/>
          </a:xfrm>
          <a:prstGeom prst="rect">
            <a:avLst/>
          </a:prstGeom>
          <a:noFill/>
          <a:ln w="9525">
            <a:noFill/>
            <a:miter lim="800000"/>
            <a:headEnd/>
            <a:tailEnd/>
          </a:ln>
        </p:spPr>
      </p:pic>
      <p:sp>
        <p:nvSpPr>
          <p:cNvPr id="2071" name="TextBox 76"/>
          <p:cNvSpPr txBox="1">
            <a:spLocks noChangeArrowheads="1"/>
          </p:cNvSpPr>
          <p:nvPr/>
        </p:nvSpPr>
        <p:spPr bwMode="auto">
          <a:xfrm>
            <a:off x="34823400" y="26289000"/>
            <a:ext cx="457200" cy="523875"/>
          </a:xfrm>
          <a:prstGeom prst="rect">
            <a:avLst/>
          </a:prstGeom>
          <a:noFill/>
          <a:ln w="9525">
            <a:noFill/>
            <a:miter lim="800000"/>
            <a:headEnd/>
            <a:tailEnd/>
          </a:ln>
        </p:spPr>
        <p:txBody>
          <a:bodyPr>
            <a:spAutoFit/>
          </a:bodyPr>
          <a:lstStyle/>
          <a:p>
            <a:r>
              <a:rPr lang="en-US" dirty="0"/>
              <a:t>1</a:t>
            </a:r>
          </a:p>
        </p:txBody>
      </p:sp>
      <p:sp>
        <p:nvSpPr>
          <p:cNvPr id="2072" name="Text Box 134"/>
          <p:cNvSpPr txBox="1">
            <a:spLocks noChangeArrowheads="1"/>
          </p:cNvSpPr>
          <p:nvPr/>
        </p:nvSpPr>
        <p:spPr bwMode="auto">
          <a:xfrm>
            <a:off x="35661600" y="11430000"/>
            <a:ext cx="9140825" cy="1143000"/>
          </a:xfrm>
          <a:prstGeom prst="rect">
            <a:avLst/>
          </a:prstGeom>
          <a:noFill/>
          <a:ln w="9525">
            <a:noFill/>
            <a:prstDash val="sysDot"/>
            <a:miter lim="800000"/>
            <a:headEnd/>
            <a:tailEnd/>
          </a:ln>
        </p:spPr>
        <p:txBody>
          <a:bodyPr wrap="none" lIns="228600" tIns="228600" rIns="228600" bIns="228600" anchor="ctr" anchorCtr="1"/>
          <a:lstStyle/>
          <a:p>
            <a:pPr defTabSz="4389438"/>
            <a:r>
              <a:rPr lang="en-US" sz="4400" dirty="0">
                <a:solidFill>
                  <a:schemeClr val="bg1"/>
                </a:solidFill>
                <a:latin typeface="Impact" pitchFamily="34" charset="0"/>
              </a:rPr>
              <a:t>INTERACTIVE RESULTS</a:t>
            </a:r>
          </a:p>
        </p:txBody>
      </p:sp>
      <p:sp>
        <p:nvSpPr>
          <p:cNvPr id="2073" name="Text Box 194"/>
          <p:cNvSpPr txBox="1">
            <a:spLocks noChangeArrowheads="1"/>
          </p:cNvSpPr>
          <p:nvPr/>
        </p:nvSpPr>
        <p:spPr bwMode="auto">
          <a:xfrm>
            <a:off x="35801300" y="5715001"/>
            <a:ext cx="9140825" cy="5715000"/>
          </a:xfrm>
          <a:prstGeom prst="rect">
            <a:avLst/>
          </a:prstGeom>
          <a:noFill/>
          <a:ln w="19050">
            <a:solidFill>
              <a:srgbClr val="808080"/>
            </a:solidFill>
            <a:prstDash val="dash"/>
            <a:miter lim="800000"/>
            <a:headEnd/>
            <a:tailEnd/>
          </a:ln>
        </p:spPr>
        <p:txBody>
          <a:bodyPr lIns="228600" tIns="228600" rIns="228600" bIns="228600"/>
          <a:lstStyle/>
          <a:p>
            <a:r>
              <a:rPr lang="en-US" dirty="0">
                <a:solidFill>
                  <a:schemeClr val="bg1"/>
                </a:solidFill>
              </a:rPr>
              <a:t>During our group observation we found out a lot of useful information regarding how a collaborative research group currently functions. One of our main findings was that the main form of communication is through email lists and the tools they use beyond that is scattered all over internet; from wikis and blogs to Skype and SharePoint. We also found that this created a lack of central organization  for the group . This did not appear to be a major issue to them but we thought differently since lack or organization negatively hurts the group and prevents them from working together as efficiently as possible.</a:t>
            </a:r>
          </a:p>
          <a:p>
            <a:endParaRPr lang="en-US" dirty="0">
              <a:solidFill>
                <a:schemeClr val="bg1"/>
              </a:solidFill>
            </a:endParaRPr>
          </a:p>
        </p:txBody>
      </p:sp>
      <p:sp>
        <p:nvSpPr>
          <p:cNvPr id="26" name="TextBox 25"/>
          <p:cNvSpPr txBox="1"/>
          <p:nvPr/>
        </p:nvSpPr>
        <p:spPr>
          <a:xfrm>
            <a:off x="27432000" y="26212800"/>
            <a:ext cx="457200" cy="523220"/>
          </a:xfrm>
          <a:prstGeom prst="rect">
            <a:avLst/>
          </a:prstGeom>
          <a:noFill/>
        </p:spPr>
        <p:txBody>
          <a:bodyPr wrap="square" rtlCol="0">
            <a:spAutoFit/>
          </a:bodyPr>
          <a:lstStyle/>
          <a:p>
            <a:r>
              <a:rPr lang="en-US" dirty="0" smtClean="0"/>
              <a:t>2</a:t>
            </a:r>
            <a:endParaRPr lang="en-US" dirty="0"/>
          </a:p>
        </p:txBody>
      </p:sp>
      <p:pic>
        <p:nvPicPr>
          <p:cNvPr id="27" name="Picture 26" descr="wave.jpg"/>
          <p:cNvPicPr>
            <a:picLocks noChangeAspect="1"/>
          </p:cNvPicPr>
          <p:nvPr/>
        </p:nvPicPr>
        <p:blipFill>
          <a:blip r:embed="rId5"/>
          <a:stretch>
            <a:fillRect/>
          </a:stretch>
        </p:blipFill>
        <p:spPr>
          <a:xfrm>
            <a:off x="1981200" y="20269200"/>
            <a:ext cx="990600" cy="990600"/>
          </a:xfrm>
          <a:prstGeom prst="rect">
            <a:avLst/>
          </a:prstGeom>
        </p:spPr>
      </p:pic>
      <p:pic>
        <p:nvPicPr>
          <p:cNvPr id="28" name="Picture 27" descr="13747_345193030600_815035600_9926679_7022394_n.jpg"/>
          <p:cNvPicPr>
            <a:picLocks noChangeAspect="1"/>
          </p:cNvPicPr>
          <p:nvPr/>
        </p:nvPicPr>
        <p:blipFill>
          <a:blip r:embed="rId6"/>
          <a:stretch>
            <a:fillRect/>
          </a:stretch>
        </p:blipFill>
        <p:spPr>
          <a:xfrm>
            <a:off x="3124200" y="20269200"/>
            <a:ext cx="990600" cy="990600"/>
          </a:xfrm>
          <a:prstGeom prst="rect">
            <a:avLst/>
          </a:prstGeom>
        </p:spPr>
      </p:pic>
      <p:pic>
        <p:nvPicPr>
          <p:cNvPr id="29" name="Picture 28" descr="DSC00173.JPG"/>
          <p:cNvPicPr>
            <a:picLocks noChangeAspect="1"/>
          </p:cNvPicPr>
          <p:nvPr/>
        </p:nvPicPr>
        <p:blipFill>
          <a:blip r:embed="rId7"/>
          <a:stretch>
            <a:fillRect/>
          </a:stretch>
        </p:blipFill>
        <p:spPr>
          <a:xfrm>
            <a:off x="4267200" y="20269200"/>
            <a:ext cx="990600" cy="990600"/>
          </a:xfrm>
          <a:prstGeom prst="rect">
            <a:avLst/>
          </a:prstGeom>
        </p:spPr>
      </p:pic>
      <p:pic>
        <p:nvPicPr>
          <p:cNvPr id="31" name="Picture 30" descr="video.jpg">
            <a:hlinkClick r:id="rId8"/>
          </p:cNvPr>
          <p:cNvPicPr>
            <a:picLocks noChangeAspect="1"/>
          </p:cNvPicPr>
          <p:nvPr/>
        </p:nvPicPr>
        <p:blipFill>
          <a:blip r:embed="rId9"/>
          <a:stretch>
            <a:fillRect/>
          </a:stretch>
        </p:blipFill>
        <p:spPr>
          <a:xfrm>
            <a:off x="1047750" y="6477000"/>
            <a:ext cx="5200650" cy="3629025"/>
          </a:xfrm>
          <a:prstGeom prst="rect">
            <a:avLst/>
          </a:prstGeom>
        </p:spPr>
      </p:pic>
      <p:sp>
        <p:nvSpPr>
          <p:cNvPr id="32" name="Text Box 182"/>
          <p:cNvSpPr txBox="1">
            <a:spLocks noChangeArrowheads="1"/>
          </p:cNvSpPr>
          <p:nvPr/>
        </p:nvSpPr>
        <p:spPr bwMode="auto">
          <a:xfrm>
            <a:off x="76200" y="10287000"/>
            <a:ext cx="7313613" cy="1143000"/>
          </a:xfrm>
          <a:prstGeom prst="rect">
            <a:avLst/>
          </a:prstGeom>
          <a:noFill/>
          <a:ln w="9525">
            <a:noFill/>
            <a:miter lim="800000"/>
            <a:headEnd/>
            <a:tailEnd/>
          </a:ln>
        </p:spPr>
        <p:txBody>
          <a:bodyPr wrap="none" lIns="228600" tIns="228600" rIns="228600" bIns="228600" anchor="ctr" anchorCtr="1"/>
          <a:lstStyle/>
          <a:p>
            <a:pPr defTabSz="4389438"/>
            <a:r>
              <a:rPr lang="en-US" sz="4400" dirty="0">
                <a:solidFill>
                  <a:schemeClr val="bg1"/>
                </a:solidFill>
                <a:latin typeface="Impact" pitchFamily="34" charset="0"/>
              </a:rPr>
              <a:t>ABSTRACT</a:t>
            </a:r>
          </a:p>
        </p:txBody>
      </p:sp>
      <p:sp>
        <p:nvSpPr>
          <p:cNvPr id="33" name="TextBox 32"/>
          <p:cNvSpPr txBox="1"/>
          <p:nvPr/>
        </p:nvSpPr>
        <p:spPr>
          <a:xfrm>
            <a:off x="5791200" y="9296400"/>
            <a:ext cx="533400" cy="523220"/>
          </a:xfrm>
          <a:prstGeom prst="rect">
            <a:avLst/>
          </a:prstGeom>
          <a:noFill/>
        </p:spPr>
        <p:txBody>
          <a:bodyPr wrap="square" rtlCol="0">
            <a:spAutoFit/>
          </a:bodyPr>
          <a:lstStyle/>
          <a:p>
            <a:r>
              <a:rPr lang="en-US" dirty="0" smtClean="0"/>
              <a:t>3</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807</TotalTime>
  <Words>627</Words>
  <Application>Microsoft Office PowerPoint</Application>
  <PresentationFormat>Custom</PresentationFormat>
  <Paragraphs>55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Impact</vt:lpstr>
      <vt:lpstr>Default Design</vt:lpstr>
      <vt:lpstr>Slide 1</vt:lpstr>
    </vt:vector>
  </TitlesOfParts>
  <Company>Genigraphics 800.790.4001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Poster 36 x 60 - D</dc:title>
  <dc:creator>Genigraphics 800.790.4001</dc:creator>
  <dc:description>To order poster prints visit us at www.genigraphics.com</dc:description>
  <cp:lastModifiedBy>nswan</cp:lastModifiedBy>
  <cp:revision>50</cp:revision>
  <dcterms:created xsi:type="dcterms:W3CDTF">2008-05-03T03:01:56Z</dcterms:created>
  <dcterms:modified xsi:type="dcterms:W3CDTF">2010-04-20T17:54:50Z</dcterms:modified>
</cp:coreProperties>
</file>