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7" r:id="rId9"/>
    <p:sldId id="277" r:id="rId10"/>
    <p:sldId id="265" r:id="rId11"/>
    <p:sldId id="261" r:id="rId12"/>
    <p:sldId id="266" r:id="rId13"/>
    <p:sldId id="262" r:id="rId14"/>
    <p:sldId id="270" r:id="rId15"/>
    <p:sldId id="263" r:id="rId16"/>
    <p:sldId id="271" r:id="rId17"/>
    <p:sldId id="272" r:id="rId18"/>
    <p:sldId id="273" r:id="rId19"/>
    <p:sldId id="274" r:id="rId20"/>
    <p:sldId id="264" r:id="rId2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90847" autoAdjust="0"/>
  </p:normalViewPr>
  <p:slideViewPr>
    <p:cSldViewPr>
      <p:cViewPr>
        <p:scale>
          <a:sx n="70" d="100"/>
          <a:sy n="70" d="100"/>
        </p:scale>
        <p:origin x="-2196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Market Share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Symbian</c:v>
                </c:pt>
                <c:pt idx="1">
                  <c:v>Research In Motion</c:v>
                </c:pt>
                <c:pt idx="2">
                  <c:v>iPhone</c:v>
                </c:pt>
                <c:pt idx="3">
                  <c:v>Microsoft Windows Mobile</c:v>
                </c:pt>
                <c:pt idx="4">
                  <c:v>Linux</c:v>
                </c:pt>
                <c:pt idx="5">
                  <c:v>Android</c:v>
                </c:pt>
                <c:pt idx="6">
                  <c:v>Web OS</c:v>
                </c:pt>
                <c:pt idx="7">
                  <c:v>Other OS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47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Bloomington Residence Status</c:v>
                </c:pt>
              </c:strCache>
            </c:strRef>
          </c:tx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Undergrads</c:v>
                </c:pt>
                <c:pt idx="1">
                  <c:v>Non-Bloomington Resident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87.7</c:v>
                </c:pt>
                <c:pt idx="1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Undergrads</c:v>
                </c:pt>
                <c:pt idx="1">
                  <c:v>Non-Bloomington Resident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81.5</c:v>
                </c:pt>
                <c:pt idx="1">
                  <c:v>18.5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Groups</c:v>
                </c:pt>
              </c:strCache>
            </c:strRef>
          </c:tx>
          <c:dLbls>
            <c:dLbl>
              <c:idx val="0"/>
              <c:layout>
                <c:manualLayout>
                  <c:x val="2.5261058575370015E-2"/>
                  <c:y val="-8.8374273384981216E-4"/>
                </c:manualLayout>
              </c:layout>
              <c:showPercent val="1"/>
            </c:dLbl>
            <c:dLbl>
              <c:idx val="2"/>
              <c:layout>
                <c:manualLayout>
                  <c:x val="-4.3706379832864732E-2"/>
                  <c:y val="-2.8263093091989207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Younger than 18</c:v>
                </c:pt>
                <c:pt idx="1">
                  <c:v>18-24</c:v>
                </c:pt>
                <c:pt idx="2">
                  <c:v>25 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77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IU Bus Mobile App Support</c:v>
                </c:pt>
              </c:strCache>
            </c:strRef>
          </c:tx>
          <c:dPt>
            <c:idx val="0"/>
            <c:explosion val="6"/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Own a Smart Phone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0.08442</cdr:x>
      <cdr:y>0.4302</cdr:y>
    </cdr:from>
    <cdr:to>
      <cdr:x>0.21591</cdr:x>
      <cdr:y>0.53977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267" y="1495779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13.6%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0.18669</cdr:x>
      <cdr:y>0.25487</cdr:y>
    </cdr:from>
    <cdr:to>
      <cdr:x>0.3474</cdr:x>
      <cdr:y>0.36445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3667" y="886179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12.3%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A3645-A975-4DE6-8FD4-C3C0D219903C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0C25-F4AC-41D4-8F2A-63645E592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0C25-F4AC-41D4-8F2A-63645E592D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8922" y="1524000"/>
            <a:ext cx="9144000" cy="2032000"/>
          </a:xfrm>
        </p:spPr>
        <p:txBody>
          <a:bodyPr lIns="50799" tIns="0" rIns="50799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701887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83F4-276E-42DD-AC8B-FA11DC4D1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FB32-0400-4F3B-9415-DAEA4651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5B9B-4BC9-4811-9CB8-F41477745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D07D-862A-42B1-8343-C6A693F16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677333"/>
            <a:ext cx="7874000" cy="20320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0" y="2786429"/>
            <a:ext cx="7874000" cy="1677458"/>
          </a:xfrm>
        </p:spPr>
        <p:txBody>
          <a:bodyPr/>
          <a:lstStyle>
            <a:lvl1pPr marL="81279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3DF1-63F0-440A-B805-CDD664FE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8C73-AF1A-40E8-A7C6-CEF8DCF0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389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834319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1705681"/>
            <a:ext cx="4490861" cy="834319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624667"/>
            <a:ext cx="4489098" cy="418218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624667"/>
            <a:ext cx="4490861" cy="418218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49B6-7E1C-436D-BE93-DC253C8B4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6B49-411C-47CD-8F72-45117F01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C080-38F0-4C59-88F8-CB87771B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1" y="1693334"/>
            <a:ext cx="3342570" cy="5113514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B10F-F434-4AC2-8B73-96013971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77333"/>
            <a:ext cx="6096000" cy="580320"/>
          </a:xfrm>
        </p:spPr>
        <p:txBody>
          <a:bodyPr lIns="50799" rIns="50799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2035528"/>
            <a:ext cx="6096000" cy="44026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1296430"/>
            <a:ext cx="6096000" cy="589280"/>
          </a:xfrm>
        </p:spPr>
        <p:txBody>
          <a:bodyPr lIns="50799" rIns="50799"/>
          <a:lstStyle>
            <a:lvl1pPr marL="0" indent="0" algn="ctr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7A3E-805B-4445-95A7-C758D1548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101599" tIns="50799" rIns="101599" bIns="50799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8000" y="7129463"/>
            <a:ext cx="2370138" cy="406400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1863" y="7129463"/>
            <a:ext cx="3216275" cy="406400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5863" y="7129463"/>
            <a:ext cx="846137" cy="406400"/>
          </a:xfrm>
          <a:prstGeom prst="rect">
            <a:avLst/>
          </a:prstGeom>
        </p:spPr>
        <p:txBody>
          <a:bodyPr vert="horz" lIns="0" tIns="50799" rIns="0" bIns="50799" anchor="b"/>
          <a:lstStyle>
            <a:lvl1pPr algn="r" eaLnBrk="1" latinLnBrk="0" hangingPunct="1">
              <a:defRPr kumimoji="0" sz="13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B0B16A9-AD9B-4F19-BFA8-BC5C2941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6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Lucida Sans" pitchFamily="34" charset="0"/>
        </a:defRPr>
      </a:lvl9pPr>
    </p:titleStyle>
    <p:bodyStyle>
      <a:lvl1pPr marL="608013" indent="-45561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63613" indent="-31432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2413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03363" indent="-20161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088" indent="-2016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860" indent="-20319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378" indent="-2031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07896" indent="-2031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31414" indent="-2031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12800" y="1066800"/>
            <a:ext cx="8439150" cy="1416050"/>
          </a:xfrm>
        </p:spPr>
        <p:txBody>
          <a:bodyPr lIns="0" rIns="0" anchor="t">
            <a:normAutofit fontScale="90000"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I399 </a:t>
            </a:r>
            <a:br>
              <a:rPr lang="en-US" sz="4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Mobile/Ubiquitous Computing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65300" y="4565650"/>
            <a:ext cx="6615113" cy="192405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Adrian Juarez</a:t>
            </a:r>
            <a:endParaRPr lang="en-US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Brad Becker</a:t>
            </a:r>
            <a:endParaRPr lang="en-US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Peyman Hosseinzadeh</a:t>
            </a:r>
            <a:endParaRPr lang="en-US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John Cabrera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Demographics of Surveys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1752600"/>
          <a:ext cx="47751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173134" y="1828800"/>
          <a:ext cx="4986866" cy="279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803400" y="4981223"/>
          <a:ext cx="6434667" cy="263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Survey Analysis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Findings concluded that people weren't satisfied with reliability of the bus schedule and looking for a solution.</a:t>
            </a: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People were overwhelmingly in support of an app that would give them real time location of IU campus buses.</a:t>
            </a: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We found that the most widely used smart phones were the BlackBerry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iPhone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at IU.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944533" y="4143021"/>
          <a:ext cx="5215467" cy="347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7800" y="6324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74.1%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Conclusions from Surveys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over-whelming support for creation of app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Through comments, we found the desire for a real time map with bus locations related to the user’s location.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Almost no interest in text or email with bus location.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Next step: develop prototypes related to these suggestions and test them.</a:t>
            </a:r>
          </a:p>
          <a:p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Prototype Testing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Each of us developed our own paper prototype.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After testing, we found certain attributes from each prototype that people liked best.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It was clear that people wanted a map that showed buses as they moved along their route.</a:t>
            </a: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Prototype Testing</a:t>
            </a:r>
            <a:endParaRPr lang="en-US" dirty="0"/>
          </a:p>
        </p:txBody>
      </p:sp>
      <p:pic>
        <p:nvPicPr>
          <p:cNvPr id="10" name="Content Placeholder 9" descr="paper prototyp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08800" y="2057400"/>
            <a:ext cx="2956418" cy="4975898"/>
          </a:xfrm>
        </p:spPr>
      </p:pic>
      <p:pic>
        <p:nvPicPr>
          <p:cNvPr id="11" name="Picture 10" descr="paper prototyp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3600" y="2057400"/>
            <a:ext cx="3333750" cy="5054600"/>
          </a:xfrm>
          <a:prstGeom prst="rect">
            <a:avLst/>
          </a:prstGeom>
        </p:spPr>
      </p:pic>
      <p:pic>
        <p:nvPicPr>
          <p:cNvPr id="12" name="Picture 11" descr="paper prototyp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2057400"/>
            <a:ext cx="2951572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Results</a:t>
            </a:r>
          </a:p>
        </p:txBody>
      </p:sp>
      <p:pic>
        <p:nvPicPr>
          <p:cNvPr id="4" name="Content Placeholder 3" descr="app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2600" y="18288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pic>
        <p:nvPicPr>
          <p:cNvPr id="4" name="Content Placeholder 3" descr="app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7850" y="1778000"/>
            <a:ext cx="3924300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pic>
        <p:nvPicPr>
          <p:cNvPr id="4" name="Content Placeholder 3" descr="app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7850" y="1778000"/>
            <a:ext cx="3924300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pic>
        <p:nvPicPr>
          <p:cNvPr id="4" name="Content Placeholder 3" descr="ap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7850" y="1778000"/>
            <a:ext cx="3924300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pic>
        <p:nvPicPr>
          <p:cNvPr id="4" name="Content Placeholder 3" descr="app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7850" y="1778000"/>
            <a:ext cx="3924300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 fontScale="90000"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What is Mobile/Ubiquitous Computing?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        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sans-serif" pitchFamily="34"/>
              </a:rPr>
              <a:t>Ubiquitous computing is the method of enhancing computer 	use by making many computers available throughout the 	physical environment, but making them effectively invisible to the 	user.”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sans-serif" pitchFamily="34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sans-serif" pitchFamily="34"/>
              </a:rPr>
              <a:t>			Mark Weiser, the “father” of ubiquitous computing</a:t>
            </a:r>
            <a:endParaRPr lang="en-US" sz="24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sans-serif" pitchFamily="34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sans-serif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Conclusion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  Mobile / Ubiquitous is a rapidly expanding field.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 Lots of room for research to be done.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 Android will soon dominate the market.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App like ours have real potential in the coming years.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What is a major issue facing IU students that a mobile solution could possibly  solve?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Brainstormed various ideas:  This included ideas unrelated to IU students. (one example was a app to log and monitor the daily habits of people trying to control a certain type of cancer.)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Decided to look at a more simple problem that affected a large majority of IU students.</a:t>
            </a:r>
          </a:p>
          <a:p>
            <a:pPr algn="ctr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Shared problem by all group members: </a:t>
            </a:r>
          </a:p>
          <a:p>
            <a:pPr algn="ctr"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IU BUSES BEING ON SCHEDULE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Problem Overview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What are the main issues that IU students are currently facing with the IU Bus system?</a:t>
            </a: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What kind of information do students need to get motivated to ride the bus?</a:t>
            </a: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How can we utilize mobile computing tools to improve the reliability of IU’s campus bus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Solution Overview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27940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Smartphone Research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Survey &amp; Analysis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IU Campus Bus Interview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Prototypes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Usability Testing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Final Prototype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None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</a:rPr>
              <a:t> Results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•"/>
            </a:pPr>
            <a:endParaRPr lang="en-US" sz="2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Smart Phone Research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066800"/>
            <a:ext cx="9664700" cy="624840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		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Open source vs. Close Sourced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Informa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Telecoms &amp; Media research predicts Android will outsell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iPhone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by 2012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Mobile Web Traffic – Apple and Android 81% (in U.S.)</a:t>
            </a: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 descr="and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" y="1371600"/>
            <a:ext cx="1295400" cy="1295400"/>
          </a:xfrm>
          <a:prstGeom prst="rect">
            <a:avLst/>
          </a:prstGeom>
        </p:spPr>
      </p:pic>
      <p:pic>
        <p:nvPicPr>
          <p:cNvPr id="7" name="Picture 6" descr="iph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6800" y="1219200"/>
            <a:ext cx="923637" cy="152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symbi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2200" y="1752600"/>
            <a:ext cx="2039705" cy="634806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rim_logo_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4400" y="1676400"/>
            <a:ext cx="1926897" cy="838200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windows-mobile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4200" y="1295400"/>
            <a:ext cx="1575089" cy="1457325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Smart Phone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3200" y="1371600"/>
          <a:ext cx="9753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Smart Phone Trends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000" y="1905000"/>
          <a:ext cx="9906001" cy="4495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9969"/>
                <a:gridCol w="1246947"/>
                <a:gridCol w="2286069"/>
                <a:gridCol w="1246947"/>
                <a:gridCol w="2286069"/>
              </a:tblGrid>
              <a:tr h="646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r>
                        <a:rPr lang="en-US" baseline="0" dirty="0" smtClean="0"/>
                        <a:t>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r>
                        <a:rPr lang="en-US" baseline="0" dirty="0" smtClean="0"/>
                        <a:t> Market Share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 Market Share %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Symbian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80,878.6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72,933.5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52.4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Research In 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34,346.6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Apple </a:t>
                      </a:r>
                      <a:r>
                        <a:rPr lang="en-US" dirty="0" err="1" smtClean="0"/>
                        <a:t>iPhone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24,889.8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11,417.5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</a:tr>
              <a:tr h="64665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Microsoft</a:t>
                      </a:r>
                      <a:r>
                        <a:rPr lang="en-US" baseline="0" dirty="0" smtClean="0"/>
                        <a:t> Windows Mobile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15,027.6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16,498.1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10,622.4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6,798.4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Web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1,193.2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Other OS’s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4,026.9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</a:tr>
              <a:tr h="4003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172,373.1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139,278.9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4000" cy="1270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Tracking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GPS/RFID Tracking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Cost Efficiency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Networking Technologies (i.e. Delay Tolerant Networking, Campus Wi-Fi)</a:t>
            </a:r>
          </a:p>
          <a:p>
            <a:pPr>
              <a:buClr>
                <a:schemeClr val="bg1"/>
              </a:buClr>
              <a:buSzPct val="100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MS\Documents\My Dropbox\i399 (1)\busg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800600"/>
            <a:ext cx="8331200" cy="2397728"/>
          </a:xfrm>
          <a:prstGeom prst="rect">
            <a:avLst/>
          </a:prstGeom>
          <a:noFill/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473</Words>
  <Application>Microsoft Office PowerPoint</Application>
  <PresentationFormat>Custom</PresentationFormat>
  <Paragraphs>176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I399  Mobile/Ubiquitous Computing</vt:lpstr>
      <vt:lpstr>What is Mobile/Ubiquitous Computing?</vt:lpstr>
      <vt:lpstr>What is a major issue facing IU students that a mobile solution could possibly  solve?</vt:lpstr>
      <vt:lpstr>Problem Overview</vt:lpstr>
      <vt:lpstr>Solution Overview</vt:lpstr>
      <vt:lpstr>Smart Phone Research</vt:lpstr>
      <vt:lpstr>Smart Phone Research</vt:lpstr>
      <vt:lpstr>Smart Phone Trends</vt:lpstr>
      <vt:lpstr>Tracking Technologies</vt:lpstr>
      <vt:lpstr>Demographics of Surveys</vt:lpstr>
      <vt:lpstr>Survey Analysis</vt:lpstr>
      <vt:lpstr>Conclusions from Surveys</vt:lpstr>
      <vt:lpstr>Prototype Testing</vt:lpstr>
      <vt:lpstr>Prototype Testing</vt:lpstr>
      <vt:lpstr>Results</vt:lpstr>
      <vt:lpstr>Results</vt:lpstr>
      <vt:lpstr>Results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Geoffrey Fox</cp:lastModifiedBy>
  <cp:revision>150</cp:revision>
  <dcterms:created xsi:type="dcterms:W3CDTF">2004-05-06T09:28:21Z</dcterms:created>
  <dcterms:modified xsi:type="dcterms:W3CDTF">2010-05-04T19:30:08Z</dcterms:modified>
</cp:coreProperties>
</file>