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29" r:id="rId1"/>
  </p:sldMasterIdLst>
  <p:notesMasterIdLst>
    <p:notesMasterId r:id="rId14"/>
  </p:notesMasterIdLst>
  <p:sldIdLst>
    <p:sldId id="256" r:id="rId2"/>
    <p:sldId id="257" r:id="rId3"/>
    <p:sldId id="259" r:id="rId4"/>
    <p:sldId id="260" r:id="rId5"/>
    <p:sldId id="258" r:id="rId6"/>
    <p:sldId id="265" r:id="rId7"/>
    <p:sldId id="267" r:id="rId8"/>
    <p:sldId id="261" r:id="rId9"/>
    <p:sldId id="262" r:id="rId10"/>
    <p:sldId id="269" r:id="rId11"/>
    <p:sldId id="271" r:id="rId12"/>
    <p:sldId id="263" r:id="rId13"/>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3182" autoAdjust="0"/>
  </p:normalViewPr>
  <p:slideViewPr>
    <p:cSldViewPr snapToGrid="0" snapToObjects="1">
      <p:cViewPr varScale="1">
        <p:scale>
          <a:sx n="70" d="100"/>
          <a:sy n="70" d="100"/>
        </p:scale>
        <p:origin x="-660" y="-9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70338" y="0"/>
            <a:ext cx="3038475" cy="465138"/>
          </a:xfrm>
          <a:prstGeom prst="rect">
            <a:avLst/>
          </a:prstGeom>
        </p:spPr>
        <p:txBody>
          <a:bodyPr vert="horz" lIns="91440" tIns="45720" rIns="91440" bIns="45720" rtlCol="0"/>
          <a:lstStyle>
            <a:lvl1pPr algn="r">
              <a:defRPr sz="1200"/>
            </a:lvl1pPr>
          </a:lstStyle>
          <a:p>
            <a:fld id="{B788967A-2F3E-4788-96D6-7B21DCE8E472}" type="datetimeFigureOut">
              <a:rPr lang="en-US" smtClean="0"/>
              <a:t>11/27/2012</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1675" y="4416425"/>
            <a:ext cx="5607050" cy="41830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675"/>
            <a:ext cx="3038475" cy="465138"/>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70338" y="8829675"/>
            <a:ext cx="3038475" cy="465138"/>
          </a:xfrm>
          <a:prstGeom prst="rect">
            <a:avLst/>
          </a:prstGeom>
        </p:spPr>
        <p:txBody>
          <a:bodyPr vert="horz" lIns="91440" tIns="45720" rIns="91440" bIns="45720" rtlCol="0" anchor="b"/>
          <a:lstStyle>
            <a:lvl1pPr algn="r">
              <a:defRPr sz="1200"/>
            </a:lvl1pPr>
          </a:lstStyle>
          <a:p>
            <a:fld id="{06CE71C5-FC20-4C4E-B7EC-604408F0FC9C}" type="slidenum">
              <a:rPr lang="en-US" smtClean="0"/>
              <a:t>‹#›</a:t>
            </a:fld>
            <a:endParaRPr lang="en-US"/>
          </a:p>
        </p:txBody>
      </p:sp>
    </p:spTree>
    <p:extLst>
      <p:ext uri="{BB962C8B-B14F-4D97-AF65-F5344CB8AC3E}">
        <p14:creationId xmlns:p14="http://schemas.microsoft.com/office/powerpoint/2010/main" val="214354119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6CE71C5-FC20-4C4E-B7EC-604408F0FC9C}" type="slidenum">
              <a:rPr lang="en-US" smtClean="0"/>
              <a:t>10</a:t>
            </a:fld>
            <a:endParaRPr lang="en-US"/>
          </a:p>
        </p:txBody>
      </p:sp>
    </p:spTree>
    <p:extLst>
      <p:ext uri="{BB962C8B-B14F-4D97-AF65-F5344CB8AC3E}">
        <p14:creationId xmlns:p14="http://schemas.microsoft.com/office/powerpoint/2010/main" val="13686502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8" name="Rounded Rectangle 7"/>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6AD8D91A-A2EE-4B54-B3C6-F6C67903BA9C}" type="datetime1">
              <a:rPr lang="en-US" smtClean="0"/>
              <a:pPr/>
              <a:t>11/27/2012</a:t>
            </a:fld>
            <a:endParaRPr lang="en-US" dirty="0"/>
          </a:p>
        </p:txBody>
      </p:sp>
      <p:sp>
        <p:nvSpPr>
          <p:cNvPr id="5" name="Footer Placeholder 4"/>
          <p:cNvSpPr>
            <a:spLocks noGrp="1"/>
          </p:cNvSpPr>
          <p:nvPr>
            <p:ph type="ftr" sz="quarter" idx="11"/>
          </p:nvPr>
        </p:nvSpPr>
        <p:spPr/>
        <p:txBody>
          <a:bodyPr/>
          <a:lstStyle/>
          <a:p>
            <a:endParaRPr lang="en-US"/>
          </a:p>
        </p:txBody>
      </p:sp>
      <p:sp>
        <p:nvSpPr>
          <p:cNvPr id="9" name="Rectangle 8"/>
          <p:cNvSpPr/>
          <p:nvPr/>
        </p:nvSpPr>
        <p:spPr>
          <a:xfrm>
            <a:off x="345440" y="2942602"/>
            <a:ext cx="7147931" cy="24638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7572652" y="2944634"/>
            <a:ext cx="1190348" cy="2459736"/>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a:off x="7712714" y="3136658"/>
            <a:ext cx="910224" cy="2075688"/>
          </a:xfrm>
          <a:prstGeom prst="rect">
            <a:avLst/>
          </a:prstGeom>
          <a:solidFill>
            <a:schemeClr val="accent3">
              <a:alpha val="70000"/>
            </a:schemeClr>
          </a:solidFill>
          <a:ln w="635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a:off x="445483" y="3055621"/>
            <a:ext cx="6947845" cy="2245359"/>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12"/>
          </p:nvPr>
        </p:nvSpPr>
        <p:spPr>
          <a:xfrm>
            <a:off x="7786826" y="4625268"/>
            <a:ext cx="762000" cy="457200"/>
          </a:xfrm>
        </p:spPr>
        <p:txBody>
          <a:bodyPr/>
          <a:lstStyle>
            <a:lvl1pPr algn="ctr">
              <a:defRPr sz="2800">
                <a:solidFill>
                  <a:schemeClr val="accent1">
                    <a:lumMod val="50000"/>
                  </a:schemeClr>
                </a:solidFill>
              </a:defRPr>
            </a:lvl1pPr>
          </a:lstStyle>
          <a:p>
            <a:fld id="{FA84A37A-AFC2-4A01-80A1-FC20F2C0D5BB}" type="slidenum">
              <a:rPr lang="en-US" smtClean="0"/>
              <a:pPr/>
              <a:t>‹#›</a:t>
            </a:fld>
            <a:endParaRPr lang="en-US" dirty="0"/>
          </a:p>
        </p:txBody>
      </p:sp>
      <p:sp>
        <p:nvSpPr>
          <p:cNvPr id="11" name="Rectangle 10"/>
          <p:cNvSpPr/>
          <p:nvPr/>
        </p:nvSpPr>
        <p:spPr>
          <a:xfrm>
            <a:off x="541822" y="4559276"/>
            <a:ext cx="6755166" cy="664367"/>
          </a:xfrm>
          <a:prstGeom prst="rect">
            <a:avLst/>
          </a:prstGeom>
          <a:solidFill>
            <a:schemeClr val="accent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538971" y="3139440"/>
            <a:ext cx="6760868" cy="2077720"/>
          </a:xfrm>
          <a:prstGeom prst="rect">
            <a:avLst/>
          </a:prstGeom>
          <a:no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642805" y="4648200"/>
            <a:ext cx="6553200" cy="457200"/>
          </a:xfrm>
        </p:spPr>
        <p:txBody>
          <a:bodyPr>
            <a:normAutofit/>
          </a:bodyPr>
          <a:lstStyle>
            <a:lvl1pPr marL="0" indent="0" algn="ctr">
              <a:buNone/>
              <a:defRPr sz="1800" cap="all" spc="300" baseline="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2" name="Title 1"/>
          <p:cNvSpPr>
            <a:spLocks noGrp="1"/>
          </p:cNvSpPr>
          <p:nvPr>
            <p:ph type="ctrTitle"/>
          </p:nvPr>
        </p:nvSpPr>
        <p:spPr>
          <a:xfrm>
            <a:off x="604705" y="3227033"/>
            <a:ext cx="6629400" cy="1219201"/>
          </a:xfrm>
        </p:spPr>
        <p:txBody>
          <a:bodyPr anchor="b" anchorCtr="0">
            <a:noAutofit/>
          </a:bodyPr>
          <a:lstStyle>
            <a:lvl1pPr>
              <a:defRPr sz="4000">
                <a:solidFill>
                  <a:schemeClr val="accent1">
                    <a:lumMod val="50000"/>
                  </a:schemeClr>
                </a:solidFill>
              </a:defRPr>
            </a:lvl1pPr>
          </a:lstStyle>
          <a:p>
            <a:r>
              <a:rPr lang="en-US" smtClean="0"/>
              <a:t>Click to edit Master title style</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19785C6-EBAF-49D5-AD4D-BABF4DFAAD59}" type="datetime1">
              <a:rPr lang="en-US" smtClean="0"/>
              <a:pPr/>
              <a:t>11/27/2012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A84A37A-AFC2-4A01-80A1-FC20F2C0D5B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6861702" y="228600"/>
            <a:ext cx="1859280" cy="6122634"/>
          </a:xfrm>
          <a:prstGeom prst="rect">
            <a:avLst/>
          </a:prstGeom>
          <a:solidFill>
            <a:srgbClr val="FFFFFF">
              <a:alpha val="85000"/>
            </a:srgb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8" name="Rectangle 7"/>
          <p:cNvSpPr/>
          <p:nvPr/>
        </p:nvSpPr>
        <p:spPr>
          <a:xfrm>
            <a:off x="6955225" y="351409"/>
            <a:ext cx="1672235" cy="5877017"/>
          </a:xfrm>
          <a:prstGeom prst="rect">
            <a:avLst/>
          </a:prstGeom>
          <a:solidFill>
            <a:srgbClr val="FFFFFF"/>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Vertical Title 1"/>
          <p:cNvSpPr>
            <a:spLocks noGrp="1"/>
          </p:cNvSpPr>
          <p:nvPr>
            <p:ph type="title" orient="vert"/>
          </p:nvPr>
        </p:nvSpPr>
        <p:spPr>
          <a:xfrm>
            <a:off x="7048577" y="395427"/>
            <a:ext cx="1485531" cy="5788981"/>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380999"/>
            <a:ext cx="6172200" cy="5791201"/>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6A404122-9A3A-4FD8-98B8-22631F32846C}" type="datetime1">
              <a:rPr lang="en-US" smtClean="0"/>
              <a:pPr/>
              <a:t>11/27/2012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A84A37A-AFC2-4A01-80A1-FC20F2C0D5BB}"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259A7B8-0EC4-44C9-AFEF-25E144F11C06}" type="datetime1">
              <a:rPr lang="en-US" smtClean="0"/>
              <a:pPr/>
              <a:t>11/27/2012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A84A37A-AFC2-4A01-80A1-FC20F2C0D5B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8" name="Rounded Rectangle 7"/>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82BB47B5-C739-4DAE-AACD-CC58CA843AC4}" type="datetime1">
              <a:rPr lang="en-US" smtClean="0"/>
              <a:pPr/>
              <a:t>11/27/2012</a:t>
            </a:fld>
            <a:endParaRPr lang="en-US" dirty="0"/>
          </a:p>
        </p:txBody>
      </p:sp>
      <p:sp>
        <p:nvSpPr>
          <p:cNvPr id="13" name="Rectangle 12"/>
          <p:cNvSpPr/>
          <p:nvPr/>
        </p:nvSpPr>
        <p:spPr>
          <a:xfrm>
            <a:off x="451976" y="2946400"/>
            <a:ext cx="8265160" cy="24638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p:cNvSpPr/>
          <p:nvPr/>
        </p:nvSpPr>
        <p:spPr>
          <a:xfrm>
            <a:off x="567656" y="3048000"/>
            <a:ext cx="8033800" cy="2245359"/>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A84A37A-AFC2-4A01-80A1-FC20F2C0D5BB}" type="slidenum">
              <a:rPr lang="en-US" smtClean="0"/>
              <a:pPr/>
              <a:t>‹#›</a:t>
            </a:fld>
            <a:endParaRPr lang="en-US" dirty="0"/>
          </a:p>
        </p:txBody>
      </p:sp>
      <p:sp>
        <p:nvSpPr>
          <p:cNvPr id="2" name="Title 1"/>
          <p:cNvSpPr>
            <a:spLocks noGrp="1"/>
          </p:cNvSpPr>
          <p:nvPr>
            <p:ph type="title"/>
          </p:nvPr>
        </p:nvSpPr>
        <p:spPr>
          <a:xfrm>
            <a:off x="736456" y="3200399"/>
            <a:ext cx="7696200" cy="1295401"/>
          </a:xfrm>
        </p:spPr>
        <p:txBody>
          <a:bodyPr anchor="b" anchorCtr="0">
            <a:noAutofit/>
          </a:bodyPr>
          <a:lstStyle>
            <a:lvl1pPr algn="ctr" defTabSz="914400" rtl="0" eaLnBrk="1" latinLnBrk="0" hangingPunct="1">
              <a:spcBef>
                <a:spcPct val="0"/>
              </a:spcBef>
              <a:buNone/>
              <a:defRPr lang="en-US" sz="4000" kern="1200" cap="all" baseline="0" dirty="0">
                <a:solidFill>
                  <a:schemeClr val="accent1">
                    <a:lumMod val="50000"/>
                  </a:schemeClr>
                </a:solidFill>
                <a:latin typeface="+mj-lt"/>
                <a:ea typeface="+mj-ea"/>
                <a:cs typeface="+mj-cs"/>
              </a:defRPr>
            </a:lvl1pPr>
          </a:lstStyle>
          <a:p>
            <a:r>
              <a:rPr lang="en-US" smtClean="0"/>
              <a:t>Click to edit Master title style</a:t>
            </a:r>
            <a:endParaRPr lang="en-US" dirty="0"/>
          </a:p>
        </p:txBody>
      </p:sp>
      <p:sp>
        <p:nvSpPr>
          <p:cNvPr id="15" name="Rectangle 14"/>
          <p:cNvSpPr/>
          <p:nvPr/>
        </p:nvSpPr>
        <p:spPr>
          <a:xfrm>
            <a:off x="675496" y="4541520"/>
            <a:ext cx="7818120" cy="664367"/>
          </a:xfrm>
          <a:prstGeom prst="rect">
            <a:avLst/>
          </a:prstGeom>
          <a:solidFill>
            <a:schemeClr val="accent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Placeholder 2"/>
          <p:cNvSpPr>
            <a:spLocks noGrp="1"/>
          </p:cNvSpPr>
          <p:nvPr>
            <p:ph type="body" idx="1"/>
          </p:nvPr>
        </p:nvSpPr>
        <p:spPr>
          <a:xfrm>
            <a:off x="736456" y="4607510"/>
            <a:ext cx="7696200" cy="523783"/>
          </a:xfrm>
        </p:spPr>
        <p:txBody>
          <a:bodyPr anchor="ctr">
            <a:normAutofit/>
          </a:bodyPr>
          <a:lstStyle>
            <a:lvl1pPr marL="0" indent="0" algn="ctr">
              <a:buNone/>
              <a:defRPr sz="2000" cap="all" spc="250" baseline="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14" name="Rectangle 13"/>
          <p:cNvSpPr/>
          <p:nvPr/>
        </p:nvSpPr>
        <p:spPr>
          <a:xfrm>
            <a:off x="675757" y="3124200"/>
            <a:ext cx="7817599" cy="2077720"/>
          </a:xfrm>
          <a:prstGeom prst="rect">
            <a:avLst/>
          </a:prstGeom>
          <a:no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26128" y="408372"/>
            <a:ext cx="8260672" cy="1039427"/>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426128" y="1719071"/>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719071"/>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3E72AE48-94E6-46E0-BE32-5F0716DE9115}" type="datetime1">
              <a:rPr lang="en-US" smtClean="0"/>
              <a:pPr/>
              <a:t>11/27/2012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A84A37A-AFC2-4A01-80A1-FC20F2C0D5B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26128" y="408372"/>
            <a:ext cx="8260672" cy="1039427"/>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26128" y="1722438"/>
            <a:ext cx="4040188" cy="639762"/>
          </a:xfrm>
        </p:spPr>
        <p:txBody>
          <a:bodyPr anchor="b">
            <a:noAutofit/>
          </a:bodyPr>
          <a:lstStyle>
            <a:lvl1pPr marL="0" indent="0" algn="ctr">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26128" y="2438400"/>
            <a:ext cx="4040188" cy="36877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025" y="1722438"/>
            <a:ext cx="4041775" cy="639762"/>
          </a:xfrm>
        </p:spPr>
        <p:txBody>
          <a:bodyPr anchor="b">
            <a:noAutofit/>
          </a:bodyPr>
          <a:lstStyle>
            <a:lvl1pPr marL="0" indent="0" algn="ctr">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438400"/>
            <a:ext cx="4041775" cy="36877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0884C285-8BCE-48FC-97D9-E2837AF38351}" type="datetime1">
              <a:rPr lang="en-US" smtClean="0"/>
              <a:pPr/>
              <a:t>11/27/2012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A84A37A-AFC2-4A01-80A1-FC20F2C0D5B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E70D3E6-EF16-4488-94A4-211508FE4682}" type="datetime1">
              <a:rPr lang="en-US" smtClean="0"/>
              <a:pPr/>
              <a:t>11/27/2012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A84A37A-AFC2-4A01-80A1-FC20F2C0D5B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1" name="Rounded Rectangle 10"/>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Date Placeholder 1"/>
          <p:cNvSpPr>
            <a:spLocks noGrp="1"/>
          </p:cNvSpPr>
          <p:nvPr>
            <p:ph type="dt" sz="half" idx="10"/>
          </p:nvPr>
        </p:nvSpPr>
        <p:spPr/>
        <p:txBody>
          <a:bodyPr/>
          <a:lstStyle/>
          <a:p>
            <a:fld id="{7077FB3B-20DA-4D0E-BF16-8262B7156612}" type="datetime1">
              <a:rPr lang="en-US" smtClean="0"/>
              <a:pPr/>
              <a:t>11/27/2012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A84A37A-AFC2-4A01-80A1-FC20F2C0D5B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2" name="Rounded Rectangle 11"/>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3886200" y="685800"/>
            <a:ext cx="4572000" cy="525780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8C273C2C-6BD0-40EC-8D8D-4D51F089C5EB}" type="datetime1">
              <a:rPr lang="en-US" smtClean="0"/>
              <a:pPr/>
              <a:t>11/27/2012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A84A37A-AFC2-4A01-80A1-FC20F2C0D5BB}" type="slidenum">
              <a:rPr lang="en-US" smtClean="0"/>
              <a:pPr/>
              <a:t>‹#›</a:t>
            </a:fld>
            <a:endParaRPr lang="en-US"/>
          </a:p>
        </p:txBody>
      </p:sp>
      <p:sp>
        <p:nvSpPr>
          <p:cNvPr id="8" name="Rectangle 7"/>
          <p:cNvSpPr/>
          <p:nvPr/>
        </p:nvSpPr>
        <p:spPr>
          <a:xfrm>
            <a:off x="560034" y="1505712"/>
            <a:ext cx="2716566" cy="3523488"/>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676690" y="1642472"/>
            <a:ext cx="2483254" cy="3234328"/>
          </a:xfrm>
          <a:prstGeom prst="rect">
            <a:avLst/>
          </a:prstGeom>
          <a:solidFill>
            <a:srgbClr val="FFFFFF"/>
          </a:solid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 Placeholder 3"/>
          <p:cNvSpPr>
            <a:spLocks noGrp="1"/>
          </p:cNvSpPr>
          <p:nvPr>
            <p:ph type="body" sz="half" idx="2"/>
          </p:nvPr>
        </p:nvSpPr>
        <p:spPr>
          <a:xfrm>
            <a:off x="769000" y="2971800"/>
            <a:ext cx="2298634" cy="1752600"/>
          </a:xfrm>
        </p:spPr>
        <p:txBody>
          <a:bodyPr/>
          <a:lstStyle>
            <a:lvl1pPr marL="0" indent="0">
              <a:spcBef>
                <a:spcPts val="400"/>
              </a:spcBef>
              <a:buNone/>
              <a:defRPr sz="1400">
                <a:solidFill>
                  <a:schemeClr val="accent1">
                    <a:lumMod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 name="Title 1"/>
          <p:cNvSpPr>
            <a:spLocks noGrp="1"/>
          </p:cNvSpPr>
          <p:nvPr>
            <p:ph type="title"/>
          </p:nvPr>
        </p:nvSpPr>
        <p:spPr>
          <a:xfrm>
            <a:off x="769000" y="1734312"/>
            <a:ext cx="2298634" cy="1191620"/>
          </a:xfrm>
        </p:spPr>
        <p:txBody>
          <a:bodyPr anchor="b">
            <a:normAutofit/>
          </a:bodyPr>
          <a:lstStyle>
            <a:lvl1pPr algn="l">
              <a:defRPr sz="2000" b="0">
                <a:solidFill>
                  <a:schemeClr val="accent1">
                    <a:lumMod val="75000"/>
                  </a:schemeClr>
                </a:solidFill>
              </a:defRPr>
            </a:lvl1pPr>
          </a:lstStyle>
          <a:p>
            <a:r>
              <a:rPr lang="en-US" smtClean="0"/>
              <a:t>Click to edit Master title style</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9" name="Rounded Rectangle 8"/>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685800" y="621437"/>
            <a:ext cx="7772400" cy="4331564"/>
          </a:xfrm>
          <a:solidFill>
            <a:schemeClr val="bg2"/>
          </a:solidFill>
          <a:ln>
            <a:noFill/>
          </a:ln>
          <a:effectLst>
            <a:softEdge rad="12700"/>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dirty="0"/>
          </a:p>
        </p:txBody>
      </p:sp>
      <p:sp>
        <p:nvSpPr>
          <p:cNvPr id="5" name="Date Placeholder 4"/>
          <p:cNvSpPr>
            <a:spLocks noGrp="1"/>
          </p:cNvSpPr>
          <p:nvPr>
            <p:ph type="dt" sz="half" idx="10"/>
          </p:nvPr>
        </p:nvSpPr>
        <p:spPr/>
        <p:txBody>
          <a:bodyPr/>
          <a:lstStyle/>
          <a:p>
            <a:fld id="{2D377F5C-EDA7-4864-9756-35769B0E62CF}" type="datetime1">
              <a:rPr lang="en-US" smtClean="0"/>
              <a:pPr/>
              <a:t>11/27/2012</a:t>
            </a:fld>
            <a:endParaRPr lang="en-US"/>
          </a:p>
        </p:txBody>
      </p:sp>
      <p:sp>
        <p:nvSpPr>
          <p:cNvPr id="7" name="Slide Number Placeholder 6"/>
          <p:cNvSpPr>
            <a:spLocks noGrp="1"/>
          </p:cNvSpPr>
          <p:nvPr>
            <p:ph type="sldNum" sz="quarter" idx="12"/>
          </p:nvPr>
        </p:nvSpPr>
        <p:spPr/>
        <p:txBody>
          <a:bodyPr/>
          <a:lstStyle/>
          <a:p>
            <a:fld id="{FA84A37A-AFC2-4A01-80A1-FC20F2C0D5BB}" type="slidenum">
              <a:rPr lang="en-US" smtClean="0"/>
              <a:pPr/>
              <a:t>‹#›</a:t>
            </a:fld>
            <a:endParaRPr lang="en-US"/>
          </a:p>
        </p:txBody>
      </p:sp>
      <p:sp>
        <p:nvSpPr>
          <p:cNvPr id="10" name="Rectangle 9"/>
          <p:cNvSpPr/>
          <p:nvPr/>
        </p:nvSpPr>
        <p:spPr>
          <a:xfrm>
            <a:off x="685800" y="4953000"/>
            <a:ext cx="7772400" cy="13716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761999" y="5029200"/>
            <a:ext cx="7600765" cy="1202924"/>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p:txBody>
          <a:bodyPr/>
          <a:lstStyle/>
          <a:p>
            <a:endParaRPr lang="en-US"/>
          </a:p>
        </p:txBody>
      </p:sp>
      <p:sp>
        <p:nvSpPr>
          <p:cNvPr id="13" name="Rectangle 12"/>
          <p:cNvSpPr/>
          <p:nvPr/>
        </p:nvSpPr>
        <p:spPr>
          <a:xfrm>
            <a:off x="914400" y="5638800"/>
            <a:ext cx="7328514" cy="451696"/>
          </a:xfrm>
          <a:prstGeom prst="rect">
            <a:avLst/>
          </a:prstGeom>
          <a:solidFill>
            <a:schemeClr val="accent1"/>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605589" y="5074920"/>
            <a:ext cx="7946136" cy="1097280"/>
          </a:xfrm>
          <a:prstGeom prst="rect">
            <a:avLst/>
          </a:prstGeom>
          <a:no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 Placeholder 3"/>
          <p:cNvSpPr>
            <a:spLocks noGrp="1"/>
          </p:cNvSpPr>
          <p:nvPr>
            <p:ph type="body" sz="half" idx="2"/>
          </p:nvPr>
        </p:nvSpPr>
        <p:spPr>
          <a:xfrm>
            <a:off x="956289" y="5656556"/>
            <a:ext cx="7244736" cy="401715"/>
          </a:xfrm>
        </p:spPr>
        <p:txBody>
          <a:bodyPr anchor="ctr">
            <a:normAutofit/>
          </a:bodyPr>
          <a:lstStyle>
            <a:lvl1pPr marL="0" indent="0" algn="ctr">
              <a:buNone/>
              <a:defRPr sz="1500" cap="all" spc="250" baseline="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 name="Title 1"/>
          <p:cNvSpPr>
            <a:spLocks noGrp="1"/>
          </p:cNvSpPr>
          <p:nvPr>
            <p:ph type="title"/>
          </p:nvPr>
        </p:nvSpPr>
        <p:spPr>
          <a:xfrm>
            <a:off x="914400" y="5105400"/>
            <a:ext cx="7328514" cy="523043"/>
          </a:xfrm>
        </p:spPr>
        <p:txBody>
          <a:bodyPr anchor="ctr" anchorCtr="0"/>
          <a:lstStyle>
            <a:lvl1pPr algn="ctr">
              <a:defRPr sz="2000" b="0">
                <a:solidFill>
                  <a:schemeClr val="accent1">
                    <a:lumMod val="75000"/>
                  </a:schemeClr>
                </a:solidFill>
              </a:defRPr>
            </a:lvl1pPr>
          </a:lstStyle>
          <a:p>
            <a:r>
              <a:rPr lang="en-US" smtClean="0"/>
              <a:t>Click to edit Master title style</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7" name="Rounded Rectangle 6"/>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Placeholder 2"/>
          <p:cNvSpPr>
            <a:spLocks noGrp="1"/>
          </p:cNvSpPr>
          <p:nvPr>
            <p:ph type="body" idx="1"/>
          </p:nvPr>
        </p:nvSpPr>
        <p:spPr>
          <a:xfrm>
            <a:off x="457200" y="1752600"/>
            <a:ext cx="8229600" cy="43735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2"/>
                </a:solidFill>
              </a:defRPr>
            </a:lvl1pPr>
          </a:lstStyle>
          <a:p>
            <a:fld id="{88B99C93-F56F-46AB-9EB8-53614A95B15F}" type="datetime1">
              <a:rPr lang="en-US" smtClean="0"/>
              <a:pPr/>
              <a:t>11/27/2012</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2"/>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2"/>
                </a:solidFill>
              </a:defRPr>
            </a:lvl1pPr>
          </a:lstStyle>
          <a:p>
            <a:fld id="{FA84A37A-AFC2-4A01-80A1-FC20F2C0D5BB}" type="slidenum">
              <a:rPr lang="en-US" smtClean="0"/>
              <a:pPr/>
              <a:t>‹#›</a:t>
            </a:fld>
            <a:endParaRPr lang="en-US" dirty="0"/>
          </a:p>
        </p:txBody>
      </p:sp>
      <p:sp>
        <p:nvSpPr>
          <p:cNvPr id="9" name="Rectangle 8"/>
          <p:cNvSpPr/>
          <p:nvPr/>
        </p:nvSpPr>
        <p:spPr>
          <a:xfrm>
            <a:off x="274320" y="278166"/>
            <a:ext cx="8595360" cy="132588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10" name="Rectangle 9"/>
          <p:cNvSpPr/>
          <p:nvPr/>
        </p:nvSpPr>
        <p:spPr>
          <a:xfrm>
            <a:off x="372863" y="372862"/>
            <a:ext cx="8380520" cy="1118587"/>
          </a:xfrm>
          <a:prstGeom prst="rect">
            <a:avLst/>
          </a:prstGeom>
          <a:solidFill>
            <a:srgbClr val="FFFFFF"/>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26128" y="408372"/>
            <a:ext cx="8260672" cy="1039427"/>
          </a:xfrm>
          <a:prstGeom prst="rect">
            <a:avLst/>
          </a:prstGeom>
        </p:spPr>
        <p:txBody>
          <a:bodyPr vert="horz" lIns="91440" tIns="45720" rIns="91440" bIns="45720" rtlCol="0" anchor="ctr">
            <a:normAutofit/>
          </a:bodyPr>
          <a:lstStyle/>
          <a:p>
            <a:r>
              <a:rPr lang="en-US" smtClean="0"/>
              <a:t>Click to edit Master title style</a:t>
            </a:r>
            <a:endParaRPr lang="en-US" dirty="0"/>
          </a:p>
        </p:txBody>
      </p:sp>
    </p:spTree>
  </p:cSld>
  <p:clrMap bg1="lt1" tx1="dk1" bg2="lt2" tx2="dk2" accent1="accent1" accent2="accent2" accent3="accent3" accent4="accent4" accent5="accent5" accent6="accent6" hlink="hlink" folHlink="folHlink"/>
  <p:sldLayoutIdLst>
    <p:sldLayoutId id="2147483830" r:id="rId1"/>
    <p:sldLayoutId id="2147483831" r:id="rId2"/>
    <p:sldLayoutId id="2147483832" r:id="rId3"/>
    <p:sldLayoutId id="2147483833" r:id="rId4"/>
    <p:sldLayoutId id="2147483834" r:id="rId5"/>
    <p:sldLayoutId id="2147483835" r:id="rId6"/>
    <p:sldLayoutId id="2147483836" r:id="rId7"/>
    <p:sldLayoutId id="2147483837" r:id="rId8"/>
    <p:sldLayoutId id="2147483838" r:id="rId9"/>
    <p:sldLayoutId id="2147483839" r:id="rId10"/>
    <p:sldLayoutId id="2147483840" r:id="rId11"/>
  </p:sldLayoutIdLst>
  <p:hf sldNum="0" hdr="0" ftr="0" dt="0"/>
  <p:txStyles>
    <p:titleStyle>
      <a:lvl1pPr algn="ctr" defTabSz="914400" rtl="0" eaLnBrk="1" latinLnBrk="0" hangingPunct="1">
        <a:spcBef>
          <a:spcPct val="0"/>
        </a:spcBef>
        <a:buNone/>
        <a:defRPr sz="3500" kern="1200" cap="all" baseline="0">
          <a:solidFill>
            <a:schemeClr val="accent1">
              <a:lumMod val="75000"/>
            </a:schemeClr>
          </a:solidFill>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2"/>
          </a:solidFill>
          <a:latin typeface="+mn-lt"/>
          <a:ea typeface="+mn-ea"/>
          <a:cs typeface="+mn-cs"/>
        </a:defRPr>
      </a:lvl2pPr>
      <a:lvl3pPr marL="914400" indent="-228600" algn="l" defTabSz="914400" rtl="0" eaLnBrk="1" latinLnBrk="0" hangingPunct="1">
        <a:spcBef>
          <a:spcPct val="20000"/>
        </a:spcBef>
        <a:buClr>
          <a:schemeClr val="accent3"/>
        </a:buClr>
        <a:buFont typeface="Arial" pitchFamily="34" charset="0"/>
        <a:buChar char="•"/>
        <a:defRPr sz="1800" kern="1200">
          <a:solidFill>
            <a:schemeClr val="tx2"/>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2"/>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600" kern="1200" baseline="0">
          <a:solidFill>
            <a:schemeClr val="tx2"/>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a:solidFill>
            <a:schemeClr val="tx2"/>
          </a:solidFill>
          <a:latin typeface="+mn-lt"/>
          <a:ea typeface="+mn-ea"/>
          <a:cs typeface="+mn-cs"/>
        </a:defRPr>
      </a:lvl6pPr>
      <a:lvl7pPr marL="2011680" indent="-182880" algn="l" defTabSz="914400" rtl="0" eaLnBrk="1" latinLnBrk="0" hangingPunct="1">
        <a:spcBef>
          <a:spcPct val="20000"/>
        </a:spcBef>
        <a:buClr>
          <a:schemeClr val="accent2"/>
        </a:buClr>
        <a:buFont typeface="Arial" pitchFamily="34" charset="0"/>
        <a:buChar char="•"/>
        <a:defRPr sz="1400" kern="1200">
          <a:solidFill>
            <a:schemeClr val="tx2"/>
          </a:solidFill>
          <a:latin typeface="+mn-lt"/>
          <a:ea typeface="+mn-ea"/>
          <a:cs typeface="+mn-cs"/>
        </a:defRPr>
      </a:lvl7pPr>
      <a:lvl8pPr marL="2194560" indent="-182880" algn="l" defTabSz="914400" rtl="0" eaLnBrk="1" latinLnBrk="0" hangingPunct="1">
        <a:spcBef>
          <a:spcPct val="20000"/>
        </a:spcBef>
        <a:buClr>
          <a:schemeClr val="accent3"/>
        </a:buClr>
        <a:buFont typeface="Arial" pitchFamily="34" charset="0"/>
        <a:buChar char="•"/>
        <a:defRPr sz="1400" kern="1200">
          <a:solidFill>
            <a:schemeClr val="tx2"/>
          </a:solidFill>
          <a:latin typeface="+mn-lt"/>
          <a:ea typeface="+mn-ea"/>
          <a:cs typeface="+mn-cs"/>
        </a:defRPr>
      </a:lvl8pPr>
      <a:lvl9pPr marL="2377440" indent="-182880" algn="l" defTabSz="914400" rtl="0" eaLnBrk="1" latinLnBrk="0" hangingPunct="1">
        <a:spcBef>
          <a:spcPct val="20000"/>
        </a:spcBef>
        <a:buClr>
          <a:schemeClr val="accent4"/>
        </a:buClr>
        <a:buFont typeface="Arial" pitchFamily="34" charset="0"/>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70000" lnSpcReduction="20000"/>
          </a:bodyPr>
          <a:lstStyle/>
          <a:p>
            <a:r>
              <a:rPr lang="en-US" dirty="0" smtClean="0"/>
              <a:t>Lena smith, Na </a:t>
            </a:r>
            <a:r>
              <a:rPr lang="en-US" dirty="0" err="1" smtClean="0"/>
              <a:t>hae</a:t>
            </a:r>
            <a:r>
              <a:rPr lang="en-US" dirty="0" smtClean="0"/>
              <a:t> </a:t>
            </a:r>
            <a:r>
              <a:rPr lang="en-US" dirty="0" err="1" smtClean="0"/>
              <a:t>kim</a:t>
            </a:r>
            <a:r>
              <a:rPr lang="en-US" dirty="0" smtClean="0"/>
              <a:t>, </a:t>
            </a:r>
          </a:p>
          <a:p>
            <a:r>
              <a:rPr lang="en-US" dirty="0" err="1" smtClean="0"/>
              <a:t>seung</a:t>
            </a:r>
            <a:r>
              <a:rPr lang="en-US" dirty="0" smtClean="0"/>
              <a:t> </a:t>
            </a:r>
            <a:r>
              <a:rPr lang="en-US" dirty="0" err="1" smtClean="0"/>
              <a:t>han</a:t>
            </a:r>
            <a:r>
              <a:rPr lang="en-US" dirty="0" smtClean="0"/>
              <a:t> </a:t>
            </a:r>
            <a:r>
              <a:rPr lang="en-US" dirty="0" err="1" smtClean="0"/>
              <a:t>paik</a:t>
            </a:r>
            <a:r>
              <a:rPr lang="en-US" dirty="0" smtClean="0"/>
              <a:t>, </a:t>
            </a:r>
            <a:r>
              <a:rPr lang="en-US" dirty="0" err="1" smtClean="0"/>
              <a:t>seonghyun</a:t>
            </a:r>
            <a:r>
              <a:rPr lang="en-US" dirty="0" smtClean="0"/>
              <a:t> lee </a:t>
            </a:r>
            <a:endParaRPr lang="en-US" dirty="0"/>
          </a:p>
        </p:txBody>
      </p:sp>
      <p:sp>
        <p:nvSpPr>
          <p:cNvPr id="3" name="Title 2"/>
          <p:cNvSpPr>
            <a:spLocks noGrp="1"/>
          </p:cNvSpPr>
          <p:nvPr>
            <p:ph type="ctrTitle"/>
          </p:nvPr>
        </p:nvSpPr>
        <p:spPr/>
        <p:txBody>
          <a:bodyPr/>
          <a:lstStyle/>
          <a:p>
            <a:r>
              <a:rPr lang="en-US" dirty="0" smtClean="0"/>
              <a:t>Restaurant Technology</a:t>
            </a:r>
            <a:endParaRPr lang="en-US" dirty="0"/>
          </a:p>
        </p:txBody>
      </p:sp>
    </p:spTree>
    <p:extLst>
      <p:ext uri="{BB962C8B-B14F-4D97-AF65-F5344CB8AC3E}">
        <p14:creationId xmlns:p14="http://schemas.microsoft.com/office/powerpoint/2010/main" val="68107939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Concept: customer</a:t>
            </a:r>
            <a:endParaRPr lang="en-US" dirty="0"/>
          </a:p>
        </p:txBody>
      </p:sp>
      <p:pic>
        <p:nvPicPr>
          <p:cNvPr id="2050" name="Picture 2" descr="http://preview.turbosquid.com/Preview/Content_2010_04_27__16_33_33/Restaurant_table_03.jpg474e25ec-85a0-4f15-b7ce-8813e4d93d86Larger.jpg"/>
          <p:cNvPicPr>
            <a:picLocks noChangeAspect="1" noChangeArrowheads="1"/>
          </p:cNvPicPr>
          <p:nvPr/>
        </p:nvPicPr>
        <p:blipFill>
          <a:blip r:embed="rId3" cstate="print"/>
          <a:srcRect/>
          <a:stretch>
            <a:fillRect/>
          </a:stretch>
        </p:blipFill>
        <p:spPr bwMode="auto">
          <a:xfrm>
            <a:off x="252247" y="1773618"/>
            <a:ext cx="4688271" cy="4689751"/>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
        <p:nvSpPr>
          <p:cNvPr id="4" name="Oval 3"/>
          <p:cNvSpPr/>
          <p:nvPr/>
        </p:nvSpPr>
        <p:spPr>
          <a:xfrm>
            <a:off x="2532993" y="4724400"/>
            <a:ext cx="357352" cy="325820"/>
          </a:xfrm>
          <a:prstGeom prst="ellipse">
            <a:avLst/>
          </a:prstGeom>
          <a:solidFill>
            <a:srgbClr val="FF0000"/>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p:cNvSpPr txBox="1"/>
          <p:nvPr/>
        </p:nvSpPr>
        <p:spPr>
          <a:xfrm>
            <a:off x="5097517" y="1773618"/>
            <a:ext cx="3815255" cy="2585323"/>
          </a:xfrm>
          <a:prstGeom prst="rect">
            <a:avLst/>
          </a:prstGeom>
          <a:noFill/>
        </p:spPr>
        <p:txBody>
          <a:bodyPr wrap="square" rtlCol="0">
            <a:spAutoFit/>
          </a:bodyPr>
          <a:lstStyle/>
          <a:p>
            <a:r>
              <a:rPr lang="en-US" dirty="0" smtClean="0"/>
              <a:t>This image shows how the call system would look for the customer. A button would be placed at each table, and the customer would be able to press this button if service was needed from the customer. </a:t>
            </a:r>
          </a:p>
          <a:p>
            <a:endParaRPr lang="en-US" dirty="0" smtClean="0"/>
          </a:p>
          <a:p>
            <a:r>
              <a:rPr lang="en-US" dirty="0" smtClean="0"/>
              <a:t>The waiter/waitress would see:</a:t>
            </a:r>
            <a:endParaRPr lang="en-US" dirty="0"/>
          </a:p>
        </p:txBody>
      </p:sp>
      <p:sp>
        <p:nvSpPr>
          <p:cNvPr id="7" name="Rectangle 6"/>
          <p:cNvSpPr/>
          <p:nvPr/>
        </p:nvSpPr>
        <p:spPr>
          <a:xfrm>
            <a:off x="5097517" y="4358941"/>
            <a:ext cx="3815255" cy="2241555"/>
          </a:xfrm>
          <a:prstGeom prst="rect">
            <a:avLst/>
          </a:prstGeom>
          <a:solidFill>
            <a:schemeClr val="bg1">
              <a:lumMod val="75000"/>
            </a:schemeClr>
          </a:solidFill>
          <a:ln>
            <a:solidFill>
              <a:schemeClr val="tx1"/>
            </a:solidFill>
          </a:ln>
          <a:scene3d>
            <a:camera prst="orthographicFront"/>
            <a:lightRig rig="threePt" dir="t"/>
          </a:scene3d>
          <a:sp3d>
            <a:bevelT w="139700" h="139700" prst="divo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5323489" y="5050220"/>
            <a:ext cx="1271752" cy="1310004"/>
          </a:xfrm>
          <a:prstGeom prst="rect">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p:cNvSpPr txBox="1"/>
          <p:nvPr/>
        </p:nvSpPr>
        <p:spPr>
          <a:xfrm>
            <a:off x="5491654" y="5276195"/>
            <a:ext cx="956442" cy="830997"/>
          </a:xfrm>
          <a:prstGeom prst="rect">
            <a:avLst/>
          </a:prstGeom>
          <a:noFill/>
        </p:spPr>
        <p:txBody>
          <a:bodyPr wrap="square" rtlCol="0">
            <a:spAutoFit/>
          </a:bodyPr>
          <a:lstStyle/>
          <a:p>
            <a:r>
              <a:rPr lang="en-US" sz="4800" dirty="0" smtClean="0"/>
              <a:t>19</a:t>
            </a:r>
            <a:endParaRPr lang="en-US" sz="4800" dirty="0"/>
          </a:p>
        </p:txBody>
      </p:sp>
      <p:sp>
        <p:nvSpPr>
          <p:cNvPr id="10" name="TextBox 9"/>
          <p:cNvSpPr txBox="1"/>
          <p:nvPr/>
        </p:nvSpPr>
        <p:spPr>
          <a:xfrm>
            <a:off x="5323489" y="4550979"/>
            <a:ext cx="3363311" cy="369332"/>
          </a:xfrm>
          <a:prstGeom prst="rect">
            <a:avLst/>
          </a:prstGeom>
          <a:noFill/>
        </p:spPr>
        <p:txBody>
          <a:bodyPr wrap="square" rtlCol="0">
            <a:spAutoFit/>
          </a:bodyPr>
          <a:lstStyle/>
          <a:p>
            <a:pPr algn="ctr"/>
            <a:r>
              <a:rPr lang="en-US" b="1" dirty="0" smtClean="0">
                <a:solidFill>
                  <a:srgbClr val="FF0000"/>
                </a:solidFill>
              </a:rPr>
              <a:t>You have been paged</a:t>
            </a:r>
            <a:endParaRPr lang="en-US" b="1" dirty="0">
              <a:solidFill>
                <a:srgbClr val="FF0000"/>
              </a:solidFill>
            </a:endParaRPr>
          </a:p>
        </p:txBody>
      </p:sp>
      <p:sp>
        <p:nvSpPr>
          <p:cNvPr id="11" name="TextBox 10"/>
          <p:cNvSpPr txBox="1"/>
          <p:nvPr/>
        </p:nvSpPr>
        <p:spPr>
          <a:xfrm>
            <a:off x="6595241" y="5050220"/>
            <a:ext cx="2317531" cy="1092607"/>
          </a:xfrm>
          <a:prstGeom prst="rect">
            <a:avLst/>
          </a:prstGeom>
          <a:noFill/>
        </p:spPr>
        <p:txBody>
          <a:bodyPr wrap="square" rtlCol="0">
            <a:spAutoFit/>
          </a:bodyPr>
          <a:lstStyle/>
          <a:p>
            <a:r>
              <a:rPr lang="en-US" sz="1300" dirty="0" smtClean="0"/>
              <a:t>Time paged: 8:25 pm</a:t>
            </a:r>
          </a:p>
          <a:p>
            <a:r>
              <a:rPr lang="en-US" sz="1300" dirty="0" smtClean="0"/>
              <a:t>Time responded: 8:27 pm</a:t>
            </a:r>
          </a:p>
          <a:p>
            <a:endParaRPr lang="en-US" sz="1300" dirty="0" smtClean="0"/>
          </a:p>
          <a:p>
            <a:r>
              <a:rPr lang="en-US" sz="1300" dirty="0" smtClean="0"/>
              <a:t>Notes: The table had a question about the menu</a:t>
            </a:r>
            <a:endParaRPr lang="en-US" sz="1300" dirty="0"/>
          </a:p>
        </p:txBody>
      </p:sp>
      <p:sp>
        <p:nvSpPr>
          <p:cNvPr id="5" name="Rectangle 4"/>
          <p:cNvSpPr/>
          <p:nvPr/>
        </p:nvSpPr>
        <p:spPr>
          <a:xfrm>
            <a:off x="63533" y="6463369"/>
            <a:ext cx="5259956" cy="400110"/>
          </a:xfrm>
          <a:prstGeom prst="rect">
            <a:avLst/>
          </a:prstGeom>
        </p:spPr>
        <p:txBody>
          <a:bodyPr wrap="square">
            <a:spAutoFit/>
          </a:bodyPr>
          <a:lstStyle/>
          <a:p>
            <a:r>
              <a:rPr lang="en-US" sz="1000" dirty="0"/>
              <a:t>http://</a:t>
            </a:r>
            <a:r>
              <a:rPr lang="en-US" sz="1000" dirty="0" smtClean="0"/>
              <a:t>www.turbosquid.com/3d-models/tableware-</a:t>
            </a:r>
          </a:p>
          <a:p>
            <a:r>
              <a:rPr lang="en-US" sz="1000" dirty="0" smtClean="0"/>
              <a:t>table-cloth-restaurant-3d-model/530772 </a:t>
            </a:r>
            <a:endParaRPr lang="en-US" sz="1000"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Concept: waiter/waitress</a:t>
            </a:r>
            <a:endParaRPr lang="en-US" dirty="0"/>
          </a:p>
        </p:txBody>
      </p:sp>
      <p:sp>
        <p:nvSpPr>
          <p:cNvPr id="3" name="Rounded Rectangle 2"/>
          <p:cNvSpPr/>
          <p:nvPr/>
        </p:nvSpPr>
        <p:spPr>
          <a:xfrm>
            <a:off x="352096" y="1723697"/>
            <a:ext cx="4183117" cy="4950372"/>
          </a:xfrm>
          <a:prstGeom prst="roundRect">
            <a:avLst/>
          </a:prstGeom>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4" name="Rounded Rectangle 3"/>
          <p:cNvSpPr/>
          <p:nvPr/>
        </p:nvSpPr>
        <p:spPr>
          <a:xfrm>
            <a:off x="580700" y="1923393"/>
            <a:ext cx="3773213" cy="4340773"/>
          </a:xfrm>
          <a:prstGeom prst="roundRect">
            <a:avLst/>
          </a:prstGeom>
          <a:solidFill>
            <a:schemeClr val="bg1">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p:cNvSpPr txBox="1"/>
          <p:nvPr/>
        </p:nvSpPr>
        <p:spPr>
          <a:xfrm>
            <a:off x="935421" y="1923393"/>
            <a:ext cx="3037489" cy="400110"/>
          </a:xfrm>
          <a:prstGeom prst="rect">
            <a:avLst/>
          </a:prstGeom>
          <a:noFill/>
        </p:spPr>
        <p:txBody>
          <a:bodyPr wrap="square" rtlCol="0">
            <a:spAutoFit/>
          </a:bodyPr>
          <a:lstStyle/>
          <a:p>
            <a:pPr algn="ctr"/>
            <a:r>
              <a:rPr lang="en-US" sz="2000" dirty="0" smtClean="0"/>
              <a:t>Table Management</a:t>
            </a:r>
            <a:endParaRPr lang="en-US" sz="2000" dirty="0"/>
          </a:p>
        </p:txBody>
      </p:sp>
      <p:sp>
        <p:nvSpPr>
          <p:cNvPr id="17" name="Rectangle 16"/>
          <p:cNvSpPr/>
          <p:nvPr/>
        </p:nvSpPr>
        <p:spPr>
          <a:xfrm>
            <a:off x="838202" y="2610350"/>
            <a:ext cx="588579" cy="504497"/>
          </a:xfrm>
          <a:prstGeom prst="rect">
            <a:avLst/>
          </a:prstGeom>
          <a:solidFill>
            <a:srgbClr val="00B0F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p:cNvSpPr/>
          <p:nvPr/>
        </p:nvSpPr>
        <p:spPr>
          <a:xfrm>
            <a:off x="1426781" y="2610350"/>
            <a:ext cx="588579" cy="504497"/>
          </a:xfrm>
          <a:prstGeom prst="rect">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p:cNvSpPr/>
          <p:nvPr/>
        </p:nvSpPr>
        <p:spPr>
          <a:xfrm>
            <a:off x="2015360" y="2610350"/>
            <a:ext cx="588579" cy="504497"/>
          </a:xfrm>
          <a:prstGeom prst="rect">
            <a:avLst/>
          </a:prstGeom>
          <a:solidFill>
            <a:srgbClr val="7030A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p:cNvSpPr/>
          <p:nvPr/>
        </p:nvSpPr>
        <p:spPr>
          <a:xfrm>
            <a:off x="838201" y="3114847"/>
            <a:ext cx="588579" cy="504497"/>
          </a:xfrm>
          <a:prstGeom prst="rect">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p:cNvSpPr/>
          <p:nvPr/>
        </p:nvSpPr>
        <p:spPr>
          <a:xfrm>
            <a:off x="1426781" y="3114847"/>
            <a:ext cx="588579" cy="504497"/>
          </a:xfrm>
          <a:prstGeom prst="rect">
            <a:avLst/>
          </a:prstGeom>
          <a:solidFill>
            <a:srgbClr val="7030A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p:cNvSpPr/>
          <p:nvPr/>
        </p:nvSpPr>
        <p:spPr>
          <a:xfrm>
            <a:off x="2015359" y="3114847"/>
            <a:ext cx="588579" cy="504497"/>
          </a:xfrm>
          <a:prstGeom prst="rect">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p:cNvSpPr/>
          <p:nvPr/>
        </p:nvSpPr>
        <p:spPr>
          <a:xfrm>
            <a:off x="3287111" y="2610350"/>
            <a:ext cx="588579" cy="504497"/>
          </a:xfrm>
          <a:prstGeom prst="rect">
            <a:avLst/>
          </a:prstGeom>
          <a:solidFill>
            <a:srgbClr val="00B0F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p:cNvSpPr/>
          <p:nvPr/>
        </p:nvSpPr>
        <p:spPr>
          <a:xfrm>
            <a:off x="3287111" y="3114847"/>
            <a:ext cx="588579" cy="504497"/>
          </a:xfrm>
          <a:prstGeom prst="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TextBox 36"/>
          <p:cNvSpPr txBox="1"/>
          <p:nvPr/>
        </p:nvSpPr>
        <p:spPr>
          <a:xfrm>
            <a:off x="932797" y="2673410"/>
            <a:ext cx="441433" cy="369332"/>
          </a:xfrm>
          <a:prstGeom prst="rect">
            <a:avLst/>
          </a:prstGeom>
          <a:noFill/>
        </p:spPr>
        <p:txBody>
          <a:bodyPr wrap="square" rtlCol="0">
            <a:spAutoFit/>
          </a:bodyPr>
          <a:lstStyle/>
          <a:p>
            <a:r>
              <a:rPr lang="en-US" dirty="0" smtClean="0"/>
              <a:t>13</a:t>
            </a:r>
            <a:endParaRPr lang="en-US" dirty="0"/>
          </a:p>
        </p:txBody>
      </p:sp>
      <p:sp>
        <p:nvSpPr>
          <p:cNvPr id="38" name="TextBox 37"/>
          <p:cNvSpPr txBox="1"/>
          <p:nvPr/>
        </p:nvSpPr>
        <p:spPr>
          <a:xfrm>
            <a:off x="1558160" y="2673410"/>
            <a:ext cx="457199" cy="369332"/>
          </a:xfrm>
          <a:prstGeom prst="rect">
            <a:avLst/>
          </a:prstGeom>
          <a:noFill/>
        </p:spPr>
        <p:txBody>
          <a:bodyPr wrap="square" rtlCol="0">
            <a:spAutoFit/>
          </a:bodyPr>
          <a:lstStyle/>
          <a:p>
            <a:r>
              <a:rPr lang="en-US" dirty="0" smtClean="0"/>
              <a:t>14</a:t>
            </a:r>
            <a:endParaRPr lang="en-US" dirty="0"/>
          </a:p>
        </p:txBody>
      </p:sp>
      <p:sp>
        <p:nvSpPr>
          <p:cNvPr id="39" name="TextBox 38"/>
          <p:cNvSpPr txBox="1"/>
          <p:nvPr/>
        </p:nvSpPr>
        <p:spPr>
          <a:xfrm>
            <a:off x="2099441" y="2673410"/>
            <a:ext cx="446692" cy="369332"/>
          </a:xfrm>
          <a:prstGeom prst="rect">
            <a:avLst/>
          </a:prstGeom>
          <a:noFill/>
        </p:spPr>
        <p:txBody>
          <a:bodyPr wrap="square" rtlCol="0">
            <a:spAutoFit/>
          </a:bodyPr>
          <a:lstStyle/>
          <a:p>
            <a:r>
              <a:rPr lang="en-US" dirty="0" smtClean="0"/>
              <a:t>15</a:t>
            </a:r>
            <a:endParaRPr lang="en-US" dirty="0"/>
          </a:p>
        </p:txBody>
      </p:sp>
      <p:sp>
        <p:nvSpPr>
          <p:cNvPr id="40" name="TextBox 39"/>
          <p:cNvSpPr txBox="1"/>
          <p:nvPr/>
        </p:nvSpPr>
        <p:spPr>
          <a:xfrm>
            <a:off x="922287" y="3177907"/>
            <a:ext cx="493984" cy="369332"/>
          </a:xfrm>
          <a:prstGeom prst="rect">
            <a:avLst/>
          </a:prstGeom>
          <a:noFill/>
        </p:spPr>
        <p:txBody>
          <a:bodyPr wrap="square" rtlCol="0">
            <a:spAutoFit/>
          </a:bodyPr>
          <a:lstStyle/>
          <a:p>
            <a:r>
              <a:rPr lang="en-US" dirty="0" smtClean="0"/>
              <a:t>16</a:t>
            </a:r>
            <a:endParaRPr lang="en-US" dirty="0"/>
          </a:p>
        </p:txBody>
      </p:sp>
      <p:sp>
        <p:nvSpPr>
          <p:cNvPr id="41" name="TextBox 40"/>
          <p:cNvSpPr txBox="1"/>
          <p:nvPr/>
        </p:nvSpPr>
        <p:spPr>
          <a:xfrm>
            <a:off x="1545023" y="3177907"/>
            <a:ext cx="522888" cy="369332"/>
          </a:xfrm>
          <a:prstGeom prst="rect">
            <a:avLst/>
          </a:prstGeom>
          <a:noFill/>
        </p:spPr>
        <p:txBody>
          <a:bodyPr wrap="square" rtlCol="0">
            <a:spAutoFit/>
          </a:bodyPr>
          <a:lstStyle/>
          <a:p>
            <a:r>
              <a:rPr lang="en-US" dirty="0" smtClean="0"/>
              <a:t>17</a:t>
            </a:r>
            <a:endParaRPr lang="en-US" dirty="0"/>
          </a:p>
        </p:txBody>
      </p:sp>
      <p:sp>
        <p:nvSpPr>
          <p:cNvPr id="42" name="TextBox 41"/>
          <p:cNvSpPr txBox="1"/>
          <p:nvPr/>
        </p:nvSpPr>
        <p:spPr>
          <a:xfrm>
            <a:off x="2099441" y="3177907"/>
            <a:ext cx="504498" cy="369332"/>
          </a:xfrm>
          <a:prstGeom prst="rect">
            <a:avLst/>
          </a:prstGeom>
          <a:noFill/>
        </p:spPr>
        <p:txBody>
          <a:bodyPr wrap="square" rtlCol="0">
            <a:spAutoFit/>
          </a:bodyPr>
          <a:lstStyle/>
          <a:p>
            <a:r>
              <a:rPr lang="en-US" dirty="0" smtClean="0"/>
              <a:t>18</a:t>
            </a:r>
            <a:endParaRPr lang="en-US" dirty="0"/>
          </a:p>
        </p:txBody>
      </p:sp>
      <p:sp>
        <p:nvSpPr>
          <p:cNvPr id="43" name="TextBox 42"/>
          <p:cNvSpPr txBox="1"/>
          <p:nvPr/>
        </p:nvSpPr>
        <p:spPr>
          <a:xfrm>
            <a:off x="3337036" y="2673410"/>
            <a:ext cx="727840" cy="369332"/>
          </a:xfrm>
          <a:prstGeom prst="rect">
            <a:avLst/>
          </a:prstGeom>
          <a:noFill/>
        </p:spPr>
        <p:txBody>
          <a:bodyPr wrap="square" rtlCol="0">
            <a:spAutoFit/>
          </a:bodyPr>
          <a:lstStyle/>
          <a:p>
            <a:r>
              <a:rPr lang="en-US" dirty="0" smtClean="0"/>
              <a:t>19</a:t>
            </a:r>
            <a:endParaRPr lang="en-US" dirty="0"/>
          </a:p>
        </p:txBody>
      </p:sp>
      <p:sp>
        <p:nvSpPr>
          <p:cNvPr id="44" name="TextBox 43"/>
          <p:cNvSpPr txBox="1"/>
          <p:nvPr/>
        </p:nvSpPr>
        <p:spPr>
          <a:xfrm>
            <a:off x="3397472" y="3177907"/>
            <a:ext cx="614854" cy="369332"/>
          </a:xfrm>
          <a:prstGeom prst="rect">
            <a:avLst/>
          </a:prstGeom>
          <a:noFill/>
        </p:spPr>
        <p:txBody>
          <a:bodyPr wrap="square" rtlCol="0">
            <a:spAutoFit/>
          </a:bodyPr>
          <a:lstStyle/>
          <a:p>
            <a:r>
              <a:rPr lang="en-US" dirty="0" smtClean="0"/>
              <a:t>20</a:t>
            </a:r>
            <a:endParaRPr lang="en-US" dirty="0"/>
          </a:p>
        </p:txBody>
      </p:sp>
      <p:sp>
        <p:nvSpPr>
          <p:cNvPr id="48" name="TextBox 47"/>
          <p:cNvSpPr txBox="1"/>
          <p:nvPr/>
        </p:nvSpPr>
        <p:spPr>
          <a:xfrm>
            <a:off x="1416271" y="2270953"/>
            <a:ext cx="1970691" cy="369332"/>
          </a:xfrm>
          <a:prstGeom prst="rect">
            <a:avLst/>
          </a:prstGeom>
          <a:noFill/>
        </p:spPr>
        <p:txBody>
          <a:bodyPr wrap="square" rtlCol="0">
            <a:spAutoFit/>
          </a:bodyPr>
          <a:lstStyle/>
          <a:p>
            <a:pPr algn="ctr"/>
            <a:r>
              <a:rPr lang="en-US" dirty="0" smtClean="0"/>
              <a:t>Your Tables</a:t>
            </a:r>
            <a:endParaRPr lang="en-US" dirty="0"/>
          </a:p>
        </p:txBody>
      </p:sp>
      <p:sp>
        <p:nvSpPr>
          <p:cNvPr id="49" name="TextBox 48"/>
          <p:cNvSpPr txBox="1"/>
          <p:nvPr/>
        </p:nvSpPr>
        <p:spPr>
          <a:xfrm>
            <a:off x="1479331" y="3846785"/>
            <a:ext cx="3108431" cy="2646878"/>
          </a:xfrm>
          <a:prstGeom prst="rect">
            <a:avLst/>
          </a:prstGeom>
          <a:noFill/>
        </p:spPr>
        <p:txBody>
          <a:bodyPr wrap="square" rtlCol="0">
            <a:spAutoFit/>
          </a:bodyPr>
          <a:lstStyle/>
          <a:p>
            <a:r>
              <a:rPr lang="en-US" sz="1600" dirty="0" smtClean="0"/>
              <a:t>Ready for Payment</a:t>
            </a:r>
          </a:p>
          <a:p>
            <a:endParaRPr lang="en-US" sz="1600" dirty="0" smtClean="0"/>
          </a:p>
          <a:p>
            <a:r>
              <a:rPr lang="en-US" sz="1600" dirty="0" smtClean="0"/>
              <a:t>Order Submitted to Kitchen</a:t>
            </a:r>
          </a:p>
          <a:p>
            <a:endParaRPr lang="en-US" sz="1600" dirty="0" smtClean="0"/>
          </a:p>
          <a:p>
            <a:r>
              <a:rPr lang="en-US" sz="1600" dirty="0" smtClean="0"/>
              <a:t>Order Ready for Delivery</a:t>
            </a:r>
          </a:p>
          <a:p>
            <a:endParaRPr lang="en-US" sz="1600" dirty="0" smtClean="0"/>
          </a:p>
          <a:p>
            <a:r>
              <a:rPr lang="en-US" sz="1600" dirty="0" smtClean="0"/>
              <a:t>Table Empty</a:t>
            </a:r>
          </a:p>
          <a:p>
            <a:endParaRPr lang="en-US" dirty="0" smtClean="0"/>
          </a:p>
          <a:p>
            <a:endParaRPr lang="en-US" dirty="0" smtClean="0"/>
          </a:p>
          <a:p>
            <a:endParaRPr lang="en-US" dirty="0"/>
          </a:p>
        </p:txBody>
      </p:sp>
      <p:sp>
        <p:nvSpPr>
          <p:cNvPr id="50" name="Rectangle 49"/>
          <p:cNvSpPr/>
          <p:nvPr/>
        </p:nvSpPr>
        <p:spPr>
          <a:xfrm>
            <a:off x="869737" y="3846785"/>
            <a:ext cx="651639" cy="357352"/>
          </a:xfrm>
          <a:prstGeom prst="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Rectangle 50"/>
          <p:cNvSpPr/>
          <p:nvPr/>
        </p:nvSpPr>
        <p:spPr>
          <a:xfrm>
            <a:off x="882871" y="4346027"/>
            <a:ext cx="651639" cy="357352"/>
          </a:xfrm>
          <a:prstGeom prst="rect">
            <a:avLst/>
          </a:prstGeom>
          <a:solidFill>
            <a:srgbClr val="00B0F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Rectangle 51"/>
          <p:cNvSpPr/>
          <p:nvPr/>
        </p:nvSpPr>
        <p:spPr>
          <a:xfrm>
            <a:off x="882871" y="4834759"/>
            <a:ext cx="651639" cy="357352"/>
          </a:xfrm>
          <a:prstGeom prst="rect">
            <a:avLst/>
          </a:prstGeom>
          <a:solidFill>
            <a:srgbClr val="7030A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7030A0"/>
              </a:solidFill>
            </a:endParaRPr>
          </a:p>
        </p:txBody>
      </p:sp>
      <p:sp>
        <p:nvSpPr>
          <p:cNvPr id="53" name="Rectangle 52"/>
          <p:cNvSpPr/>
          <p:nvPr/>
        </p:nvSpPr>
        <p:spPr>
          <a:xfrm>
            <a:off x="869737" y="5312984"/>
            <a:ext cx="651639" cy="357352"/>
          </a:xfrm>
          <a:prstGeom prst="rect">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Isosceles Triangle 53"/>
          <p:cNvSpPr/>
          <p:nvPr/>
        </p:nvSpPr>
        <p:spPr>
          <a:xfrm rot="16200000">
            <a:off x="3996192" y="2503473"/>
            <a:ext cx="1614073" cy="1660636"/>
          </a:xfrm>
          <a:prstGeom prst="triangl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55" name="Rectangle 54"/>
          <p:cNvSpPr/>
          <p:nvPr/>
        </p:nvSpPr>
        <p:spPr>
          <a:xfrm>
            <a:off x="5633547" y="2526753"/>
            <a:ext cx="3310755" cy="3966909"/>
          </a:xfrm>
          <a:prstGeom prst="rect">
            <a:avLst/>
          </a:prstGeom>
          <a:solidFill>
            <a:schemeClr val="bg1">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Rectangle 55"/>
          <p:cNvSpPr/>
          <p:nvPr/>
        </p:nvSpPr>
        <p:spPr>
          <a:xfrm>
            <a:off x="5812219" y="2716679"/>
            <a:ext cx="1271752" cy="1310004"/>
          </a:xfrm>
          <a:prstGeom prst="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FF00"/>
              </a:solidFill>
            </a:endParaRPr>
          </a:p>
        </p:txBody>
      </p:sp>
      <p:sp>
        <p:nvSpPr>
          <p:cNvPr id="57" name="TextBox 56"/>
          <p:cNvSpPr txBox="1"/>
          <p:nvPr/>
        </p:nvSpPr>
        <p:spPr>
          <a:xfrm>
            <a:off x="5980384" y="2942654"/>
            <a:ext cx="956442" cy="830997"/>
          </a:xfrm>
          <a:prstGeom prst="rect">
            <a:avLst/>
          </a:prstGeom>
          <a:noFill/>
        </p:spPr>
        <p:txBody>
          <a:bodyPr wrap="square" rtlCol="0">
            <a:spAutoFit/>
          </a:bodyPr>
          <a:lstStyle/>
          <a:p>
            <a:r>
              <a:rPr lang="en-US" sz="4800" dirty="0" smtClean="0"/>
              <a:t>20</a:t>
            </a:r>
            <a:endParaRPr lang="en-US" sz="4800" dirty="0"/>
          </a:p>
        </p:txBody>
      </p:sp>
      <p:sp>
        <p:nvSpPr>
          <p:cNvPr id="58" name="TextBox 57"/>
          <p:cNvSpPr txBox="1"/>
          <p:nvPr/>
        </p:nvSpPr>
        <p:spPr>
          <a:xfrm>
            <a:off x="7052441" y="2716679"/>
            <a:ext cx="2081048" cy="1492716"/>
          </a:xfrm>
          <a:prstGeom prst="rect">
            <a:avLst/>
          </a:prstGeom>
          <a:noFill/>
        </p:spPr>
        <p:txBody>
          <a:bodyPr wrap="square" rtlCol="0">
            <a:spAutoFit/>
          </a:bodyPr>
          <a:lstStyle/>
          <a:p>
            <a:r>
              <a:rPr lang="en-US" sz="1300" dirty="0" smtClean="0"/>
              <a:t>Seating Time: 6:32 pm</a:t>
            </a:r>
          </a:p>
          <a:p>
            <a:r>
              <a:rPr lang="en-US" sz="1300" dirty="0" smtClean="0"/>
              <a:t>Order Time: 6:50 pm</a:t>
            </a:r>
          </a:p>
          <a:p>
            <a:r>
              <a:rPr lang="en-US" sz="1300" dirty="0" smtClean="0"/>
              <a:t>Delivery Time: 7:14 pm</a:t>
            </a:r>
          </a:p>
          <a:p>
            <a:r>
              <a:rPr lang="en-US" sz="1300" dirty="0" smtClean="0"/>
              <a:t>Dessert? No</a:t>
            </a:r>
          </a:p>
          <a:p>
            <a:r>
              <a:rPr lang="en-US" sz="1300" dirty="0" smtClean="0"/>
              <a:t>Est. Time of Departure:     8:25 pm</a:t>
            </a:r>
          </a:p>
          <a:p>
            <a:endParaRPr lang="en-US" sz="1300" dirty="0"/>
          </a:p>
        </p:txBody>
      </p:sp>
      <p:sp>
        <p:nvSpPr>
          <p:cNvPr id="59" name="TextBox 58"/>
          <p:cNvSpPr txBox="1"/>
          <p:nvPr/>
        </p:nvSpPr>
        <p:spPr>
          <a:xfrm>
            <a:off x="5633547" y="4120057"/>
            <a:ext cx="3310755" cy="2246769"/>
          </a:xfrm>
          <a:prstGeom prst="rect">
            <a:avLst/>
          </a:prstGeom>
          <a:noFill/>
        </p:spPr>
        <p:txBody>
          <a:bodyPr wrap="square" rtlCol="0">
            <a:spAutoFit/>
          </a:bodyPr>
          <a:lstStyle/>
          <a:p>
            <a:pPr algn="ctr"/>
            <a:r>
              <a:rPr lang="en-US" sz="1400" dirty="0" smtClean="0"/>
              <a:t>This customer has indicated that he/she is:</a:t>
            </a:r>
          </a:p>
          <a:p>
            <a:pPr algn="ctr"/>
            <a:r>
              <a:rPr lang="en-US" sz="1600" b="1" dirty="0" smtClean="0"/>
              <a:t>Ready for Payment</a:t>
            </a:r>
          </a:p>
          <a:p>
            <a:pPr algn="ctr"/>
            <a:endParaRPr lang="en-US" sz="1600" b="1" dirty="0" smtClean="0"/>
          </a:p>
          <a:p>
            <a:r>
              <a:rPr lang="en-US" sz="1600" dirty="0" smtClean="0"/>
              <a:t>Payment Total: $38.52</a:t>
            </a:r>
          </a:p>
          <a:p>
            <a:r>
              <a:rPr lang="en-US" sz="1600" dirty="0" smtClean="0"/>
              <a:t>Tip Total: $7.00</a:t>
            </a:r>
          </a:p>
          <a:p>
            <a:r>
              <a:rPr lang="en-US" sz="1600" dirty="0" smtClean="0"/>
              <a:t>Grand Total: $45.52</a:t>
            </a:r>
          </a:p>
          <a:p>
            <a:r>
              <a:rPr lang="en-US" sz="1600" dirty="0" smtClean="0"/>
              <a:t>Payment Type: Cash</a:t>
            </a:r>
          </a:p>
          <a:p>
            <a:r>
              <a:rPr lang="en-US" sz="1600" b="1" dirty="0" smtClean="0"/>
              <a:t>Payment Accepted.</a:t>
            </a:r>
            <a:endParaRPr lang="en-US" sz="1600" b="1" dirty="0"/>
          </a:p>
        </p:txBody>
      </p:sp>
      <p:sp>
        <p:nvSpPr>
          <p:cNvPr id="6" name="TextBox 5"/>
          <p:cNvSpPr txBox="1"/>
          <p:nvPr/>
        </p:nvSpPr>
        <p:spPr>
          <a:xfrm>
            <a:off x="4587762" y="1669105"/>
            <a:ext cx="4356540" cy="830997"/>
          </a:xfrm>
          <a:prstGeom prst="rect">
            <a:avLst/>
          </a:prstGeom>
          <a:noFill/>
        </p:spPr>
        <p:txBody>
          <a:bodyPr wrap="square" rtlCol="0">
            <a:spAutoFit/>
          </a:bodyPr>
          <a:lstStyle/>
          <a:p>
            <a:r>
              <a:rPr lang="en-US" sz="1600" dirty="0" smtClean="0"/>
              <a:t>This image shows how the waiter/waitress could keep an eye on all of their assigned tables and be able to respond efficiently.</a:t>
            </a:r>
            <a:endParaRPr lang="en-US" sz="1600"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outcomes</a:t>
            </a:r>
            <a:endParaRPr lang="en-US" dirty="0"/>
          </a:p>
        </p:txBody>
      </p:sp>
      <p:sp>
        <p:nvSpPr>
          <p:cNvPr id="6" name="Content Placeholder 2"/>
          <p:cNvSpPr txBox="1">
            <a:spLocks/>
          </p:cNvSpPr>
          <p:nvPr/>
        </p:nvSpPr>
        <p:spPr>
          <a:xfrm>
            <a:off x="457200" y="1752601"/>
            <a:ext cx="8229600" cy="1768366"/>
          </a:xfrm>
          <a:prstGeom prst="rect">
            <a:avLst/>
          </a:prstGeom>
        </p:spPr>
        <p:txBody>
          <a:bodyPr>
            <a:normAutofit/>
          </a:bodyPr>
          <a:lstStyle/>
          <a:p>
            <a:pPr marL="1280160" marR="0" lvl="3" indent="-228600" algn="l" defTabSz="914400" rtl="0" eaLnBrk="1" fontAlgn="auto" latinLnBrk="0" hangingPunct="1">
              <a:lnSpc>
                <a:spcPct val="100000"/>
              </a:lnSpc>
              <a:spcBef>
                <a:spcPct val="20000"/>
              </a:spcBef>
              <a:spcAft>
                <a:spcPts val="0"/>
              </a:spcAft>
              <a:buClr>
                <a:schemeClr val="accent4"/>
              </a:buClr>
              <a:buSzTx/>
              <a:buFont typeface="Arial" pitchFamily="34" charset="0"/>
              <a:buChar char="•"/>
              <a:tabLst/>
              <a:defRPr/>
            </a:pPr>
            <a:endParaRPr kumimoji="0" lang="en-US" sz="1600" b="0" i="0" u="none" strike="noStrike" kern="1200" cap="none" spc="0" normalizeH="0" baseline="0" noProof="0" dirty="0" smtClean="0">
              <a:ln>
                <a:noFill/>
              </a:ln>
              <a:solidFill>
                <a:schemeClr val="tx2"/>
              </a:solidFill>
              <a:effectLst/>
              <a:uLnTx/>
              <a:uFillTx/>
              <a:latin typeface="+mn-lt"/>
              <a:ea typeface="+mn-ea"/>
              <a:cs typeface="+mn-cs"/>
            </a:endParaRPr>
          </a:p>
          <a:p>
            <a:pPr marL="914400" marR="0" lvl="2" indent="-228600" algn="l" defTabSz="914400" rtl="0" eaLnBrk="1" fontAlgn="auto" latinLnBrk="0" hangingPunct="1">
              <a:lnSpc>
                <a:spcPct val="100000"/>
              </a:lnSpc>
              <a:spcBef>
                <a:spcPct val="20000"/>
              </a:spcBef>
              <a:spcAft>
                <a:spcPts val="0"/>
              </a:spcAft>
              <a:buClr>
                <a:schemeClr val="accent3"/>
              </a:buClr>
              <a:buSzTx/>
              <a:buFont typeface="Arial" pitchFamily="34" charset="0"/>
              <a:buChar char="•"/>
              <a:tabLst/>
              <a:defRPr/>
            </a:pPr>
            <a:endParaRPr kumimoji="0" lang="en-US" sz="1800" b="0" i="0" u="none" strike="noStrike" kern="1200" cap="none" spc="0" normalizeH="0" baseline="0" noProof="0" dirty="0" smtClean="0">
              <a:ln>
                <a:noFill/>
              </a:ln>
              <a:solidFill>
                <a:schemeClr val="tx2"/>
              </a:solidFill>
              <a:effectLst/>
              <a:uLnTx/>
              <a:uFillTx/>
              <a:latin typeface="+mn-lt"/>
              <a:ea typeface="+mn-ea"/>
              <a:cs typeface="+mn-cs"/>
            </a:endParaRPr>
          </a:p>
          <a:p>
            <a:pPr marL="640080" marR="0" lvl="1" indent="-228600" algn="l" defTabSz="914400" rtl="0" eaLnBrk="1" fontAlgn="auto" latinLnBrk="0" hangingPunct="1">
              <a:lnSpc>
                <a:spcPct val="100000"/>
              </a:lnSpc>
              <a:spcBef>
                <a:spcPct val="20000"/>
              </a:spcBef>
              <a:spcAft>
                <a:spcPts val="0"/>
              </a:spcAft>
              <a:buClr>
                <a:schemeClr val="accent2"/>
              </a:buClr>
              <a:buSzTx/>
              <a:buFont typeface="Arial" pitchFamily="34" charset="0"/>
              <a:buChar char="•"/>
              <a:tabLst/>
              <a:defRPr/>
            </a:pPr>
            <a:endParaRPr kumimoji="0" lang="en-US" sz="2000" b="0" i="0" u="none" strike="noStrike" kern="1200" cap="none" spc="0" normalizeH="0" baseline="0" noProof="0" dirty="0">
              <a:ln>
                <a:noFill/>
              </a:ln>
              <a:solidFill>
                <a:schemeClr val="tx2"/>
              </a:solidFill>
              <a:effectLst/>
              <a:uLnTx/>
              <a:uFillTx/>
              <a:latin typeface="+mn-lt"/>
              <a:ea typeface="+mn-ea"/>
              <a:cs typeface="+mn-cs"/>
            </a:endParaRPr>
          </a:p>
        </p:txBody>
      </p:sp>
      <p:sp>
        <p:nvSpPr>
          <p:cNvPr id="7" name="Content Placeholder 2"/>
          <p:cNvSpPr txBox="1">
            <a:spLocks/>
          </p:cNvSpPr>
          <p:nvPr/>
        </p:nvSpPr>
        <p:spPr>
          <a:xfrm>
            <a:off x="275410" y="1774366"/>
            <a:ext cx="8563790" cy="2105833"/>
          </a:xfrm>
          <a:prstGeom prst="rect">
            <a:avLst/>
          </a:prstGeom>
        </p:spPr>
        <p:txBody>
          <a:bodyPr/>
          <a:lstStyle>
            <a:lvl1pPr marL="342900" indent="-22860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2"/>
                </a:solidFill>
                <a:latin typeface="+mn-lt"/>
                <a:ea typeface="+mn-ea"/>
                <a:cs typeface="+mn-cs"/>
              </a:defRPr>
            </a:lvl2pPr>
            <a:lvl3pPr marL="914400" indent="-228600" algn="l" defTabSz="914400" rtl="0" eaLnBrk="1" latinLnBrk="0" hangingPunct="1">
              <a:spcBef>
                <a:spcPct val="20000"/>
              </a:spcBef>
              <a:buClr>
                <a:schemeClr val="accent3"/>
              </a:buClr>
              <a:buFont typeface="Arial" pitchFamily="34" charset="0"/>
              <a:buChar char="•"/>
              <a:defRPr sz="1800" kern="1200">
                <a:solidFill>
                  <a:schemeClr val="tx2"/>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2"/>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600" kern="1200" baseline="0">
                <a:solidFill>
                  <a:schemeClr val="tx2"/>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a:solidFill>
                  <a:schemeClr val="tx2"/>
                </a:solidFill>
                <a:latin typeface="+mn-lt"/>
                <a:ea typeface="+mn-ea"/>
                <a:cs typeface="+mn-cs"/>
              </a:defRPr>
            </a:lvl6pPr>
            <a:lvl7pPr marL="2011680" indent="-182880" algn="l" defTabSz="914400" rtl="0" eaLnBrk="1" latinLnBrk="0" hangingPunct="1">
              <a:spcBef>
                <a:spcPct val="20000"/>
              </a:spcBef>
              <a:buClr>
                <a:schemeClr val="accent2"/>
              </a:buClr>
              <a:buFont typeface="Arial" pitchFamily="34" charset="0"/>
              <a:buChar char="•"/>
              <a:defRPr sz="1400" kern="1200">
                <a:solidFill>
                  <a:schemeClr val="tx2"/>
                </a:solidFill>
                <a:latin typeface="+mn-lt"/>
                <a:ea typeface="+mn-ea"/>
                <a:cs typeface="+mn-cs"/>
              </a:defRPr>
            </a:lvl7pPr>
            <a:lvl8pPr marL="2194560" indent="-182880" algn="l" defTabSz="914400" rtl="0" eaLnBrk="1" latinLnBrk="0" hangingPunct="1">
              <a:spcBef>
                <a:spcPct val="20000"/>
              </a:spcBef>
              <a:buClr>
                <a:schemeClr val="accent3"/>
              </a:buClr>
              <a:buFont typeface="Arial" pitchFamily="34" charset="0"/>
              <a:buChar char="•"/>
              <a:defRPr sz="1400" kern="1200">
                <a:solidFill>
                  <a:schemeClr val="tx2"/>
                </a:solidFill>
                <a:latin typeface="+mn-lt"/>
                <a:ea typeface="+mn-ea"/>
                <a:cs typeface="+mn-cs"/>
              </a:defRPr>
            </a:lvl8pPr>
            <a:lvl9pPr marL="2377440" indent="-182880" algn="l" defTabSz="914400" rtl="0" eaLnBrk="1" latinLnBrk="0" hangingPunct="1">
              <a:spcBef>
                <a:spcPct val="20000"/>
              </a:spcBef>
              <a:buClr>
                <a:schemeClr val="accent4"/>
              </a:buClr>
              <a:buFont typeface="Arial" pitchFamily="34" charset="0"/>
              <a:buChar char="•"/>
              <a:defRPr sz="1400" kern="1200">
                <a:solidFill>
                  <a:schemeClr val="tx2"/>
                </a:solidFill>
                <a:latin typeface="+mn-lt"/>
                <a:ea typeface="+mn-ea"/>
                <a:cs typeface="+mn-cs"/>
              </a:defRPr>
            </a:lvl9pPr>
          </a:lstStyle>
          <a:p>
            <a:pPr marL="411480" lvl="1" indent="0">
              <a:buNone/>
            </a:pPr>
            <a:r>
              <a:rPr lang="en-US" sz="3200" dirty="0" smtClean="0"/>
              <a:t>By including all of the above technologies into one software which can communicate between employees and customers, the satisfaction will be increased by all. We anticipate that by implementing this software, all of the focuses that we determined in the earlier stages of this project will be met.</a:t>
            </a:r>
          </a:p>
          <a:p>
            <a:pPr marL="1051560" lvl="3" indent="0"/>
            <a:endParaRPr lang="en-US" sz="2000" dirty="0" smtClean="0"/>
          </a:p>
          <a:p>
            <a:pPr marL="411480" lvl="1" indent="0">
              <a:buNone/>
            </a:pPr>
            <a:r>
              <a:rPr lang="en-US" sz="2400" dirty="0" smtClean="0"/>
              <a:t> </a:t>
            </a:r>
          </a:p>
        </p:txBody>
      </p:sp>
    </p:spTree>
    <p:extLst>
      <p:ext uri="{BB962C8B-B14F-4D97-AF65-F5344CB8AC3E}">
        <p14:creationId xmlns:p14="http://schemas.microsoft.com/office/powerpoint/2010/main" val="153663861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topic</a:t>
            </a:r>
            <a:endParaRPr lang="en-US" dirty="0"/>
          </a:p>
        </p:txBody>
      </p:sp>
      <p:sp>
        <p:nvSpPr>
          <p:cNvPr id="3" name="Content Placeholder 2"/>
          <p:cNvSpPr>
            <a:spLocks noGrp="1"/>
          </p:cNvSpPr>
          <p:nvPr>
            <p:ph idx="1"/>
          </p:nvPr>
        </p:nvSpPr>
        <p:spPr>
          <a:xfrm>
            <a:off x="457200" y="1673225"/>
            <a:ext cx="8229600" cy="4373563"/>
          </a:xfrm>
        </p:spPr>
        <p:txBody>
          <a:bodyPr>
            <a:noAutofit/>
          </a:bodyPr>
          <a:lstStyle/>
          <a:p>
            <a:pPr marL="114300" indent="0" algn="ctr">
              <a:buNone/>
            </a:pPr>
            <a:r>
              <a:rPr lang="en-US" sz="4000" dirty="0" smtClean="0"/>
              <a:t>“Technology </a:t>
            </a:r>
            <a:r>
              <a:rPr lang="en-US" sz="4000" dirty="0"/>
              <a:t>when compared to other fields has had very limited impact on restaurants. Come up with a design to incorporate technology more into restaurants and help the customers have a better </a:t>
            </a:r>
            <a:r>
              <a:rPr lang="en-US" sz="4000" dirty="0" smtClean="0"/>
              <a:t>dining </a:t>
            </a:r>
            <a:r>
              <a:rPr lang="en-US" sz="4000" dirty="0"/>
              <a:t>experience</a:t>
            </a:r>
            <a:r>
              <a:rPr lang="en-US" sz="4000" dirty="0" smtClean="0"/>
              <a:t>.”</a:t>
            </a:r>
            <a:endParaRPr lang="en-US" sz="4000" dirty="0"/>
          </a:p>
        </p:txBody>
      </p:sp>
    </p:spTree>
    <p:extLst>
      <p:ext uri="{BB962C8B-B14F-4D97-AF65-F5344CB8AC3E}">
        <p14:creationId xmlns:p14="http://schemas.microsoft.com/office/powerpoint/2010/main" val="170134914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Preliminary Research Methods</a:t>
            </a:r>
            <a:endParaRPr lang="en-US" dirty="0"/>
          </a:p>
        </p:txBody>
      </p:sp>
      <p:sp>
        <p:nvSpPr>
          <p:cNvPr id="4" name="Content Placeholder 2"/>
          <p:cNvSpPr txBox="1">
            <a:spLocks/>
          </p:cNvSpPr>
          <p:nvPr/>
        </p:nvSpPr>
        <p:spPr>
          <a:xfrm>
            <a:off x="457200" y="1752600"/>
            <a:ext cx="8229600" cy="4373563"/>
          </a:xfrm>
          <a:prstGeom prst="rect">
            <a:avLst/>
          </a:prstGeom>
        </p:spPr>
        <p:txBody>
          <a:bodyPr/>
          <a:lstStyle>
            <a:lvl1pPr marL="342900" indent="-22860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2"/>
                </a:solidFill>
                <a:latin typeface="+mn-lt"/>
                <a:ea typeface="+mn-ea"/>
                <a:cs typeface="+mn-cs"/>
              </a:defRPr>
            </a:lvl2pPr>
            <a:lvl3pPr marL="914400" indent="-228600" algn="l" defTabSz="914400" rtl="0" eaLnBrk="1" latinLnBrk="0" hangingPunct="1">
              <a:spcBef>
                <a:spcPct val="20000"/>
              </a:spcBef>
              <a:buClr>
                <a:schemeClr val="accent3"/>
              </a:buClr>
              <a:buFont typeface="Arial" pitchFamily="34" charset="0"/>
              <a:buChar char="•"/>
              <a:defRPr sz="1800" kern="1200">
                <a:solidFill>
                  <a:schemeClr val="tx2"/>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2"/>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600" kern="1200" baseline="0">
                <a:solidFill>
                  <a:schemeClr val="tx2"/>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a:solidFill>
                  <a:schemeClr val="tx2"/>
                </a:solidFill>
                <a:latin typeface="+mn-lt"/>
                <a:ea typeface="+mn-ea"/>
                <a:cs typeface="+mn-cs"/>
              </a:defRPr>
            </a:lvl6pPr>
            <a:lvl7pPr marL="2011680" indent="-182880" algn="l" defTabSz="914400" rtl="0" eaLnBrk="1" latinLnBrk="0" hangingPunct="1">
              <a:spcBef>
                <a:spcPct val="20000"/>
              </a:spcBef>
              <a:buClr>
                <a:schemeClr val="accent2"/>
              </a:buClr>
              <a:buFont typeface="Arial" pitchFamily="34" charset="0"/>
              <a:buChar char="•"/>
              <a:defRPr sz="1400" kern="1200">
                <a:solidFill>
                  <a:schemeClr val="tx2"/>
                </a:solidFill>
                <a:latin typeface="+mn-lt"/>
                <a:ea typeface="+mn-ea"/>
                <a:cs typeface="+mn-cs"/>
              </a:defRPr>
            </a:lvl7pPr>
            <a:lvl8pPr marL="2194560" indent="-182880" algn="l" defTabSz="914400" rtl="0" eaLnBrk="1" latinLnBrk="0" hangingPunct="1">
              <a:spcBef>
                <a:spcPct val="20000"/>
              </a:spcBef>
              <a:buClr>
                <a:schemeClr val="accent3"/>
              </a:buClr>
              <a:buFont typeface="Arial" pitchFamily="34" charset="0"/>
              <a:buChar char="•"/>
              <a:defRPr sz="1400" kern="1200">
                <a:solidFill>
                  <a:schemeClr val="tx2"/>
                </a:solidFill>
                <a:latin typeface="+mn-lt"/>
                <a:ea typeface="+mn-ea"/>
                <a:cs typeface="+mn-cs"/>
              </a:defRPr>
            </a:lvl8pPr>
            <a:lvl9pPr marL="2377440" indent="-182880" algn="l" defTabSz="914400" rtl="0" eaLnBrk="1" latinLnBrk="0" hangingPunct="1">
              <a:spcBef>
                <a:spcPct val="20000"/>
              </a:spcBef>
              <a:buClr>
                <a:schemeClr val="accent4"/>
              </a:buClr>
              <a:buFont typeface="Arial" pitchFamily="34" charset="0"/>
              <a:buChar char="•"/>
              <a:defRPr sz="1400" kern="1200">
                <a:solidFill>
                  <a:schemeClr val="tx2"/>
                </a:solidFill>
                <a:latin typeface="+mn-lt"/>
                <a:ea typeface="+mn-ea"/>
                <a:cs typeface="+mn-cs"/>
              </a:defRPr>
            </a:lvl9pPr>
          </a:lstStyle>
          <a:p>
            <a:pPr lvl="1"/>
            <a:endParaRPr lang="en-US" dirty="0"/>
          </a:p>
        </p:txBody>
      </p:sp>
      <p:sp>
        <p:nvSpPr>
          <p:cNvPr id="5" name="Content Placeholder 2"/>
          <p:cNvSpPr txBox="1">
            <a:spLocks/>
          </p:cNvSpPr>
          <p:nvPr/>
        </p:nvSpPr>
        <p:spPr>
          <a:xfrm>
            <a:off x="275410" y="1644917"/>
            <a:ext cx="8563790" cy="4373563"/>
          </a:xfrm>
          <a:prstGeom prst="rect">
            <a:avLst/>
          </a:prstGeom>
        </p:spPr>
        <p:txBody>
          <a:bodyPr/>
          <a:lstStyle>
            <a:lvl1pPr marL="342900" indent="-22860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2"/>
                </a:solidFill>
                <a:latin typeface="+mn-lt"/>
                <a:ea typeface="+mn-ea"/>
                <a:cs typeface="+mn-cs"/>
              </a:defRPr>
            </a:lvl2pPr>
            <a:lvl3pPr marL="914400" indent="-228600" algn="l" defTabSz="914400" rtl="0" eaLnBrk="1" latinLnBrk="0" hangingPunct="1">
              <a:spcBef>
                <a:spcPct val="20000"/>
              </a:spcBef>
              <a:buClr>
                <a:schemeClr val="accent3"/>
              </a:buClr>
              <a:buFont typeface="Arial" pitchFamily="34" charset="0"/>
              <a:buChar char="•"/>
              <a:defRPr sz="1800" kern="1200">
                <a:solidFill>
                  <a:schemeClr val="tx2"/>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2"/>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600" kern="1200" baseline="0">
                <a:solidFill>
                  <a:schemeClr val="tx2"/>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a:solidFill>
                  <a:schemeClr val="tx2"/>
                </a:solidFill>
                <a:latin typeface="+mn-lt"/>
                <a:ea typeface="+mn-ea"/>
                <a:cs typeface="+mn-cs"/>
              </a:defRPr>
            </a:lvl6pPr>
            <a:lvl7pPr marL="2011680" indent="-182880" algn="l" defTabSz="914400" rtl="0" eaLnBrk="1" latinLnBrk="0" hangingPunct="1">
              <a:spcBef>
                <a:spcPct val="20000"/>
              </a:spcBef>
              <a:buClr>
                <a:schemeClr val="accent2"/>
              </a:buClr>
              <a:buFont typeface="Arial" pitchFamily="34" charset="0"/>
              <a:buChar char="•"/>
              <a:defRPr sz="1400" kern="1200">
                <a:solidFill>
                  <a:schemeClr val="tx2"/>
                </a:solidFill>
                <a:latin typeface="+mn-lt"/>
                <a:ea typeface="+mn-ea"/>
                <a:cs typeface="+mn-cs"/>
              </a:defRPr>
            </a:lvl7pPr>
            <a:lvl8pPr marL="2194560" indent="-182880" algn="l" defTabSz="914400" rtl="0" eaLnBrk="1" latinLnBrk="0" hangingPunct="1">
              <a:spcBef>
                <a:spcPct val="20000"/>
              </a:spcBef>
              <a:buClr>
                <a:schemeClr val="accent3"/>
              </a:buClr>
              <a:buFont typeface="Arial" pitchFamily="34" charset="0"/>
              <a:buChar char="•"/>
              <a:defRPr sz="1400" kern="1200">
                <a:solidFill>
                  <a:schemeClr val="tx2"/>
                </a:solidFill>
                <a:latin typeface="+mn-lt"/>
                <a:ea typeface="+mn-ea"/>
                <a:cs typeface="+mn-cs"/>
              </a:defRPr>
            </a:lvl8pPr>
            <a:lvl9pPr marL="2377440" indent="-182880" algn="l" defTabSz="914400" rtl="0" eaLnBrk="1" latinLnBrk="0" hangingPunct="1">
              <a:spcBef>
                <a:spcPct val="20000"/>
              </a:spcBef>
              <a:buClr>
                <a:schemeClr val="accent4"/>
              </a:buClr>
              <a:buFont typeface="Arial" pitchFamily="34" charset="0"/>
              <a:buChar char="•"/>
              <a:defRPr sz="1400" kern="1200">
                <a:solidFill>
                  <a:schemeClr val="tx2"/>
                </a:solidFill>
                <a:latin typeface="+mn-lt"/>
                <a:ea typeface="+mn-ea"/>
                <a:cs typeface="+mn-cs"/>
              </a:defRPr>
            </a:lvl9pPr>
          </a:lstStyle>
          <a:p>
            <a:pPr marL="411480" lvl="1" indent="0">
              <a:buNone/>
            </a:pPr>
            <a:r>
              <a:rPr lang="en-US" sz="2400" dirty="0" smtClean="0"/>
              <a:t>Prior to creating and defining our concept and focus, we conducted preliminary research in order to gauge current restaurant technology used and get feedback from people who work and visit restaurants. </a:t>
            </a:r>
          </a:p>
          <a:p>
            <a:pPr marL="411480" lvl="1" indent="0">
              <a:buNone/>
            </a:pPr>
            <a:endParaRPr lang="en-US" sz="1800" dirty="0" smtClean="0"/>
          </a:p>
          <a:p>
            <a:pPr marL="411480" lvl="1" indent="0">
              <a:buNone/>
            </a:pPr>
            <a:r>
              <a:rPr lang="en-US" sz="2400" i="1" dirty="0" smtClean="0"/>
              <a:t>We focused our preliminary research on:</a:t>
            </a:r>
          </a:p>
          <a:p>
            <a:pPr lvl="3"/>
            <a:r>
              <a:rPr lang="en-US" sz="2000" dirty="0" smtClean="0"/>
              <a:t>Surveys</a:t>
            </a:r>
          </a:p>
          <a:p>
            <a:pPr lvl="5"/>
            <a:r>
              <a:rPr lang="en-US" sz="1800" dirty="0" smtClean="0"/>
              <a:t>Customer and Employee</a:t>
            </a:r>
          </a:p>
          <a:p>
            <a:pPr lvl="3"/>
            <a:r>
              <a:rPr lang="en-US" sz="2000" dirty="0" smtClean="0"/>
              <a:t>Research Articles</a:t>
            </a:r>
          </a:p>
          <a:p>
            <a:pPr lvl="5"/>
            <a:r>
              <a:rPr lang="en-US" sz="1800" dirty="0" smtClean="0"/>
              <a:t>Focused on current and future technology used in restaurants</a:t>
            </a:r>
          </a:p>
          <a:p>
            <a:pPr lvl="3"/>
            <a:r>
              <a:rPr lang="en-US" sz="2000" dirty="0" smtClean="0"/>
              <a:t>Visiting restaurants</a:t>
            </a:r>
          </a:p>
          <a:p>
            <a:pPr lvl="5"/>
            <a:r>
              <a:rPr lang="en-US" sz="1800" dirty="0" smtClean="0"/>
              <a:t>Documentation of observations relating to focus</a:t>
            </a:r>
          </a:p>
          <a:p>
            <a:pPr marL="1554480" lvl="5" indent="0">
              <a:buNone/>
            </a:pPr>
            <a:endParaRPr lang="en-US" sz="2400" dirty="0"/>
          </a:p>
        </p:txBody>
      </p:sp>
    </p:spTree>
    <p:extLst>
      <p:ext uri="{BB962C8B-B14F-4D97-AF65-F5344CB8AC3E}">
        <p14:creationId xmlns:p14="http://schemas.microsoft.com/office/powerpoint/2010/main" val="95917384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Preliminary Research findings</a:t>
            </a:r>
            <a:endParaRPr lang="en-US" dirty="0"/>
          </a:p>
        </p:txBody>
      </p:sp>
      <p:sp>
        <p:nvSpPr>
          <p:cNvPr id="5" name="Text Placeholder 4"/>
          <p:cNvSpPr>
            <a:spLocks noGrp="1"/>
          </p:cNvSpPr>
          <p:nvPr>
            <p:ph type="body" idx="1"/>
          </p:nvPr>
        </p:nvSpPr>
        <p:spPr/>
        <p:txBody>
          <a:bodyPr/>
          <a:lstStyle/>
          <a:p>
            <a:r>
              <a:rPr lang="en-US" dirty="0" smtClean="0"/>
              <a:t>SURVEY</a:t>
            </a:r>
            <a:endParaRPr lang="en-US" dirty="0"/>
          </a:p>
        </p:txBody>
      </p:sp>
      <p:sp>
        <p:nvSpPr>
          <p:cNvPr id="6" name="Content Placeholder 5"/>
          <p:cNvSpPr>
            <a:spLocks noGrp="1"/>
          </p:cNvSpPr>
          <p:nvPr>
            <p:ph sz="half" idx="2"/>
          </p:nvPr>
        </p:nvSpPr>
        <p:spPr/>
        <p:txBody>
          <a:bodyPr/>
          <a:lstStyle/>
          <a:p>
            <a:r>
              <a:rPr lang="en-US" dirty="0" smtClean="0"/>
              <a:t>The type of restaurant visited most often is </a:t>
            </a:r>
            <a:r>
              <a:rPr lang="en-US" i="1" dirty="0" smtClean="0"/>
              <a:t>casual dining.</a:t>
            </a:r>
          </a:p>
          <a:p>
            <a:r>
              <a:rPr lang="en-US" dirty="0" smtClean="0"/>
              <a:t>The lack of technology affecting customers the most is </a:t>
            </a:r>
            <a:r>
              <a:rPr lang="en-US" i="1" dirty="0" smtClean="0"/>
              <a:t>waiter response time</a:t>
            </a:r>
            <a:r>
              <a:rPr lang="en-US" dirty="0" smtClean="0"/>
              <a:t>, with </a:t>
            </a:r>
            <a:r>
              <a:rPr lang="en-US" i="1" dirty="0" smtClean="0"/>
              <a:t>waiting time </a:t>
            </a:r>
            <a:r>
              <a:rPr lang="en-US" dirty="0" smtClean="0"/>
              <a:t>a close second.</a:t>
            </a:r>
          </a:p>
          <a:p>
            <a:endParaRPr lang="en-US" dirty="0"/>
          </a:p>
        </p:txBody>
      </p:sp>
      <p:sp>
        <p:nvSpPr>
          <p:cNvPr id="7" name="Text Placeholder 6"/>
          <p:cNvSpPr>
            <a:spLocks noGrp="1"/>
          </p:cNvSpPr>
          <p:nvPr>
            <p:ph type="body" sz="quarter" idx="3"/>
          </p:nvPr>
        </p:nvSpPr>
        <p:spPr/>
        <p:txBody>
          <a:bodyPr/>
          <a:lstStyle/>
          <a:p>
            <a:r>
              <a:rPr lang="en-US" dirty="0" smtClean="0"/>
              <a:t>VISITING RESTUARANTS</a:t>
            </a:r>
            <a:endParaRPr lang="en-US" dirty="0"/>
          </a:p>
        </p:txBody>
      </p:sp>
      <p:sp>
        <p:nvSpPr>
          <p:cNvPr id="8" name="Content Placeholder 7"/>
          <p:cNvSpPr>
            <a:spLocks noGrp="1"/>
          </p:cNvSpPr>
          <p:nvPr>
            <p:ph sz="quarter" idx="4"/>
          </p:nvPr>
        </p:nvSpPr>
        <p:spPr>
          <a:xfrm>
            <a:off x="4645025" y="2438399"/>
            <a:ext cx="4041775" cy="4419601"/>
          </a:xfrm>
        </p:spPr>
        <p:txBody>
          <a:bodyPr>
            <a:normAutofit/>
          </a:bodyPr>
          <a:lstStyle/>
          <a:p>
            <a:r>
              <a:rPr lang="en-US" dirty="0" smtClean="0"/>
              <a:t>The layout of the restaurant increases wait time</a:t>
            </a:r>
          </a:p>
          <a:p>
            <a:r>
              <a:rPr lang="en-US" dirty="0" smtClean="0"/>
              <a:t>Host system efficiency directly affected by the level of business</a:t>
            </a:r>
          </a:p>
          <a:p>
            <a:r>
              <a:rPr lang="en-US" dirty="0" smtClean="0"/>
              <a:t>The majority of restaurants either have methods lacking technology or nothing at all.  </a:t>
            </a:r>
            <a:endParaRPr lang="en-US" dirty="0"/>
          </a:p>
        </p:txBody>
      </p:sp>
      <p:sp>
        <p:nvSpPr>
          <p:cNvPr id="4" name="Content Placeholder 2"/>
          <p:cNvSpPr txBox="1">
            <a:spLocks/>
          </p:cNvSpPr>
          <p:nvPr/>
        </p:nvSpPr>
        <p:spPr>
          <a:xfrm>
            <a:off x="457200" y="1752600"/>
            <a:ext cx="8229600" cy="4373563"/>
          </a:xfrm>
          <a:prstGeom prst="rect">
            <a:avLst/>
          </a:prstGeom>
        </p:spPr>
        <p:txBody>
          <a:bodyPr/>
          <a:lstStyle>
            <a:lvl1pPr marL="342900" indent="-22860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2"/>
                </a:solidFill>
                <a:latin typeface="+mn-lt"/>
                <a:ea typeface="+mn-ea"/>
                <a:cs typeface="+mn-cs"/>
              </a:defRPr>
            </a:lvl2pPr>
            <a:lvl3pPr marL="914400" indent="-228600" algn="l" defTabSz="914400" rtl="0" eaLnBrk="1" latinLnBrk="0" hangingPunct="1">
              <a:spcBef>
                <a:spcPct val="20000"/>
              </a:spcBef>
              <a:buClr>
                <a:schemeClr val="accent3"/>
              </a:buClr>
              <a:buFont typeface="Arial" pitchFamily="34" charset="0"/>
              <a:buChar char="•"/>
              <a:defRPr sz="1800" kern="1200">
                <a:solidFill>
                  <a:schemeClr val="tx2"/>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2"/>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600" kern="1200" baseline="0">
                <a:solidFill>
                  <a:schemeClr val="tx2"/>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a:solidFill>
                  <a:schemeClr val="tx2"/>
                </a:solidFill>
                <a:latin typeface="+mn-lt"/>
                <a:ea typeface="+mn-ea"/>
                <a:cs typeface="+mn-cs"/>
              </a:defRPr>
            </a:lvl6pPr>
            <a:lvl7pPr marL="2011680" indent="-182880" algn="l" defTabSz="914400" rtl="0" eaLnBrk="1" latinLnBrk="0" hangingPunct="1">
              <a:spcBef>
                <a:spcPct val="20000"/>
              </a:spcBef>
              <a:buClr>
                <a:schemeClr val="accent2"/>
              </a:buClr>
              <a:buFont typeface="Arial" pitchFamily="34" charset="0"/>
              <a:buChar char="•"/>
              <a:defRPr sz="1400" kern="1200">
                <a:solidFill>
                  <a:schemeClr val="tx2"/>
                </a:solidFill>
                <a:latin typeface="+mn-lt"/>
                <a:ea typeface="+mn-ea"/>
                <a:cs typeface="+mn-cs"/>
              </a:defRPr>
            </a:lvl7pPr>
            <a:lvl8pPr marL="2194560" indent="-182880" algn="l" defTabSz="914400" rtl="0" eaLnBrk="1" latinLnBrk="0" hangingPunct="1">
              <a:spcBef>
                <a:spcPct val="20000"/>
              </a:spcBef>
              <a:buClr>
                <a:schemeClr val="accent3"/>
              </a:buClr>
              <a:buFont typeface="Arial" pitchFamily="34" charset="0"/>
              <a:buChar char="•"/>
              <a:defRPr sz="1400" kern="1200">
                <a:solidFill>
                  <a:schemeClr val="tx2"/>
                </a:solidFill>
                <a:latin typeface="+mn-lt"/>
                <a:ea typeface="+mn-ea"/>
                <a:cs typeface="+mn-cs"/>
              </a:defRPr>
            </a:lvl8pPr>
            <a:lvl9pPr marL="2377440" indent="-182880" algn="l" defTabSz="914400" rtl="0" eaLnBrk="1" latinLnBrk="0" hangingPunct="1">
              <a:spcBef>
                <a:spcPct val="20000"/>
              </a:spcBef>
              <a:buClr>
                <a:schemeClr val="accent4"/>
              </a:buClr>
              <a:buFont typeface="Arial" pitchFamily="34" charset="0"/>
              <a:buChar char="•"/>
              <a:defRPr sz="1400" kern="1200">
                <a:solidFill>
                  <a:schemeClr val="tx2"/>
                </a:solidFill>
                <a:latin typeface="+mn-lt"/>
                <a:ea typeface="+mn-ea"/>
                <a:cs typeface="+mn-cs"/>
              </a:defRPr>
            </a:lvl9pPr>
          </a:lstStyle>
          <a:p>
            <a:pPr lvl="3"/>
            <a:endParaRPr lang="en-US" dirty="0" smtClean="0"/>
          </a:p>
          <a:p>
            <a:pPr lvl="2"/>
            <a:endParaRPr lang="en-US" dirty="0"/>
          </a:p>
        </p:txBody>
      </p:sp>
    </p:spTree>
    <p:extLst>
      <p:ext uri="{BB962C8B-B14F-4D97-AF65-F5344CB8AC3E}">
        <p14:creationId xmlns:p14="http://schemas.microsoft.com/office/powerpoint/2010/main" val="383755082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focus</a:t>
            </a:r>
            <a:endParaRPr lang="en-US" dirty="0"/>
          </a:p>
        </p:txBody>
      </p:sp>
      <p:sp>
        <p:nvSpPr>
          <p:cNvPr id="3" name="Content Placeholder 2"/>
          <p:cNvSpPr>
            <a:spLocks noGrp="1"/>
          </p:cNvSpPr>
          <p:nvPr>
            <p:ph idx="1"/>
          </p:nvPr>
        </p:nvSpPr>
        <p:spPr/>
        <p:txBody>
          <a:bodyPr>
            <a:normAutofit lnSpcReduction="10000"/>
          </a:bodyPr>
          <a:lstStyle/>
          <a:p>
            <a:r>
              <a:rPr lang="en-US" dirty="0" smtClean="0"/>
              <a:t>After conducting our preliminary research, we decided to focus our project on creating and improving on current technology in order to provide the following functionality to both customers and employees:</a:t>
            </a:r>
          </a:p>
          <a:p>
            <a:pPr>
              <a:buNone/>
            </a:pPr>
            <a:endParaRPr lang="en-US" dirty="0" smtClean="0"/>
          </a:p>
          <a:p>
            <a:pPr lvl="3"/>
            <a:r>
              <a:rPr lang="en-US" sz="2000" dirty="0" smtClean="0"/>
              <a:t>More accurate wait time</a:t>
            </a:r>
          </a:p>
          <a:p>
            <a:pPr lvl="3"/>
            <a:r>
              <a:rPr lang="en-US" sz="2000" dirty="0" smtClean="0"/>
              <a:t>Improved communicating with waiter/waitress</a:t>
            </a:r>
          </a:p>
          <a:p>
            <a:pPr lvl="3"/>
            <a:r>
              <a:rPr lang="en-US" sz="2000" dirty="0" smtClean="0"/>
              <a:t>Quicker payment options</a:t>
            </a:r>
          </a:p>
          <a:p>
            <a:pPr lvl="3"/>
            <a:r>
              <a:rPr lang="en-US" sz="2000" dirty="0" smtClean="0"/>
              <a:t>Ability to access and order from menu at own convenience</a:t>
            </a:r>
          </a:p>
          <a:p>
            <a:pPr lvl="3"/>
            <a:r>
              <a:rPr lang="en-US" sz="2000" dirty="0" smtClean="0"/>
              <a:t>Orders sent instantly to kitchen staff</a:t>
            </a:r>
          </a:p>
          <a:p>
            <a:pPr lvl="3"/>
            <a:endParaRPr lang="en-US" dirty="0" smtClean="0"/>
          </a:p>
          <a:p>
            <a:pPr lvl="2"/>
            <a:endParaRPr lang="en-US" dirty="0" smtClean="0"/>
          </a:p>
          <a:p>
            <a:pPr lvl="1"/>
            <a:endParaRPr lang="en-US" dirty="0"/>
          </a:p>
        </p:txBody>
      </p:sp>
    </p:spTree>
    <p:extLst>
      <p:ext uri="{BB962C8B-B14F-4D97-AF65-F5344CB8AC3E}">
        <p14:creationId xmlns:p14="http://schemas.microsoft.com/office/powerpoint/2010/main" val="141993499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Secondary research methods</a:t>
            </a:r>
            <a:endParaRPr lang="en-US" dirty="0"/>
          </a:p>
        </p:txBody>
      </p:sp>
      <p:sp>
        <p:nvSpPr>
          <p:cNvPr id="3" name="Content Placeholder 2"/>
          <p:cNvSpPr txBox="1">
            <a:spLocks/>
          </p:cNvSpPr>
          <p:nvPr/>
        </p:nvSpPr>
        <p:spPr>
          <a:xfrm>
            <a:off x="260110" y="1691404"/>
            <a:ext cx="8365486" cy="4373563"/>
          </a:xfrm>
          <a:prstGeom prst="rect">
            <a:avLst/>
          </a:prstGeom>
        </p:spPr>
        <p:txBody>
          <a:bodyPr/>
          <a:lstStyle>
            <a:lvl1pPr marL="342900" indent="-22860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2"/>
                </a:solidFill>
                <a:latin typeface="+mn-lt"/>
                <a:ea typeface="+mn-ea"/>
                <a:cs typeface="+mn-cs"/>
              </a:defRPr>
            </a:lvl2pPr>
            <a:lvl3pPr marL="914400" indent="-228600" algn="l" defTabSz="914400" rtl="0" eaLnBrk="1" latinLnBrk="0" hangingPunct="1">
              <a:spcBef>
                <a:spcPct val="20000"/>
              </a:spcBef>
              <a:buClr>
                <a:schemeClr val="accent3"/>
              </a:buClr>
              <a:buFont typeface="Arial" pitchFamily="34" charset="0"/>
              <a:buChar char="•"/>
              <a:defRPr sz="1800" kern="1200">
                <a:solidFill>
                  <a:schemeClr val="tx2"/>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2"/>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600" kern="1200" baseline="0">
                <a:solidFill>
                  <a:schemeClr val="tx2"/>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a:solidFill>
                  <a:schemeClr val="tx2"/>
                </a:solidFill>
                <a:latin typeface="+mn-lt"/>
                <a:ea typeface="+mn-ea"/>
                <a:cs typeface="+mn-cs"/>
              </a:defRPr>
            </a:lvl6pPr>
            <a:lvl7pPr marL="2011680" indent="-182880" algn="l" defTabSz="914400" rtl="0" eaLnBrk="1" latinLnBrk="0" hangingPunct="1">
              <a:spcBef>
                <a:spcPct val="20000"/>
              </a:spcBef>
              <a:buClr>
                <a:schemeClr val="accent2"/>
              </a:buClr>
              <a:buFont typeface="Arial" pitchFamily="34" charset="0"/>
              <a:buChar char="•"/>
              <a:defRPr sz="1400" kern="1200">
                <a:solidFill>
                  <a:schemeClr val="tx2"/>
                </a:solidFill>
                <a:latin typeface="+mn-lt"/>
                <a:ea typeface="+mn-ea"/>
                <a:cs typeface="+mn-cs"/>
              </a:defRPr>
            </a:lvl7pPr>
            <a:lvl8pPr marL="2194560" indent="-182880" algn="l" defTabSz="914400" rtl="0" eaLnBrk="1" latinLnBrk="0" hangingPunct="1">
              <a:spcBef>
                <a:spcPct val="20000"/>
              </a:spcBef>
              <a:buClr>
                <a:schemeClr val="accent3"/>
              </a:buClr>
              <a:buFont typeface="Arial" pitchFamily="34" charset="0"/>
              <a:buChar char="•"/>
              <a:defRPr sz="1400" kern="1200">
                <a:solidFill>
                  <a:schemeClr val="tx2"/>
                </a:solidFill>
                <a:latin typeface="+mn-lt"/>
                <a:ea typeface="+mn-ea"/>
                <a:cs typeface="+mn-cs"/>
              </a:defRPr>
            </a:lvl8pPr>
            <a:lvl9pPr marL="2377440" indent="-182880" algn="l" defTabSz="914400" rtl="0" eaLnBrk="1" latinLnBrk="0" hangingPunct="1">
              <a:spcBef>
                <a:spcPct val="20000"/>
              </a:spcBef>
              <a:buClr>
                <a:schemeClr val="accent4"/>
              </a:buClr>
              <a:buFont typeface="Arial" pitchFamily="34" charset="0"/>
              <a:buChar char="•"/>
              <a:defRPr sz="1400" kern="1200">
                <a:solidFill>
                  <a:schemeClr val="tx2"/>
                </a:solidFill>
                <a:latin typeface="+mn-lt"/>
                <a:ea typeface="+mn-ea"/>
                <a:cs typeface="+mn-cs"/>
              </a:defRPr>
            </a:lvl9pPr>
          </a:lstStyle>
          <a:p>
            <a:pPr marL="411480" lvl="1" indent="0">
              <a:buNone/>
            </a:pPr>
            <a:r>
              <a:rPr lang="en-US" sz="2400" dirty="0" smtClean="0"/>
              <a:t>After narrowing down the focus of our project, we conduced more research specific to our newly defined focus and with individuals directly related to our field. </a:t>
            </a:r>
          </a:p>
          <a:p>
            <a:pPr lvl="1"/>
            <a:endParaRPr lang="en-US" dirty="0"/>
          </a:p>
          <a:p>
            <a:pPr marL="411480" lvl="1" indent="0">
              <a:buNone/>
            </a:pPr>
            <a:r>
              <a:rPr lang="en-US" sz="2400" i="1" dirty="0"/>
              <a:t>We focused </a:t>
            </a:r>
            <a:r>
              <a:rPr lang="en-US" sz="2400" i="1" dirty="0" smtClean="0"/>
              <a:t>our secondary </a:t>
            </a:r>
            <a:r>
              <a:rPr lang="en-US" sz="2400" i="1" dirty="0"/>
              <a:t>research on</a:t>
            </a:r>
            <a:r>
              <a:rPr lang="en-US" sz="2400" i="1" dirty="0" smtClean="0"/>
              <a:t>:</a:t>
            </a:r>
            <a:endParaRPr lang="en-US" sz="2400" i="1" dirty="0"/>
          </a:p>
          <a:p>
            <a:pPr lvl="3"/>
            <a:r>
              <a:rPr lang="en-US" sz="2000" dirty="0" smtClean="0"/>
              <a:t>Interviews</a:t>
            </a:r>
          </a:p>
          <a:p>
            <a:pPr lvl="5"/>
            <a:r>
              <a:rPr lang="en-US" sz="1800" dirty="0" smtClean="0"/>
              <a:t>Personal interviews with restaurant employees</a:t>
            </a:r>
          </a:p>
          <a:p>
            <a:pPr lvl="3"/>
            <a:r>
              <a:rPr lang="en-US" sz="2000" dirty="0" smtClean="0"/>
              <a:t>Research Articles specific to our focus</a:t>
            </a:r>
          </a:p>
          <a:p>
            <a:pPr lvl="5"/>
            <a:r>
              <a:rPr lang="en-US" sz="1800" dirty="0" smtClean="0"/>
              <a:t>How to improve on current technology used in restaurants</a:t>
            </a:r>
          </a:p>
          <a:p>
            <a:pPr lvl="3"/>
            <a:endParaRPr lang="en-US" dirty="0"/>
          </a:p>
        </p:txBody>
      </p:sp>
    </p:spTree>
    <p:extLst>
      <p:ext uri="{BB962C8B-B14F-4D97-AF65-F5344CB8AC3E}">
        <p14:creationId xmlns:p14="http://schemas.microsoft.com/office/powerpoint/2010/main" val="168664548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Secondary Research findings</a:t>
            </a:r>
            <a:endParaRPr lang="en-US" dirty="0"/>
          </a:p>
        </p:txBody>
      </p:sp>
      <p:sp>
        <p:nvSpPr>
          <p:cNvPr id="3" name="Text Placeholder 2"/>
          <p:cNvSpPr>
            <a:spLocks noGrp="1"/>
          </p:cNvSpPr>
          <p:nvPr>
            <p:ph type="body" idx="1"/>
          </p:nvPr>
        </p:nvSpPr>
        <p:spPr/>
        <p:txBody>
          <a:bodyPr/>
          <a:lstStyle/>
          <a:p>
            <a:r>
              <a:rPr lang="en-US" dirty="0" smtClean="0"/>
              <a:t>INTERVIEWS</a:t>
            </a:r>
            <a:endParaRPr lang="en-US" dirty="0"/>
          </a:p>
        </p:txBody>
      </p:sp>
      <p:sp>
        <p:nvSpPr>
          <p:cNvPr id="4" name="Content Placeholder 3"/>
          <p:cNvSpPr>
            <a:spLocks noGrp="1"/>
          </p:cNvSpPr>
          <p:nvPr>
            <p:ph sz="half" idx="2"/>
          </p:nvPr>
        </p:nvSpPr>
        <p:spPr/>
        <p:txBody>
          <a:bodyPr/>
          <a:lstStyle/>
          <a:p>
            <a:r>
              <a:rPr lang="en-US" dirty="0" smtClean="0"/>
              <a:t>More use of technology in restaurants would be beneficial to both customers and employees</a:t>
            </a:r>
          </a:p>
          <a:p>
            <a:pPr lvl="2"/>
            <a:r>
              <a:rPr lang="en-US" dirty="0" smtClean="0"/>
              <a:t>Less hassle </a:t>
            </a:r>
          </a:p>
          <a:p>
            <a:pPr lvl="2"/>
            <a:r>
              <a:rPr lang="en-US" dirty="0" smtClean="0"/>
              <a:t>Better communication</a:t>
            </a:r>
          </a:p>
          <a:p>
            <a:pPr lvl="2"/>
            <a:r>
              <a:rPr lang="en-US" dirty="0" smtClean="0"/>
              <a:t>Increased satisfaction</a:t>
            </a:r>
          </a:p>
          <a:p>
            <a:pPr lvl="2"/>
            <a:endParaRPr lang="en-US" dirty="0" smtClean="0"/>
          </a:p>
          <a:p>
            <a:pPr>
              <a:buNone/>
            </a:pPr>
            <a:endParaRPr lang="en-US" dirty="0"/>
          </a:p>
        </p:txBody>
      </p:sp>
      <p:sp>
        <p:nvSpPr>
          <p:cNvPr id="5" name="Text Placeholder 4"/>
          <p:cNvSpPr>
            <a:spLocks noGrp="1"/>
          </p:cNvSpPr>
          <p:nvPr>
            <p:ph type="body" sz="quarter" idx="3"/>
          </p:nvPr>
        </p:nvSpPr>
        <p:spPr/>
        <p:txBody>
          <a:bodyPr/>
          <a:lstStyle/>
          <a:p>
            <a:r>
              <a:rPr lang="en-US" dirty="0" smtClean="0"/>
              <a:t>RESEARCH ARTICLES</a:t>
            </a:r>
            <a:endParaRPr lang="en-US" dirty="0"/>
          </a:p>
        </p:txBody>
      </p:sp>
      <p:sp>
        <p:nvSpPr>
          <p:cNvPr id="6" name="Content Placeholder 5"/>
          <p:cNvSpPr>
            <a:spLocks noGrp="1"/>
          </p:cNvSpPr>
          <p:nvPr>
            <p:ph sz="quarter" idx="4"/>
          </p:nvPr>
        </p:nvSpPr>
        <p:spPr/>
        <p:txBody>
          <a:bodyPr/>
          <a:lstStyle/>
          <a:p>
            <a:r>
              <a:rPr lang="en-US" dirty="0" smtClean="0"/>
              <a:t>The following technologies can be found at certain restaurants:</a:t>
            </a:r>
          </a:p>
          <a:p>
            <a:pPr lvl="2"/>
            <a:r>
              <a:rPr lang="en-US" dirty="0" smtClean="0"/>
              <a:t>Table Management System</a:t>
            </a:r>
          </a:p>
          <a:p>
            <a:pPr lvl="2"/>
            <a:r>
              <a:rPr lang="en-US" dirty="0" smtClean="0"/>
              <a:t>Table Tracker</a:t>
            </a:r>
          </a:p>
          <a:p>
            <a:pPr lvl="2"/>
            <a:r>
              <a:rPr lang="en-US" dirty="0" smtClean="0"/>
              <a:t>Waiter Paging System</a:t>
            </a: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Incorporating research to concept</a:t>
            </a:r>
            <a:endParaRPr lang="en-US" dirty="0"/>
          </a:p>
        </p:txBody>
      </p:sp>
      <p:sp>
        <p:nvSpPr>
          <p:cNvPr id="4" name="Content Placeholder 2"/>
          <p:cNvSpPr txBox="1">
            <a:spLocks/>
          </p:cNvSpPr>
          <p:nvPr/>
        </p:nvSpPr>
        <p:spPr>
          <a:xfrm>
            <a:off x="457200" y="1752600"/>
            <a:ext cx="8229600" cy="4700752"/>
          </a:xfrm>
          <a:prstGeom prst="rect">
            <a:avLst/>
          </a:prstGeom>
        </p:spPr>
        <p:txBody>
          <a:bodyPr>
            <a:normAutofit lnSpcReduction="10000"/>
          </a:bodyPr>
          <a:lstStyle/>
          <a:p>
            <a:pPr marL="342900" marR="0" lvl="0" indent="-228600" algn="l" defTabSz="914400" rtl="0" eaLnBrk="1" fontAlgn="auto" latinLnBrk="0" hangingPunct="1">
              <a:lnSpc>
                <a:spcPct val="100000"/>
              </a:lnSpc>
              <a:spcBef>
                <a:spcPct val="20000"/>
              </a:spcBef>
              <a:spcAft>
                <a:spcPts val="0"/>
              </a:spcAft>
              <a:buClr>
                <a:schemeClr val="accent1"/>
              </a:buClr>
              <a:buSzTx/>
              <a:buFont typeface="Arial" pitchFamily="34" charset="0"/>
              <a:buChar char="•"/>
              <a:tabLst/>
              <a:defRPr/>
            </a:pPr>
            <a:r>
              <a:rPr kumimoji="0" lang="en-US" sz="2400" b="0" i="0" u="none" strike="noStrike" kern="1200" cap="none" spc="0" normalizeH="0" baseline="0" noProof="0" dirty="0" smtClean="0">
                <a:ln>
                  <a:noFill/>
                </a:ln>
                <a:solidFill>
                  <a:schemeClr val="tx2"/>
                </a:solidFill>
                <a:effectLst/>
                <a:uLnTx/>
                <a:uFillTx/>
                <a:latin typeface="+mn-lt"/>
                <a:ea typeface="+mn-ea"/>
                <a:cs typeface="+mn-cs"/>
              </a:rPr>
              <a:t>After conducting our preliminary research</a:t>
            </a:r>
            <a:r>
              <a:rPr kumimoji="0" lang="en-US" sz="2400" b="0" i="0" u="none" strike="noStrike" kern="1200" cap="none" spc="0" normalizeH="0" noProof="0" dirty="0" smtClean="0">
                <a:ln>
                  <a:noFill/>
                </a:ln>
                <a:solidFill>
                  <a:schemeClr val="tx2"/>
                </a:solidFill>
                <a:effectLst/>
                <a:uLnTx/>
                <a:uFillTx/>
                <a:latin typeface="+mn-lt"/>
                <a:ea typeface="+mn-ea"/>
                <a:cs typeface="+mn-cs"/>
              </a:rPr>
              <a:t> and secondary research, we determined that in order to create the most efficient technology for restaurants, we would need to incorporate several functions into one software. This software would be used by:</a:t>
            </a:r>
          </a:p>
          <a:p>
            <a:pPr marL="1257300" lvl="2" indent="-228600">
              <a:spcBef>
                <a:spcPct val="20000"/>
              </a:spcBef>
              <a:buClr>
                <a:schemeClr val="accent1"/>
              </a:buClr>
              <a:buFont typeface="Arial" pitchFamily="34" charset="0"/>
              <a:buChar char="•"/>
            </a:pPr>
            <a:r>
              <a:rPr lang="en-US" sz="2400" dirty="0" smtClean="0">
                <a:solidFill>
                  <a:schemeClr val="tx2"/>
                </a:solidFill>
              </a:rPr>
              <a:t>Host/Hostess </a:t>
            </a:r>
          </a:p>
          <a:p>
            <a:pPr marL="1714500" lvl="3" indent="-228600">
              <a:spcBef>
                <a:spcPct val="20000"/>
              </a:spcBef>
              <a:buClr>
                <a:schemeClr val="accent1"/>
              </a:buClr>
              <a:buFont typeface="Arial" pitchFamily="34" charset="0"/>
              <a:buChar char="•"/>
            </a:pPr>
            <a:r>
              <a:rPr kumimoji="0" lang="en-US" sz="1900" b="0" i="0" u="none" strike="noStrike" kern="1200" cap="none" spc="0" normalizeH="0" noProof="0" dirty="0" smtClean="0">
                <a:ln>
                  <a:noFill/>
                </a:ln>
                <a:solidFill>
                  <a:schemeClr val="tx2"/>
                </a:solidFill>
                <a:effectLst/>
                <a:uLnTx/>
                <a:uFillTx/>
                <a:latin typeface="+mn-lt"/>
                <a:ea typeface="+mn-ea"/>
                <a:cs typeface="+mn-cs"/>
              </a:rPr>
              <a:t>Increased wait time accuracy</a:t>
            </a:r>
          </a:p>
          <a:p>
            <a:pPr marL="1257300" lvl="2" indent="-228600">
              <a:spcBef>
                <a:spcPct val="20000"/>
              </a:spcBef>
              <a:buClr>
                <a:schemeClr val="accent1"/>
              </a:buClr>
              <a:buFont typeface="Arial" pitchFamily="34" charset="0"/>
              <a:buChar char="•"/>
            </a:pPr>
            <a:r>
              <a:rPr kumimoji="0" lang="en-US" sz="2400" b="0" i="0" u="none" strike="noStrike" kern="1200" cap="none" spc="0" normalizeH="0" noProof="0" dirty="0" smtClean="0">
                <a:ln>
                  <a:noFill/>
                </a:ln>
                <a:solidFill>
                  <a:schemeClr val="tx2"/>
                </a:solidFill>
                <a:effectLst/>
                <a:uLnTx/>
                <a:uFillTx/>
                <a:latin typeface="+mn-lt"/>
                <a:ea typeface="+mn-ea"/>
                <a:cs typeface="+mn-cs"/>
              </a:rPr>
              <a:t>Customer</a:t>
            </a:r>
          </a:p>
          <a:p>
            <a:pPr marL="1714500" lvl="3" indent="-228600">
              <a:spcBef>
                <a:spcPct val="20000"/>
              </a:spcBef>
              <a:buClr>
                <a:schemeClr val="accent1"/>
              </a:buClr>
              <a:buFont typeface="Arial" pitchFamily="34" charset="0"/>
              <a:buChar char="•"/>
            </a:pPr>
            <a:r>
              <a:rPr lang="en-US" sz="1900" dirty="0" smtClean="0">
                <a:solidFill>
                  <a:schemeClr val="tx2"/>
                </a:solidFill>
              </a:rPr>
              <a:t>Instant access to menu and payment</a:t>
            </a:r>
          </a:p>
          <a:p>
            <a:pPr marL="1714500" lvl="3" indent="-228600">
              <a:spcBef>
                <a:spcPct val="20000"/>
              </a:spcBef>
              <a:buClr>
                <a:schemeClr val="accent1"/>
              </a:buClr>
              <a:buFont typeface="Arial" pitchFamily="34" charset="0"/>
              <a:buChar char="•"/>
            </a:pPr>
            <a:r>
              <a:rPr kumimoji="0" lang="en-US" sz="1900" b="0" i="0" u="none" strike="noStrike" kern="1200" cap="none" spc="0" normalizeH="0" noProof="0" dirty="0" smtClean="0">
                <a:ln>
                  <a:noFill/>
                </a:ln>
                <a:solidFill>
                  <a:schemeClr val="tx2"/>
                </a:solidFill>
                <a:effectLst/>
                <a:uLnTx/>
                <a:uFillTx/>
                <a:latin typeface="+mn-lt"/>
                <a:ea typeface="+mn-ea"/>
                <a:cs typeface="+mn-cs"/>
              </a:rPr>
              <a:t>Ability to get waiter/waitress attention instantly</a:t>
            </a:r>
          </a:p>
          <a:p>
            <a:pPr marL="1257300" lvl="2" indent="-228600">
              <a:spcBef>
                <a:spcPct val="20000"/>
              </a:spcBef>
              <a:buClr>
                <a:schemeClr val="accent1"/>
              </a:buClr>
              <a:buFont typeface="Arial" pitchFamily="34" charset="0"/>
              <a:buChar char="•"/>
            </a:pPr>
            <a:r>
              <a:rPr lang="en-US" sz="2400" dirty="0" smtClean="0">
                <a:solidFill>
                  <a:schemeClr val="tx2"/>
                </a:solidFill>
              </a:rPr>
              <a:t>Waiter/Waitress</a:t>
            </a:r>
          </a:p>
          <a:p>
            <a:pPr marL="1714500" lvl="3" indent="-228600">
              <a:spcBef>
                <a:spcPct val="20000"/>
              </a:spcBef>
              <a:buClr>
                <a:schemeClr val="accent1"/>
              </a:buClr>
              <a:buFont typeface="Arial" pitchFamily="34" charset="0"/>
              <a:buChar char="•"/>
            </a:pPr>
            <a:r>
              <a:rPr lang="en-US" sz="1900" dirty="0" smtClean="0">
                <a:solidFill>
                  <a:schemeClr val="tx2"/>
                </a:solidFill>
              </a:rPr>
              <a:t>Ability to communicate better with customers</a:t>
            </a:r>
          </a:p>
          <a:p>
            <a:pPr marL="1714500" lvl="3" indent="-228600">
              <a:spcBef>
                <a:spcPct val="20000"/>
              </a:spcBef>
              <a:buClr>
                <a:schemeClr val="accent1"/>
              </a:buClr>
              <a:buFont typeface="Arial" pitchFamily="34" charset="0"/>
              <a:buChar char="•"/>
            </a:pPr>
            <a:r>
              <a:rPr lang="en-US" sz="1900" dirty="0" smtClean="0">
                <a:solidFill>
                  <a:schemeClr val="tx2"/>
                </a:solidFill>
              </a:rPr>
              <a:t>Less time focused on payment and ordering</a:t>
            </a:r>
          </a:p>
          <a:p>
            <a:pPr marL="1714500" lvl="3" indent="-228600">
              <a:spcBef>
                <a:spcPct val="20000"/>
              </a:spcBef>
              <a:buClr>
                <a:schemeClr val="accent1"/>
              </a:buClr>
            </a:pPr>
            <a:endParaRPr kumimoji="0" lang="en-US" sz="1900" b="0" i="0" u="none" strike="noStrike" kern="1200" cap="none" spc="0" normalizeH="0" noProof="0" dirty="0" smtClean="0">
              <a:ln>
                <a:noFill/>
              </a:ln>
              <a:solidFill>
                <a:schemeClr val="tx2"/>
              </a:solidFill>
              <a:effectLst/>
              <a:uLnTx/>
              <a:uFillTx/>
              <a:latin typeface="+mn-lt"/>
              <a:ea typeface="+mn-ea"/>
              <a:cs typeface="+mn-cs"/>
            </a:endParaRPr>
          </a:p>
          <a:p>
            <a:pPr marL="1714500" lvl="3" indent="-228600">
              <a:spcBef>
                <a:spcPct val="20000"/>
              </a:spcBef>
              <a:buClr>
                <a:schemeClr val="accent1"/>
              </a:buClr>
            </a:pPr>
            <a:endParaRPr kumimoji="0" lang="en-US" sz="2400" b="0" i="0" u="none" strike="noStrike" kern="1200" cap="none" spc="0" normalizeH="0" noProof="0" dirty="0" smtClean="0">
              <a:ln>
                <a:noFill/>
              </a:ln>
              <a:solidFill>
                <a:schemeClr val="tx2"/>
              </a:solidFill>
              <a:effectLst/>
              <a:uLnTx/>
              <a:uFillTx/>
              <a:latin typeface="+mn-lt"/>
              <a:ea typeface="+mn-ea"/>
              <a:cs typeface="+mn-cs"/>
            </a:endParaRPr>
          </a:p>
          <a:p>
            <a:pPr marL="1257300" lvl="2" indent="-228600">
              <a:spcBef>
                <a:spcPct val="20000"/>
              </a:spcBef>
              <a:buClr>
                <a:schemeClr val="accent1"/>
              </a:buClr>
              <a:buFont typeface="Arial" pitchFamily="34" charset="0"/>
              <a:buChar char="•"/>
            </a:pPr>
            <a:endParaRPr kumimoji="0" lang="en-US" sz="1600" b="0" i="0" u="none" strike="noStrike" kern="1200" cap="none" spc="0" normalizeH="0" baseline="0" noProof="0" dirty="0" smtClean="0">
              <a:ln>
                <a:noFill/>
              </a:ln>
              <a:solidFill>
                <a:schemeClr val="tx2"/>
              </a:solidFill>
              <a:effectLst/>
              <a:uLnTx/>
              <a:uFillTx/>
              <a:latin typeface="+mn-lt"/>
              <a:ea typeface="+mn-ea"/>
              <a:cs typeface="+mn-cs"/>
            </a:endParaRPr>
          </a:p>
          <a:p>
            <a:pPr marL="914400" marR="0" lvl="2" indent="-228600" algn="l" defTabSz="914400" rtl="0" eaLnBrk="1" fontAlgn="auto" latinLnBrk="0" hangingPunct="1">
              <a:lnSpc>
                <a:spcPct val="100000"/>
              </a:lnSpc>
              <a:spcBef>
                <a:spcPct val="20000"/>
              </a:spcBef>
              <a:spcAft>
                <a:spcPts val="0"/>
              </a:spcAft>
              <a:buClr>
                <a:schemeClr val="accent3"/>
              </a:buClr>
              <a:buSzTx/>
              <a:buFont typeface="Arial" pitchFamily="34" charset="0"/>
              <a:buChar char="•"/>
              <a:tabLst/>
              <a:defRPr/>
            </a:pPr>
            <a:endParaRPr kumimoji="0" lang="en-US" sz="1800" b="0" i="0" u="none" strike="noStrike" kern="1200" cap="none" spc="0" normalizeH="0" baseline="0" noProof="0" dirty="0" smtClean="0">
              <a:ln>
                <a:noFill/>
              </a:ln>
              <a:solidFill>
                <a:schemeClr val="tx2"/>
              </a:solidFill>
              <a:effectLst/>
              <a:uLnTx/>
              <a:uFillTx/>
              <a:latin typeface="+mn-lt"/>
              <a:ea typeface="+mn-ea"/>
              <a:cs typeface="+mn-cs"/>
            </a:endParaRPr>
          </a:p>
          <a:p>
            <a:pPr marL="640080" marR="0" lvl="1" indent="-228600" algn="l" defTabSz="914400" rtl="0" eaLnBrk="1" fontAlgn="auto" latinLnBrk="0" hangingPunct="1">
              <a:lnSpc>
                <a:spcPct val="100000"/>
              </a:lnSpc>
              <a:spcBef>
                <a:spcPct val="20000"/>
              </a:spcBef>
              <a:spcAft>
                <a:spcPts val="0"/>
              </a:spcAft>
              <a:buClr>
                <a:schemeClr val="accent2"/>
              </a:buClr>
              <a:buSzTx/>
              <a:buFont typeface="Arial" pitchFamily="34" charset="0"/>
              <a:buChar char="•"/>
              <a:tabLst/>
              <a:defRPr/>
            </a:pPr>
            <a:endParaRPr kumimoji="0" lang="en-US" sz="2000" b="0" i="0" u="none" strike="noStrike" kern="1200" cap="none" spc="0" normalizeH="0" baseline="0" noProof="0" dirty="0">
              <a:ln>
                <a:noFill/>
              </a:ln>
              <a:solidFill>
                <a:schemeClr val="tx2"/>
              </a:solidFill>
              <a:effectLst/>
              <a:uLnTx/>
              <a:uFillTx/>
              <a:latin typeface="+mn-lt"/>
              <a:ea typeface="+mn-ea"/>
              <a:cs typeface="+mn-cs"/>
            </a:endParaRPr>
          </a:p>
        </p:txBody>
      </p:sp>
    </p:spTree>
    <p:extLst>
      <p:ext uri="{BB962C8B-B14F-4D97-AF65-F5344CB8AC3E}">
        <p14:creationId xmlns:p14="http://schemas.microsoft.com/office/powerpoint/2010/main" val="179084699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Concept: Host/Hostess</a:t>
            </a:r>
            <a:endParaRPr lang="en-US" dirty="0"/>
          </a:p>
        </p:txBody>
      </p:sp>
      <p:sp>
        <p:nvSpPr>
          <p:cNvPr id="4" name="Rounded Rectangle 3"/>
          <p:cNvSpPr/>
          <p:nvPr/>
        </p:nvSpPr>
        <p:spPr>
          <a:xfrm>
            <a:off x="352096" y="1723697"/>
            <a:ext cx="4183117" cy="4950372"/>
          </a:xfrm>
          <a:prstGeom prst="roundRect">
            <a:avLst/>
          </a:prstGeom>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5" name="Rounded Rectangle 4"/>
          <p:cNvSpPr/>
          <p:nvPr/>
        </p:nvSpPr>
        <p:spPr>
          <a:xfrm>
            <a:off x="572814" y="1923393"/>
            <a:ext cx="3773213" cy="4340773"/>
          </a:xfrm>
          <a:prstGeom prst="roundRect">
            <a:avLst/>
          </a:prstGeom>
          <a:solidFill>
            <a:schemeClr val="bg1">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Oval 5"/>
          <p:cNvSpPr/>
          <p:nvPr/>
        </p:nvSpPr>
        <p:spPr>
          <a:xfrm>
            <a:off x="2417379" y="6369272"/>
            <a:ext cx="220717" cy="199697"/>
          </a:xfrm>
          <a:prstGeom prst="ellipse">
            <a:avLst/>
          </a:prstGeom>
          <a:solidFill>
            <a:schemeClr val="tx1">
              <a:lumMod val="65000"/>
              <a:lumOff val="35000"/>
            </a:schemeClr>
          </a:solidFill>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7" name="TextBox 6"/>
          <p:cNvSpPr txBox="1"/>
          <p:nvPr/>
        </p:nvSpPr>
        <p:spPr>
          <a:xfrm>
            <a:off x="935421" y="1923393"/>
            <a:ext cx="3037489" cy="400110"/>
          </a:xfrm>
          <a:prstGeom prst="rect">
            <a:avLst/>
          </a:prstGeom>
          <a:noFill/>
        </p:spPr>
        <p:txBody>
          <a:bodyPr wrap="square" rtlCol="0">
            <a:spAutoFit/>
          </a:bodyPr>
          <a:lstStyle/>
          <a:p>
            <a:pPr algn="ctr"/>
            <a:r>
              <a:rPr lang="en-US" sz="2000" dirty="0" smtClean="0"/>
              <a:t>Table Management</a:t>
            </a:r>
            <a:endParaRPr lang="en-US" sz="2000" dirty="0"/>
          </a:p>
        </p:txBody>
      </p:sp>
      <p:sp>
        <p:nvSpPr>
          <p:cNvPr id="9" name="Rectangle 8"/>
          <p:cNvSpPr/>
          <p:nvPr/>
        </p:nvSpPr>
        <p:spPr>
          <a:xfrm>
            <a:off x="777766" y="2469931"/>
            <a:ext cx="588579" cy="504497"/>
          </a:xfrm>
          <a:prstGeom prst="rect">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1366345" y="2469931"/>
            <a:ext cx="588579" cy="504497"/>
          </a:xfrm>
          <a:prstGeom prst="rect">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777766" y="2974428"/>
            <a:ext cx="588579" cy="504497"/>
          </a:xfrm>
          <a:prstGeom prst="rect">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a:off x="1366345" y="2974428"/>
            <a:ext cx="588579" cy="504497"/>
          </a:xfrm>
          <a:prstGeom prst="rect">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a:off x="2638096" y="2469931"/>
            <a:ext cx="588579" cy="504497"/>
          </a:xfrm>
          <a:prstGeom prst="rect">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p:cNvSpPr/>
          <p:nvPr/>
        </p:nvSpPr>
        <p:spPr>
          <a:xfrm>
            <a:off x="3226675" y="2469931"/>
            <a:ext cx="588579" cy="504497"/>
          </a:xfrm>
          <a:prstGeom prst="rect">
            <a:avLst/>
          </a:prstGeom>
          <a:solidFill>
            <a:schemeClr val="accent2">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p:cNvSpPr/>
          <p:nvPr/>
        </p:nvSpPr>
        <p:spPr>
          <a:xfrm>
            <a:off x="2638096" y="2974428"/>
            <a:ext cx="588579" cy="504497"/>
          </a:xfrm>
          <a:prstGeom prst="rect">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p:cNvSpPr/>
          <p:nvPr/>
        </p:nvSpPr>
        <p:spPr>
          <a:xfrm>
            <a:off x="3226675" y="2974428"/>
            <a:ext cx="588579" cy="504497"/>
          </a:xfrm>
          <a:prstGeom prst="rect">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p:cNvSpPr/>
          <p:nvPr/>
        </p:nvSpPr>
        <p:spPr>
          <a:xfrm>
            <a:off x="1072055" y="3767958"/>
            <a:ext cx="588579" cy="504497"/>
          </a:xfrm>
          <a:prstGeom prst="rect">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p:cNvSpPr/>
          <p:nvPr/>
        </p:nvSpPr>
        <p:spPr>
          <a:xfrm>
            <a:off x="1660634" y="3767958"/>
            <a:ext cx="588579" cy="504497"/>
          </a:xfrm>
          <a:prstGeom prst="rect">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p:cNvSpPr/>
          <p:nvPr/>
        </p:nvSpPr>
        <p:spPr>
          <a:xfrm>
            <a:off x="2485697" y="3767958"/>
            <a:ext cx="588579" cy="504497"/>
          </a:xfrm>
          <a:prstGeom prst="rect">
            <a:avLst/>
          </a:prstGeom>
          <a:solidFill>
            <a:schemeClr val="accent2">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p:cNvSpPr/>
          <p:nvPr/>
        </p:nvSpPr>
        <p:spPr>
          <a:xfrm>
            <a:off x="3074276" y="3767958"/>
            <a:ext cx="588579" cy="504497"/>
          </a:xfrm>
          <a:prstGeom prst="rect">
            <a:avLst/>
          </a:prstGeom>
          <a:solidFill>
            <a:schemeClr val="accent2">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p:cNvSpPr/>
          <p:nvPr/>
        </p:nvSpPr>
        <p:spPr>
          <a:xfrm>
            <a:off x="777766" y="4582510"/>
            <a:ext cx="588579" cy="504497"/>
          </a:xfrm>
          <a:prstGeom prst="rect">
            <a:avLst/>
          </a:prstGeom>
          <a:solidFill>
            <a:schemeClr val="accent2">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p:cNvSpPr/>
          <p:nvPr/>
        </p:nvSpPr>
        <p:spPr>
          <a:xfrm>
            <a:off x="1366345" y="4582510"/>
            <a:ext cx="588579" cy="504497"/>
          </a:xfrm>
          <a:prstGeom prst="rect">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p:cNvSpPr/>
          <p:nvPr/>
        </p:nvSpPr>
        <p:spPr>
          <a:xfrm>
            <a:off x="1954924" y="4582510"/>
            <a:ext cx="588579" cy="504497"/>
          </a:xfrm>
          <a:prstGeom prst="rect">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24"/>
          <p:cNvSpPr/>
          <p:nvPr/>
        </p:nvSpPr>
        <p:spPr>
          <a:xfrm>
            <a:off x="777765" y="5087007"/>
            <a:ext cx="588579" cy="504497"/>
          </a:xfrm>
          <a:prstGeom prst="rect">
            <a:avLst/>
          </a:prstGeom>
          <a:solidFill>
            <a:schemeClr val="accent2">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5"/>
          <p:cNvSpPr/>
          <p:nvPr/>
        </p:nvSpPr>
        <p:spPr>
          <a:xfrm>
            <a:off x="1366345" y="5087007"/>
            <a:ext cx="588579" cy="504497"/>
          </a:xfrm>
          <a:prstGeom prst="rect">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26"/>
          <p:cNvSpPr/>
          <p:nvPr/>
        </p:nvSpPr>
        <p:spPr>
          <a:xfrm>
            <a:off x="1954923" y="5087007"/>
            <a:ext cx="588579" cy="504497"/>
          </a:xfrm>
          <a:prstGeom prst="rect">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27"/>
          <p:cNvSpPr/>
          <p:nvPr/>
        </p:nvSpPr>
        <p:spPr>
          <a:xfrm>
            <a:off x="3226675" y="4582510"/>
            <a:ext cx="588579" cy="504497"/>
          </a:xfrm>
          <a:prstGeom prst="rect">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p:cNvSpPr/>
          <p:nvPr/>
        </p:nvSpPr>
        <p:spPr>
          <a:xfrm>
            <a:off x="3226675" y="5087007"/>
            <a:ext cx="588579" cy="504497"/>
          </a:xfrm>
          <a:prstGeom prst="rect">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TextBox 29"/>
          <p:cNvSpPr txBox="1"/>
          <p:nvPr/>
        </p:nvSpPr>
        <p:spPr>
          <a:xfrm>
            <a:off x="924911" y="2543501"/>
            <a:ext cx="273269" cy="369332"/>
          </a:xfrm>
          <a:prstGeom prst="rect">
            <a:avLst/>
          </a:prstGeom>
          <a:noFill/>
        </p:spPr>
        <p:txBody>
          <a:bodyPr wrap="square" rtlCol="0">
            <a:spAutoFit/>
          </a:bodyPr>
          <a:lstStyle/>
          <a:p>
            <a:r>
              <a:rPr lang="en-US" dirty="0" smtClean="0"/>
              <a:t>1</a:t>
            </a:r>
            <a:endParaRPr lang="en-US" dirty="0"/>
          </a:p>
        </p:txBody>
      </p:sp>
      <p:sp>
        <p:nvSpPr>
          <p:cNvPr id="32" name="TextBox 31"/>
          <p:cNvSpPr txBox="1"/>
          <p:nvPr/>
        </p:nvSpPr>
        <p:spPr>
          <a:xfrm>
            <a:off x="1516117" y="2543501"/>
            <a:ext cx="289034" cy="369332"/>
          </a:xfrm>
          <a:prstGeom prst="rect">
            <a:avLst/>
          </a:prstGeom>
          <a:noFill/>
        </p:spPr>
        <p:txBody>
          <a:bodyPr wrap="square" rtlCol="0">
            <a:spAutoFit/>
          </a:bodyPr>
          <a:lstStyle/>
          <a:p>
            <a:r>
              <a:rPr lang="en-US" dirty="0" smtClean="0"/>
              <a:t>2</a:t>
            </a:r>
            <a:endParaRPr lang="en-US" dirty="0"/>
          </a:p>
        </p:txBody>
      </p:sp>
      <p:sp>
        <p:nvSpPr>
          <p:cNvPr id="33" name="TextBox 32"/>
          <p:cNvSpPr txBox="1"/>
          <p:nvPr/>
        </p:nvSpPr>
        <p:spPr>
          <a:xfrm>
            <a:off x="940676" y="3065233"/>
            <a:ext cx="273269" cy="369332"/>
          </a:xfrm>
          <a:prstGeom prst="rect">
            <a:avLst/>
          </a:prstGeom>
          <a:noFill/>
        </p:spPr>
        <p:txBody>
          <a:bodyPr wrap="square" rtlCol="0">
            <a:spAutoFit/>
          </a:bodyPr>
          <a:lstStyle/>
          <a:p>
            <a:r>
              <a:rPr lang="en-US" dirty="0" smtClean="0"/>
              <a:t>3</a:t>
            </a:r>
            <a:endParaRPr lang="en-US" dirty="0"/>
          </a:p>
        </p:txBody>
      </p:sp>
      <p:sp>
        <p:nvSpPr>
          <p:cNvPr id="34" name="TextBox 33"/>
          <p:cNvSpPr txBox="1"/>
          <p:nvPr/>
        </p:nvSpPr>
        <p:spPr>
          <a:xfrm>
            <a:off x="1531882" y="3065233"/>
            <a:ext cx="273269" cy="369332"/>
          </a:xfrm>
          <a:prstGeom prst="rect">
            <a:avLst/>
          </a:prstGeom>
          <a:noFill/>
        </p:spPr>
        <p:txBody>
          <a:bodyPr wrap="square" rtlCol="0">
            <a:spAutoFit/>
          </a:bodyPr>
          <a:lstStyle/>
          <a:p>
            <a:r>
              <a:rPr lang="en-US" dirty="0" smtClean="0"/>
              <a:t>4</a:t>
            </a:r>
            <a:endParaRPr lang="en-US" dirty="0"/>
          </a:p>
        </p:txBody>
      </p:sp>
      <p:sp>
        <p:nvSpPr>
          <p:cNvPr id="35" name="TextBox 34"/>
          <p:cNvSpPr txBox="1"/>
          <p:nvPr/>
        </p:nvSpPr>
        <p:spPr>
          <a:xfrm>
            <a:off x="2801007" y="2543501"/>
            <a:ext cx="273269" cy="369332"/>
          </a:xfrm>
          <a:prstGeom prst="rect">
            <a:avLst/>
          </a:prstGeom>
          <a:noFill/>
        </p:spPr>
        <p:txBody>
          <a:bodyPr wrap="square" rtlCol="0">
            <a:spAutoFit/>
          </a:bodyPr>
          <a:lstStyle/>
          <a:p>
            <a:r>
              <a:rPr lang="en-US" dirty="0" smtClean="0"/>
              <a:t>5</a:t>
            </a:r>
            <a:endParaRPr lang="en-US" dirty="0"/>
          </a:p>
        </p:txBody>
      </p:sp>
      <p:sp>
        <p:nvSpPr>
          <p:cNvPr id="36" name="TextBox 35"/>
          <p:cNvSpPr txBox="1"/>
          <p:nvPr/>
        </p:nvSpPr>
        <p:spPr>
          <a:xfrm>
            <a:off x="3389586" y="2543501"/>
            <a:ext cx="273269" cy="369332"/>
          </a:xfrm>
          <a:prstGeom prst="rect">
            <a:avLst/>
          </a:prstGeom>
          <a:noFill/>
        </p:spPr>
        <p:txBody>
          <a:bodyPr wrap="square" rtlCol="0">
            <a:spAutoFit/>
          </a:bodyPr>
          <a:lstStyle/>
          <a:p>
            <a:r>
              <a:rPr lang="en-US" dirty="0" smtClean="0"/>
              <a:t>6</a:t>
            </a:r>
            <a:endParaRPr lang="en-US" dirty="0"/>
          </a:p>
        </p:txBody>
      </p:sp>
      <p:sp>
        <p:nvSpPr>
          <p:cNvPr id="37" name="TextBox 36"/>
          <p:cNvSpPr txBox="1"/>
          <p:nvPr/>
        </p:nvSpPr>
        <p:spPr>
          <a:xfrm>
            <a:off x="2801007" y="3042742"/>
            <a:ext cx="273269" cy="369332"/>
          </a:xfrm>
          <a:prstGeom prst="rect">
            <a:avLst/>
          </a:prstGeom>
          <a:noFill/>
        </p:spPr>
        <p:txBody>
          <a:bodyPr wrap="square" rtlCol="0">
            <a:spAutoFit/>
          </a:bodyPr>
          <a:lstStyle/>
          <a:p>
            <a:r>
              <a:rPr lang="en-US" dirty="0" smtClean="0"/>
              <a:t>7</a:t>
            </a:r>
            <a:endParaRPr lang="en-US" dirty="0"/>
          </a:p>
        </p:txBody>
      </p:sp>
      <p:sp>
        <p:nvSpPr>
          <p:cNvPr id="38" name="TextBox 37"/>
          <p:cNvSpPr txBox="1"/>
          <p:nvPr/>
        </p:nvSpPr>
        <p:spPr>
          <a:xfrm>
            <a:off x="3389586" y="3042742"/>
            <a:ext cx="273269" cy="369332"/>
          </a:xfrm>
          <a:prstGeom prst="rect">
            <a:avLst/>
          </a:prstGeom>
          <a:noFill/>
        </p:spPr>
        <p:txBody>
          <a:bodyPr wrap="square" rtlCol="0">
            <a:spAutoFit/>
          </a:bodyPr>
          <a:lstStyle/>
          <a:p>
            <a:r>
              <a:rPr lang="en-US" dirty="0" smtClean="0"/>
              <a:t>8</a:t>
            </a:r>
            <a:endParaRPr lang="en-US" dirty="0"/>
          </a:p>
        </p:txBody>
      </p:sp>
      <p:sp>
        <p:nvSpPr>
          <p:cNvPr id="39" name="TextBox 38"/>
          <p:cNvSpPr txBox="1"/>
          <p:nvPr/>
        </p:nvSpPr>
        <p:spPr>
          <a:xfrm>
            <a:off x="1208690" y="3861083"/>
            <a:ext cx="289034" cy="369332"/>
          </a:xfrm>
          <a:prstGeom prst="rect">
            <a:avLst/>
          </a:prstGeom>
          <a:noFill/>
        </p:spPr>
        <p:txBody>
          <a:bodyPr wrap="square" rtlCol="0">
            <a:spAutoFit/>
          </a:bodyPr>
          <a:lstStyle/>
          <a:p>
            <a:r>
              <a:rPr lang="en-US" dirty="0" smtClean="0"/>
              <a:t>9</a:t>
            </a:r>
            <a:endParaRPr lang="en-US" dirty="0"/>
          </a:p>
        </p:txBody>
      </p:sp>
      <p:sp>
        <p:nvSpPr>
          <p:cNvPr id="40" name="TextBox 39"/>
          <p:cNvSpPr txBox="1"/>
          <p:nvPr/>
        </p:nvSpPr>
        <p:spPr>
          <a:xfrm>
            <a:off x="1713184" y="3850573"/>
            <a:ext cx="599090" cy="369332"/>
          </a:xfrm>
          <a:prstGeom prst="rect">
            <a:avLst/>
          </a:prstGeom>
          <a:noFill/>
        </p:spPr>
        <p:txBody>
          <a:bodyPr wrap="square" rtlCol="0">
            <a:spAutoFit/>
          </a:bodyPr>
          <a:lstStyle/>
          <a:p>
            <a:r>
              <a:rPr lang="en-US" dirty="0" smtClean="0"/>
              <a:t>10</a:t>
            </a:r>
            <a:endParaRPr lang="en-US" dirty="0"/>
          </a:p>
        </p:txBody>
      </p:sp>
      <p:sp>
        <p:nvSpPr>
          <p:cNvPr id="41" name="TextBox 40"/>
          <p:cNvSpPr txBox="1"/>
          <p:nvPr/>
        </p:nvSpPr>
        <p:spPr>
          <a:xfrm>
            <a:off x="2585543" y="3850573"/>
            <a:ext cx="530773" cy="369332"/>
          </a:xfrm>
          <a:prstGeom prst="rect">
            <a:avLst/>
          </a:prstGeom>
          <a:noFill/>
        </p:spPr>
        <p:txBody>
          <a:bodyPr wrap="square" rtlCol="0">
            <a:spAutoFit/>
          </a:bodyPr>
          <a:lstStyle/>
          <a:p>
            <a:r>
              <a:rPr lang="en-US" dirty="0" smtClean="0"/>
              <a:t>11</a:t>
            </a:r>
            <a:endParaRPr lang="en-US" dirty="0"/>
          </a:p>
        </p:txBody>
      </p:sp>
      <p:sp>
        <p:nvSpPr>
          <p:cNvPr id="42" name="TextBox 41"/>
          <p:cNvSpPr txBox="1"/>
          <p:nvPr/>
        </p:nvSpPr>
        <p:spPr>
          <a:xfrm>
            <a:off x="3116316" y="3840063"/>
            <a:ext cx="635873" cy="369332"/>
          </a:xfrm>
          <a:prstGeom prst="rect">
            <a:avLst/>
          </a:prstGeom>
          <a:noFill/>
        </p:spPr>
        <p:txBody>
          <a:bodyPr wrap="square" rtlCol="0">
            <a:spAutoFit/>
          </a:bodyPr>
          <a:lstStyle/>
          <a:p>
            <a:r>
              <a:rPr lang="en-US" dirty="0" smtClean="0"/>
              <a:t>12</a:t>
            </a:r>
            <a:endParaRPr lang="en-US" dirty="0"/>
          </a:p>
        </p:txBody>
      </p:sp>
      <p:sp>
        <p:nvSpPr>
          <p:cNvPr id="43" name="TextBox 42"/>
          <p:cNvSpPr txBox="1"/>
          <p:nvPr/>
        </p:nvSpPr>
        <p:spPr>
          <a:xfrm>
            <a:off x="872361" y="4645570"/>
            <a:ext cx="441433" cy="369332"/>
          </a:xfrm>
          <a:prstGeom prst="rect">
            <a:avLst/>
          </a:prstGeom>
          <a:noFill/>
        </p:spPr>
        <p:txBody>
          <a:bodyPr wrap="square" rtlCol="0">
            <a:spAutoFit/>
          </a:bodyPr>
          <a:lstStyle/>
          <a:p>
            <a:r>
              <a:rPr lang="en-US" dirty="0" smtClean="0"/>
              <a:t>13</a:t>
            </a:r>
            <a:endParaRPr lang="en-US" dirty="0"/>
          </a:p>
        </p:txBody>
      </p:sp>
      <p:sp>
        <p:nvSpPr>
          <p:cNvPr id="44" name="TextBox 43"/>
          <p:cNvSpPr txBox="1"/>
          <p:nvPr/>
        </p:nvSpPr>
        <p:spPr>
          <a:xfrm>
            <a:off x="1497724" y="4645570"/>
            <a:ext cx="457199" cy="369332"/>
          </a:xfrm>
          <a:prstGeom prst="rect">
            <a:avLst/>
          </a:prstGeom>
          <a:noFill/>
        </p:spPr>
        <p:txBody>
          <a:bodyPr wrap="square" rtlCol="0">
            <a:spAutoFit/>
          </a:bodyPr>
          <a:lstStyle/>
          <a:p>
            <a:r>
              <a:rPr lang="en-US" dirty="0" smtClean="0"/>
              <a:t>14</a:t>
            </a:r>
            <a:endParaRPr lang="en-US" dirty="0"/>
          </a:p>
        </p:txBody>
      </p:sp>
      <p:sp>
        <p:nvSpPr>
          <p:cNvPr id="45" name="TextBox 44"/>
          <p:cNvSpPr txBox="1"/>
          <p:nvPr/>
        </p:nvSpPr>
        <p:spPr>
          <a:xfrm>
            <a:off x="2039005" y="4645570"/>
            <a:ext cx="446692" cy="369332"/>
          </a:xfrm>
          <a:prstGeom prst="rect">
            <a:avLst/>
          </a:prstGeom>
          <a:noFill/>
        </p:spPr>
        <p:txBody>
          <a:bodyPr wrap="square" rtlCol="0">
            <a:spAutoFit/>
          </a:bodyPr>
          <a:lstStyle/>
          <a:p>
            <a:r>
              <a:rPr lang="en-US" dirty="0" smtClean="0"/>
              <a:t>15</a:t>
            </a:r>
            <a:endParaRPr lang="en-US" dirty="0"/>
          </a:p>
        </p:txBody>
      </p:sp>
      <p:sp>
        <p:nvSpPr>
          <p:cNvPr id="46" name="TextBox 45"/>
          <p:cNvSpPr txBox="1"/>
          <p:nvPr/>
        </p:nvSpPr>
        <p:spPr>
          <a:xfrm>
            <a:off x="861851" y="5150067"/>
            <a:ext cx="493984" cy="369332"/>
          </a:xfrm>
          <a:prstGeom prst="rect">
            <a:avLst/>
          </a:prstGeom>
          <a:noFill/>
        </p:spPr>
        <p:txBody>
          <a:bodyPr wrap="square" rtlCol="0">
            <a:spAutoFit/>
          </a:bodyPr>
          <a:lstStyle/>
          <a:p>
            <a:r>
              <a:rPr lang="en-US" dirty="0" smtClean="0"/>
              <a:t>16</a:t>
            </a:r>
            <a:endParaRPr lang="en-US" dirty="0"/>
          </a:p>
        </p:txBody>
      </p:sp>
      <p:sp>
        <p:nvSpPr>
          <p:cNvPr id="47" name="TextBox 46"/>
          <p:cNvSpPr txBox="1"/>
          <p:nvPr/>
        </p:nvSpPr>
        <p:spPr>
          <a:xfrm>
            <a:off x="1516117" y="5150067"/>
            <a:ext cx="522888" cy="369332"/>
          </a:xfrm>
          <a:prstGeom prst="rect">
            <a:avLst/>
          </a:prstGeom>
          <a:noFill/>
        </p:spPr>
        <p:txBody>
          <a:bodyPr wrap="square" rtlCol="0">
            <a:spAutoFit/>
          </a:bodyPr>
          <a:lstStyle/>
          <a:p>
            <a:r>
              <a:rPr lang="en-US" dirty="0" smtClean="0"/>
              <a:t>17</a:t>
            </a:r>
            <a:endParaRPr lang="en-US" dirty="0"/>
          </a:p>
        </p:txBody>
      </p:sp>
      <p:sp>
        <p:nvSpPr>
          <p:cNvPr id="48" name="TextBox 47"/>
          <p:cNvSpPr txBox="1"/>
          <p:nvPr/>
        </p:nvSpPr>
        <p:spPr>
          <a:xfrm>
            <a:off x="2039005" y="5150067"/>
            <a:ext cx="504498" cy="369332"/>
          </a:xfrm>
          <a:prstGeom prst="rect">
            <a:avLst/>
          </a:prstGeom>
          <a:noFill/>
        </p:spPr>
        <p:txBody>
          <a:bodyPr wrap="square" rtlCol="0">
            <a:spAutoFit/>
          </a:bodyPr>
          <a:lstStyle/>
          <a:p>
            <a:r>
              <a:rPr lang="en-US" dirty="0" smtClean="0"/>
              <a:t>18</a:t>
            </a:r>
            <a:endParaRPr lang="en-US" dirty="0"/>
          </a:p>
        </p:txBody>
      </p:sp>
      <p:sp>
        <p:nvSpPr>
          <p:cNvPr id="49" name="TextBox 48"/>
          <p:cNvSpPr txBox="1"/>
          <p:nvPr/>
        </p:nvSpPr>
        <p:spPr>
          <a:xfrm>
            <a:off x="3276600" y="4645570"/>
            <a:ext cx="727840" cy="369332"/>
          </a:xfrm>
          <a:prstGeom prst="rect">
            <a:avLst/>
          </a:prstGeom>
          <a:noFill/>
        </p:spPr>
        <p:txBody>
          <a:bodyPr wrap="square" rtlCol="0">
            <a:spAutoFit/>
          </a:bodyPr>
          <a:lstStyle/>
          <a:p>
            <a:r>
              <a:rPr lang="en-US" dirty="0" smtClean="0"/>
              <a:t>19</a:t>
            </a:r>
            <a:endParaRPr lang="en-US" dirty="0"/>
          </a:p>
        </p:txBody>
      </p:sp>
      <p:sp>
        <p:nvSpPr>
          <p:cNvPr id="50" name="TextBox 49"/>
          <p:cNvSpPr txBox="1"/>
          <p:nvPr/>
        </p:nvSpPr>
        <p:spPr>
          <a:xfrm>
            <a:off x="3337036" y="5150067"/>
            <a:ext cx="614854" cy="369332"/>
          </a:xfrm>
          <a:prstGeom prst="rect">
            <a:avLst/>
          </a:prstGeom>
          <a:noFill/>
        </p:spPr>
        <p:txBody>
          <a:bodyPr wrap="square" rtlCol="0">
            <a:spAutoFit/>
          </a:bodyPr>
          <a:lstStyle/>
          <a:p>
            <a:r>
              <a:rPr lang="en-US" dirty="0" smtClean="0"/>
              <a:t>20</a:t>
            </a:r>
            <a:endParaRPr lang="en-US" dirty="0"/>
          </a:p>
        </p:txBody>
      </p:sp>
      <p:sp>
        <p:nvSpPr>
          <p:cNvPr id="51" name="TextBox 50"/>
          <p:cNvSpPr txBox="1"/>
          <p:nvPr/>
        </p:nvSpPr>
        <p:spPr>
          <a:xfrm>
            <a:off x="924911" y="5633544"/>
            <a:ext cx="3205655" cy="646331"/>
          </a:xfrm>
          <a:prstGeom prst="rect">
            <a:avLst/>
          </a:prstGeom>
          <a:noFill/>
        </p:spPr>
        <p:txBody>
          <a:bodyPr wrap="square" rtlCol="0">
            <a:spAutoFit/>
          </a:bodyPr>
          <a:lstStyle/>
          <a:p>
            <a:pPr algn="ctr"/>
            <a:r>
              <a:rPr lang="en-US" dirty="0" smtClean="0"/>
              <a:t>To view table details, click on table number.</a:t>
            </a:r>
            <a:endParaRPr lang="en-US" dirty="0"/>
          </a:p>
        </p:txBody>
      </p:sp>
      <p:sp>
        <p:nvSpPr>
          <p:cNvPr id="53" name="TextBox 52"/>
          <p:cNvSpPr txBox="1"/>
          <p:nvPr/>
        </p:nvSpPr>
        <p:spPr>
          <a:xfrm>
            <a:off x="4908332" y="1818293"/>
            <a:ext cx="3757448" cy="1323439"/>
          </a:xfrm>
          <a:prstGeom prst="rect">
            <a:avLst/>
          </a:prstGeom>
          <a:noFill/>
        </p:spPr>
        <p:txBody>
          <a:bodyPr wrap="square" rtlCol="0">
            <a:spAutoFit/>
          </a:bodyPr>
          <a:lstStyle/>
          <a:p>
            <a:r>
              <a:rPr lang="en-US" sz="2000" dirty="0" smtClean="0"/>
              <a:t>This is a look at what the software would look like when it was placed that the hostess station. </a:t>
            </a:r>
            <a:endParaRPr lang="en-US" sz="2000" dirty="0"/>
          </a:p>
        </p:txBody>
      </p:sp>
      <p:sp>
        <p:nvSpPr>
          <p:cNvPr id="54" name="Isosceles Triangle 53"/>
          <p:cNvSpPr/>
          <p:nvPr/>
        </p:nvSpPr>
        <p:spPr>
          <a:xfrm rot="16200000">
            <a:off x="3975173" y="3996189"/>
            <a:ext cx="1614073" cy="1660636"/>
          </a:xfrm>
          <a:prstGeom prst="triangl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55" name="Rectangle 54"/>
          <p:cNvSpPr/>
          <p:nvPr/>
        </p:nvSpPr>
        <p:spPr>
          <a:xfrm>
            <a:off x="5612528" y="4019470"/>
            <a:ext cx="3310755" cy="1614074"/>
          </a:xfrm>
          <a:prstGeom prst="rect">
            <a:avLst/>
          </a:prstGeom>
          <a:solidFill>
            <a:schemeClr val="bg1">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Rectangle 55"/>
          <p:cNvSpPr/>
          <p:nvPr/>
        </p:nvSpPr>
        <p:spPr>
          <a:xfrm>
            <a:off x="5791200" y="4209395"/>
            <a:ext cx="1271752" cy="1310004"/>
          </a:xfrm>
          <a:prstGeom prst="rect">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TextBox 56"/>
          <p:cNvSpPr txBox="1"/>
          <p:nvPr/>
        </p:nvSpPr>
        <p:spPr>
          <a:xfrm>
            <a:off x="5959365" y="4435370"/>
            <a:ext cx="956442" cy="830997"/>
          </a:xfrm>
          <a:prstGeom prst="rect">
            <a:avLst/>
          </a:prstGeom>
          <a:noFill/>
        </p:spPr>
        <p:txBody>
          <a:bodyPr wrap="square" rtlCol="0">
            <a:spAutoFit/>
          </a:bodyPr>
          <a:lstStyle/>
          <a:p>
            <a:r>
              <a:rPr lang="en-US" sz="4800" dirty="0" smtClean="0"/>
              <a:t>19</a:t>
            </a:r>
            <a:endParaRPr lang="en-US" sz="4800" dirty="0"/>
          </a:p>
        </p:txBody>
      </p:sp>
      <p:sp>
        <p:nvSpPr>
          <p:cNvPr id="58" name="TextBox 57"/>
          <p:cNvSpPr txBox="1"/>
          <p:nvPr/>
        </p:nvSpPr>
        <p:spPr>
          <a:xfrm>
            <a:off x="7031422" y="4209395"/>
            <a:ext cx="2081048" cy="1492716"/>
          </a:xfrm>
          <a:prstGeom prst="rect">
            <a:avLst/>
          </a:prstGeom>
          <a:noFill/>
        </p:spPr>
        <p:txBody>
          <a:bodyPr wrap="square" rtlCol="0">
            <a:spAutoFit/>
          </a:bodyPr>
          <a:lstStyle/>
          <a:p>
            <a:r>
              <a:rPr lang="en-US" sz="1300" dirty="0" smtClean="0"/>
              <a:t>Seating Time: 8:05 pm</a:t>
            </a:r>
          </a:p>
          <a:p>
            <a:r>
              <a:rPr lang="en-US" sz="1300" dirty="0" smtClean="0"/>
              <a:t>Order Time: 8:30 pm</a:t>
            </a:r>
          </a:p>
          <a:p>
            <a:r>
              <a:rPr lang="en-US" sz="1300" dirty="0" smtClean="0"/>
              <a:t>Delivery Time: 8:55 pm</a:t>
            </a:r>
          </a:p>
          <a:p>
            <a:r>
              <a:rPr lang="en-US" sz="1300" dirty="0" smtClean="0"/>
              <a:t>Dessert? No</a:t>
            </a:r>
          </a:p>
          <a:p>
            <a:r>
              <a:rPr lang="en-US" sz="1300" dirty="0" smtClean="0"/>
              <a:t>Est. Time of Departure:     9:25 pm</a:t>
            </a:r>
          </a:p>
          <a:p>
            <a:endParaRPr lang="en-US" sz="1300" dirty="0"/>
          </a:p>
        </p:txBody>
      </p:sp>
      <p:sp>
        <p:nvSpPr>
          <p:cNvPr id="59" name="TextBox 58"/>
          <p:cNvSpPr txBox="1"/>
          <p:nvPr/>
        </p:nvSpPr>
        <p:spPr>
          <a:xfrm>
            <a:off x="4824251" y="5985881"/>
            <a:ext cx="4014951" cy="369332"/>
          </a:xfrm>
          <a:prstGeom prst="rect">
            <a:avLst/>
          </a:prstGeom>
          <a:noFill/>
        </p:spPr>
        <p:txBody>
          <a:bodyPr wrap="square" rtlCol="0">
            <a:spAutoFit/>
          </a:bodyPr>
          <a:lstStyle/>
          <a:p>
            <a:r>
              <a:rPr lang="en-US" dirty="0" smtClean="0"/>
              <a:t>Purpose: More accurate wait time</a:t>
            </a:r>
            <a:endParaRPr lang="en-US" dirty="0"/>
          </a:p>
        </p:txBody>
      </p:sp>
    </p:spTree>
    <p:extLst>
      <p:ext uri="{BB962C8B-B14F-4D97-AF65-F5344CB8AC3E}">
        <p14:creationId xmlns:p14="http://schemas.microsoft.com/office/powerpoint/2010/main" val="2519975908"/>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othecary">
  <a:themeElements>
    <a:clrScheme name="Apothecary">
      <a:dk1>
        <a:sysClr val="windowText" lastClr="000000"/>
      </a:dk1>
      <a:lt1>
        <a:sysClr val="window" lastClr="FFFFFF"/>
      </a:lt1>
      <a:dk2>
        <a:srgbClr val="564B3C"/>
      </a:dk2>
      <a:lt2>
        <a:srgbClr val="ECEDD1"/>
      </a:lt2>
      <a:accent1>
        <a:srgbClr val="93A299"/>
      </a:accent1>
      <a:accent2>
        <a:srgbClr val="CF543F"/>
      </a:accent2>
      <a:accent3>
        <a:srgbClr val="B5AE53"/>
      </a:accent3>
      <a:accent4>
        <a:srgbClr val="848058"/>
      </a:accent4>
      <a:accent5>
        <a:srgbClr val="E8B54D"/>
      </a:accent5>
      <a:accent6>
        <a:srgbClr val="786C71"/>
      </a:accent6>
      <a:hlink>
        <a:srgbClr val="CCCC00"/>
      </a:hlink>
      <a:folHlink>
        <a:srgbClr val="B2B2B2"/>
      </a:folHlink>
    </a:clrScheme>
    <a:fontScheme name="Apothecary">
      <a:majorFont>
        <a:latin typeface="Book Antiqua"/>
        <a:ea typeface=""/>
        <a:cs typeface=""/>
        <a:font script="Jpan" typeface="ＭＳ Ｐ明朝"/>
        <a:font script="Hang" typeface="HY견명조"/>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ＭＳ ゴシック"/>
        <a:font script="Hang" typeface="HY견명조"/>
        <a:font script="Hans" typeface="微软雅黑"/>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pothecary">
      <a:fillStyleLst>
        <a:solidFill>
          <a:schemeClr val="phClr"/>
        </a:solidFill>
        <a:gradFill rotWithShape="1">
          <a:gsLst>
            <a:gs pos="0">
              <a:schemeClr val="phClr">
                <a:tint val="1000"/>
                <a:satMod val="100000"/>
              </a:schemeClr>
            </a:gs>
            <a:gs pos="68000">
              <a:schemeClr val="phClr">
                <a:tint val="77000"/>
                <a:satMod val="100000"/>
              </a:schemeClr>
            </a:gs>
            <a:gs pos="81000">
              <a:schemeClr val="phClr">
                <a:tint val="79000"/>
                <a:satMod val="100000"/>
              </a:schemeClr>
            </a:gs>
            <a:gs pos="86000">
              <a:schemeClr val="phClr">
                <a:tint val="73000"/>
                <a:satMod val="100000"/>
              </a:schemeClr>
            </a:gs>
            <a:gs pos="100000">
              <a:schemeClr val="phClr">
                <a:tint val="35000"/>
                <a:satMod val="100000"/>
              </a:schemeClr>
            </a:gs>
          </a:gsLst>
          <a:lin ang="5400000" scaled="0"/>
        </a:gradFill>
        <a:gradFill rotWithShape="1">
          <a:gsLst>
            <a:gs pos="0">
              <a:schemeClr val="phClr">
                <a:tint val="73000"/>
                <a:shade val="100000"/>
                <a:satMod val="150000"/>
              </a:schemeClr>
            </a:gs>
            <a:gs pos="25000">
              <a:schemeClr val="phClr">
                <a:tint val="96000"/>
                <a:shade val="80000"/>
                <a:satMod val="105000"/>
              </a:schemeClr>
            </a:gs>
            <a:gs pos="38000">
              <a:schemeClr val="phClr">
                <a:tint val="96000"/>
                <a:shade val="59000"/>
                <a:satMod val="120000"/>
              </a:schemeClr>
            </a:gs>
            <a:gs pos="55000">
              <a:schemeClr val="phClr">
                <a:tint val="100000"/>
                <a:shade val="57000"/>
                <a:satMod val="120000"/>
              </a:schemeClr>
            </a:gs>
            <a:gs pos="80000">
              <a:schemeClr val="phClr">
                <a:tint val="100000"/>
                <a:shade val="56000"/>
                <a:satMod val="145000"/>
              </a:schemeClr>
            </a:gs>
            <a:gs pos="88000">
              <a:schemeClr val="phClr">
                <a:tint val="100000"/>
                <a:shade val="63000"/>
                <a:satMod val="160000"/>
              </a:schemeClr>
            </a:gs>
            <a:gs pos="100000">
              <a:schemeClr val="phClr">
                <a:tint val="99000"/>
                <a:shade val="100000"/>
                <a:satMod val="155000"/>
              </a:schemeClr>
            </a:gs>
          </a:gsLst>
          <a:lin ang="54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scene3d>
            <a:camera prst="orthographicFront">
              <a:rot lat="0" lon="0" rev="0"/>
            </a:camera>
            <a:lightRig rig="glow" dir="tl">
              <a:rot lat="0" lon="0" rev="1800000"/>
            </a:lightRig>
          </a:scene3d>
          <a:sp3d contourW="10160" prstMaterial="dkEdge">
            <a:bevelT w="0" h="0" prst="angle"/>
            <a:contourClr>
              <a:schemeClr val="phClr">
                <a:shade val="30000"/>
                <a:satMod val="150000"/>
              </a:schemeClr>
            </a:contourClr>
          </a:sp3d>
        </a:effectStyle>
        <a:effectStyle>
          <a:effectLst>
            <a:glow rad="50800">
              <a:schemeClr val="phClr">
                <a:tint val="68000"/>
                <a:shade val="93000"/>
                <a:alpha val="37000"/>
                <a:satMod val="250000"/>
              </a:schemeClr>
            </a:glow>
          </a:effectLst>
          <a:scene3d>
            <a:camera prst="orthographicFront">
              <a:rot lat="0" lon="0" rev="0"/>
            </a:camera>
            <a:lightRig rig="glow" dir="t">
              <a:rot lat="0" lon="0" rev="1800000"/>
            </a:lightRig>
          </a:scene3d>
          <a:sp3d contourW="10160" prstMaterial="dkEdge">
            <a:bevelT w="20320" h="19050" prst="angle"/>
            <a:contourClr>
              <a:schemeClr val="phClr">
                <a:shade val="30000"/>
                <a:satMod val="150000"/>
              </a:schemeClr>
            </a:contourClr>
          </a:sp3d>
        </a:effectStyle>
      </a:effectStyleLst>
      <a:bgFillStyleLst>
        <a:solidFill>
          <a:schemeClr val="phClr"/>
        </a:solidFill>
        <a:solidFill>
          <a:schemeClr val="phClr">
            <a:tint val="93000"/>
            <a:satMod val="140000"/>
          </a:schemeClr>
        </a:solidFill>
        <a:blipFill rotWithShape="1">
          <a:blip xmlns:r="http://schemas.openxmlformats.org/officeDocument/2006/relationships" r:embed="rId1">
            <a:duotone>
              <a:schemeClr val="phClr">
                <a:tint val="70000"/>
                <a:satMod val="170000"/>
              </a:schemeClr>
              <a:schemeClr val="phClr">
                <a:shade val="70000"/>
                <a:satMod val="13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130</TotalTime>
  <Words>758</Words>
  <Application>Microsoft Office PowerPoint</Application>
  <PresentationFormat>On-screen Show (4:3)</PresentationFormat>
  <Paragraphs>147</Paragraphs>
  <Slides>12</Slides>
  <Notes>1</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Apothecary</vt:lpstr>
      <vt:lpstr>Restaurant Technology</vt:lpstr>
      <vt:lpstr>topic</vt:lpstr>
      <vt:lpstr>Preliminary Research Methods</vt:lpstr>
      <vt:lpstr>Preliminary Research findings</vt:lpstr>
      <vt:lpstr>focus</vt:lpstr>
      <vt:lpstr>Secondary research methods</vt:lpstr>
      <vt:lpstr>Secondary Research findings</vt:lpstr>
      <vt:lpstr>Incorporating research to concept</vt:lpstr>
      <vt:lpstr>Concept: Host/Hostess</vt:lpstr>
      <vt:lpstr>Concept: customer</vt:lpstr>
      <vt:lpstr>Concept: waiter/waitress</vt:lpstr>
      <vt:lpstr>outcomes</vt:lpstr>
    </vt:vector>
  </TitlesOfParts>
  <Company>IU Bloomington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Restaurant Technology</dc:title>
  <dc:creator>Lena Smith</dc:creator>
  <cp:lastModifiedBy>Smith, Lena Katherine</cp:lastModifiedBy>
  <cp:revision>16</cp:revision>
  <dcterms:created xsi:type="dcterms:W3CDTF">2012-11-26T20:30:06Z</dcterms:created>
  <dcterms:modified xsi:type="dcterms:W3CDTF">2012-11-27T18:37:35Z</dcterms:modified>
</cp:coreProperties>
</file>