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7" r:id="rId2"/>
    <p:sldId id="284" r:id="rId3"/>
    <p:sldId id="289" r:id="rId4"/>
    <p:sldId id="288" r:id="rId5"/>
    <p:sldId id="343" r:id="rId6"/>
    <p:sldId id="285" r:id="rId7"/>
    <p:sldId id="286" r:id="rId8"/>
    <p:sldId id="291" r:id="rId9"/>
    <p:sldId id="344" r:id="rId10"/>
    <p:sldId id="345" r:id="rId11"/>
    <p:sldId id="346" r:id="rId12"/>
    <p:sldId id="347" r:id="rId13"/>
    <p:sldId id="334" r:id="rId14"/>
    <p:sldId id="336" r:id="rId15"/>
    <p:sldId id="337" r:id="rId16"/>
    <p:sldId id="338" r:id="rId17"/>
    <p:sldId id="358" r:id="rId18"/>
    <p:sldId id="359" r:id="rId19"/>
    <p:sldId id="360" r:id="rId20"/>
    <p:sldId id="361" r:id="rId21"/>
    <p:sldId id="363" r:id="rId22"/>
    <p:sldId id="362" r:id="rId23"/>
    <p:sldId id="348" r:id="rId24"/>
    <p:sldId id="349" r:id="rId25"/>
    <p:sldId id="350" r:id="rId26"/>
    <p:sldId id="351" r:id="rId27"/>
    <p:sldId id="352" r:id="rId28"/>
    <p:sldId id="353" r:id="rId29"/>
    <p:sldId id="354" r:id="rId30"/>
    <p:sldId id="355" r:id="rId31"/>
    <p:sldId id="356" r:id="rId32"/>
    <p:sldId id="357" r:id="rId33"/>
    <p:sldId id="297" r:id="rId34"/>
    <p:sldId id="298" r:id="rId35"/>
    <p:sldId id="299" r:id="rId36"/>
    <p:sldId id="300" r:id="rId37"/>
    <p:sldId id="301" r:id="rId38"/>
    <p:sldId id="302" r:id="rId39"/>
    <p:sldId id="303" r:id="rId40"/>
    <p:sldId id="304" r:id="rId41"/>
    <p:sldId id="305" r:id="rId42"/>
    <p:sldId id="306" r:id="rId43"/>
    <p:sldId id="307" r:id="rId44"/>
    <p:sldId id="367" r:id="rId45"/>
    <p:sldId id="364" r:id="rId46"/>
    <p:sldId id="365" r:id="rId47"/>
    <p:sldId id="366"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6" r:id="rId65"/>
    <p:sldId id="328" r:id="rId66"/>
    <p:sldId id="324" r:id="rId67"/>
    <p:sldId id="325" r:id="rId68"/>
    <p:sldId id="329" r:id="rId69"/>
    <p:sldId id="330" r:id="rId70"/>
    <p:sldId id="33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22" autoAdjust="0"/>
  </p:normalViewPr>
  <p:slideViewPr>
    <p:cSldViewPr>
      <p:cViewPr varScale="1">
        <p:scale>
          <a:sx n="83" d="100"/>
          <a:sy n="83" d="100"/>
        </p:scale>
        <p:origin x="-84"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570"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DF7A0C-B411-432D-94AC-340A7709CFBF}" type="datetimeFigureOut">
              <a:rPr lang="en-US" smtClean="0"/>
              <a:pPr/>
              <a:t>9/5/2012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28F8A-8D50-482E-9357-6B615110BA2E}" type="slidenum">
              <a:rPr lang="en-US" smtClean="0"/>
              <a:pPr/>
              <a:t>‹#›</a:t>
            </a:fld>
            <a:endParaRPr lang="en-US"/>
          </a:p>
        </p:txBody>
      </p:sp>
    </p:spTree>
    <p:extLst>
      <p:ext uri="{BB962C8B-B14F-4D97-AF65-F5344CB8AC3E}">
        <p14:creationId xmlns:p14="http://schemas.microsoft.com/office/powerpoint/2010/main" val="2890346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998CFA-9E75-45FB-8935-946BE073FC00}" type="datetimeFigureOut">
              <a:rPr lang="en-US" smtClean="0"/>
              <a:pPr/>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B1FE7-8361-46B6-8807-0D0FEB56D0A1}" type="slidenum">
              <a:rPr lang="en-US" smtClean="0"/>
              <a:pPr/>
              <a:t>‹#›</a:t>
            </a:fld>
            <a:endParaRPr lang="en-US"/>
          </a:p>
        </p:txBody>
      </p:sp>
    </p:spTree>
    <p:extLst>
      <p:ext uri="{BB962C8B-B14F-4D97-AF65-F5344CB8AC3E}">
        <p14:creationId xmlns:p14="http://schemas.microsoft.com/office/powerpoint/2010/main" val="303034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We present a novel method of measuring the perceptual present from performance timing data by reframing the question of the duration of the perceptual present to a related inquiry: at a given location in the piece, how many previous beats are sufficient to predict the duration of the current beat? We address this by building and testing probabilistic graphical models that include different ranges of pervious beats in predicting the current. We compute the likelihood for each model with timing data across all performers and perform statistical tests on each pair of those models to exclude those seem to arise by chance. We choose the model that has uncompromised predicting power but incorporates a smaller range of previous beats. A perceptual span plot across 32 performances on Mazurka Op. 30, No. 2 is shown as an example </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41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44</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47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Japanese toy robots (Selma)</a:t>
            </a:r>
          </a:p>
          <a:p>
            <a:r>
              <a:rPr lang="en-US" sz="1200" b="0" i="0" kern="1200" dirty="0" smtClean="0">
                <a:solidFill>
                  <a:schemeClr val="tx1"/>
                </a:solidFill>
                <a:latin typeface="+mn-lt"/>
                <a:ea typeface="+mn-ea"/>
                <a:cs typeface="+mn-cs"/>
              </a:rPr>
              <a:t>This photo depicts the </a:t>
            </a:r>
            <a:r>
              <a:rPr lang="en-US" sz="1200" b="0" i="0" kern="1200" dirty="0" err="1" smtClean="0">
                <a:solidFill>
                  <a:schemeClr val="tx1"/>
                </a:solidFill>
                <a:latin typeface="+mn-lt"/>
                <a:ea typeface="+mn-ea"/>
                <a:cs typeface="+mn-cs"/>
              </a:rPr>
              <a:t>Cybersyn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Opsroom</a:t>
            </a:r>
            <a:r>
              <a:rPr lang="en-US" sz="1200" b="0" i="0" kern="1200" dirty="0" smtClean="0">
                <a:solidFill>
                  <a:schemeClr val="tx1"/>
                </a:solidFill>
                <a:latin typeface="+mn-lt"/>
                <a:ea typeface="+mn-ea"/>
                <a:cs typeface="+mn-cs"/>
              </a:rPr>
              <a:t> - the control center envisioned by British </a:t>
            </a:r>
            <a:r>
              <a:rPr lang="en-US" sz="1200" b="0" i="0" kern="1200" dirty="0" err="1" smtClean="0">
                <a:solidFill>
                  <a:schemeClr val="tx1"/>
                </a:solidFill>
                <a:latin typeface="+mn-lt"/>
                <a:ea typeface="+mn-ea"/>
                <a:cs typeface="+mn-cs"/>
              </a:rPr>
              <a:t>cybernetician</a:t>
            </a:r>
            <a:r>
              <a:rPr lang="en-US" sz="1200" b="0" i="0" kern="1200" dirty="0" smtClean="0">
                <a:solidFill>
                  <a:schemeClr val="tx1"/>
                </a:solidFill>
                <a:latin typeface="+mn-lt"/>
                <a:ea typeface="+mn-ea"/>
                <a:cs typeface="+mn-cs"/>
              </a:rPr>
              <a:t> Stafford Beer and constructed in Santiago between 1971-1973.</a:t>
            </a:r>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CB1FE7-8361-46B6-8807-0D0FEB56D0A1}" type="slidenum">
              <a:rPr lang="en-US" smtClean="0"/>
              <a:pPr/>
              <a:t>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Feedback/Suggestions:</a:t>
            </a:r>
          </a:p>
          <a:p>
            <a:endParaRPr lang="en-US" dirty="0"/>
          </a:p>
        </p:txBody>
      </p:sp>
      <p:sp>
        <p:nvSpPr>
          <p:cNvPr id="4" name="Slide Number Placeholder 3"/>
          <p:cNvSpPr>
            <a:spLocks noGrp="1"/>
          </p:cNvSpPr>
          <p:nvPr>
            <p:ph type="sldNum" sz="quarter" idx="10"/>
          </p:nvPr>
        </p:nvSpPr>
        <p:spPr/>
        <p:txBody>
          <a:bodyPr/>
          <a:lstStyle/>
          <a:p>
            <a:fld id="{DCD73815-B9F9-4590-BF11-9D916A5FA713}" type="slidenum">
              <a:rPr lang="en-US" smtClean="0"/>
              <a:pPr/>
              <a:t>50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53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F09D01-C569-4F0F-85A6-58AF90286D1D}" type="slidenum">
              <a:rPr lang="en-US" smtClean="0"/>
              <a:pPr/>
              <a:t>68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7"/>
          <p:cNvSpPr>
            <a:spLocks noGrp="1"/>
          </p:cNvSpPr>
          <p:nvPr>
            <p:ph type="sldNum" sz="quarter" idx="10"/>
          </p:nvPr>
        </p:nvSpPr>
        <p:spPr/>
        <p:txBody>
          <a:bodyPr/>
          <a:lstStyle/>
          <a:p>
            <a:r>
              <a:rPr lang="en-US" b="1" smtClean="0">
                <a:solidFill>
                  <a:schemeClr val="tx1"/>
                </a:solidFill>
              </a:rPr>
              <a:t>I399</a:t>
            </a:r>
            <a:r>
              <a:rPr lang="en-US" b="1" smtClean="0"/>
              <a:t>     </a:t>
            </a:r>
            <a:fld id="{3DFAF699-94D7-49F0-A77E-49E1648DADD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9144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Rounded MT Bold" pitchFamily="34" charset="0"/>
                <a:ea typeface="+mn-ea"/>
                <a:cs typeface="+mn-cs"/>
              </a:rPr>
              <a:t>I399-12</a:t>
            </a:r>
            <a:r>
              <a:rPr kumimoji="0" lang="en-US" sz="1200" b="1"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rPr>
              <a:t>     </a:t>
            </a:r>
            <a:fld id="{3DFAF699-94D7-49F0-A77E-49E1648DADDC}" type="slidenum">
              <a:rPr kumimoji="0" lang="en-US" sz="1200" b="0" i="0" u="none" strike="noStrike" kern="1200" cap="none" spc="0" normalizeH="0" baseline="0" noProof="0" smtClean="0">
                <a:ln>
                  <a:noFill/>
                </a:ln>
                <a:solidFill>
                  <a:schemeClr val="tx1">
                    <a:tint val="75000"/>
                  </a:schemeClr>
                </a:solidFill>
                <a:effectLst/>
                <a:uLnTx/>
                <a:uFillTx/>
                <a:latin typeface="Arial Rounded MT Bold"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smtClean="0">
              <a:ln>
                <a:noFill/>
              </a:ln>
              <a:solidFill>
                <a:schemeClr val="tx1">
                  <a:tint val="75000"/>
                </a:schemeClr>
              </a:solidFill>
              <a:effectLst/>
              <a:uLnTx/>
              <a:uFillTx/>
              <a:latin typeface="Arial Rounded MT Bold"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043A531-A4EC-4A55-B52C-7921243F2107}" type="datetimeFigureOut">
              <a:rPr lang="en-US" smtClean="0"/>
              <a:pPr/>
              <a:t>9/5/2012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DFAF699-94D7-49F0-A77E-49E1648DAD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itchFamily="34" charset="0"/>
              </a:defRPr>
            </a:lvl1pPr>
          </a:lstStyle>
          <a:p>
            <a:r>
              <a:rPr lang="en-US" b="1" dirty="0" smtClean="0">
                <a:solidFill>
                  <a:schemeClr val="tx1"/>
                </a:solidFill>
              </a:rPr>
              <a:t>I399</a:t>
            </a:r>
            <a:r>
              <a:rPr lang="en-US" b="1" dirty="0" smtClean="0"/>
              <a:t>     </a:t>
            </a:r>
            <a:fld id="{3DFAF699-94D7-49F0-A77E-49E1648DADD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nfomall.org/I399-1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lemon.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oic.indiana.edu/research/index.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nfomall.org/I399-Fall12/Materials/I399Fall2012-Projects.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 Type="http://schemas.openxmlformats.org/officeDocument/2006/relationships/notesSlide" Target="../notesSlides/notesSlide25.xml"/><Relationship Id="rId16" Type="http://schemas.openxmlformats.org/officeDocument/2006/relationships/image" Target="../media/image30.jpe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jpeg"/><Relationship Id="rId19" Type="http://schemas.openxmlformats.org/officeDocument/2006/relationships/slide" Target="slide6.xml"/><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research.microsoft.com/en-us/collaboration/fourthparadig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png"/><Relationship Id="rId4" Type="http://schemas.openxmlformats.org/officeDocument/2006/relationships/hyperlink" Target="http://www.cs.cornell.edu/~crandall/photomap/"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jpeg"/><Relationship Id="rId26" Type="http://schemas.openxmlformats.org/officeDocument/2006/relationships/image" Target="../media/image68.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jpeg"/><Relationship Id="rId25" Type="http://schemas.openxmlformats.org/officeDocument/2006/relationships/image" Target="../media/image67.jpeg"/><Relationship Id="rId2" Type="http://schemas.openxmlformats.org/officeDocument/2006/relationships/notesSlide" Target="../notesSlides/notesSlide32.xml"/><Relationship Id="rId16" Type="http://schemas.openxmlformats.org/officeDocument/2006/relationships/image" Target="../media/image58.jpeg"/><Relationship Id="rId20" Type="http://schemas.openxmlformats.org/officeDocument/2006/relationships/image" Target="../media/image62.jpeg"/><Relationship Id="rId29"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wmf"/><Relationship Id="rId24" Type="http://schemas.openxmlformats.org/officeDocument/2006/relationships/image" Target="../media/image66.jpeg"/><Relationship Id="rId5" Type="http://schemas.openxmlformats.org/officeDocument/2006/relationships/image" Target="../media/image47.png"/><Relationship Id="rId15" Type="http://schemas.openxmlformats.org/officeDocument/2006/relationships/image" Target="../media/image57.jpeg"/><Relationship Id="rId23" Type="http://schemas.openxmlformats.org/officeDocument/2006/relationships/image" Target="../media/image65.jpeg"/><Relationship Id="rId28"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1.jpe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jpeg"/><Relationship Id="rId22" Type="http://schemas.openxmlformats.org/officeDocument/2006/relationships/image" Target="../media/image64.jpeg"/><Relationship Id="rId27"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nsf.gov/crssprgm/reu/reu_search.cf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cra-ccc.org/ugresearchopps/"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0"/>
          </a:xfrm>
        </p:spPr>
        <p:txBody>
          <a:bodyPr/>
          <a:lstStyle/>
          <a:p>
            <a:r>
              <a:rPr lang="en-US" b="1" dirty="0" smtClean="0"/>
              <a:t>Research Methods for Informatics and Computing Fall 2012 </a:t>
            </a:r>
            <a:br>
              <a:rPr lang="en-US" b="1" dirty="0" smtClean="0"/>
            </a:br>
            <a:r>
              <a:rPr lang="en-US" b="1" dirty="0" smtClean="0"/>
              <a:t>A: Introduction</a:t>
            </a:r>
            <a:endParaRPr lang="en-US" b="1" dirty="0"/>
          </a:p>
        </p:txBody>
      </p:sp>
      <p:sp>
        <p:nvSpPr>
          <p:cNvPr id="3" name="Content Placeholder 2"/>
          <p:cNvSpPr>
            <a:spLocks noGrp="1"/>
          </p:cNvSpPr>
          <p:nvPr>
            <p:ph idx="1"/>
          </p:nvPr>
        </p:nvSpPr>
        <p:spPr>
          <a:xfrm>
            <a:off x="0" y="2971800"/>
            <a:ext cx="9144000" cy="3581400"/>
          </a:xfrm>
        </p:spPr>
        <p:txBody>
          <a:bodyPr>
            <a:noAutofit/>
          </a:bodyPr>
          <a:lstStyle/>
          <a:p>
            <a:pPr algn="ctr">
              <a:buNone/>
            </a:pPr>
            <a:r>
              <a:rPr lang="en-US" sz="2800" dirty="0" smtClean="0"/>
              <a:t>Geoffrey Fox</a:t>
            </a:r>
          </a:p>
          <a:p>
            <a:pPr lvl="0" algn="ctr">
              <a:buNone/>
              <a:defRPr/>
            </a:pPr>
            <a:r>
              <a:rPr lang="en-US" sz="2400" dirty="0">
                <a:hlinkClick r:id="rId3"/>
              </a:rPr>
              <a:t>gcf@indiana.edu</a:t>
            </a:r>
            <a:r>
              <a:rPr lang="en-US" sz="2400" dirty="0"/>
              <a:t>            </a:t>
            </a:r>
          </a:p>
          <a:p>
            <a:pPr lvl="0" algn="ctr">
              <a:buNone/>
              <a:defRPr/>
            </a:pPr>
            <a:r>
              <a:rPr lang="en-US" sz="2400" dirty="0"/>
              <a:t> </a:t>
            </a:r>
            <a:r>
              <a:rPr lang="en-US" sz="2400" dirty="0">
                <a:hlinkClick r:id="rId4"/>
              </a:rPr>
              <a:t>http://</a:t>
            </a:r>
            <a:r>
              <a:rPr lang="en-US" sz="2400" dirty="0" smtClean="0">
                <a:hlinkClick r:id="rId4"/>
              </a:rPr>
              <a:t>www.infomall.org/I399-Fall12   </a:t>
            </a:r>
            <a:endParaRPr lang="en-US" sz="2400" dirty="0"/>
          </a:p>
          <a:p>
            <a:pPr marL="0" indent="0" algn="ctr">
              <a:buNone/>
              <a:defRPr/>
            </a:pPr>
            <a:endParaRPr lang="en-US" sz="2400" dirty="0"/>
          </a:p>
          <a:p>
            <a:pPr lvl="0" algn="ctr">
              <a:buNone/>
            </a:pPr>
            <a:r>
              <a:rPr lang="en-US" sz="2400" dirty="0" smtClean="0">
                <a:latin typeface="Times New Roman" pitchFamily="18" charset="0"/>
                <a:cs typeface="Times New Roman" pitchFamily="18" charset="0"/>
              </a:rPr>
              <a:t>Associate Dean for Research and Graduate Studies,  School of Informatics and Computing</a:t>
            </a:r>
          </a:p>
          <a:p>
            <a:pPr algn="ctr">
              <a:buNone/>
            </a:pPr>
            <a:r>
              <a:rPr lang="en-US" sz="2400" dirty="0" smtClean="0">
                <a:latin typeface="Times New Roman" pitchFamily="18" charset="0"/>
                <a:cs typeface="Times New Roman" pitchFamily="18" charset="0"/>
              </a:rPr>
              <a:t>Indiana University Bloomington</a:t>
            </a:r>
          </a:p>
          <a:p>
            <a:pPr algn="ctr">
              <a:buNone/>
            </a:pPr>
            <a:r>
              <a:rPr lang="en-US" sz="2400" dirty="0" smtClean="0">
                <a:latin typeface="Times New Roman" pitchFamily="18" charset="0"/>
                <a:cs typeface="Times New Roman" pitchFamily="18" charset="0"/>
              </a:rPr>
              <a:t>Director, Digital Science Center, Pervasive Technology Institute</a:t>
            </a:r>
          </a:p>
          <a:p>
            <a:pPr lvl="0"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Projects Spring 2012-II</a:t>
            </a:r>
            <a:endParaRPr lang="en-US" dirty="0"/>
          </a:p>
        </p:txBody>
      </p:sp>
      <p:sp>
        <p:nvSpPr>
          <p:cNvPr id="3" name="Content Placeholder 2"/>
          <p:cNvSpPr>
            <a:spLocks noGrp="1"/>
          </p:cNvSpPr>
          <p:nvPr>
            <p:ph idx="1"/>
          </p:nvPr>
        </p:nvSpPr>
        <p:spPr>
          <a:xfrm>
            <a:off x="0" y="990600"/>
            <a:ext cx="9144000" cy="5334000"/>
          </a:xfrm>
        </p:spPr>
        <p:txBody>
          <a:bodyPr>
            <a:normAutofit/>
          </a:bodyPr>
          <a:lstStyle/>
          <a:p>
            <a:r>
              <a:rPr lang="en-US" sz="2400" b="1" dirty="0"/>
              <a:t>#</a:t>
            </a:r>
            <a:r>
              <a:rPr lang="en-US" sz="2400" b="1" dirty="0" err="1" smtClean="0"/>
              <a:t>SocialQuake</a:t>
            </a:r>
            <a:r>
              <a:rPr lang="en-US" sz="2400" b="1" dirty="0"/>
              <a:t>: </a:t>
            </a:r>
            <a:r>
              <a:rPr lang="en-US" sz="2400" dirty="0"/>
              <a:t>We are researching the role that the Twitter has with earthquake detection, response, and relief</a:t>
            </a:r>
            <a:r>
              <a:rPr lang="en-US" sz="2400" dirty="0" smtClean="0"/>
              <a:t>. Generated a prototype web site comparing Tweets and Earthquakes</a:t>
            </a:r>
          </a:p>
          <a:p>
            <a:r>
              <a:rPr lang="en-US" sz="2400" b="1" dirty="0"/>
              <a:t>Using Smart Phones as Digital </a:t>
            </a:r>
            <a:r>
              <a:rPr lang="en-US" sz="2400" b="1" dirty="0" smtClean="0"/>
              <a:t>Wallets: </a:t>
            </a:r>
            <a:r>
              <a:rPr lang="en-US" sz="2400" dirty="0"/>
              <a:t>We are focusing our project around the question: </a:t>
            </a:r>
            <a:r>
              <a:rPr lang="en-US" sz="2400" i="1" dirty="0"/>
              <a:t>Is the digital wallet better than the wallet that we know today?</a:t>
            </a:r>
            <a:r>
              <a:rPr lang="en-US" sz="2400" dirty="0"/>
              <a:t> We aim to answer this question by researching the topics of security issues, ease of use and possible associated costs</a:t>
            </a:r>
            <a:r>
              <a:rPr lang="en-US" sz="2400" dirty="0" smtClean="0"/>
              <a:t>.</a:t>
            </a:r>
          </a:p>
          <a:p>
            <a:r>
              <a:rPr lang="en-US" sz="2400" b="1" dirty="0"/>
              <a:t>Design of effective health related mobile applications &amp; Impact of interactive systems (mobile phone, computer, sensors) on users' daily behavior to foster a healthier </a:t>
            </a:r>
            <a:r>
              <a:rPr lang="en-US" sz="2400" b="1" dirty="0" smtClean="0"/>
              <a:t>life: </a:t>
            </a:r>
            <a:r>
              <a:rPr lang="en-US" sz="2400" dirty="0"/>
              <a:t>Today, tremendous number of health related mobile application exist and devices. Our research will focus on what are the roles of these apps and devices and compare the strengths and weaknesses of them</a:t>
            </a:r>
            <a:r>
              <a:rPr lang="en-US" sz="2400" dirty="0" smtClean="0"/>
              <a:t>.</a:t>
            </a:r>
            <a:endParaRPr lang="en-US" sz="2400" dirty="0"/>
          </a:p>
          <a:p>
            <a:endParaRPr lang="en-US" sz="2400" dirty="0"/>
          </a:p>
        </p:txBody>
      </p:sp>
    </p:spTree>
    <p:extLst>
      <p:ext uri="{BB962C8B-B14F-4D97-AF65-F5344CB8AC3E}">
        <p14:creationId xmlns:p14="http://schemas.microsoft.com/office/powerpoint/2010/main" val="2213815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Projects Spring 2012-III</a:t>
            </a:r>
            <a:endParaRPr lang="en-US" dirty="0"/>
          </a:p>
        </p:txBody>
      </p:sp>
      <p:sp>
        <p:nvSpPr>
          <p:cNvPr id="3" name="Content Placeholder 2"/>
          <p:cNvSpPr>
            <a:spLocks noGrp="1"/>
          </p:cNvSpPr>
          <p:nvPr>
            <p:ph idx="1"/>
          </p:nvPr>
        </p:nvSpPr>
        <p:spPr>
          <a:xfrm>
            <a:off x="0" y="685800"/>
            <a:ext cx="9144000" cy="6172200"/>
          </a:xfrm>
        </p:spPr>
        <p:txBody>
          <a:bodyPr>
            <a:normAutofit/>
          </a:bodyPr>
          <a:lstStyle/>
          <a:p>
            <a:r>
              <a:rPr lang="en-US" sz="2400" b="1" dirty="0"/>
              <a:t>HCI issues with multiplayer online games on mobile phone: </a:t>
            </a:r>
            <a:r>
              <a:rPr lang="en-US" sz="2400" dirty="0"/>
              <a:t>Explore HCI problems or issues of multiplayer online games on mobile phone and design a new solution to solve the problems</a:t>
            </a:r>
            <a:endParaRPr lang="en-US" sz="2400" b="1" dirty="0"/>
          </a:p>
          <a:p>
            <a:r>
              <a:rPr lang="en-US" sz="2400" b="1" dirty="0" smtClean="0"/>
              <a:t>User </a:t>
            </a:r>
            <a:r>
              <a:rPr lang="en-US" sz="2400" b="1" dirty="0"/>
              <a:t>Experience with Android, </a:t>
            </a:r>
            <a:r>
              <a:rPr lang="en-US" sz="2400" b="1" dirty="0" err="1"/>
              <a:t>iOS</a:t>
            </a:r>
            <a:r>
              <a:rPr lang="en-US" sz="2400" b="1" dirty="0"/>
              <a:t>, and Windows Phone </a:t>
            </a:r>
            <a:r>
              <a:rPr lang="en-US" sz="2400" b="1" dirty="0" smtClean="0"/>
              <a:t>7</a:t>
            </a:r>
            <a:r>
              <a:rPr lang="en-US" sz="2400" dirty="0" smtClean="0"/>
              <a:t>: </a:t>
            </a:r>
            <a:r>
              <a:rPr lang="en-US" sz="2400" dirty="0"/>
              <a:t>We will be evaluating the different smartphone operating systems in order to gauge why people choose them and what it is people enjoy about using </a:t>
            </a:r>
            <a:r>
              <a:rPr lang="en-US" sz="2400" dirty="0" smtClean="0"/>
              <a:t>them</a:t>
            </a:r>
          </a:p>
          <a:p>
            <a:r>
              <a:rPr lang="en-US" sz="2400" b="1" dirty="0" smtClean="0"/>
              <a:t>Design </a:t>
            </a:r>
            <a:r>
              <a:rPr lang="en-US" sz="2400" b="1" dirty="0"/>
              <a:t>A Better Alarm System That Will Enhance The Wake Up </a:t>
            </a:r>
            <a:r>
              <a:rPr lang="en-US" sz="2400" b="1" dirty="0" smtClean="0"/>
              <a:t>Experience: </a:t>
            </a:r>
            <a:r>
              <a:rPr lang="en-US" sz="2400" dirty="0"/>
              <a:t>Most wake up to the sound of an alarm from either a clock or a cell phone. We are researching to find out other ways to wake up in the morning and what way is the most pleasurable. This may include waking up to music instead of an alarm, waking up to the smell of something such as </a:t>
            </a:r>
            <a:r>
              <a:rPr lang="en-US" sz="2400" dirty="0" smtClean="0"/>
              <a:t>coffee </a:t>
            </a:r>
            <a:r>
              <a:rPr lang="en-US" sz="2400" dirty="0"/>
              <a:t>or </a:t>
            </a:r>
            <a:r>
              <a:rPr lang="en-US" sz="2400" dirty="0" smtClean="0"/>
              <a:t>bacon</a:t>
            </a:r>
            <a:r>
              <a:rPr lang="en-US" sz="2400" dirty="0"/>
              <a:t>, or waking up to movement, such as the bed or pillow vibrating.</a:t>
            </a:r>
            <a:endParaRPr lang="en-US" sz="2400" b="1" dirty="0"/>
          </a:p>
          <a:p>
            <a:endParaRPr lang="en-US" sz="2400" b="1" dirty="0"/>
          </a:p>
        </p:txBody>
      </p:sp>
    </p:spTree>
    <p:extLst>
      <p:ext uri="{BB962C8B-B14F-4D97-AF65-F5344CB8AC3E}">
        <p14:creationId xmlns:p14="http://schemas.microsoft.com/office/powerpoint/2010/main" val="3229904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Projects Spring 2012-IV</a:t>
            </a: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sz="2400" b="1" dirty="0"/>
              <a:t>Social Media &amp; The Entrepreneur: </a:t>
            </a:r>
            <a:r>
              <a:rPr lang="en-US" sz="2400" dirty="0"/>
              <a:t>research how Entrepreneurs can use Information Technology for new business development.</a:t>
            </a:r>
          </a:p>
          <a:p>
            <a:r>
              <a:rPr lang="en-US" sz="2400" b="1" dirty="0" smtClean="0"/>
              <a:t>Future </a:t>
            </a:r>
            <a:r>
              <a:rPr lang="en-US" sz="2400" b="1" dirty="0"/>
              <a:t>of books in education as we develop technology for better learning </a:t>
            </a:r>
            <a:r>
              <a:rPr lang="en-US" sz="2400" b="1" dirty="0" err="1"/>
              <a:t>environmen</a:t>
            </a:r>
            <a:r>
              <a:rPr lang="en-US" sz="2400" b="1" dirty="0"/>
              <a:t>​</a:t>
            </a:r>
            <a:r>
              <a:rPr lang="en-US" sz="2400" b="1" dirty="0" err="1" smtClean="0"/>
              <a:t>ts</a:t>
            </a:r>
            <a:r>
              <a:rPr lang="en-US" sz="2400" dirty="0" smtClean="0"/>
              <a:t>: Implications of e-texts and related initiatives</a:t>
            </a:r>
          </a:p>
          <a:p>
            <a:r>
              <a:rPr lang="en-US" sz="2400" b="1" dirty="0"/>
              <a:t>Exploring Copy Number Variation with Data from 1000 Genome </a:t>
            </a:r>
            <a:r>
              <a:rPr lang="en-US" sz="2400" b="1" dirty="0" smtClean="0"/>
              <a:t>Project: </a:t>
            </a:r>
            <a:r>
              <a:rPr lang="en-US" sz="2400" dirty="0"/>
              <a:t>We are interested in investigating </a:t>
            </a:r>
            <a:r>
              <a:rPr lang="en-US" sz="2400" dirty="0" err="1"/>
              <a:t>exome</a:t>
            </a:r>
            <a:r>
              <a:rPr lang="en-US" sz="2400" dirty="0"/>
              <a:t>-based copy number variation among different ethnicities. Copy number variation (CNV) is a form of DNA structural variation where a section of DNA one </a:t>
            </a:r>
            <a:r>
              <a:rPr lang="en-US" sz="2400" dirty="0" err="1"/>
              <a:t>kilobase</a:t>
            </a:r>
            <a:r>
              <a:rPr lang="en-US" sz="2400" dirty="0"/>
              <a:t> to several </a:t>
            </a:r>
            <a:r>
              <a:rPr lang="en-US" sz="2400" dirty="0" err="1"/>
              <a:t>megabases</a:t>
            </a:r>
            <a:r>
              <a:rPr lang="en-US" sz="2400" dirty="0"/>
              <a:t> in size exists in higher copies or lower copies in the genome than normal. They result from structural rearrangements in DNA such as duplication, deletion, inversions, and translocations. </a:t>
            </a:r>
            <a:endParaRPr lang="en-US" sz="2400" b="1" dirty="0"/>
          </a:p>
          <a:p>
            <a:endParaRPr lang="en-US" sz="2400" dirty="0"/>
          </a:p>
          <a:p>
            <a:endParaRPr lang="en-US" sz="2400" b="1" dirty="0"/>
          </a:p>
        </p:txBody>
      </p:sp>
    </p:spTree>
    <p:extLst>
      <p:ext uri="{BB962C8B-B14F-4D97-AF65-F5344CB8AC3E}">
        <p14:creationId xmlns:p14="http://schemas.microsoft.com/office/powerpoint/2010/main" val="1926806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2011-I</a:t>
            </a:r>
            <a:endParaRPr lang="en-US" dirty="0"/>
          </a:p>
        </p:txBody>
      </p:sp>
      <p:sp>
        <p:nvSpPr>
          <p:cNvPr id="3" name="Content Placeholder 2"/>
          <p:cNvSpPr>
            <a:spLocks noGrp="1"/>
          </p:cNvSpPr>
          <p:nvPr>
            <p:ph idx="1"/>
          </p:nvPr>
        </p:nvSpPr>
        <p:spPr/>
        <p:txBody>
          <a:bodyPr>
            <a:normAutofit fontScale="92500" lnSpcReduction="10000"/>
          </a:bodyPr>
          <a:lstStyle/>
          <a:p>
            <a:pPr fontAlgn="ctr"/>
            <a:r>
              <a:rPr lang="en-US" sz="2800" b="1" dirty="0"/>
              <a:t>Business </a:t>
            </a:r>
            <a:r>
              <a:rPr lang="en-US" sz="2800" b="1" dirty="0" smtClean="0"/>
              <a:t>Informatics</a:t>
            </a:r>
          </a:p>
          <a:p>
            <a:pPr lvl="1" fontAlgn="ctr"/>
            <a:r>
              <a:rPr lang="en-US" sz="2400" dirty="0" smtClean="0"/>
              <a:t>How does Informatics improve business with case studies</a:t>
            </a:r>
            <a:endParaRPr lang="en-US" sz="2400" dirty="0"/>
          </a:p>
          <a:p>
            <a:pPr fontAlgn="ctr"/>
            <a:r>
              <a:rPr lang="en-US" sz="2800" b="1" dirty="0"/>
              <a:t>Collaboration: Enhancing Small Team Collaboration </a:t>
            </a:r>
            <a:endParaRPr lang="en-US" sz="2800" b="1" dirty="0" smtClean="0"/>
          </a:p>
          <a:p>
            <a:pPr lvl="1" fontAlgn="ctr"/>
            <a:r>
              <a:rPr lang="en-US" sz="2400" dirty="0" smtClean="0"/>
              <a:t>Review collaboration tools to support this type of “small” (4-6) team research</a:t>
            </a:r>
            <a:endParaRPr lang="en-US" sz="2400" dirty="0"/>
          </a:p>
          <a:p>
            <a:pPr fontAlgn="ctr"/>
            <a:r>
              <a:rPr lang="en-US" sz="2800" b="1" dirty="0"/>
              <a:t>Complex Systems: Analyzing Social Patterns </a:t>
            </a:r>
            <a:endParaRPr lang="en-US" sz="2800" b="1" dirty="0" smtClean="0"/>
          </a:p>
          <a:p>
            <a:pPr lvl="1" fontAlgn="ctr"/>
            <a:r>
              <a:rPr lang="en-US" sz="2400" dirty="0" smtClean="0"/>
              <a:t>What can you determine from social network of I-399 participants</a:t>
            </a:r>
            <a:endParaRPr lang="en-US" sz="2400" dirty="0"/>
          </a:p>
          <a:p>
            <a:pPr fontAlgn="ctr"/>
            <a:r>
              <a:rPr lang="en-US" sz="2800" b="1" dirty="0"/>
              <a:t>Cyberinfrastructure / Bioinformatics: Analysis of Protein from the Thousand Genomes Project </a:t>
            </a:r>
            <a:endParaRPr lang="en-US" sz="2800" b="1" dirty="0" smtClean="0"/>
          </a:p>
          <a:p>
            <a:pPr lvl="1" fontAlgn="ctr"/>
            <a:r>
              <a:rPr lang="en-US" sz="2400" dirty="0" smtClean="0"/>
              <a:t>Protein structure dependence across countries</a:t>
            </a:r>
            <a:endParaRPr lang="en-US" sz="2400" dirty="0"/>
          </a:p>
          <a:p>
            <a:pPr fontAlgn="ctr"/>
            <a:r>
              <a:rPr lang="en-US" sz="2800" b="1" dirty="0"/>
              <a:t>HCI : How Rumors Influence </a:t>
            </a:r>
            <a:r>
              <a:rPr lang="en-US" sz="2800" b="1" dirty="0" smtClean="0"/>
              <a:t>Us</a:t>
            </a:r>
          </a:p>
          <a:p>
            <a:pPr lvl="1" fontAlgn="ctr"/>
            <a:r>
              <a:rPr lang="en-US" sz="2400" dirty="0" smtClean="0"/>
              <a:t>Does professional success mean that you need to clean up your Facebook page! </a:t>
            </a:r>
            <a:endParaRPr lang="en-US" sz="2400" dirty="0"/>
          </a:p>
          <a:p>
            <a:endParaRPr lang="en-US" sz="2800" dirty="0"/>
          </a:p>
        </p:txBody>
      </p:sp>
    </p:spTree>
    <p:extLst>
      <p:ext uri="{BB962C8B-B14F-4D97-AF65-F5344CB8AC3E}">
        <p14:creationId xmlns:p14="http://schemas.microsoft.com/office/powerpoint/2010/main" val="1360225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2011-II</a:t>
            </a:r>
            <a:endParaRPr lang="en-US" dirty="0"/>
          </a:p>
        </p:txBody>
      </p:sp>
      <p:sp>
        <p:nvSpPr>
          <p:cNvPr id="3" name="Content Placeholder 2"/>
          <p:cNvSpPr>
            <a:spLocks noGrp="1"/>
          </p:cNvSpPr>
          <p:nvPr>
            <p:ph idx="1"/>
          </p:nvPr>
        </p:nvSpPr>
        <p:spPr/>
        <p:txBody>
          <a:bodyPr>
            <a:normAutofit fontScale="92500" lnSpcReduction="10000"/>
          </a:bodyPr>
          <a:lstStyle/>
          <a:p>
            <a:pPr fontAlgn="ctr"/>
            <a:r>
              <a:rPr lang="en-US" sz="2800" b="1" dirty="0"/>
              <a:t>Health Informatics: The New Era of Healthcare </a:t>
            </a:r>
            <a:r>
              <a:rPr lang="en-US" sz="2800" b="1" dirty="0" smtClean="0"/>
              <a:t>Technology</a:t>
            </a:r>
          </a:p>
          <a:p>
            <a:pPr lvl="1" fontAlgn="ctr"/>
            <a:r>
              <a:rPr lang="en-US" sz="2400" b="1" dirty="0" smtClean="0"/>
              <a:t> </a:t>
            </a:r>
            <a:r>
              <a:rPr lang="en-US" sz="2400" dirty="0" smtClean="0"/>
              <a:t>Survey healthcare professionals on value of informatics</a:t>
            </a:r>
            <a:endParaRPr lang="en-US" sz="2400" b="1" dirty="0"/>
          </a:p>
          <a:p>
            <a:pPr fontAlgn="ctr"/>
            <a:r>
              <a:rPr lang="en-US" sz="2800" b="1" dirty="0"/>
              <a:t>Music Informatics/HCI: Music Database Visualization </a:t>
            </a:r>
            <a:endParaRPr lang="en-US" sz="2800" b="1" dirty="0" smtClean="0"/>
          </a:p>
          <a:p>
            <a:pPr lvl="1" fontAlgn="ctr"/>
            <a:r>
              <a:rPr lang="en-US" sz="2400" dirty="0" smtClean="0"/>
              <a:t>Evaluate existing personal music systems iTunes, </a:t>
            </a:r>
            <a:r>
              <a:rPr lang="en-US" sz="2400" dirty="0" err="1" smtClean="0"/>
              <a:t>Winamp</a:t>
            </a:r>
            <a:r>
              <a:rPr lang="en-US" sz="2400" dirty="0" smtClean="0"/>
              <a:t>, Windows Media Player and suggest improvements</a:t>
            </a:r>
            <a:endParaRPr lang="en-US" sz="2400" dirty="0"/>
          </a:p>
          <a:p>
            <a:pPr fontAlgn="ctr"/>
            <a:r>
              <a:rPr lang="en-US" sz="2800" b="1" dirty="0"/>
              <a:t>Security: Permission System Evaluation on the Android Mobile Platform </a:t>
            </a:r>
            <a:endParaRPr lang="en-US" sz="2800" b="1" dirty="0" smtClean="0"/>
          </a:p>
          <a:p>
            <a:pPr lvl="1" fontAlgn="ctr"/>
            <a:r>
              <a:rPr lang="en-US" sz="2400" dirty="0" smtClean="0"/>
              <a:t>Evaluate the way Android (smartphones) checks that you allow applications permissions on your machine</a:t>
            </a:r>
            <a:endParaRPr lang="en-US" sz="2400" dirty="0"/>
          </a:p>
          <a:p>
            <a:pPr fontAlgn="ctr"/>
            <a:r>
              <a:rPr lang="en-US" sz="2800" b="1" dirty="0"/>
              <a:t>Security: Spam – A Battle For The Inbox </a:t>
            </a:r>
            <a:endParaRPr lang="en-US" sz="2800" b="1" dirty="0" smtClean="0"/>
          </a:p>
          <a:p>
            <a:pPr lvl="1" fontAlgn="ctr"/>
            <a:r>
              <a:rPr lang="en-US" sz="2400" dirty="0" smtClean="0"/>
              <a:t>Nature of Spam – in what circumstances is it serious</a:t>
            </a:r>
            <a:endParaRPr lang="en-US" sz="2400" dirty="0"/>
          </a:p>
          <a:p>
            <a:pPr fontAlgn="ctr"/>
            <a:r>
              <a:rPr lang="en-US" sz="2800" b="1" dirty="0"/>
              <a:t>Ubiquitous Computing </a:t>
            </a:r>
            <a:endParaRPr lang="en-US" sz="2800" b="1" dirty="0" smtClean="0"/>
          </a:p>
          <a:p>
            <a:pPr lvl="1" fontAlgn="ctr"/>
            <a:r>
              <a:rPr lang="en-US" sz="2400" dirty="0" smtClean="0"/>
              <a:t>How to automate Android settings with context sensitive settings</a:t>
            </a:r>
            <a:endParaRPr lang="en-US" sz="2400" dirty="0"/>
          </a:p>
          <a:p>
            <a:endParaRPr lang="en-US" sz="2800" dirty="0"/>
          </a:p>
        </p:txBody>
      </p:sp>
    </p:spTree>
    <p:extLst>
      <p:ext uri="{BB962C8B-B14F-4D97-AF65-F5344CB8AC3E}">
        <p14:creationId xmlns:p14="http://schemas.microsoft.com/office/powerpoint/2010/main" val="4264747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2010-I</a:t>
            </a:r>
            <a:endParaRPr lang="en-US" dirty="0"/>
          </a:p>
        </p:txBody>
      </p:sp>
      <p:sp>
        <p:nvSpPr>
          <p:cNvPr id="3" name="Content Placeholder 2"/>
          <p:cNvSpPr>
            <a:spLocks noGrp="1"/>
          </p:cNvSpPr>
          <p:nvPr>
            <p:ph idx="1"/>
          </p:nvPr>
        </p:nvSpPr>
        <p:spPr/>
        <p:txBody>
          <a:bodyPr>
            <a:normAutofit lnSpcReduction="10000"/>
          </a:bodyPr>
          <a:lstStyle/>
          <a:p>
            <a:pPr fontAlgn="ctr"/>
            <a:r>
              <a:rPr lang="en-US" sz="2800" b="1" dirty="0"/>
              <a:t>Bioinformatics: Bioinformatics and Supercomputing </a:t>
            </a:r>
            <a:endParaRPr lang="en-US" sz="2800" b="1" dirty="0" smtClean="0"/>
          </a:p>
          <a:p>
            <a:pPr lvl="1" fontAlgn="ctr"/>
            <a:r>
              <a:rPr lang="en-US" sz="2400" dirty="0" smtClean="0"/>
              <a:t>Look at </a:t>
            </a:r>
            <a:r>
              <a:rPr lang="en-US" sz="2400" dirty="0"/>
              <a:t>Phylogenetic Trees and Clustering </a:t>
            </a:r>
            <a:r>
              <a:rPr lang="en-US" sz="2400" dirty="0" smtClean="0"/>
              <a:t> on supercomputers to improve biology understanding</a:t>
            </a:r>
            <a:endParaRPr lang="en-US" sz="2400" dirty="0"/>
          </a:p>
          <a:p>
            <a:pPr fontAlgn="ctr"/>
            <a:r>
              <a:rPr lang="en-US" sz="2800" b="1" dirty="0"/>
              <a:t>Data Mining: Do Integer Ratings Hinder Recommendation Systems? </a:t>
            </a:r>
            <a:endParaRPr lang="en-US" sz="2800" b="1" dirty="0" smtClean="0"/>
          </a:p>
          <a:p>
            <a:pPr lvl="1" fontAlgn="ctr"/>
            <a:r>
              <a:rPr lang="en-US" sz="2400" dirty="0" smtClean="0"/>
              <a:t>How accurate do ratings need to be?</a:t>
            </a:r>
            <a:endParaRPr lang="en-US" sz="2400" dirty="0"/>
          </a:p>
          <a:p>
            <a:pPr fontAlgn="ctr"/>
            <a:r>
              <a:rPr lang="en-US" sz="2800" b="1" dirty="0"/>
              <a:t>Google Wave: Usability </a:t>
            </a:r>
            <a:r>
              <a:rPr lang="en-US" sz="2800" b="1" dirty="0" smtClean="0"/>
              <a:t>of Google </a:t>
            </a:r>
            <a:r>
              <a:rPr lang="en-US" sz="2800" b="1" dirty="0"/>
              <a:t>Wave </a:t>
            </a:r>
            <a:endParaRPr lang="en-US" sz="2800" b="1" dirty="0" smtClean="0"/>
          </a:p>
          <a:p>
            <a:pPr lvl="1" fontAlgn="ctr"/>
            <a:r>
              <a:rPr lang="en-US" sz="2400" dirty="0" smtClean="0"/>
              <a:t>Examine ease of use of Google Wave (Google closed mainly due to poor user interface)</a:t>
            </a:r>
          </a:p>
          <a:p>
            <a:pPr fontAlgn="ctr"/>
            <a:r>
              <a:rPr lang="en-US" sz="2800" b="1" dirty="0"/>
              <a:t>G</a:t>
            </a:r>
            <a:r>
              <a:rPr lang="en-US" sz="2800" b="1" dirty="0" smtClean="0"/>
              <a:t>oogle </a:t>
            </a:r>
            <a:r>
              <a:rPr lang="en-US" sz="2800" b="1" dirty="0"/>
              <a:t>Wave: Exploring Google wave for Research Collaboration </a:t>
            </a:r>
            <a:endParaRPr lang="en-US" sz="2800" b="1" dirty="0" smtClean="0"/>
          </a:p>
          <a:p>
            <a:pPr lvl="1" fontAlgn="ctr"/>
            <a:r>
              <a:rPr lang="en-US" sz="2400" dirty="0" smtClean="0"/>
              <a:t>Examine how Google Wave can improve team work (promising but opportunity gone as closed by Google)</a:t>
            </a:r>
            <a:endParaRPr lang="en-US" sz="2400" dirty="0"/>
          </a:p>
          <a:p>
            <a:endParaRPr lang="en-US" sz="2800" dirty="0"/>
          </a:p>
        </p:txBody>
      </p:sp>
    </p:spTree>
    <p:extLst>
      <p:ext uri="{BB962C8B-B14F-4D97-AF65-F5344CB8AC3E}">
        <p14:creationId xmlns:p14="http://schemas.microsoft.com/office/powerpoint/2010/main" val="707670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Projects 2010-II</a:t>
            </a:r>
            <a:endParaRPr lang="en-US" dirty="0"/>
          </a:p>
        </p:txBody>
      </p:sp>
      <p:sp>
        <p:nvSpPr>
          <p:cNvPr id="3" name="Content Placeholder 2"/>
          <p:cNvSpPr>
            <a:spLocks noGrp="1"/>
          </p:cNvSpPr>
          <p:nvPr>
            <p:ph idx="1"/>
          </p:nvPr>
        </p:nvSpPr>
        <p:spPr>
          <a:xfrm>
            <a:off x="0" y="838200"/>
            <a:ext cx="9144000" cy="5791200"/>
          </a:xfrm>
        </p:spPr>
        <p:txBody>
          <a:bodyPr>
            <a:normAutofit fontScale="92500" lnSpcReduction="10000"/>
          </a:bodyPr>
          <a:lstStyle/>
          <a:p>
            <a:pPr fontAlgn="ctr"/>
            <a:r>
              <a:rPr lang="en-US" sz="2800" b="1" dirty="0"/>
              <a:t>HCID : The Fine Line Of Acceptable Behavior - Face to Face vs. Mediated </a:t>
            </a:r>
            <a:r>
              <a:rPr lang="en-US" sz="2800" b="1" dirty="0" smtClean="0"/>
              <a:t>Interaction</a:t>
            </a:r>
          </a:p>
          <a:p>
            <a:pPr lvl="1" fontAlgn="ctr"/>
            <a:r>
              <a:rPr lang="en-US" sz="2400" dirty="0" smtClean="0"/>
              <a:t> Interview people to delineate appropriate interactions on Facebook, Twitter, LinkedIn, </a:t>
            </a:r>
            <a:r>
              <a:rPr lang="en-US" sz="2400" dirty="0"/>
              <a:t>F</a:t>
            </a:r>
            <a:r>
              <a:rPr lang="en-US" sz="2400" dirty="0" smtClean="0"/>
              <a:t>lickr etc.</a:t>
            </a:r>
            <a:endParaRPr lang="en-US" sz="2400" dirty="0"/>
          </a:p>
          <a:p>
            <a:pPr fontAlgn="ctr"/>
            <a:r>
              <a:rPr lang="en-US" sz="2800" b="1" dirty="0"/>
              <a:t>Health Informatics: Health Recommender System </a:t>
            </a:r>
            <a:endParaRPr lang="en-US" sz="2800" b="1" dirty="0" smtClean="0"/>
          </a:p>
          <a:p>
            <a:pPr lvl="1" fontAlgn="ctr"/>
            <a:r>
              <a:rPr lang="en-US" sz="2400" dirty="0" smtClean="0"/>
              <a:t>Look at web based health recommendation systems (e.g. what to buy)</a:t>
            </a:r>
            <a:endParaRPr lang="en-US" sz="2400" dirty="0"/>
          </a:p>
          <a:p>
            <a:pPr fontAlgn="ctr"/>
            <a:r>
              <a:rPr lang="en-US" sz="2800" b="1" dirty="0"/>
              <a:t>Mobile/Ubiquitous Computing </a:t>
            </a:r>
            <a:endParaRPr lang="en-US" sz="2800" b="1" dirty="0" smtClean="0"/>
          </a:p>
          <a:p>
            <a:pPr lvl="1" fontAlgn="ctr"/>
            <a:r>
              <a:rPr lang="en-US" sz="2400" dirty="0" smtClean="0"/>
              <a:t>Survey and prototype Smart phone app to help users of IU bus system</a:t>
            </a:r>
            <a:endParaRPr lang="en-US" sz="2400" dirty="0"/>
          </a:p>
          <a:p>
            <a:pPr fontAlgn="ctr"/>
            <a:r>
              <a:rPr lang="en-US" sz="2800" b="1" dirty="0"/>
              <a:t>Research Website: SOIC Undergraduate Research Resource </a:t>
            </a:r>
            <a:endParaRPr lang="en-US" sz="2800" b="1" dirty="0" smtClean="0"/>
          </a:p>
          <a:p>
            <a:pPr lvl="1" fontAlgn="ctr"/>
            <a:r>
              <a:rPr lang="en-US" sz="2400" dirty="0" smtClean="0"/>
              <a:t>Design and prototype a undergraduate research web site</a:t>
            </a:r>
            <a:endParaRPr lang="en-US" sz="2400" dirty="0"/>
          </a:p>
          <a:p>
            <a:pPr fontAlgn="ctr"/>
            <a:r>
              <a:rPr lang="en-US" sz="2800" b="1" dirty="0"/>
              <a:t>Security: Solutions to Mobile Security for the Android Operating </a:t>
            </a:r>
            <a:r>
              <a:rPr lang="en-US" sz="2800" b="1" dirty="0" smtClean="0"/>
              <a:t>System</a:t>
            </a:r>
          </a:p>
          <a:p>
            <a:pPr lvl="1" fontAlgn="ctr"/>
            <a:r>
              <a:rPr lang="en-US" sz="2400" dirty="0" smtClean="0"/>
              <a:t>Look at vulnerabilities of current Android smart phones and suggest ways of addressing</a:t>
            </a:r>
            <a:endParaRPr lang="en-US" sz="2400" dirty="0"/>
          </a:p>
        </p:txBody>
      </p:sp>
    </p:spTree>
    <p:extLst>
      <p:ext uri="{BB962C8B-B14F-4D97-AF65-F5344CB8AC3E}">
        <p14:creationId xmlns:p14="http://schemas.microsoft.com/office/powerpoint/2010/main" val="1194863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1</a:t>
            </a:r>
            <a:endParaRPr lang="en-US" dirty="0"/>
          </a:p>
        </p:txBody>
      </p:sp>
      <p:sp>
        <p:nvSpPr>
          <p:cNvPr id="3" name="Content Placeholder 2"/>
          <p:cNvSpPr>
            <a:spLocks noGrp="1"/>
          </p:cNvSpPr>
          <p:nvPr>
            <p:ph idx="1"/>
          </p:nvPr>
        </p:nvSpPr>
        <p:spPr/>
        <p:txBody>
          <a:bodyPr/>
          <a:lstStyle/>
          <a:p>
            <a:r>
              <a:rPr lang="en-US" dirty="0"/>
              <a:t>1. Identify influential people on Twitter and discover who tries to fool </a:t>
            </a:r>
            <a:r>
              <a:rPr lang="en-US" dirty="0" smtClean="0"/>
              <a:t>others</a:t>
            </a:r>
            <a:br>
              <a:rPr lang="en-US" dirty="0" smtClean="0"/>
            </a:br>
            <a:r>
              <a:rPr lang="en-US" dirty="0" smtClean="0"/>
              <a:t>	</a:t>
            </a:r>
            <a:r>
              <a:rPr lang="en-US" dirty="0" err="1" smtClean="0"/>
              <a:t>Hencier</a:t>
            </a:r>
            <a:r>
              <a:rPr lang="en-US" dirty="0" smtClean="0"/>
              <a:t>, </a:t>
            </a:r>
            <a:r>
              <a:rPr lang="en-US" dirty="0" err="1" smtClean="0"/>
              <a:t>Margulis</a:t>
            </a:r>
            <a:r>
              <a:rPr lang="en-US" dirty="0" smtClean="0"/>
              <a:t>, Shriver</a:t>
            </a:r>
          </a:p>
          <a:p>
            <a:r>
              <a:rPr lang="en-US" dirty="0"/>
              <a:t>3. How Cloud computing will change the face of Social Media and Gaming Industry by eradicating the need of specific </a:t>
            </a:r>
            <a:r>
              <a:rPr lang="en-US" dirty="0" err="1"/>
              <a:t>softwar</a:t>
            </a:r>
            <a:r>
              <a:rPr lang="en-US" dirty="0"/>
              <a:t> and expensive hardware</a:t>
            </a:r>
          </a:p>
          <a:p>
            <a:pPr lvl="1"/>
            <a:r>
              <a:rPr lang="en-US" dirty="0" smtClean="0"/>
              <a:t>Coughlin, </a:t>
            </a:r>
            <a:r>
              <a:rPr lang="en-US" dirty="0" err="1" smtClean="0"/>
              <a:t>Kenworthy</a:t>
            </a:r>
            <a:r>
              <a:rPr lang="en-US" dirty="0" smtClean="0"/>
              <a:t>, Pugh</a:t>
            </a:r>
            <a:r>
              <a:rPr lang="en-US" dirty="0" smtClean="0">
                <a:solidFill>
                  <a:srgbClr val="92D050"/>
                </a:solidFill>
              </a:rPr>
              <a:t>, </a:t>
            </a:r>
            <a:r>
              <a:rPr lang="en-US" dirty="0" err="1" smtClean="0">
                <a:solidFill>
                  <a:srgbClr val="92D050"/>
                </a:solidFill>
              </a:rPr>
              <a:t>Lakstins</a:t>
            </a:r>
            <a:endParaRPr lang="en-US" dirty="0">
              <a:solidFill>
                <a:srgbClr val="92D050"/>
              </a:solidFill>
            </a:endParaRPr>
          </a:p>
        </p:txBody>
      </p:sp>
    </p:spTree>
    <p:extLst>
      <p:ext uri="{BB962C8B-B14F-4D97-AF65-F5344CB8AC3E}">
        <p14:creationId xmlns:p14="http://schemas.microsoft.com/office/powerpoint/2010/main" val="3073499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2</a:t>
            </a:r>
            <a:endParaRPr lang="en-US" dirty="0"/>
          </a:p>
        </p:txBody>
      </p:sp>
      <p:sp>
        <p:nvSpPr>
          <p:cNvPr id="3" name="Content Placeholder 2"/>
          <p:cNvSpPr>
            <a:spLocks noGrp="1"/>
          </p:cNvSpPr>
          <p:nvPr>
            <p:ph idx="1"/>
          </p:nvPr>
        </p:nvSpPr>
        <p:spPr/>
        <p:txBody>
          <a:bodyPr/>
          <a:lstStyle/>
          <a:p>
            <a:r>
              <a:rPr lang="en-US" dirty="0"/>
              <a:t>4. Why Google+ is not as successful as Facebook</a:t>
            </a:r>
            <a:r>
              <a:rPr lang="en-US" dirty="0" smtClean="0"/>
              <a:t>?</a:t>
            </a:r>
          </a:p>
          <a:p>
            <a:pPr lvl="1"/>
            <a:r>
              <a:rPr lang="en-US" dirty="0" err="1" smtClean="0"/>
              <a:t>Babbs</a:t>
            </a:r>
            <a:r>
              <a:rPr lang="en-US" dirty="0" smtClean="0"/>
              <a:t>, Glass, Lewis, Shields</a:t>
            </a:r>
          </a:p>
          <a:p>
            <a:r>
              <a:rPr lang="en-US" dirty="0"/>
              <a:t>5. Evaluate how social </a:t>
            </a:r>
            <a:r>
              <a:rPr lang="en-US" dirty="0" err="1"/>
              <a:t>networls</a:t>
            </a:r>
            <a:r>
              <a:rPr lang="en-US" dirty="0"/>
              <a:t> affect an employee looking for a job as well as an employer making the decision? How is that going to change our career path?</a:t>
            </a:r>
          </a:p>
          <a:p>
            <a:pPr lvl="1"/>
            <a:r>
              <a:rPr lang="en-US" dirty="0" smtClean="0"/>
              <a:t>Dorsey, Lu, Miller, </a:t>
            </a:r>
            <a:r>
              <a:rPr lang="en-US" dirty="0" err="1" smtClean="0"/>
              <a:t>Zheng</a:t>
            </a:r>
            <a:endParaRPr lang="en-US" dirty="0"/>
          </a:p>
        </p:txBody>
      </p:sp>
    </p:spTree>
    <p:extLst>
      <p:ext uri="{BB962C8B-B14F-4D97-AF65-F5344CB8AC3E}">
        <p14:creationId xmlns:p14="http://schemas.microsoft.com/office/powerpoint/2010/main" val="2969258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3</a:t>
            </a:r>
            <a:endParaRPr lang="en-US" dirty="0"/>
          </a:p>
        </p:txBody>
      </p:sp>
      <p:sp>
        <p:nvSpPr>
          <p:cNvPr id="3" name="Content Placeholder 2"/>
          <p:cNvSpPr>
            <a:spLocks noGrp="1"/>
          </p:cNvSpPr>
          <p:nvPr>
            <p:ph idx="1"/>
          </p:nvPr>
        </p:nvSpPr>
        <p:spPr/>
        <p:txBody>
          <a:bodyPr/>
          <a:lstStyle/>
          <a:p>
            <a:r>
              <a:rPr lang="en-US" dirty="0"/>
              <a:t>7. Impact of interactive systems (mobile phone, computer, sensors) on users' daily behavior to foster healthier lifestyle</a:t>
            </a:r>
          </a:p>
          <a:p>
            <a:pPr lvl="1"/>
            <a:r>
              <a:rPr lang="en-US" dirty="0" smtClean="0"/>
              <a:t>Deist, Jarvis, </a:t>
            </a:r>
            <a:r>
              <a:rPr lang="en-US" dirty="0" err="1" smtClean="0"/>
              <a:t>Mikiska</a:t>
            </a:r>
            <a:r>
              <a:rPr lang="en-US" dirty="0" smtClean="0"/>
              <a:t>, </a:t>
            </a:r>
            <a:r>
              <a:rPr lang="en-US" dirty="0" smtClean="0">
                <a:solidFill>
                  <a:srgbClr val="00B050"/>
                </a:solidFill>
              </a:rPr>
              <a:t>Qiu</a:t>
            </a:r>
          </a:p>
          <a:p>
            <a:r>
              <a:rPr lang="en-US" dirty="0"/>
              <a:t>"8.  Technology when compared to other fields has had very limited impact on restaurants. Come up with a design to incorporate technology more into restaurants and help the customers have a better dining experience."</a:t>
            </a:r>
          </a:p>
          <a:p>
            <a:pPr lvl="1"/>
            <a:r>
              <a:rPr lang="en-US" dirty="0" smtClean="0"/>
              <a:t>Kim, Lee, Paik, Smith</a:t>
            </a:r>
            <a:endParaRPr lang="en-US" dirty="0">
              <a:solidFill>
                <a:srgbClr val="00B050"/>
              </a:solidFill>
            </a:endParaRPr>
          </a:p>
        </p:txBody>
      </p:sp>
    </p:spTree>
    <p:extLst>
      <p:ext uri="{BB962C8B-B14F-4D97-AF65-F5344CB8AC3E}">
        <p14:creationId xmlns:p14="http://schemas.microsoft.com/office/powerpoint/2010/main" val="845094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Plan</a:t>
            </a:r>
            <a:endParaRPr lang="en-US" dirty="0"/>
          </a:p>
        </p:txBody>
      </p:sp>
      <p:sp>
        <p:nvSpPr>
          <p:cNvPr id="3" name="Content Placeholder 2"/>
          <p:cNvSpPr>
            <a:spLocks noGrp="1"/>
          </p:cNvSpPr>
          <p:nvPr>
            <p:ph idx="1"/>
          </p:nvPr>
        </p:nvSpPr>
        <p:spPr>
          <a:xfrm>
            <a:off x="0" y="1066800"/>
            <a:ext cx="9144000" cy="5181600"/>
          </a:xfrm>
        </p:spPr>
        <p:txBody>
          <a:bodyPr>
            <a:normAutofit fontScale="85000" lnSpcReduction="20000"/>
          </a:bodyPr>
          <a:lstStyle/>
          <a:p>
            <a:r>
              <a:rPr lang="en-US" dirty="0" smtClean="0"/>
              <a:t>Form teams so students learn about collaboration in research. </a:t>
            </a:r>
          </a:p>
          <a:p>
            <a:r>
              <a:rPr lang="en-US" dirty="0" smtClean="0"/>
              <a:t>Each team is nominally 3-4 students and mentor(s) and will do a project in a  research area assigned to/agreed by team. </a:t>
            </a:r>
          </a:p>
          <a:p>
            <a:r>
              <a:rPr lang="en-US" dirty="0" smtClean="0"/>
              <a:t>Mentor (a </a:t>
            </a:r>
            <a:r>
              <a:rPr lang="en-US" smtClean="0"/>
              <a:t>graduate student) </a:t>
            </a:r>
            <a:r>
              <a:rPr lang="en-US" dirty="0" smtClean="0"/>
              <a:t>is a “manager” and not a researcher</a:t>
            </a:r>
          </a:p>
          <a:p>
            <a:r>
              <a:rPr lang="en-US" dirty="0" smtClean="0"/>
              <a:t>The team will deliver overview of research field at mid term and research results at end of semester </a:t>
            </a:r>
          </a:p>
          <a:p>
            <a:r>
              <a:rPr lang="en-US" dirty="0" smtClean="0"/>
              <a:t>Results documented by Poster, Video placed on </a:t>
            </a:r>
            <a:r>
              <a:rPr lang="en-US" dirty="0" err="1" smtClean="0"/>
              <a:t>Youtube</a:t>
            </a:r>
            <a:r>
              <a:rPr lang="en-US" dirty="0" smtClean="0"/>
              <a:t> and usual research output (presentations, papers, web)</a:t>
            </a:r>
          </a:p>
          <a:p>
            <a:r>
              <a:rPr lang="en-US" dirty="0" smtClean="0"/>
              <a:t>Your team will work together electronically (that’s how its done in major research project) with class interactions and </a:t>
            </a:r>
            <a:r>
              <a:rPr lang="en-US" b="1" dirty="0" smtClean="0"/>
              <a:t>other team meetings </a:t>
            </a:r>
          </a:p>
          <a:p>
            <a:pPr lvl="1"/>
            <a:r>
              <a:rPr lang="en-US" b="1" dirty="0" smtClean="0"/>
              <a:t>Need to meet in and outside class time</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4</a:t>
            </a:r>
            <a:endParaRPr lang="en-US" dirty="0"/>
          </a:p>
        </p:txBody>
      </p:sp>
      <p:sp>
        <p:nvSpPr>
          <p:cNvPr id="3" name="Content Placeholder 2"/>
          <p:cNvSpPr>
            <a:spLocks noGrp="1"/>
          </p:cNvSpPr>
          <p:nvPr>
            <p:ph idx="1"/>
          </p:nvPr>
        </p:nvSpPr>
        <p:spPr>
          <a:xfrm>
            <a:off x="0" y="914400"/>
            <a:ext cx="9144000" cy="5257800"/>
          </a:xfrm>
        </p:spPr>
        <p:txBody>
          <a:bodyPr>
            <a:normAutofit fontScale="92500" lnSpcReduction="20000"/>
          </a:bodyPr>
          <a:lstStyle/>
          <a:p>
            <a:r>
              <a:rPr lang="en-US" dirty="0"/>
              <a:t>12. Studying and analyzing Recommender Systems (e.g. identifying best movie for you) including Collaborative filtering, Content Based filtering and Hybrid-Recommender methods</a:t>
            </a:r>
          </a:p>
          <a:p>
            <a:pPr lvl="1"/>
            <a:r>
              <a:rPr lang="en-US" dirty="0" err="1" smtClean="0"/>
              <a:t>Auble</a:t>
            </a:r>
            <a:r>
              <a:rPr lang="en-US" dirty="0" smtClean="0"/>
              <a:t>, Choi, Maurer, Richardson</a:t>
            </a:r>
          </a:p>
          <a:p>
            <a:r>
              <a:rPr lang="en-US" dirty="0"/>
              <a:t>17.  Improved Voice Biometric </a:t>
            </a:r>
            <a:r>
              <a:rPr lang="en-US" dirty="0" err="1"/>
              <a:t>Sytems</a:t>
            </a:r>
            <a:r>
              <a:rPr lang="en-US" dirty="0"/>
              <a:t> using Kinect. Microsoft Xbox Kinect has been used more than just a sensor for </a:t>
            </a:r>
            <a:r>
              <a:rPr lang="en-US" dirty="0" err="1"/>
              <a:t>xbox</a:t>
            </a:r>
            <a:r>
              <a:rPr lang="en-US" dirty="0"/>
              <a:t> games. Latest Microsoft Kinect SDKs include the capability to track facial expressions. We can use the face tracking feature to monitor the lips and find whether it's the person speaking or a recorded playback</a:t>
            </a:r>
            <a:r>
              <a:rPr lang="en-US" dirty="0" smtClean="0"/>
              <a:t>.</a:t>
            </a:r>
          </a:p>
          <a:p>
            <a:pPr lvl="1"/>
            <a:r>
              <a:rPr lang="en-US" dirty="0" smtClean="0">
                <a:solidFill>
                  <a:srgbClr val="FF0000"/>
                </a:solidFill>
              </a:rPr>
              <a:t>Johnson, </a:t>
            </a:r>
            <a:r>
              <a:rPr lang="en-US" dirty="0" err="1" smtClean="0">
                <a:solidFill>
                  <a:srgbClr val="FF0000"/>
                </a:solidFill>
              </a:rPr>
              <a:t>Lakstins</a:t>
            </a:r>
            <a:r>
              <a:rPr lang="en-US" dirty="0" smtClean="0">
                <a:solidFill>
                  <a:srgbClr val="FF0000"/>
                </a:solidFill>
              </a:rPr>
              <a:t>, Li</a:t>
            </a:r>
            <a:endParaRPr lang="en-US" dirty="0">
              <a:solidFill>
                <a:srgbClr val="FF0000"/>
              </a:solidFill>
            </a:endParaRPr>
          </a:p>
          <a:p>
            <a:endParaRPr lang="en-US" dirty="0"/>
          </a:p>
        </p:txBody>
      </p:sp>
    </p:spTree>
    <p:extLst>
      <p:ext uri="{BB962C8B-B14F-4D97-AF65-F5344CB8AC3E}">
        <p14:creationId xmlns:p14="http://schemas.microsoft.com/office/powerpoint/2010/main" val="3215199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5</a:t>
            </a:r>
            <a:endParaRPr lang="en-US" dirty="0"/>
          </a:p>
        </p:txBody>
      </p:sp>
      <p:sp>
        <p:nvSpPr>
          <p:cNvPr id="3" name="Content Placeholder 2"/>
          <p:cNvSpPr>
            <a:spLocks noGrp="1"/>
          </p:cNvSpPr>
          <p:nvPr>
            <p:ph idx="1"/>
          </p:nvPr>
        </p:nvSpPr>
        <p:spPr>
          <a:xfrm>
            <a:off x="0" y="914400"/>
            <a:ext cx="9144000" cy="5257800"/>
          </a:xfrm>
        </p:spPr>
        <p:txBody>
          <a:bodyPr>
            <a:normAutofit lnSpcReduction="10000"/>
          </a:bodyPr>
          <a:lstStyle/>
          <a:p>
            <a:r>
              <a:rPr lang="en-US" dirty="0"/>
              <a:t>18. Examine how entrepreneurs use information technology in new business development. </a:t>
            </a:r>
          </a:p>
          <a:p>
            <a:pPr lvl="1"/>
            <a:r>
              <a:rPr lang="en-US" dirty="0" err="1" smtClean="0"/>
              <a:t>Ostrom</a:t>
            </a:r>
            <a:r>
              <a:rPr lang="en-US" dirty="0" smtClean="0"/>
              <a:t>, </a:t>
            </a:r>
            <a:r>
              <a:rPr lang="en-US" dirty="0" err="1" smtClean="0"/>
              <a:t>Shwaber</a:t>
            </a:r>
            <a:r>
              <a:rPr lang="en-US" dirty="0" smtClean="0"/>
              <a:t>, </a:t>
            </a:r>
            <a:r>
              <a:rPr lang="en-US" dirty="0" err="1" smtClean="0"/>
              <a:t>Alharji</a:t>
            </a:r>
            <a:r>
              <a:rPr lang="en-US" dirty="0" smtClean="0"/>
              <a:t>, </a:t>
            </a:r>
            <a:r>
              <a:rPr lang="en-US" dirty="0" smtClean="0">
                <a:solidFill>
                  <a:srgbClr val="FFFF00"/>
                </a:solidFill>
              </a:rPr>
              <a:t>Shi</a:t>
            </a:r>
          </a:p>
          <a:p>
            <a:r>
              <a:rPr lang="en-US" dirty="0"/>
              <a:t>19. Comparison between Apple  </a:t>
            </a:r>
            <a:r>
              <a:rPr lang="en-US" dirty="0" err="1"/>
              <a:t>iOS</a:t>
            </a:r>
            <a:r>
              <a:rPr lang="en-US" dirty="0"/>
              <a:t> and Android from users point of view. Students will form questionnaires and ask people how they use their cellphones/PDA's which either have </a:t>
            </a:r>
            <a:r>
              <a:rPr lang="en-US" dirty="0" err="1"/>
              <a:t>ios</a:t>
            </a:r>
            <a:r>
              <a:rPr lang="en-US" dirty="0"/>
              <a:t> or android as their operating system, what kind of activities are they doing on these devices and how the operating system is relevant</a:t>
            </a:r>
            <a:r>
              <a:rPr lang="en-US" dirty="0" smtClean="0"/>
              <a:t>.</a:t>
            </a:r>
          </a:p>
          <a:p>
            <a:pPr lvl="1"/>
            <a:r>
              <a:rPr lang="en-US" dirty="0" smtClean="0"/>
              <a:t>Barrett, </a:t>
            </a:r>
            <a:r>
              <a:rPr lang="en-US" dirty="0" err="1" smtClean="0"/>
              <a:t>Kecan</a:t>
            </a:r>
            <a:r>
              <a:rPr lang="en-US" dirty="0" smtClean="0"/>
              <a:t>, Sprinkle, </a:t>
            </a:r>
            <a:r>
              <a:rPr lang="en-US" dirty="0" smtClean="0">
                <a:solidFill>
                  <a:srgbClr val="FFFF00"/>
                </a:solidFill>
              </a:rPr>
              <a:t>Shi</a:t>
            </a:r>
            <a:endParaRPr lang="en-US" dirty="0">
              <a:solidFill>
                <a:srgbClr val="FFFF00"/>
              </a:solidFill>
            </a:endParaRPr>
          </a:p>
          <a:p>
            <a:endParaRPr lang="en-US" dirty="0" smtClean="0"/>
          </a:p>
          <a:p>
            <a:endParaRPr lang="en-US" dirty="0"/>
          </a:p>
        </p:txBody>
      </p:sp>
    </p:spTree>
    <p:extLst>
      <p:ext uri="{BB962C8B-B14F-4D97-AF65-F5344CB8AC3E}">
        <p14:creationId xmlns:p14="http://schemas.microsoft.com/office/powerpoint/2010/main" val="2497839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6</a:t>
            </a:r>
            <a:endParaRPr lang="en-US" dirty="0"/>
          </a:p>
        </p:txBody>
      </p:sp>
      <p:sp>
        <p:nvSpPr>
          <p:cNvPr id="3" name="Content Placeholder 2"/>
          <p:cNvSpPr>
            <a:spLocks noGrp="1"/>
          </p:cNvSpPr>
          <p:nvPr>
            <p:ph idx="1"/>
          </p:nvPr>
        </p:nvSpPr>
        <p:spPr>
          <a:xfrm>
            <a:off x="0" y="762000"/>
            <a:ext cx="9144000" cy="5257800"/>
          </a:xfrm>
        </p:spPr>
        <p:txBody>
          <a:bodyPr>
            <a:normAutofit fontScale="92500" lnSpcReduction="20000"/>
          </a:bodyPr>
          <a:lstStyle/>
          <a:p>
            <a:r>
              <a:rPr lang="en-US" dirty="0"/>
              <a:t>23. Subtle Changes Result in Great User Experience. This project is intended to encourage students to compare different designs aimed to solve the same problem, and perceive how subtle changes result in great user experience improvement. Students will learn WHAT, WHY, and HOW of good user </a:t>
            </a:r>
            <a:r>
              <a:rPr lang="en-US" dirty="0" smtClean="0"/>
              <a:t>experience</a:t>
            </a:r>
          </a:p>
          <a:p>
            <a:pPr lvl="1"/>
            <a:r>
              <a:rPr lang="en-US" dirty="0" err="1" smtClean="0"/>
              <a:t>Coddens</a:t>
            </a:r>
            <a:r>
              <a:rPr lang="en-US" dirty="0" smtClean="0"/>
              <a:t>, Hwang, Ogden, Perez</a:t>
            </a:r>
          </a:p>
          <a:p>
            <a:r>
              <a:rPr lang="en-US" dirty="0"/>
              <a:t>27. Compare and evaluate Android and </a:t>
            </a:r>
            <a:r>
              <a:rPr lang="en-US" dirty="0" err="1"/>
              <a:t>iOS</a:t>
            </a:r>
            <a:r>
              <a:rPr lang="en-US" dirty="0"/>
              <a:t> with respect to mobile security" such as Web-based attacks, Malware, Denial of resource and service, Data Integrity attacks and Social engineering attacks, Study how these are addressed in Android and IOS.</a:t>
            </a:r>
          </a:p>
          <a:p>
            <a:pPr lvl="1"/>
            <a:r>
              <a:rPr lang="en-US" dirty="0" smtClean="0"/>
              <a:t>West, Wilson,</a:t>
            </a:r>
            <a:r>
              <a:rPr lang="en-US" dirty="0" smtClean="0">
                <a:solidFill>
                  <a:srgbClr val="00B050"/>
                </a:solidFill>
              </a:rPr>
              <a:t> Li, Johnson</a:t>
            </a:r>
            <a:endParaRPr lang="en-US" dirty="0">
              <a:solidFill>
                <a:srgbClr val="00B050"/>
              </a:solidFill>
            </a:endParaRPr>
          </a:p>
        </p:txBody>
      </p:sp>
    </p:spTree>
    <p:extLst>
      <p:ext uri="{BB962C8B-B14F-4D97-AF65-F5344CB8AC3E}">
        <p14:creationId xmlns:p14="http://schemas.microsoft.com/office/powerpoint/2010/main" val="627120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200" dirty="0" smtClean="0"/>
              <a:t>Fall 2012 Suggested Projects I: Network Science</a:t>
            </a:r>
            <a:endParaRPr lang="en-US" sz="3200" dirty="0"/>
          </a:p>
        </p:txBody>
      </p:sp>
      <p:sp>
        <p:nvSpPr>
          <p:cNvPr id="3" name="Content Placeholder 2"/>
          <p:cNvSpPr>
            <a:spLocks noGrp="1"/>
          </p:cNvSpPr>
          <p:nvPr>
            <p:ph idx="1"/>
          </p:nvPr>
        </p:nvSpPr>
        <p:spPr>
          <a:xfrm>
            <a:off x="0" y="914400"/>
            <a:ext cx="9144000" cy="5562600"/>
          </a:xfrm>
        </p:spPr>
        <p:txBody>
          <a:bodyPr>
            <a:normAutofit/>
          </a:bodyPr>
          <a:lstStyle/>
          <a:p>
            <a:pPr lvl="0"/>
            <a:r>
              <a:rPr lang="en-US" sz="2800" dirty="0" smtClean="0"/>
              <a:t>1: Identify </a:t>
            </a:r>
            <a:r>
              <a:rPr lang="en-US" sz="2800" dirty="0"/>
              <a:t>influential people on Twitter and discover who try to fool others. (Repeat last semester’s project 3</a:t>
            </a:r>
            <a:r>
              <a:rPr lang="en-US" sz="2800" dirty="0" smtClean="0"/>
              <a:t>)</a:t>
            </a:r>
          </a:p>
          <a:p>
            <a:pPr lvl="0"/>
            <a:r>
              <a:rPr lang="en-US" sz="2800" dirty="0" smtClean="0"/>
              <a:t>2: </a:t>
            </a:r>
            <a:r>
              <a:rPr lang="en-US" sz="2800" dirty="0"/>
              <a:t>"We know what's going on! How to auto-detect events from Twitter text stream?" </a:t>
            </a:r>
            <a:endParaRPr lang="en-US" sz="2800" dirty="0" smtClean="0"/>
          </a:p>
          <a:p>
            <a:pPr lvl="0"/>
            <a:r>
              <a:rPr lang="en-US" sz="2800" dirty="0" smtClean="0"/>
              <a:t>3: </a:t>
            </a:r>
            <a:r>
              <a:rPr lang="en-US" sz="2800" dirty="0"/>
              <a:t>How Cloud computing will change the face of Social Media and Gaming industry by eradicating the need of specific software and expensive hardware. </a:t>
            </a:r>
            <a:endParaRPr lang="en-US" sz="2800" dirty="0" smtClean="0"/>
          </a:p>
          <a:p>
            <a:r>
              <a:rPr lang="en-US" sz="2800" dirty="0" smtClean="0"/>
              <a:t>4: Why </a:t>
            </a:r>
            <a:r>
              <a:rPr lang="en-US" sz="2800" dirty="0"/>
              <a:t>Google+ is not as successful as Facebook? (See last semester project 2)</a:t>
            </a:r>
          </a:p>
          <a:p>
            <a:r>
              <a:rPr lang="en-US" sz="2800" dirty="0" smtClean="0"/>
              <a:t>5: </a:t>
            </a:r>
            <a:r>
              <a:rPr lang="en-US" sz="2800" dirty="0"/>
              <a:t>Evaluate How social network affects an employee looking for a job as well as an employer making the decision? How is that going to change our career path?</a:t>
            </a:r>
          </a:p>
          <a:p>
            <a:pPr lvl="0"/>
            <a:endParaRPr lang="en-US" sz="2800" dirty="0"/>
          </a:p>
          <a:p>
            <a:endParaRPr lang="en-US" sz="2800" dirty="0"/>
          </a:p>
        </p:txBody>
      </p:sp>
    </p:spTree>
    <p:extLst>
      <p:ext uri="{BB962C8B-B14F-4D97-AF65-F5344CB8AC3E}">
        <p14:creationId xmlns:p14="http://schemas.microsoft.com/office/powerpoint/2010/main" val="3881107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Fall 2012 Suggested Projects II:</a:t>
            </a:r>
            <a:br>
              <a:rPr lang="en-US" dirty="0" smtClean="0"/>
            </a:br>
            <a:r>
              <a:rPr lang="en-US" dirty="0" smtClean="0"/>
              <a:t>Health Informatics</a:t>
            </a:r>
            <a:endParaRPr lang="en-US" dirty="0"/>
          </a:p>
        </p:txBody>
      </p:sp>
      <p:sp>
        <p:nvSpPr>
          <p:cNvPr id="3" name="Content Placeholder 2"/>
          <p:cNvSpPr>
            <a:spLocks noGrp="1"/>
          </p:cNvSpPr>
          <p:nvPr>
            <p:ph idx="1"/>
          </p:nvPr>
        </p:nvSpPr>
        <p:spPr>
          <a:xfrm>
            <a:off x="0" y="1295400"/>
            <a:ext cx="9144000" cy="5181600"/>
          </a:xfrm>
        </p:spPr>
        <p:txBody>
          <a:bodyPr>
            <a:normAutofit/>
          </a:bodyPr>
          <a:lstStyle/>
          <a:p>
            <a:r>
              <a:rPr lang="en-US" sz="2800" dirty="0" smtClean="0"/>
              <a:t>6: </a:t>
            </a:r>
            <a:r>
              <a:rPr lang="en-US" sz="2800" dirty="0"/>
              <a:t>A mobile application to maintain healthy diet for good health.</a:t>
            </a:r>
          </a:p>
          <a:p>
            <a:r>
              <a:rPr lang="en-US" sz="2800" dirty="0" smtClean="0"/>
              <a:t>7: </a:t>
            </a:r>
            <a:r>
              <a:rPr lang="en-US" sz="2800" dirty="0"/>
              <a:t>Impact of interactive systems ( mobile phone, computer, sensors) on users' daily behavior to foster a healthier life.</a:t>
            </a:r>
          </a:p>
          <a:p>
            <a:pPr lvl="0"/>
            <a:endParaRPr lang="en-US" sz="2800" dirty="0"/>
          </a:p>
          <a:p>
            <a:endParaRPr lang="en-US" sz="2800" dirty="0"/>
          </a:p>
        </p:txBody>
      </p:sp>
    </p:spTree>
    <p:extLst>
      <p:ext uri="{BB962C8B-B14F-4D97-AF65-F5344CB8AC3E}">
        <p14:creationId xmlns:p14="http://schemas.microsoft.com/office/powerpoint/2010/main" val="754838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200" dirty="0"/>
              <a:t>Fall 2012 Suggested Projects II: </a:t>
            </a:r>
            <a:r>
              <a:rPr lang="en-US" sz="3200" dirty="0" smtClean="0"/>
              <a:t>Life-Style Informatics</a:t>
            </a:r>
            <a:endParaRPr lang="en-US" sz="3200" dirty="0"/>
          </a:p>
        </p:txBody>
      </p:sp>
      <p:sp>
        <p:nvSpPr>
          <p:cNvPr id="3" name="Content Placeholder 2"/>
          <p:cNvSpPr>
            <a:spLocks noGrp="1"/>
          </p:cNvSpPr>
          <p:nvPr>
            <p:ph idx="1"/>
          </p:nvPr>
        </p:nvSpPr>
        <p:spPr>
          <a:xfrm>
            <a:off x="-20320" y="914400"/>
            <a:ext cx="9144000" cy="5257800"/>
          </a:xfrm>
        </p:spPr>
        <p:txBody>
          <a:bodyPr>
            <a:normAutofit fontScale="77500" lnSpcReduction="20000"/>
          </a:bodyPr>
          <a:lstStyle/>
          <a:p>
            <a:pPr lvl="0"/>
            <a:r>
              <a:rPr lang="en-US" dirty="0" smtClean="0"/>
              <a:t>8: Technology </a:t>
            </a:r>
            <a:r>
              <a:rPr lang="en-US" dirty="0"/>
              <a:t>when compared to other fields has had very limited impact on restaurants. Come up with a design to incorporate technology more into restaurants and help the customers have a better dining experience.</a:t>
            </a:r>
          </a:p>
          <a:p>
            <a:pPr lvl="0"/>
            <a:r>
              <a:rPr lang="en-US" dirty="0" smtClean="0"/>
              <a:t>9: "E-Wardrobe</a:t>
            </a:r>
            <a:r>
              <a:rPr lang="en-US" dirty="0"/>
              <a:t>" this enables people to check how an item (like a dress etc.) looks on them without </a:t>
            </a:r>
            <a:r>
              <a:rPr lang="en-US" dirty="0" smtClean="0"/>
              <a:t>putting </a:t>
            </a:r>
            <a:r>
              <a:rPr lang="en-US" dirty="0"/>
              <a:t>it </a:t>
            </a:r>
            <a:r>
              <a:rPr lang="en-US" dirty="0" smtClean="0"/>
              <a:t>on physically using </a:t>
            </a:r>
            <a:r>
              <a:rPr lang="en-US" dirty="0"/>
              <a:t>computer vision techniques. </a:t>
            </a:r>
          </a:p>
          <a:p>
            <a:pPr lvl="0"/>
            <a:r>
              <a:rPr lang="en-US" dirty="0" smtClean="0"/>
              <a:t>10: Detecting </a:t>
            </a:r>
            <a:r>
              <a:rPr lang="en-US" dirty="0"/>
              <a:t>warning signs (traffic signs) in images using computer vision techniques.</a:t>
            </a:r>
          </a:p>
          <a:p>
            <a:pPr lvl="0"/>
            <a:r>
              <a:rPr lang="en-US" dirty="0" smtClean="0"/>
              <a:t>11: Collision(accident</a:t>
            </a:r>
            <a:r>
              <a:rPr lang="en-US" dirty="0"/>
              <a:t>) detection system. (Using computer vision techniques on a video). This can be used in the surveillance systems to instantly respond and send medical help.</a:t>
            </a:r>
          </a:p>
          <a:p>
            <a:pPr lvl="0"/>
            <a:r>
              <a:rPr lang="en-US" dirty="0" smtClean="0"/>
              <a:t>12: Studying </a:t>
            </a:r>
            <a:r>
              <a:rPr lang="en-US" dirty="0"/>
              <a:t>and analyzing Recommender Systems (e.g. identifying best movie for you) including Collaborative filtering, Content Based filtering and Hybrid-Recommender methods.</a:t>
            </a:r>
          </a:p>
          <a:p>
            <a:endParaRPr lang="en-US" dirty="0"/>
          </a:p>
        </p:txBody>
      </p:sp>
    </p:spTree>
    <p:extLst>
      <p:ext uri="{BB962C8B-B14F-4D97-AF65-F5344CB8AC3E}">
        <p14:creationId xmlns:p14="http://schemas.microsoft.com/office/powerpoint/2010/main" val="454099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200" dirty="0"/>
              <a:t>Fall 2012 Suggested Projects </a:t>
            </a:r>
            <a:r>
              <a:rPr lang="en-US" sz="3200" dirty="0" smtClean="0"/>
              <a:t>IV: Social Informatics</a:t>
            </a:r>
            <a:endParaRPr lang="en-US" sz="3200" dirty="0"/>
          </a:p>
        </p:txBody>
      </p:sp>
      <p:sp>
        <p:nvSpPr>
          <p:cNvPr id="3" name="Content Placeholder 2"/>
          <p:cNvSpPr>
            <a:spLocks noGrp="1"/>
          </p:cNvSpPr>
          <p:nvPr>
            <p:ph idx="1"/>
          </p:nvPr>
        </p:nvSpPr>
        <p:spPr>
          <a:xfrm>
            <a:off x="-20320" y="685800"/>
            <a:ext cx="9144000" cy="6019800"/>
          </a:xfrm>
        </p:spPr>
        <p:txBody>
          <a:bodyPr>
            <a:normAutofit fontScale="62500" lnSpcReduction="20000"/>
          </a:bodyPr>
          <a:lstStyle/>
          <a:p>
            <a:r>
              <a:rPr lang="en-US" sz="3500" dirty="0" smtClean="0"/>
              <a:t>13: With </a:t>
            </a:r>
            <a:r>
              <a:rPr lang="en-US" sz="3500" dirty="0"/>
              <a:t>the teenagers getting greater exposure to internet the instances of cyber-bullying has drastically increased. Propose a design to reduce or stop cyber-bullying. (The students will conduct survey and personal interviews to collect information. Contact organizations, check libraries and online resources  to know what measures are taken at present.</a:t>
            </a:r>
          </a:p>
          <a:p>
            <a:pPr lvl="0"/>
            <a:r>
              <a:rPr lang="en-US" sz="3500" dirty="0" smtClean="0"/>
              <a:t>14: An </a:t>
            </a:r>
            <a:r>
              <a:rPr lang="en-US" sz="3500" dirty="0"/>
              <a:t>extension to the last year's top prize winner:  Use social media in crises (e.g. tsunami, hurricane. earthquake). The government has failed to keep victims informed; only hope is bottoms up system. Prototype </a:t>
            </a:r>
            <a:r>
              <a:rPr lang="en-US" sz="3500" dirty="0" err="1"/>
              <a:t>OpenQuake</a:t>
            </a:r>
            <a:r>
              <a:rPr lang="en-US" sz="3500" dirty="0"/>
              <a:t> community environment .This time we want to make it portable for smartphones and develop a way to send alerts to various types of social media! See project 4 last year</a:t>
            </a:r>
          </a:p>
          <a:p>
            <a:pPr algn="ctr"/>
            <a:r>
              <a:rPr lang="en-US" sz="3800" b="1" dirty="0"/>
              <a:t>Ubiquitous Computing</a:t>
            </a:r>
            <a:endParaRPr lang="en-US" sz="3800" dirty="0"/>
          </a:p>
          <a:p>
            <a:pPr lvl="0"/>
            <a:r>
              <a:rPr lang="en-US" sz="3500" dirty="0" smtClean="0"/>
              <a:t>15: Use </a:t>
            </a:r>
            <a:r>
              <a:rPr lang="en-US" sz="3500" dirty="0"/>
              <a:t>of smart phones as digital wallets: Today we use smart phones not only to make calls or send e-mails or text messages but also as a mini- computer. A smart phone today can be used as a Navigator, Gaming device, Music Player, Virtual Vault to store important documents and even as digital wallets. One example is the smartphone application- Lemon </a:t>
            </a:r>
            <a:r>
              <a:rPr lang="en-US" sz="3500" u="sng" dirty="0">
                <a:hlinkClick r:id="rId2"/>
              </a:rPr>
              <a:t>http://lemon.com</a:t>
            </a:r>
            <a:r>
              <a:rPr lang="en-US" sz="3500" dirty="0"/>
              <a:t>. (See last year’s project 5)</a:t>
            </a:r>
          </a:p>
          <a:p>
            <a:pPr lvl="0"/>
            <a:r>
              <a:rPr lang="en-US" sz="3500" dirty="0" smtClean="0"/>
              <a:t>16: Evaluate </a:t>
            </a:r>
            <a:r>
              <a:rPr lang="en-US" sz="3500" dirty="0"/>
              <a:t>how smart phones affect the way we do research nowadays?</a:t>
            </a:r>
          </a:p>
          <a:p>
            <a:endParaRPr lang="en-US" dirty="0"/>
          </a:p>
        </p:txBody>
      </p:sp>
    </p:spTree>
    <p:extLst>
      <p:ext uri="{BB962C8B-B14F-4D97-AF65-F5344CB8AC3E}">
        <p14:creationId xmlns:p14="http://schemas.microsoft.com/office/powerpoint/2010/main" val="3828062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200" dirty="0"/>
              <a:t>Fall 2012 Suggested Projects </a:t>
            </a:r>
            <a:r>
              <a:rPr lang="en-US" sz="3200" dirty="0" smtClean="0"/>
              <a:t>V: HCI Design</a:t>
            </a:r>
            <a:endParaRPr lang="en-US" sz="3200" dirty="0"/>
          </a:p>
        </p:txBody>
      </p:sp>
      <p:sp>
        <p:nvSpPr>
          <p:cNvPr id="3" name="Content Placeholder 2"/>
          <p:cNvSpPr>
            <a:spLocks noGrp="1"/>
          </p:cNvSpPr>
          <p:nvPr>
            <p:ph idx="1"/>
          </p:nvPr>
        </p:nvSpPr>
        <p:spPr>
          <a:xfrm>
            <a:off x="-20320" y="685800"/>
            <a:ext cx="9144000" cy="6019800"/>
          </a:xfrm>
        </p:spPr>
        <p:txBody>
          <a:bodyPr>
            <a:normAutofit fontScale="92500" lnSpcReduction="10000"/>
          </a:bodyPr>
          <a:lstStyle/>
          <a:p>
            <a:pPr lvl="0"/>
            <a:r>
              <a:rPr lang="en-US" sz="2400" dirty="0" smtClean="0"/>
              <a:t>17: Improved </a:t>
            </a:r>
            <a:r>
              <a:rPr lang="en-US" sz="2400" dirty="0"/>
              <a:t>Voice Biometric </a:t>
            </a:r>
            <a:r>
              <a:rPr lang="en-US" sz="2400" dirty="0" err="1"/>
              <a:t>Sytems</a:t>
            </a:r>
            <a:r>
              <a:rPr lang="en-US" sz="2400" dirty="0"/>
              <a:t> using Kinect. Microsoft Xbox Kinect has been used more than just a sensor for </a:t>
            </a:r>
            <a:r>
              <a:rPr lang="en-US" sz="2400" dirty="0" err="1"/>
              <a:t>xbox</a:t>
            </a:r>
            <a:r>
              <a:rPr lang="en-US" sz="2400" dirty="0"/>
              <a:t> games. Latest Microsoft Kinect SDKs include the capability to track facial expressions. We can use the face tracking feature to monitor the lips and find whether it's the person speaking or a recorded playback.</a:t>
            </a:r>
          </a:p>
          <a:p>
            <a:pPr lvl="0"/>
            <a:r>
              <a:rPr lang="en-US" sz="2400" dirty="0" smtClean="0"/>
              <a:t>18: Examine </a:t>
            </a:r>
            <a:r>
              <a:rPr lang="en-US" sz="2400" dirty="0"/>
              <a:t>how entrepreneurs use information technology in new business development. (See last semester’s project 9.)</a:t>
            </a:r>
          </a:p>
          <a:p>
            <a:pPr lvl="0"/>
            <a:r>
              <a:rPr lang="en-US" sz="2400" dirty="0" smtClean="0"/>
              <a:t>19: Comparison </a:t>
            </a:r>
            <a:r>
              <a:rPr lang="en-US" sz="2400" dirty="0"/>
              <a:t>between Apple  </a:t>
            </a:r>
            <a:r>
              <a:rPr lang="en-US" sz="2400" dirty="0" err="1" smtClean="0"/>
              <a:t>iOS</a:t>
            </a:r>
            <a:r>
              <a:rPr lang="en-US" sz="2400" dirty="0" smtClean="0"/>
              <a:t> </a:t>
            </a:r>
            <a:r>
              <a:rPr lang="en-US" sz="2400" dirty="0"/>
              <a:t>and </a:t>
            </a:r>
            <a:r>
              <a:rPr lang="en-US" sz="2400" dirty="0" smtClean="0"/>
              <a:t>Android </a:t>
            </a:r>
            <a:r>
              <a:rPr lang="en-US" sz="2400" dirty="0"/>
              <a:t>from users point of view. Students will form questionnaires and ask people how they use their cellphones/PDA's which either have </a:t>
            </a:r>
            <a:r>
              <a:rPr lang="en-US" sz="2400" dirty="0" err="1"/>
              <a:t>ios</a:t>
            </a:r>
            <a:r>
              <a:rPr lang="en-US" sz="2400" dirty="0"/>
              <a:t> or android as their operating system, what kind of activities are they doing on these devices and how the operating system is relevant.</a:t>
            </a:r>
          </a:p>
          <a:p>
            <a:pPr lvl="0"/>
            <a:r>
              <a:rPr lang="en-US" sz="2400" dirty="0" smtClean="0"/>
              <a:t>20: Comparison </a:t>
            </a:r>
            <a:r>
              <a:rPr lang="en-US" sz="2400" dirty="0"/>
              <a:t>of various web services. This project will require students to study the various web services that exist. Analyze their pros and cons, suggest an improvisation if there could be any. It will help them learn how the web works and how applications run. </a:t>
            </a:r>
          </a:p>
          <a:p>
            <a:pPr lvl="0"/>
            <a:r>
              <a:rPr lang="en-US" sz="2400" dirty="0" smtClean="0"/>
              <a:t>21: Comparison </a:t>
            </a:r>
            <a:r>
              <a:rPr lang="en-US" sz="2400" dirty="0"/>
              <a:t>and analysis of the different versions of </a:t>
            </a:r>
            <a:r>
              <a:rPr lang="en-US" sz="2400" dirty="0" smtClean="0"/>
              <a:t>Android </a:t>
            </a:r>
            <a:r>
              <a:rPr lang="en-US" sz="2400" dirty="0"/>
              <a:t>operating system. Identify bugs and new directions</a:t>
            </a:r>
          </a:p>
          <a:p>
            <a:endParaRPr lang="en-US" dirty="0"/>
          </a:p>
        </p:txBody>
      </p:sp>
    </p:spTree>
    <p:extLst>
      <p:ext uri="{BB962C8B-B14F-4D97-AF65-F5344CB8AC3E}">
        <p14:creationId xmlns:p14="http://schemas.microsoft.com/office/powerpoint/2010/main" val="88865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200" dirty="0"/>
              <a:t>Fall 2012 Suggested Projects </a:t>
            </a:r>
            <a:r>
              <a:rPr lang="en-US" sz="3200" dirty="0" smtClean="0"/>
              <a:t>VI: HCI Design</a:t>
            </a:r>
            <a:endParaRPr lang="en-US" sz="3200" dirty="0"/>
          </a:p>
        </p:txBody>
      </p:sp>
      <p:sp>
        <p:nvSpPr>
          <p:cNvPr id="3" name="Content Placeholder 2"/>
          <p:cNvSpPr>
            <a:spLocks noGrp="1"/>
          </p:cNvSpPr>
          <p:nvPr>
            <p:ph idx="1"/>
          </p:nvPr>
        </p:nvSpPr>
        <p:spPr>
          <a:xfrm>
            <a:off x="-20320" y="685800"/>
            <a:ext cx="9144000" cy="6096000"/>
          </a:xfrm>
        </p:spPr>
        <p:txBody>
          <a:bodyPr>
            <a:normAutofit fontScale="85000" lnSpcReduction="20000"/>
          </a:bodyPr>
          <a:lstStyle/>
          <a:p>
            <a:pPr lvl="0"/>
            <a:r>
              <a:rPr lang="en-US" sz="2400" dirty="0" smtClean="0"/>
              <a:t>22: User </a:t>
            </a:r>
            <a:r>
              <a:rPr lang="en-US" sz="2400" dirty="0"/>
              <a:t>Experience Everywhere. </a:t>
            </a:r>
            <a:r>
              <a:rPr lang="en-US" sz="2400" dirty="0" smtClean="0"/>
              <a:t>This </a:t>
            </a:r>
            <a:r>
              <a:rPr lang="en-US" sz="2400" dirty="0"/>
              <a:t>project is intended to help student discover user experience existence in our daily life, cultivate their design ideology, and think over how to improve such user experience. Through learning and observing events such as a shopping process in shopping mall, or a catering process in a food court, students will learn how to perceive even subtle problem that may greatly impair user experience, which could be ignored by most of others.</a:t>
            </a:r>
          </a:p>
          <a:p>
            <a:pPr lvl="0"/>
            <a:r>
              <a:rPr lang="en-US" sz="2400" dirty="0" smtClean="0"/>
              <a:t>23: Subtle </a:t>
            </a:r>
            <a:r>
              <a:rPr lang="en-US" sz="2400" dirty="0"/>
              <a:t>Changes Result in Great User Experience. This project is intended to encourage students to compare different designs aimed to solve the same problem, and perceive how subtle changes result in great user experience improvement. Students will learn WHAT, WHY, and HOW </a:t>
            </a:r>
            <a:r>
              <a:rPr lang="en-US" sz="2400" dirty="0" smtClean="0"/>
              <a:t>of good user experience</a:t>
            </a:r>
            <a:endParaRPr lang="en-US" sz="2400" dirty="0"/>
          </a:p>
          <a:p>
            <a:pPr lvl="0"/>
            <a:r>
              <a:rPr lang="en-US" sz="2400" dirty="0" smtClean="0"/>
              <a:t>24: Mobile </a:t>
            </a:r>
            <a:r>
              <a:rPr lang="en-US" sz="2400" dirty="0"/>
              <a:t>devices: promoting or obstructing communications? </a:t>
            </a:r>
            <a:r>
              <a:rPr lang="en-US" sz="2400" dirty="0" smtClean="0"/>
              <a:t>This </a:t>
            </a:r>
            <a:r>
              <a:rPr lang="en-US" sz="2400" dirty="0"/>
              <a:t>project is intended to encourage students to rethink if mobile devices </a:t>
            </a:r>
            <a:r>
              <a:rPr lang="en-US" sz="2400" dirty="0" smtClean="0"/>
              <a:t>are promoting or obstructing the </a:t>
            </a:r>
            <a:r>
              <a:rPr lang="en-US" sz="2400" dirty="0"/>
              <a:t>communications between each </a:t>
            </a:r>
            <a:r>
              <a:rPr lang="en-US" sz="2400" dirty="0" smtClean="0"/>
              <a:t>other.</a:t>
            </a:r>
          </a:p>
          <a:p>
            <a:pPr lvl="0"/>
            <a:r>
              <a:rPr lang="en-US" sz="2400" dirty="0" smtClean="0"/>
              <a:t>25: Evaluation </a:t>
            </a:r>
            <a:r>
              <a:rPr lang="en-US" sz="2400" dirty="0"/>
              <a:t>and difference between mobile sites/apps and desktop websites. We shall be talking about the differences of them with regard to Design, Content, Graphics, look and feel and what are the modifications that have to be done for a traditional website to make it compatible for </a:t>
            </a:r>
            <a:r>
              <a:rPr lang="en-US" sz="2400" dirty="0" smtClean="0"/>
              <a:t>smart phones.</a:t>
            </a:r>
            <a:endParaRPr lang="en-US" sz="2400" dirty="0"/>
          </a:p>
          <a:p>
            <a:pPr lvl="0"/>
            <a:r>
              <a:rPr lang="en-US" sz="2400" dirty="0" smtClean="0"/>
              <a:t>26: Case </a:t>
            </a:r>
            <a:r>
              <a:rPr lang="en-US" sz="2400" dirty="0"/>
              <a:t>study about persuasive design with technology. Find out one exemplar that can prove a successful persuasive design in information technology and analyze how it </a:t>
            </a:r>
            <a:r>
              <a:rPr lang="en-US" sz="2400" dirty="0" smtClean="0"/>
              <a:t>succeeds. </a:t>
            </a:r>
            <a:r>
              <a:rPr lang="en-US" sz="2400" dirty="0"/>
              <a:t>Generate tips for designers about how to make a product successful in persuading people to change their habits/attitudes/behaviors or  belief.</a:t>
            </a:r>
          </a:p>
          <a:p>
            <a:endParaRPr lang="en-US" dirty="0"/>
          </a:p>
        </p:txBody>
      </p:sp>
    </p:spTree>
    <p:extLst>
      <p:ext uri="{BB962C8B-B14F-4D97-AF65-F5344CB8AC3E}">
        <p14:creationId xmlns:p14="http://schemas.microsoft.com/office/powerpoint/2010/main" val="1600371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200" dirty="0"/>
              <a:t>Fall 2012 Suggested Projects </a:t>
            </a:r>
            <a:r>
              <a:rPr lang="en-US" sz="3200" dirty="0" smtClean="0"/>
              <a:t>VII: Security</a:t>
            </a:r>
            <a:endParaRPr lang="en-US" sz="3200" dirty="0"/>
          </a:p>
        </p:txBody>
      </p:sp>
      <p:sp>
        <p:nvSpPr>
          <p:cNvPr id="3" name="Content Placeholder 2"/>
          <p:cNvSpPr>
            <a:spLocks noGrp="1"/>
          </p:cNvSpPr>
          <p:nvPr>
            <p:ph idx="1"/>
          </p:nvPr>
        </p:nvSpPr>
        <p:spPr>
          <a:xfrm>
            <a:off x="-20320" y="685800"/>
            <a:ext cx="9144000" cy="6096000"/>
          </a:xfrm>
        </p:spPr>
        <p:txBody>
          <a:bodyPr>
            <a:normAutofit fontScale="77500" lnSpcReduction="20000"/>
          </a:bodyPr>
          <a:lstStyle/>
          <a:p>
            <a:pPr lvl="0"/>
            <a:r>
              <a:rPr lang="en-US" dirty="0" smtClean="0"/>
              <a:t>27: Compare </a:t>
            </a:r>
            <a:r>
              <a:rPr lang="en-US" dirty="0"/>
              <a:t>and evaluate Android and </a:t>
            </a:r>
            <a:r>
              <a:rPr lang="en-US" dirty="0" err="1"/>
              <a:t>iOS</a:t>
            </a:r>
            <a:r>
              <a:rPr lang="en-US" dirty="0"/>
              <a:t> with respect to mobile security" such as Web-based attacks, Malware, Denial of resource and service, Data Integrity attacks and Social engineering attacks, Study how these are addressed in Android and IOS.</a:t>
            </a:r>
          </a:p>
          <a:p>
            <a:pPr lvl="0"/>
            <a:r>
              <a:rPr lang="en-US" dirty="0" smtClean="0"/>
              <a:t>28: Privacy </a:t>
            </a:r>
            <a:r>
              <a:rPr lang="en-US" dirty="0"/>
              <a:t>in online social networks(OSNs) has got a lot of attention and it is still a problem. Although OSNs allow users to define fine-grained access control lists on their profiles and walls, it is difficult for most users to specify these detailed policies. In this project, we design a Facebook application that helps users to evaluate their privacy policies by showing them a </a:t>
            </a:r>
            <a:r>
              <a:rPr lang="en-US" dirty="0" smtClean="0"/>
              <a:t>score </a:t>
            </a:r>
            <a:r>
              <a:rPr lang="en-US" dirty="0"/>
              <a:t>on how their current privacy settings are enforced and if they are consistent with their initial intentions. This application needs to get access to users’ privacy settings as well as their information on profiles and walls after being run by them. For evaluating the effectiveness of the privacy settings, some specific privacy metrics should be defined. By analyzing the collected information and based on the privacy metrics, the application provides a report on the possible privacy leakages, along with some warnings and suggestions.</a:t>
            </a:r>
          </a:p>
          <a:p>
            <a:endParaRPr lang="en-US" dirty="0"/>
          </a:p>
        </p:txBody>
      </p:sp>
    </p:spTree>
    <p:extLst>
      <p:ext uri="{BB962C8B-B14F-4D97-AF65-F5344CB8AC3E}">
        <p14:creationId xmlns:p14="http://schemas.microsoft.com/office/powerpoint/2010/main" val="426921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Philosophy</a:t>
            </a:r>
            <a:endParaRPr lang="en-US" dirty="0"/>
          </a:p>
        </p:txBody>
      </p:sp>
      <p:sp>
        <p:nvSpPr>
          <p:cNvPr id="3" name="Content Placeholder 2"/>
          <p:cNvSpPr>
            <a:spLocks noGrp="1"/>
          </p:cNvSpPr>
          <p:nvPr>
            <p:ph idx="1"/>
          </p:nvPr>
        </p:nvSpPr>
        <p:spPr>
          <a:xfrm>
            <a:off x="0" y="1066800"/>
            <a:ext cx="9144000" cy="5638800"/>
          </a:xfrm>
        </p:spPr>
        <p:txBody>
          <a:bodyPr>
            <a:normAutofit lnSpcReduction="10000"/>
          </a:bodyPr>
          <a:lstStyle/>
          <a:p>
            <a:r>
              <a:rPr lang="en-US" dirty="0"/>
              <a:t>Occasional Weekly Homework – total 15%</a:t>
            </a:r>
          </a:p>
          <a:p>
            <a:r>
              <a:rPr lang="en-US" dirty="0"/>
              <a:t>Midterm Project Review (Presentation, Paper) – 15%</a:t>
            </a:r>
          </a:p>
          <a:p>
            <a:r>
              <a:rPr lang="en-US" dirty="0"/>
              <a:t>Individual final report – total 20%</a:t>
            </a:r>
          </a:p>
          <a:p>
            <a:r>
              <a:rPr lang="en-US" dirty="0"/>
              <a:t>Team final activities ( </a:t>
            </a:r>
            <a:r>
              <a:rPr lang="en-US" dirty="0" smtClean="0"/>
              <a:t>YouTube </a:t>
            </a:r>
            <a:r>
              <a:rPr lang="en-US" dirty="0"/>
              <a:t>Video, Paper) Grader, Professor Evaluation– 16%</a:t>
            </a:r>
          </a:p>
          <a:p>
            <a:r>
              <a:rPr lang="en-US" b="1" dirty="0"/>
              <a:t>Team final Poster Event Evaluation - 16</a:t>
            </a:r>
            <a:r>
              <a:rPr lang="en-US" b="1" dirty="0" smtClean="0"/>
              <a:t>% (more variance)</a:t>
            </a:r>
            <a:endParaRPr lang="en-US" b="1" dirty="0"/>
          </a:p>
          <a:p>
            <a:r>
              <a:rPr lang="en-US" b="1" dirty="0"/>
              <a:t>Peer final Assessment - 3</a:t>
            </a:r>
            <a:r>
              <a:rPr lang="en-US" b="1" dirty="0" smtClean="0"/>
              <a:t>% (large variance)</a:t>
            </a:r>
            <a:endParaRPr lang="en-US" b="1" dirty="0"/>
          </a:p>
          <a:p>
            <a:r>
              <a:rPr lang="en-US" b="1" dirty="0"/>
              <a:t>Mentor final Assessment - 5</a:t>
            </a:r>
            <a:r>
              <a:rPr lang="en-US" b="1" dirty="0" smtClean="0"/>
              <a:t>% </a:t>
            </a:r>
            <a:r>
              <a:rPr lang="en-US" b="1" dirty="0"/>
              <a:t>(large variance</a:t>
            </a:r>
            <a:r>
              <a:rPr lang="en-US" b="1" dirty="0" smtClean="0"/>
              <a:t>)</a:t>
            </a:r>
            <a:endParaRPr lang="en-US" b="1" dirty="0"/>
          </a:p>
          <a:p>
            <a:r>
              <a:rPr lang="en-US" dirty="0"/>
              <a:t>Attendance – total 10%</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3200" dirty="0"/>
              <a:t>Fall 2012 Suggested Projects </a:t>
            </a:r>
            <a:r>
              <a:rPr lang="en-US" sz="3200" dirty="0" smtClean="0"/>
              <a:t>VIII: Bioinformatics</a:t>
            </a:r>
            <a:endParaRPr lang="en-US" sz="3200" dirty="0"/>
          </a:p>
        </p:txBody>
      </p:sp>
      <p:sp>
        <p:nvSpPr>
          <p:cNvPr id="3" name="Content Placeholder 2"/>
          <p:cNvSpPr>
            <a:spLocks noGrp="1"/>
          </p:cNvSpPr>
          <p:nvPr>
            <p:ph idx="1"/>
          </p:nvPr>
        </p:nvSpPr>
        <p:spPr>
          <a:xfrm>
            <a:off x="-20320" y="685800"/>
            <a:ext cx="9144000" cy="6096000"/>
          </a:xfrm>
        </p:spPr>
        <p:txBody>
          <a:bodyPr>
            <a:normAutofit fontScale="62500" lnSpcReduction="20000"/>
          </a:bodyPr>
          <a:lstStyle/>
          <a:p>
            <a:pPr lvl="0"/>
            <a:r>
              <a:rPr lang="en-US" dirty="0" smtClean="0"/>
              <a:t>29: Explore </a:t>
            </a:r>
            <a:r>
              <a:rPr lang="en-US" dirty="0"/>
              <a:t>emergent properties of bio-inspired agent based models. Agent-based models (ABMs) use a population of agents endowed with some rules for their interactions (known as microscopic rules).  While these microscopic rules may be simple, they often result in complex population behaviors.  ABMs are used to describe phenomena observed in the social sciences, economics, molecular biology, evolutionary biology, and physics. </a:t>
            </a:r>
            <a:r>
              <a:rPr lang="en-US" dirty="0" smtClean="0"/>
              <a:t>Basic </a:t>
            </a:r>
            <a:r>
              <a:rPr lang="en-US" dirty="0"/>
              <a:t>programming skills are required (at the level of I210).</a:t>
            </a:r>
          </a:p>
          <a:p>
            <a:pPr lvl="0"/>
            <a:r>
              <a:rPr lang="en-US" dirty="0" smtClean="0"/>
              <a:t>30: Identifying </a:t>
            </a:r>
            <a:r>
              <a:rPr lang="en-US" dirty="0"/>
              <a:t>control paradigms for gene regulatory networks. One complex dynamical network of particular interest for biological applications is the Boolean Network (BN). The ability for biological cells to function in complicated environments has been attributed to the coordinated interactions between large numbers of genes, proteins, and molecules.  BN models use binary variables (on, off) to represent the state of a component and complex networks to capture the interactions between components.  This project would explore various control paradigms for a </a:t>
            </a:r>
            <a:r>
              <a:rPr lang="en-US" dirty="0" smtClean="0"/>
              <a:t>BN. Results </a:t>
            </a:r>
            <a:r>
              <a:rPr lang="en-US" dirty="0"/>
              <a:t>will be used to help predict new medical interventions for diseases and to formulate a theory of </a:t>
            </a:r>
            <a:r>
              <a:rPr lang="en-US" dirty="0" err="1"/>
              <a:t>boolean</a:t>
            </a:r>
            <a:r>
              <a:rPr lang="en-US" dirty="0"/>
              <a:t> network controllability</a:t>
            </a:r>
          </a:p>
          <a:p>
            <a:pPr lvl="0"/>
            <a:r>
              <a:rPr lang="en-US" dirty="0" smtClean="0"/>
              <a:t>31: Performance </a:t>
            </a:r>
            <a:r>
              <a:rPr lang="en-US" dirty="0"/>
              <a:t>and energy efficiency of using GPU to analysis of genome sequences. There is rapid growth in protein sequence database over 20 years. The contemporary CPU's have encountered a situation that it cannot meet the increasing throughput demands of computational biology. One promising solution for this issue is to utilize graphics processing units (GPU's) to perform high throughput genomic computation, which can give better performance, while </a:t>
            </a:r>
            <a:r>
              <a:rPr lang="en-US" dirty="0" smtClean="0"/>
              <a:t>delivering </a:t>
            </a:r>
            <a:r>
              <a:rPr lang="en-US" dirty="0"/>
              <a:t>reasonable energy </a:t>
            </a:r>
            <a:r>
              <a:rPr lang="en-US" dirty="0" smtClean="0"/>
              <a:t>efficiency.</a:t>
            </a:r>
            <a:endParaRPr lang="en-US" dirty="0"/>
          </a:p>
        </p:txBody>
      </p:sp>
    </p:spTree>
    <p:extLst>
      <p:ext uri="{BB962C8B-B14F-4D97-AF65-F5344CB8AC3E}">
        <p14:creationId xmlns:p14="http://schemas.microsoft.com/office/powerpoint/2010/main" val="2206303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dirty="0"/>
              <a:t>Fall 2012 Suggested Projects </a:t>
            </a:r>
            <a:r>
              <a:rPr lang="en-US" sz="3600" dirty="0" smtClean="0"/>
              <a:t>IX: </a:t>
            </a:r>
            <a:r>
              <a:rPr lang="en-US" sz="3600" dirty="0"/>
              <a:t>Bioinformatics</a:t>
            </a:r>
          </a:p>
        </p:txBody>
      </p:sp>
      <p:sp>
        <p:nvSpPr>
          <p:cNvPr id="3" name="Content Placeholder 2"/>
          <p:cNvSpPr>
            <a:spLocks noGrp="1"/>
          </p:cNvSpPr>
          <p:nvPr>
            <p:ph idx="1"/>
          </p:nvPr>
        </p:nvSpPr>
        <p:spPr>
          <a:xfrm>
            <a:off x="0" y="685800"/>
            <a:ext cx="9220200" cy="6019800"/>
          </a:xfrm>
        </p:spPr>
        <p:txBody>
          <a:bodyPr>
            <a:noAutofit/>
          </a:bodyPr>
          <a:lstStyle/>
          <a:p>
            <a:pPr lvl="0"/>
            <a:r>
              <a:rPr lang="en-US" sz="2100" dirty="0" smtClean="0"/>
              <a:t>32: Use </a:t>
            </a:r>
            <a:r>
              <a:rPr lang="en-US" sz="2100" dirty="0"/>
              <a:t>Cheminformatics to identify new ways of screening the 10</a:t>
            </a:r>
            <a:r>
              <a:rPr lang="en-US" sz="2100" baseline="30000" dirty="0"/>
              <a:t>60 </a:t>
            </a:r>
            <a:r>
              <a:rPr lang="en-US" sz="2100" dirty="0"/>
              <a:t>possible organic compounds to see which would be possible useful drugs. This will use machine learning methods like Naive Bayes, decision trees and SVM.</a:t>
            </a:r>
          </a:p>
          <a:p>
            <a:pPr lvl="0"/>
            <a:r>
              <a:rPr lang="en-US" sz="2100" dirty="0" smtClean="0"/>
              <a:t>33: Characterization </a:t>
            </a:r>
            <a:r>
              <a:rPr lang="en-US" sz="2100" dirty="0"/>
              <a:t>of gene variants unique to different ethnicities represented by 1000 Genomes. This project involves identifying the unique genetic mutations seen in different human populations in 1000 Genomes and annotating these variants using the software package ANNOVAR. It includes a population-wise study describing the amino acid changes that contribute to the variant, identifying the potentially hazardous variants, studying about the level of conservation and other related information about the gene variants.</a:t>
            </a:r>
          </a:p>
          <a:p>
            <a:pPr lvl="0"/>
            <a:r>
              <a:rPr lang="en-US" sz="2100" dirty="0" smtClean="0"/>
              <a:t>34: Investigation </a:t>
            </a:r>
            <a:r>
              <a:rPr lang="en-US" sz="2100" dirty="0"/>
              <a:t>of bioinformatics mapping applications for Daphnia genome analysis on FutureGrid. </a:t>
            </a:r>
            <a:r>
              <a:rPr lang="en-US" sz="2100" dirty="0" smtClean="0"/>
              <a:t>This </a:t>
            </a:r>
            <a:r>
              <a:rPr lang="en-US" sz="2100" dirty="0"/>
              <a:t>project will evaluate mapping efficiencies, read correctness, parallelization potential, and runtime parameter tuning of a number of genome mapping applications currently available </a:t>
            </a:r>
            <a:r>
              <a:rPr lang="en-US" sz="2100" dirty="0" smtClean="0"/>
              <a:t>on Daphnia. </a:t>
            </a:r>
            <a:r>
              <a:rPr lang="en-US" sz="2100" dirty="0"/>
              <a:t>Next, an application will be deployed in a FutureGrid Cloud </a:t>
            </a:r>
            <a:r>
              <a:rPr lang="en-US" sz="2100" dirty="0" smtClean="0"/>
              <a:t>to </a:t>
            </a:r>
            <a:r>
              <a:rPr lang="en-US" sz="2100" dirty="0"/>
              <a:t>look at specific gene families and gene pathways. These results will lead to novel detection of gene copy number variations contributing to an adapted phenotype in Daphnia populations historically exposed to cadmium contamination.</a:t>
            </a:r>
          </a:p>
          <a:p>
            <a:endParaRPr lang="en-US" sz="2100" dirty="0"/>
          </a:p>
        </p:txBody>
      </p:sp>
    </p:spTree>
    <p:extLst>
      <p:ext uri="{BB962C8B-B14F-4D97-AF65-F5344CB8AC3E}">
        <p14:creationId xmlns:p14="http://schemas.microsoft.com/office/powerpoint/2010/main" val="3277613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2012 Suggested Projects </a:t>
            </a:r>
            <a:r>
              <a:rPr lang="en-US" dirty="0" smtClean="0"/>
              <a:t>X: Other</a:t>
            </a:r>
            <a:endParaRPr lang="en-US" dirty="0"/>
          </a:p>
        </p:txBody>
      </p:sp>
      <p:sp>
        <p:nvSpPr>
          <p:cNvPr id="3" name="Content Placeholder 2"/>
          <p:cNvSpPr>
            <a:spLocks noGrp="1"/>
          </p:cNvSpPr>
          <p:nvPr>
            <p:ph idx="1"/>
          </p:nvPr>
        </p:nvSpPr>
        <p:spPr/>
        <p:txBody>
          <a:bodyPr>
            <a:normAutofit/>
          </a:bodyPr>
          <a:lstStyle/>
          <a:p>
            <a:pPr lvl="0"/>
            <a:r>
              <a:rPr lang="en-US" dirty="0" smtClean="0"/>
              <a:t>35: Use </a:t>
            </a:r>
            <a:r>
              <a:rPr lang="en-US" dirty="0"/>
              <a:t>of 3D </a:t>
            </a:r>
            <a:r>
              <a:rPr lang="en-US" dirty="0" smtClean="0"/>
              <a:t>modeling </a:t>
            </a:r>
            <a:r>
              <a:rPr lang="en-US" dirty="0"/>
              <a:t>to understand Science better: We can easily make 3D models using one of the many </a:t>
            </a:r>
            <a:r>
              <a:rPr lang="en-US" dirty="0" smtClean="0"/>
              <a:t>modeling </a:t>
            </a:r>
            <a:r>
              <a:rPr lang="en-US" dirty="0"/>
              <a:t>tools available to us today. A 3D model can help us understand some of the intricate concepts of Science better and these models can be reused later for educational purposes.</a:t>
            </a:r>
          </a:p>
          <a:p>
            <a:pPr lvl="0"/>
            <a:r>
              <a:rPr lang="en-US" dirty="0" smtClean="0"/>
              <a:t>36: Develop </a:t>
            </a:r>
            <a:r>
              <a:rPr lang="en-US" dirty="0"/>
              <a:t>new features for the Wombat IDE used by around 500 students in C211CS course every year. This involves Java programming. One particular project is synchronized text editing.</a:t>
            </a:r>
          </a:p>
          <a:p>
            <a:endParaRPr lang="en-US" dirty="0"/>
          </a:p>
        </p:txBody>
      </p:sp>
    </p:spTree>
    <p:extLst>
      <p:ext uri="{BB962C8B-B14F-4D97-AF65-F5344CB8AC3E}">
        <p14:creationId xmlns:p14="http://schemas.microsoft.com/office/powerpoint/2010/main" val="1655602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200" b="1" dirty="0" smtClean="0"/>
              <a:t>Research in School of Informatics and Computing</a:t>
            </a:r>
            <a:endParaRPr lang="en-US" sz="3200" b="1" dirty="0"/>
          </a:p>
        </p:txBody>
      </p:sp>
      <p:sp>
        <p:nvSpPr>
          <p:cNvPr id="3" name="Content Placeholder 2"/>
          <p:cNvSpPr>
            <a:spLocks noGrp="1"/>
          </p:cNvSpPr>
          <p:nvPr>
            <p:ph idx="1"/>
          </p:nvPr>
        </p:nvSpPr>
        <p:spPr>
          <a:xfrm>
            <a:off x="0" y="1219200"/>
            <a:ext cx="9144000" cy="5410200"/>
          </a:xfrm>
        </p:spPr>
        <p:txBody>
          <a:bodyPr/>
          <a:lstStyle/>
          <a:p>
            <a:r>
              <a:rPr lang="en-US" dirty="0" smtClean="0">
                <a:hlinkClick r:id="rId3"/>
              </a:rPr>
              <a:t>http://www.soic.indiana.edu/research/index.shtml</a:t>
            </a:r>
            <a:endParaRPr lang="en-US" dirty="0" smtClean="0"/>
          </a:p>
          <a:p>
            <a:r>
              <a:rPr lang="en-US" dirty="0" smtClean="0"/>
              <a:t>Can divide research into 3 broad areas</a:t>
            </a:r>
          </a:p>
          <a:p>
            <a:pPr lvl="1"/>
            <a:r>
              <a:rPr lang="en-US" dirty="0" smtClean="0">
                <a:solidFill>
                  <a:srgbClr val="FF0000"/>
                </a:solidFill>
              </a:rPr>
              <a:t>Largely Informatics at IU</a:t>
            </a:r>
          </a:p>
          <a:p>
            <a:pPr lvl="1"/>
            <a:r>
              <a:rPr lang="en-US" dirty="0" smtClean="0">
                <a:solidFill>
                  <a:srgbClr val="FF0000"/>
                </a:solidFill>
              </a:rPr>
              <a:t>Largely Applied Computer Science</a:t>
            </a:r>
          </a:p>
          <a:p>
            <a:pPr lvl="1"/>
            <a:r>
              <a:rPr lang="en-US" dirty="0" smtClean="0">
                <a:solidFill>
                  <a:srgbClr val="FF0000"/>
                </a:solidFill>
              </a:rPr>
              <a:t>Traditional Core Computer Science</a:t>
            </a:r>
            <a:r>
              <a:rPr lang="en-US" dirty="0" smtClean="0"/>
              <a:t/>
            </a:r>
            <a:br>
              <a:rPr lang="en-US" dirty="0" smtClean="0"/>
            </a:br>
            <a:endParaRPr lang="en-US" dirty="0" smtClean="0"/>
          </a:p>
          <a:p>
            <a:r>
              <a:rPr lang="en-US" dirty="0" smtClean="0"/>
              <a:t>As in most fields, there are more opportunities and greater growth in areas outside core although latter remains critical</a:t>
            </a:r>
            <a:endParaRPr lang="en-US" dirty="0"/>
          </a:p>
        </p:txBody>
      </p:sp>
    </p:spTree>
    <p:extLst>
      <p:ext uri="{BB962C8B-B14F-4D97-AF65-F5344CB8AC3E}">
        <p14:creationId xmlns:p14="http://schemas.microsoft.com/office/powerpoint/2010/main" val="900027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 at IU</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20000"/>
          </a:bodyPr>
          <a:lstStyle/>
          <a:p>
            <a:r>
              <a:rPr lang="en-US" dirty="0" smtClean="0"/>
              <a:t>Security</a:t>
            </a:r>
          </a:p>
          <a:p>
            <a:r>
              <a:rPr lang="en-US" dirty="0" smtClean="0"/>
              <a:t>Bioinformatics</a:t>
            </a:r>
          </a:p>
          <a:p>
            <a:r>
              <a:rPr lang="en-US" dirty="0" smtClean="0"/>
              <a:t>Cheminformatics</a:t>
            </a:r>
          </a:p>
          <a:p>
            <a:r>
              <a:rPr lang="en-US" dirty="0" smtClean="0"/>
              <a:t>Health Informatics</a:t>
            </a:r>
          </a:p>
          <a:p>
            <a:r>
              <a:rPr lang="en-US" dirty="0" smtClean="0"/>
              <a:t>Music Informatics</a:t>
            </a:r>
          </a:p>
          <a:p>
            <a:r>
              <a:rPr lang="en-US" dirty="0" smtClean="0"/>
              <a:t>Complex Networks and Systems</a:t>
            </a:r>
          </a:p>
          <a:p>
            <a:r>
              <a:rPr lang="en-US" dirty="0" smtClean="0"/>
              <a:t>Human Computer Interaction Design</a:t>
            </a:r>
            <a:endParaRPr lang="en-US" dirty="0">
              <a:solidFill>
                <a:srgbClr val="FF0000"/>
              </a:solidFill>
            </a:endParaRPr>
          </a:p>
          <a:p>
            <a:r>
              <a:rPr lang="en-US" dirty="0" smtClean="0"/>
              <a:t>Social Informatics</a:t>
            </a:r>
          </a:p>
          <a:p>
            <a:endParaRPr lang="en-US" dirty="0" smtClean="0">
              <a:solidFill>
                <a:srgbClr val="FF0000"/>
              </a:solidFill>
            </a:endParaRPr>
          </a:p>
          <a:p>
            <a:r>
              <a:rPr lang="en-US" dirty="0" smtClean="0"/>
              <a:t>Only last topic definitely not part of CS</a:t>
            </a:r>
          </a:p>
          <a:p>
            <a:r>
              <a:rPr lang="en-US" dirty="0" smtClean="0"/>
              <a:t>Most security and all Bioinformatics faculty are in CS</a:t>
            </a:r>
            <a:endParaRPr lang="en-US" dirty="0"/>
          </a:p>
        </p:txBody>
      </p:sp>
    </p:spTree>
    <p:extLst>
      <p:ext uri="{BB962C8B-B14F-4D97-AF65-F5344CB8AC3E}">
        <p14:creationId xmlns:p14="http://schemas.microsoft.com/office/powerpoint/2010/main" val="878464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 </a:t>
            </a:r>
          </a:p>
          <a:p>
            <a:r>
              <a:rPr lang="en-US" dirty="0" smtClean="0"/>
              <a:t>Data, Databases and Search</a:t>
            </a:r>
          </a:p>
          <a:p>
            <a:r>
              <a:rPr lang="en-US" dirty="0" smtClean="0"/>
              <a:t>Image Processing/ Computer Vision</a:t>
            </a:r>
          </a:p>
          <a:p>
            <a:r>
              <a:rPr lang="en-US" dirty="0" smtClean="0"/>
              <a:t>Ubiquitous Computing</a:t>
            </a:r>
          </a:p>
          <a:p>
            <a:r>
              <a:rPr lang="en-US" dirty="0" smtClean="0"/>
              <a:t>Robotics</a:t>
            </a:r>
          </a:p>
          <a:p>
            <a:r>
              <a:rPr lang="en-US" dirty="0" smtClean="0"/>
              <a:t>Visualization and Computer Graphics</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extLst>
      <p:ext uri="{BB962C8B-B14F-4D97-AF65-F5344CB8AC3E}">
        <p14:creationId xmlns:p14="http://schemas.microsoft.com/office/powerpoint/2010/main" val="1768085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3264705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IU Research areas in a nutshell -- Security</a:t>
            </a:r>
            <a:endParaRPr lang="en-US" b="1" dirty="0"/>
          </a:p>
        </p:txBody>
      </p:sp>
      <p:sp>
        <p:nvSpPr>
          <p:cNvPr id="3" name="Content Placeholder 2"/>
          <p:cNvSpPr>
            <a:spLocks noGrp="1"/>
          </p:cNvSpPr>
          <p:nvPr>
            <p:ph idx="1"/>
          </p:nvPr>
        </p:nvSpPr>
        <p:spPr>
          <a:xfrm>
            <a:off x="228600" y="990600"/>
            <a:ext cx="8915400" cy="5562600"/>
          </a:xfrm>
        </p:spPr>
        <p:txBody>
          <a:bodyPr>
            <a:normAutofit fontScale="92500" lnSpcReduction="20000"/>
          </a:bodyPr>
          <a:lstStyle/>
          <a:p>
            <a:r>
              <a:rPr lang="en-US" dirty="0" smtClean="0"/>
              <a:t>Importance of security is obvious from discussion of Internet viruses and need to login to everything</a:t>
            </a:r>
          </a:p>
          <a:p>
            <a:r>
              <a:rPr lang="en-US" dirty="0" smtClean="0"/>
              <a:t>Center CACR headed by Fred </a:t>
            </a:r>
            <a:r>
              <a:rPr lang="en-US" dirty="0" err="1" smtClean="0"/>
              <a:t>Cate</a:t>
            </a:r>
            <a:r>
              <a:rPr lang="en-US" dirty="0" smtClean="0"/>
              <a:t> of Law School has a policy emphasis</a:t>
            </a:r>
          </a:p>
          <a:p>
            <a:pPr lvl="1"/>
            <a:r>
              <a:rPr lang="en-US" dirty="0" smtClean="0"/>
              <a:t>Airport Security processes</a:t>
            </a:r>
          </a:p>
          <a:p>
            <a:pPr lvl="1"/>
            <a:r>
              <a:rPr lang="en-US" dirty="0" smtClean="0"/>
              <a:t>Implications of Cyber attacks on banks</a:t>
            </a:r>
          </a:p>
          <a:p>
            <a:pPr lvl="1"/>
            <a:r>
              <a:rPr lang="en-US" dirty="0" smtClean="0"/>
              <a:t>Privacy issues for Health records</a:t>
            </a:r>
          </a:p>
          <a:p>
            <a:r>
              <a:rPr lang="en-US" dirty="0" smtClean="0"/>
              <a:t>CSC studies mathematical foundations and implications for networks and computers e.g. </a:t>
            </a:r>
          </a:p>
          <a:p>
            <a:pPr lvl="1"/>
            <a:r>
              <a:rPr lang="en-US" dirty="0" smtClean="0"/>
              <a:t>Viruses on cell phones</a:t>
            </a:r>
          </a:p>
          <a:p>
            <a:pPr lvl="1"/>
            <a:r>
              <a:rPr lang="en-US" dirty="0" smtClean="0"/>
              <a:t>Anonymizing networks</a:t>
            </a:r>
          </a:p>
          <a:p>
            <a:pPr lvl="1"/>
            <a:r>
              <a:rPr lang="en-US" dirty="0" smtClean="0"/>
              <a:t>Use of incidental information (e.g. size of message) to break security</a:t>
            </a:r>
          </a:p>
          <a:p>
            <a:pPr lvl="1"/>
            <a:endParaRPr lang="en-US" dirty="0"/>
          </a:p>
        </p:txBody>
      </p:sp>
      <p:pic>
        <p:nvPicPr>
          <p:cNvPr id="39938" name="Picture 2" descr="http://globalnoc.iu.edu/index/noc-doc/file-bin/presentations/noc-photos/nocwal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1161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Bioinformatics</a:t>
            </a:r>
            <a:endParaRPr lang="en-US" dirty="0"/>
          </a:p>
        </p:txBody>
      </p:sp>
      <p:sp>
        <p:nvSpPr>
          <p:cNvPr id="3" name="Content Placeholder 2"/>
          <p:cNvSpPr>
            <a:spLocks noGrp="1"/>
          </p:cNvSpPr>
          <p:nvPr>
            <p:ph idx="1"/>
          </p:nvPr>
        </p:nvSpPr>
        <p:spPr>
          <a:xfrm>
            <a:off x="0" y="762000"/>
            <a:ext cx="9144000" cy="6096000"/>
          </a:xfrm>
        </p:spPr>
        <p:txBody>
          <a:bodyPr>
            <a:normAutofit fontScale="85000" lnSpcReduction="20000"/>
          </a:bodyPr>
          <a:lstStyle/>
          <a:p>
            <a:r>
              <a:rPr lang="en-US" dirty="0" smtClean="0"/>
              <a:t>This is field that researches algorithms and processes to analyze biology data</a:t>
            </a:r>
          </a:p>
          <a:p>
            <a:r>
              <a:rPr lang="en-US" dirty="0"/>
              <a:t>Center for Genomics and Bioinformatics </a:t>
            </a:r>
            <a:r>
              <a:rPr lang="en-US" dirty="0" smtClean="0"/>
              <a:t>is centered in Biology and responsible for several machines that analyze biology data. (new generation of DNA sequencers)</a:t>
            </a:r>
          </a:p>
          <a:p>
            <a:r>
              <a:rPr lang="en-US" dirty="0" smtClean="0"/>
              <a:t>School Bioinformatics faculty collaborate with biology and chemistry  helping them draw conclusions from data</a:t>
            </a:r>
          </a:p>
          <a:p>
            <a:pPr lvl="1"/>
            <a:r>
              <a:rPr lang="en-US" dirty="0" smtClean="0"/>
              <a:t>Proteomics studies structure of proteins </a:t>
            </a:r>
          </a:p>
          <a:p>
            <a:pPr lvl="1"/>
            <a:r>
              <a:rPr lang="en-US" dirty="0" smtClean="0"/>
              <a:t>Text mining from Internet reports</a:t>
            </a:r>
          </a:p>
          <a:p>
            <a:pPr lvl="1"/>
            <a:r>
              <a:rPr lang="en-US" dirty="0" smtClean="0"/>
              <a:t>Metagenomics – studies of samples with many different genes present</a:t>
            </a:r>
          </a:p>
          <a:p>
            <a:pPr lvl="1"/>
            <a:r>
              <a:rPr lang="en-US" dirty="0" smtClean="0"/>
              <a:t>Linking genes to disease</a:t>
            </a:r>
          </a:p>
          <a:p>
            <a:pPr lvl="1"/>
            <a:r>
              <a:rPr lang="en-US" dirty="0" smtClean="0"/>
              <a:t>Study of gene sequence structure and methods to </a:t>
            </a:r>
            <a:r>
              <a:rPr lang="en-US" dirty="0" err="1" smtClean="0"/>
              <a:t>asemble</a:t>
            </a:r>
            <a:r>
              <a:rPr lang="en-US" dirty="0" smtClean="0"/>
              <a:t> fragments (produced by high throughput instruments) into full genes</a:t>
            </a:r>
          </a:p>
          <a:p>
            <a:r>
              <a:rPr lang="en-US" dirty="0" smtClean="0"/>
              <a:t>Note computing applications in other sciences typically performed in discipline (see Cyberinfrastructure and HPC)</a:t>
            </a:r>
            <a:endParaRPr lang="en-US" dirty="0"/>
          </a:p>
        </p:txBody>
      </p:sp>
      <p:grpSp>
        <p:nvGrpSpPr>
          <p:cNvPr id="4" name="Group 3"/>
          <p:cNvGrpSpPr/>
          <p:nvPr/>
        </p:nvGrpSpPr>
        <p:grpSpPr>
          <a:xfrm>
            <a:off x="0" y="838200"/>
            <a:ext cx="9144000" cy="5867400"/>
            <a:chOff x="0" y="990600"/>
            <a:chExt cx="9144000" cy="5867400"/>
          </a:xfrm>
        </p:grpSpPr>
        <p:sp>
          <p:nvSpPr>
            <p:cNvPr id="5" name="Rectangle 4"/>
            <p:cNvSpPr/>
            <p:nvPr/>
          </p:nvSpPr>
          <p:spPr>
            <a:xfrm>
              <a:off x="0" y="990600"/>
              <a:ext cx="9144000" cy="586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4"/>
            <p:cNvGrpSpPr/>
            <p:nvPr/>
          </p:nvGrpSpPr>
          <p:grpSpPr>
            <a:xfrm>
              <a:off x="76202" y="990600"/>
              <a:ext cx="8991609" cy="5779532"/>
              <a:chOff x="76202" y="990600"/>
              <a:chExt cx="8991609" cy="5779532"/>
            </a:xfrm>
          </p:grpSpPr>
          <p:grpSp>
            <p:nvGrpSpPr>
              <p:cNvPr id="7" name="Group 3"/>
              <p:cNvGrpSpPr/>
              <p:nvPr/>
            </p:nvGrpSpPr>
            <p:grpSpPr>
              <a:xfrm>
                <a:off x="76202" y="4837770"/>
                <a:ext cx="8991609" cy="1867092"/>
                <a:chOff x="1263341" y="2588299"/>
                <a:chExt cx="7068639" cy="1162819"/>
              </a:xfrm>
            </p:grpSpPr>
            <p:cxnSp>
              <p:nvCxnSpPr>
                <p:cNvPr id="25" name="Straight Arrow Connector 4"/>
                <p:cNvCxnSpPr>
                  <a:endCxn id="55"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228"/>
                <p:cNvCxnSpPr>
                  <a:stCxn id="50" idx="3"/>
                  <a:endCxn id="40"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8" name="Group 8"/>
                <p:cNvGrpSpPr/>
                <p:nvPr/>
              </p:nvGrpSpPr>
              <p:grpSpPr>
                <a:xfrm>
                  <a:off x="7533167" y="2778102"/>
                  <a:ext cx="798813" cy="594360"/>
                  <a:chOff x="8193827" y="2680593"/>
                  <a:chExt cx="798813" cy="594360"/>
                </a:xfrm>
              </p:grpSpPr>
              <p:sp>
                <p:nvSpPr>
                  <p:cNvPr id="57"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58" name="Oval 57"/>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29" name="Group 9"/>
                <p:cNvGrpSpPr/>
                <p:nvPr/>
              </p:nvGrpSpPr>
              <p:grpSpPr>
                <a:xfrm>
                  <a:off x="2587322" y="2975210"/>
                  <a:ext cx="639516" cy="545592"/>
                  <a:chOff x="1614216" y="1569720"/>
                  <a:chExt cx="639516" cy="545592"/>
                </a:xfrm>
              </p:grpSpPr>
              <p:sp>
                <p:nvSpPr>
                  <p:cNvPr id="55" name="Oval 54"/>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6"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30" name="Group 10"/>
                <p:cNvGrpSpPr/>
                <p:nvPr/>
              </p:nvGrpSpPr>
              <p:grpSpPr>
                <a:xfrm>
                  <a:off x="4088255" y="2956158"/>
                  <a:ext cx="703725" cy="545592"/>
                  <a:chOff x="4286234" y="2819400"/>
                  <a:chExt cx="703725" cy="545592"/>
                </a:xfrm>
              </p:grpSpPr>
              <p:sp>
                <p:nvSpPr>
                  <p:cNvPr id="53"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4"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31" name="Group 11"/>
                <p:cNvGrpSpPr/>
                <p:nvPr/>
              </p:nvGrpSpPr>
              <p:grpSpPr>
                <a:xfrm>
                  <a:off x="6523562" y="3324056"/>
                  <a:ext cx="519384" cy="427062"/>
                  <a:chOff x="4800600" y="1593348"/>
                  <a:chExt cx="519384" cy="427062"/>
                </a:xfrm>
              </p:grpSpPr>
              <p:sp>
                <p:nvSpPr>
                  <p:cNvPr id="51"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2"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32" name="Group 12"/>
                <p:cNvGrpSpPr/>
                <p:nvPr/>
              </p:nvGrpSpPr>
              <p:grpSpPr>
                <a:xfrm>
                  <a:off x="4986324" y="2867043"/>
                  <a:ext cx="1023937" cy="838187"/>
                  <a:chOff x="5085911" y="2819400"/>
                  <a:chExt cx="685800" cy="533400"/>
                </a:xfrm>
              </p:grpSpPr>
              <p:grpSp>
                <p:nvGrpSpPr>
                  <p:cNvPr id="47" name="Group 27"/>
                  <p:cNvGrpSpPr/>
                  <p:nvPr/>
                </p:nvGrpSpPr>
                <p:grpSpPr>
                  <a:xfrm>
                    <a:off x="5085911" y="2819400"/>
                    <a:ext cx="685800" cy="533400"/>
                    <a:chOff x="1143000" y="2057400"/>
                    <a:chExt cx="533400" cy="381000"/>
                  </a:xfrm>
                </p:grpSpPr>
                <p:sp>
                  <p:nvSpPr>
                    <p:cNvPr id="49"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50"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48"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33"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34" name="Group 14"/>
                <p:cNvGrpSpPr/>
                <p:nvPr/>
              </p:nvGrpSpPr>
              <p:grpSpPr>
                <a:xfrm>
                  <a:off x="1263341" y="2836617"/>
                  <a:ext cx="1155294" cy="822778"/>
                  <a:chOff x="1354895" y="2753860"/>
                  <a:chExt cx="1140059" cy="827540"/>
                </a:xfrm>
              </p:grpSpPr>
              <p:sp>
                <p:nvSpPr>
                  <p:cNvPr id="45"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6"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35" name="Group 15"/>
                <p:cNvGrpSpPr/>
                <p:nvPr/>
              </p:nvGrpSpPr>
              <p:grpSpPr>
                <a:xfrm>
                  <a:off x="3293734" y="2899446"/>
                  <a:ext cx="685800" cy="667452"/>
                  <a:chOff x="3465576" y="2787072"/>
                  <a:chExt cx="685800" cy="667452"/>
                </a:xfrm>
              </p:grpSpPr>
              <p:sp>
                <p:nvSpPr>
                  <p:cNvPr id="42" name="Flowchart: Multidocument 41"/>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3"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44"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36" name="Group 16"/>
                <p:cNvGrpSpPr/>
                <p:nvPr/>
              </p:nvGrpSpPr>
              <p:grpSpPr>
                <a:xfrm>
                  <a:off x="6526996" y="2588299"/>
                  <a:ext cx="666814" cy="451050"/>
                  <a:chOff x="4800600" y="1569721"/>
                  <a:chExt cx="666814" cy="451050"/>
                </a:xfrm>
              </p:grpSpPr>
              <p:sp>
                <p:nvSpPr>
                  <p:cNvPr id="40" name="Oval 39"/>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41"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37"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264"/>
                <p:cNvCxnSpPr>
                  <a:stCxn id="50" idx="3"/>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55"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66"/>
              <p:cNvGrpSpPr/>
              <p:nvPr/>
            </p:nvGrpSpPr>
            <p:grpSpPr>
              <a:xfrm>
                <a:off x="1261382" y="990600"/>
                <a:ext cx="7654018" cy="2743202"/>
                <a:chOff x="609600" y="990600"/>
                <a:chExt cx="7654018" cy="2743202"/>
              </a:xfrm>
            </p:grpSpPr>
            <p:sp>
              <p:nvSpPr>
                <p:cNvPr id="20" name="TextBox 19"/>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1" name="Group 63"/>
                <p:cNvGrpSpPr/>
                <p:nvPr/>
              </p:nvGrpSpPr>
              <p:grpSpPr>
                <a:xfrm>
                  <a:off x="609600" y="1385824"/>
                  <a:ext cx="7162801" cy="2347978"/>
                  <a:chOff x="609600" y="1385824"/>
                  <a:chExt cx="6705600" cy="2067052"/>
                </a:xfrm>
              </p:grpSpPr>
              <p:pic>
                <p:nvPicPr>
                  <p:cNvPr id="22"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4"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10" name="Down Arrow 9"/>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12" name="TextBox 11"/>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13" name="Down Arrow 12"/>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15" name="Down Arrow 14"/>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18" name="TextBox 17"/>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19" name="TextBox 18"/>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grpSp>
      </p:grpSp>
    </p:spTree>
    <p:extLst>
      <p:ext uri="{BB962C8B-B14F-4D97-AF65-F5344CB8AC3E}">
        <p14:creationId xmlns:p14="http://schemas.microsoft.com/office/powerpoint/2010/main" val="104581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Informatics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Cheminformatics studies small molecules that are used in areas such as Pharmaceutical Industry (chemical are drugs interacting selecting with biological compounds) or Energy where they are often catalysts</a:t>
            </a:r>
          </a:p>
          <a:p>
            <a:r>
              <a:rPr lang="en-US" dirty="0" smtClean="0"/>
              <a:t>Indiana University studies interface between chemistry and Biology</a:t>
            </a:r>
          </a:p>
          <a:p>
            <a:pPr lvl="1"/>
            <a:r>
              <a:rPr lang="en-US" dirty="0" smtClean="0"/>
              <a:t>Often with Lilly – major state company</a:t>
            </a:r>
          </a:p>
          <a:p>
            <a:r>
              <a:rPr lang="en-US" dirty="0" smtClean="0"/>
              <a:t>Algorithms to help identify chemicals that might be promising drugs (follow up with expensive experiments)</a:t>
            </a:r>
          </a:p>
          <a:p>
            <a:pPr lvl="1"/>
            <a:r>
              <a:rPr lang="en-US" dirty="0" smtClean="0"/>
              <a:t>PubChem has over 60 million compounds</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1871462" y="0"/>
            <a:ext cx="7272538" cy="6858000"/>
          </a:xfrm>
          <a:prstGeom prst="rect">
            <a:avLst/>
          </a:prstGeom>
          <a:solidFill>
            <a:schemeClr val="accent3">
              <a:lumMod val="40000"/>
              <a:lumOff val="60000"/>
            </a:schemeClr>
          </a:solidFill>
          <a:ln w="9525">
            <a:noFill/>
            <a:miter lim="800000"/>
            <a:headEnd/>
            <a:tailEnd/>
          </a:ln>
          <a:effectLst/>
        </p:spPr>
      </p:pic>
    </p:spTree>
    <p:extLst>
      <p:ext uri="{BB962C8B-B14F-4D97-AF65-F5344CB8AC3E}">
        <p14:creationId xmlns:p14="http://schemas.microsoft.com/office/powerpoint/2010/main" val="32215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1: I399 Research Methods for Informatics and Computing </a:t>
            </a:r>
            <a:endParaRPr lang="en-US" dirty="0"/>
          </a:p>
        </p:txBody>
      </p:sp>
      <p:sp>
        <p:nvSpPr>
          <p:cNvPr id="3" name="Content Placeholder 2"/>
          <p:cNvSpPr>
            <a:spLocks noGrp="1"/>
          </p:cNvSpPr>
          <p:nvPr>
            <p:ph idx="1"/>
          </p:nvPr>
        </p:nvSpPr>
        <p:spPr/>
        <p:txBody>
          <a:bodyPr>
            <a:normAutofit/>
          </a:bodyPr>
          <a:lstStyle/>
          <a:p>
            <a:r>
              <a:rPr lang="en-US" dirty="0" smtClean="0"/>
              <a:t>Due Saturday August 25 Midnight</a:t>
            </a:r>
          </a:p>
          <a:p>
            <a:r>
              <a:rPr lang="en-US" dirty="0" smtClean="0"/>
              <a:t>Choose </a:t>
            </a:r>
            <a:r>
              <a:rPr lang="en-US" b="1" dirty="0" smtClean="0"/>
              <a:t>top 8 Research Topics </a:t>
            </a:r>
            <a:r>
              <a:rPr lang="en-US" dirty="0" smtClean="0"/>
              <a:t>(list in order of preference) chosen from those in this talk slides 17-26 and expanded </a:t>
            </a:r>
            <a:r>
              <a:rPr lang="en-US" dirty="0"/>
              <a:t>at</a:t>
            </a:r>
            <a:br>
              <a:rPr lang="en-US" dirty="0"/>
            </a:br>
            <a:r>
              <a:rPr lang="en-US" sz="2000" dirty="0">
                <a:hlinkClick r:id="rId3"/>
              </a:rPr>
              <a:t>http://</a:t>
            </a:r>
            <a:r>
              <a:rPr lang="en-US" sz="2000" dirty="0" smtClean="0">
                <a:hlinkClick r:id="rId3"/>
              </a:rPr>
              <a:t>www.infomall.org/I399-Fall12/Materials/I399Fall2012-Projects.docx</a:t>
            </a:r>
            <a:r>
              <a:rPr lang="en-US" sz="2000" dirty="0" smtClean="0"/>
              <a:t>  </a:t>
            </a:r>
            <a:r>
              <a:rPr lang="en-US" dirty="0" smtClean="0"/>
              <a:t/>
            </a:r>
            <a:br>
              <a:rPr lang="en-US" dirty="0" smtClean="0"/>
            </a:br>
            <a:r>
              <a:rPr lang="en-US" dirty="0" smtClean="0"/>
              <a:t> </a:t>
            </a:r>
          </a:p>
          <a:p>
            <a:r>
              <a:rPr lang="en-US" dirty="0" smtClean="0"/>
              <a:t>Then list any constraints in allocating you to a project</a:t>
            </a:r>
          </a:p>
          <a:p>
            <a:pPr lvl="1"/>
            <a:r>
              <a:rPr lang="en-US" dirty="0" smtClean="0"/>
              <a:t>e.g. I want to be on same project as another student</a:t>
            </a:r>
          </a:p>
          <a:p>
            <a:pPr lvl="1"/>
            <a:r>
              <a:rPr lang="en-US" dirty="0" smtClean="0"/>
              <a:t>Or I certainly don’t like a certain area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Bioinformatics studies complex molecules;  Cheminformatics studies smaller molecules; Health informatics studies  medical information issues at level of people and populations (collections of people)</a:t>
            </a:r>
          </a:p>
          <a:p>
            <a:pPr lvl="1"/>
            <a:r>
              <a:rPr lang="en-US" dirty="0" smtClean="0"/>
              <a:t>All of these (plus study of imaging) can be called Medical Informatics</a:t>
            </a:r>
          </a:p>
          <a:p>
            <a:r>
              <a:rPr lang="en-US" dirty="0" smtClean="0"/>
              <a:t>Ethos project looks at uses  of devices to help elders manage their life and retain privacy</a:t>
            </a:r>
          </a:p>
          <a:p>
            <a:r>
              <a:rPr lang="en-US" dirty="0" smtClean="0"/>
              <a:t>Studies of medical records – their management and structure</a:t>
            </a:r>
          </a:p>
          <a:p>
            <a:pPr lvl="1"/>
            <a:r>
              <a:rPr lang="en-US" dirty="0" smtClean="0"/>
              <a:t>Major efforts at IU Medical School Indianapolis</a:t>
            </a:r>
          </a:p>
          <a:p>
            <a:r>
              <a:rPr lang="en-US" dirty="0" smtClean="0"/>
              <a:t>Epidemiology is the study of factors affecting the health and illness of populations</a:t>
            </a:r>
          </a:p>
        </p:txBody>
      </p:sp>
      <p:pic>
        <p:nvPicPr>
          <p:cNvPr id="33794" name="Picture 2" descr="http://www.phidgets.com/images/1018.jpg"/>
          <p:cNvPicPr>
            <a:picLocks noChangeAspect="1" noChangeArrowheads="1"/>
          </p:cNvPicPr>
          <p:nvPr/>
        </p:nvPicPr>
        <p:blipFill>
          <a:blip r:embed="rId3" cstate="print"/>
          <a:srcRect/>
          <a:stretch>
            <a:fillRect/>
          </a:stretch>
        </p:blipFill>
        <p:spPr bwMode="auto">
          <a:xfrm rot="10800000">
            <a:off x="0" y="2762820"/>
            <a:ext cx="6324600" cy="4095179"/>
          </a:xfrm>
          <a:prstGeom prst="rect">
            <a:avLst/>
          </a:prstGeom>
          <a:noFill/>
        </p:spPr>
      </p:pic>
      <p:pic>
        <p:nvPicPr>
          <p:cNvPr id="15362" name="Picture 2" descr="http://hit.ronbrannon.com/hianduse.jpg"/>
          <p:cNvPicPr>
            <a:picLocks noChangeAspect="1" noChangeArrowheads="1"/>
          </p:cNvPicPr>
          <p:nvPr/>
        </p:nvPicPr>
        <p:blipFill>
          <a:blip r:embed="rId4" cstate="print"/>
          <a:srcRect/>
          <a:stretch>
            <a:fillRect/>
          </a:stretch>
        </p:blipFill>
        <p:spPr bwMode="auto">
          <a:xfrm>
            <a:off x="0" y="0"/>
            <a:ext cx="8229600" cy="6858000"/>
          </a:xfrm>
          <a:prstGeom prst="rect">
            <a:avLst/>
          </a:prstGeom>
          <a:noFill/>
        </p:spPr>
      </p:pic>
    </p:spTree>
    <p:extLst>
      <p:ext uri="{BB962C8B-B14F-4D97-AF65-F5344CB8AC3E}">
        <p14:creationId xmlns:p14="http://schemas.microsoft.com/office/powerpoint/2010/main" val="6186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additive="base">
                                        <p:cTn id="13" dur="500" fill="hold"/>
                                        <p:tgtEl>
                                          <p:spTgt spid="15362"/>
                                        </p:tgtEl>
                                        <p:attrNameLst>
                                          <p:attrName>ppt_x</p:attrName>
                                        </p:attrNameLst>
                                      </p:cBhvr>
                                      <p:tavLst>
                                        <p:tav tm="0">
                                          <p:val>
                                            <p:strVal val="#ppt_x"/>
                                          </p:val>
                                        </p:tav>
                                        <p:tav tm="100000">
                                          <p:val>
                                            <p:strVal val="#ppt_x"/>
                                          </p:val>
                                        </p:tav>
                                      </p:tavLst>
                                    </p:anim>
                                    <p:anim calcmode="lin" valueType="num">
                                      <p:cBhvr additive="base">
                                        <p:cTn id="1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Informatics</a:t>
            </a:r>
            <a:endParaRPr lang="en-US" dirty="0"/>
          </a:p>
        </p:txBody>
      </p:sp>
      <p:sp>
        <p:nvSpPr>
          <p:cNvPr id="3" name="Content Placeholder 2"/>
          <p:cNvSpPr>
            <a:spLocks noGrp="1"/>
          </p:cNvSpPr>
          <p:nvPr>
            <p:ph idx="1"/>
          </p:nvPr>
        </p:nvSpPr>
        <p:spPr/>
        <p:txBody>
          <a:bodyPr/>
          <a:lstStyle/>
          <a:p>
            <a:r>
              <a:rPr lang="en-US" dirty="0" smtClean="0"/>
              <a:t>Studies structure of music</a:t>
            </a:r>
          </a:p>
          <a:p>
            <a:r>
              <a:rPr lang="en-US" dirty="0" smtClean="0"/>
              <a:t>Electronic generation of music</a:t>
            </a:r>
          </a:p>
          <a:p>
            <a:r>
              <a:rPr lang="en-US" dirty="0" smtClean="0"/>
              <a:t>Crosses fields of Computer Science, Statistics, Acoustics, and Electronic Music</a:t>
            </a:r>
          </a:p>
          <a:p>
            <a:r>
              <a:rPr lang="en-US" dirty="0" smtClean="0"/>
              <a:t>Techniques similar to Bioinformatics  in that both fields use “data mining” extensively</a:t>
            </a:r>
            <a:endParaRPr lang="en-US" dirty="0"/>
          </a:p>
        </p:txBody>
      </p:sp>
      <p:pic>
        <p:nvPicPr>
          <p:cNvPr id="31746" name="Picture 2" descr="http://xavier.informatics.indiana.edu/~craphael/music_plus_one/blue_sky.jpeg"/>
          <p:cNvPicPr>
            <a:picLocks noChangeAspect="1" noChangeArrowheads="1"/>
          </p:cNvPicPr>
          <p:nvPr/>
        </p:nvPicPr>
        <p:blipFill>
          <a:blip r:embed="rId3" cstate="print"/>
          <a:srcRect/>
          <a:stretch>
            <a:fillRect/>
          </a:stretch>
        </p:blipFill>
        <p:spPr bwMode="auto">
          <a:xfrm>
            <a:off x="0" y="4571999"/>
            <a:ext cx="2057400" cy="2286001"/>
          </a:xfrm>
          <a:prstGeom prst="rect">
            <a:avLst/>
          </a:prstGeom>
          <a:noFill/>
        </p:spPr>
      </p:pic>
      <p:pic>
        <p:nvPicPr>
          <p:cNvPr id="13314" name="Picture 2" descr="Perceptual Span Plot by Yushen and Mitch"/>
          <p:cNvPicPr>
            <a:picLocks noChangeAspect="1" noChangeArrowheads="1"/>
          </p:cNvPicPr>
          <p:nvPr/>
        </p:nvPicPr>
        <p:blipFill>
          <a:blip r:embed="rId4" cstate="print"/>
          <a:srcRect/>
          <a:stretch>
            <a:fillRect/>
          </a:stretch>
        </p:blipFill>
        <p:spPr bwMode="auto">
          <a:xfrm>
            <a:off x="2286000" y="1714499"/>
            <a:ext cx="6858000" cy="5143501"/>
          </a:xfrm>
          <a:prstGeom prst="rect">
            <a:avLst/>
          </a:prstGeom>
          <a:noFill/>
        </p:spPr>
      </p:pic>
    </p:spTree>
    <p:extLst>
      <p:ext uri="{BB962C8B-B14F-4D97-AF65-F5344CB8AC3E}">
        <p14:creationId xmlns:p14="http://schemas.microsoft.com/office/powerpoint/2010/main" val="243270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Systems and Networks</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10000"/>
          </a:bodyPr>
          <a:lstStyle/>
          <a:p>
            <a:r>
              <a:rPr lang="en-US" dirty="0" smtClean="0"/>
              <a:t>Physics and Chemistry studies systems with known equations of motion (those from Newton, Einstein and Dirac)</a:t>
            </a:r>
          </a:p>
          <a:p>
            <a:r>
              <a:rPr lang="en-US" dirty="0" smtClean="0"/>
              <a:t>There is a growing interest in systems that have no obvious equations</a:t>
            </a:r>
          </a:p>
          <a:p>
            <a:pPr lvl="1"/>
            <a:r>
              <a:rPr lang="en-US" dirty="0" smtClean="0"/>
              <a:t>Internet, transportation systems, stock market, biological systems as in collections of cells</a:t>
            </a:r>
          </a:p>
          <a:p>
            <a:r>
              <a:rPr lang="en-US" dirty="0" smtClean="0"/>
              <a:t>And Epidemics such as H1N1 spread via movement of people especially by air (at long distance)</a:t>
            </a:r>
          </a:p>
          <a:p>
            <a:r>
              <a:rPr lang="en-US" b="1" dirty="0"/>
              <a:t>Web Science </a:t>
            </a:r>
            <a:r>
              <a:rPr lang="en-US" dirty="0"/>
              <a:t>is the study of the socio-technical relationships that are </a:t>
            </a:r>
            <a:r>
              <a:rPr lang="en-US" dirty="0" smtClean="0"/>
              <a:t>implied by </a:t>
            </a:r>
            <a:r>
              <a:rPr lang="en-US" dirty="0"/>
              <a:t>the Web.  Understanding the Web involves not only an analysis of its architecture and applications, but also insight into how the dynamic interactions among people, organizations, policies, and economics are shaped by it and in turn affect its usage and evolution</a:t>
            </a:r>
            <a:endParaRPr lang="en-US" dirty="0" smtClean="0"/>
          </a:p>
        </p:txBody>
      </p:sp>
      <p:pic>
        <p:nvPicPr>
          <p:cNvPr id="20482" name="Picture 2"/>
          <p:cNvPicPr>
            <a:picLocks noChangeAspect="1" noChangeArrowheads="1"/>
          </p:cNvPicPr>
          <p:nvPr/>
        </p:nvPicPr>
        <p:blipFill>
          <a:blip r:embed="rId3" cstate="print"/>
          <a:srcRect/>
          <a:stretch>
            <a:fillRect/>
          </a:stretch>
        </p:blipFill>
        <p:spPr bwMode="auto">
          <a:xfrm>
            <a:off x="17318" y="1"/>
            <a:ext cx="7543800" cy="6857999"/>
          </a:xfrm>
          <a:prstGeom prst="rect">
            <a:avLst/>
          </a:prstGeom>
          <a:noFill/>
          <a:ln w="9525">
            <a:noFill/>
            <a:miter lim="800000"/>
            <a:headEnd/>
            <a:tailEnd/>
          </a:ln>
        </p:spPr>
      </p:pic>
      <p:pic>
        <p:nvPicPr>
          <p:cNvPr id="11266" name="Picture 2" descr="http://mobs.soic.indiana.edu/wp-content/uploads/2010/10/fig1.png"/>
          <p:cNvPicPr>
            <a:picLocks noChangeAspect="1" noChangeArrowheads="1"/>
          </p:cNvPicPr>
          <p:nvPr/>
        </p:nvPicPr>
        <p:blipFill>
          <a:blip r:embed="rId4" cstate="print"/>
          <a:srcRect/>
          <a:stretch>
            <a:fillRect/>
          </a:stretch>
        </p:blipFill>
        <p:spPr bwMode="auto">
          <a:xfrm>
            <a:off x="-76200" y="3226967"/>
            <a:ext cx="9311640" cy="3599860"/>
          </a:xfrm>
          <a:prstGeom prst="rect">
            <a:avLst/>
          </a:prstGeom>
          <a:noFill/>
        </p:spPr>
      </p:pic>
    </p:spTree>
    <p:extLst>
      <p:ext uri="{BB962C8B-B14F-4D97-AF65-F5344CB8AC3E}">
        <p14:creationId xmlns:p14="http://schemas.microsoft.com/office/powerpoint/2010/main" val="6949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gcf\ptliupages\publications\Pages from bollen_fox2010B.tif"/>
          <p:cNvPicPr>
            <a:picLocks noChangeAspect="1" noChangeArrowheads="1"/>
          </p:cNvPicPr>
          <p:nvPr/>
        </p:nvPicPr>
        <p:blipFill>
          <a:blip r:embed="rId3" cstate="print"/>
          <a:srcRect/>
          <a:stretch>
            <a:fillRect/>
          </a:stretch>
        </p:blipFill>
        <p:spPr bwMode="auto">
          <a:xfrm>
            <a:off x="0" y="0"/>
            <a:ext cx="8153400" cy="6967451"/>
          </a:xfrm>
          <a:prstGeom prst="rect">
            <a:avLst/>
          </a:prstGeom>
          <a:noFill/>
        </p:spPr>
      </p:pic>
      <p:sp>
        <p:nvSpPr>
          <p:cNvPr id="2" name="Title 1"/>
          <p:cNvSpPr>
            <a:spLocks noGrp="1"/>
          </p:cNvSpPr>
          <p:nvPr>
            <p:ph type="title"/>
          </p:nvPr>
        </p:nvSpPr>
        <p:spPr>
          <a:xfrm>
            <a:off x="6019800" y="0"/>
            <a:ext cx="3124200" cy="1112838"/>
          </a:xfrm>
          <a:solidFill>
            <a:schemeClr val="tx1"/>
          </a:solidFill>
        </p:spPr>
        <p:txBody>
          <a:bodyPr>
            <a:normAutofit fontScale="90000"/>
          </a:bodyPr>
          <a:lstStyle/>
          <a:p>
            <a:r>
              <a:rPr lang="en-US" dirty="0" smtClean="0">
                <a:solidFill>
                  <a:schemeClr val="bg1"/>
                </a:solidFill>
              </a:rPr>
              <a:t>TeraGrid Web of Science</a:t>
            </a:r>
            <a:endParaRPr lang="en-US" dirty="0">
              <a:solidFill>
                <a:schemeClr val="bg1"/>
              </a:solidFill>
            </a:endParaRPr>
          </a:p>
        </p:txBody>
      </p:sp>
    </p:spTree>
    <p:extLst>
      <p:ext uri="{BB962C8B-B14F-4D97-AF65-F5344CB8AC3E}">
        <p14:creationId xmlns:p14="http://schemas.microsoft.com/office/powerpoint/2010/main" val="4061990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Trends</a:t>
            </a:r>
            <a:endParaRPr lang="en-US" dirty="0"/>
          </a:p>
        </p:txBody>
      </p:sp>
      <p:sp>
        <p:nvSpPr>
          <p:cNvPr id="3" name="Content Placeholder 2"/>
          <p:cNvSpPr>
            <a:spLocks noGrp="1"/>
          </p:cNvSpPr>
          <p:nvPr>
            <p:ph idx="1"/>
          </p:nvPr>
        </p:nvSpPr>
        <p:spPr>
          <a:xfrm>
            <a:off x="0" y="685800"/>
            <a:ext cx="9144000" cy="6172200"/>
          </a:xfrm>
        </p:spPr>
        <p:txBody>
          <a:bodyPr>
            <a:normAutofit/>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cs typeface="Times New Roman" pitchFamily="18" charset="0"/>
              </a:rPr>
              <a:t>The Data Deluge</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cs typeface="Times New Roman" pitchFamily="18" charset="0"/>
              </a:rPr>
              <a:t>Light weight clients </a:t>
            </a:r>
            <a:r>
              <a:rPr lang="en-US" sz="2400" dirty="0">
                <a:latin typeface="Times New Roman" pitchFamily="18" charset="0"/>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cs typeface="Times New Roman" pitchFamily="18" charset="0"/>
              </a:rPr>
              <a:t>Multicore </a:t>
            </a:r>
            <a:r>
              <a:rPr lang="en-US" sz="2400" dirty="0" smtClean="0">
                <a:latin typeface="Times New Roman" pitchFamily="18" charset="0"/>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cs typeface="Times New Roman" pitchFamily="18" charset="0"/>
              </a:rPr>
              <a:t>Exascale </a:t>
            </a:r>
            <a:r>
              <a:rPr lang="en-US" sz="2400" b="1" dirty="0">
                <a:latin typeface="Times New Roman" pitchFamily="18" charset="0"/>
                <a:cs typeface="Times New Roman" pitchFamily="18" charset="0"/>
              </a:rPr>
              <a:t>initiatives </a:t>
            </a:r>
            <a:r>
              <a:rPr lang="en-US" sz="2400" dirty="0">
                <a:latin typeface="Times New Roman" pitchFamily="18" charset="0"/>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cs typeface="Times New Roman" pitchFamily="18" charset="0"/>
              </a:rPr>
              <a:t>Clouds </a:t>
            </a:r>
            <a:r>
              <a:rPr lang="en-US" sz="2400" b="1" dirty="0">
                <a:latin typeface="Times New Roman" pitchFamily="18" charset="0"/>
                <a:cs typeface="Times New Roman" pitchFamily="18" charset="0"/>
              </a:rPr>
              <a:t>with cheaper, greener, easier to use </a:t>
            </a:r>
            <a:r>
              <a:rPr lang="en-US" sz="2400" dirty="0">
                <a:latin typeface="Times New Roman" pitchFamily="18" charset="0"/>
                <a:cs typeface="Times New Roman" pitchFamily="18" charset="0"/>
              </a:rPr>
              <a:t>IT for (some) </a:t>
            </a:r>
            <a:r>
              <a:rPr lang="en-US" sz="2400" dirty="0" smtClean="0">
                <a:latin typeface="Times New Roman" pitchFamily="18" charset="0"/>
                <a:cs typeface="Times New Roman" pitchFamily="18" charset="0"/>
              </a:rPr>
              <a:t>applications </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cs typeface="Times New Roman" pitchFamily="18" charset="0"/>
              </a:rPr>
              <a:t>New </a:t>
            </a:r>
            <a:r>
              <a:rPr lang="en-US" sz="2400" b="1" dirty="0">
                <a:latin typeface="Times New Roman" pitchFamily="18" charset="0"/>
                <a:cs typeface="Times New Roman" pitchFamily="18" charset="0"/>
              </a:rPr>
              <a:t>jobs </a:t>
            </a:r>
            <a:r>
              <a:rPr lang="en-US" sz="2400" dirty="0">
                <a:latin typeface="Times New Roman" pitchFamily="18" charset="0"/>
                <a:cs typeface="Times New Roman" pitchFamily="18" charset="0"/>
              </a:rPr>
              <a:t>associated with new curricula</a:t>
            </a:r>
          </a:p>
          <a:p>
            <a:pPr marL="1142191" lvl="2" indent="-285438" defTabSz="913404">
              <a:lnSpc>
                <a:spcPct val="80000"/>
              </a:lnSpc>
              <a:spcBef>
                <a:spcPts val="1200"/>
              </a:spcBef>
              <a:buBlip>
                <a:blip r:embed="rId3"/>
              </a:buBlip>
            </a:pPr>
            <a:r>
              <a:rPr lang="en-US" b="1" dirty="0">
                <a:latin typeface="Times New Roman" pitchFamily="18" charset="0"/>
                <a:cs typeface="Times New Roman" pitchFamily="18" charset="0"/>
              </a:rPr>
              <a:t>Clouds </a:t>
            </a:r>
            <a:r>
              <a:rPr lang="en-US" dirty="0">
                <a:latin typeface="Times New Roman" pitchFamily="18" charset="0"/>
                <a:cs typeface="Times New Roman" pitchFamily="18" charset="0"/>
              </a:rPr>
              <a:t>(15 million jobs)</a:t>
            </a:r>
          </a:p>
          <a:p>
            <a:pPr marL="1142191" lvl="2" indent="-285438" defTabSz="913404" eaLnBrk="1" hangingPunct="1">
              <a:lnSpc>
                <a:spcPct val="80000"/>
              </a:lnSpc>
              <a:spcBef>
                <a:spcPts val="1200"/>
              </a:spcBef>
              <a:buBlip>
                <a:blip r:embed="rId3"/>
              </a:buBlip>
            </a:pPr>
            <a:r>
              <a:rPr lang="en-US" b="1" dirty="0" smtClean="0">
                <a:solidFill>
                  <a:srgbClr val="FF0000"/>
                </a:solidFill>
                <a:latin typeface="Times New Roman" pitchFamily="18" charset="0"/>
                <a:cs typeface="Times New Roman" pitchFamily="18" charset="0"/>
              </a:rPr>
              <a:t>Data </a:t>
            </a:r>
            <a:r>
              <a:rPr lang="en-US" b="1" dirty="0" smtClean="0">
                <a:solidFill>
                  <a:srgbClr val="FF0000"/>
                </a:solidFill>
                <a:latin typeface="Times New Roman" pitchFamily="18" charset="0"/>
                <a:cs typeface="Times New Roman" pitchFamily="18" charset="0"/>
              </a:rPr>
              <a:t>Analytics </a:t>
            </a:r>
            <a:r>
              <a:rPr lang="en-US" b="1" dirty="0" smtClean="0">
                <a:solidFill>
                  <a:srgbClr val="FF0000"/>
                </a:solidFill>
                <a:latin typeface="Times New Roman" pitchFamily="18" charset="0"/>
                <a:cs typeface="Times New Roman" pitchFamily="18" charset="0"/>
              </a:rPr>
              <a:t>and Data Science </a:t>
            </a:r>
            <a:r>
              <a:rPr lang="en-US" dirty="0" smtClean="0">
                <a:latin typeface="Times New Roman" pitchFamily="18" charset="0"/>
                <a:cs typeface="Times New Roman" pitchFamily="18" charset="0"/>
              </a:rPr>
              <a:t>(Important </a:t>
            </a:r>
            <a:r>
              <a:rPr lang="en-US" dirty="0" smtClean="0">
                <a:latin typeface="Times New Roman" pitchFamily="18" charset="0"/>
                <a:cs typeface="Times New Roman" pitchFamily="18" charset="0"/>
              </a:rPr>
              <a:t>theme in academia and industry</a:t>
            </a:r>
            <a:r>
              <a:rPr lang="en-US" dirty="0" smtClean="0">
                <a:latin typeface="Times New Roman" pitchFamily="18" charset="0"/>
                <a:cs typeface="Times New Roman" pitchFamily="18" charset="0"/>
              </a:rPr>
              <a:t>) (4 million jobs)</a:t>
            </a:r>
            <a:endParaRPr lang="en-US" dirty="0">
              <a:latin typeface="Times New Roman" pitchFamily="18" charset="0"/>
              <a:cs typeface="Times New Roman" pitchFamily="18" charset="0"/>
            </a:endParaRPr>
          </a:p>
          <a:p>
            <a:pPr marL="1142191" lvl="2" indent="-285438" defTabSz="913404" eaLnBrk="1" hangingPunct="1">
              <a:lnSpc>
                <a:spcPct val="80000"/>
              </a:lnSpc>
              <a:spcBef>
                <a:spcPts val="1200"/>
              </a:spcBef>
              <a:buBlip>
                <a:blip r:embed="rId3"/>
              </a:buBlip>
            </a:pPr>
            <a:r>
              <a:rPr lang="en-US" b="1" dirty="0" smtClean="0">
                <a:latin typeface="Times New Roman" pitchFamily="18" charset="0"/>
                <a:cs typeface="Times New Roman" pitchFamily="18" charset="0"/>
              </a:rPr>
              <a:t>Social Media, Network/Web Science – Life </a:t>
            </a:r>
            <a:r>
              <a:rPr lang="en-US" b="1" smtClean="0">
                <a:latin typeface="Times New Roman" pitchFamily="18" charset="0"/>
                <a:cs typeface="Times New Roman" pitchFamily="18" charset="0"/>
              </a:rPr>
              <a:t>Style Informatics</a:t>
            </a:r>
            <a:endParaRPr lang="en-US" dirty="0" smtClean="0"/>
          </a:p>
          <a:p>
            <a:endParaRPr lang="en-US" sz="2400"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4CC141A-9CC6-41A7-A7D0-011D836CC6E2}" type="slidenum">
              <a:rPr lang="en-US" smtClean="0"/>
              <a:pPr/>
              <a:t>44</a:t>
            </a:fld>
            <a:endParaRPr lang="en-US"/>
          </a:p>
        </p:txBody>
      </p:sp>
    </p:spTree>
    <p:extLst>
      <p:ext uri="{BB962C8B-B14F-4D97-AF65-F5344CB8AC3E}">
        <p14:creationId xmlns:p14="http://schemas.microsoft.com/office/powerpoint/2010/main" val="84304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 at IU</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20000"/>
          </a:bodyPr>
          <a:lstStyle/>
          <a:p>
            <a:r>
              <a:rPr lang="en-US" dirty="0" smtClean="0"/>
              <a:t>Security</a:t>
            </a:r>
          </a:p>
          <a:p>
            <a:r>
              <a:rPr lang="en-US" dirty="0" smtClean="0"/>
              <a:t>Bioinformatics</a:t>
            </a:r>
          </a:p>
          <a:p>
            <a:r>
              <a:rPr lang="en-US" dirty="0" smtClean="0"/>
              <a:t>Cheminformatics</a:t>
            </a:r>
          </a:p>
          <a:p>
            <a:r>
              <a:rPr lang="en-US" dirty="0" smtClean="0"/>
              <a:t>Health Informatics</a:t>
            </a:r>
          </a:p>
          <a:p>
            <a:r>
              <a:rPr lang="en-US" dirty="0" smtClean="0"/>
              <a:t>Music Informatics</a:t>
            </a:r>
          </a:p>
          <a:p>
            <a:r>
              <a:rPr lang="en-US" dirty="0" smtClean="0"/>
              <a:t>Complex Networks and Systems</a:t>
            </a:r>
          </a:p>
          <a:p>
            <a:r>
              <a:rPr lang="en-US" dirty="0" smtClean="0"/>
              <a:t>Human Computer Interaction Design</a:t>
            </a:r>
            <a:endParaRPr lang="en-US" dirty="0">
              <a:solidFill>
                <a:srgbClr val="FF0000"/>
              </a:solidFill>
            </a:endParaRPr>
          </a:p>
          <a:p>
            <a:r>
              <a:rPr lang="en-US" dirty="0" smtClean="0"/>
              <a:t>Social Informatics</a:t>
            </a:r>
          </a:p>
          <a:p>
            <a:endParaRPr lang="en-US" dirty="0" smtClean="0">
              <a:solidFill>
                <a:srgbClr val="FF0000"/>
              </a:solidFill>
            </a:endParaRPr>
          </a:p>
          <a:p>
            <a:r>
              <a:rPr lang="en-US" dirty="0" smtClean="0"/>
              <a:t>Only last topic definitely not part of CS</a:t>
            </a:r>
          </a:p>
          <a:p>
            <a:r>
              <a:rPr lang="en-US" dirty="0" smtClean="0"/>
              <a:t>Most security and all Bioinformatics faculty are in CS</a:t>
            </a:r>
            <a:endParaRPr lang="en-US" dirty="0"/>
          </a:p>
        </p:txBody>
      </p:sp>
    </p:spTree>
    <p:extLst>
      <p:ext uri="{BB962C8B-B14F-4D97-AF65-F5344CB8AC3E}">
        <p14:creationId xmlns:p14="http://schemas.microsoft.com/office/powerpoint/2010/main" val="2269481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 </a:t>
            </a:r>
          </a:p>
          <a:p>
            <a:r>
              <a:rPr lang="en-US" dirty="0" smtClean="0"/>
              <a:t>Data, Databases and Search</a:t>
            </a:r>
          </a:p>
          <a:p>
            <a:r>
              <a:rPr lang="en-US" dirty="0" smtClean="0"/>
              <a:t>Image Processing/ Computer Vision</a:t>
            </a:r>
          </a:p>
          <a:p>
            <a:r>
              <a:rPr lang="en-US" dirty="0" smtClean="0"/>
              <a:t>Ubiquitous Computing</a:t>
            </a:r>
          </a:p>
          <a:p>
            <a:r>
              <a:rPr lang="en-US" dirty="0" smtClean="0"/>
              <a:t>Robotics</a:t>
            </a:r>
          </a:p>
          <a:p>
            <a:r>
              <a:rPr lang="en-US" dirty="0" smtClean="0"/>
              <a:t>Visualization and Computer Graphics</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extLst>
      <p:ext uri="{BB962C8B-B14F-4D97-AF65-F5344CB8AC3E}">
        <p14:creationId xmlns:p14="http://schemas.microsoft.com/office/powerpoint/2010/main" val="26905946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1438301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Informatics </a:t>
            </a:r>
          </a:p>
        </p:txBody>
      </p:sp>
      <p:sp>
        <p:nvSpPr>
          <p:cNvPr id="3" name="Content Placeholder 2"/>
          <p:cNvSpPr>
            <a:spLocks noGrp="1"/>
          </p:cNvSpPr>
          <p:nvPr>
            <p:ph idx="1"/>
          </p:nvPr>
        </p:nvSpPr>
        <p:spPr>
          <a:xfrm>
            <a:off x="0" y="990600"/>
            <a:ext cx="9144000" cy="5257800"/>
          </a:xfrm>
        </p:spPr>
        <p:txBody>
          <a:bodyPr/>
          <a:lstStyle/>
          <a:p>
            <a:r>
              <a:rPr lang="en-US" dirty="0" smtClean="0"/>
              <a:t>Applications of Information Technology to Social Science OR application of Social Science to Information Technology</a:t>
            </a:r>
          </a:p>
          <a:p>
            <a:r>
              <a:rPr lang="en-US" dirty="0"/>
              <a:t> </a:t>
            </a:r>
            <a:r>
              <a:rPr lang="en-US" dirty="0" smtClean="0"/>
              <a:t>Can use different methodology to other parts of SOIC – gather data from interviewing people rather than machines (as in recording data from colliding particles at CERN accelerator)</a:t>
            </a:r>
          </a:p>
          <a:p>
            <a:r>
              <a:rPr lang="en-US" dirty="0" smtClean="0"/>
              <a:t>Topics include social issues in scientific teams, role of information technology in government and how people interact with robots.</a:t>
            </a:r>
            <a:endParaRPr lang="en-US" dirty="0"/>
          </a:p>
        </p:txBody>
      </p:sp>
      <p:grpSp>
        <p:nvGrpSpPr>
          <p:cNvPr id="6" name="Group 5"/>
          <p:cNvGrpSpPr/>
          <p:nvPr/>
        </p:nvGrpSpPr>
        <p:grpSpPr>
          <a:xfrm>
            <a:off x="0" y="3428999"/>
            <a:ext cx="9144000" cy="3429001"/>
            <a:chOff x="0" y="3428999"/>
            <a:chExt cx="9144000" cy="3429001"/>
          </a:xfrm>
        </p:grpSpPr>
        <p:pic>
          <p:nvPicPr>
            <p:cNvPr id="27650" name="Picture 2" descr="http://www.informatics.indiana.edu/selmas/Selma_home/Research_files/shapeimage_2.png"/>
            <p:cNvPicPr>
              <a:picLocks noChangeAspect="1" noChangeArrowheads="1"/>
            </p:cNvPicPr>
            <p:nvPr/>
          </p:nvPicPr>
          <p:blipFill>
            <a:blip r:embed="rId3" cstate="print"/>
            <a:srcRect/>
            <a:stretch>
              <a:fillRect/>
            </a:stretch>
          </p:blipFill>
          <p:spPr bwMode="auto">
            <a:xfrm>
              <a:off x="0" y="3428999"/>
              <a:ext cx="3624247" cy="3429001"/>
            </a:xfrm>
            <a:prstGeom prst="rect">
              <a:avLst/>
            </a:prstGeom>
            <a:noFill/>
          </p:spPr>
        </p:pic>
        <p:pic>
          <p:nvPicPr>
            <p:cNvPr id="27652" name="Picture 4" descr="Opsroom"/>
            <p:cNvPicPr>
              <a:picLocks noChangeAspect="1" noChangeArrowheads="1"/>
            </p:cNvPicPr>
            <p:nvPr/>
          </p:nvPicPr>
          <p:blipFill>
            <a:blip r:embed="rId4" cstate="print"/>
            <a:srcRect/>
            <a:stretch>
              <a:fillRect/>
            </a:stretch>
          </p:blipFill>
          <p:spPr bwMode="auto">
            <a:xfrm>
              <a:off x="3589022" y="3429000"/>
              <a:ext cx="5554978" cy="3428999"/>
            </a:xfrm>
            <a:prstGeom prst="rect">
              <a:avLst/>
            </a:prstGeom>
            <a:noFill/>
          </p:spPr>
        </p:pic>
      </p:grpSp>
    </p:spTree>
    <p:extLst>
      <p:ext uri="{BB962C8B-B14F-4D97-AF65-F5344CB8AC3E}">
        <p14:creationId xmlns:p14="http://schemas.microsoft.com/office/powerpoint/2010/main" val="219774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Computer Interaction Design </a:t>
            </a:r>
          </a:p>
        </p:txBody>
      </p:sp>
      <p:sp>
        <p:nvSpPr>
          <p:cNvPr id="3" name="Content Placeholder 2"/>
          <p:cNvSpPr>
            <a:spLocks noGrp="1"/>
          </p:cNvSpPr>
          <p:nvPr>
            <p:ph idx="1"/>
          </p:nvPr>
        </p:nvSpPr>
        <p:spPr/>
        <p:txBody>
          <a:bodyPr/>
          <a:lstStyle/>
          <a:p>
            <a:r>
              <a:rPr lang="en-US" dirty="0" smtClean="0"/>
              <a:t>Interactions of Information technology with people</a:t>
            </a:r>
          </a:p>
          <a:p>
            <a:r>
              <a:rPr lang="en-US" dirty="0" smtClean="0"/>
              <a:t>Designing usable electronic products that do what you want e.g. control systems to encourage energy conservation</a:t>
            </a:r>
          </a:p>
          <a:p>
            <a:r>
              <a:rPr lang="en-US" dirty="0" smtClean="0"/>
              <a:t>Theory behind virtual reality as in Interaction of people in Second Life and Gaming</a:t>
            </a:r>
          </a:p>
          <a:p>
            <a:r>
              <a:rPr lang="en-US" dirty="0" smtClean="0"/>
              <a:t>Building usable software systems</a:t>
            </a:r>
          </a:p>
          <a:p>
            <a:r>
              <a:rPr lang="en-US" dirty="0" smtClean="0"/>
              <a:t>Organization of Digital artifacts</a:t>
            </a:r>
            <a:endParaRPr lang="en-US" dirty="0"/>
          </a:p>
        </p:txBody>
      </p:sp>
    </p:spTree>
    <p:extLst>
      <p:ext uri="{BB962C8B-B14F-4D97-AF65-F5344CB8AC3E}">
        <p14:creationId xmlns:p14="http://schemas.microsoft.com/office/powerpoint/2010/main" val="232518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Assignment </a:t>
            </a:r>
            <a:r>
              <a:rPr lang="en-US" dirty="0" smtClean="0"/>
              <a:t>2: </a:t>
            </a:r>
            <a:r>
              <a:rPr lang="en-US" dirty="0"/>
              <a:t>I399 Research Methods for Informatics and Computing </a:t>
            </a:r>
          </a:p>
        </p:txBody>
      </p:sp>
      <p:sp>
        <p:nvSpPr>
          <p:cNvPr id="3" name="Content Placeholder 2"/>
          <p:cNvSpPr>
            <a:spLocks noGrp="1"/>
          </p:cNvSpPr>
          <p:nvPr>
            <p:ph idx="1"/>
          </p:nvPr>
        </p:nvSpPr>
        <p:spPr/>
        <p:txBody>
          <a:bodyPr/>
          <a:lstStyle/>
          <a:p>
            <a:r>
              <a:rPr lang="en-US" dirty="0"/>
              <a:t>Due </a:t>
            </a:r>
            <a:r>
              <a:rPr lang="en-US" dirty="0" smtClean="0"/>
              <a:t>Tuesday September 4 Midnight</a:t>
            </a:r>
            <a:endParaRPr lang="en-US" dirty="0"/>
          </a:p>
          <a:p>
            <a:endParaRPr lang="en-US" dirty="0" smtClean="0"/>
          </a:p>
          <a:p>
            <a:r>
              <a:rPr lang="en-US" dirty="0" smtClean="0"/>
              <a:t>1) </a:t>
            </a:r>
            <a:r>
              <a:rPr lang="en-US" dirty="0"/>
              <a:t>Summarize some areas/research topic(s) of interest to you based on </a:t>
            </a:r>
            <a:r>
              <a:rPr lang="en-US" dirty="0" smtClean="0"/>
              <a:t>either SOIC faculty research activities discussed in class or what you think is interesting. </a:t>
            </a:r>
            <a:endParaRPr lang="en-US" dirty="0"/>
          </a:p>
          <a:p>
            <a:r>
              <a:rPr lang="en-US" dirty="0" smtClean="0"/>
              <a:t>2) </a:t>
            </a:r>
            <a:r>
              <a:rPr lang="en-US" dirty="0"/>
              <a:t>If you have done Undergraduate Research already and have summaries you are willing to share, please upload these</a:t>
            </a:r>
          </a:p>
          <a:p>
            <a:endParaRPr lang="en-US" dirty="0"/>
          </a:p>
        </p:txBody>
      </p:sp>
    </p:spTree>
    <p:extLst>
      <p:ext uri="{BB962C8B-B14F-4D97-AF65-F5344CB8AC3E}">
        <p14:creationId xmlns:p14="http://schemas.microsoft.com/office/powerpoint/2010/main" val="39242265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844" y="142852"/>
            <a:ext cx="8858312" cy="6572296"/>
          </a:xfrm>
          <a:prstGeom prst="roundRect">
            <a:avLst>
              <a:gd name="adj" fmla="val 1978"/>
            </a:avLst>
          </a:prstGeom>
          <a:solidFill>
            <a:schemeClr val="accent3">
              <a:lumMod val="60000"/>
              <a:lumOff val="40000"/>
            </a:schemeClr>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15140" y="272457"/>
            <a:ext cx="2214578" cy="584775"/>
          </a:xfrm>
          <a:prstGeom prst="rect">
            <a:avLst/>
          </a:prstGeom>
          <a:noFill/>
        </p:spPr>
        <p:txBody>
          <a:bodyPr wrap="square" rtlCol="0">
            <a:spAutoFit/>
          </a:bodyPr>
          <a:lstStyle/>
          <a:p>
            <a:pPr algn="ctr"/>
            <a:r>
              <a:rPr lang="en-US" altLang="zh-CN" sz="3200" b="1" dirty="0" smtClean="0"/>
              <a:t>e-Humanity</a:t>
            </a:r>
            <a:endParaRPr lang="en-US" sz="3200" b="1" dirty="0"/>
          </a:p>
        </p:txBody>
      </p:sp>
      <p:sp>
        <p:nvSpPr>
          <p:cNvPr id="9" name="Rounded Rectangle 8"/>
          <p:cNvSpPr/>
          <p:nvPr/>
        </p:nvSpPr>
        <p:spPr>
          <a:xfrm>
            <a:off x="214282" y="214290"/>
            <a:ext cx="6429420" cy="6429420"/>
          </a:xfrm>
          <a:prstGeom prst="roundRect">
            <a:avLst>
              <a:gd name="adj" fmla="val 1978"/>
            </a:avLst>
          </a:prstGeom>
          <a:solidFill>
            <a:schemeClr val="bg1"/>
          </a:solidFill>
          <a:ln w="19050">
            <a:no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57158" y="335141"/>
            <a:ext cx="1086100" cy="307777"/>
          </a:xfrm>
          <a:prstGeom prst="rect">
            <a:avLst/>
          </a:prstGeom>
          <a:noFill/>
          <a:ln>
            <a:noFill/>
          </a:ln>
        </p:spPr>
        <p:txBody>
          <a:bodyPr wrap="square" rtlCol="0">
            <a:spAutoFit/>
          </a:bodyPr>
          <a:lstStyle/>
          <a:p>
            <a:r>
              <a:rPr lang="en-US" sz="1400" b="1" dirty="0" smtClean="0"/>
              <a:t>Girl's dress</a:t>
            </a:r>
            <a:endParaRPr lang="en-US" sz="1400" b="1" dirty="0"/>
          </a:p>
        </p:txBody>
      </p:sp>
      <p:sp>
        <p:nvSpPr>
          <p:cNvPr id="15" name="TextBox 14"/>
          <p:cNvSpPr txBox="1"/>
          <p:nvPr/>
        </p:nvSpPr>
        <p:spPr>
          <a:xfrm>
            <a:off x="5357818" y="357166"/>
            <a:ext cx="1143008" cy="1285884"/>
          </a:xfrm>
          <a:prstGeom prst="rect">
            <a:avLst/>
          </a:prstGeom>
          <a:blipFill>
            <a:blip r:embed="rId3" cstate="print"/>
            <a:stretch>
              <a:fillRect/>
            </a:stretch>
          </a:blipFill>
          <a:ln w="15875">
            <a:solidFill>
              <a:schemeClr val="tx1"/>
            </a:solidFill>
          </a:ln>
        </p:spPr>
        <p:txBody>
          <a:bodyPr wrap="square" rtlCol="0">
            <a:noAutofit/>
          </a:bodyPr>
          <a:lstStyle/>
          <a:p>
            <a:endParaRPr lang="en-US" sz="1100" dirty="0"/>
          </a:p>
        </p:txBody>
      </p:sp>
      <p:sp>
        <p:nvSpPr>
          <p:cNvPr id="19" name="Rounded Rectangle 18"/>
          <p:cNvSpPr/>
          <p:nvPr/>
        </p:nvSpPr>
        <p:spPr>
          <a:xfrm>
            <a:off x="6715140" y="1285860"/>
            <a:ext cx="2214546" cy="2714644"/>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786578" y="1643050"/>
            <a:ext cx="285752" cy="321471"/>
          </a:xfrm>
          <a:prstGeom prst="rect">
            <a:avLst/>
          </a:prstGeom>
          <a:blipFill>
            <a:blip r:embed="rId4" cstate="print"/>
            <a:stretch>
              <a:fillRect/>
            </a:stretch>
          </a:blipFill>
          <a:ln w="15875">
            <a:solidFill>
              <a:schemeClr val="tx1"/>
            </a:solidFill>
          </a:ln>
        </p:spPr>
        <p:txBody>
          <a:bodyPr wrap="square" rtlCol="0">
            <a:noAutofit/>
          </a:bodyPr>
          <a:lstStyle/>
          <a:p>
            <a:endParaRPr lang="en-US" sz="1100" dirty="0"/>
          </a:p>
        </p:txBody>
      </p:sp>
      <p:sp>
        <p:nvSpPr>
          <p:cNvPr id="18" name="TextBox 17"/>
          <p:cNvSpPr txBox="1"/>
          <p:nvPr/>
        </p:nvSpPr>
        <p:spPr>
          <a:xfrm>
            <a:off x="6700610" y="1357298"/>
            <a:ext cx="1228976" cy="261610"/>
          </a:xfrm>
          <a:prstGeom prst="rect">
            <a:avLst/>
          </a:prstGeom>
          <a:noFill/>
          <a:ln>
            <a:noFill/>
          </a:ln>
        </p:spPr>
        <p:txBody>
          <a:bodyPr wrap="square" rtlCol="0">
            <a:spAutoFit/>
          </a:bodyPr>
          <a:lstStyle/>
          <a:p>
            <a:r>
              <a:rPr lang="en-AU" sz="1100" b="1" dirty="0" smtClean="0"/>
              <a:t>Related Artifacts</a:t>
            </a:r>
            <a:endParaRPr lang="en-US" sz="1100" b="1" dirty="0"/>
          </a:p>
        </p:txBody>
      </p:sp>
      <p:sp>
        <p:nvSpPr>
          <p:cNvPr id="22" name="TextBox 21"/>
          <p:cNvSpPr txBox="1"/>
          <p:nvPr/>
        </p:nvSpPr>
        <p:spPr>
          <a:xfrm>
            <a:off x="7143768" y="1643050"/>
            <a:ext cx="285752" cy="321471"/>
          </a:xfrm>
          <a:prstGeom prst="rect">
            <a:avLst/>
          </a:prstGeom>
          <a:blipFill>
            <a:blip r:embed="rId5" cstate="print"/>
            <a:stretch>
              <a:fillRect/>
            </a:stretch>
          </a:blipFill>
          <a:ln w="15875">
            <a:solidFill>
              <a:schemeClr val="tx1"/>
            </a:solidFill>
          </a:ln>
        </p:spPr>
        <p:txBody>
          <a:bodyPr wrap="square" rtlCol="0">
            <a:noAutofit/>
          </a:bodyPr>
          <a:lstStyle/>
          <a:p>
            <a:endParaRPr lang="en-US" sz="1100" dirty="0"/>
          </a:p>
        </p:txBody>
      </p:sp>
      <p:sp>
        <p:nvSpPr>
          <p:cNvPr id="23" name="TextBox 22"/>
          <p:cNvSpPr txBox="1"/>
          <p:nvPr/>
        </p:nvSpPr>
        <p:spPr>
          <a:xfrm>
            <a:off x="7500958" y="1643050"/>
            <a:ext cx="285752" cy="321471"/>
          </a:xfrm>
          <a:prstGeom prst="rect">
            <a:avLst/>
          </a:prstGeom>
          <a:blipFill>
            <a:blip r:embed="rId6" cstate="print"/>
            <a:stretch>
              <a:fillRect/>
            </a:stretch>
          </a:blipFill>
          <a:ln w="15875">
            <a:solidFill>
              <a:schemeClr val="tx1"/>
            </a:solidFill>
          </a:ln>
        </p:spPr>
        <p:txBody>
          <a:bodyPr wrap="square" rtlCol="0">
            <a:noAutofit/>
          </a:bodyPr>
          <a:lstStyle/>
          <a:p>
            <a:endParaRPr lang="en-US" sz="1100" dirty="0"/>
          </a:p>
        </p:txBody>
      </p:sp>
      <p:sp>
        <p:nvSpPr>
          <p:cNvPr id="24" name="TextBox 23"/>
          <p:cNvSpPr txBox="1"/>
          <p:nvPr/>
        </p:nvSpPr>
        <p:spPr>
          <a:xfrm>
            <a:off x="7858148" y="1643050"/>
            <a:ext cx="285752" cy="321471"/>
          </a:xfrm>
          <a:prstGeom prst="rect">
            <a:avLst/>
          </a:prstGeom>
          <a:blipFill>
            <a:blip r:embed="rId7" cstate="print"/>
            <a:stretch>
              <a:fillRect/>
            </a:stretch>
          </a:blipFill>
          <a:ln w="15875">
            <a:solidFill>
              <a:schemeClr val="tx1"/>
            </a:solidFill>
          </a:ln>
        </p:spPr>
        <p:txBody>
          <a:bodyPr wrap="square" rtlCol="0">
            <a:noAutofit/>
          </a:bodyPr>
          <a:lstStyle/>
          <a:p>
            <a:endParaRPr lang="en-US" sz="1100" dirty="0"/>
          </a:p>
        </p:txBody>
      </p:sp>
      <p:sp>
        <p:nvSpPr>
          <p:cNvPr id="25" name="TextBox 24"/>
          <p:cNvSpPr txBox="1"/>
          <p:nvPr/>
        </p:nvSpPr>
        <p:spPr>
          <a:xfrm>
            <a:off x="8215338" y="1643050"/>
            <a:ext cx="285752" cy="321471"/>
          </a:xfrm>
          <a:prstGeom prst="rect">
            <a:avLst/>
          </a:prstGeom>
          <a:blipFill>
            <a:blip r:embed="rId8" cstate="print"/>
            <a:stretch>
              <a:fillRect/>
            </a:stretch>
          </a:blipFill>
          <a:ln w="15875">
            <a:solidFill>
              <a:schemeClr val="tx1"/>
            </a:solidFill>
          </a:ln>
        </p:spPr>
        <p:txBody>
          <a:bodyPr wrap="square" rtlCol="0">
            <a:noAutofit/>
          </a:bodyPr>
          <a:lstStyle/>
          <a:p>
            <a:endParaRPr lang="en-US" sz="1100" dirty="0"/>
          </a:p>
        </p:txBody>
      </p:sp>
      <p:sp>
        <p:nvSpPr>
          <p:cNvPr id="26" name="TextBox 25"/>
          <p:cNvSpPr txBox="1"/>
          <p:nvPr/>
        </p:nvSpPr>
        <p:spPr>
          <a:xfrm>
            <a:off x="8572528" y="1643050"/>
            <a:ext cx="285752" cy="321471"/>
          </a:xfrm>
          <a:prstGeom prst="rect">
            <a:avLst/>
          </a:prstGeom>
          <a:blipFill>
            <a:blip r:embed="rId9" cstate="print"/>
            <a:stretch>
              <a:fillRect/>
            </a:stretch>
          </a:blipFill>
          <a:ln w="15875">
            <a:solidFill>
              <a:schemeClr val="tx1"/>
            </a:solidFill>
          </a:ln>
        </p:spPr>
        <p:txBody>
          <a:bodyPr wrap="square" rtlCol="0">
            <a:noAutofit/>
          </a:bodyPr>
          <a:lstStyle/>
          <a:p>
            <a:endParaRPr lang="en-US" sz="1100" dirty="0"/>
          </a:p>
        </p:txBody>
      </p:sp>
      <p:sp>
        <p:nvSpPr>
          <p:cNvPr id="28" name="TextBox 27"/>
          <p:cNvSpPr txBox="1"/>
          <p:nvPr/>
        </p:nvSpPr>
        <p:spPr>
          <a:xfrm>
            <a:off x="6786578" y="2035959"/>
            <a:ext cx="285752" cy="321471"/>
          </a:xfrm>
          <a:prstGeom prst="rect">
            <a:avLst/>
          </a:prstGeom>
          <a:blipFill>
            <a:blip r:embed="rId10" cstate="print"/>
            <a:stretch>
              <a:fillRect/>
            </a:stretch>
          </a:blipFill>
          <a:ln w="15875">
            <a:solidFill>
              <a:schemeClr val="tx1"/>
            </a:solidFill>
          </a:ln>
        </p:spPr>
        <p:txBody>
          <a:bodyPr wrap="square" rtlCol="0">
            <a:noAutofit/>
          </a:bodyPr>
          <a:lstStyle/>
          <a:p>
            <a:endParaRPr lang="en-US" sz="1100" dirty="0"/>
          </a:p>
        </p:txBody>
      </p:sp>
      <p:sp>
        <p:nvSpPr>
          <p:cNvPr id="37" name="TextBox 36"/>
          <p:cNvSpPr txBox="1"/>
          <p:nvPr/>
        </p:nvSpPr>
        <p:spPr>
          <a:xfrm>
            <a:off x="4786314" y="6286520"/>
            <a:ext cx="1514728" cy="261610"/>
          </a:xfrm>
          <a:prstGeom prst="rect">
            <a:avLst/>
          </a:prstGeom>
          <a:noFill/>
          <a:ln>
            <a:noFill/>
          </a:ln>
        </p:spPr>
        <p:txBody>
          <a:bodyPr wrap="square" rtlCol="0">
            <a:spAutoFit/>
          </a:bodyPr>
          <a:lstStyle/>
          <a:p>
            <a:pPr algn="r"/>
            <a:r>
              <a:rPr lang="en-AU" sz="1100" b="1" dirty="0" smtClean="0"/>
              <a:t>Created by K. Wilson</a:t>
            </a:r>
            <a:endParaRPr lang="en-US" sz="1100" b="1" dirty="0"/>
          </a:p>
        </p:txBody>
      </p:sp>
      <p:graphicFrame>
        <p:nvGraphicFramePr>
          <p:cNvPr id="32" name="Table 31"/>
          <p:cNvGraphicFramePr>
            <a:graphicFrameLocks noGrp="1"/>
          </p:cNvGraphicFramePr>
          <p:nvPr/>
        </p:nvGraphicFramePr>
        <p:xfrm>
          <a:off x="350842" y="672662"/>
          <a:ext cx="4864100" cy="3969258"/>
        </p:xfrm>
        <a:graphic>
          <a:graphicData uri="http://schemas.openxmlformats.org/drawingml/2006/table">
            <a:tbl>
              <a:tblPr/>
              <a:tblGrid>
                <a:gridCol w="1409700"/>
                <a:gridCol w="3454400"/>
              </a:tblGrid>
              <a:tr h="640080">
                <a:tc>
                  <a:txBody>
                    <a:bodyPr/>
                    <a:lstStyle/>
                    <a:p>
                      <a:pPr marL="0" marR="0">
                        <a:lnSpc>
                          <a:spcPct val="115000"/>
                        </a:lnSpc>
                        <a:spcBef>
                          <a:spcPts val="0"/>
                        </a:spcBef>
                        <a:spcAft>
                          <a:spcPts val="1000"/>
                        </a:spcAft>
                      </a:pPr>
                      <a:r>
                        <a:rPr lang="en-US" sz="1100" b="1" dirty="0">
                          <a:latin typeface="Calibri"/>
                          <a:ea typeface="Calibri"/>
                          <a:cs typeface="Times New Roman"/>
                        </a:rPr>
                        <a:t>Culture/People: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  </a:t>
                      </a:r>
                    </a:p>
                  </a:txBody>
                  <a:tcPr>
                    <a:lnL>
                      <a:noFill/>
                    </a:lnL>
                    <a:lnR>
                      <a:noFill/>
                    </a:lnR>
                    <a:lnT>
                      <a:noFill/>
                    </a:lnT>
                    <a:lnB>
                      <a:noFill/>
                    </a:lnB>
                  </a:tcPr>
                </a:tc>
              </a:tr>
              <a:tr h="123190">
                <a:tc>
                  <a:txBody>
                    <a:bodyPr/>
                    <a:lstStyle/>
                    <a:p>
                      <a:pPr marL="0" marR="0">
                        <a:lnSpc>
                          <a:spcPct val="115000"/>
                        </a:lnSpc>
                        <a:spcBef>
                          <a:spcPts val="0"/>
                        </a:spcBef>
                        <a:spcAft>
                          <a:spcPts val="1000"/>
                        </a:spcAft>
                      </a:pPr>
                      <a:r>
                        <a:rPr lang="en-US" sz="1100" b="1">
                          <a:latin typeface="Calibri"/>
                          <a:ea typeface="Calibri"/>
                          <a:cs typeface="Times New Roman"/>
                        </a:rPr>
                        <a:t>Date Created:</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circa 1850</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134620">
                <a:tc>
                  <a:txBody>
                    <a:bodyPr/>
                    <a:lstStyle/>
                    <a:p>
                      <a:pPr marL="0" marR="0">
                        <a:lnSpc>
                          <a:spcPct val="115000"/>
                        </a:lnSpc>
                        <a:spcBef>
                          <a:spcPts val="0"/>
                        </a:spcBef>
                        <a:spcAft>
                          <a:spcPts val="1000"/>
                        </a:spcAft>
                      </a:pPr>
                      <a:r>
                        <a:rPr lang="en-US" sz="1100" b="1">
                          <a:latin typeface="Calibri"/>
                          <a:ea typeface="Calibri"/>
                          <a:cs typeface="Times New Roman"/>
                        </a:rPr>
                        <a:t>Place:</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South Dakota; USA (inferred)</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217805">
                <a:tc>
                  <a:txBody>
                    <a:bodyPr/>
                    <a:lstStyle/>
                    <a:p>
                      <a:pPr marL="0" marR="0">
                        <a:lnSpc>
                          <a:spcPct val="115000"/>
                        </a:lnSpc>
                        <a:spcBef>
                          <a:spcPts val="0"/>
                        </a:spcBef>
                        <a:spcAft>
                          <a:spcPts val="1000"/>
                        </a:spcAft>
                      </a:pPr>
                      <a:r>
                        <a:rPr lang="en-US" sz="1100" b="1">
                          <a:latin typeface="Calibri"/>
                          <a:ea typeface="Calibri"/>
                          <a:cs typeface="Times New Roman"/>
                        </a:rPr>
                        <a:t>Media/Materials: </a:t>
                      </a:r>
                      <a:endParaRPr lang="en-US" sz="110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Glass pony beads, </a:t>
                      </a:r>
                      <a:r>
                        <a:rPr lang="en-US" sz="1100" dirty="0" err="1">
                          <a:latin typeface="Calibri"/>
                          <a:ea typeface="Calibri"/>
                          <a:cs typeface="Times New Roman"/>
                        </a:rPr>
                        <a:t>deerhide</a:t>
                      </a:r>
                      <a:r>
                        <a:rPr lang="en-US" sz="1100" dirty="0">
                          <a:latin typeface="Calibri"/>
                          <a:ea typeface="Calibri"/>
                          <a:cs typeface="Times New Roman"/>
                        </a:rPr>
                        <a:t>/deerskin, elk tooth/teeth, wool cloth, sinew </a:t>
                      </a:r>
                    </a:p>
                  </a:txBody>
                  <a:tcPr>
                    <a:lnL>
                      <a:noFill/>
                    </a:lnL>
                    <a:lnR>
                      <a:noFill/>
                    </a:lnR>
                    <a:lnT>
                      <a:noFill/>
                    </a:lnT>
                    <a:lnB>
                      <a:noFill/>
                    </a:lnB>
                  </a:tcPr>
                </a:tc>
              </a:tr>
              <a:tr h="117475">
                <a:tc>
                  <a:txBody>
                    <a:bodyPr/>
                    <a:lstStyle/>
                    <a:p>
                      <a:pPr marL="0" marR="0">
                        <a:lnSpc>
                          <a:spcPct val="115000"/>
                        </a:lnSpc>
                        <a:spcBef>
                          <a:spcPts val="0"/>
                        </a:spcBef>
                        <a:spcAft>
                          <a:spcPts val="1000"/>
                        </a:spcAft>
                      </a:pPr>
                      <a:r>
                        <a:rPr lang="en-US" sz="1100" b="1">
                          <a:latin typeface="Calibri"/>
                          <a:ea typeface="Calibri"/>
                          <a:cs typeface="Times New Roman"/>
                        </a:rPr>
                        <a:t>Techniques: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Sewn, lazy/lane stitch beadwork </a:t>
                      </a:r>
                    </a:p>
                  </a:txBody>
                  <a:tcPr>
                    <a:lnL>
                      <a:noFill/>
                    </a:lnL>
                    <a:lnR>
                      <a:noFill/>
                    </a:lnR>
                    <a:lnT>
                      <a:noFill/>
                    </a:lnT>
                    <a:lnB>
                      <a:noFill/>
                    </a:lnB>
                  </a:tcPr>
                </a:tc>
              </a:tr>
              <a:tr h="486410">
                <a:tc>
                  <a:txBody>
                    <a:bodyPr/>
                    <a:lstStyle/>
                    <a:p>
                      <a:pPr marL="0" marR="0">
                        <a:lnSpc>
                          <a:spcPct val="115000"/>
                        </a:lnSpc>
                        <a:spcBef>
                          <a:spcPts val="0"/>
                        </a:spcBef>
                        <a:spcAft>
                          <a:spcPts val="1000"/>
                        </a:spcAft>
                      </a:pPr>
                      <a:r>
                        <a:rPr lang="en-US" sz="1100" b="1" dirty="0">
                          <a:latin typeface="Calibri"/>
                          <a:ea typeface="Calibri"/>
                          <a:cs typeface="Times New Roman"/>
                        </a:rPr>
                        <a:t>Collection </a:t>
                      </a:r>
                      <a:r>
                        <a:rPr lang="en-US" sz="1100" b="1" dirty="0" smtClean="0">
                          <a:latin typeface="Calibri"/>
                          <a:ea typeface="Calibri"/>
                          <a:cs typeface="Times New Roman"/>
                        </a:rPr>
                        <a:t>History/</a:t>
                      </a:r>
                      <a:r>
                        <a:rPr lang="en-US" sz="1100" b="0" dirty="0" smtClean="0">
                          <a:latin typeface="Calibri"/>
                          <a:ea typeface="Calibri"/>
                          <a:cs typeface="Times New Roman"/>
                        </a:rPr>
                        <a:t/>
                      </a:r>
                      <a:br>
                        <a:rPr lang="en-US" sz="1100" b="0" dirty="0" smtClean="0">
                          <a:latin typeface="Calibri"/>
                          <a:ea typeface="Calibri"/>
                          <a:cs typeface="Times New Roman"/>
                        </a:rPr>
                      </a:br>
                      <a:r>
                        <a:rPr lang="en-US" sz="1100" b="1" dirty="0" smtClean="0">
                          <a:latin typeface="Calibri"/>
                          <a:ea typeface="Calibri"/>
                          <a:cs typeface="Times New Roman"/>
                        </a:rPr>
                        <a:t>Provenance</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Collection history unknown; said to have been collected circa 1850; purchased by MAI in 1916 from an unknown source, possibly with funds donated by Mrs. George (Thea) Heye. </a:t>
                      </a:r>
                    </a:p>
                  </a:txBody>
                  <a:tcPr>
                    <a:lnL>
                      <a:noFill/>
                    </a:lnL>
                    <a:lnR>
                      <a:noFill/>
                    </a:lnR>
                    <a:lnT>
                      <a:noFill/>
                    </a:lnT>
                    <a:lnB>
                      <a:noFill/>
                    </a:lnB>
                  </a:tcPr>
                </a:tc>
              </a:tr>
              <a:tr h="163195">
                <a:tc>
                  <a:txBody>
                    <a:bodyPr/>
                    <a:lstStyle/>
                    <a:p>
                      <a:pPr marL="0" marR="0">
                        <a:lnSpc>
                          <a:spcPct val="115000"/>
                        </a:lnSpc>
                        <a:spcBef>
                          <a:spcPts val="0"/>
                        </a:spcBef>
                        <a:spcAft>
                          <a:spcPts val="1000"/>
                        </a:spcAft>
                      </a:pPr>
                      <a:r>
                        <a:rPr lang="en-US" sz="1100" b="1">
                          <a:latin typeface="Calibri"/>
                          <a:ea typeface="Calibri"/>
                          <a:cs typeface="Times New Roman"/>
                        </a:rPr>
                        <a:t>Dimensions: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112 x 151 cm </a:t>
                      </a:r>
                    </a:p>
                  </a:txBody>
                  <a:tcPr>
                    <a:lnL>
                      <a:noFill/>
                    </a:lnL>
                    <a:lnR>
                      <a:noFill/>
                    </a:lnR>
                    <a:lnT>
                      <a:noFill/>
                    </a:lnT>
                    <a:lnB>
                      <a:noFill/>
                    </a:lnB>
                  </a:tcPr>
                </a:tc>
              </a:tr>
              <a:tr h="0">
                <a:tc>
                  <a:txBody>
                    <a:bodyPr/>
                    <a:lstStyle/>
                    <a:p>
                      <a:pPr marL="0" marR="0">
                        <a:lnSpc>
                          <a:spcPct val="115000"/>
                        </a:lnSpc>
                        <a:spcBef>
                          <a:spcPts val="0"/>
                        </a:spcBef>
                        <a:spcAft>
                          <a:spcPts val="1000"/>
                        </a:spcAft>
                      </a:pPr>
                      <a:r>
                        <a:rPr lang="en-US" sz="1100" b="1" dirty="0">
                          <a:latin typeface="Calibri"/>
                          <a:ea typeface="Calibri"/>
                          <a:cs typeface="Times New Roman"/>
                        </a:rPr>
                        <a:t>Catalog </a:t>
                      </a:r>
                      <a:r>
                        <a:rPr lang="en-US" sz="1100" b="1" dirty="0" smtClean="0">
                          <a:latin typeface="Calibri"/>
                          <a:ea typeface="Calibri"/>
                          <a:cs typeface="Times New Roman"/>
                        </a:rPr>
                        <a:t>Number</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5/3776 </a:t>
                      </a:r>
                    </a:p>
                  </a:txBody>
                  <a:tcPr>
                    <a:lnL>
                      <a:noFill/>
                    </a:lnL>
                    <a:lnR>
                      <a:noFill/>
                    </a:lnR>
                    <a:lnT>
                      <a:noFill/>
                    </a:lnT>
                    <a:lnB>
                      <a:noFill/>
                    </a:lnB>
                  </a:tcPr>
                </a:tc>
              </a:tr>
              <a:tr h="186055">
                <a:tc>
                  <a:txBody>
                    <a:bodyPr/>
                    <a:lstStyle/>
                    <a:p>
                      <a:pPr marL="0" marR="0">
                        <a:lnSpc>
                          <a:spcPct val="115000"/>
                        </a:lnSpc>
                        <a:spcBef>
                          <a:spcPts val="0"/>
                        </a:spcBef>
                        <a:spcAft>
                          <a:spcPts val="1000"/>
                        </a:spcAft>
                      </a:pPr>
                      <a:r>
                        <a:rPr lang="en-US" sz="1100" b="1" dirty="0">
                          <a:latin typeface="Calibri"/>
                          <a:ea typeface="Calibri"/>
                          <a:cs typeface="Times New Roman"/>
                        </a:rPr>
                        <a:t>Source: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u="sng" dirty="0">
                          <a:solidFill>
                            <a:srgbClr val="0000FF"/>
                          </a:solidFill>
                          <a:latin typeface="Calibri"/>
                          <a:ea typeface="Calibri"/>
                          <a:cs typeface="Times New Roman"/>
                          <a:hlinkClick r:id=""/>
                        </a:rPr>
                        <a:t>National Museum of the American Indian</a:t>
                      </a:r>
                      <a:r>
                        <a:rPr lang="en-US" sz="1100" dirty="0">
                          <a:latin typeface="Calibri"/>
                          <a:ea typeface="Calibri"/>
                          <a:cs typeface="Times New Roman"/>
                        </a:rPr>
                        <a:t> </a:t>
                      </a:r>
                    </a:p>
                  </a:txBody>
                  <a:tcPr>
                    <a:lnL>
                      <a:noFill/>
                    </a:lnL>
                    <a:lnR>
                      <a:noFill/>
                    </a:lnR>
                    <a:lnT>
                      <a:noFill/>
                    </a:lnT>
                    <a:lnB>
                      <a:noFill/>
                    </a:lnB>
                  </a:tcPr>
                </a:tc>
              </a:tr>
              <a:tr h="18605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b="1" dirty="0" smtClean="0">
                          <a:latin typeface="+mn-lt"/>
                          <a:ea typeface="Calibri"/>
                          <a:cs typeface="Times New Roman"/>
                        </a:rPr>
                        <a:t>References: </a:t>
                      </a:r>
                      <a:endParaRPr lang="en-US" sz="1100" dirty="0" smtClean="0">
                        <a:latin typeface="+mn-lt"/>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smtClean="0">
                          <a:latin typeface="+mn-lt"/>
                          <a:ea typeface="Calibri"/>
                          <a:cs typeface="Times New Roman"/>
                          <a:hlinkClick r:id=""/>
                        </a:rPr>
                        <a:t>http://en.wikipedia.org/wiki/Sioux</a:t>
                      </a:r>
                      <a:endParaRPr lang="en-US" sz="1100" dirty="0">
                        <a:latin typeface="Calibri"/>
                        <a:ea typeface="Calibri"/>
                        <a:cs typeface="Times New Roman"/>
                      </a:endParaRPr>
                    </a:p>
                  </a:txBody>
                  <a:tcPr>
                    <a:lnL>
                      <a:noFill/>
                    </a:lnL>
                    <a:lnR>
                      <a:noFill/>
                    </a:lnR>
                    <a:lnT>
                      <a:noFill/>
                    </a:lnT>
                    <a:lnB>
                      <a:noFill/>
                    </a:lnB>
                  </a:tcPr>
                </a:tc>
              </a:tr>
            </a:tbl>
          </a:graphicData>
        </a:graphic>
      </p:graphicFrame>
      <p:sp>
        <p:nvSpPr>
          <p:cNvPr id="27" name="TextBox 26"/>
          <p:cNvSpPr txBox="1"/>
          <p:nvPr/>
        </p:nvSpPr>
        <p:spPr>
          <a:xfrm>
            <a:off x="1857356" y="714356"/>
            <a:ext cx="285752" cy="321471"/>
          </a:xfrm>
          <a:prstGeom prst="rect">
            <a:avLst/>
          </a:prstGeom>
          <a:blipFill>
            <a:blip r:embed="rId11" cstate="print"/>
            <a:stretch>
              <a:fillRect/>
            </a:stretch>
          </a:blipFill>
          <a:ln w="15875">
            <a:solidFill>
              <a:schemeClr val="tx1"/>
            </a:solidFill>
          </a:ln>
        </p:spPr>
        <p:txBody>
          <a:bodyPr wrap="square" rtlCol="0">
            <a:noAutofit/>
          </a:bodyPr>
          <a:lstStyle/>
          <a:p>
            <a:endParaRPr lang="en-US" sz="1100" dirty="0"/>
          </a:p>
        </p:txBody>
      </p:sp>
      <p:sp>
        <p:nvSpPr>
          <p:cNvPr id="30" name="TextBox 29"/>
          <p:cNvSpPr txBox="1"/>
          <p:nvPr/>
        </p:nvSpPr>
        <p:spPr>
          <a:xfrm>
            <a:off x="1714480" y="1008861"/>
            <a:ext cx="571504" cy="276999"/>
          </a:xfrm>
          <a:prstGeom prst="rect">
            <a:avLst/>
          </a:prstGeom>
          <a:noFill/>
          <a:ln>
            <a:noFill/>
          </a:ln>
        </p:spPr>
        <p:txBody>
          <a:bodyPr wrap="square" rtlCol="0">
            <a:spAutoFit/>
          </a:bodyPr>
          <a:lstStyle/>
          <a:p>
            <a:pPr algn="ctr">
              <a:defRPr/>
            </a:pPr>
            <a:r>
              <a:rPr lang="en-US" sz="1200" dirty="0" smtClean="0"/>
              <a:t>Sioux</a:t>
            </a:r>
            <a:endParaRPr lang="en-US" sz="1200" b="1" dirty="0" smtClean="0"/>
          </a:p>
        </p:txBody>
      </p:sp>
      <p:sp>
        <p:nvSpPr>
          <p:cNvPr id="34" name="TextBox 33"/>
          <p:cNvSpPr txBox="1"/>
          <p:nvPr/>
        </p:nvSpPr>
        <p:spPr>
          <a:xfrm>
            <a:off x="6286512" y="6250801"/>
            <a:ext cx="285752" cy="321471"/>
          </a:xfrm>
          <a:prstGeom prst="rect">
            <a:avLst/>
          </a:prstGeom>
          <a:blipFill>
            <a:blip r:embed="rId12" cstate="print"/>
            <a:stretch>
              <a:fillRect/>
            </a:stretch>
          </a:blipFill>
          <a:ln w="15875">
            <a:solidFill>
              <a:schemeClr val="tx1"/>
            </a:solidFill>
          </a:ln>
        </p:spPr>
        <p:txBody>
          <a:bodyPr wrap="square" rtlCol="0">
            <a:noAutofit/>
          </a:bodyPr>
          <a:lstStyle/>
          <a:p>
            <a:endParaRPr lang="en-US" sz="1100" dirty="0"/>
          </a:p>
        </p:txBody>
      </p:sp>
      <p:pic>
        <p:nvPicPr>
          <p:cNvPr id="1026" name="Picture 2" descr="C:\Documents and Settings\trabrown\Local Settings\Temporary Internet Files\Content.IE5\LA9DV239\j0441467[1].png"/>
          <p:cNvPicPr>
            <a:picLocks noChangeAspect="1" noChangeArrowheads="1"/>
          </p:cNvPicPr>
          <p:nvPr/>
        </p:nvPicPr>
        <p:blipFill>
          <a:blip r:embed="rId13" cstate="print"/>
          <a:srcRect r="-23824" b="28528"/>
          <a:stretch>
            <a:fillRect/>
          </a:stretch>
        </p:blipFill>
        <p:spPr bwMode="auto">
          <a:xfrm>
            <a:off x="5772340" y="1643050"/>
            <a:ext cx="371296" cy="214314"/>
          </a:xfrm>
          <a:prstGeom prst="rect">
            <a:avLst/>
          </a:prstGeom>
          <a:noFill/>
        </p:spPr>
      </p:pic>
      <p:pic>
        <p:nvPicPr>
          <p:cNvPr id="1030" name="Picture 6" descr="C:\Documents and Settings\trabrown\Local Settings\Temporary Internet Files\Content.IE5\KJIRACVD\MCj04326530000[1].png"/>
          <p:cNvPicPr>
            <a:picLocks noChangeAspect="1" noChangeArrowheads="1"/>
          </p:cNvPicPr>
          <p:nvPr/>
        </p:nvPicPr>
        <p:blipFill>
          <a:blip r:embed="rId14" cstate="print"/>
          <a:srcRect/>
          <a:stretch>
            <a:fillRect/>
          </a:stretch>
        </p:blipFill>
        <p:spPr bwMode="auto">
          <a:xfrm>
            <a:off x="5500694" y="3072112"/>
            <a:ext cx="856954" cy="856954"/>
          </a:xfrm>
          <a:prstGeom prst="rect">
            <a:avLst/>
          </a:prstGeom>
          <a:noFill/>
        </p:spPr>
      </p:pic>
      <p:pic>
        <p:nvPicPr>
          <p:cNvPr id="1031" name="Picture 7" descr="C:\Documents and Settings\trabrown\Local Settings\Temporary Internet Files\Content.IE5\YJV636Y5\MCj04413360000[1].png"/>
          <p:cNvPicPr>
            <a:picLocks noChangeAspect="1" noChangeArrowheads="1"/>
          </p:cNvPicPr>
          <p:nvPr/>
        </p:nvPicPr>
        <p:blipFill>
          <a:blip r:embed="rId15" cstate="print"/>
          <a:srcRect/>
          <a:stretch>
            <a:fillRect/>
          </a:stretch>
        </p:blipFill>
        <p:spPr bwMode="auto">
          <a:xfrm>
            <a:off x="5629292" y="2214554"/>
            <a:ext cx="728658" cy="728658"/>
          </a:xfrm>
          <a:prstGeom prst="rect">
            <a:avLst/>
          </a:prstGeom>
          <a:noFill/>
        </p:spPr>
      </p:pic>
      <p:sp>
        <p:nvSpPr>
          <p:cNvPr id="31" name="TextBox 30"/>
          <p:cNvSpPr txBox="1"/>
          <p:nvPr/>
        </p:nvSpPr>
        <p:spPr>
          <a:xfrm>
            <a:off x="5572132" y="2714620"/>
            <a:ext cx="785818" cy="230832"/>
          </a:xfrm>
          <a:prstGeom prst="rect">
            <a:avLst/>
          </a:prstGeom>
          <a:noFill/>
          <a:ln>
            <a:noFill/>
          </a:ln>
        </p:spPr>
        <p:txBody>
          <a:bodyPr wrap="square" rtlCol="0">
            <a:spAutoFit/>
          </a:bodyPr>
          <a:lstStyle/>
          <a:p>
            <a:pPr algn="ctr"/>
            <a:r>
              <a:rPr lang="en-AU" sz="900" b="1" dirty="0" smtClean="0"/>
              <a:t>Total: 2</a:t>
            </a:r>
            <a:endParaRPr lang="en-US" sz="900" b="1" dirty="0"/>
          </a:p>
        </p:txBody>
      </p:sp>
      <p:sp>
        <p:nvSpPr>
          <p:cNvPr id="35" name="TextBox 34"/>
          <p:cNvSpPr txBox="1"/>
          <p:nvPr/>
        </p:nvSpPr>
        <p:spPr>
          <a:xfrm>
            <a:off x="5572132" y="3769672"/>
            <a:ext cx="785818" cy="230832"/>
          </a:xfrm>
          <a:prstGeom prst="rect">
            <a:avLst/>
          </a:prstGeom>
          <a:noFill/>
          <a:ln>
            <a:noFill/>
          </a:ln>
        </p:spPr>
        <p:txBody>
          <a:bodyPr wrap="square" rtlCol="0">
            <a:spAutoFit/>
          </a:bodyPr>
          <a:lstStyle/>
          <a:p>
            <a:pPr algn="ctr"/>
            <a:r>
              <a:rPr lang="en-AU" sz="900" b="1" dirty="0" smtClean="0"/>
              <a:t>Total: 5</a:t>
            </a:r>
            <a:endParaRPr lang="en-US" sz="900" b="1" dirty="0"/>
          </a:p>
        </p:txBody>
      </p:sp>
      <p:sp>
        <p:nvSpPr>
          <p:cNvPr id="38" name="TextBox 37"/>
          <p:cNvSpPr txBox="1"/>
          <p:nvPr/>
        </p:nvSpPr>
        <p:spPr>
          <a:xfrm>
            <a:off x="7143768" y="857232"/>
            <a:ext cx="1428760" cy="307777"/>
          </a:xfrm>
          <a:prstGeom prst="rect">
            <a:avLst/>
          </a:prstGeom>
          <a:noFill/>
        </p:spPr>
        <p:txBody>
          <a:bodyPr wrap="square" rtlCol="0">
            <a:spAutoFit/>
          </a:bodyPr>
          <a:lstStyle/>
          <a:p>
            <a:pPr algn="ctr"/>
            <a:r>
              <a:rPr lang="en-US" sz="1400" b="1" dirty="0" smtClean="0">
                <a:solidFill>
                  <a:schemeClr val="accent3">
                    <a:lumMod val="50000"/>
                  </a:schemeClr>
                </a:solidFill>
              </a:rPr>
              <a:t>Return to Home</a:t>
            </a:r>
            <a:endParaRPr lang="en-US" sz="1400" b="1" dirty="0">
              <a:solidFill>
                <a:schemeClr val="accent3">
                  <a:lumMod val="50000"/>
                </a:schemeClr>
              </a:solidFill>
            </a:endParaRPr>
          </a:p>
        </p:txBody>
      </p:sp>
      <p:grpSp>
        <p:nvGrpSpPr>
          <p:cNvPr id="2" name="Group 42"/>
          <p:cNvGrpSpPr/>
          <p:nvPr/>
        </p:nvGrpSpPr>
        <p:grpSpPr>
          <a:xfrm>
            <a:off x="357158" y="4643446"/>
            <a:ext cx="6143668" cy="1500198"/>
            <a:chOff x="357158" y="4286256"/>
            <a:chExt cx="6143668" cy="1500198"/>
          </a:xfrm>
        </p:grpSpPr>
        <p:sp>
          <p:nvSpPr>
            <p:cNvPr id="44" name="TextBox 43"/>
            <p:cNvSpPr txBox="1"/>
            <p:nvPr/>
          </p:nvSpPr>
          <p:spPr>
            <a:xfrm>
              <a:off x="357158" y="4286256"/>
              <a:ext cx="1785950" cy="214314"/>
            </a:xfrm>
            <a:prstGeom prst="rect">
              <a:avLst/>
            </a:prstGeom>
            <a:noFill/>
            <a:ln>
              <a:noFill/>
            </a:ln>
          </p:spPr>
          <p:txBody>
            <a:bodyPr wrap="square" rtlCol="0">
              <a:noAutofit/>
            </a:bodyPr>
            <a:lstStyle/>
            <a:p>
              <a:r>
                <a:rPr lang="en-AU" sz="1200" b="1" dirty="0" smtClean="0"/>
                <a:t>Comments / Ratings: 2</a:t>
              </a:r>
              <a:endParaRPr lang="en-US" sz="1000" dirty="0"/>
            </a:p>
          </p:txBody>
        </p:sp>
        <p:sp>
          <p:nvSpPr>
            <p:cNvPr id="45" name="Rectangle 44"/>
            <p:cNvSpPr/>
            <p:nvPr/>
          </p:nvSpPr>
          <p:spPr>
            <a:xfrm>
              <a:off x="6286512" y="4500570"/>
              <a:ext cx="214314" cy="1285884"/>
            </a:xfrm>
            <a:prstGeom prst="rect">
              <a:avLst/>
            </a:prstGeom>
            <a:solidFill>
              <a:schemeClr val="bg1">
                <a:lumMod val="85000"/>
              </a:schemeClr>
            </a:solidFill>
            <a:ln>
              <a:noFill/>
            </a:ln>
            <a:effectLst>
              <a:innerShdw blurRad="25400" dist="25400" dir="135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6357950" y="5643578"/>
              <a:ext cx="71438" cy="714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flipV="1">
              <a:off x="6357950" y="4572008"/>
              <a:ext cx="61914" cy="809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7158" y="4500570"/>
              <a:ext cx="6143668" cy="12858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85786" y="4643446"/>
              <a:ext cx="5500726" cy="285752"/>
            </a:xfrm>
            <a:prstGeom prst="rect">
              <a:avLst/>
            </a:prstGeom>
            <a:noFill/>
            <a:ln>
              <a:noFill/>
            </a:ln>
          </p:spPr>
          <p:txBody>
            <a:bodyPr wrap="square" rtlCol="0">
              <a:noAutofit/>
            </a:bodyPr>
            <a:lstStyle/>
            <a:p>
              <a:r>
                <a:rPr lang="en-AU" sz="1200" dirty="0" smtClean="0"/>
                <a:t>My grandmother has a dress just like this in her attic. </a:t>
              </a:r>
              <a:r>
                <a:rPr lang="en-AU" sz="800" dirty="0" smtClean="0"/>
                <a:t>10.19.2009 9:38AM MST</a:t>
              </a:r>
            </a:p>
            <a:p>
              <a:endParaRPr lang="en-US" sz="1200" dirty="0"/>
            </a:p>
          </p:txBody>
        </p:sp>
        <p:sp>
          <p:nvSpPr>
            <p:cNvPr id="51" name="TextBox 50"/>
            <p:cNvSpPr txBox="1"/>
            <p:nvPr/>
          </p:nvSpPr>
          <p:spPr>
            <a:xfrm>
              <a:off x="785786" y="5072074"/>
              <a:ext cx="5500726" cy="285752"/>
            </a:xfrm>
            <a:prstGeom prst="rect">
              <a:avLst/>
            </a:prstGeom>
            <a:noFill/>
            <a:ln>
              <a:noFill/>
            </a:ln>
          </p:spPr>
          <p:txBody>
            <a:bodyPr wrap="square" rtlCol="0">
              <a:noAutofit/>
            </a:bodyPr>
            <a:lstStyle/>
            <a:p>
              <a:r>
                <a:rPr lang="en-AU" sz="1200" dirty="0" smtClean="0"/>
                <a:t>I love this design.  Where can I buy one? </a:t>
              </a:r>
              <a:r>
                <a:rPr lang="en-AU" sz="1200" dirty="0" smtClean="0">
                  <a:sym typeface="Wingdings" pitchFamily="2" charset="2"/>
                </a:rPr>
                <a:t> </a:t>
              </a:r>
              <a:r>
                <a:rPr lang="en-AU" sz="800" dirty="0" smtClean="0"/>
                <a:t>10.18.2009 1:37PM MST</a:t>
              </a:r>
            </a:p>
            <a:p>
              <a:endParaRPr lang="en-US" sz="1200" dirty="0"/>
            </a:p>
          </p:txBody>
        </p:sp>
      </p:grpSp>
      <p:sp>
        <p:nvSpPr>
          <p:cNvPr id="52" name="TextBox 51"/>
          <p:cNvSpPr txBox="1"/>
          <p:nvPr/>
        </p:nvSpPr>
        <p:spPr>
          <a:xfrm>
            <a:off x="428596" y="5000636"/>
            <a:ext cx="285752" cy="321471"/>
          </a:xfrm>
          <a:prstGeom prst="rect">
            <a:avLst/>
          </a:prstGeom>
          <a:blipFill>
            <a:blip r:embed="rId16" cstate="print"/>
            <a:stretch>
              <a:fillRect/>
            </a:stretch>
          </a:blipFill>
          <a:ln w="15875">
            <a:solidFill>
              <a:schemeClr val="tx1"/>
            </a:solidFill>
          </a:ln>
        </p:spPr>
        <p:txBody>
          <a:bodyPr wrap="square" rtlCol="0">
            <a:noAutofit/>
          </a:bodyPr>
          <a:lstStyle/>
          <a:p>
            <a:endParaRPr lang="en-US" sz="1100" dirty="0"/>
          </a:p>
        </p:txBody>
      </p:sp>
      <p:sp>
        <p:nvSpPr>
          <p:cNvPr id="53" name="TextBox 52"/>
          <p:cNvSpPr txBox="1"/>
          <p:nvPr/>
        </p:nvSpPr>
        <p:spPr>
          <a:xfrm>
            <a:off x="428596" y="5429264"/>
            <a:ext cx="285752" cy="321471"/>
          </a:xfrm>
          <a:prstGeom prst="rect">
            <a:avLst/>
          </a:prstGeom>
          <a:blipFill>
            <a:blip r:embed="rId17" cstate="print"/>
            <a:stretch>
              <a:fillRect/>
            </a:stretch>
          </a:blipFill>
          <a:ln w="15875">
            <a:solidFill>
              <a:schemeClr val="tx1"/>
            </a:solidFill>
          </a:ln>
        </p:spPr>
        <p:txBody>
          <a:bodyPr wrap="square" rtlCol="0">
            <a:noAutofit/>
          </a:bodyPr>
          <a:lstStyle/>
          <a:p>
            <a:endParaRPr lang="en-US" sz="1100" dirty="0"/>
          </a:p>
        </p:txBody>
      </p:sp>
      <p:sp>
        <p:nvSpPr>
          <p:cNvPr id="56" name="Rounded Rectangle 55"/>
          <p:cNvSpPr/>
          <p:nvPr/>
        </p:nvSpPr>
        <p:spPr>
          <a:xfrm>
            <a:off x="6715140" y="4071942"/>
            <a:ext cx="2214546" cy="2571768"/>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5-Point Star 67"/>
          <p:cNvSpPr/>
          <p:nvPr/>
        </p:nvSpPr>
        <p:spPr>
          <a:xfrm>
            <a:off x="2285984" y="6308545"/>
            <a:ext cx="214314" cy="214314"/>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5-Point Star 68"/>
          <p:cNvSpPr/>
          <p:nvPr/>
        </p:nvSpPr>
        <p:spPr>
          <a:xfrm>
            <a:off x="1428728"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5-Point Star 69"/>
          <p:cNvSpPr/>
          <p:nvPr/>
        </p:nvSpPr>
        <p:spPr>
          <a:xfrm>
            <a:off x="1643042"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5-Point Star 70"/>
          <p:cNvSpPr/>
          <p:nvPr/>
        </p:nvSpPr>
        <p:spPr>
          <a:xfrm>
            <a:off x="1857356"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5-Point Star 71"/>
          <p:cNvSpPr/>
          <p:nvPr/>
        </p:nvSpPr>
        <p:spPr>
          <a:xfrm>
            <a:off x="2071670"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57158" y="6286520"/>
            <a:ext cx="1228976" cy="261610"/>
          </a:xfrm>
          <a:prstGeom prst="rect">
            <a:avLst/>
          </a:prstGeom>
          <a:noFill/>
          <a:ln>
            <a:noFill/>
          </a:ln>
        </p:spPr>
        <p:txBody>
          <a:bodyPr wrap="square" rtlCol="0">
            <a:spAutoFit/>
          </a:bodyPr>
          <a:lstStyle/>
          <a:p>
            <a:r>
              <a:rPr lang="en-US" sz="1100" b="1" dirty="0" smtClean="0"/>
              <a:t>Average Rating:</a:t>
            </a:r>
            <a:endParaRPr lang="en-US" sz="1100" b="1" dirty="0"/>
          </a:p>
        </p:txBody>
      </p:sp>
      <p:sp>
        <p:nvSpPr>
          <p:cNvPr id="74" name="TextBox 73"/>
          <p:cNvSpPr txBox="1"/>
          <p:nvPr/>
        </p:nvSpPr>
        <p:spPr>
          <a:xfrm>
            <a:off x="2500298" y="6341440"/>
            <a:ext cx="642942" cy="230832"/>
          </a:xfrm>
          <a:prstGeom prst="rect">
            <a:avLst/>
          </a:prstGeom>
          <a:noFill/>
          <a:ln>
            <a:noFill/>
          </a:ln>
        </p:spPr>
        <p:txBody>
          <a:bodyPr wrap="square" rtlCol="0">
            <a:spAutoFit/>
          </a:bodyPr>
          <a:lstStyle/>
          <a:p>
            <a:r>
              <a:rPr lang="en-US" sz="900" b="1" dirty="0" smtClean="0"/>
              <a:t>(4.0/5.0)</a:t>
            </a:r>
            <a:endParaRPr lang="en-US" sz="900" b="1" dirty="0"/>
          </a:p>
        </p:txBody>
      </p:sp>
      <p:sp>
        <p:nvSpPr>
          <p:cNvPr id="55" name="Rectangle 54"/>
          <p:cNvSpPr/>
          <p:nvPr/>
        </p:nvSpPr>
        <p:spPr>
          <a:xfrm>
            <a:off x="0" y="1143000"/>
            <a:ext cx="9144000" cy="6858000"/>
          </a:xfrm>
          <a:prstGeom prst="rect">
            <a:avLst/>
          </a:prstGeom>
          <a:solidFill>
            <a:schemeClr val="bg1">
              <a:lumMod val="75000"/>
              <a:alpha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53"/>
          <p:cNvGrpSpPr/>
          <p:nvPr/>
        </p:nvGrpSpPr>
        <p:grpSpPr>
          <a:xfrm>
            <a:off x="1428728" y="642918"/>
            <a:ext cx="3961232" cy="5353080"/>
            <a:chOff x="1428728" y="642918"/>
            <a:chExt cx="3961232" cy="5353080"/>
          </a:xfrm>
        </p:grpSpPr>
        <p:pic>
          <p:nvPicPr>
            <p:cNvPr id="36" name="Picture 35" descr="053776_000_073_20060802_ps_700x700.jpg"/>
            <p:cNvPicPr>
              <a:picLocks noChangeAspect="1"/>
            </p:cNvPicPr>
            <p:nvPr/>
          </p:nvPicPr>
          <p:blipFill>
            <a:blip r:embed="rId18" cstate="print"/>
            <a:stretch>
              <a:fillRect/>
            </a:stretch>
          </p:blipFill>
          <p:spPr>
            <a:xfrm>
              <a:off x="1428728" y="714356"/>
              <a:ext cx="3961232" cy="5281642"/>
            </a:xfrm>
            <a:prstGeom prst="rect">
              <a:avLst/>
            </a:prstGeom>
          </p:spPr>
        </p:pic>
        <p:grpSp>
          <p:nvGrpSpPr>
            <p:cNvPr id="5" name="Group 27"/>
            <p:cNvGrpSpPr/>
            <p:nvPr/>
          </p:nvGrpSpPr>
          <p:grpSpPr>
            <a:xfrm>
              <a:off x="5000628" y="772850"/>
              <a:ext cx="101649" cy="84382"/>
              <a:chOff x="5214942" y="1857364"/>
              <a:chExt cx="125290" cy="104007"/>
            </a:xfrm>
            <a:solidFill>
              <a:schemeClr val="bg1"/>
            </a:solidFill>
          </p:grpSpPr>
          <p:sp>
            <p:nvSpPr>
              <p:cNvPr id="41" name="Parallelogram 40"/>
              <p:cNvSpPr/>
              <p:nvPr/>
            </p:nvSpPr>
            <p:spPr>
              <a:xfrm>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a:hlinkClick r:id="rId19" action="ppaction://hlinksldjump"/>
              </p:cNvPr>
              <p:cNvSpPr/>
              <p:nvPr/>
            </p:nvSpPr>
            <p:spPr>
              <a:xfrm flipH="1">
                <a:off x="5214942" y="1857364"/>
                <a:ext cx="125290" cy="104007"/>
              </a:xfrm>
              <a:prstGeom prst="parallelogram">
                <a:avLst>
                  <a:gd name="adj" fmla="val 850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ound Same Side Corner Rectangle 38">
              <a:hlinkClick r:id="rId19" action="ppaction://hlinksldjump"/>
            </p:cNvPr>
            <p:cNvSpPr/>
            <p:nvPr/>
          </p:nvSpPr>
          <p:spPr>
            <a:xfrm rot="10800000">
              <a:off x="4857752" y="714356"/>
              <a:ext cx="404815" cy="181711"/>
            </a:xfrm>
            <a:prstGeom prst="round2SameRect">
              <a:avLst>
                <a:gd name="adj1" fmla="val 34445"/>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19" action="ppaction://hlinksldjump"/>
            </p:cNvPr>
            <p:cNvSpPr/>
            <p:nvPr/>
          </p:nvSpPr>
          <p:spPr>
            <a:xfrm>
              <a:off x="4786314" y="642918"/>
              <a:ext cx="500066" cy="285752"/>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46"/>
          <p:cNvSpPr/>
          <p:nvPr/>
        </p:nvSpPr>
        <p:spPr>
          <a:xfrm>
            <a:off x="4786314" y="642918"/>
            <a:ext cx="571504"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p:nvSpPr>
        <p:spPr>
          <a:xfrm>
            <a:off x="5643570"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5-Point Star 58"/>
          <p:cNvSpPr/>
          <p:nvPr/>
        </p:nvSpPr>
        <p:spPr>
          <a:xfrm>
            <a:off x="5715008"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5-Point Star 59"/>
          <p:cNvSpPr/>
          <p:nvPr/>
        </p:nvSpPr>
        <p:spPr>
          <a:xfrm>
            <a:off x="5786446"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5-Point Star 60"/>
          <p:cNvSpPr/>
          <p:nvPr/>
        </p:nvSpPr>
        <p:spPr>
          <a:xfrm>
            <a:off x="5857884"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5929322"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5643570"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5715008"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786578" y="4143380"/>
            <a:ext cx="2071702" cy="2428892"/>
          </a:xfrm>
          <a:prstGeom prst="rect">
            <a:avLst/>
          </a:prstGeom>
          <a:noFill/>
          <a:ln>
            <a:noFill/>
          </a:ln>
        </p:spPr>
        <p:txBody>
          <a:bodyPr wrap="square" rtlCol="0">
            <a:noAutofit/>
          </a:bodyPr>
          <a:lstStyle/>
          <a:p>
            <a:pPr algn="ctr"/>
            <a:r>
              <a:rPr lang="en-US" sz="1100" b="1" dirty="0" smtClean="0">
                <a:solidFill>
                  <a:schemeClr val="accent3">
                    <a:lumMod val="50000"/>
                  </a:schemeClr>
                </a:solidFill>
              </a:rPr>
              <a:t>beads </a:t>
            </a:r>
            <a:r>
              <a:rPr lang="en-US" sz="1400" b="1" dirty="0" smtClean="0">
                <a:solidFill>
                  <a:schemeClr val="accent3">
                    <a:lumMod val="50000"/>
                  </a:schemeClr>
                </a:solidFill>
              </a:rPr>
              <a:t>  blue   </a:t>
            </a:r>
            <a:r>
              <a:rPr lang="en-US" sz="3200" b="1" dirty="0" smtClean="0">
                <a:solidFill>
                  <a:schemeClr val="accent3">
                    <a:lumMod val="50000"/>
                  </a:schemeClr>
                </a:solidFill>
              </a:rPr>
              <a:t>dress</a:t>
            </a:r>
          </a:p>
          <a:p>
            <a:pPr algn="ctr"/>
            <a:r>
              <a:rPr lang="en-US" sz="1400" b="1" dirty="0" smtClean="0">
                <a:solidFill>
                  <a:schemeClr val="accent3">
                    <a:lumMod val="50000"/>
                  </a:schemeClr>
                </a:solidFill>
              </a:rPr>
              <a:t>girl's dress</a:t>
            </a:r>
            <a:r>
              <a:rPr lang="en-US" sz="1200" b="1" dirty="0" smtClean="0">
                <a:solidFill>
                  <a:schemeClr val="accent3">
                    <a:lumMod val="50000"/>
                  </a:schemeClr>
                </a:solidFill>
              </a:rPr>
              <a:t>   </a:t>
            </a:r>
            <a:r>
              <a:rPr lang="en-US" sz="1100" b="1" dirty="0" smtClean="0">
                <a:solidFill>
                  <a:schemeClr val="accent3">
                    <a:lumMod val="50000"/>
                  </a:schemeClr>
                </a:solidFill>
              </a:rPr>
              <a:t>long</a:t>
            </a:r>
            <a:r>
              <a:rPr lang="en-US" sz="1200" b="1" dirty="0" smtClean="0">
                <a:solidFill>
                  <a:schemeClr val="accent3">
                    <a:lumMod val="50000"/>
                  </a:schemeClr>
                </a:solidFill>
              </a:rPr>
              <a:t>   </a:t>
            </a:r>
            <a:r>
              <a:rPr lang="en-US" sz="1000" b="1" dirty="0" smtClean="0">
                <a:solidFill>
                  <a:schemeClr val="accent3">
                    <a:lumMod val="50000"/>
                  </a:schemeClr>
                </a:solidFill>
              </a:rPr>
              <a:t>sinew</a:t>
            </a:r>
          </a:p>
          <a:p>
            <a:pPr algn="ctr"/>
            <a:r>
              <a:rPr lang="en-US" sz="3200" b="1" dirty="0" smtClean="0">
                <a:solidFill>
                  <a:schemeClr val="accent3">
                    <a:lumMod val="50000"/>
                  </a:schemeClr>
                </a:solidFill>
              </a:rPr>
              <a:t>Sioux</a:t>
            </a:r>
            <a:r>
              <a:rPr lang="en-US" sz="2000" b="1" dirty="0" smtClean="0">
                <a:solidFill>
                  <a:schemeClr val="accent3">
                    <a:lumMod val="50000"/>
                  </a:schemeClr>
                </a:solidFill>
              </a:rPr>
              <a:t>  </a:t>
            </a:r>
            <a:r>
              <a:rPr lang="en-US" sz="1200" b="1" dirty="0" smtClean="0">
                <a:solidFill>
                  <a:schemeClr val="accent3">
                    <a:lumMod val="50000"/>
                  </a:schemeClr>
                </a:solidFill>
              </a:rPr>
              <a:t>South Dakota</a:t>
            </a:r>
          </a:p>
          <a:p>
            <a:pPr algn="ctr"/>
            <a:r>
              <a:rPr lang="en-US" sz="2400" b="1" dirty="0" smtClean="0">
                <a:solidFill>
                  <a:schemeClr val="accent3">
                    <a:lumMod val="50000"/>
                  </a:schemeClr>
                </a:solidFill>
              </a:rPr>
              <a:t>tan</a:t>
            </a:r>
            <a:r>
              <a:rPr lang="en-US" sz="1200" b="1" dirty="0" smtClean="0">
                <a:solidFill>
                  <a:schemeClr val="accent3">
                    <a:lumMod val="50000"/>
                  </a:schemeClr>
                </a:solidFill>
              </a:rPr>
              <a:t>   wool   </a:t>
            </a:r>
            <a:r>
              <a:rPr lang="en-US" sz="900" b="1" dirty="0" smtClean="0">
                <a:solidFill>
                  <a:schemeClr val="accent3">
                    <a:lumMod val="50000"/>
                  </a:schemeClr>
                </a:solidFill>
              </a:rPr>
              <a:t>1800’s</a:t>
            </a:r>
            <a:endParaRPr lang="en-US" sz="900" b="1" dirty="0">
              <a:solidFill>
                <a:schemeClr val="accent3">
                  <a:lumMod val="50000"/>
                </a:schemeClr>
              </a:solidFill>
            </a:endParaRPr>
          </a:p>
        </p:txBody>
      </p:sp>
      <p:sp>
        <p:nvSpPr>
          <p:cNvPr id="65" name="5-Point Star 64"/>
          <p:cNvSpPr/>
          <p:nvPr/>
        </p:nvSpPr>
        <p:spPr>
          <a:xfrm>
            <a:off x="5786446"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5857884"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p:nvSpPr>
        <p:spPr>
          <a:xfrm>
            <a:off x="5929322"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949" name="Picture 5"/>
          <p:cNvPicPr>
            <a:picLocks noChangeAspect="1" noChangeArrowheads="1"/>
          </p:cNvPicPr>
          <p:nvPr/>
        </p:nvPicPr>
        <p:blipFill>
          <a:blip r:embed="rId20" cstate="print"/>
          <a:srcRect t="23090"/>
          <a:stretch>
            <a:fillRect/>
          </a:stretch>
        </p:blipFill>
        <p:spPr bwMode="auto">
          <a:xfrm>
            <a:off x="0" y="0"/>
            <a:ext cx="7924800" cy="4314825"/>
          </a:xfrm>
          <a:prstGeom prst="rect">
            <a:avLst/>
          </a:prstGeom>
          <a:noFill/>
          <a:ln w="9525">
            <a:noFill/>
            <a:miter lim="800000"/>
            <a:headEnd/>
            <a:tailEnd/>
          </a:ln>
        </p:spPr>
      </p:pic>
    </p:spTree>
    <p:extLst>
      <p:ext uri="{BB962C8B-B14F-4D97-AF65-F5344CB8AC3E}">
        <p14:creationId xmlns:p14="http://schemas.microsoft.com/office/powerpoint/2010/main" val="236778200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2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Cyberinfrastructure and </a:t>
            </a:r>
            <a:br>
              <a:rPr lang="en-US" dirty="0" smtClean="0"/>
            </a:br>
            <a:r>
              <a:rPr lang="en-US" dirty="0" smtClean="0"/>
              <a:t>High Performance Computing</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sz="2400" dirty="0" smtClean="0"/>
              <a:t>Generalizes to Computer Systems or Distributed Systems and can include Sensor nets</a:t>
            </a:r>
          </a:p>
          <a:p>
            <a:r>
              <a:rPr lang="en-US" sz="2400" dirty="0" smtClean="0"/>
              <a:t>Cyberinfrastructure is worldwide electronic fabric supporting science research (such as simulate early universe) or development (stewardship of nuclear stockpile in era when testing forbidden – simulate aging of nuclear devices)</a:t>
            </a:r>
          </a:p>
          <a:p>
            <a:r>
              <a:rPr lang="en-US" sz="2400" dirty="0" smtClean="0"/>
              <a:t>High Performance Computing includes algorithms and software for parallel computers where one could use 200,000 cores simultaneously</a:t>
            </a:r>
          </a:p>
          <a:p>
            <a:r>
              <a:rPr lang="en-US" sz="2400" dirty="0" smtClean="0"/>
              <a:t>Collaborate with many application areas such as particle physics, weather and climate, polar science (melting of glaciers), earthquake forecasting as well as all areas of Medical Informatics</a:t>
            </a:r>
          </a:p>
          <a:p>
            <a:r>
              <a:rPr lang="en-US" sz="2400" dirty="0" smtClean="0"/>
              <a:t>Indiana strong in this area with collaboration with UITS – the University  Information Technology Support Organization as part of TeraGrid</a:t>
            </a:r>
          </a:p>
          <a:p>
            <a:endParaRPr lang="en-US" sz="2400" dirty="0"/>
          </a:p>
        </p:txBody>
      </p:sp>
      <p:pic>
        <p:nvPicPr>
          <p:cNvPr id="4" name="Picture 7" descr="Picture2"/>
          <p:cNvPicPr>
            <a:picLocks noChangeAspect="1" noChangeArrowheads="1"/>
          </p:cNvPicPr>
          <p:nvPr/>
        </p:nvPicPr>
        <p:blipFill>
          <a:blip r:embed="rId3" cstate="print"/>
          <a:srcRect/>
          <a:stretch>
            <a:fillRect/>
          </a:stretch>
        </p:blipFill>
        <p:spPr>
          <a:xfrm>
            <a:off x="0" y="0"/>
            <a:ext cx="8229600" cy="6835533"/>
          </a:xfrm>
          <a:prstGeom prst="rect">
            <a:avLst/>
          </a:prstGeom>
        </p:spPr>
      </p:pic>
    </p:spTree>
    <p:extLst>
      <p:ext uri="{BB962C8B-B14F-4D97-AF65-F5344CB8AC3E}">
        <p14:creationId xmlns:p14="http://schemas.microsoft.com/office/powerpoint/2010/main" val="386965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Data, Databases and Search</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sz="2800" dirty="0" smtClean="0"/>
              <a:t>A striking feature of many areas is the “Data Deluge” where we see the Internet and data from scientific instruments increasing exponentially in size</a:t>
            </a:r>
          </a:p>
          <a:p>
            <a:r>
              <a:rPr lang="en-US" sz="2800" dirty="0" smtClean="0">
                <a:hlinkClick r:id="rId3"/>
              </a:rPr>
              <a:t>http://research.microsoft.com/en-us/collaboration/fourthparadigm/</a:t>
            </a:r>
            <a:endParaRPr lang="en-US" sz="2800" dirty="0" smtClean="0"/>
          </a:p>
          <a:p>
            <a:r>
              <a:rPr lang="en-US" sz="2800" dirty="0" smtClean="0"/>
              <a:t>Bioinformatics and Cheminformatics “high throughput” devices illustrate data deluge</a:t>
            </a:r>
          </a:p>
          <a:p>
            <a:r>
              <a:rPr lang="en-US" sz="2800" dirty="0" smtClean="0"/>
              <a:t>One needs to store , access and manage data (databases are large CS area) including adding metadata (data describing data)</a:t>
            </a:r>
          </a:p>
          <a:p>
            <a:r>
              <a:rPr lang="en-US" sz="2800" dirty="0" smtClean="0"/>
              <a:t>One needs to “mine” data (machine learning, data mining ..)</a:t>
            </a:r>
          </a:p>
          <a:p>
            <a:r>
              <a:rPr lang="en-US" sz="2800" dirty="0" smtClean="0"/>
              <a:t>One needs to query data (from indices) or search it in Google style</a:t>
            </a:r>
          </a:p>
          <a:p>
            <a:endParaRPr lang="en-US" sz="2800" dirty="0"/>
          </a:p>
        </p:txBody>
      </p:sp>
      <p:grpSp>
        <p:nvGrpSpPr>
          <p:cNvPr id="4" name="Group 3"/>
          <p:cNvGrpSpPr/>
          <p:nvPr/>
        </p:nvGrpSpPr>
        <p:grpSpPr>
          <a:xfrm>
            <a:off x="0" y="914400"/>
            <a:ext cx="9144000" cy="5562600"/>
            <a:chOff x="0" y="1295400"/>
            <a:chExt cx="9144000" cy="5562600"/>
          </a:xfrm>
        </p:grpSpPr>
        <p:pic>
          <p:nvPicPr>
            <p:cNvPr id="5" name="Picture 2"/>
            <p:cNvPicPr>
              <a:picLocks noChangeAspect="1" noChangeArrowheads="1"/>
            </p:cNvPicPr>
            <p:nvPr/>
          </p:nvPicPr>
          <p:blipFill>
            <a:blip r:embed="rId4" cstate="print">
              <a:lum bright="6000" contrast="18000"/>
            </a:blip>
            <a:srcRect l="17134"/>
            <a:stretch>
              <a:fillRect/>
            </a:stretch>
          </p:blipFill>
          <p:spPr bwMode="auto">
            <a:xfrm>
              <a:off x="0" y="1295400"/>
              <a:ext cx="3657600" cy="3429000"/>
            </a:xfrm>
            <a:prstGeom prst="rect">
              <a:avLst/>
            </a:prstGeom>
            <a:noFill/>
            <a:ln w="9525">
              <a:noFill/>
              <a:miter lim="800000"/>
              <a:headEnd/>
              <a:tailEnd/>
            </a:ln>
            <a:effectLst/>
          </p:spPr>
        </p:pic>
        <p:pic>
          <p:nvPicPr>
            <p:cNvPr id="6" name="Picture 5" descr="adas-wrf"/>
            <p:cNvPicPr>
              <a:picLocks noChangeAspect="1" noChangeArrowheads="1"/>
            </p:cNvPicPr>
            <p:nvPr/>
          </p:nvPicPr>
          <p:blipFill>
            <a:blip r:embed="rId5" cstate="print"/>
            <a:srcRect/>
            <a:stretch>
              <a:fillRect/>
            </a:stretch>
          </p:blipFill>
          <p:spPr bwMode="auto">
            <a:xfrm>
              <a:off x="2057400" y="1308100"/>
              <a:ext cx="7086600" cy="5549900"/>
            </a:xfrm>
            <a:prstGeom prst="rect">
              <a:avLst/>
            </a:prstGeom>
            <a:noFill/>
            <a:ln w="9525">
              <a:noFill/>
              <a:miter lim="800000"/>
              <a:headEnd/>
              <a:tailEnd/>
            </a:ln>
            <a:effectLst/>
          </p:spPr>
        </p:pic>
        <p:pic>
          <p:nvPicPr>
            <p:cNvPr id="7" name="Picture 6" descr="Melbourne, FL Short Range Base Reflectivity"/>
            <p:cNvPicPr>
              <a:picLocks noChangeAspect="1" noChangeArrowheads="1"/>
            </p:cNvPicPr>
            <p:nvPr/>
          </p:nvPicPr>
          <p:blipFill>
            <a:blip r:embed="rId6" cstate="print"/>
            <a:srcRect/>
            <a:stretch>
              <a:fillRect/>
            </a:stretch>
          </p:blipFill>
          <p:spPr bwMode="auto">
            <a:xfrm>
              <a:off x="0" y="4724400"/>
              <a:ext cx="1981200" cy="2133600"/>
            </a:xfrm>
            <a:prstGeom prst="rect">
              <a:avLst/>
            </a:prstGeom>
            <a:noFill/>
          </p:spPr>
        </p:pic>
      </p:grpSp>
    </p:spTree>
    <p:extLst>
      <p:ext uri="{BB962C8B-B14F-4D97-AF65-F5344CB8AC3E}">
        <p14:creationId xmlns:p14="http://schemas.microsoft.com/office/powerpoint/2010/main" val="25280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0" y="0"/>
            <a:ext cx="9144000" cy="6858000"/>
          </a:xfrm>
          <a:prstGeom prst="rect">
            <a:avLst/>
          </a:prstGeom>
          <a:solidFill>
            <a:schemeClr val="bg2"/>
          </a:solidFill>
          <a:ln w="9525">
            <a:noFill/>
            <a:miter lim="800000"/>
            <a:headEnd/>
            <a:tailEnd/>
          </a:ln>
        </p:spPr>
      </p:pic>
      <p:pic>
        <p:nvPicPr>
          <p:cNvPr id="21507" name="Picture 3" descr="C:\Users\Geoffrey Fox\AppData\Local\Microsoft\Windows\Temporary Internet Files\Content.IE5\MVOBZP7N\MC900287438[1].wmf"/>
          <p:cNvPicPr>
            <a:picLocks noChangeAspect="1" noChangeArrowheads="1"/>
          </p:cNvPicPr>
          <p:nvPr/>
        </p:nvPicPr>
        <p:blipFill>
          <a:blip r:embed="rId4" cstate="print"/>
          <a:srcRect/>
          <a:stretch>
            <a:fillRect/>
          </a:stretch>
        </p:blipFill>
        <p:spPr bwMode="auto">
          <a:xfrm>
            <a:off x="5715000" y="381000"/>
            <a:ext cx="1021363" cy="861982"/>
          </a:xfrm>
          <a:prstGeom prst="rect">
            <a:avLst/>
          </a:prstGeom>
          <a:noFill/>
        </p:spPr>
      </p:pic>
      <p:sp>
        <p:nvSpPr>
          <p:cNvPr id="5" name="AutoShape 79"/>
          <p:cNvSpPr>
            <a:spLocks noChangeArrowheads="1"/>
          </p:cNvSpPr>
          <p:nvPr/>
        </p:nvSpPr>
        <p:spPr bwMode="auto">
          <a:xfrm rot="5400000">
            <a:off x="5909469" y="1329531"/>
            <a:ext cx="407987" cy="339725"/>
          </a:xfrm>
          <a:prstGeom prst="flowChartDelay">
            <a:avLst/>
          </a:prstGeom>
          <a:noFill/>
          <a:ln w="9525" algn="ctr">
            <a:solidFill>
              <a:schemeClr val="tx1"/>
            </a:solidFill>
            <a:miter lim="800000"/>
            <a:headEnd/>
            <a:tailEnd/>
          </a:ln>
          <a:effectLst/>
        </p:spPr>
        <p:txBody>
          <a:bodyPr vert="eaVert" anchor="ctr">
            <a:spAutoFit/>
          </a:bodyPr>
          <a:lstStyle/>
          <a:p>
            <a:r>
              <a:rPr lang="en-US" sz="1200" dirty="0"/>
              <a:t>SS</a:t>
            </a:r>
          </a:p>
        </p:txBody>
      </p:sp>
    </p:spTree>
    <p:extLst>
      <p:ext uri="{BB962C8B-B14F-4D97-AF65-F5344CB8AC3E}">
        <p14:creationId xmlns:p14="http://schemas.microsoft.com/office/powerpoint/2010/main" val="1594538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838200"/>
          </a:xfrm>
        </p:spPr>
        <p:txBody>
          <a:bodyPr/>
          <a:lstStyle/>
          <a:p>
            <a:r>
              <a:rPr lang="en-US" dirty="0" smtClean="0"/>
              <a:t>Image Analysis</a:t>
            </a:r>
            <a:endParaRPr lang="en-US" dirty="0"/>
          </a:p>
        </p:txBody>
      </p:sp>
      <p:sp>
        <p:nvSpPr>
          <p:cNvPr id="3" name="Content Placeholder 2"/>
          <p:cNvSpPr>
            <a:spLocks noGrp="1"/>
          </p:cNvSpPr>
          <p:nvPr>
            <p:ph idx="1"/>
          </p:nvPr>
        </p:nvSpPr>
        <p:spPr>
          <a:xfrm>
            <a:off x="0" y="914400"/>
            <a:ext cx="9144000" cy="4114800"/>
          </a:xfrm>
        </p:spPr>
        <p:txBody>
          <a:bodyPr>
            <a:normAutofit fontScale="92500" lnSpcReduction="20000"/>
          </a:bodyPr>
          <a:lstStyle/>
          <a:p>
            <a:r>
              <a:rPr lang="en-US" dirty="0" smtClean="0"/>
              <a:t>Image processing has been a well studied area with classic studies from “handwriting recognition” “recognizing targets in military applications” and “robotic’ (interpret images to aid navigation)</a:t>
            </a:r>
          </a:p>
          <a:p>
            <a:r>
              <a:rPr lang="en-US" dirty="0" smtClean="0"/>
              <a:t>The Internet with </a:t>
            </a:r>
            <a:r>
              <a:rPr lang="en-US" dirty="0" err="1" smtClean="0"/>
              <a:t>Flickr</a:t>
            </a:r>
            <a:r>
              <a:rPr lang="en-US" dirty="0" smtClean="0"/>
              <a:t> and Image search has re-invigorated field</a:t>
            </a:r>
          </a:p>
          <a:p>
            <a:r>
              <a:rPr lang="en-US" dirty="0" smtClean="0"/>
              <a:t>First example from Crandall in SOIC is Organizing geo-tagged images from </a:t>
            </a:r>
            <a:r>
              <a:rPr lang="en-US" dirty="0" err="1" smtClean="0"/>
              <a:t>Flickr</a:t>
            </a:r>
            <a:endParaRPr lang="en-US" dirty="0" smtClean="0"/>
          </a:p>
          <a:p>
            <a:r>
              <a:rPr lang="en-US" dirty="0" smtClean="0"/>
              <a:t>Second example is automating determination of glacier beds</a:t>
            </a:r>
            <a:endParaRPr lang="en-US" dirty="0"/>
          </a:p>
        </p:txBody>
      </p:sp>
      <p:sp>
        <p:nvSpPr>
          <p:cNvPr id="6" name="TextBox 5"/>
          <p:cNvSpPr txBox="1"/>
          <p:nvPr/>
        </p:nvSpPr>
        <p:spPr>
          <a:xfrm>
            <a:off x="4038600" y="228600"/>
            <a:ext cx="4769254" cy="369332"/>
          </a:xfrm>
          <a:prstGeom prst="rect">
            <a:avLst/>
          </a:prstGeom>
          <a:noFill/>
        </p:spPr>
        <p:txBody>
          <a:bodyPr wrap="none" rtlCol="0">
            <a:spAutoFit/>
          </a:bodyPr>
          <a:lstStyle/>
          <a:p>
            <a:r>
              <a:rPr lang="en-US" dirty="0" smtClean="0">
                <a:hlinkClick r:id="rId4"/>
              </a:rPr>
              <a:t>http://www.cs.cornell.edu/~crandall/photomap/</a:t>
            </a:r>
            <a:endParaRPr lang="en-US" dirty="0"/>
          </a:p>
        </p:txBody>
      </p:sp>
      <p:pic>
        <p:nvPicPr>
          <p:cNvPr id="2052" name="Picture 4" descr="http://www.cs.cornell.edu/w8/~crandall/maps/map_nam2.png"/>
          <p:cNvPicPr>
            <a:picLocks noChangeAspect="1" noChangeArrowheads="1"/>
          </p:cNvPicPr>
          <p:nvPr/>
        </p:nvPicPr>
        <p:blipFill>
          <a:blip r:embed="rId5" cstate="print"/>
          <a:srcRect/>
          <a:stretch>
            <a:fillRect/>
          </a:stretch>
        </p:blipFill>
        <p:spPr bwMode="auto">
          <a:xfrm>
            <a:off x="76200" y="626362"/>
            <a:ext cx="8770930" cy="6231638"/>
          </a:xfrm>
          <a:prstGeom prst="rect">
            <a:avLst/>
          </a:prstGeom>
          <a:solidFill>
            <a:schemeClr val="bg1"/>
          </a:solidFill>
        </p:spPr>
      </p:pic>
      <p:graphicFrame>
        <p:nvGraphicFramePr>
          <p:cNvPr id="1026" name="Object 2"/>
          <p:cNvGraphicFramePr>
            <a:graphicFrameLocks noChangeAspect="1"/>
          </p:cNvGraphicFramePr>
          <p:nvPr/>
        </p:nvGraphicFramePr>
        <p:xfrm>
          <a:off x="76200" y="0"/>
          <a:ext cx="8991600" cy="6743700"/>
        </p:xfrm>
        <a:graphic>
          <a:graphicData uri="http://schemas.openxmlformats.org/presentationml/2006/ole">
            <mc:AlternateContent xmlns:mc="http://schemas.openxmlformats.org/markup-compatibility/2006">
              <mc:Choice xmlns:v="urn:schemas-microsoft-com:vml" Requires="v">
                <p:oleObj spid="_x0000_s2102" name="Acrobat Document" r:id="rId6" imgW="7310160" imgH="5491800" progId="AcroExch.Document.7">
                  <p:embed/>
                </p:oleObj>
              </mc:Choice>
              <mc:Fallback>
                <p:oleObj name="Acrobat Document" r:id="rId6" imgW="7310160" imgH="54918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38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Computing</a:t>
            </a:r>
            <a:endParaRPr lang="en-US" dirty="0"/>
          </a:p>
        </p:txBody>
      </p:sp>
      <p:sp>
        <p:nvSpPr>
          <p:cNvPr id="3" name="Content Placeholder 2"/>
          <p:cNvSpPr>
            <a:spLocks noGrp="1"/>
          </p:cNvSpPr>
          <p:nvPr>
            <p:ph idx="1"/>
          </p:nvPr>
        </p:nvSpPr>
        <p:spPr>
          <a:xfrm>
            <a:off x="0" y="838200"/>
            <a:ext cx="9144000" cy="5867400"/>
          </a:xfrm>
        </p:spPr>
        <p:txBody>
          <a:bodyPr>
            <a:normAutofit fontScale="92500" lnSpcReduction="20000"/>
          </a:bodyPr>
          <a:lstStyle/>
          <a:p>
            <a:r>
              <a:rPr lang="en-US" dirty="0" smtClean="0"/>
              <a:t>As chips get smaller and cheaper, there are more and more entities with computers in them</a:t>
            </a:r>
          </a:p>
          <a:p>
            <a:pPr lvl="1"/>
            <a:r>
              <a:rPr lang="en-US" dirty="0" smtClean="0"/>
              <a:t>4.6 Billion cell phones at end of </a:t>
            </a:r>
            <a:r>
              <a:rPr lang="en-US" dirty="0" smtClean="0"/>
              <a:t>2009</a:t>
            </a:r>
          </a:p>
          <a:p>
            <a:pPr lvl="1"/>
            <a:r>
              <a:rPr lang="en-US" dirty="0"/>
              <a:t>24 billion devices on the Internet by 2020.  Most will be small sensors that send streams of information into the cloud where it will be processed and integrated with other streams and turned into knowledge that will help our lives in a multitude of small and big ways.  </a:t>
            </a:r>
            <a:endParaRPr lang="en-US" dirty="0" smtClean="0"/>
          </a:p>
          <a:p>
            <a:r>
              <a:rPr lang="en-US" dirty="0" smtClean="0"/>
              <a:t>You can sprinkle your home and indeed your body with devices</a:t>
            </a:r>
          </a:p>
          <a:p>
            <a:pPr lvl="1"/>
            <a:r>
              <a:rPr lang="en-US" dirty="0" smtClean="0"/>
              <a:t>Ubiquitous City project in Korea studies implications of this trend including needed Cyberinfrastructure</a:t>
            </a:r>
          </a:p>
          <a:p>
            <a:r>
              <a:rPr lang="en-US" dirty="0" smtClean="0"/>
              <a:t>Health Science advances from devices on body</a:t>
            </a:r>
          </a:p>
          <a:p>
            <a:r>
              <a:rPr lang="en-US" dirty="0" smtClean="0"/>
              <a:t>Earthquake forecasting uses network of GPS and Seismic sensors</a:t>
            </a:r>
            <a:endParaRPr lang="en-US" dirty="0"/>
          </a:p>
        </p:txBody>
      </p:sp>
      <p:pic>
        <p:nvPicPr>
          <p:cNvPr id="4" name="Picture 12"/>
          <p:cNvPicPr>
            <a:picLocks noChangeAspect="1" noChangeArrowheads="1"/>
          </p:cNvPicPr>
          <p:nvPr/>
        </p:nvPicPr>
        <p:blipFill>
          <a:blip r:embed="rId3" cstate="print"/>
          <a:srcRect l="665" t="24306" r="48795" b="26476"/>
          <a:stretch>
            <a:fillRect/>
          </a:stretch>
        </p:blipFill>
        <p:spPr bwMode="auto">
          <a:xfrm>
            <a:off x="0" y="1581150"/>
            <a:ext cx="9094973" cy="5257800"/>
          </a:xfrm>
          <a:prstGeom prst="rect">
            <a:avLst/>
          </a:prstGeom>
          <a:noFill/>
          <a:ln w="9525">
            <a:noFill/>
            <a:miter lim="800000"/>
            <a:headEnd/>
            <a:tailEnd/>
          </a:ln>
        </p:spPr>
      </p:pic>
    </p:spTree>
    <p:extLst>
      <p:ext uri="{BB962C8B-B14F-4D97-AF65-F5344CB8AC3E}">
        <p14:creationId xmlns:p14="http://schemas.microsoft.com/office/powerpoint/2010/main" val="7816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Robotics</a:t>
            </a:r>
            <a:endParaRPr lang="en-US" dirty="0"/>
          </a:p>
        </p:txBody>
      </p:sp>
      <p:sp>
        <p:nvSpPr>
          <p:cNvPr id="3" name="Content Placeholder 2"/>
          <p:cNvSpPr>
            <a:spLocks noGrp="1"/>
          </p:cNvSpPr>
          <p:nvPr>
            <p:ph idx="1"/>
          </p:nvPr>
        </p:nvSpPr>
        <p:spPr>
          <a:xfrm>
            <a:off x="0" y="838200"/>
            <a:ext cx="9144000" cy="6019800"/>
          </a:xfrm>
        </p:spPr>
        <p:txBody>
          <a:bodyPr/>
          <a:lstStyle/>
          <a:p>
            <a:r>
              <a:rPr lang="en-US" dirty="0" smtClean="0"/>
              <a:t>This is study of computer controlled “machines” such as</a:t>
            </a:r>
          </a:p>
          <a:p>
            <a:pPr lvl="1"/>
            <a:r>
              <a:rPr lang="en-US" dirty="0" smtClean="0"/>
              <a:t>Vehicles (say on Mars) or human-formed robots</a:t>
            </a:r>
          </a:p>
          <a:p>
            <a:pPr lvl="1"/>
            <a:r>
              <a:rPr lang="en-US" dirty="0" smtClean="0"/>
              <a:t>Surgical instruments</a:t>
            </a:r>
          </a:p>
          <a:p>
            <a:r>
              <a:rPr lang="en-US" dirty="0" smtClean="0"/>
              <a:t>Involves areas such as image processing to disentangle what Robot sees and “artificial intelligence” to make decisions</a:t>
            </a:r>
          </a:p>
          <a:p>
            <a:r>
              <a:rPr lang="en-US" dirty="0" smtClean="0"/>
              <a:t>Interactions between Humans and Robots</a:t>
            </a:r>
          </a:p>
          <a:p>
            <a:pPr lvl="1"/>
            <a:r>
              <a:rPr lang="en-US" dirty="0" smtClean="0"/>
              <a:t>Natural Language understanding</a:t>
            </a:r>
          </a:p>
          <a:p>
            <a:pPr lvl="1"/>
            <a:r>
              <a:rPr lang="en-US" dirty="0" smtClean="0"/>
              <a:t>How do humans react to robots rather than people</a:t>
            </a:r>
            <a:r>
              <a:rPr lang="en-US" dirty="0" smtClean="0"/>
              <a:t>!</a:t>
            </a:r>
          </a:p>
          <a:p>
            <a:pPr lvl="1"/>
            <a:r>
              <a:rPr lang="en-US" dirty="0" smtClean="0"/>
              <a:t>Clouds are intelligence for robots</a:t>
            </a:r>
            <a:endParaRPr lang="en-US" dirty="0"/>
          </a:p>
        </p:txBody>
      </p:sp>
      <p:grpSp>
        <p:nvGrpSpPr>
          <p:cNvPr id="6" name="Group 5"/>
          <p:cNvGrpSpPr/>
          <p:nvPr/>
        </p:nvGrpSpPr>
        <p:grpSpPr>
          <a:xfrm>
            <a:off x="96986" y="0"/>
            <a:ext cx="5541815" cy="6858000"/>
            <a:chOff x="-1" y="0"/>
            <a:chExt cx="5541815" cy="6858000"/>
          </a:xfrm>
        </p:grpSpPr>
        <p:pic>
          <p:nvPicPr>
            <p:cNvPr id="17410" name="Picture 2" descr="http://www.cs.indiana.edu/~hauserk/images/wafr2006_primitives.jpg"/>
            <p:cNvPicPr>
              <a:picLocks noChangeAspect="1" noChangeArrowheads="1"/>
            </p:cNvPicPr>
            <p:nvPr/>
          </p:nvPicPr>
          <p:blipFill>
            <a:blip r:embed="rId3" cstate="print"/>
            <a:srcRect/>
            <a:stretch>
              <a:fillRect/>
            </a:stretch>
          </p:blipFill>
          <p:spPr bwMode="auto">
            <a:xfrm>
              <a:off x="-1" y="0"/>
              <a:ext cx="5486401" cy="2578611"/>
            </a:xfrm>
            <a:prstGeom prst="rect">
              <a:avLst/>
            </a:prstGeom>
            <a:noFill/>
          </p:spPr>
        </p:pic>
        <p:pic>
          <p:nvPicPr>
            <p:cNvPr id="17412" name="Picture 4" descr="http://www.cs.indiana.edu/~hauserk/images/icra2009_leaving_flatland.jpg"/>
            <p:cNvPicPr>
              <a:picLocks noChangeAspect="1" noChangeArrowheads="1"/>
            </p:cNvPicPr>
            <p:nvPr/>
          </p:nvPicPr>
          <p:blipFill>
            <a:blip r:embed="rId4" cstate="print"/>
            <a:srcRect/>
            <a:stretch>
              <a:fillRect/>
            </a:stretch>
          </p:blipFill>
          <p:spPr bwMode="auto">
            <a:xfrm>
              <a:off x="0" y="2590800"/>
              <a:ext cx="5541814" cy="4267200"/>
            </a:xfrm>
            <a:prstGeom prst="rect">
              <a:avLst/>
            </a:prstGeom>
            <a:noFill/>
          </p:spPr>
        </p:pic>
      </p:grpSp>
    </p:spTree>
    <p:extLst>
      <p:ext uri="{BB962C8B-B14F-4D97-AF65-F5344CB8AC3E}">
        <p14:creationId xmlns:p14="http://schemas.microsoft.com/office/powerpoint/2010/main" val="40569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371600"/>
          </a:xfrm>
        </p:spPr>
        <p:txBody>
          <a:bodyPr>
            <a:normAutofit fontScale="90000"/>
          </a:bodyPr>
          <a:lstStyle/>
          <a:p>
            <a:r>
              <a:rPr lang="en-US" dirty="0" smtClean="0"/>
              <a:t>Sensors as a Service</a:t>
            </a:r>
            <a:br>
              <a:rPr lang="en-US" dirty="0" smtClean="0"/>
            </a:br>
            <a:r>
              <a:rPr lang="en-US" sz="3100" dirty="0" smtClean="0"/>
              <a:t>Cell phones are important </a:t>
            </a:r>
            <a:br>
              <a:rPr lang="en-US" sz="3100" dirty="0" smtClean="0"/>
            </a:br>
            <a:r>
              <a:rPr lang="en-US" sz="3100" dirty="0" smtClean="0"/>
              <a:t>sensor/Collaborative device</a:t>
            </a:r>
            <a:endParaRPr lang="en-US" sz="3600" dirty="0"/>
          </a:p>
        </p:txBody>
      </p:sp>
      <p:pic>
        <p:nvPicPr>
          <p:cNvPr id="4" name="Picture 3" descr="clouds-0001.jpg"/>
          <p:cNvPicPr>
            <a:picLocks noChangeAspect="1"/>
          </p:cNvPicPr>
          <p:nvPr/>
        </p:nvPicPr>
        <p:blipFill>
          <a:blip r:embed="rId3" cstate="print"/>
          <a:stretch>
            <a:fillRect/>
          </a:stretch>
        </p:blipFill>
        <p:spPr>
          <a:xfrm>
            <a:off x="3886200" y="3486150"/>
            <a:ext cx="5257799" cy="3067050"/>
          </a:xfrm>
          <a:prstGeom prst="rect">
            <a:avLst/>
          </a:prstGeom>
        </p:spPr>
      </p:pic>
      <p:pic>
        <p:nvPicPr>
          <p:cNvPr id="1026" name="Picture 2"/>
          <p:cNvPicPr>
            <a:picLocks noChangeAspect="1" noChangeArrowheads="1"/>
          </p:cNvPicPr>
          <p:nvPr/>
        </p:nvPicPr>
        <p:blipFill>
          <a:blip r:embed="rId4" cstate="print"/>
          <a:srcRect b="5128"/>
          <a:stretch>
            <a:fillRect/>
          </a:stretch>
        </p:blipFill>
        <p:spPr bwMode="auto">
          <a:xfrm>
            <a:off x="1981200" y="5562600"/>
            <a:ext cx="819150" cy="808228"/>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990600" y="2362200"/>
            <a:ext cx="1104900" cy="8953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1752600" y="3581400"/>
            <a:ext cx="1000125" cy="124777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781800" y="2057400"/>
            <a:ext cx="1162050" cy="981075"/>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2362200" y="1524000"/>
            <a:ext cx="1266825" cy="847725"/>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72000" y="1447800"/>
            <a:ext cx="1362075" cy="1047750"/>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772400" y="4038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277100" y="331470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5943600" y="579120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(MapReduce)</a:t>
            </a:r>
            <a:endParaRPr lang="en-US" sz="2000" b="1" dirty="0">
              <a:solidFill>
                <a:prstClr val="white"/>
              </a:solidFill>
            </a:endParaRPr>
          </a:p>
        </p:txBody>
      </p:sp>
      <p:sp>
        <p:nvSpPr>
          <p:cNvPr id="33" name="Up-Down Arrow 32"/>
          <p:cNvSpPr/>
          <p:nvPr/>
        </p:nvSpPr>
        <p:spPr>
          <a:xfrm>
            <a:off x="6172200" y="4876800"/>
            <a:ext cx="484632" cy="76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8" name="Group 57"/>
          <p:cNvGrpSpPr/>
          <p:nvPr/>
        </p:nvGrpSpPr>
        <p:grpSpPr>
          <a:xfrm>
            <a:off x="0" y="1447800"/>
            <a:ext cx="9144000" cy="5410200"/>
            <a:chOff x="0" y="1447800"/>
            <a:chExt cx="9144000" cy="5410200"/>
          </a:xfrm>
        </p:grpSpPr>
        <p:sp>
          <p:nvSpPr>
            <p:cNvPr id="57" name="Rectangle 56"/>
            <p:cNvSpPr/>
            <p:nvPr/>
          </p:nvSpPr>
          <p:spPr>
            <a:xfrm>
              <a:off x="0" y="1447800"/>
              <a:ext cx="91440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9"/>
            <p:cNvGrpSpPr/>
            <p:nvPr/>
          </p:nvGrpSpPr>
          <p:grpSpPr>
            <a:xfrm>
              <a:off x="152400" y="2895600"/>
              <a:ext cx="8772525" cy="2524125"/>
              <a:chOff x="76200" y="4257675"/>
              <a:chExt cx="8772525" cy="2524125"/>
            </a:xfrm>
            <a:solidFill>
              <a:schemeClr val="bg1"/>
            </a:solidFill>
          </p:grpSpPr>
          <p:pic>
            <p:nvPicPr>
              <p:cNvPr id="27" name="Picture 1"/>
              <p:cNvPicPr>
                <a:picLocks noChangeAspect="1" noChangeArrowheads="1"/>
              </p:cNvPicPr>
              <p:nvPr/>
            </p:nvPicPr>
            <p:blipFill>
              <a:blip r:embed="rId10" cstate="print"/>
              <a:srcRect/>
              <a:stretch>
                <a:fillRect/>
              </a:stretch>
            </p:blipFill>
            <p:spPr bwMode="auto">
              <a:xfrm>
                <a:off x="3810000" y="4953000"/>
                <a:ext cx="1228725" cy="828675"/>
              </a:xfrm>
              <a:prstGeom prst="rect">
                <a:avLst/>
              </a:prstGeom>
              <a:grpFill/>
              <a:ln w="9525">
                <a:noFill/>
                <a:miter lim="800000"/>
                <a:headEnd/>
                <a:tailEnd/>
              </a:ln>
            </p:spPr>
          </p:pic>
          <p:pic>
            <p:nvPicPr>
              <p:cNvPr id="29" name="Picture 4" descr="C:\Program Files (x86)\Microsoft Office\MEDIA\CAGCAT10\j0292020.wmf"/>
              <p:cNvPicPr>
                <a:picLocks noChangeAspect="1" noChangeArrowheads="1"/>
              </p:cNvPicPr>
              <p:nvPr/>
            </p:nvPicPr>
            <p:blipFill>
              <a:blip r:embed="rId11" cstate="print"/>
              <a:srcRect/>
              <a:stretch>
                <a:fillRect/>
              </a:stretch>
            </p:blipFill>
            <p:spPr bwMode="auto">
              <a:xfrm>
                <a:off x="1295400" y="5867400"/>
                <a:ext cx="838200" cy="795552"/>
              </a:xfrm>
              <a:prstGeom prst="rect">
                <a:avLst/>
              </a:prstGeom>
              <a:grpFill/>
            </p:spPr>
          </p:pic>
          <p:grpSp>
            <p:nvGrpSpPr>
              <p:cNvPr id="30" name="Group 19"/>
              <p:cNvGrpSpPr/>
              <p:nvPr/>
            </p:nvGrpSpPr>
            <p:grpSpPr>
              <a:xfrm>
                <a:off x="6324600" y="4257675"/>
                <a:ext cx="2524125" cy="2524125"/>
                <a:chOff x="6324600" y="4191000"/>
                <a:chExt cx="2524125" cy="2524125"/>
              </a:xfrm>
              <a:grpFill/>
            </p:grpSpPr>
            <p:pic>
              <p:nvPicPr>
                <p:cNvPr id="49" name="Picture 2"/>
                <p:cNvPicPr>
                  <a:picLocks noChangeAspect="1" noChangeArrowheads="1"/>
                </p:cNvPicPr>
                <p:nvPr/>
              </p:nvPicPr>
              <p:blipFill>
                <a:blip r:embed="rId12" cstate="print"/>
                <a:srcRect/>
                <a:stretch>
                  <a:fillRect/>
                </a:stretch>
              </p:blipFill>
              <p:spPr bwMode="auto">
                <a:xfrm>
                  <a:off x="6324600" y="4191000"/>
                  <a:ext cx="2524125" cy="2524125"/>
                </a:xfrm>
                <a:prstGeom prst="rect">
                  <a:avLst/>
                </a:prstGeom>
                <a:grpFill/>
                <a:ln w="9525">
                  <a:noFill/>
                  <a:miter lim="800000"/>
                  <a:headEnd/>
                  <a:tailEnd/>
                </a:ln>
              </p:spPr>
            </p:pic>
            <p:pic>
              <p:nvPicPr>
                <p:cNvPr id="50" name="Picture 3"/>
                <p:cNvPicPr>
                  <a:picLocks noChangeAspect="1" noChangeArrowheads="1"/>
                </p:cNvPicPr>
                <p:nvPr/>
              </p:nvPicPr>
              <p:blipFill>
                <a:blip r:embed="rId13" cstate="print"/>
                <a:srcRect/>
                <a:stretch>
                  <a:fillRect/>
                </a:stretch>
              </p:blipFill>
              <p:spPr bwMode="auto">
                <a:xfrm>
                  <a:off x="7172325" y="4352925"/>
                  <a:ext cx="457200" cy="339634"/>
                </a:xfrm>
                <a:prstGeom prst="rect">
                  <a:avLst/>
                </a:prstGeom>
                <a:grpFill/>
                <a:ln w="9525">
                  <a:noFill/>
                  <a:miter lim="800000"/>
                  <a:headEnd/>
                  <a:tailEnd/>
                </a:ln>
              </p:spPr>
            </p:pic>
            <p:pic>
              <p:nvPicPr>
                <p:cNvPr id="51" name="Picture 3"/>
                <p:cNvPicPr>
                  <a:picLocks noChangeAspect="1" noChangeArrowheads="1"/>
                </p:cNvPicPr>
                <p:nvPr/>
              </p:nvPicPr>
              <p:blipFill>
                <a:blip r:embed="rId14" cstate="print"/>
                <a:srcRect/>
                <a:stretch>
                  <a:fillRect/>
                </a:stretch>
              </p:blipFill>
              <p:spPr bwMode="auto">
                <a:xfrm>
                  <a:off x="6762017" y="5572125"/>
                  <a:ext cx="410308" cy="304800"/>
                </a:xfrm>
                <a:prstGeom prst="rect">
                  <a:avLst/>
                </a:prstGeom>
                <a:grpFill/>
                <a:ln w="9525">
                  <a:noFill/>
                  <a:miter lim="800000"/>
                  <a:headEnd/>
                  <a:tailEnd/>
                </a:ln>
              </p:spPr>
            </p:pic>
            <p:pic>
              <p:nvPicPr>
                <p:cNvPr id="52" name="Picture 8"/>
                <p:cNvPicPr>
                  <a:picLocks noChangeAspect="1" noChangeArrowheads="1"/>
                </p:cNvPicPr>
                <p:nvPr/>
              </p:nvPicPr>
              <p:blipFill>
                <a:blip r:embed="rId15" cstate="print"/>
                <a:srcRect/>
                <a:stretch>
                  <a:fillRect/>
                </a:stretch>
              </p:blipFill>
              <p:spPr bwMode="auto">
                <a:xfrm>
                  <a:off x="8086725" y="5038725"/>
                  <a:ext cx="381000" cy="381000"/>
                </a:xfrm>
                <a:prstGeom prst="rect">
                  <a:avLst/>
                </a:prstGeom>
                <a:grpFill/>
                <a:ln w="9525">
                  <a:noFill/>
                  <a:miter lim="800000"/>
                  <a:headEnd/>
                  <a:tailEnd/>
                </a:ln>
              </p:spPr>
            </p:pic>
            <p:pic>
              <p:nvPicPr>
                <p:cNvPr id="53" name="Picture 9"/>
                <p:cNvPicPr>
                  <a:picLocks noChangeAspect="1" noChangeArrowheads="1"/>
                </p:cNvPicPr>
                <p:nvPr/>
              </p:nvPicPr>
              <p:blipFill>
                <a:blip r:embed="rId16" cstate="print"/>
                <a:srcRect/>
                <a:stretch>
                  <a:fillRect/>
                </a:stretch>
              </p:blipFill>
              <p:spPr bwMode="auto">
                <a:xfrm>
                  <a:off x="7248525" y="5953125"/>
                  <a:ext cx="818766" cy="547688"/>
                </a:xfrm>
                <a:prstGeom prst="rect">
                  <a:avLst/>
                </a:prstGeom>
                <a:grpFill/>
                <a:ln w="9525">
                  <a:noFill/>
                  <a:miter lim="800000"/>
                  <a:headEnd/>
                  <a:tailEnd/>
                </a:ln>
              </p:spPr>
            </p:pic>
            <p:pic>
              <p:nvPicPr>
                <p:cNvPr id="54" name="Picture 10"/>
                <p:cNvPicPr>
                  <a:picLocks noChangeAspect="1" noChangeArrowheads="1"/>
                </p:cNvPicPr>
                <p:nvPr/>
              </p:nvPicPr>
              <p:blipFill>
                <a:blip r:embed="rId17" cstate="print"/>
                <a:srcRect/>
                <a:stretch>
                  <a:fillRect/>
                </a:stretch>
              </p:blipFill>
              <p:spPr bwMode="auto">
                <a:xfrm>
                  <a:off x="7019925" y="5191125"/>
                  <a:ext cx="342900" cy="342900"/>
                </a:xfrm>
                <a:prstGeom prst="rect">
                  <a:avLst/>
                </a:prstGeom>
                <a:grpFill/>
                <a:ln w="9525">
                  <a:noFill/>
                  <a:miter lim="800000"/>
                  <a:headEnd/>
                  <a:tailEnd/>
                </a:ln>
              </p:spPr>
            </p:pic>
            <p:pic>
              <p:nvPicPr>
                <p:cNvPr id="55" name="Picture 11"/>
                <p:cNvPicPr>
                  <a:picLocks noChangeAspect="1" noChangeArrowheads="1"/>
                </p:cNvPicPr>
                <p:nvPr/>
              </p:nvPicPr>
              <p:blipFill>
                <a:blip r:embed="rId18" cstate="print"/>
                <a:srcRect/>
                <a:stretch>
                  <a:fillRect/>
                </a:stretch>
              </p:blipFill>
              <p:spPr bwMode="auto">
                <a:xfrm>
                  <a:off x="8086725" y="5572125"/>
                  <a:ext cx="206181" cy="238125"/>
                </a:xfrm>
                <a:prstGeom prst="rect">
                  <a:avLst/>
                </a:prstGeom>
                <a:grpFill/>
                <a:ln w="9525">
                  <a:noFill/>
                  <a:miter lim="800000"/>
                  <a:headEnd/>
                  <a:tailEnd/>
                </a:ln>
              </p:spPr>
            </p:pic>
            <p:pic>
              <p:nvPicPr>
                <p:cNvPr id="56" name="Picture 11"/>
                <p:cNvPicPr>
                  <a:picLocks noChangeAspect="1" noChangeArrowheads="1"/>
                </p:cNvPicPr>
                <p:nvPr/>
              </p:nvPicPr>
              <p:blipFill>
                <a:blip r:embed="rId19" cstate="print"/>
                <a:srcRect/>
                <a:stretch>
                  <a:fillRect/>
                </a:stretch>
              </p:blipFill>
              <p:spPr bwMode="auto">
                <a:xfrm>
                  <a:off x="8467725" y="5724525"/>
                  <a:ext cx="183066" cy="211429"/>
                </a:xfrm>
                <a:prstGeom prst="rect">
                  <a:avLst/>
                </a:prstGeom>
                <a:grpFill/>
                <a:ln w="9525">
                  <a:noFill/>
                  <a:miter lim="800000"/>
                  <a:headEnd/>
                  <a:tailEnd/>
                </a:ln>
              </p:spPr>
            </p:pic>
          </p:grpSp>
          <p:grpSp>
            <p:nvGrpSpPr>
              <p:cNvPr id="34" name="Group 20"/>
              <p:cNvGrpSpPr/>
              <p:nvPr/>
            </p:nvGrpSpPr>
            <p:grpSpPr>
              <a:xfrm>
                <a:off x="1676400" y="4267200"/>
                <a:ext cx="1076325" cy="1076325"/>
                <a:chOff x="6324600" y="4191000"/>
                <a:chExt cx="2524125" cy="2524125"/>
              </a:xfrm>
              <a:grpFill/>
            </p:grpSpPr>
            <p:pic>
              <p:nvPicPr>
                <p:cNvPr id="41" name="Picture 2"/>
                <p:cNvPicPr>
                  <a:picLocks noChangeAspect="1" noChangeArrowheads="1"/>
                </p:cNvPicPr>
                <p:nvPr/>
              </p:nvPicPr>
              <p:blipFill>
                <a:blip r:embed="rId20" cstate="print"/>
                <a:srcRect/>
                <a:stretch>
                  <a:fillRect/>
                </a:stretch>
              </p:blipFill>
              <p:spPr bwMode="auto">
                <a:xfrm>
                  <a:off x="6324600" y="4191000"/>
                  <a:ext cx="2524125" cy="2524125"/>
                </a:xfrm>
                <a:prstGeom prst="rect">
                  <a:avLst/>
                </a:prstGeom>
                <a:grpFill/>
                <a:ln w="9525">
                  <a:noFill/>
                  <a:miter lim="800000"/>
                  <a:headEnd/>
                  <a:tailEnd/>
                </a:ln>
              </p:spPr>
            </p:pic>
            <p:pic>
              <p:nvPicPr>
                <p:cNvPr id="42" name="Picture 3"/>
                <p:cNvPicPr>
                  <a:picLocks noChangeAspect="1" noChangeArrowheads="1"/>
                </p:cNvPicPr>
                <p:nvPr/>
              </p:nvPicPr>
              <p:blipFill>
                <a:blip r:embed="rId21" cstate="print"/>
                <a:srcRect/>
                <a:stretch>
                  <a:fillRect/>
                </a:stretch>
              </p:blipFill>
              <p:spPr bwMode="auto">
                <a:xfrm>
                  <a:off x="7172325" y="4352925"/>
                  <a:ext cx="457200" cy="339634"/>
                </a:xfrm>
                <a:prstGeom prst="rect">
                  <a:avLst/>
                </a:prstGeom>
                <a:grpFill/>
                <a:ln w="9525">
                  <a:noFill/>
                  <a:miter lim="800000"/>
                  <a:headEnd/>
                  <a:tailEnd/>
                </a:ln>
              </p:spPr>
            </p:pic>
            <p:pic>
              <p:nvPicPr>
                <p:cNvPr id="43" name="Picture 3"/>
                <p:cNvPicPr>
                  <a:picLocks noChangeAspect="1" noChangeArrowheads="1"/>
                </p:cNvPicPr>
                <p:nvPr/>
              </p:nvPicPr>
              <p:blipFill>
                <a:blip r:embed="rId22" cstate="print"/>
                <a:srcRect/>
                <a:stretch>
                  <a:fillRect/>
                </a:stretch>
              </p:blipFill>
              <p:spPr bwMode="auto">
                <a:xfrm>
                  <a:off x="6762017" y="5572125"/>
                  <a:ext cx="410308" cy="304800"/>
                </a:xfrm>
                <a:prstGeom prst="rect">
                  <a:avLst/>
                </a:prstGeom>
                <a:grpFill/>
                <a:ln w="9525">
                  <a:noFill/>
                  <a:miter lim="800000"/>
                  <a:headEnd/>
                  <a:tailEnd/>
                </a:ln>
              </p:spPr>
            </p:pic>
            <p:pic>
              <p:nvPicPr>
                <p:cNvPr id="44" name="Picture 8"/>
                <p:cNvPicPr>
                  <a:picLocks noChangeAspect="1" noChangeArrowheads="1"/>
                </p:cNvPicPr>
                <p:nvPr/>
              </p:nvPicPr>
              <p:blipFill>
                <a:blip r:embed="rId23" cstate="print"/>
                <a:srcRect/>
                <a:stretch>
                  <a:fillRect/>
                </a:stretch>
              </p:blipFill>
              <p:spPr bwMode="auto">
                <a:xfrm>
                  <a:off x="8086725" y="5038725"/>
                  <a:ext cx="381000" cy="381000"/>
                </a:xfrm>
                <a:prstGeom prst="rect">
                  <a:avLst/>
                </a:prstGeom>
                <a:grpFill/>
                <a:ln w="9525">
                  <a:noFill/>
                  <a:miter lim="800000"/>
                  <a:headEnd/>
                  <a:tailEnd/>
                </a:ln>
              </p:spPr>
            </p:pic>
            <p:pic>
              <p:nvPicPr>
                <p:cNvPr id="45" name="Picture 9"/>
                <p:cNvPicPr>
                  <a:picLocks noChangeAspect="1" noChangeArrowheads="1"/>
                </p:cNvPicPr>
                <p:nvPr/>
              </p:nvPicPr>
              <p:blipFill>
                <a:blip r:embed="rId24" cstate="print"/>
                <a:srcRect/>
                <a:stretch>
                  <a:fillRect/>
                </a:stretch>
              </p:blipFill>
              <p:spPr bwMode="auto">
                <a:xfrm>
                  <a:off x="7248525" y="5953125"/>
                  <a:ext cx="818766" cy="547688"/>
                </a:xfrm>
                <a:prstGeom prst="rect">
                  <a:avLst/>
                </a:prstGeom>
                <a:grpFill/>
                <a:ln w="9525">
                  <a:noFill/>
                  <a:miter lim="800000"/>
                  <a:headEnd/>
                  <a:tailEnd/>
                </a:ln>
              </p:spPr>
            </p:pic>
            <p:pic>
              <p:nvPicPr>
                <p:cNvPr id="46" name="Picture 10"/>
                <p:cNvPicPr>
                  <a:picLocks noChangeAspect="1" noChangeArrowheads="1"/>
                </p:cNvPicPr>
                <p:nvPr/>
              </p:nvPicPr>
              <p:blipFill>
                <a:blip r:embed="rId25" cstate="print"/>
                <a:srcRect/>
                <a:stretch>
                  <a:fillRect/>
                </a:stretch>
              </p:blipFill>
              <p:spPr bwMode="auto">
                <a:xfrm>
                  <a:off x="7019925" y="5191125"/>
                  <a:ext cx="342900" cy="342900"/>
                </a:xfrm>
                <a:prstGeom prst="rect">
                  <a:avLst/>
                </a:prstGeom>
                <a:grpFill/>
                <a:ln w="9525">
                  <a:noFill/>
                  <a:miter lim="800000"/>
                  <a:headEnd/>
                  <a:tailEnd/>
                </a:ln>
              </p:spPr>
            </p:pic>
            <p:pic>
              <p:nvPicPr>
                <p:cNvPr id="47" name="Picture 11"/>
                <p:cNvPicPr>
                  <a:picLocks noChangeAspect="1" noChangeArrowheads="1"/>
                </p:cNvPicPr>
                <p:nvPr/>
              </p:nvPicPr>
              <p:blipFill>
                <a:blip r:embed="rId26" cstate="print"/>
                <a:srcRect/>
                <a:stretch>
                  <a:fillRect/>
                </a:stretch>
              </p:blipFill>
              <p:spPr bwMode="auto">
                <a:xfrm>
                  <a:off x="8086725" y="5572125"/>
                  <a:ext cx="206181" cy="238125"/>
                </a:xfrm>
                <a:prstGeom prst="rect">
                  <a:avLst/>
                </a:prstGeom>
                <a:grpFill/>
                <a:ln w="9525">
                  <a:noFill/>
                  <a:miter lim="800000"/>
                  <a:headEnd/>
                  <a:tailEnd/>
                </a:ln>
              </p:spPr>
            </p:pic>
            <p:pic>
              <p:nvPicPr>
                <p:cNvPr id="48" name="Picture 11"/>
                <p:cNvPicPr>
                  <a:picLocks noChangeAspect="1" noChangeArrowheads="1"/>
                </p:cNvPicPr>
                <p:nvPr/>
              </p:nvPicPr>
              <p:blipFill>
                <a:blip r:embed="rId27" cstate="print"/>
                <a:srcRect/>
                <a:stretch>
                  <a:fillRect/>
                </a:stretch>
              </p:blipFill>
              <p:spPr bwMode="auto">
                <a:xfrm>
                  <a:off x="8467725" y="5724525"/>
                  <a:ext cx="183066" cy="211429"/>
                </a:xfrm>
                <a:prstGeom prst="rect">
                  <a:avLst/>
                </a:prstGeom>
                <a:grpFill/>
                <a:ln w="9525">
                  <a:noFill/>
                  <a:miter lim="800000"/>
                  <a:headEnd/>
                  <a:tailEnd/>
                </a:ln>
              </p:spPr>
            </p:pic>
          </p:grpSp>
          <p:pic>
            <p:nvPicPr>
              <p:cNvPr id="35" name="Picture 12"/>
              <p:cNvPicPr>
                <a:picLocks noChangeAspect="1" noChangeArrowheads="1"/>
              </p:cNvPicPr>
              <p:nvPr/>
            </p:nvPicPr>
            <p:blipFill>
              <a:blip r:embed="rId28" cstate="print"/>
              <a:srcRect l="21192" r="15232"/>
              <a:stretch>
                <a:fillRect/>
              </a:stretch>
            </p:blipFill>
            <p:spPr bwMode="auto">
              <a:xfrm>
                <a:off x="2286000" y="5943600"/>
                <a:ext cx="457200" cy="527367"/>
              </a:xfrm>
              <a:prstGeom prst="rect">
                <a:avLst/>
              </a:prstGeom>
              <a:grpFill/>
              <a:ln w="9525">
                <a:noFill/>
                <a:miter lim="800000"/>
                <a:headEnd/>
                <a:tailEnd/>
              </a:ln>
            </p:spPr>
          </p:pic>
          <p:pic>
            <p:nvPicPr>
              <p:cNvPr id="36" name="Picture 13"/>
              <p:cNvPicPr>
                <a:picLocks noChangeAspect="1" noChangeArrowheads="1"/>
              </p:cNvPicPr>
              <p:nvPr/>
            </p:nvPicPr>
            <p:blipFill>
              <a:blip r:embed="rId29" cstate="print"/>
              <a:srcRect/>
              <a:stretch>
                <a:fillRect/>
              </a:stretch>
            </p:blipFill>
            <p:spPr bwMode="auto">
              <a:xfrm>
                <a:off x="2971800" y="5943600"/>
                <a:ext cx="304800" cy="544830"/>
              </a:xfrm>
              <a:prstGeom prst="rect">
                <a:avLst/>
              </a:prstGeom>
              <a:grpFill/>
              <a:ln w="9525">
                <a:noFill/>
                <a:miter lim="800000"/>
                <a:headEnd/>
                <a:tailEnd/>
              </a:ln>
            </p:spPr>
          </p:pic>
          <p:sp>
            <p:nvSpPr>
              <p:cNvPr id="37" name="TextBox 36"/>
              <p:cNvSpPr txBox="1"/>
              <p:nvPr/>
            </p:nvSpPr>
            <p:spPr>
              <a:xfrm>
                <a:off x="76200" y="4572000"/>
                <a:ext cx="1547731" cy="369332"/>
              </a:xfrm>
              <a:prstGeom prst="rect">
                <a:avLst/>
              </a:prstGeom>
              <a:grpFill/>
            </p:spPr>
            <p:txBody>
              <a:bodyPr wrap="none" rtlCol="0">
                <a:spAutoFit/>
              </a:bodyPr>
              <a:lstStyle/>
              <a:p>
                <a:r>
                  <a:rPr lang="en-US" dirty="0" smtClean="0">
                    <a:solidFill>
                      <a:prstClr val="black"/>
                    </a:solidFill>
                  </a:rPr>
                  <a:t>Other Services</a:t>
                </a:r>
                <a:endParaRPr lang="en-US" dirty="0">
                  <a:solidFill>
                    <a:prstClr val="black"/>
                  </a:solidFill>
                </a:endParaRPr>
              </a:p>
            </p:txBody>
          </p:sp>
          <p:sp>
            <p:nvSpPr>
              <p:cNvPr id="38" name="TextBox 37"/>
              <p:cNvSpPr txBox="1"/>
              <p:nvPr/>
            </p:nvSpPr>
            <p:spPr>
              <a:xfrm>
                <a:off x="228600" y="6019800"/>
                <a:ext cx="815736" cy="369332"/>
              </a:xfrm>
              <a:prstGeom prst="rect">
                <a:avLst/>
              </a:prstGeom>
              <a:grpFill/>
            </p:spPr>
            <p:txBody>
              <a:bodyPr wrap="none" rtlCol="0">
                <a:spAutoFit/>
              </a:bodyPr>
              <a:lstStyle/>
              <a:p>
                <a:r>
                  <a:rPr lang="en-US" dirty="0" smtClean="0">
                    <a:solidFill>
                      <a:prstClr val="black"/>
                    </a:solidFill>
                  </a:rPr>
                  <a:t>Clients</a:t>
                </a:r>
                <a:endParaRPr lang="en-US" dirty="0">
                  <a:solidFill>
                    <a:prstClr val="black"/>
                  </a:solidFill>
                </a:endParaRPr>
              </a:p>
            </p:txBody>
          </p:sp>
          <p:cxnSp>
            <p:nvCxnSpPr>
              <p:cNvPr id="39" name="Straight Arrow Connector 38"/>
              <p:cNvCxnSpPr/>
              <p:nvPr/>
            </p:nvCxnSpPr>
            <p:spPr>
              <a:xfrm>
                <a:off x="2971800" y="4572000"/>
                <a:ext cx="3200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352800" y="6172200"/>
                <a:ext cx="2819400" cy="1588"/>
              </a:xfrm>
              <a:prstGeom prst="straightConnector1">
                <a:avLst/>
              </a:prstGeom>
              <a:grpFill/>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350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and Computer Graphics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Computer Graphics underlies gaming and Pixar movies and involves visualizing computer constructed objects/scenes</a:t>
            </a:r>
          </a:p>
          <a:p>
            <a:pPr lvl="1"/>
            <a:r>
              <a:rPr lang="en-US" sz="2400" dirty="0" smtClean="0"/>
              <a:t>Elegant theory of lighting</a:t>
            </a:r>
          </a:p>
          <a:p>
            <a:pPr lvl="1"/>
            <a:r>
              <a:rPr lang="en-US" sz="2400" dirty="0" smtClean="0"/>
              <a:t>This is very compute intensive and uses farms of computers</a:t>
            </a:r>
          </a:p>
          <a:p>
            <a:r>
              <a:rPr lang="en-US" sz="2800" dirty="0" smtClean="0"/>
              <a:t>Visualization more broadly is trying to add power of human eye to increase discovery</a:t>
            </a:r>
          </a:p>
          <a:p>
            <a:pPr lvl="1"/>
            <a:r>
              <a:rPr lang="en-US" sz="2400" dirty="0" smtClean="0"/>
              <a:t>Many challenges when one is looking at something not easily mapped to 2D screen (such as a three dimensional flow of plasma at center of universe)</a:t>
            </a:r>
          </a:p>
          <a:p>
            <a:pPr lvl="1"/>
            <a:r>
              <a:rPr lang="en-US" sz="2400" dirty="0" smtClean="0"/>
              <a:t>Mapping abstract data (“information visualization”) such as genes that are lists of base pairs </a:t>
            </a:r>
          </a:p>
          <a:p>
            <a:pPr lvl="1"/>
            <a:r>
              <a:rPr lang="en-US" sz="2400" dirty="0" smtClean="0"/>
              <a:t>Interesting devices include 3D glasses and sophisticated environments such as caves</a:t>
            </a:r>
            <a:endParaRPr lang="en-US" sz="2400" dirty="0"/>
          </a:p>
        </p:txBody>
      </p:sp>
      <p:pic>
        <p:nvPicPr>
          <p:cNvPr id="15362" name="Picture 2" descr="http://www.avl.iu.edu/projects/FAS/gallery/hurt2_transp_300x300.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pic>
        <p:nvPicPr>
          <p:cNvPr id="5" name="Picture 4" descr="MG30000-17clustersC.png"/>
          <p:cNvPicPr>
            <a:picLocks noChangeAspect="1"/>
          </p:cNvPicPr>
          <p:nvPr/>
        </p:nvPicPr>
        <p:blipFill>
          <a:blip r:embed="rId4" cstate="print"/>
          <a:stretch>
            <a:fillRect/>
          </a:stretch>
        </p:blipFill>
        <p:spPr>
          <a:xfrm>
            <a:off x="0" y="0"/>
            <a:ext cx="9144000" cy="6553200"/>
          </a:xfrm>
          <a:prstGeom prst="rect">
            <a:avLst/>
          </a:prstGeom>
        </p:spPr>
      </p:pic>
    </p:spTree>
    <p:extLst>
      <p:ext uri="{BB962C8B-B14F-4D97-AF65-F5344CB8AC3E}">
        <p14:creationId xmlns:p14="http://schemas.microsoft.com/office/powerpoint/2010/main" val="27680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Architecture</a:t>
            </a:r>
            <a:endParaRPr lang="en-US" dirty="0"/>
          </a:p>
        </p:txBody>
      </p:sp>
      <p:sp>
        <p:nvSpPr>
          <p:cNvPr id="3" name="Content Placeholder 2"/>
          <p:cNvSpPr>
            <a:spLocks noGrp="1"/>
          </p:cNvSpPr>
          <p:nvPr>
            <p:ph idx="1"/>
          </p:nvPr>
        </p:nvSpPr>
        <p:spPr/>
        <p:txBody>
          <a:bodyPr>
            <a:normAutofit/>
          </a:bodyPr>
          <a:lstStyle/>
          <a:p>
            <a:r>
              <a:rPr lang="en-US" sz="2800" dirty="0" smtClean="0"/>
              <a:t>This field studies designs of computer and in particular the CPU  </a:t>
            </a:r>
          </a:p>
          <a:p>
            <a:r>
              <a:rPr lang="en-US" sz="2800" dirty="0" smtClean="0"/>
              <a:t>This field has tended to move from universities to industry as chips have become complicated and the infrastructure to produce them so expensive. </a:t>
            </a:r>
          </a:p>
          <a:p>
            <a:r>
              <a:rPr lang="en-US" sz="2800" dirty="0" smtClean="0"/>
              <a:t>There is still a lot of innovation with discussion of number of cores in a single chip – this is 4-8 for mainline Intel/AMD chips but GPU’s have an order of magnitude more</a:t>
            </a:r>
          </a:p>
          <a:p>
            <a:r>
              <a:rPr lang="en-US" sz="2800" dirty="0" smtClean="0"/>
              <a:t>Other specializations interesting including those for particular languages such as Scheme</a:t>
            </a:r>
            <a:endParaRPr lang="en-US" sz="2800" dirty="0"/>
          </a:p>
        </p:txBody>
      </p:sp>
      <p:pic>
        <p:nvPicPr>
          <p:cNvPr id="4"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extLst>
      <p:ext uri="{BB962C8B-B14F-4D97-AF65-F5344CB8AC3E}">
        <p14:creationId xmlns:p14="http://schemas.microsoft.com/office/powerpoint/2010/main" val="4310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will do</a:t>
            </a:r>
            <a:endParaRPr lang="en-US" dirty="0"/>
          </a:p>
        </p:txBody>
      </p:sp>
      <p:sp>
        <p:nvSpPr>
          <p:cNvPr id="3" name="Content Placeholder 2"/>
          <p:cNvSpPr>
            <a:spLocks noGrp="1"/>
          </p:cNvSpPr>
          <p:nvPr>
            <p:ph idx="1"/>
          </p:nvPr>
        </p:nvSpPr>
        <p:spPr>
          <a:xfrm>
            <a:off x="0" y="914400"/>
            <a:ext cx="9144000" cy="5791200"/>
          </a:xfrm>
        </p:spPr>
        <p:txBody>
          <a:bodyPr>
            <a:normAutofit fontScale="92500" lnSpcReduction="20000"/>
          </a:bodyPr>
          <a:lstStyle/>
          <a:p>
            <a:r>
              <a:rPr lang="en-US" dirty="0" smtClean="0"/>
              <a:t>Discuss/Summarize School of Informatics and Computing Research</a:t>
            </a:r>
          </a:p>
          <a:p>
            <a:r>
              <a:rPr lang="en-US" dirty="0" smtClean="0"/>
              <a:t>How to do a Poster/Presentation </a:t>
            </a:r>
          </a:p>
          <a:p>
            <a:r>
              <a:rPr lang="en-US" dirty="0" smtClean="0"/>
              <a:t>How to write a paper/proposal </a:t>
            </a:r>
          </a:p>
          <a:p>
            <a:pPr lvl="1"/>
            <a:r>
              <a:rPr lang="en-US" dirty="0" smtClean="0"/>
              <a:t>Tools like EndNote</a:t>
            </a:r>
          </a:p>
          <a:p>
            <a:r>
              <a:rPr lang="en-US" dirty="0" smtClean="0"/>
              <a:t>Process of Research including Ethics, Acknowledgements and dealing with related work</a:t>
            </a:r>
          </a:p>
          <a:p>
            <a:pPr lvl="1"/>
            <a:r>
              <a:rPr lang="en-US" dirty="0"/>
              <a:t>How to learn from research supervisor </a:t>
            </a:r>
            <a:endParaRPr lang="en-US" dirty="0" smtClean="0"/>
          </a:p>
          <a:p>
            <a:pPr lvl="1"/>
            <a:r>
              <a:rPr lang="en-US" dirty="0" smtClean="0"/>
              <a:t>Getting IRB approval</a:t>
            </a:r>
          </a:p>
          <a:p>
            <a:pPr lvl="1"/>
            <a:r>
              <a:rPr lang="en-US" dirty="0" smtClean="0"/>
              <a:t>Doing surveys</a:t>
            </a:r>
          </a:p>
          <a:p>
            <a:r>
              <a:rPr lang="en-US" dirty="0" smtClean="0"/>
              <a:t>Collaboration and Teamwork</a:t>
            </a:r>
          </a:p>
          <a:p>
            <a:r>
              <a:rPr lang="en-US" dirty="0" smtClean="0"/>
              <a:t>Graduate Student round tables; applying to graduate school </a:t>
            </a:r>
            <a:br>
              <a:rPr lang="en-US" dirty="0" smtClean="0"/>
            </a:b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Computer Networking</a:t>
            </a:r>
            <a:endParaRPr lang="en-US" dirty="0"/>
          </a:p>
        </p:txBody>
      </p:sp>
      <p:sp>
        <p:nvSpPr>
          <p:cNvPr id="3" name="Content Placeholder 2"/>
          <p:cNvSpPr>
            <a:spLocks noGrp="1"/>
          </p:cNvSpPr>
          <p:nvPr>
            <p:ph idx="1"/>
          </p:nvPr>
        </p:nvSpPr>
        <p:spPr>
          <a:xfrm>
            <a:off x="0" y="990600"/>
            <a:ext cx="9144000" cy="5867400"/>
          </a:xfrm>
        </p:spPr>
        <p:txBody>
          <a:bodyPr>
            <a:normAutofit fontScale="85000" lnSpcReduction="20000"/>
          </a:bodyPr>
          <a:lstStyle/>
          <a:p>
            <a:r>
              <a:rPr lang="en-US" sz="2800" dirty="0" smtClean="0"/>
              <a:t>Computer hardware studies the computers; computer networking their links; Cyberinfrastructure/Computer systems the software on top of computer hardware and networking</a:t>
            </a:r>
          </a:p>
          <a:p>
            <a:r>
              <a:rPr lang="en-US" sz="2800" dirty="0" smtClean="0"/>
              <a:t>New Internet architecture design – the current approach will not have enough addresses as we get flood of small devices connected to internet</a:t>
            </a:r>
          </a:p>
          <a:p>
            <a:r>
              <a:rPr lang="en-US" sz="2800" dirty="0" smtClean="0"/>
              <a:t>Performance analysis of IPSec and optimizations (network message protocol</a:t>
            </a:r>
            <a:r>
              <a:rPr lang="en-US" sz="2800" dirty="0" smtClean="0"/>
              <a:t>)</a:t>
            </a:r>
          </a:p>
          <a:p>
            <a:r>
              <a:rPr lang="en-US" sz="2800" dirty="0" smtClean="0"/>
              <a:t>Link clients to clouds via networks (fast)</a:t>
            </a:r>
            <a:endParaRPr lang="en-US" sz="2800" dirty="0" smtClean="0"/>
          </a:p>
          <a:p>
            <a:r>
              <a:rPr lang="en-US" sz="2800" dirty="0" smtClean="0"/>
              <a:t>Several areas on intersection of networking and </a:t>
            </a:r>
            <a:r>
              <a:rPr lang="en-US" sz="2800" dirty="0" smtClean="0"/>
              <a:t>security</a:t>
            </a:r>
            <a:endParaRPr lang="en-US" sz="2800" dirty="0" smtClean="0"/>
          </a:p>
          <a:p>
            <a:pPr lvl="1"/>
            <a:r>
              <a:rPr lang="en-US" sz="2400" dirty="0" smtClean="0"/>
              <a:t>Distributed reputation systems</a:t>
            </a:r>
          </a:p>
          <a:p>
            <a:pPr lvl="1"/>
            <a:r>
              <a:rPr lang="en-US" sz="2400" dirty="0" smtClean="0"/>
              <a:t>DNS configuration and security</a:t>
            </a:r>
          </a:p>
          <a:p>
            <a:pPr lvl="1"/>
            <a:r>
              <a:rPr lang="en-US" sz="2400" dirty="0" smtClean="0"/>
              <a:t>Malware in peer-to-peer </a:t>
            </a:r>
            <a:br>
              <a:rPr lang="en-US" sz="2400" dirty="0" smtClean="0"/>
            </a:br>
            <a:r>
              <a:rPr lang="en-US" sz="2400" dirty="0" smtClean="0"/>
              <a:t>applications</a:t>
            </a:r>
          </a:p>
          <a:p>
            <a:pPr lvl="1"/>
            <a:r>
              <a:rPr lang="en-US" sz="2400" dirty="0" smtClean="0"/>
              <a:t>Prevention of IP source address </a:t>
            </a:r>
            <a:br>
              <a:rPr lang="en-US" sz="2400" dirty="0" smtClean="0"/>
            </a:br>
            <a:r>
              <a:rPr lang="en-US" sz="2400" dirty="0" smtClean="0"/>
              <a:t>forgery (IP Spoofing)</a:t>
            </a:r>
          </a:p>
          <a:p>
            <a:pPr lvl="1"/>
            <a:r>
              <a:rPr lang="en-US" sz="2400" dirty="0" smtClean="0"/>
              <a:t>Routing and trust</a:t>
            </a:r>
          </a:p>
          <a:p>
            <a:pPr lvl="1"/>
            <a:r>
              <a:rPr lang="en-US" sz="2400" dirty="0" smtClean="0"/>
              <a:t>Network security for mobile devices</a:t>
            </a:r>
          </a:p>
          <a:p>
            <a:endParaRPr lang="en-US" sz="2800" dirty="0"/>
          </a:p>
        </p:txBody>
      </p:sp>
      <p:pic>
        <p:nvPicPr>
          <p:cNvPr id="10242" name="Picture 2" descr="Networking Research Group"/>
          <p:cNvPicPr>
            <a:picLocks noChangeAspect="1" noChangeArrowheads="1"/>
          </p:cNvPicPr>
          <p:nvPr/>
        </p:nvPicPr>
        <p:blipFill>
          <a:blip r:embed="rId3" cstate="print"/>
          <a:srcRect/>
          <a:stretch>
            <a:fillRect/>
          </a:stretch>
        </p:blipFill>
        <p:spPr bwMode="auto">
          <a:xfrm>
            <a:off x="4419600" y="4480221"/>
            <a:ext cx="4728656" cy="1880956"/>
          </a:xfrm>
          <a:prstGeom prst="rect">
            <a:avLst/>
          </a:prstGeom>
          <a:noFill/>
        </p:spPr>
      </p:pic>
    </p:spTree>
    <p:extLst>
      <p:ext uri="{BB962C8B-B14F-4D97-AF65-F5344CB8AC3E}">
        <p14:creationId xmlns:p14="http://schemas.microsoft.com/office/powerpoint/2010/main" val="10519787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Languages and Compilers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studies the expression of a problem to put on a computer (Language) and the conversion of this Language into machine executable form (Compilers)</a:t>
            </a:r>
          </a:p>
          <a:p>
            <a:r>
              <a:rPr lang="en-US" dirty="0" smtClean="0"/>
              <a:t>There are many styles of Languages and different compiler challenges (such as targeting parallel computers)</a:t>
            </a:r>
          </a:p>
          <a:p>
            <a:r>
              <a:rPr lang="en-US" dirty="0" smtClean="0"/>
              <a:t>Some languages address subsets of </a:t>
            </a:r>
            <a:br>
              <a:rPr lang="en-US" dirty="0" smtClean="0"/>
            </a:br>
            <a:r>
              <a:rPr lang="en-US" dirty="0" smtClean="0"/>
              <a:t>problems (The Internet, Physics) </a:t>
            </a:r>
          </a:p>
          <a:p>
            <a:r>
              <a:rPr lang="en-US" dirty="0" smtClean="0"/>
              <a:t>Indiana University pioneers in Scheme </a:t>
            </a:r>
            <a:br>
              <a:rPr lang="en-US" dirty="0" smtClean="0"/>
            </a:br>
            <a:r>
              <a:rPr lang="en-US" dirty="0" smtClean="0"/>
              <a:t>Language and aspects of parallel </a:t>
            </a:r>
            <a:br>
              <a:rPr lang="en-US" dirty="0" smtClean="0"/>
            </a:br>
            <a:r>
              <a:rPr lang="en-US" dirty="0" smtClean="0"/>
              <a:t>computing</a:t>
            </a:r>
          </a:p>
          <a:p>
            <a:pPr lvl="1"/>
            <a:r>
              <a:rPr lang="en-US" dirty="0" smtClean="0"/>
              <a:t>Compilers need “run-time” to support </a:t>
            </a:r>
            <a:br>
              <a:rPr lang="en-US" dirty="0" smtClean="0"/>
            </a:br>
            <a:r>
              <a:rPr lang="en-US" dirty="0" smtClean="0"/>
              <a:t>code execution (as </a:t>
            </a:r>
            <a:r>
              <a:rPr lang="en-US" dirty="0" err="1" smtClean="0"/>
              <a:t>OpenMPI</a:t>
            </a:r>
            <a:r>
              <a:rPr lang="en-US" dirty="0" smtClean="0"/>
              <a:t> for parallelism)</a:t>
            </a:r>
            <a:endParaRPr lang="en-US" dirty="0"/>
          </a:p>
        </p:txBody>
      </p:sp>
      <p:pic>
        <p:nvPicPr>
          <p:cNvPr id="4098" name="Picture 2" descr="http://www.scheme.com/tspl3/canned/small-cover.png"/>
          <p:cNvPicPr>
            <a:picLocks noChangeAspect="1" noChangeArrowheads="1"/>
          </p:cNvPicPr>
          <p:nvPr/>
        </p:nvPicPr>
        <p:blipFill>
          <a:blip r:embed="rId3" cstate="print"/>
          <a:srcRect/>
          <a:stretch>
            <a:fillRect/>
          </a:stretch>
        </p:blipFill>
        <p:spPr bwMode="auto">
          <a:xfrm>
            <a:off x="6781800" y="3352800"/>
            <a:ext cx="2362200" cy="3037115"/>
          </a:xfrm>
          <a:prstGeom prst="rect">
            <a:avLst/>
          </a:prstGeom>
          <a:noFill/>
        </p:spPr>
      </p:pic>
    </p:spTree>
    <p:extLst>
      <p:ext uri="{BB962C8B-B14F-4D97-AF65-F5344CB8AC3E}">
        <p14:creationId xmlns:p14="http://schemas.microsoft.com/office/powerpoint/2010/main" val="4208732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Artificial Intelligence, Artificial Life and Cognitive Science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areas that look at developing computing systems that “think” i.e. make decisions similar to humans</a:t>
            </a:r>
          </a:p>
          <a:p>
            <a:r>
              <a:rPr lang="en-US" dirty="0" smtClean="0"/>
              <a:t>Some model how people work together and others how brains (many neurons) function</a:t>
            </a:r>
          </a:p>
          <a:p>
            <a:r>
              <a:rPr lang="en-US" dirty="0" smtClean="0"/>
              <a:t>Cognitive science is the interdisciplinary study of mind and the nature of intelligence. Centered in College of Arts and Science with strong School of Informatics and Computing collaboration</a:t>
            </a:r>
          </a:p>
          <a:p>
            <a:pPr lvl="1"/>
            <a:r>
              <a:rPr lang="en-US" dirty="0" smtClean="0"/>
              <a:t> error-making, creative translation, scientific discovery, musical composition, the comprehension and invention of jokes, the nature of sexist language and default imagery, philosophy of mind, and foundations of artificial intelligence</a:t>
            </a:r>
            <a:endParaRPr lang="en-US" dirty="0"/>
          </a:p>
        </p:txBody>
      </p:sp>
      <p:pic>
        <p:nvPicPr>
          <p:cNvPr id="8194" name="Picture 2" descr="http://www.beanblossom.in.us/larryy/Images/pw4smallcmp50.gif"/>
          <p:cNvPicPr>
            <a:picLocks noChangeAspect="1" noChangeArrowheads="1"/>
          </p:cNvPicPr>
          <p:nvPr/>
        </p:nvPicPr>
        <p:blipFill>
          <a:blip r:embed="rId3" cstate="print"/>
          <a:srcRect/>
          <a:stretch>
            <a:fillRect/>
          </a:stretch>
        </p:blipFill>
        <p:spPr bwMode="auto">
          <a:xfrm>
            <a:off x="0" y="2103120"/>
            <a:ext cx="5943600" cy="4754880"/>
          </a:xfrm>
          <a:prstGeom prst="rect">
            <a:avLst/>
          </a:prstGeom>
          <a:noFill/>
        </p:spPr>
      </p:pic>
    </p:spTree>
    <p:extLst>
      <p:ext uri="{BB962C8B-B14F-4D97-AF65-F5344CB8AC3E}">
        <p14:creationId xmlns:p14="http://schemas.microsoft.com/office/powerpoint/2010/main" val="5379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 Theory and Logic</a:t>
            </a:r>
            <a:br>
              <a:rPr lang="en-US" dirty="0" smtClean="0"/>
            </a:br>
            <a:r>
              <a:rPr lang="en-US" dirty="0" smtClean="0"/>
              <a:t>Quantum Computing</a:t>
            </a:r>
            <a:r>
              <a:rPr lang="en-US" b="0"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Validation and Design </a:t>
            </a:r>
            <a:r>
              <a:rPr lang="en-US" dirty="0" smtClean="0"/>
              <a:t>of imperative, declarative, and object-oriented programs</a:t>
            </a:r>
          </a:p>
          <a:p>
            <a:r>
              <a:rPr lang="en-US" dirty="0" smtClean="0"/>
              <a:t>Program feasibility certification</a:t>
            </a:r>
          </a:p>
          <a:p>
            <a:r>
              <a:rPr lang="en-US" dirty="0" smtClean="0"/>
              <a:t>Non-classical </a:t>
            </a:r>
            <a:r>
              <a:rPr lang="en-US" dirty="0" smtClean="0"/>
              <a:t>logics and their computational contents</a:t>
            </a:r>
          </a:p>
          <a:p>
            <a:r>
              <a:rPr lang="en-US" dirty="0" smtClean="0"/>
              <a:t>Models of information and computation</a:t>
            </a:r>
          </a:p>
          <a:p>
            <a:r>
              <a:rPr lang="en-US" dirty="0" smtClean="0"/>
              <a:t>Computational and mathematical foundations of linguistics</a:t>
            </a:r>
          </a:p>
          <a:p>
            <a:r>
              <a:rPr lang="en-US" dirty="0" smtClean="0"/>
              <a:t>New logical paradigms (e.g. visual, parallel, hybrid) that transcend traditional sequential and symbolic </a:t>
            </a:r>
            <a:r>
              <a:rPr lang="en-US" dirty="0" smtClean="0"/>
              <a:t>formalisms</a:t>
            </a:r>
          </a:p>
          <a:p>
            <a:r>
              <a:rPr lang="en-US" dirty="0" smtClean="0"/>
              <a:t>Successor of Moore’s law – Quantum and DNA computing</a:t>
            </a:r>
            <a:endParaRPr lang="en-US" dirty="0" smtClean="0"/>
          </a:p>
          <a:p>
            <a:endParaRPr lang="en-US" dirty="0"/>
          </a:p>
        </p:txBody>
      </p:sp>
      <p:pic>
        <p:nvPicPr>
          <p:cNvPr id="3074" name="Picture 2" descr="File:Transistor Count and Moore's Law - 2011.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50"/>
            <a:ext cx="7620000" cy="6843150"/>
          </a:xfrm>
          <a:prstGeom prst="rect">
            <a:avLst/>
          </a:prstGeom>
          <a:solidFill>
            <a:schemeClr val="bg1"/>
          </a:solidFill>
        </p:spPr>
      </p:pic>
    </p:spTree>
    <p:extLst>
      <p:ext uri="{BB962C8B-B14F-4D97-AF65-F5344CB8AC3E}">
        <p14:creationId xmlns:p14="http://schemas.microsoft.com/office/powerpoint/2010/main" val="41866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Some key aspects of “Research”</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Becoming a researcher; Identifying and applying to graduate school; what jobs are there – industry, university, national laboratory</a:t>
            </a:r>
          </a:p>
          <a:p>
            <a:r>
              <a:rPr lang="en-US" dirty="0" smtClean="0"/>
              <a:t>What is and isn’t Research (Research v Development)</a:t>
            </a:r>
          </a:p>
          <a:p>
            <a:r>
              <a:rPr lang="en-US" dirty="0" smtClean="0"/>
              <a:t>Is your research novel?</a:t>
            </a:r>
          </a:p>
          <a:p>
            <a:r>
              <a:rPr lang="en-US" dirty="0" smtClean="0"/>
              <a:t>Identification and elaboration of research topics</a:t>
            </a:r>
          </a:p>
          <a:p>
            <a:r>
              <a:rPr lang="en-US" dirty="0" smtClean="0"/>
              <a:t>Methodologies of (scientific) study</a:t>
            </a:r>
          </a:p>
          <a:p>
            <a:r>
              <a:rPr lang="en-US" dirty="0" smtClean="0"/>
              <a:t>Identification of “state of the art”</a:t>
            </a:r>
          </a:p>
          <a:p>
            <a:r>
              <a:rPr lang="en-US" dirty="0" smtClean="0"/>
              <a:t>Mentoring, (Long term) Collaboration …</a:t>
            </a:r>
          </a:p>
          <a:p>
            <a:r>
              <a:rPr lang="en-US" dirty="0" smtClean="0"/>
              <a:t>Patience and Hard work</a:t>
            </a:r>
          </a:p>
          <a:p>
            <a:r>
              <a:rPr lang="en-US" dirty="0" smtClean="0"/>
              <a:t>Ethics, acknowledgements</a:t>
            </a:r>
          </a:p>
          <a:p>
            <a:r>
              <a:rPr lang="en-US" dirty="0" smtClean="0"/>
              <a:t>(Multimedia) presentation of results from “</a:t>
            </a:r>
            <a:r>
              <a:rPr lang="en-US" dirty="0" err="1" smtClean="0"/>
              <a:t>PowerPoints</a:t>
            </a:r>
            <a:r>
              <a:rPr lang="en-US" dirty="0" smtClean="0"/>
              <a:t>” to posters/movies and papers</a:t>
            </a:r>
          </a:p>
          <a:p>
            <a:endParaRPr lang="en-US" dirty="0" smtClean="0"/>
          </a:p>
          <a:p>
            <a:endParaRPr lang="en-US" dirty="0"/>
          </a:p>
        </p:txBody>
      </p:sp>
    </p:spTree>
    <p:extLst>
      <p:ext uri="{BB962C8B-B14F-4D97-AF65-F5344CB8AC3E}">
        <p14:creationId xmlns:p14="http://schemas.microsoft.com/office/powerpoint/2010/main" val="1453896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Short Motivation</a:t>
            </a:r>
            <a:endParaRPr lang="en-US" b="1" dirty="0"/>
          </a:p>
        </p:txBody>
      </p:sp>
      <p:sp>
        <p:nvSpPr>
          <p:cNvPr id="3" name="Content Placeholder 2"/>
          <p:cNvSpPr>
            <a:spLocks noGrp="1"/>
          </p:cNvSpPr>
          <p:nvPr>
            <p:ph idx="1"/>
          </p:nvPr>
        </p:nvSpPr>
        <p:spPr>
          <a:xfrm>
            <a:off x="0" y="762000"/>
            <a:ext cx="9144000" cy="5867400"/>
          </a:xfrm>
        </p:spPr>
        <p:txBody>
          <a:bodyPr>
            <a:normAutofit fontScale="92500" lnSpcReduction="10000"/>
          </a:bodyPr>
          <a:lstStyle/>
          <a:p>
            <a:r>
              <a:rPr lang="en-US" dirty="0" smtClean="0"/>
              <a:t>I did research as an undergraduate each summer</a:t>
            </a:r>
          </a:p>
          <a:p>
            <a:r>
              <a:rPr lang="en-US" dirty="0" smtClean="0"/>
              <a:t>It not only interested me in Science but inspired an interest in computers which at time had little coverage in courses – they were very mathematical</a:t>
            </a:r>
          </a:p>
          <a:p>
            <a:r>
              <a:rPr lang="en-US" dirty="0" smtClean="0"/>
              <a:t>My first summer, I learnt Fortran and carried programs for Crystallography research group back and forth between Cambridge and London each day</a:t>
            </a:r>
          </a:p>
          <a:p>
            <a:r>
              <a:rPr lang="en-US" dirty="0" smtClean="0"/>
              <a:t>Led to my first paper: Fox, G. C. and Holmes, K. C. ``An Alternative Method of Solving the Layer Scaling Equations of Hamilton, </a:t>
            </a:r>
            <a:r>
              <a:rPr lang="en-US" dirty="0" err="1" smtClean="0"/>
              <a:t>Rollett</a:t>
            </a:r>
            <a:r>
              <a:rPr lang="en-US" dirty="0" smtClean="0"/>
              <a:t>, and Sparks,'' </a:t>
            </a:r>
            <a:r>
              <a:rPr lang="en-US" dirty="0" err="1" smtClean="0"/>
              <a:t>Acta</a:t>
            </a:r>
            <a:r>
              <a:rPr lang="en-US" dirty="0" smtClean="0"/>
              <a:t> </a:t>
            </a:r>
            <a:r>
              <a:rPr lang="en-US" dirty="0" err="1" smtClean="0"/>
              <a:t>Cryst</a:t>
            </a:r>
            <a:r>
              <a:rPr lang="en-US" dirty="0" smtClean="0"/>
              <a:t>. 20, 886 (1966). </a:t>
            </a:r>
          </a:p>
          <a:p>
            <a:r>
              <a:rPr lang="en-US" dirty="0" smtClean="0"/>
              <a:t>This model – do something modest in an exciting research area – is still a good way to get started</a:t>
            </a:r>
          </a:p>
          <a:p>
            <a:endParaRPr lang="en-US" dirty="0"/>
          </a:p>
        </p:txBody>
      </p:sp>
    </p:spTree>
    <p:extLst>
      <p:ext uri="{BB962C8B-B14F-4D97-AF65-F5344CB8AC3E}">
        <p14:creationId xmlns:p14="http://schemas.microsoft.com/office/powerpoint/2010/main" val="3149979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dirty="0" smtClean="0"/>
              <a:t>Some key aspects of “Research”</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smtClean="0"/>
              <a:t>Becoming a researcher; Identifying and applying to graduate school; what jobs are there – industry, university, national laboratory</a:t>
            </a:r>
          </a:p>
          <a:p>
            <a:r>
              <a:rPr lang="en-US" dirty="0" smtClean="0"/>
              <a:t>What is and isn’t Research (Research v Development)</a:t>
            </a:r>
          </a:p>
          <a:p>
            <a:r>
              <a:rPr lang="en-US" dirty="0" smtClean="0"/>
              <a:t>Is your research novel?</a:t>
            </a:r>
          </a:p>
          <a:p>
            <a:r>
              <a:rPr lang="en-US" dirty="0" smtClean="0"/>
              <a:t>Identification and elaboration of research topics</a:t>
            </a:r>
          </a:p>
          <a:p>
            <a:r>
              <a:rPr lang="en-US" dirty="0" smtClean="0"/>
              <a:t>Methodologies of (scientific) study</a:t>
            </a:r>
          </a:p>
          <a:p>
            <a:r>
              <a:rPr lang="en-US" dirty="0" smtClean="0"/>
              <a:t>Identification of “state of the art”</a:t>
            </a:r>
          </a:p>
          <a:p>
            <a:r>
              <a:rPr lang="en-US" dirty="0" smtClean="0"/>
              <a:t>Mentoring, (Long term) Collaboration …</a:t>
            </a:r>
          </a:p>
          <a:p>
            <a:r>
              <a:rPr lang="en-US" dirty="0" smtClean="0"/>
              <a:t>Patience and Hard work</a:t>
            </a:r>
          </a:p>
          <a:p>
            <a:r>
              <a:rPr lang="en-US" dirty="0" smtClean="0"/>
              <a:t>Ethics, acknowledgements</a:t>
            </a:r>
          </a:p>
          <a:p>
            <a:r>
              <a:rPr lang="en-US" dirty="0" smtClean="0"/>
              <a:t>(Multimedia) presentation of results from “</a:t>
            </a:r>
            <a:r>
              <a:rPr lang="en-US" dirty="0" err="1" smtClean="0"/>
              <a:t>PowerPoints</a:t>
            </a:r>
            <a:r>
              <a:rPr lang="en-US" dirty="0" smtClean="0"/>
              <a:t>” to posters/movies and papers</a:t>
            </a:r>
          </a:p>
          <a:p>
            <a:endParaRPr lang="en-US" dirty="0" smtClean="0"/>
          </a:p>
          <a:p>
            <a:endParaRPr lang="en-US" dirty="0"/>
          </a:p>
        </p:txBody>
      </p:sp>
    </p:spTree>
    <p:extLst>
      <p:ext uri="{BB962C8B-B14F-4D97-AF65-F5344CB8AC3E}">
        <p14:creationId xmlns:p14="http://schemas.microsoft.com/office/powerpoint/2010/main" val="31724750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Short Motivation</a:t>
            </a:r>
            <a:endParaRPr lang="en-US" b="1" dirty="0"/>
          </a:p>
        </p:txBody>
      </p:sp>
      <p:sp>
        <p:nvSpPr>
          <p:cNvPr id="3" name="Content Placeholder 2"/>
          <p:cNvSpPr>
            <a:spLocks noGrp="1"/>
          </p:cNvSpPr>
          <p:nvPr>
            <p:ph idx="1"/>
          </p:nvPr>
        </p:nvSpPr>
        <p:spPr>
          <a:xfrm>
            <a:off x="0" y="762000"/>
            <a:ext cx="9144000" cy="5867400"/>
          </a:xfrm>
        </p:spPr>
        <p:txBody>
          <a:bodyPr>
            <a:normAutofit fontScale="85000" lnSpcReduction="10000"/>
          </a:bodyPr>
          <a:lstStyle/>
          <a:p>
            <a:r>
              <a:rPr lang="en-US" dirty="0" smtClean="0"/>
              <a:t>I did research as an undergraduate each summer</a:t>
            </a:r>
          </a:p>
          <a:p>
            <a:r>
              <a:rPr lang="en-US" dirty="0" smtClean="0"/>
              <a:t>It not only interested me in Science but inspired an interest in computers which at time had little coverage in courses – they were very mathematical</a:t>
            </a:r>
          </a:p>
          <a:p>
            <a:r>
              <a:rPr lang="en-US" dirty="0" smtClean="0"/>
              <a:t>My first summer, I learnt Fortran and carried programs for Crystallography research group back and forth between Cambridge and London each day</a:t>
            </a:r>
          </a:p>
          <a:p>
            <a:r>
              <a:rPr lang="en-US" dirty="0" smtClean="0"/>
              <a:t>Led to my first paper: Fox, G. C. and Holmes, K. C. ``An Alternative Method of Solving the Layer Scaling Equations of Hamilton, </a:t>
            </a:r>
            <a:r>
              <a:rPr lang="en-US" dirty="0" err="1" smtClean="0"/>
              <a:t>Rollett</a:t>
            </a:r>
            <a:r>
              <a:rPr lang="en-US" dirty="0" smtClean="0"/>
              <a:t>, and Sparks,'' </a:t>
            </a:r>
            <a:r>
              <a:rPr lang="en-US" dirty="0" err="1" smtClean="0"/>
              <a:t>Acta</a:t>
            </a:r>
            <a:r>
              <a:rPr lang="en-US" dirty="0" smtClean="0"/>
              <a:t> </a:t>
            </a:r>
            <a:r>
              <a:rPr lang="en-US" dirty="0" err="1" smtClean="0"/>
              <a:t>Cryst</a:t>
            </a:r>
            <a:r>
              <a:rPr lang="en-US" dirty="0" smtClean="0"/>
              <a:t>. 20, 886 (1966). </a:t>
            </a:r>
          </a:p>
          <a:p>
            <a:r>
              <a:rPr lang="en-US" dirty="0" smtClean="0"/>
              <a:t>This model – do something modest in an exciting research area – is still a good way to get started</a:t>
            </a:r>
          </a:p>
          <a:p>
            <a:r>
              <a:rPr lang="en-US" dirty="0" smtClean="0"/>
              <a:t>Informatics and Computing School  can help you with such “Research Experiences for Undergraduates”</a:t>
            </a:r>
          </a:p>
          <a:p>
            <a:endParaRPr lang="en-US" dirty="0"/>
          </a:p>
        </p:txBody>
      </p:sp>
    </p:spTree>
    <p:extLst>
      <p:ext uri="{BB962C8B-B14F-4D97-AF65-F5344CB8AC3E}">
        <p14:creationId xmlns:p14="http://schemas.microsoft.com/office/powerpoint/2010/main" val="16518324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0" y="838200"/>
            <a:ext cx="9144000" cy="5715000"/>
          </a:xfrm>
        </p:spPr>
        <p:txBody>
          <a:bodyPr>
            <a:normAutofit fontScale="92500" lnSpcReduction="20000"/>
          </a:bodyPr>
          <a:lstStyle/>
          <a:p>
            <a:r>
              <a:rPr lang="en-US" sz="2800" b="1" dirty="0" smtClean="0"/>
              <a:t>Summer REU opportunities </a:t>
            </a:r>
            <a:r>
              <a:rPr lang="en-US" sz="2800" dirty="0" smtClean="0"/>
              <a:t>(Research Experience for Undergraduates)</a:t>
            </a:r>
          </a:p>
          <a:p>
            <a:pPr lvl="1"/>
            <a:r>
              <a:rPr lang="en-US" sz="2400" dirty="0" smtClean="0"/>
              <a:t>Official NSF REU Sites – typically 10-20 students per year – each site has a focus and advertise nationally </a:t>
            </a:r>
            <a:r>
              <a:rPr lang="en-US" sz="2400" dirty="0">
                <a:hlinkClick r:id="rId3"/>
              </a:rPr>
              <a:t>http://www.nsf.gov/crssprgm/reu/reu_search.cfm</a:t>
            </a:r>
            <a:endParaRPr lang="en-US" sz="2400" dirty="0" smtClean="0"/>
          </a:p>
          <a:p>
            <a:pPr lvl="1"/>
            <a:r>
              <a:rPr lang="en-US" sz="2400" dirty="0" smtClean="0"/>
              <a:t>Supplements to NSF grants – typically 1 or 2 students per grant (per faculty member) and advertise locally</a:t>
            </a:r>
          </a:p>
          <a:p>
            <a:pPr lvl="1"/>
            <a:r>
              <a:rPr lang="en-US" sz="2400" dirty="0"/>
              <a:t>CRA </a:t>
            </a:r>
            <a:r>
              <a:rPr lang="en-US" sz="2400" dirty="0">
                <a:hlinkClick r:id="rId4"/>
              </a:rPr>
              <a:t>http://cra-ccc.org/ugresearchopps</a:t>
            </a:r>
            <a:r>
              <a:rPr lang="en-US" sz="2400" dirty="0" smtClean="0">
                <a:hlinkClick r:id="rId4"/>
              </a:rPr>
              <a:t>/</a:t>
            </a:r>
            <a:r>
              <a:rPr lang="en-US" sz="2400" dirty="0" smtClean="0"/>
              <a:t> </a:t>
            </a:r>
          </a:p>
          <a:p>
            <a:r>
              <a:rPr lang="en-US" sz="2800" dirty="0" smtClean="0"/>
              <a:t>E.g. I am part of a NSF REU Site in Cyberinfrastructure for Polar Science and usually have REU supplement for FutureGrid NSF grant</a:t>
            </a:r>
          </a:p>
          <a:p>
            <a:r>
              <a:rPr lang="en-US" sz="2800" dirty="0" smtClean="0"/>
              <a:t>Summer REU’s pay modest salary and travel</a:t>
            </a:r>
          </a:p>
          <a:p>
            <a:r>
              <a:rPr lang="en-US" sz="2800" b="1" dirty="0" smtClean="0"/>
              <a:t>Academic year Research </a:t>
            </a:r>
            <a:r>
              <a:rPr lang="en-US" sz="2800" dirty="0" smtClean="0"/>
              <a:t>opportunities</a:t>
            </a:r>
          </a:p>
          <a:p>
            <a:pPr lvl="1"/>
            <a:r>
              <a:rPr lang="en-US" sz="2400" dirty="0" smtClean="0"/>
              <a:t>AY version of Summer opportunities</a:t>
            </a:r>
          </a:p>
          <a:p>
            <a:pPr lvl="1"/>
            <a:r>
              <a:rPr lang="en-US" sz="2400" dirty="0" smtClean="0"/>
              <a:t>Independent Study with faculty (credit not money)</a:t>
            </a:r>
          </a:p>
          <a:p>
            <a:pPr lvl="1"/>
            <a:r>
              <a:rPr lang="en-US" sz="2400" dirty="0" smtClean="0"/>
              <a:t>Maureen Biggers Program in SOIC</a:t>
            </a:r>
          </a:p>
          <a:p>
            <a:pPr lvl="1"/>
            <a:endParaRPr lang="en-US" sz="2400" dirty="0" smtClean="0"/>
          </a:p>
        </p:txBody>
      </p:sp>
    </p:spTree>
    <p:extLst>
      <p:ext uri="{BB962C8B-B14F-4D97-AF65-F5344CB8AC3E}">
        <p14:creationId xmlns:p14="http://schemas.microsoft.com/office/powerpoint/2010/main" val="8382263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a:t>
            </a:r>
            <a:endParaRPr lang="en-US" dirty="0"/>
          </a:p>
        </p:txBody>
      </p:sp>
      <p:sp>
        <p:nvSpPr>
          <p:cNvPr id="3" name="Content Placeholder 2"/>
          <p:cNvSpPr>
            <a:spLocks noGrp="1"/>
          </p:cNvSpPr>
          <p:nvPr>
            <p:ph idx="1"/>
          </p:nvPr>
        </p:nvSpPr>
        <p:spPr>
          <a:xfrm>
            <a:off x="0" y="1219200"/>
            <a:ext cx="9144000" cy="5486400"/>
          </a:xfrm>
        </p:spPr>
        <p:txBody>
          <a:bodyPr>
            <a:normAutofit fontScale="92500" lnSpcReduction="10000"/>
          </a:bodyPr>
          <a:lstStyle/>
          <a:p>
            <a:r>
              <a:rPr lang="en-US" dirty="0" smtClean="0"/>
              <a:t>Undergraduate Student does either/or Software, Paper Reading, Hardware, Algorithm work</a:t>
            </a:r>
          </a:p>
          <a:p>
            <a:r>
              <a:rPr lang="en-US" dirty="0"/>
              <a:t>Undergraduate </a:t>
            </a:r>
            <a:r>
              <a:rPr lang="en-US" dirty="0" smtClean="0"/>
              <a:t>Student works directly with faculty</a:t>
            </a:r>
            <a:endParaRPr lang="en-US" dirty="0"/>
          </a:p>
          <a:p>
            <a:r>
              <a:rPr lang="en-US" dirty="0"/>
              <a:t>Undergraduate </a:t>
            </a:r>
            <a:r>
              <a:rPr lang="en-US" dirty="0" smtClean="0"/>
              <a:t>Student work as a team (2-4 students) supervised by faculty, staff, graduate student</a:t>
            </a:r>
          </a:p>
          <a:p>
            <a:r>
              <a:rPr lang="en-US" dirty="0" smtClean="0"/>
              <a:t>Graduate students (or staff) can give more personal interaction</a:t>
            </a:r>
          </a:p>
          <a:p>
            <a:r>
              <a:rPr lang="en-US" dirty="0" smtClean="0"/>
              <a:t>Note </a:t>
            </a:r>
            <a:r>
              <a:rPr lang="en-US" b="1" dirty="0" smtClean="0"/>
              <a:t>need</a:t>
            </a:r>
            <a:r>
              <a:rPr lang="en-US" dirty="0" smtClean="0"/>
              <a:t> </a:t>
            </a:r>
            <a:r>
              <a:rPr lang="en-US" b="1" dirty="0" smtClean="0"/>
              <a:t>to preserve faculty link </a:t>
            </a:r>
            <a:r>
              <a:rPr lang="en-US" dirty="0" smtClean="0"/>
              <a:t>as recommendations typically must to come from faculty</a:t>
            </a:r>
          </a:p>
          <a:p>
            <a:pPr lvl="1"/>
            <a:r>
              <a:rPr lang="en-US" dirty="0" smtClean="0"/>
              <a:t>School had difficulty recently in nominating students for awards as some excellent research had no clear faculty  to give recommendation</a:t>
            </a:r>
          </a:p>
          <a:p>
            <a:endParaRPr lang="en-US" b="1" dirty="0"/>
          </a:p>
        </p:txBody>
      </p:sp>
    </p:spTree>
    <p:extLst>
      <p:ext uri="{BB962C8B-B14F-4D97-AF65-F5344CB8AC3E}">
        <p14:creationId xmlns:p14="http://schemas.microsoft.com/office/powerpoint/2010/main" val="358513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71"/>
            <a:ext cx="9144000" cy="838200"/>
          </a:xfrm>
        </p:spPr>
        <p:txBody>
          <a:bodyPr/>
          <a:lstStyle/>
          <a:p>
            <a:r>
              <a:rPr lang="en-US" dirty="0" smtClean="0"/>
              <a:t>Near Term Course Activities</a:t>
            </a:r>
            <a:endParaRPr lang="en-US" dirty="0"/>
          </a:p>
        </p:txBody>
      </p:sp>
      <p:sp>
        <p:nvSpPr>
          <p:cNvPr id="3" name="Content Placeholder 2"/>
          <p:cNvSpPr>
            <a:spLocks noGrp="1"/>
          </p:cNvSpPr>
          <p:nvPr>
            <p:ph idx="1"/>
          </p:nvPr>
        </p:nvSpPr>
        <p:spPr>
          <a:xfrm>
            <a:off x="0" y="838200"/>
            <a:ext cx="9144000" cy="6019800"/>
          </a:xfrm>
        </p:spPr>
        <p:txBody>
          <a:bodyPr>
            <a:normAutofit/>
          </a:bodyPr>
          <a:lstStyle/>
          <a:p>
            <a:r>
              <a:rPr lang="en-US" dirty="0" smtClean="0"/>
              <a:t>Pose first Homework – which is rank your top 8 interests from mentor suggestions</a:t>
            </a:r>
          </a:p>
          <a:p>
            <a:r>
              <a:rPr lang="en-US" dirty="0" smtClean="0"/>
              <a:t>Discuss Faculty Research, Previous Projects, Mentor Suggestions</a:t>
            </a:r>
          </a:p>
          <a:p>
            <a:r>
              <a:rPr lang="en-US" dirty="0" smtClean="0"/>
              <a:t>August 20,22,27; discussions of research in general; topics in SOIC and possible team projects</a:t>
            </a:r>
          </a:p>
          <a:p>
            <a:r>
              <a:rPr lang="en-US" dirty="0" smtClean="0"/>
              <a:t>By August 29, propose teams with chosen topics</a:t>
            </a:r>
          </a:p>
          <a:p>
            <a:r>
              <a:rPr lang="en-US" dirty="0" smtClean="0"/>
              <a:t>September 5 “final teams” initial meetings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students can learn</a:t>
            </a:r>
            <a:endParaRPr lang="en-US" dirty="0"/>
          </a:p>
        </p:txBody>
      </p:sp>
      <p:sp>
        <p:nvSpPr>
          <p:cNvPr id="3" name="Content Placeholder 2"/>
          <p:cNvSpPr>
            <a:spLocks noGrp="1"/>
          </p:cNvSpPr>
          <p:nvPr>
            <p:ph idx="1"/>
          </p:nvPr>
        </p:nvSpPr>
        <p:spPr>
          <a:xfrm>
            <a:off x="0" y="1219200"/>
            <a:ext cx="9144000" cy="5486400"/>
          </a:xfrm>
        </p:spPr>
        <p:txBody>
          <a:bodyPr>
            <a:normAutofit fontScale="85000" lnSpcReduction="10000"/>
          </a:bodyPr>
          <a:lstStyle/>
          <a:p>
            <a:r>
              <a:rPr lang="en-US" dirty="0" smtClean="0"/>
              <a:t>Of course what is research and a new deeper interest in computer science</a:t>
            </a:r>
          </a:p>
          <a:p>
            <a:r>
              <a:rPr lang="en-US" dirty="0" smtClean="0"/>
              <a:t>A commitment to </a:t>
            </a:r>
            <a:r>
              <a:rPr lang="en-US" dirty="0" smtClean="0"/>
              <a:t>(or against!) a </a:t>
            </a:r>
            <a:r>
              <a:rPr lang="en-US" dirty="0" smtClean="0"/>
              <a:t>research career</a:t>
            </a:r>
          </a:p>
          <a:p>
            <a:r>
              <a:rPr lang="en-US" dirty="0" smtClean="0"/>
              <a:t>How to apply to graduate school </a:t>
            </a:r>
          </a:p>
          <a:p>
            <a:r>
              <a:rPr lang="en-US" dirty="0" smtClean="0"/>
              <a:t>How to do a Poster/Presentation </a:t>
            </a:r>
          </a:p>
          <a:p>
            <a:r>
              <a:rPr lang="en-US" dirty="0" smtClean="0"/>
              <a:t>Writing a paper/proposal </a:t>
            </a:r>
          </a:p>
          <a:p>
            <a:r>
              <a:rPr lang="en-US" dirty="0" smtClean="0"/>
              <a:t>How to learn from research supervisor </a:t>
            </a:r>
          </a:p>
          <a:p>
            <a:r>
              <a:rPr lang="en-US" dirty="0" smtClean="0"/>
              <a:t>Choosing a research topic</a:t>
            </a:r>
          </a:p>
          <a:p>
            <a:r>
              <a:rPr lang="en-US" dirty="0" smtClean="0"/>
              <a:t>Ethics, Acknowledgements and dealing with related work</a:t>
            </a:r>
          </a:p>
          <a:p>
            <a:r>
              <a:rPr lang="en-US" dirty="0" smtClean="0"/>
              <a:t>Working in a </a:t>
            </a:r>
            <a:r>
              <a:rPr lang="en-US" dirty="0" smtClean="0"/>
              <a:t>team</a:t>
            </a:r>
          </a:p>
          <a:p>
            <a:r>
              <a:rPr lang="en-US" dirty="0" smtClean="0"/>
              <a:t>Experience that helps with job (interview)</a:t>
            </a:r>
            <a:r>
              <a:rPr lang="en-US" dirty="0" smtClean="0"/>
              <a:t/>
            </a:r>
            <a:br>
              <a:rPr lang="en-US" dirty="0" smtClean="0"/>
            </a:br>
            <a:endParaRPr lang="en-US" dirty="0"/>
          </a:p>
        </p:txBody>
      </p:sp>
    </p:spTree>
    <p:extLst>
      <p:ext uri="{BB962C8B-B14F-4D97-AF65-F5344CB8AC3E}">
        <p14:creationId xmlns:p14="http://schemas.microsoft.com/office/powerpoint/2010/main" val="3688735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Research</a:t>
            </a:r>
            <a:endParaRPr lang="en-US" b="1" dirty="0"/>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From web dictionaries:</a:t>
            </a:r>
          </a:p>
          <a:p>
            <a:r>
              <a:rPr lang="en-US" dirty="0" smtClean="0"/>
              <a:t>Diligent </a:t>
            </a:r>
            <a:r>
              <a:rPr lang="en-US" dirty="0"/>
              <a:t>and systematic inquiry or investigation into a subject in order to discover or revise facts, theories, applications, etc</a:t>
            </a:r>
            <a:r>
              <a:rPr lang="en-US" dirty="0" smtClean="0"/>
              <a:t>.</a:t>
            </a:r>
          </a:p>
          <a:p>
            <a:r>
              <a:rPr lang="en-US" dirty="0" smtClean="0"/>
              <a:t>Scholarly </a:t>
            </a:r>
            <a:r>
              <a:rPr lang="en-US" dirty="0"/>
              <a:t>or scientific investigation or inquiry. See Synonyms at inquiry.</a:t>
            </a:r>
          </a:p>
          <a:p>
            <a:r>
              <a:rPr lang="en-US" dirty="0"/>
              <a:t>Close, careful study.</a:t>
            </a:r>
          </a:p>
          <a:p>
            <a:r>
              <a:rPr lang="en-US" dirty="0" smtClean="0"/>
              <a:t>Root: 1577</a:t>
            </a:r>
            <a:r>
              <a:rPr lang="en-US" dirty="0"/>
              <a:t>, "act of searching closely," from </a:t>
            </a:r>
            <a:r>
              <a:rPr lang="en-US" dirty="0" err="1"/>
              <a:t>M.Fr</a:t>
            </a:r>
            <a:r>
              <a:rPr lang="en-US" dirty="0"/>
              <a:t>. </a:t>
            </a:r>
            <a:r>
              <a:rPr lang="en-US" dirty="0" err="1"/>
              <a:t>recerche</a:t>
            </a:r>
            <a:r>
              <a:rPr lang="en-US" dirty="0"/>
              <a:t> (1539), from </a:t>
            </a:r>
            <a:r>
              <a:rPr lang="en-US" dirty="0" err="1"/>
              <a:t>O.Fr</a:t>
            </a:r>
            <a:r>
              <a:rPr lang="en-US" dirty="0"/>
              <a:t>. </a:t>
            </a:r>
            <a:r>
              <a:rPr lang="en-US" dirty="0" err="1"/>
              <a:t>recercher</a:t>
            </a:r>
            <a:r>
              <a:rPr lang="en-US" dirty="0"/>
              <a:t> "seek out, search closely," from re-, intensive prefix, + </a:t>
            </a:r>
            <a:r>
              <a:rPr lang="en-US" dirty="0" err="1"/>
              <a:t>cercher</a:t>
            </a:r>
            <a:r>
              <a:rPr lang="en-US" dirty="0"/>
              <a:t> "to seek for" (see search). Meaning "scientific inquiry" is first attested 1639. Phrase research and development is recorded from </a:t>
            </a:r>
            <a:r>
              <a:rPr lang="en-US" dirty="0" smtClean="0"/>
              <a:t>1923</a:t>
            </a:r>
          </a:p>
          <a:p>
            <a:r>
              <a:rPr lang="en-US" dirty="0" smtClean="0"/>
              <a:t>I will define as “</a:t>
            </a:r>
            <a:r>
              <a:rPr lang="en-US" b="1" dirty="0" smtClean="0"/>
              <a:t>Thoughtful study of well posed interesting/important question taking account of other relevant  studies</a:t>
            </a:r>
            <a:r>
              <a:rPr lang="en-US" dirty="0" smtClean="0"/>
              <a:t>”</a:t>
            </a:r>
            <a:endParaRPr lang="en-US" dirty="0"/>
          </a:p>
        </p:txBody>
      </p:sp>
    </p:spTree>
    <p:extLst>
      <p:ext uri="{BB962C8B-B14F-4D97-AF65-F5344CB8AC3E}">
        <p14:creationId xmlns:p14="http://schemas.microsoft.com/office/powerpoint/2010/main" val="3457259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Projects Spring 2012-I</a:t>
            </a:r>
            <a:endParaRPr lang="en-US" dirty="0"/>
          </a:p>
        </p:txBody>
      </p:sp>
      <p:sp>
        <p:nvSpPr>
          <p:cNvPr id="3" name="Content Placeholder 2"/>
          <p:cNvSpPr>
            <a:spLocks noGrp="1"/>
          </p:cNvSpPr>
          <p:nvPr>
            <p:ph idx="1"/>
          </p:nvPr>
        </p:nvSpPr>
        <p:spPr>
          <a:xfrm>
            <a:off x="0" y="685800"/>
            <a:ext cx="9144000" cy="5791200"/>
          </a:xfrm>
        </p:spPr>
        <p:txBody>
          <a:bodyPr>
            <a:normAutofit/>
          </a:bodyPr>
          <a:lstStyle/>
          <a:p>
            <a:r>
              <a:rPr lang="en-US" sz="2400" b="1" dirty="0"/>
              <a:t>Facebook </a:t>
            </a:r>
            <a:r>
              <a:rPr lang="en-US" sz="2400" b="1" dirty="0" err="1" smtClean="0"/>
              <a:t>FakeFinder</a:t>
            </a:r>
            <a:r>
              <a:rPr lang="en-US" sz="2400" b="1" dirty="0" smtClean="0"/>
              <a:t>: </a:t>
            </a:r>
            <a:r>
              <a:rPr lang="en-US" sz="2400" dirty="0"/>
              <a:t>Currently, we are able to determine whether or not </a:t>
            </a:r>
            <a:r>
              <a:rPr lang="en-US" sz="2400" dirty="0" err="1"/>
              <a:t>facebook</a:t>
            </a:r>
            <a:r>
              <a:rPr lang="en-US" sz="2400" dirty="0"/>
              <a:t> profiles are real based on content of images and posts, number of mutual friends, and the sorts of networks that the profile is involved in</a:t>
            </a:r>
            <a:r>
              <a:rPr lang="en-US" sz="2400" dirty="0" smtClean="0"/>
              <a:t>...</a:t>
            </a:r>
          </a:p>
          <a:p>
            <a:r>
              <a:rPr lang="en-US" sz="2400" b="1" dirty="0"/>
              <a:t>Differences between </a:t>
            </a:r>
            <a:r>
              <a:rPr lang="en-US" sz="2400" b="1" dirty="0" smtClean="0"/>
              <a:t>Facebook </a:t>
            </a:r>
            <a:r>
              <a:rPr lang="en-US" sz="2400" b="1" dirty="0"/>
              <a:t>and </a:t>
            </a:r>
            <a:r>
              <a:rPr lang="en-US" sz="2400" b="1" dirty="0" smtClean="0"/>
              <a:t>Google+: </a:t>
            </a:r>
            <a:r>
              <a:rPr lang="en-US" sz="2400" dirty="0" smtClean="0"/>
              <a:t>Our </a:t>
            </a:r>
            <a:r>
              <a:rPr lang="en-US" sz="2400" dirty="0"/>
              <a:t>project seeks to research and understand the differences between </a:t>
            </a:r>
            <a:r>
              <a:rPr lang="en-US" sz="2400" dirty="0" err="1"/>
              <a:t>facebook</a:t>
            </a:r>
            <a:r>
              <a:rPr lang="en-US" sz="2400" dirty="0"/>
              <a:t> and </a:t>
            </a:r>
            <a:r>
              <a:rPr lang="en-US" sz="2400" dirty="0" err="1"/>
              <a:t>google</a:t>
            </a:r>
            <a:r>
              <a:rPr lang="en-US" sz="2400" dirty="0"/>
              <a:t>+. We will identify the strengths and weaknesses of each as well as future capabilities of both. </a:t>
            </a:r>
            <a:r>
              <a:rPr lang="en-US" sz="2400" dirty="0" smtClean="0"/>
              <a:t>In </a:t>
            </a:r>
            <a:r>
              <a:rPr lang="en-US" sz="2400" dirty="0"/>
              <a:t>addition to the social applications, we will be investigating the academic, collaborative, scientific, and research applications of both social networks. </a:t>
            </a:r>
            <a:r>
              <a:rPr lang="en-US" sz="2400" dirty="0" smtClean="0"/>
              <a:t>...</a:t>
            </a:r>
          </a:p>
          <a:p>
            <a:r>
              <a:rPr lang="en-US" sz="2400" b="1" dirty="0"/>
              <a:t>Twitter: Real or Fake</a:t>
            </a:r>
            <a:r>
              <a:rPr lang="en-US" sz="2400" b="1" dirty="0" smtClean="0"/>
              <a:t>? </a:t>
            </a:r>
            <a:r>
              <a:rPr lang="en-US" sz="2400" dirty="0" smtClean="0"/>
              <a:t>We </a:t>
            </a:r>
            <a:r>
              <a:rPr lang="en-US" sz="2400" dirty="0"/>
              <a:t>are looking at different Twitter accounts, real and parody accounts, while using </a:t>
            </a:r>
            <a:r>
              <a:rPr lang="en-US" sz="2400" dirty="0" err="1"/>
              <a:t>Truthy</a:t>
            </a:r>
            <a:r>
              <a:rPr lang="en-US" sz="2400" dirty="0"/>
              <a:t>, online surveys and reading about previous research already completed. We hope to find out what is the significance behind parody accounts and why certain people follow them.</a:t>
            </a:r>
            <a:endParaRPr lang="en-US" sz="2400" b="1" dirty="0"/>
          </a:p>
          <a:p>
            <a:endParaRPr lang="en-US" sz="2400" b="1" dirty="0"/>
          </a:p>
          <a:p>
            <a:endParaRPr lang="en-US" sz="2400" dirty="0"/>
          </a:p>
        </p:txBody>
      </p:sp>
    </p:spTree>
    <p:extLst>
      <p:ext uri="{BB962C8B-B14F-4D97-AF65-F5344CB8AC3E}">
        <p14:creationId xmlns:p14="http://schemas.microsoft.com/office/powerpoint/2010/main" val="2392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7384</TotalTime>
  <Words>6519</Words>
  <Application>Microsoft Office PowerPoint</Application>
  <PresentationFormat>On-screen Show (4:3)</PresentationFormat>
  <Paragraphs>581</Paragraphs>
  <Slides>70</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Acrobat Document</vt:lpstr>
      <vt:lpstr>Research Methods for Informatics and Computing Fall 2012  A: Introduction</vt:lpstr>
      <vt:lpstr>Basic Plan</vt:lpstr>
      <vt:lpstr>Grading Philosophy</vt:lpstr>
      <vt:lpstr>Assignment 1: I399 Research Methods for Informatics and Computing </vt:lpstr>
      <vt:lpstr>Assignment 2: I399 Research Methods for Informatics and Computing </vt:lpstr>
      <vt:lpstr>Things we will do</vt:lpstr>
      <vt:lpstr>Near Term Course Activities</vt:lpstr>
      <vt:lpstr>Research</vt:lpstr>
      <vt:lpstr>Projects Spring 2012-I</vt:lpstr>
      <vt:lpstr>Projects Spring 2012-II</vt:lpstr>
      <vt:lpstr>Projects Spring 2012-III</vt:lpstr>
      <vt:lpstr>Projects Spring 2012-IV</vt:lpstr>
      <vt:lpstr>Projects 2011-I</vt:lpstr>
      <vt:lpstr>Projects 2011-II</vt:lpstr>
      <vt:lpstr>Projects 2010-I</vt:lpstr>
      <vt:lpstr>Projects 2010-II</vt:lpstr>
      <vt:lpstr>Assignments 1</vt:lpstr>
      <vt:lpstr>Assignments 2</vt:lpstr>
      <vt:lpstr>Assignments 3</vt:lpstr>
      <vt:lpstr>Assignments 4</vt:lpstr>
      <vt:lpstr>Assignments 5</vt:lpstr>
      <vt:lpstr>Assignments 6</vt:lpstr>
      <vt:lpstr>Fall 2012 Suggested Projects I: Network Science</vt:lpstr>
      <vt:lpstr>Fall 2012 Suggested Projects II: Health Informatics</vt:lpstr>
      <vt:lpstr>Fall 2012 Suggested Projects II: Life-Style Informatics</vt:lpstr>
      <vt:lpstr>Fall 2012 Suggested Projects IV: Social Informatics</vt:lpstr>
      <vt:lpstr>Fall 2012 Suggested Projects V: HCI Design</vt:lpstr>
      <vt:lpstr>Fall 2012 Suggested Projects VI: HCI Design</vt:lpstr>
      <vt:lpstr>Fall 2012 Suggested Projects VII: Security</vt:lpstr>
      <vt:lpstr>Fall 2012 Suggested Projects VIII: Bioinformatics</vt:lpstr>
      <vt:lpstr>Fall 2012 Suggested Projects IX: Bioinformatics</vt:lpstr>
      <vt:lpstr>Fall 2012 Suggested Projects X: Other</vt:lpstr>
      <vt:lpstr>Research in School of Informatics and Computing</vt:lpstr>
      <vt:lpstr>Largely Informatics at IU</vt:lpstr>
      <vt:lpstr>Largely Applied Computer Science</vt:lpstr>
      <vt:lpstr>Largely Core Computer Science</vt:lpstr>
      <vt:lpstr>IU Research areas in a nutshell -- Security</vt:lpstr>
      <vt:lpstr>Bioinformatics</vt:lpstr>
      <vt:lpstr>Chemical Informatics</vt:lpstr>
      <vt:lpstr>Health Informatics</vt:lpstr>
      <vt:lpstr>Music Informatics</vt:lpstr>
      <vt:lpstr>Complex Systems and Networks</vt:lpstr>
      <vt:lpstr>TeraGrid Web of Science</vt:lpstr>
      <vt:lpstr>Some Trends</vt:lpstr>
      <vt:lpstr>Largely Informatics at IU</vt:lpstr>
      <vt:lpstr>Largely Applied Computer Science</vt:lpstr>
      <vt:lpstr>Largely Core Computer Science</vt:lpstr>
      <vt:lpstr>Social Informatics </vt:lpstr>
      <vt:lpstr>Human Computer Interaction Design </vt:lpstr>
      <vt:lpstr>PowerPoint Presentation</vt:lpstr>
      <vt:lpstr>Cyberinfrastructure and  High Performance Computing</vt:lpstr>
      <vt:lpstr>Data, Databases and Search</vt:lpstr>
      <vt:lpstr>PowerPoint Presentation</vt:lpstr>
      <vt:lpstr>Image Analysis</vt:lpstr>
      <vt:lpstr>Ubiquitous Computing</vt:lpstr>
      <vt:lpstr>Robotics</vt:lpstr>
      <vt:lpstr>Sensors as a Service Cell phones are important  sensor/Collaborative device</vt:lpstr>
      <vt:lpstr>Visualization and Computer Graphics</vt:lpstr>
      <vt:lpstr>Computer Architecture</vt:lpstr>
      <vt:lpstr>Computer Networking</vt:lpstr>
      <vt:lpstr>Programming Languages and Compilers</vt:lpstr>
      <vt:lpstr>Artificial Intelligence, Artificial Life and Cognitive Science</vt:lpstr>
      <vt:lpstr>Computation Theory and Logic Quantum Computing </vt:lpstr>
      <vt:lpstr>Some key aspects of “Research”</vt:lpstr>
      <vt:lpstr>Short Motivation</vt:lpstr>
      <vt:lpstr>Some key aspects of “Research”</vt:lpstr>
      <vt:lpstr>Short Motivation</vt:lpstr>
      <vt:lpstr>Implementation</vt:lpstr>
      <vt:lpstr>Approaches </vt:lpstr>
      <vt:lpstr>Things students can learn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427</cp:revision>
  <dcterms:created xsi:type="dcterms:W3CDTF">2010-01-10T02:32:38Z</dcterms:created>
  <dcterms:modified xsi:type="dcterms:W3CDTF">2012-09-05T16:52:37Z</dcterms:modified>
</cp:coreProperties>
</file>