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57" r:id="rId2"/>
    <p:sldId id="459" r:id="rId3"/>
    <p:sldId id="577" r:id="rId4"/>
    <p:sldId id="555" r:id="rId5"/>
    <p:sldId id="548" r:id="rId6"/>
    <p:sldId id="578" r:id="rId7"/>
    <p:sldId id="554" r:id="rId8"/>
    <p:sldId id="561" r:id="rId9"/>
    <p:sldId id="574" r:id="rId10"/>
    <p:sldId id="566" r:id="rId11"/>
    <p:sldId id="568" r:id="rId12"/>
    <p:sldId id="569" r:id="rId13"/>
    <p:sldId id="571" r:id="rId14"/>
    <p:sldId id="572" r:id="rId15"/>
    <p:sldId id="573" r:id="rId16"/>
    <p:sldId id="576" r:id="rId17"/>
    <p:sldId id="580" r:id="rId18"/>
    <p:sldId id="567" r:id="rId19"/>
    <p:sldId id="579" r:id="rId20"/>
    <p:sldId id="562" r:id="rId21"/>
    <p:sldId id="552" r:id="rId22"/>
    <p:sldId id="556" r:id="rId23"/>
    <p:sldId id="564" r:id="rId24"/>
    <p:sldId id="558" r:id="rId25"/>
  </p:sldIdLst>
  <p:sldSz cx="9144000" cy="6858000" type="screen4x3"/>
  <p:notesSz cx="7045325" cy="9345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Century Schoolbook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Century Schoolbook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Century Schoolbook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Century Schoolbook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accent2"/>
        </a:solidFill>
        <a:latin typeface="Century Schoolbook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accent2"/>
        </a:solidFill>
        <a:latin typeface="Century Schoolbook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accent2"/>
        </a:solidFill>
        <a:latin typeface="Century Schoolbook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accent2"/>
        </a:solidFill>
        <a:latin typeface="Century Schoolbook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FFFFCC"/>
    <a:srgbClr val="CCECFF"/>
    <a:srgbClr val="99CCFF"/>
    <a:srgbClr val="339933"/>
    <a:srgbClr val="66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59" autoAdjust="0"/>
    <p:restoredTop sz="85370" autoAdjust="0"/>
  </p:normalViewPr>
  <p:slideViewPr>
    <p:cSldViewPr>
      <p:cViewPr varScale="1">
        <p:scale>
          <a:sx n="100" d="100"/>
          <a:sy n="100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9348"/>
    </p:cViewPr>
  </p:sorterViewPr>
  <p:notesViewPr>
    <p:cSldViewPr>
      <p:cViewPr>
        <p:scale>
          <a:sx n="100" d="100"/>
          <a:sy n="100" d="100"/>
        </p:scale>
        <p:origin x="-1746" y="2478"/>
      </p:cViewPr>
      <p:guideLst>
        <p:guide orient="horz" pos="2943"/>
        <p:guide pos="22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3508" cy="4667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692" tIns="46846" rIns="93692" bIns="46846" numCol="1" anchor="ctr" anchorCtr="0" compatLnSpc="1">
            <a:prstTxWarp prst="textNoShape">
              <a:avLst/>
            </a:prstTxWarp>
          </a:bodyPr>
          <a:lstStyle>
            <a:lvl1pPr defTabSz="937345"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1818" y="0"/>
            <a:ext cx="3053507" cy="4667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692" tIns="46846" rIns="93692" bIns="46846" numCol="1" anchor="ctr" anchorCtr="0" compatLnSpc="1">
            <a:prstTxWarp prst="textNoShape">
              <a:avLst/>
            </a:prstTxWarp>
          </a:bodyPr>
          <a:lstStyle>
            <a:lvl1pPr algn="r" defTabSz="937345"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78892"/>
            <a:ext cx="3053508" cy="4667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692" tIns="46846" rIns="93692" bIns="46846" numCol="1" anchor="b" anchorCtr="0" compatLnSpc="1">
            <a:prstTxWarp prst="textNoShape">
              <a:avLst/>
            </a:prstTxWarp>
          </a:bodyPr>
          <a:lstStyle>
            <a:lvl1pPr defTabSz="937345"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1818" y="8878892"/>
            <a:ext cx="3053507" cy="4667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692" tIns="46846" rIns="93692" bIns="46846" numCol="1" anchor="b" anchorCtr="0" compatLnSpc="1">
            <a:prstTxWarp prst="textNoShape">
              <a:avLst/>
            </a:prstTxWarp>
          </a:bodyPr>
          <a:lstStyle>
            <a:lvl1pPr algn="r" defTabSz="937345">
              <a:defRPr sz="1200">
                <a:solidFill>
                  <a:schemeClr val="bg1"/>
                </a:solidFill>
              </a:defRPr>
            </a:lvl1pPr>
          </a:lstStyle>
          <a:p>
            <a:fld id="{9E88A239-4BCE-4DE3-B330-65F2C5201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00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3508" cy="46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92" tIns="46846" rIns="93692" bIns="46846" numCol="1" anchor="ctr" anchorCtr="0" compatLnSpc="1">
            <a:prstTxWarp prst="textNoShape">
              <a:avLst/>
            </a:prstTxWarp>
          </a:bodyPr>
          <a:lstStyle>
            <a:lvl1pPr defTabSz="937345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1818" y="0"/>
            <a:ext cx="3053507" cy="46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92" tIns="46846" rIns="93692" bIns="46846" numCol="1" anchor="ctr" anchorCtr="0" compatLnSpc="1">
            <a:prstTxWarp prst="textNoShape">
              <a:avLst/>
            </a:prstTxWarp>
          </a:bodyPr>
          <a:lstStyle>
            <a:lvl1pPr algn="r" defTabSz="937345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2013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912" y="4438647"/>
            <a:ext cx="5165504" cy="420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92" tIns="46846" rIns="93692" bIns="468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78892"/>
            <a:ext cx="3053508" cy="46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92" tIns="46846" rIns="93692" bIns="46846" numCol="1" anchor="b" anchorCtr="0" compatLnSpc="1">
            <a:prstTxWarp prst="textNoShape">
              <a:avLst/>
            </a:prstTxWarp>
          </a:bodyPr>
          <a:lstStyle>
            <a:lvl1pPr defTabSz="937345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1818" y="8878892"/>
            <a:ext cx="3053507" cy="46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92" tIns="46846" rIns="93692" bIns="46846" numCol="1" anchor="b" anchorCtr="0" compatLnSpc="1">
            <a:prstTxWarp prst="textNoShape">
              <a:avLst/>
            </a:prstTxWarp>
          </a:bodyPr>
          <a:lstStyle>
            <a:lvl1pPr algn="r" defTabSz="937345">
              <a:defRPr sz="1200">
                <a:solidFill>
                  <a:schemeClr val="tx1"/>
                </a:solidFill>
              </a:defRPr>
            </a:lvl1pPr>
          </a:lstStyle>
          <a:p>
            <a:fld id="{2C91ACC3-79AD-4FCD-B542-83187C943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842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68A48-D9E6-4B90-BC1C-C12CB264A5E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26074" y="4283605"/>
            <a:ext cx="5870037" cy="4360327"/>
          </a:xfrm>
        </p:spPr>
        <p:txBody>
          <a:bodyPr/>
          <a:lstStyle/>
          <a:p>
            <a:endParaRPr lang="en-US" altLang="en-US"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Ann</a:t>
            </a:r>
          </a:p>
          <a:p>
            <a:pPr lvl="1"/>
            <a:r>
              <a:rPr lang="en-US" dirty="0" smtClean="0"/>
              <a:t>Include: </a:t>
            </a:r>
          </a:p>
          <a:p>
            <a:pPr lvl="1"/>
            <a:r>
              <a:rPr lang="en-US" b="1" dirty="0" smtClean="0"/>
              <a:t>Practice being in an ARG</a:t>
            </a:r>
            <a:endParaRPr lang="en-US" dirty="0" smtClean="0"/>
          </a:p>
          <a:p>
            <a:pPr lvl="1"/>
            <a:r>
              <a:rPr lang="en-US" b="1" dirty="0" smtClean="0"/>
              <a:t>Understand the difference between an ARG and a traditional </a:t>
            </a:r>
          </a:p>
          <a:p>
            <a:pPr lvl="1"/>
            <a:r>
              <a:rPr lang="en-US" b="1" dirty="0" smtClean="0"/>
              <a:t>research group.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ACC3-79AD-4FCD-B542-83187C943E6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4D82-0DD1-4B6A-B6EB-103CB42BE6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6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A7ED20-0A99-4379-81F8-AC06321382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934-844B-4A97-9BC1-1694F5086E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EF4-DFBC-497A-8005-8E0DCCED7D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A7ED20-0A99-4379-81F8-AC06321382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16DBC4-6F48-4A05-BC9E-835BF948F3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DBC4-6F48-4A05-BC9E-835BF948F3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510C2-6261-4E5F-834A-A1B658B7B5C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C723-7E35-45BC-A731-5CD05D4B85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6F2D-ECB0-4552-851F-7A73F5AC41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1BDD-06AA-437D-8C24-2F64B3DD09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E66E-F15E-4755-854D-3D42E5F89C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C14D-4E41-455A-8D33-07B72CF180B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063367-F5AB-495B-926F-C89158FD017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9C4601-3412-4AAF-945A-B6AD772271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441325" y="6337300"/>
            <a:ext cx="3132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rebuchet MS" pitchFamily="34" charset="0"/>
              </a:rPr>
              <a:t>Affinity Research Groups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9" r:id="rId12"/>
    <p:sldLayoutId id="2147483660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s.cornell.edu/documents/ScientificPosters.pd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6300" y="1371600"/>
            <a:ext cx="7772400" cy="1873250"/>
          </a:xfrm>
          <a:noFill/>
          <a:ln/>
        </p:spPr>
      </p:pic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267200"/>
            <a:ext cx="7772400" cy="1600200"/>
          </a:xfrm>
        </p:spPr>
        <p:txBody>
          <a:bodyPr/>
          <a:lstStyle/>
          <a:p>
            <a:r>
              <a:rPr lang="en-US" altLang="en-US" sz="2000" dirty="0" smtClean="0"/>
              <a:t> </a:t>
            </a:r>
            <a:endParaRPr lang="en-US" alt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76400" y="2743200"/>
            <a:ext cx="61722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endParaRPr lang="en-US" sz="2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Tx/>
              <a:buNone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Development Workshop: Poster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 and Critiques </a:t>
            </a: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FontTx/>
              <a:buNone/>
            </a:pPr>
            <a:endParaRPr lang="en-US" sz="2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Maureen Biggers</a:t>
            </a:r>
          </a:p>
          <a:p>
            <a:pPr marL="0" indent="0" algn="ctr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Indiana University School of Informatics and Computing</a:t>
            </a:r>
          </a:p>
          <a:p>
            <a:pPr marL="0" indent="0" algn="ctr">
              <a:buFontTx/>
              <a:buNone/>
            </a:pPr>
            <a:endParaRPr lang="en-US" sz="2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Trebuchet MS" pitchFamily="34" charset="0"/>
              </a:rPr>
              <a:t>NSF DUE-0920300; CNS 0837556</a:t>
            </a:r>
          </a:p>
          <a:p>
            <a:pPr marL="0" indent="0" algn="ctr">
              <a:buFontTx/>
              <a:buNone/>
            </a:pPr>
            <a:endParaRPr lang="en-US" sz="2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5791200" cy="1371600"/>
          </a:xfrm>
        </p:spPr>
        <p:txBody>
          <a:bodyPr/>
          <a:lstStyle/>
          <a:p>
            <a:pPr algn="r"/>
            <a:r>
              <a:rPr lang="en-US" sz="3600" dirty="0" smtClean="0"/>
              <a:t>Balance</a:t>
            </a:r>
            <a:endParaRPr lang="en-US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2619048" cy="15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28800"/>
            <a:ext cx="27908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0"/>
            <a:ext cx="26384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886200"/>
            <a:ext cx="2667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05200" y="6477000"/>
            <a:ext cx="4903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http://www.ncsu.edu/project/posters/NewSite/CreatePosterLayout.html</a:t>
            </a:r>
            <a:endParaRPr lang="en-US" sz="1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2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975" y="152400"/>
            <a:ext cx="5791200" cy="1371600"/>
          </a:xfrm>
        </p:spPr>
        <p:txBody>
          <a:bodyPr/>
          <a:lstStyle/>
          <a:p>
            <a:pPr algn="r"/>
            <a:r>
              <a:rPr lang="en-CA" sz="3600" dirty="0" smtClean="0"/>
              <a:t>Poster Layout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649287"/>
          </a:xfrm>
        </p:spPr>
        <p:txBody>
          <a:bodyPr/>
          <a:lstStyle/>
          <a:p>
            <a:r>
              <a:rPr lang="en-CA" dirty="0" smtClean="0"/>
              <a:t>Sketch your layout before you start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762000" y="3048000"/>
            <a:ext cx="73152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762000" y="34290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2590800" y="3429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4572000" y="3429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6400800" y="3429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3581400" y="30480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000"/>
              <a:t>Title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1219200" y="3505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000"/>
              <a:t>Intro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6477000" y="502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000"/>
              <a:t>Conclusion</a:t>
            </a:r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>
            <a:off x="1676400" y="4038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1" name="Line 19"/>
          <p:cNvSpPr>
            <a:spLocks noChangeShapeType="1"/>
          </p:cNvSpPr>
          <p:nvPr/>
        </p:nvSpPr>
        <p:spPr bwMode="auto">
          <a:xfrm flipV="1">
            <a:off x="5562600" y="3886200"/>
            <a:ext cx="152400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2" name="Line 20"/>
          <p:cNvSpPr>
            <a:spLocks noChangeShapeType="1"/>
          </p:cNvSpPr>
          <p:nvPr/>
        </p:nvSpPr>
        <p:spPr bwMode="auto">
          <a:xfrm>
            <a:off x="7162800" y="3886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3" name="Line 21"/>
          <p:cNvSpPr>
            <a:spLocks noChangeShapeType="1"/>
          </p:cNvSpPr>
          <p:nvPr/>
        </p:nvSpPr>
        <p:spPr bwMode="auto">
          <a:xfrm>
            <a:off x="3581400" y="4038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4" name="Line 22"/>
          <p:cNvSpPr>
            <a:spLocks noChangeShapeType="1"/>
          </p:cNvSpPr>
          <p:nvPr/>
        </p:nvSpPr>
        <p:spPr bwMode="auto">
          <a:xfrm>
            <a:off x="5486400" y="3962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5" name="Line 23"/>
          <p:cNvSpPr>
            <a:spLocks noChangeShapeType="1"/>
          </p:cNvSpPr>
          <p:nvPr/>
        </p:nvSpPr>
        <p:spPr bwMode="auto">
          <a:xfrm flipV="1">
            <a:off x="1905000" y="4038600"/>
            <a:ext cx="152400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6" name="Line 24"/>
          <p:cNvSpPr>
            <a:spLocks noChangeShapeType="1"/>
          </p:cNvSpPr>
          <p:nvPr/>
        </p:nvSpPr>
        <p:spPr bwMode="auto">
          <a:xfrm flipV="1">
            <a:off x="3810000" y="3962400"/>
            <a:ext cx="152400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It’s just an illustrated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9152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81800" cy="1218882"/>
          </a:xfrm>
        </p:spPr>
        <p:txBody>
          <a:bodyPr/>
          <a:lstStyle/>
          <a:p>
            <a:r>
              <a:rPr lang="en-US" dirty="0" smtClean="0"/>
              <a:t>Who is My Audience??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9338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776913" cy="46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Poster Title:  think BIG!  </a:t>
            </a:r>
            <a:r>
              <a:rPr lang="en-US" sz="4900" dirty="0" smtClean="0"/>
              <a:t>Really BIG!!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6659"/>
            <a:ext cx="6855269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898773"/>
            <a:ext cx="300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Your Biggest Impact!  </a:t>
            </a:r>
            <a:r>
              <a:rPr lang="en-US" sz="2000" b="1" dirty="0" smtClean="0">
                <a:solidFill>
                  <a:schemeClr val="tx1"/>
                </a:solidFill>
              </a:rPr>
              <a:t>Boldface</a:t>
            </a:r>
            <a:r>
              <a:rPr lang="en-US" sz="2000" dirty="0" smtClean="0">
                <a:solidFill>
                  <a:schemeClr val="tx1"/>
                </a:solidFill>
              </a:rPr>
              <a:t>, not all caps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4648200" y="1054209"/>
            <a:ext cx="1066800" cy="609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381000"/>
            <a:ext cx="2057400" cy="4658507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Put most important part first!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Short and to the point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Upper left hand </a:t>
            </a:r>
            <a:r>
              <a:rPr lang="en-US" dirty="0" smtClean="0"/>
              <a:t>corner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838200"/>
            <a:ext cx="67437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924538" cy="543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3053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Avoid red-green combinations; many are color blind</a:t>
            </a:r>
          </a:p>
          <a:p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consistent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33687" y="3810794"/>
            <a:ext cx="2867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77581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21336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7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Minimize use – think VISUAL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Bulleted lists preferred over paragraphs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Should be readable from 1-2 m (3-6 ft)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Organize in blocks</a:t>
            </a:r>
          </a:p>
          <a:p>
            <a:pPr lvl="1"/>
            <a:r>
              <a:rPr lang="en-US" dirty="0" smtClean="0"/>
              <a:t>Columns help organize the organization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Limit to 500-800 words maximum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Leave empty space and include graphics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Left align text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Some poster 'experts' suggest that if there is about </a:t>
            </a:r>
            <a:r>
              <a:rPr lang="en-US" dirty="0" smtClean="0"/>
              <a:t>25</a:t>
            </a:r>
            <a:r>
              <a:rPr lang="en-US" dirty="0"/>
              <a:t>% text, </a:t>
            </a:r>
            <a:r>
              <a:rPr lang="en-US" dirty="0" smtClean="0"/>
              <a:t>40% </a:t>
            </a:r>
            <a:r>
              <a:rPr lang="en-US" dirty="0"/>
              <a:t>graphics and </a:t>
            </a:r>
            <a:r>
              <a:rPr lang="en-US" dirty="0" smtClean="0"/>
              <a:t>35% </a:t>
            </a:r>
            <a:r>
              <a:rPr lang="en-US" dirty="0"/>
              <a:t>empty space, you are doing well.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/>
          <a:lstStyle/>
          <a:p>
            <a:r>
              <a:rPr lang="en-US" dirty="0" smtClean="0"/>
              <a:t>Text Sizes: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Title:  85pt</a:t>
            </a:r>
          </a:p>
          <a:p>
            <a:pPr marL="0" indent="0">
              <a:buNone/>
            </a:pPr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Authors: 56pt</a:t>
            </a:r>
          </a:p>
          <a:p>
            <a:pPr marL="0" indent="0">
              <a:buNone/>
            </a:pPr>
            <a:endParaRPr lang="en-US" dirty="0"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Sub-headings:36pt</a:t>
            </a:r>
          </a:p>
          <a:p>
            <a:pPr marL="0" indent="0">
              <a:buNone/>
            </a:pPr>
            <a:endParaRPr lang="en-US" dirty="0"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Body Text:  24pt</a:t>
            </a:r>
          </a:p>
          <a:p>
            <a:pPr marL="0" indent="0">
              <a:buNone/>
            </a:pPr>
            <a:endParaRPr lang="en-US" dirty="0"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Captions:  18pt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90" y="1219200"/>
            <a:ext cx="630570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981200" y="1600200"/>
            <a:ext cx="2209800" cy="228600"/>
          </a:xfrm>
          <a:prstGeom prst="straightConnector1">
            <a:avLst/>
          </a:prstGeom>
          <a:ln w="41275" cmpd="sng">
            <a:solidFill>
              <a:srgbClr val="00B05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5334000"/>
            <a:ext cx="990600" cy="381000"/>
          </a:xfrm>
          <a:prstGeom prst="straightConnector1">
            <a:avLst/>
          </a:prstGeom>
          <a:ln w="41275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62200" y="3505200"/>
            <a:ext cx="3048000" cy="914400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TARGETED SKILLS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286000"/>
            <a:ext cx="7620000" cy="4373563"/>
          </a:xfrm>
        </p:spPr>
        <p:txBody>
          <a:bodyPr/>
          <a:lstStyle/>
          <a:p>
            <a:pPr marL="346075" indent="-346075">
              <a:buFontTx/>
              <a:buChar char="•"/>
            </a:pPr>
            <a:r>
              <a:rPr lang="en-US" dirty="0" smtClean="0"/>
              <a:t>Focus on poster design and content</a:t>
            </a:r>
          </a:p>
          <a:p>
            <a:pPr marL="346075" indent="-346075">
              <a:buFontTx/>
              <a:buChar char="•"/>
            </a:pPr>
            <a:r>
              <a:rPr lang="en-US" dirty="0" smtClean="0"/>
              <a:t>Preparing a critique</a:t>
            </a:r>
          </a:p>
          <a:p>
            <a:pPr marL="346075" indent="-346075">
              <a:buFontTx/>
              <a:buChar char="•"/>
            </a:pPr>
            <a:r>
              <a:rPr lang="en-US" dirty="0" smtClean="0"/>
              <a:t>Providing constructive feedback</a:t>
            </a:r>
          </a:p>
          <a:p>
            <a:pPr marL="346075" indent="-346075">
              <a:buFontTx/>
              <a:buChar char="•"/>
            </a:pPr>
            <a:endParaRPr lang="en-US" dirty="0" smtClean="0"/>
          </a:p>
          <a:p>
            <a:pPr marL="346075" indent="-346075">
              <a:buFontTx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Preparing the critique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CONSTRUCTIVE FEEDBACK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indent="-288925">
              <a:buFont typeface="Arial" pitchFamily="34" charset="0"/>
              <a:buChar char="•"/>
            </a:pPr>
            <a:r>
              <a:rPr lang="en-US" dirty="0" smtClean="0"/>
              <a:t>Give both positive and constructive feedback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dirty="0" smtClean="0"/>
              <a:t>Critique the product and not the person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dirty="0" smtClean="0"/>
              <a:t>Avoid labels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dirty="0" smtClean="0"/>
              <a:t>Avoid exaggeration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dirty="0" smtClean="0"/>
              <a:t>Restrict to things you know for certain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Be descriptive</a:t>
            </a:r>
          </a:p>
          <a:p>
            <a:pPr marL="288925" indent="-28892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CRITIQUE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7013" indent="-227013"/>
            <a:r>
              <a:rPr lang="en-US" b="1" dirty="0" smtClean="0"/>
              <a:t>Roles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dirty="0" smtClean="0"/>
              <a:t>Recorder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dirty="0" smtClean="0"/>
              <a:t>Checker 1: provide constructive feedback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dirty="0" smtClean="0"/>
              <a:t>Checker 2: ensure agreement from the group</a:t>
            </a:r>
          </a:p>
          <a:p>
            <a:pPr marL="227013" indent="-227013"/>
            <a:endParaRPr lang="en-US" dirty="0" smtClean="0"/>
          </a:p>
          <a:p>
            <a:pPr marL="227013" indent="-227013"/>
            <a:r>
              <a:rPr lang="en-US" b="1" dirty="0" smtClean="0"/>
              <a:t>Task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dirty="0" smtClean="0"/>
              <a:t>Get poster assignment.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dirty="0" smtClean="0"/>
              <a:t>Critique the poster using your criteria.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dirty="0" smtClean="0"/>
              <a:t>Come to agreement on the critique. 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b="1" dirty="0" smtClean="0"/>
              <a:t>Time: </a:t>
            </a:r>
            <a:r>
              <a:rPr lang="en-US" b="1" dirty="0" smtClean="0"/>
              <a:t>10 </a:t>
            </a:r>
            <a:r>
              <a:rPr lang="en-US" b="1" dirty="0" smtClean="0"/>
              <a:t>minutes</a:t>
            </a:r>
          </a:p>
          <a:p>
            <a:pPr marL="227013" indent="-227013">
              <a:buFont typeface="Arial" pitchFamily="34" charset="0"/>
              <a:buChar char="•"/>
            </a:pPr>
            <a:endParaRPr lang="en-US" dirty="0" smtClean="0"/>
          </a:p>
          <a:p>
            <a:pPr marL="227013" indent="-227013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7365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11430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sz="2000" dirty="0" smtClean="0">
                <a:solidFill>
                  <a:srgbClr val="000000"/>
                </a:solidFill>
                <a:hlinkClick r:id="rId2"/>
              </a:rPr>
              <a:t>www.cns.cornell.edu/documents/ScientificPosters.pdf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CA" sz="2000" dirty="0">
                <a:solidFill>
                  <a:schemeClr val="tx1"/>
                </a:solidFill>
                <a:cs typeface="Times New Roman" pitchFamily="18" charset="0"/>
              </a:rPr>
              <a:t>http://www.kumc.edu/SAH/OTEd/jradel/Poster_Presentations/110.html</a:t>
            </a:r>
          </a:p>
          <a:p>
            <a:endParaRPr lang="en-CA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CA" sz="2000" dirty="0">
                <a:solidFill>
                  <a:schemeClr val="tx1"/>
                </a:solidFill>
                <a:cs typeface="Times New Roman" pitchFamily="18" charset="0"/>
              </a:rPr>
              <a:t>http://www.mitacs.ca/AC2005/index.php?section=tips</a:t>
            </a:r>
          </a:p>
          <a:p>
            <a:endParaRPr lang="en-CA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CA" sz="2000" dirty="0">
                <a:solidFill>
                  <a:schemeClr val="tx1"/>
                </a:solidFill>
                <a:cs typeface="Times New Roman" pitchFamily="18" charset="0"/>
              </a:rPr>
              <a:t>http://www.siam.org/siamnews/general/poster.htm</a:t>
            </a:r>
          </a:p>
          <a:p>
            <a:endParaRPr lang="en-CA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CA" sz="2000" dirty="0">
                <a:solidFill>
                  <a:schemeClr val="tx1"/>
                </a:solidFill>
                <a:cs typeface="Times New Roman" pitchFamily="18" charset="0"/>
              </a:rPr>
              <a:t>http://www.acm.org/crossroads/xrds3-2/posters.html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MinUte</a:t>
            </a:r>
            <a:r>
              <a:rPr lang="en-US" dirty="0" smtClean="0"/>
              <a:t> Paper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unanswered question do you have about research posters?</a:t>
            </a:r>
          </a:p>
          <a:p>
            <a:endParaRPr lang="en-US" dirty="0"/>
          </a:p>
          <a:p>
            <a:r>
              <a:rPr lang="en-US" dirty="0" smtClean="0"/>
              <a:t>Any feedback about the design of this particular class session?  What went well; what might you change next time??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Posters serve as….</a:t>
            </a:r>
            <a:endParaRPr lang="en-CA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  <a:p>
            <a:r>
              <a:rPr lang="en-CA" sz="3200" dirty="0" smtClean="0"/>
              <a:t>An advertisement of your hard work</a:t>
            </a:r>
          </a:p>
          <a:p>
            <a:endParaRPr lang="en-CA" dirty="0"/>
          </a:p>
          <a:p>
            <a:r>
              <a:rPr lang="en-CA" dirty="0" smtClean="0"/>
              <a:t>Stimulate </a:t>
            </a:r>
            <a:r>
              <a:rPr lang="en-CA" dirty="0" smtClean="0"/>
              <a:t>interest and discussion</a:t>
            </a:r>
          </a:p>
          <a:p>
            <a:endParaRPr lang="en-CA" dirty="0" smtClean="0"/>
          </a:p>
          <a:p>
            <a:r>
              <a:rPr lang="en-CA" dirty="0" smtClean="0"/>
              <a:t>Receive feedback on research</a:t>
            </a:r>
          </a:p>
          <a:p>
            <a:endParaRPr lang="en-CA" dirty="0" smtClean="0"/>
          </a:p>
          <a:p>
            <a:r>
              <a:rPr lang="en-CA" dirty="0" smtClean="0"/>
              <a:t>Generate </a:t>
            </a:r>
            <a:r>
              <a:rPr lang="en-CA" dirty="0" smtClean="0"/>
              <a:t>contacts   </a:t>
            </a:r>
          </a:p>
          <a:p>
            <a:pPr marL="0" indent="0" algn="r">
              <a:buNone/>
            </a:pPr>
            <a:r>
              <a:rPr lang="en-US" sz="2000" i="1" dirty="0" err="1" smtClean="0">
                <a:solidFill>
                  <a:srgbClr val="7030A0"/>
                </a:solidFill>
              </a:rPr>
              <a:t>Kool</a:t>
            </a:r>
            <a:r>
              <a:rPr lang="en-US" sz="2000" i="1" dirty="0">
                <a:solidFill>
                  <a:srgbClr val="7030A0"/>
                </a:solidFill>
              </a:rPr>
              <a:t>, wow!, check</a:t>
            </a:r>
          </a:p>
          <a:p>
            <a:pPr marL="0" indent="0" algn="r">
              <a:buNone/>
            </a:pPr>
            <a:r>
              <a:rPr lang="en-US" sz="2000" i="1" dirty="0">
                <a:solidFill>
                  <a:srgbClr val="7030A0"/>
                </a:solidFill>
              </a:rPr>
              <a:t>this out!, </a:t>
            </a:r>
            <a:r>
              <a:rPr lang="en-US" sz="2000" i="1" dirty="0" smtClean="0">
                <a:solidFill>
                  <a:srgbClr val="7030A0"/>
                </a:solidFill>
              </a:rPr>
              <a:t> </a:t>
            </a:r>
            <a:endParaRPr lang="en-CA" sz="2000" i="1" dirty="0" smtClean="0">
              <a:solidFill>
                <a:srgbClr val="7030A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2757"/>
            <a:ext cx="2918069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4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you tell us!</a:t>
            </a:r>
            <a:endParaRPr lang="en-US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/>
              <a:t>Form mixed groups of 5, ensuring that at least one person has created a poster in the past</a:t>
            </a:r>
          </a:p>
          <a:p>
            <a:pPr marL="457200" indent="-457200">
              <a:lnSpc>
                <a:spcPct val="80000"/>
              </a:lnSpc>
            </a:pPr>
            <a:endParaRPr lang="en-US" sz="2800" b="1" dirty="0" smtClean="0"/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/>
              <a:t>Assign roles</a:t>
            </a:r>
            <a:endParaRPr lang="en-US" sz="2800" dirty="0"/>
          </a:p>
          <a:p>
            <a:pPr marL="857250" lvl="1" indent="-457200">
              <a:lnSpc>
                <a:spcPct val="80000"/>
              </a:lnSpc>
              <a:buNone/>
            </a:pPr>
            <a:r>
              <a:rPr lang="en-US" dirty="0" smtClean="0"/>
              <a:t> -  Recorder</a:t>
            </a:r>
          </a:p>
          <a:p>
            <a:pPr marL="857250" lvl="1" indent="-457200">
              <a:lnSpc>
                <a:spcPct val="80000"/>
              </a:lnSpc>
              <a:buNone/>
            </a:pPr>
            <a:r>
              <a:rPr lang="en-US" dirty="0" smtClean="0"/>
              <a:t> -  Timekeeper</a:t>
            </a:r>
          </a:p>
          <a:p>
            <a:pPr marL="857250" lvl="1" indent="-457200">
              <a:lnSpc>
                <a:spcPct val="80000"/>
              </a:lnSpc>
              <a:buNone/>
            </a:pPr>
            <a:r>
              <a:rPr lang="en-US" dirty="0" smtClean="0"/>
              <a:t> -  Facilitator</a:t>
            </a:r>
          </a:p>
          <a:p>
            <a:pPr marL="857250" lvl="1" indent="-457200">
              <a:lnSpc>
                <a:spcPct val="80000"/>
              </a:lnSpc>
              <a:buNone/>
            </a:pPr>
            <a:r>
              <a:rPr lang="en-US" dirty="0" smtClean="0"/>
              <a:t> -  Presenter</a:t>
            </a:r>
            <a:endParaRPr lang="en-US" dirty="0"/>
          </a:p>
          <a:p>
            <a:pPr marL="857250" lvl="1" indent="-457200">
              <a:lnSpc>
                <a:spcPct val="80000"/>
              </a:lnSpc>
              <a:buNone/>
            </a:pPr>
            <a:r>
              <a:rPr lang="en-US" dirty="0" smtClean="0"/>
              <a:t> </a:t>
            </a:r>
          </a:p>
          <a:p>
            <a:pPr marL="457200" indent="-457200">
              <a:lnSpc>
                <a:spcPct val="80000"/>
              </a:lnSpc>
            </a:pPr>
            <a:endParaRPr lang="en-US" dirty="0" smtClean="0"/>
          </a:p>
          <a:p>
            <a:pPr marL="457200" indent="-457200">
              <a:lnSpc>
                <a:spcPct val="80000"/>
              </a:lnSpc>
            </a:pPr>
            <a:endParaRPr lang="en-US" dirty="0"/>
          </a:p>
          <a:p>
            <a:pPr marL="457200" indent="-457200">
              <a:lnSpc>
                <a:spcPct val="80000"/>
              </a:lnSpc>
            </a:pPr>
            <a:endParaRPr lang="en-US" sz="2000" dirty="0"/>
          </a:p>
          <a:p>
            <a:pPr marL="457200" indent="-457200">
              <a:lnSpc>
                <a:spcPct val="80000"/>
              </a:lnSpc>
            </a:pPr>
            <a:endParaRPr lang="en-US" sz="2000" dirty="0"/>
          </a:p>
          <a:p>
            <a:pPr marL="457200" indent="-457200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752600"/>
            <a:ext cx="7620000" cy="43735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3200" b="1" dirty="0" smtClean="0"/>
              <a:t>Task</a:t>
            </a:r>
            <a:r>
              <a:rPr lang="en-US" sz="3200" b="1" dirty="0" smtClean="0"/>
              <a:t>:</a:t>
            </a:r>
            <a:endParaRPr lang="en-US" sz="3200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1:   Identify </a:t>
            </a:r>
            <a:r>
              <a:rPr lang="en-US" dirty="0" smtClean="0"/>
              <a:t>the major components of a poster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2:  Establish </a:t>
            </a:r>
            <a:r>
              <a:rPr lang="en-US" dirty="0" smtClean="0"/>
              <a:t>and record criteria for evaluating a poster.</a:t>
            </a:r>
          </a:p>
          <a:p>
            <a:pPr marL="457200" indent="-457200">
              <a:lnSpc>
                <a:spcPct val="80000"/>
              </a:lnSpc>
            </a:pPr>
            <a:endParaRPr lang="en-US" sz="2000" dirty="0"/>
          </a:p>
          <a:p>
            <a:pPr marL="457200" indent="-457200">
              <a:lnSpc>
                <a:spcPct val="80000"/>
              </a:lnSpc>
            </a:pPr>
            <a:endParaRPr lang="en-US" sz="2000" dirty="0"/>
          </a:p>
          <a:p>
            <a:pPr marL="457200" indent="-457200">
              <a:lnSpc>
                <a:spcPct val="80000"/>
              </a:lnSpc>
            </a:pPr>
            <a:r>
              <a:rPr lang="en-US" sz="2000" dirty="0"/>
              <a:t>Time: </a:t>
            </a:r>
            <a:r>
              <a:rPr lang="en-US" sz="2000" dirty="0" smtClean="0"/>
              <a:t>10 </a:t>
            </a:r>
            <a:r>
              <a:rPr lang="en-US" sz="2000" dirty="0"/>
              <a:t>minutes</a:t>
            </a:r>
          </a:p>
          <a:p>
            <a:pPr marL="457200" indent="-457200" algn="ctr">
              <a:lnSpc>
                <a:spcPct val="80000"/>
              </a:lnSpc>
            </a:pPr>
            <a:r>
              <a:rPr lang="en-US" sz="2800" dirty="0" smtClean="0"/>
              <a:t>Presenter Reports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smtClean="0"/>
              <a:t>Questions a Poster Answers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smtClean="0"/>
              <a:t>What’s the research question?</a:t>
            </a:r>
          </a:p>
          <a:p>
            <a:r>
              <a:rPr lang="en-CA" sz="2800" smtClean="0"/>
              <a:t>Why is this question important?</a:t>
            </a:r>
          </a:p>
          <a:p>
            <a:r>
              <a:rPr lang="en-CA" sz="2800" smtClean="0"/>
              <a:t>What strategy is used?</a:t>
            </a:r>
          </a:p>
          <a:p>
            <a:r>
              <a:rPr lang="en-CA" sz="2800" smtClean="0"/>
              <a:t>What are the results?</a:t>
            </a:r>
          </a:p>
          <a:p>
            <a:r>
              <a:rPr lang="en-CA" sz="2800" smtClean="0"/>
              <a:t>Why are these results unique/important?</a:t>
            </a:r>
          </a:p>
          <a:p>
            <a:r>
              <a:rPr lang="en-CA" sz="2800" smtClean="0"/>
              <a:t>How does this relate to other research?</a:t>
            </a:r>
          </a:p>
          <a:p>
            <a:r>
              <a:rPr lang="en-CA" sz="2800" smtClean="0"/>
              <a:t>What comes next?</a:t>
            </a:r>
          </a:p>
        </p:txBody>
      </p:sp>
    </p:spTree>
    <p:extLst>
      <p:ext uri="{BB962C8B-B14F-4D97-AF65-F5344CB8AC3E}">
        <p14:creationId xmlns:p14="http://schemas.microsoft.com/office/powerpoint/2010/main" val="17975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Determine </a:t>
            </a:r>
            <a:r>
              <a:rPr lang="en-US" dirty="0"/>
              <a:t>contents (not layout)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Title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Answer to research question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Method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Results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Images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Charts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Conclusion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Acknowledgements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 smtClean="0"/>
              <a:t>Design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Dimensions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Balance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Text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Charts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Color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Order of Information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Software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96200" cy="1371600"/>
          </a:xfrm>
        </p:spPr>
        <p:txBody>
          <a:bodyPr/>
          <a:lstStyle/>
          <a:p>
            <a:pPr algn="ctr"/>
            <a:r>
              <a:rPr lang="en-US" dirty="0" smtClean="0"/>
              <a:t>Easy for Eye to Follow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580360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09136" y="1600200"/>
            <a:ext cx="329184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Utter chaos will make folks dizzy!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13769</TotalTime>
  <Words>533</Words>
  <Application>Microsoft Office PowerPoint</Application>
  <PresentationFormat>On-screen Show (4:3)</PresentationFormat>
  <Paragraphs>176</Paragraphs>
  <Slides>24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Essential</vt:lpstr>
      <vt:lpstr>PowerPoint Presentation</vt:lpstr>
      <vt:lpstr>TARGETED SKILLS</vt:lpstr>
      <vt:lpstr>Posters serve as….</vt:lpstr>
      <vt:lpstr>First, you tell us!</vt:lpstr>
      <vt:lpstr>FIRST STEPS</vt:lpstr>
      <vt:lpstr>Questions a Poster Answers</vt:lpstr>
      <vt:lpstr>Step One:</vt:lpstr>
      <vt:lpstr>Design</vt:lpstr>
      <vt:lpstr>Easy for Eye to Follow</vt:lpstr>
      <vt:lpstr>Balance</vt:lpstr>
      <vt:lpstr>Poster Layout</vt:lpstr>
      <vt:lpstr>It’s just an illustrated abstract</vt:lpstr>
      <vt:lpstr>Who is My Audience??</vt:lpstr>
      <vt:lpstr>Your Poster Title:  think BIG!  Really BIG!!</vt:lpstr>
      <vt:lpstr>PowerPoint Presentation</vt:lpstr>
      <vt:lpstr>PowerPoint Presentation</vt:lpstr>
      <vt:lpstr>PowerPoint Presentation</vt:lpstr>
      <vt:lpstr>Text </vt:lpstr>
      <vt:lpstr>Text Sizes:</vt:lpstr>
      <vt:lpstr>Preparing the critique</vt:lpstr>
      <vt:lpstr>OVERVIEW OF CONSTRUCTIVE FEEDBACK</vt:lpstr>
      <vt:lpstr>POSTER CRITIQUE</vt:lpstr>
      <vt:lpstr>PowerPoint Presentation</vt:lpstr>
      <vt:lpstr>One MinUte Paper</vt:lpstr>
    </vt:vector>
  </TitlesOfParts>
  <Company>University of Texas at El Paso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Practices: Retaining Hispanics as Students and Faculty</dc:title>
  <dc:creator>ndelgado</dc:creator>
  <cp:lastModifiedBy>Biggers, Maureen</cp:lastModifiedBy>
  <cp:revision>230</cp:revision>
  <cp:lastPrinted>1999-04-22T22:48:51Z</cp:lastPrinted>
  <dcterms:created xsi:type="dcterms:W3CDTF">1998-07-07T16:03:33Z</dcterms:created>
  <dcterms:modified xsi:type="dcterms:W3CDTF">2012-11-05T17:34:18Z</dcterms:modified>
</cp:coreProperties>
</file>