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8" r:id="rId3"/>
    <p:sldId id="259" r:id="rId4"/>
    <p:sldId id="261" r:id="rId5"/>
    <p:sldId id="284" r:id="rId6"/>
    <p:sldId id="285" r:id="rId7"/>
    <p:sldId id="286" r:id="rId8"/>
    <p:sldId id="260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1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2" r:id="rId28"/>
    <p:sldId id="280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4622" autoAdjust="0"/>
  </p:normalViewPr>
  <p:slideViewPr>
    <p:cSldViewPr>
      <p:cViewPr varScale="1">
        <p:scale>
          <a:sx n="95" d="100"/>
          <a:sy n="95" d="100"/>
        </p:scale>
        <p:origin x="-638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570" y="-67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F7A0C-B411-432D-94AC-340A7709CFBF}" type="datetimeFigureOut">
              <a:rPr lang="en-US" smtClean="0"/>
              <a:pPr/>
              <a:t>1/13/2010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28F8A-8D50-482E-9357-6B615110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98CFA-9E75-45FB-8935-946BE073FC00}" type="datetimeFigureOut">
              <a:rPr lang="en-US" smtClean="0"/>
              <a:pPr/>
              <a:t>1/13/2010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B1FE7-8361-46B6-8807-0D0FEB56D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1FE7-8361-46B6-8807-0D0FEB56D0A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1FE7-8361-46B6-8807-0D0FEB56D0A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1FE7-8361-46B6-8807-0D0FEB56D0A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1FE7-8361-46B6-8807-0D0FEB56D0A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1FE7-8361-46B6-8807-0D0FEB56D0A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1FE7-8361-46B6-8807-0D0FEB56D0A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1FE7-8361-46B6-8807-0D0FEB56D0A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1FE7-8361-46B6-8807-0D0FEB56D0A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1FE7-8361-46B6-8807-0D0FEB56D0A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Japanese toy robots (Selma)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photo depicts the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Cybersyn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Opsroom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the control center envisioned by British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cybernetician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Stafford Beer and constructed in Santiago between 1971-1973.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1FE7-8361-46B6-8807-0D0FEB56D0A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Avatar</a:t>
            </a:r>
          </a:p>
          <a:p>
            <a:r>
              <a:rPr lang="en-US" dirty="0" smtClean="0"/>
              <a:t>Amateur Authoring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1FE7-8361-46B6-8807-0D0FEB56D0A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1FE7-8361-46B6-8807-0D0FEB56D0A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1FE7-8361-46B6-8807-0D0FEB56D0A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1FE7-8361-46B6-8807-0D0FEB56D0A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1FE7-8361-46B6-8807-0D0FEB56D0A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1FE7-8361-46B6-8807-0D0FEB56D0A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1FE7-8361-46B6-8807-0D0FEB56D0A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1FE7-8361-46B6-8807-0D0FEB56D0A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1FE7-8361-46B6-8807-0D0FEB56D0A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1FE7-8361-46B6-8807-0D0FEB56D0A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1FE7-8361-46B6-8807-0D0FEB56D0A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1FE7-8361-46B6-8807-0D0FEB56D0A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1FE7-8361-46B6-8807-0D0FEB56D0A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1FE7-8361-46B6-8807-0D0FEB56D0A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1FE7-8361-46B6-8807-0D0FEB56D0A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1FE7-8361-46B6-8807-0D0FEB56D0A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1FE7-8361-46B6-8807-0D0FEB56D0A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1FE7-8361-46B6-8807-0D0FEB56D0A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1FE7-8361-46B6-8807-0D0FEB56D0A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I399</a:t>
            </a:r>
            <a:r>
              <a:rPr lang="en-US" b="1" smtClean="0"/>
              <a:t>     </a:t>
            </a:r>
            <a:fld id="{3DFAF699-94D7-49F0-A77E-49E1648DAD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A531-A4EC-4A55-B52C-7921243F2107}" type="datetimeFigureOut">
              <a:rPr lang="en-US" smtClean="0"/>
              <a:pPr/>
              <a:t>1/13/2010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F699-94D7-49F0-A77E-49E1648DAD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A531-A4EC-4A55-B52C-7921243F2107}" type="datetimeFigureOut">
              <a:rPr lang="en-US" smtClean="0"/>
              <a:pPr/>
              <a:t>1/13/2010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F699-94D7-49F0-A77E-49E1648DAD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Rounded MT Bold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I399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    </a:t>
            </a:r>
            <a:fld id="{3DFAF699-94D7-49F0-A77E-49E1648DAD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A531-A4EC-4A55-B52C-7921243F2107}" type="datetimeFigureOut">
              <a:rPr lang="en-US" smtClean="0"/>
              <a:pPr/>
              <a:t>1/13/2010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F699-94D7-49F0-A77E-49E1648DAD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A531-A4EC-4A55-B52C-7921243F2107}" type="datetimeFigureOut">
              <a:rPr lang="en-US" smtClean="0"/>
              <a:pPr/>
              <a:t>1/13/2010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F699-94D7-49F0-A77E-49E1648DAD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A531-A4EC-4A55-B52C-7921243F2107}" type="datetimeFigureOut">
              <a:rPr lang="en-US" smtClean="0"/>
              <a:pPr/>
              <a:t>1/13/2010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F699-94D7-49F0-A77E-49E1648DAD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A531-A4EC-4A55-B52C-7921243F2107}" type="datetimeFigureOut">
              <a:rPr lang="en-US" smtClean="0"/>
              <a:pPr/>
              <a:t>1/13/2010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F699-94D7-49F0-A77E-49E1648DAD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A531-A4EC-4A55-B52C-7921243F2107}" type="datetimeFigureOut">
              <a:rPr lang="en-US" smtClean="0"/>
              <a:pPr/>
              <a:t>1/13/2010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F699-94D7-49F0-A77E-49E1648DAD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A531-A4EC-4A55-B52C-7921243F2107}" type="datetimeFigureOut">
              <a:rPr lang="en-US" smtClean="0"/>
              <a:pPr/>
              <a:t>1/13/2010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F699-94D7-49F0-A77E-49E1648DAD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A531-A4EC-4A55-B52C-7921243F2107}" type="datetimeFigureOut">
              <a:rPr lang="en-US" smtClean="0"/>
              <a:pPr/>
              <a:t>1/13/2010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F699-94D7-49F0-A77E-49E1648DAD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Rounded MT Bold" pitchFamily="34" charset="0"/>
              </a:defRPr>
            </a:lvl1pPr>
          </a:lstStyle>
          <a:p>
            <a:r>
              <a:rPr lang="en-US" b="1" dirty="0" smtClean="0">
                <a:solidFill>
                  <a:schemeClr val="tx1"/>
                </a:solidFill>
              </a:rPr>
              <a:t>I399</a:t>
            </a:r>
            <a:r>
              <a:rPr lang="en-US" b="1" dirty="0" smtClean="0"/>
              <a:t>     </a:t>
            </a:r>
            <a:fld id="{3DFAF699-94D7-49F0-A77E-49E1648DAD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fomall.org/I399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en-us/collaboration/fourthparadig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mall.org/I399/SOICResearch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2286000"/>
          </a:xfrm>
        </p:spPr>
        <p:txBody>
          <a:bodyPr/>
          <a:lstStyle/>
          <a:p>
            <a:r>
              <a:rPr lang="en-US" b="1" dirty="0" smtClean="0"/>
              <a:t>Research Methods for Informatics and Computing </a:t>
            </a:r>
            <a:br>
              <a:rPr lang="en-US" b="1" dirty="0" smtClean="0"/>
            </a:br>
            <a:r>
              <a:rPr lang="en-US" b="1" dirty="0" smtClean="0"/>
              <a:t>A: 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971800"/>
            <a:ext cx="9144000" cy="3581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dirty="0" smtClean="0"/>
              <a:t>Geoffrey Fox</a:t>
            </a:r>
          </a:p>
          <a:p>
            <a:pPr lvl="0" algn="ctr">
              <a:buNone/>
              <a:defRPr/>
            </a:pPr>
            <a:r>
              <a:rPr lang="en-US" sz="2400" dirty="0">
                <a:hlinkClick r:id="rId3"/>
              </a:rPr>
              <a:t>gcf@indiana.edu</a:t>
            </a:r>
            <a:r>
              <a:rPr lang="en-US" sz="2400" dirty="0"/>
              <a:t>            </a:t>
            </a:r>
          </a:p>
          <a:p>
            <a:pPr lvl="0" algn="ctr">
              <a:buNone/>
              <a:defRPr/>
            </a:pPr>
            <a:r>
              <a:rPr lang="en-US" sz="2400" dirty="0"/>
              <a:t> </a:t>
            </a:r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www.infomall.org/I399</a:t>
            </a:r>
            <a:r>
              <a:rPr lang="en-US" sz="2400" dirty="0" smtClean="0"/>
              <a:t>   </a:t>
            </a:r>
            <a:endParaRPr lang="en-US" sz="2400" dirty="0"/>
          </a:p>
          <a:p>
            <a:pPr marL="0" indent="0" algn="ctr">
              <a:buNone/>
              <a:defRPr/>
            </a:pPr>
            <a:endParaRPr lang="en-US" sz="2400" dirty="0"/>
          </a:p>
          <a:p>
            <a:pPr lvl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Indiana University Bloomington</a:t>
            </a:r>
          </a:p>
          <a:p>
            <a:pPr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lvl="0" algn="ctr"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Largely Applied Computer Science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Cyberinfrastructure and High Performance Computing </a:t>
            </a:r>
          </a:p>
          <a:p>
            <a:r>
              <a:rPr lang="en-US" dirty="0" smtClean="0"/>
              <a:t>Data, Databases and Search</a:t>
            </a:r>
          </a:p>
          <a:p>
            <a:r>
              <a:rPr lang="en-US" dirty="0" smtClean="0"/>
              <a:t>Ubiquitous Computing</a:t>
            </a:r>
          </a:p>
          <a:p>
            <a:r>
              <a:rPr lang="en-US" dirty="0" smtClean="0"/>
              <a:t>Robotics</a:t>
            </a:r>
          </a:p>
          <a:p>
            <a:r>
              <a:rPr lang="en-US" dirty="0" smtClean="0"/>
              <a:t>Visualization and Computer Graphics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These are fields you will find in many computer science departments but are focused on using computers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Largely Core Computer Science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Computer Architecture</a:t>
            </a:r>
          </a:p>
          <a:p>
            <a:r>
              <a:rPr lang="en-US" dirty="0" smtClean="0"/>
              <a:t>Computer Networking</a:t>
            </a:r>
          </a:p>
          <a:p>
            <a:r>
              <a:rPr lang="en-US" dirty="0" smtClean="0"/>
              <a:t>Programming Languages and Compilers </a:t>
            </a:r>
          </a:p>
          <a:p>
            <a:r>
              <a:rPr lang="en-US" dirty="0" smtClean="0"/>
              <a:t>Artificial Intelligence, Artificial Life and Cognitive Science </a:t>
            </a:r>
          </a:p>
          <a:p>
            <a:r>
              <a:rPr lang="en-US" dirty="0" smtClean="0"/>
              <a:t>Computation Theory and Logic </a:t>
            </a:r>
          </a:p>
          <a:p>
            <a:r>
              <a:rPr lang="en-US" dirty="0" smtClean="0"/>
              <a:t>Quantum Computing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These are traditional important fields of Computer Science providing ideas and tools used in Informatics and Applied </a:t>
            </a:r>
            <a:r>
              <a:rPr lang="en-US" smtClean="0"/>
              <a:t>Computer Science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IU Research areas in a nutshell -- Security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Importance of security is obvious from discussion of Internet viruses and need to login to everything</a:t>
            </a:r>
          </a:p>
          <a:p>
            <a:r>
              <a:rPr lang="en-US" dirty="0" smtClean="0"/>
              <a:t>Center CACR headed by Fred </a:t>
            </a:r>
            <a:r>
              <a:rPr lang="en-US" dirty="0" err="1" smtClean="0"/>
              <a:t>Cate</a:t>
            </a:r>
            <a:r>
              <a:rPr lang="en-US" dirty="0" smtClean="0"/>
              <a:t> of Law School has a policy emphasis</a:t>
            </a:r>
          </a:p>
          <a:p>
            <a:pPr lvl="1"/>
            <a:r>
              <a:rPr lang="en-US" dirty="0" smtClean="0"/>
              <a:t>Airport Security processes</a:t>
            </a:r>
          </a:p>
          <a:p>
            <a:pPr lvl="1"/>
            <a:r>
              <a:rPr lang="en-US" dirty="0" smtClean="0"/>
              <a:t>Implications of Cyber attacks on banks</a:t>
            </a:r>
          </a:p>
          <a:p>
            <a:pPr lvl="1"/>
            <a:r>
              <a:rPr lang="en-US" dirty="0" smtClean="0"/>
              <a:t>Privacy issues for Health records</a:t>
            </a:r>
          </a:p>
          <a:p>
            <a:r>
              <a:rPr lang="en-US" dirty="0" smtClean="0"/>
              <a:t>CSC studies mathematical foundations and implications for networks and computers e.g. </a:t>
            </a:r>
          </a:p>
          <a:p>
            <a:pPr lvl="1"/>
            <a:r>
              <a:rPr lang="en-US" dirty="0" smtClean="0"/>
              <a:t>Viruses on cell phones</a:t>
            </a:r>
          </a:p>
          <a:p>
            <a:pPr lvl="1"/>
            <a:r>
              <a:rPr lang="en-US" dirty="0" smtClean="0"/>
              <a:t>Anonymizing networks</a:t>
            </a:r>
          </a:p>
          <a:p>
            <a:pPr lvl="1"/>
            <a:r>
              <a:rPr lang="en-US" dirty="0" smtClean="0"/>
              <a:t>Use of incidental information (e.g. size of message) to break security</a:t>
            </a:r>
          </a:p>
          <a:p>
            <a:pPr lvl="1"/>
            <a:endParaRPr lang="en-US" dirty="0"/>
          </a:p>
        </p:txBody>
      </p:sp>
      <p:pic>
        <p:nvPicPr>
          <p:cNvPr id="39938" name="Picture 2" descr="http://globalnoc.iu.edu/index/noc-doc/file-bin/presentations/noc-photos/nocw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Bioinformatics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This is field that researches algorithms and processes to analyze biology data</a:t>
            </a:r>
          </a:p>
          <a:p>
            <a:r>
              <a:rPr lang="en-US" dirty="0"/>
              <a:t>Center for Genomics and Bioinformatics </a:t>
            </a:r>
            <a:r>
              <a:rPr lang="en-US" dirty="0" smtClean="0"/>
              <a:t>is centered in Biology and responsible for several machines that analyze biology data. (new generation of DNA sequencers)</a:t>
            </a:r>
          </a:p>
          <a:p>
            <a:r>
              <a:rPr lang="en-US" dirty="0" smtClean="0"/>
              <a:t>School Bioinformatics faculty collaborate with biology and chemistry  helping them draw conclusions from data</a:t>
            </a:r>
          </a:p>
          <a:p>
            <a:pPr lvl="1"/>
            <a:r>
              <a:rPr lang="en-US" dirty="0" smtClean="0"/>
              <a:t>Proteomics studies structure of proteins </a:t>
            </a:r>
          </a:p>
          <a:p>
            <a:pPr lvl="1"/>
            <a:r>
              <a:rPr lang="en-US" dirty="0" smtClean="0"/>
              <a:t>Text mining from Internet reports</a:t>
            </a:r>
          </a:p>
          <a:p>
            <a:pPr lvl="1"/>
            <a:r>
              <a:rPr lang="en-US" dirty="0" smtClean="0"/>
              <a:t>Metagenomics – studies of samples with many different genes present</a:t>
            </a:r>
          </a:p>
          <a:p>
            <a:pPr lvl="1"/>
            <a:r>
              <a:rPr lang="en-US" dirty="0" smtClean="0"/>
              <a:t>Linking genes to disease</a:t>
            </a:r>
          </a:p>
          <a:p>
            <a:pPr lvl="1"/>
            <a:r>
              <a:rPr lang="en-US" dirty="0" smtClean="0"/>
              <a:t>Study of gene sequence structure and methods to </a:t>
            </a:r>
            <a:r>
              <a:rPr lang="en-US" dirty="0" err="1" smtClean="0"/>
              <a:t>asemble</a:t>
            </a:r>
            <a:r>
              <a:rPr lang="en-US" dirty="0" smtClean="0"/>
              <a:t> fragments (produced by high throughput instruments) into full genes</a:t>
            </a:r>
          </a:p>
          <a:p>
            <a:r>
              <a:rPr lang="en-US" dirty="0" smtClean="0"/>
              <a:t>Note computing applications in other sciences typically performed in discipline (see Cyberinfrastructure and HPC)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838200"/>
            <a:ext cx="9144000" cy="5867400"/>
            <a:chOff x="0" y="990600"/>
            <a:chExt cx="9144000" cy="5867400"/>
          </a:xfrm>
        </p:grpSpPr>
        <p:sp>
          <p:nvSpPr>
            <p:cNvPr id="5" name="Rectangle 4"/>
            <p:cNvSpPr/>
            <p:nvPr/>
          </p:nvSpPr>
          <p:spPr>
            <a:xfrm>
              <a:off x="0" y="990600"/>
              <a:ext cx="9144000" cy="5867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4"/>
            <p:cNvGrpSpPr/>
            <p:nvPr/>
          </p:nvGrpSpPr>
          <p:grpSpPr>
            <a:xfrm>
              <a:off x="76202" y="990600"/>
              <a:ext cx="8991609" cy="5779532"/>
              <a:chOff x="76202" y="990600"/>
              <a:chExt cx="8991609" cy="5779532"/>
            </a:xfrm>
          </p:grpSpPr>
          <p:grpSp>
            <p:nvGrpSpPr>
              <p:cNvPr id="7" name="Group 3"/>
              <p:cNvGrpSpPr/>
              <p:nvPr/>
            </p:nvGrpSpPr>
            <p:grpSpPr>
              <a:xfrm>
                <a:off x="76202" y="4837770"/>
                <a:ext cx="8991609" cy="1867092"/>
                <a:chOff x="1263341" y="2588299"/>
                <a:chExt cx="7068639" cy="1162819"/>
              </a:xfrm>
            </p:grpSpPr>
            <p:cxnSp>
              <p:nvCxnSpPr>
                <p:cNvPr id="25" name="Straight Arrow Connector 4"/>
                <p:cNvCxnSpPr>
                  <a:endCxn id="55" idx="2"/>
                </p:cNvCxnSpPr>
                <p:nvPr/>
              </p:nvCxnSpPr>
              <p:spPr>
                <a:xfrm>
                  <a:off x="2313382" y="3248006"/>
                  <a:ext cx="273939" cy="989"/>
                </a:xfrm>
                <a:prstGeom prst="straightConnector1">
                  <a:avLst/>
                </a:prstGeom>
                <a:ln w="6350" cmpd="sng">
                  <a:solidFill>
                    <a:schemeClr val="tx1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 flipV="1">
                  <a:off x="3947384" y="3181703"/>
                  <a:ext cx="140871" cy="5313"/>
                </a:xfrm>
                <a:prstGeom prst="straightConnector1">
                  <a:avLst/>
                </a:prstGeom>
                <a:ln w="31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28"/>
                <p:cNvCxnSpPr>
                  <a:stCxn id="50" idx="3"/>
                  <a:endCxn id="40" idx="2"/>
                </p:cNvCxnSpPr>
                <p:nvPr/>
              </p:nvCxnSpPr>
              <p:spPr>
                <a:xfrm flipV="1">
                  <a:off x="6010261" y="2813825"/>
                  <a:ext cx="516735" cy="302312"/>
                </a:xfrm>
                <a:prstGeom prst="bentConnector3">
                  <a:avLst>
                    <a:gd name="adj1" fmla="val 50000"/>
                  </a:avLst>
                </a:prstGeom>
                <a:ln w="31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" name="Group 8"/>
                <p:cNvGrpSpPr/>
                <p:nvPr/>
              </p:nvGrpSpPr>
              <p:grpSpPr>
                <a:xfrm>
                  <a:off x="7533167" y="2778102"/>
                  <a:ext cx="798813" cy="594360"/>
                  <a:chOff x="8193827" y="2680593"/>
                  <a:chExt cx="798813" cy="594360"/>
                </a:xfrm>
              </p:grpSpPr>
              <p:sp>
                <p:nvSpPr>
                  <p:cNvPr id="57" name="TextBox 167"/>
                  <p:cNvSpPr txBox="1"/>
                  <p:nvPr/>
                </p:nvSpPr>
                <p:spPr>
                  <a:xfrm>
                    <a:off x="8233757" y="2874963"/>
                    <a:ext cx="758883" cy="24915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r>
                      <a:rPr lang="en-US" sz="1000" dirty="0" smtClean="0">
                        <a:latin typeface="Arial" pitchFamily="34" charset="0"/>
                        <a:cs typeface="Arial" pitchFamily="34" charset="0"/>
                      </a:rPr>
                      <a:t>Visualization</a:t>
                    </a:r>
                  </a:p>
                  <a:p>
                    <a:pPr algn="l"/>
                    <a:r>
                      <a:rPr lang="en-US" sz="1000" dirty="0" smtClean="0">
                        <a:latin typeface="Arial" pitchFamily="34" charset="0"/>
                        <a:cs typeface="Arial" pitchFamily="34" charset="0"/>
                      </a:rPr>
                      <a:t>    </a:t>
                    </a:r>
                    <a:r>
                      <a:rPr lang="en-US" sz="1000" dirty="0" err="1" smtClean="0">
                        <a:latin typeface="Arial" pitchFamily="34" charset="0"/>
                        <a:cs typeface="Arial" pitchFamily="34" charset="0"/>
                      </a:rPr>
                      <a:t>Plotviz</a:t>
                    </a:r>
                    <a:endParaRPr lang="en-US" sz="10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>
                  <a:xfrm>
                    <a:off x="8193827" y="2680593"/>
                    <a:ext cx="738909" cy="594360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2400"/>
                  </a:p>
                </p:txBody>
              </p:sp>
            </p:grpSp>
            <p:grpSp>
              <p:nvGrpSpPr>
                <p:cNvPr id="29" name="Group 9"/>
                <p:cNvGrpSpPr/>
                <p:nvPr/>
              </p:nvGrpSpPr>
              <p:grpSpPr>
                <a:xfrm>
                  <a:off x="2587322" y="2975210"/>
                  <a:ext cx="639516" cy="545592"/>
                  <a:chOff x="1614216" y="1569720"/>
                  <a:chExt cx="639516" cy="545592"/>
                </a:xfrm>
              </p:grpSpPr>
              <p:sp>
                <p:nvSpPr>
                  <p:cNvPr id="55" name="Oval 54"/>
                  <p:cNvSpPr/>
                  <p:nvPr/>
                </p:nvSpPr>
                <p:spPr>
                  <a:xfrm>
                    <a:off x="1614216" y="1569720"/>
                    <a:ext cx="598086" cy="545592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2400"/>
                  </a:p>
                </p:txBody>
              </p:sp>
              <p:sp>
                <p:nvSpPr>
                  <p:cNvPr id="56" name="TextBox 166"/>
                  <p:cNvSpPr txBox="1"/>
                  <p:nvPr/>
                </p:nvSpPr>
                <p:spPr>
                  <a:xfrm>
                    <a:off x="1633470" y="1713034"/>
                    <a:ext cx="620262" cy="15811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050" dirty="0" smtClean="0">
                        <a:solidFill>
                          <a:srgbClr val="00B050"/>
                        </a:solidFill>
                      </a:rPr>
                      <a:t>Blocking </a:t>
                    </a:r>
                  </a:p>
                </p:txBody>
              </p:sp>
            </p:grpSp>
            <p:grpSp>
              <p:nvGrpSpPr>
                <p:cNvPr id="30" name="Group 10"/>
                <p:cNvGrpSpPr/>
                <p:nvPr/>
              </p:nvGrpSpPr>
              <p:grpSpPr>
                <a:xfrm>
                  <a:off x="4088255" y="2956158"/>
                  <a:ext cx="703725" cy="545592"/>
                  <a:chOff x="4286234" y="2819400"/>
                  <a:chExt cx="703725" cy="545592"/>
                </a:xfrm>
              </p:grpSpPr>
              <p:sp>
                <p:nvSpPr>
                  <p:cNvPr id="53" name="Oval 33"/>
                  <p:cNvSpPr/>
                  <p:nvPr/>
                </p:nvSpPr>
                <p:spPr>
                  <a:xfrm>
                    <a:off x="4296213" y="2819400"/>
                    <a:ext cx="693746" cy="545592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2400"/>
                  </a:p>
                </p:txBody>
              </p:sp>
              <p:sp>
                <p:nvSpPr>
                  <p:cNvPr id="54" name="TextBox 164"/>
                  <p:cNvSpPr txBox="1"/>
                  <p:nvPr/>
                </p:nvSpPr>
                <p:spPr>
                  <a:xfrm>
                    <a:off x="4286234" y="2907268"/>
                    <a:ext cx="645465" cy="25873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050" dirty="0" smtClean="0">
                        <a:solidFill>
                          <a:srgbClr val="00B050"/>
                        </a:solidFill>
                      </a:rPr>
                      <a:t>Sequence</a:t>
                    </a:r>
                  </a:p>
                  <a:p>
                    <a:pPr algn="ctr"/>
                    <a:r>
                      <a:rPr lang="en-US" sz="1050" dirty="0" smtClean="0">
                        <a:solidFill>
                          <a:srgbClr val="00B050"/>
                        </a:solidFill>
                      </a:rPr>
                      <a:t>alignment</a:t>
                    </a:r>
                    <a:endParaRPr lang="en-US" sz="1050" dirty="0">
                      <a:solidFill>
                        <a:srgbClr val="00B050"/>
                      </a:solidFill>
                    </a:endParaRPr>
                  </a:p>
                </p:txBody>
              </p:sp>
            </p:grpSp>
            <p:grpSp>
              <p:nvGrpSpPr>
                <p:cNvPr id="31" name="Group 11"/>
                <p:cNvGrpSpPr/>
                <p:nvPr/>
              </p:nvGrpSpPr>
              <p:grpSpPr>
                <a:xfrm>
                  <a:off x="6523562" y="3324056"/>
                  <a:ext cx="519384" cy="427062"/>
                  <a:chOff x="4800600" y="1593348"/>
                  <a:chExt cx="519384" cy="427062"/>
                </a:xfrm>
              </p:grpSpPr>
              <p:sp>
                <p:nvSpPr>
                  <p:cNvPr id="51" name="Oval 31"/>
                  <p:cNvSpPr/>
                  <p:nvPr/>
                </p:nvSpPr>
                <p:spPr>
                  <a:xfrm>
                    <a:off x="4800600" y="1593348"/>
                    <a:ext cx="519384" cy="427062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2400"/>
                  </a:p>
                </p:txBody>
              </p:sp>
              <p:sp>
                <p:nvSpPr>
                  <p:cNvPr id="52" name="TextBox 162"/>
                  <p:cNvSpPr txBox="1"/>
                  <p:nvPr/>
                </p:nvSpPr>
                <p:spPr>
                  <a:xfrm>
                    <a:off x="4882121" y="1722120"/>
                    <a:ext cx="380827" cy="15811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050" dirty="0" smtClean="0">
                        <a:solidFill>
                          <a:srgbClr val="FF0000"/>
                        </a:solidFill>
                      </a:rPr>
                      <a:t>MDS</a:t>
                    </a:r>
                    <a:endParaRPr lang="en-US" sz="105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32" name="Group 12"/>
                <p:cNvGrpSpPr/>
                <p:nvPr/>
              </p:nvGrpSpPr>
              <p:grpSpPr>
                <a:xfrm>
                  <a:off x="4986324" y="2867043"/>
                  <a:ext cx="1023937" cy="838187"/>
                  <a:chOff x="5085911" y="2819400"/>
                  <a:chExt cx="685800" cy="533400"/>
                </a:xfrm>
              </p:grpSpPr>
              <p:grpSp>
                <p:nvGrpSpPr>
                  <p:cNvPr id="47" name="Group 27"/>
                  <p:cNvGrpSpPr/>
                  <p:nvPr/>
                </p:nvGrpSpPr>
                <p:grpSpPr>
                  <a:xfrm>
                    <a:off x="5085911" y="2819400"/>
                    <a:ext cx="685800" cy="533400"/>
                    <a:chOff x="1143000" y="2057400"/>
                    <a:chExt cx="533400" cy="381000"/>
                  </a:xfrm>
                </p:grpSpPr>
                <p:sp>
                  <p:nvSpPr>
                    <p:cNvPr id="49" name="Flowchart: Multidocument 29"/>
                    <p:cNvSpPr/>
                    <p:nvPr/>
                  </p:nvSpPr>
                  <p:spPr>
                    <a:xfrm>
                      <a:off x="1143000" y="2057400"/>
                      <a:ext cx="533400" cy="381000"/>
                    </a:xfrm>
                    <a:prstGeom prst="flowChartMultidocumen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algn="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2400"/>
                    </a:p>
                  </p:txBody>
                </p:sp>
                <p:sp>
                  <p:nvSpPr>
                    <p:cNvPr id="50" name="TextBox 6"/>
                    <p:cNvSpPr txBox="1"/>
                    <p:nvPr/>
                  </p:nvSpPr>
                  <p:spPr>
                    <a:xfrm>
                      <a:off x="1143000" y="2133600"/>
                      <a:ext cx="533400" cy="7405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algn="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1pPr>
                      <a:lvl2pPr marL="457200" algn="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2pPr>
                      <a:lvl3pPr marL="914400" algn="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3pPr>
                      <a:lvl4pPr marL="1371600" algn="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4pPr>
                      <a:lvl5pPr marL="1828800" algn="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b="1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b="1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b="1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b="1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b="1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sz="1100" dirty="0"/>
                    </a:p>
                  </p:txBody>
                </p:sp>
              </p:grpSp>
              <p:sp>
                <p:nvSpPr>
                  <p:cNvPr id="48" name="TextBox 158"/>
                  <p:cNvSpPr txBox="1"/>
                  <p:nvPr/>
                </p:nvSpPr>
                <p:spPr>
                  <a:xfrm>
                    <a:off x="5104882" y="2919378"/>
                    <a:ext cx="605946" cy="2896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r>
                      <a:rPr lang="en-US" sz="1050" dirty="0" smtClean="0"/>
                      <a:t>Dissimilarity</a:t>
                    </a:r>
                  </a:p>
                  <a:p>
                    <a:pPr algn="l"/>
                    <a:r>
                      <a:rPr lang="en-US" sz="1050" dirty="0" smtClean="0"/>
                      <a:t>Matrix</a:t>
                    </a:r>
                    <a:br>
                      <a:rPr lang="en-US" sz="1050" dirty="0" smtClean="0"/>
                    </a:br>
                    <a:endParaRPr lang="en-US" sz="1050" dirty="0" smtClean="0"/>
                  </a:p>
                  <a:p>
                    <a:pPr algn="l"/>
                    <a:r>
                      <a:rPr lang="en-US" sz="1000" smtClean="0"/>
                      <a:t>N(N-1)/</a:t>
                    </a:r>
                    <a:r>
                      <a:rPr lang="en-US" sz="1000" dirty="0" smtClean="0"/>
                      <a:t>2 values</a:t>
                    </a:r>
                  </a:p>
                </p:txBody>
              </p:sp>
            </p:grpSp>
            <p:cxnSp>
              <p:nvCxnSpPr>
                <p:cNvPr id="33" name="Straight Arrow Connector 247"/>
                <p:cNvCxnSpPr/>
                <p:nvPr/>
              </p:nvCxnSpPr>
              <p:spPr>
                <a:xfrm flipV="1">
                  <a:off x="7074002" y="3086799"/>
                  <a:ext cx="442346" cy="435335"/>
                </a:xfrm>
                <a:prstGeom prst="bentConnector3">
                  <a:avLst>
                    <a:gd name="adj1" fmla="val 50000"/>
                  </a:avLst>
                </a:prstGeom>
                <a:ln w="31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" name="Group 14"/>
                <p:cNvGrpSpPr/>
                <p:nvPr/>
              </p:nvGrpSpPr>
              <p:grpSpPr>
                <a:xfrm>
                  <a:off x="1263341" y="2836617"/>
                  <a:ext cx="1155294" cy="822778"/>
                  <a:chOff x="1354895" y="2753860"/>
                  <a:chExt cx="1140059" cy="827540"/>
                </a:xfrm>
              </p:grpSpPr>
              <p:sp>
                <p:nvSpPr>
                  <p:cNvPr id="45" name="Flowchart: Multidocument 25"/>
                  <p:cNvSpPr/>
                  <p:nvPr/>
                </p:nvSpPr>
                <p:spPr>
                  <a:xfrm>
                    <a:off x="1354895" y="2753860"/>
                    <a:ext cx="1036195" cy="827540"/>
                  </a:xfrm>
                  <a:prstGeom prst="flowChartMultidocumen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2400"/>
                  </a:p>
                </p:txBody>
              </p:sp>
              <p:sp>
                <p:nvSpPr>
                  <p:cNvPr id="46" name="TextBox 6"/>
                  <p:cNvSpPr txBox="1"/>
                  <p:nvPr/>
                </p:nvSpPr>
                <p:spPr>
                  <a:xfrm>
                    <a:off x="1414009" y="3018244"/>
                    <a:ext cx="1080945" cy="2602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r>
                      <a:rPr lang="en-US" sz="1050" dirty="0" smtClean="0"/>
                      <a:t>FASTA File</a:t>
                    </a:r>
                    <a:br>
                      <a:rPr lang="en-US" sz="1050" dirty="0" smtClean="0"/>
                    </a:br>
                    <a:r>
                      <a:rPr lang="en-US" sz="1050" dirty="0" smtClean="0"/>
                      <a:t>N Sequences</a:t>
                    </a:r>
                  </a:p>
                </p:txBody>
              </p:sp>
            </p:grpSp>
            <p:grpSp>
              <p:nvGrpSpPr>
                <p:cNvPr id="35" name="Group 15"/>
                <p:cNvGrpSpPr/>
                <p:nvPr/>
              </p:nvGrpSpPr>
              <p:grpSpPr>
                <a:xfrm>
                  <a:off x="3293734" y="2899446"/>
                  <a:ext cx="685800" cy="667452"/>
                  <a:chOff x="3465576" y="2787072"/>
                  <a:chExt cx="685800" cy="667452"/>
                </a:xfrm>
              </p:grpSpPr>
              <p:sp>
                <p:nvSpPr>
                  <p:cNvPr id="42" name="Flowchart: Multidocument 41"/>
                  <p:cNvSpPr/>
                  <p:nvPr/>
                </p:nvSpPr>
                <p:spPr>
                  <a:xfrm>
                    <a:off x="3465576" y="2787072"/>
                    <a:ext cx="685800" cy="667452"/>
                  </a:xfrm>
                  <a:prstGeom prst="flowChartMultidocumen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2400"/>
                  </a:p>
                </p:txBody>
              </p:sp>
              <p:sp>
                <p:nvSpPr>
                  <p:cNvPr id="43" name="TextBox 6"/>
                  <p:cNvSpPr txBox="1"/>
                  <p:nvPr/>
                </p:nvSpPr>
                <p:spPr>
                  <a:xfrm>
                    <a:off x="3465576" y="2956560"/>
                    <a:ext cx="685800" cy="1581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sz="1050" dirty="0"/>
                  </a:p>
                </p:txBody>
              </p:sp>
              <p:sp>
                <p:nvSpPr>
                  <p:cNvPr id="44" name="TextBox 154"/>
                  <p:cNvSpPr txBox="1"/>
                  <p:nvPr/>
                </p:nvSpPr>
                <p:spPr>
                  <a:xfrm>
                    <a:off x="3475673" y="2886654"/>
                    <a:ext cx="643553" cy="3593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050" dirty="0" smtClean="0">
                        <a:solidFill>
                          <a:srgbClr val="00B050"/>
                        </a:solidFill>
                      </a:rPr>
                      <a:t>Form block</a:t>
                    </a:r>
                  </a:p>
                  <a:p>
                    <a:pPr algn="ctr"/>
                    <a:r>
                      <a:rPr lang="en-US" sz="1050" dirty="0" smtClean="0">
                        <a:solidFill>
                          <a:srgbClr val="00B050"/>
                        </a:solidFill>
                      </a:rPr>
                      <a:t>Pairings</a:t>
                    </a:r>
                    <a:endParaRPr lang="en-US" sz="1050" dirty="0">
                      <a:solidFill>
                        <a:srgbClr val="00B050"/>
                      </a:solidFill>
                    </a:endParaRPr>
                  </a:p>
                </p:txBody>
              </p:sp>
            </p:grpSp>
            <p:grpSp>
              <p:nvGrpSpPr>
                <p:cNvPr id="36" name="Group 16"/>
                <p:cNvGrpSpPr/>
                <p:nvPr/>
              </p:nvGrpSpPr>
              <p:grpSpPr>
                <a:xfrm>
                  <a:off x="6526996" y="2588299"/>
                  <a:ext cx="666814" cy="451050"/>
                  <a:chOff x="4800600" y="1569721"/>
                  <a:chExt cx="666814" cy="451050"/>
                </a:xfrm>
              </p:grpSpPr>
              <p:sp>
                <p:nvSpPr>
                  <p:cNvPr id="40" name="Oval 39"/>
                  <p:cNvSpPr/>
                  <p:nvPr/>
                </p:nvSpPr>
                <p:spPr>
                  <a:xfrm>
                    <a:off x="4800600" y="1569721"/>
                    <a:ext cx="601816" cy="451050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2400"/>
                  </a:p>
                </p:txBody>
              </p:sp>
              <p:sp>
                <p:nvSpPr>
                  <p:cNvPr id="41" name="TextBox 151"/>
                  <p:cNvSpPr txBox="1"/>
                  <p:nvPr/>
                </p:nvSpPr>
                <p:spPr>
                  <a:xfrm>
                    <a:off x="4808473" y="1664622"/>
                    <a:ext cx="658941" cy="2587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r>
                      <a:rPr lang="en-US" sz="1050" dirty="0" err="1" smtClean="0">
                        <a:solidFill>
                          <a:srgbClr val="FF0000"/>
                        </a:solidFill>
                      </a:rPr>
                      <a:t>Pairwise</a:t>
                    </a:r>
                    <a:endParaRPr lang="en-US" sz="1050" dirty="0" smtClean="0">
                      <a:solidFill>
                        <a:srgbClr val="FF0000"/>
                      </a:solidFill>
                    </a:endParaRPr>
                  </a:p>
                  <a:p>
                    <a:pPr algn="l"/>
                    <a:r>
                      <a:rPr lang="en-US" sz="1050" dirty="0" smtClean="0">
                        <a:solidFill>
                          <a:srgbClr val="FF0000"/>
                        </a:solidFill>
                      </a:rPr>
                      <a:t>clustering</a:t>
                    </a:r>
                  </a:p>
                </p:txBody>
              </p:sp>
            </p:grpSp>
            <p:cxnSp>
              <p:nvCxnSpPr>
                <p:cNvPr id="37" name="Straight Arrow Connector 263"/>
                <p:cNvCxnSpPr/>
                <p:nvPr/>
              </p:nvCxnSpPr>
              <p:spPr>
                <a:xfrm>
                  <a:off x="7133905" y="2802092"/>
                  <a:ext cx="356480" cy="274956"/>
                </a:xfrm>
                <a:prstGeom prst="bentConnector3">
                  <a:avLst>
                    <a:gd name="adj1" fmla="val 44346"/>
                  </a:avLst>
                </a:prstGeom>
                <a:ln w="31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264"/>
                <p:cNvCxnSpPr>
                  <a:stCxn id="50" idx="3"/>
                </p:cNvCxnSpPr>
                <p:nvPr/>
              </p:nvCxnSpPr>
              <p:spPr>
                <a:xfrm>
                  <a:off x="6010261" y="3116136"/>
                  <a:ext cx="513301" cy="421451"/>
                </a:xfrm>
                <a:prstGeom prst="bentConnector3">
                  <a:avLst>
                    <a:gd name="adj1" fmla="val 50000"/>
                  </a:avLst>
                </a:prstGeom>
                <a:ln w="31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>
                  <a:stCxn id="55" idx="6"/>
                </p:cNvCxnSpPr>
                <p:nvPr/>
              </p:nvCxnSpPr>
              <p:spPr>
                <a:xfrm>
                  <a:off x="3185408" y="3248006"/>
                  <a:ext cx="114660" cy="4610"/>
                </a:xfrm>
                <a:prstGeom prst="straightConnector1">
                  <a:avLst/>
                </a:prstGeom>
                <a:ln w="6350" cmpd="sng">
                  <a:solidFill>
                    <a:schemeClr val="tx1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" name="Straight Arrow Connector 7"/>
              <p:cNvCxnSpPr/>
              <p:nvPr/>
            </p:nvCxnSpPr>
            <p:spPr>
              <a:xfrm flipV="1">
                <a:off x="4572000" y="5791200"/>
                <a:ext cx="179194" cy="853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66"/>
              <p:cNvGrpSpPr/>
              <p:nvPr/>
            </p:nvGrpSpPr>
            <p:grpSpPr>
              <a:xfrm>
                <a:off x="1261382" y="990600"/>
                <a:ext cx="7654018" cy="2743202"/>
                <a:chOff x="609600" y="990600"/>
                <a:chExt cx="7654018" cy="2743202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609600" y="990600"/>
                  <a:ext cx="76540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/>
                    <a:t>Illumina</a:t>
                  </a:r>
                  <a:r>
                    <a:rPr lang="en-US" dirty="0" smtClean="0"/>
                    <a:t>/</a:t>
                  </a:r>
                  <a:r>
                    <a:rPr lang="en-US" dirty="0" err="1" smtClean="0"/>
                    <a:t>Solexa</a:t>
                  </a:r>
                  <a:r>
                    <a:rPr lang="en-US" dirty="0" smtClean="0"/>
                    <a:t>                     Roche/454 Life Sciences     Applied </a:t>
                  </a:r>
                  <a:r>
                    <a:rPr lang="en-US" dirty="0" err="1" smtClean="0"/>
                    <a:t>Biosystems</a:t>
                  </a:r>
                  <a:r>
                    <a:rPr lang="en-US" dirty="0" smtClean="0"/>
                    <a:t>/</a:t>
                  </a:r>
                  <a:r>
                    <a:rPr lang="en-US" dirty="0" err="1" smtClean="0"/>
                    <a:t>SOLiD</a:t>
                  </a:r>
                  <a:endParaRPr lang="en-US" dirty="0"/>
                </a:p>
              </p:txBody>
            </p:sp>
            <p:grpSp>
              <p:nvGrpSpPr>
                <p:cNvPr id="21" name="Group 63"/>
                <p:cNvGrpSpPr/>
                <p:nvPr/>
              </p:nvGrpSpPr>
              <p:grpSpPr>
                <a:xfrm>
                  <a:off x="609600" y="1385824"/>
                  <a:ext cx="7162801" cy="2347978"/>
                  <a:chOff x="609600" y="1385824"/>
                  <a:chExt cx="6705600" cy="2067052"/>
                </a:xfrm>
              </p:grpSpPr>
              <p:pic>
                <p:nvPicPr>
                  <p:cNvPr id="2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609600" y="1395413"/>
                    <a:ext cx="2286000" cy="20478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3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086100" y="1390650"/>
                    <a:ext cx="2057400" cy="20574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5334000" y="1385824"/>
                    <a:ext cx="1981200" cy="20670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10" name="Down Arrow 9"/>
              <p:cNvSpPr/>
              <p:nvPr/>
            </p:nvSpPr>
            <p:spPr>
              <a:xfrm rot="2951758">
                <a:off x="3628345" y="3741856"/>
                <a:ext cx="228600" cy="89264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52400" y="2209800"/>
                <a:ext cx="91440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152400" y="1828800"/>
                <a:ext cx="9450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Internet</a:t>
                </a:r>
                <a:endParaRPr lang="en-US" dirty="0"/>
              </a:p>
            </p:txBody>
          </p:sp>
          <p:sp>
            <p:nvSpPr>
              <p:cNvPr id="13" name="Down Arrow 12"/>
              <p:cNvSpPr/>
              <p:nvPr/>
            </p:nvSpPr>
            <p:spPr>
              <a:xfrm>
                <a:off x="304800" y="3200400"/>
                <a:ext cx="228600" cy="18288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371600" y="4419600"/>
                <a:ext cx="1828800" cy="609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B050"/>
                    </a:solidFill>
                  </a:rPr>
                  <a:t>Read Alignment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5" name="Down Arrow 14"/>
              <p:cNvSpPr/>
              <p:nvPr/>
            </p:nvSpPr>
            <p:spPr>
              <a:xfrm rot="19948085">
                <a:off x="861978" y="3169562"/>
                <a:ext cx="228600" cy="147767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rot="5400000">
                <a:off x="1980406" y="5257800"/>
                <a:ext cx="305594" cy="7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4343400" y="3886200"/>
                <a:ext cx="417967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~300 million base pairs per day leading to</a:t>
                </a:r>
              </a:p>
              <a:p>
                <a:r>
                  <a:rPr lang="en-US" dirty="0" smtClean="0"/>
                  <a:t>~3000 sequences per day per instrument</a:t>
                </a:r>
              </a:p>
              <a:p>
                <a:r>
                  <a:rPr lang="en-US" dirty="0" smtClean="0"/>
                  <a:t>? 500 instruments at ~0.5M</a:t>
                </a:r>
                <a:r>
                  <a:rPr lang="en-US" smtClean="0"/>
                  <a:t>$ each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981200" y="6400800"/>
                <a:ext cx="1307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</a:rPr>
                  <a:t>MapReduce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833234" y="5638800"/>
                <a:ext cx="5581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MPI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Informatics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Cheminformatics studies small molecules that are used in areas such as Pharmaceutical Industry (chemical are drugs interacting selecting with biological compounds) or Energy where they are often catalysts</a:t>
            </a:r>
          </a:p>
          <a:p>
            <a:r>
              <a:rPr lang="en-US" dirty="0" smtClean="0"/>
              <a:t>Indiana University studies interface between chemistry and Biology</a:t>
            </a:r>
          </a:p>
          <a:p>
            <a:pPr lvl="1"/>
            <a:r>
              <a:rPr lang="en-US" dirty="0" smtClean="0"/>
              <a:t>Often with Lilly – major state company</a:t>
            </a:r>
          </a:p>
          <a:p>
            <a:r>
              <a:rPr lang="en-US" dirty="0" smtClean="0"/>
              <a:t>Algorithms to help identify chemicals that might be promising drugs (follow up with expensive experiments)</a:t>
            </a:r>
          </a:p>
          <a:p>
            <a:pPr lvl="1"/>
            <a:r>
              <a:rPr lang="en-US" dirty="0" smtClean="0"/>
              <a:t>PubChem has 26 million compounds</a:t>
            </a:r>
          </a:p>
          <a:p>
            <a:endParaRPr lang="en-US" dirty="0"/>
          </a:p>
        </p:txBody>
      </p:sp>
      <p:pic>
        <p:nvPicPr>
          <p:cNvPr id="35842" name="Picture 2" descr="http://chem2bio2rdf.org/images/linked_bub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9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Informatics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Bioinformatics studies complex molecules;  Cheminformatics studies smaller molecules; Health informatics studies  medical information issues at level of people and populations (collections of people)</a:t>
            </a:r>
          </a:p>
          <a:p>
            <a:pPr lvl="1"/>
            <a:r>
              <a:rPr lang="en-US" dirty="0" smtClean="0"/>
              <a:t>All of these (plus study of imaging) can be called Medical Informatics</a:t>
            </a:r>
          </a:p>
          <a:p>
            <a:r>
              <a:rPr lang="en-US" dirty="0" smtClean="0"/>
              <a:t>Ethos project looks at uses  of devices to help elders manage their life and retain privacy</a:t>
            </a:r>
          </a:p>
          <a:p>
            <a:r>
              <a:rPr lang="en-US" dirty="0" smtClean="0"/>
              <a:t>Studies of medical records – their management and structure</a:t>
            </a:r>
          </a:p>
          <a:p>
            <a:pPr lvl="1"/>
            <a:r>
              <a:rPr lang="en-US" dirty="0" smtClean="0"/>
              <a:t>Major efforts at IU Medical School Indianapolis</a:t>
            </a:r>
          </a:p>
          <a:p>
            <a:r>
              <a:rPr lang="en-US" dirty="0" smtClean="0"/>
              <a:t>Epidemiology is the study of factors affecting the health and illness of populations</a:t>
            </a:r>
          </a:p>
        </p:txBody>
      </p:sp>
      <p:pic>
        <p:nvPicPr>
          <p:cNvPr id="33794" name="Picture 2" descr="http://www.phidgets.com/images/1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2762820"/>
            <a:ext cx="6324600" cy="4095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Informatics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Studies structure of music</a:t>
            </a:r>
          </a:p>
          <a:p>
            <a:r>
              <a:rPr lang="en-US" dirty="0" smtClean="0"/>
              <a:t>Electronic generation of music</a:t>
            </a:r>
          </a:p>
          <a:p>
            <a:r>
              <a:rPr lang="en-US" dirty="0" smtClean="0"/>
              <a:t>Crosses fields of Computer Science, Statistics, Acoustics, and Electronic Music</a:t>
            </a:r>
          </a:p>
          <a:p>
            <a:r>
              <a:rPr lang="en-US" dirty="0" smtClean="0"/>
              <a:t>Techniques similar to Bioinformatics  in that both fields use “data mining” extensively</a:t>
            </a:r>
            <a:endParaRPr lang="en-US" dirty="0"/>
          </a:p>
        </p:txBody>
      </p:sp>
      <p:pic>
        <p:nvPicPr>
          <p:cNvPr id="31746" name="Picture 2" descr="http://xavier.informatics.indiana.edu/~craphael/music_plus_one/blue_sky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1999"/>
            <a:ext cx="20574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Systems and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Physics and Chemistry studies systems with known equations of motion (those from Newton, Einstein and Dirac)</a:t>
            </a:r>
          </a:p>
          <a:p>
            <a:r>
              <a:rPr lang="en-US" dirty="0" smtClean="0"/>
              <a:t>There is a growing interest in systems that have no obvious equations</a:t>
            </a:r>
          </a:p>
          <a:p>
            <a:pPr lvl="1"/>
            <a:r>
              <a:rPr lang="en-US" dirty="0" smtClean="0"/>
              <a:t>Internet, transportation systems, stock market, biological systems as in collections of cells</a:t>
            </a:r>
          </a:p>
          <a:p>
            <a:r>
              <a:rPr lang="en-US" dirty="0" smtClean="0"/>
              <a:t>And Epidemics such as H1N1 spread via movement of people especially by air (at long distance)</a:t>
            </a:r>
          </a:p>
          <a:p>
            <a:r>
              <a:rPr lang="en-US" dirty="0" smtClean="0"/>
              <a:t>End of cold war was a phase transition in world political system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75438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Informatics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257800"/>
          </a:xfrm>
        </p:spPr>
        <p:txBody>
          <a:bodyPr/>
          <a:lstStyle/>
          <a:p>
            <a:r>
              <a:rPr lang="en-US" dirty="0" smtClean="0"/>
              <a:t>Applications of Information Technology to Social Science OR application of Social Science to Information Technology</a:t>
            </a:r>
          </a:p>
          <a:p>
            <a:r>
              <a:rPr lang="en-US" dirty="0"/>
              <a:t> </a:t>
            </a:r>
            <a:r>
              <a:rPr lang="en-US" dirty="0" smtClean="0"/>
              <a:t>Can use different methodology to other parts of SOIC – gather data from interviewing people rather than machines (as in recording data from colliding particles at CERN accelerator)</a:t>
            </a:r>
          </a:p>
          <a:p>
            <a:r>
              <a:rPr lang="en-US" dirty="0" smtClean="0"/>
              <a:t>Topics include social issues in scientific teams, role of information technology in government and how people interact with robots.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3428999"/>
            <a:ext cx="9144000" cy="3429001"/>
            <a:chOff x="0" y="3428999"/>
            <a:chExt cx="9144000" cy="3429001"/>
          </a:xfrm>
        </p:grpSpPr>
        <p:pic>
          <p:nvPicPr>
            <p:cNvPr id="27650" name="Picture 2" descr="http://www.informatics.indiana.edu/selmas/Selma_home/Research_files/shapeimage_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428999"/>
              <a:ext cx="3624247" cy="3429001"/>
            </a:xfrm>
            <a:prstGeom prst="rect">
              <a:avLst/>
            </a:prstGeom>
            <a:noFill/>
          </p:spPr>
        </p:pic>
        <p:pic>
          <p:nvPicPr>
            <p:cNvPr id="27652" name="Picture 4" descr="Opsroo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89022" y="3429000"/>
              <a:ext cx="5554978" cy="342899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Computer Interaction Design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Interactions of Information technology with people</a:t>
            </a:r>
          </a:p>
          <a:p>
            <a:r>
              <a:rPr lang="en-US" dirty="0" smtClean="0"/>
              <a:t>Designing usable electronic products that do what you want e.g. control systems to encourage energy conservation</a:t>
            </a:r>
          </a:p>
          <a:p>
            <a:r>
              <a:rPr lang="en-US" dirty="0" smtClean="0"/>
              <a:t>Theory behind virtual reality as in Interaction of people in Second Life and Gaming</a:t>
            </a:r>
          </a:p>
          <a:p>
            <a:r>
              <a:rPr lang="en-US" dirty="0" smtClean="0"/>
              <a:t>Building usable software systems</a:t>
            </a:r>
          </a:p>
          <a:p>
            <a:r>
              <a:rPr lang="en-US" dirty="0" smtClean="0"/>
              <a:t>Organization of Digital artifacts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3497581"/>
            <a:ext cx="6934200" cy="3360420"/>
            <a:chOff x="0" y="3497581"/>
            <a:chExt cx="6934200" cy="3360420"/>
          </a:xfrm>
        </p:grpSpPr>
        <p:pic>
          <p:nvPicPr>
            <p:cNvPr id="25602" name="Picture 2" descr="http://www.informatics.indiana.edu/hcid/files/SL_Wedding_1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497581"/>
              <a:ext cx="3429000" cy="3360420"/>
            </a:xfrm>
            <a:prstGeom prst="rect">
              <a:avLst/>
            </a:prstGeom>
            <a:noFill/>
          </p:spPr>
        </p:pic>
        <p:pic>
          <p:nvPicPr>
            <p:cNvPr id="25604" name="Picture 4" descr="http://www.informatics.indiana.edu/hcid/files/alien_hominid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9000" y="3516377"/>
              <a:ext cx="3505200" cy="334162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/>
              <a:t>Research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From web dictionaries:</a:t>
            </a:r>
          </a:p>
          <a:p>
            <a:r>
              <a:rPr lang="en-US" dirty="0" smtClean="0"/>
              <a:t>Diligent </a:t>
            </a:r>
            <a:r>
              <a:rPr lang="en-US" dirty="0"/>
              <a:t>and systematic inquiry or investigation into a subject in order to discover or revise facts, theories, applications, 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Scholarly </a:t>
            </a:r>
            <a:r>
              <a:rPr lang="en-US" dirty="0"/>
              <a:t>or scientific investigation or inquiry. See Synonyms at inquiry.</a:t>
            </a:r>
          </a:p>
          <a:p>
            <a:r>
              <a:rPr lang="en-US" dirty="0"/>
              <a:t>Close, careful study.</a:t>
            </a:r>
          </a:p>
          <a:p>
            <a:r>
              <a:rPr lang="en-US" dirty="0" smtClean="0"/>
              <a:t>Root: 1577</a:t>
            </a:r>
            <a:r>
              <a:rPr lang="en-US" dirty="0"/>
              <a:t>, "act of searching closely," from </a:t>
            </a:r>
            <a:r>
              <a:rPr lang="en-US" dirty="0" err="1"/>
              <a:t>M.Fr</a:t>
            </a:r>
            <a:r>
              <a:rPr lang="en-US" dirty="0"/>
              <a:t>. </a:t>
            </a:r>
            <a:r>
              <a:rPr lang="en-US" dirty="0" err="1"/>
              <a:t>recerche</a:t>
            </a:r>
            <a:r>
              <a:rPr lang="en-US" dirty="0"/>
              <a:t> (1539), from </a:t>
            </a:r>
            <a:r>
              <a:rPr lang="en-US" dirty="0" err="1"/>
              <a:t>O.Fr</a:t>
            </a:r>
            <a:r>
              <a:rPr lang="en-US" dirty="0"/>
              <a:t>. </a:t>
            </a:r>
            <a:r>
              <a:rPr lang="en-US" dirty="0" err="1"/>
              <a:t>recercher</a:t>
            </a:r>
            <a:r>
              <a:rPr lang="en-US" dirty="0"/>
              <a:t> "seek out, search closely," from re-, intensive prefix, + </a:t>
            </a:r>
            <a:r>
              <a:rPr lang="en-US" dirty="0" err="1"/>
              <a:t>cercher</a:t>
            </a:r>
            <a:r>
              <a:rPr lang="en-US" dirty="0"/>
              <a:t> "to seek for" (see search). Meaning "scientific inquiry" is first attested 1639. Phrase research and development is recorded from </a:t>
            </a:r>
            <a:r>
              <a:rPr lang="en-US" dirty="0" smtClean="0"/>
              <a:t>1923</a:t>
            </a:r>
          </a:p>
          <a:p>
            <a:r>
              <a:rPr lang="en-US" dirty="0" smtClean="0"/>
              <a:t>I will define as “Thoughtful study of well posed interesting/important question taking account of other relevant such studies”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Cyberinfrastructure and </a:t>
            </a:r>
            <a:br>
              <a:rPr lang="en-US" dirty="0" smtClean="0"/>
            </a:br>
            <a:r>
              <a:rPr lang="en-US" dirty="0" smtClean="0"/>
              <a:t>High Performance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Generalizes to Computer Systems or Distributed Systems and can include Sensor nets</a:t>
            </a:r>
          </a:p>
          <a:p>
            <a:r>
              <a:rPr lang="en-US" sz="2400" dirty="0" smtClean="0"/>
              <a:t>Cyberinfrastructure is worldwide electronic fabric supporting science research (such as simulate early universe) or development (stewardship of nuclear stockpile in era when testing forbidden – simulate aging of nuclear devices)</a:t>
            </a:r>
          </a:p>
          <a:p>
            <a:r>
              <a:rPr lang="en-US" sz="2400" dirty="0" smtClean="0"/>
              <a:t>High Performance Computing includes algorithms and software for parallel computers where one could use 200,000 cores simultaneously</a:t>
            </a:r>
          </a:p>
          <a:p>
            <a:r>
              <a:rPr lang="en-US" sz="2400" dirty="0" smtClean="0"/>
              <a:t>Collaborate with many application areas such as particle physics, weather and climate, polar science (melting of glaciers), earthquake forecasting as well as all areas of Medical Informatics</a:t>
            </a:r>
          </a:p>
          <a:p>
            <a:r>
              <a:rPr lang="en-US" sz="2400" dirty="0" smtClean="0"/>
              <a:t>Indiana strong in this area with collaboration with UITS – the University  Information Technology Support Organization as part of TeraGrid</a:t>
            </a:r>
          </a:p>
          <a:p>
            <a:endParaRPr lang="en-US" sz="2400" dirty="0"/>
          </a:p>
        </p:txBody>
      </p:sp>
      <p:pic>
        <p:nvPicPr>
          <p:cNvPr id="4" name="Picture 7" descr="Pictu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8229600" cy="6835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Data, Databases and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 striking feature of many areas is the “Data Deluge” where we see the Internet and data from scientific instruments increasing exponentially in size</a:t>
            </a:r>
          </a:p>
          <a:p>
            <a:r>
              <a:rPr lang="en-US" sz="2800" dirty="0" smtClean="0">
                <a:hlinkClick r:id="rId3"/>
              </a:rPr>
              <a:t>http://research.microsoft.com/en-us/collaboration/fourthparadigm/</a:t>
            </a:r>
            <a:endParaRPr lang="en-US" sz="2800" dirty="0" smtClean="0"/>
          </a:p>
          <a:p>
            <a:r>
              <a:rPr lang="en-US" sz="2800" dirty="0" smtClean="0"/>
              <a:t>Bioinformatics and Cheminformatics “high throughput” devices illustrate data deluge</a:t>
            </a:r>
          </a:p>
          <a:p>
            <a:r>
              <a:rPr lang="en-US" sz="2800" dirty="0" smtClean="0"/>
              <a:t>One needs to store , access and manage data (databases are large CS area) including adding metadata (data describing data)</a:t>
            </a:r>
          </a:p>
          <a:p>
            <a:r>
              <a:rPr lang="en-US" sz="2800" dirty="0" smtClean="0"/>
              <a:t>One needs to “mine” data (machine learning, data mining ..)</a:t>
            </a:r>
          </a:p>
          <a:p>
            <a:r>
              <a:rPr lang="en-US" sz="2800" dirty="0" smtClean="0"/>
              <a:t>One needs to query data (from indices) or search it in Google style</a:t>
            </a:r>
          </a:p>
          <a:p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914400"/>
            <a:ext cx="9144000" cy="5562600"/>
            <a:chOff x="0" y="1295400"/>
            <a:chExt cx="9144000" cy="55626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>
              <a:lum bright="6000" contrast="18000"/>
            </a:blip>
            <a:srcRect l="17134"/>
            <a:stretch>
              <a:fillRect/>
            </a:stretch>
          </p:blipFill>
          <p:spPr bwMode="auto">
            <a:xfrm>
              <a:off x="0" y="1295400"/>
              <a:ext cx="3657600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5" descr="adas-wr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1308100"/>
              <a:ext cx="7086600" cy="554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6" descr="Melbourne, FL Short Range Base Reflectivity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4724400"/>
              <a:ext cx="1981200" cy="2133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Ubiquitous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chips get smaller and cheaper, there are more and more entities with computers in them</a:t>
            </a:r>
          </a:p>
          <a:p>
            <a:pPr lvl="1"/>
            <a:r>
              <a:rPr lang="en-US" dirty="0" smtClean="0"/>
              <a:t>4.6 Billion cell phones at end of 2009</a:t>
            </a:r>
          </a:p>
          <a:p>
            <a:r>
              <a:rPr lang="en-US" dirty="0" smtClean="0"/>
              <a:t>You can sprinkle your home and indeed your body with devices</a:t>
            </a:r>
          </a:p>
          <a:p>
            <a:pPr lvl="1"/>
            <a:r>
              <a:rPr lang="en-US" dirty="0" smtClean="0"/>
              <a:t>Ubiquitous City project in Korea studies implications of this trend including needed Cyberinfrastructure</a:t>
            </a:r>
          </a:p>
          <a:p>
            <a:r>
              <a:rPr lang="en-US" dirty="0" smtClean="0"/>
              <a:t>Health Science advances from devices on body</a:t>
            </a:r>
          </a:p>
          <a:p>
            <a:r>
              <a:rPr lang="en-US" dirty="0" smtClean="0"/>
              <a:t>Earthquake forecasting uses network of GPS and Seismic sensors</a:t>
            </a:r>
            <a:endParaRPr lang="en-US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print"/>
          <a:srcRect l="665" t="24306" r="48795" b="26476"/>
          <a:stretch>
            <a:fillRect/>
          </a:stretch>
        </p:blipFill>
        <p:spPr bwMode="auto">
          <a:xfrm>
            <a:off x="0" y="1143000"/>
            <a:ext cx="909497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Robotics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r>
              <a:rPr lang="en-US" dirty="0" smtClean="0"/>
              <a:t>This is study of computer controlled “machines” such as</a:t>
            </a:r>
          </a:p>
          <a:p>
            <a:pPr lvl="1"/>
            <a:r>
              <a:rPr lang="en-US" dirty="0" smtClean="0"/>
              <a:t>Vehicles (say on Mars) or human-formed robots</a:t>
            </a:r>
          </a:p>
          <a:p>
            <a:pPr lvl="1"/>
            <a:r>
              <a:rPr lang="en-US" dirty="0" smtClean="0"/>
              <a:t>Surgical instruments</a:t>
            </a:r>
          </a:p>
          <a:p>
            <a:r>
              <a:rPr lang="en-US" dirty="0" smtClean="0"/>
              <a:t>Involves areas such as image processing to disentangle what Robot sees and “artificial intelligence” to make decisions</a:t>
            </a:r>
          </a:p>
          <a:p>
            <a:r>
              <a:rPr lang="en-US" dirty="0" smtClean="0"/>
              <a:t>Interactions between Humans and Robots</a:t>
            </a:r>
          </a:p>
          <a:p>
            <a:pPr lvl="1"/>
            <a:r>
              <a:rPr lang="en-US" dirty="0" smtClean="0"/>
              <a:t>Natural Language understanding</a:t>
            </a:r>
          </a:p>
          <a:p>
            <a:pPr lvl="1"/>
            <a:r>
              <a:rPr lang="en-US" dirty="0" smtClean="0"/>
              <a:t>How do humans react to robots rather than people!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-1" y="0"/>
            <a:ext cx="5541815" cy="6858000"/>
            <a:chOff x="-1" y="0"/>
            <a:chExt cx="5541815" cy="6858000"/>
          </a:xfrm>
        </p:grpSpPr>
        <p:pic>
          <p:nvPicPr>
            <p:cNvPr id="17410" name="Picture 2" descr="http://www.cs.indiana.edu/~hauserk/images/wafr2006_primitiv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0"/>
              <a:ext cx="5486401" cy="2578611"/>
            </a:xfrm>
            <a:prstGeom prst="rect">
              <a:avLst/>
            </a:prstGeom>
            <a:noFill/>
          </p:spPr>
        </p:pic>
        <p:pic>
          <p:nvPicPr>
            <p:cNvPr id="17412" name="Picture 4" descr="http://www.cs.indiana.edu/~hauserk/images/icra2009_leaving_flatlan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590800"/>
              <a:ext cx="5541814" cy="4267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and Computer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Computer Graphics underlies gaming and Pixar movies and involves visualizing computer constructed objects/scenes</a:t>
            </a:r>
          </a:p>
          <a:p>
            <a:pPr lvl="1"/>
            <a:r>
              <a:rPr lang="en-US" sz="2400" dirty="0" smtClean="0"/>
              <a:t>Elegant theory of lighting</a:t>
            </a:r>
          </a:p>
          <a:p>
            <a:pPr lvl="1"/>
            <a:r>
              <a:rPr lang="en-US" sz="2400" dirty="0" smtClean="0"/>
              <a:t>This is very compute intensive and uses farms of computers</a:t>
            </a:r>
          </a:p>
          <a:p>
            <a:r>
              <a:rPr lang="en-US" sz="2800" dirty="0" smtClean="0"/>
              <a:t>Visualization more broadly is trying to add power of human eye to increase discovery</a:t>
            </a:r>
          </a:p>
          <a:p>
            <a:pPr lvl="1"/>
            <a:r>
              <a:rPr lang="en-US" sz="2400" dirty="0" smtClean="0"/>
              <a:t>Many challenges when one is looking at something not easily mapped to 2D screen (such as a three dimensional flow of plasma at center of universe)</a:t>
            </a:r>
          </a:p>
          <a:p>
            <a:pPr lvl="1"/>
            <a:r>
              <a:rPr lang="en-US" sz="2400" dirty="0" smtClean="0"/>
              <a:t>Mapping abstract data (“information visualization”) such as genes that are lists of base pairs </a:t>
            </a:r>
          </a:p>
          <a:p>
            <a:pPr lvl="1"/>
            <a:r>
              <a:rPr lang="en-US" sz="2400" dirty="0" smtClean="0"/>
              <a:t>Interesting devices include 3D glasses and sophisticated environments such as caves</a:t>
            </a:r>
            <a:endParaRPr lang="en-US" sz="2400" dirty="0"/>
          </a:p>
        </p:txBody>
      </p:sp>
      <p:pic>
        <p:nvPicPr>
          <p:cNvPr id="15362" name="Picture 2" descr="http://www.avl.iu.edu/projects/FAS/gallery/hurt2_transp_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pic>
        <p:nvPicPr>
          <p:cNvPr id="5" name="Picture 4" descr="MG30000-17clusters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field studies designs of computer and in particular the CPU  </a:t>
            </a:r>
          </a:p>
          <a:p>
            <a:r>
              <a:rPr lang="en-US" sz="2800" dirty="0" smtClean="0"/>
              <a:t>This field has tended to move from universities to industry as chips have become complicated and the infrastructure to produce them so expensive. </a:t>
            </a:r>
          </a:p>
          <a:p>
            <a:r>
              <a:rPr lang="en-US" sz="2800" dirty="0" smtClean="0"/>
              <a:t>There is still a lot of innovation with discussion of number of cores in a single chip – this is 4-8 for mainline Intel/AMD chips but GPU’s have an order of magnitude more</a:t>
            </a:r>
          </a:p>
          <a:p>
            <a:r>
              <a:rPr lang="en-US" sz="2800" dirty="0" smtClean="0"/>
              <a:t>Other specializations interesting including those for particular languages such as Scheme</a:t>
            </a:r>
            <a:endParaRPr lang="en-US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10930" t="17251" r="9434"/>
          <a:stretch>
            <a:fillRect/>
          </a:stretch>
        </p:blipFill>
        <p:spPr bwMode="auto">
          <a:xfrm>
            <a:off x="0" y="-22412"/>
            <a:ext cx="9144000" cy="688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Computer 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Computer hardware studies the computers; computer networking their links; Cyberinfrastructure/Computer systems the software on top of computer hardware and networking</a:t>
            </a:r>
          </a:p>
          <a:p>
            <a:r>
              <a:rPr lang="en-US" sz="2800" dirty="0" smtClean="0"/>
              <a:t>New Internet architecture design – the current approach will not have enough addresses as we get flood of small devices connected to internet</a:t>
            </a:r>
          </a:p>
          <a:p>
            <a:r>
              <a:rPr lang="en-US" sz="2800" dirty="0" smtClean="0"/>
              <a:t>Performance analysis of IPSec and optimizations (network message protocol)</a:t>
            </a:r>
          </a:p>
          <a:p>
            <a:r>
              <a:rPr lang="en-US" sz="2800" dirty="0" smtClean="0"/>
              <a:t>Several areas on intersection of networking and </a:t>
            </a:r>
            <a:r>
              <a:rPr lang="en-US" sz="2800" dirty="0" err="1" smtClean="0"/>
              <a:t>secrity</a:t>
            </a:r>
            <a:endParaRPr lang="en-US" sz="2800" dirty="0" smtClean="0"/>
          </a:p>
          <a:p>
            <a:pPr lvl="1"/>
            <a:r>
              <a:rPr lang="en-US" sz="2400" dirty="0" smtClean="0"/>
              <a:t>Distributed reputation systems</a:t>
            </a:r>
          </a:p>
          <a:p>
            <a:pPr lvl="1"/>
            <a:r>
              <a:rPr lang="en-US" sz="2400" dirty="0" smtClean="0"/>
              <a:t>DNS configuration and security</a:t>
            </a:r>
          </a:p>
          <a:p>
            <a:pPr lvl="1"/>
            <a:r>
              <a:rPr lang="en-US" sz="2400" dirty="0" smtClean="0"/>
              <a:t>Malware in peer-to-peer </a:t>
            </a:r>
            <a:br>
              <a:rPr lang="en-US" sz="2400" dirty="0" smtClean="0"/>
            </a:br>
            <a:r>
              <a:rPr lang="en-US" sz="2400" dirty="0" smtClean="0"/>
              <a:t>applications</a:t>
            </a:r>
          </a:p>
          <a:p>
            <a:pPr lvl="1"/>
            <a:r>
              <a:rPr lang="en-US" sz="2400" dirty="0" smtClean="0"/>
              <a:t>Prevention of IP source address </a:t>
            </a:r>
            <a:br>
              <a:rPr lang="en-US" sz="2400" dirty="0" smtClean="0"/>
            </a:br>
            <a:r>
              <a:rPr lang="en-US" sz="2400" dirty="0" smtClean="0"/>
              <a:t>forgery (IP Spoofing)</a:t>
            </a:r>
          </a:p>
          <a:p>
            <a:pPr lvl="1"/>
            <a:r>
              <a:rPr lang="en-US" sz="2400" dirty="0" smtClean="0"/>
              <a:t>Routing and trust</a:t>
            </a:r>
          </a:p>
          <a:p>
            <a:pPr lvl="1"/>
            <a:r>
              <a:rPr lang="en-US" sz="2400" dirty="0" smtClean="0"/>
              <a:t>Network security for mobile devices</a:t>
            </a:r>
          </a:p>
          <a:p>
            <a:endParaRPr lang="en-US" sz="2800" dirty="0"/>
          </a:p>
        </p:txBody>
      </p:sp>
      <p:pic>
        <p:nvPicPr>
          <p:cNvPr id="10242" name="Picture 2" descr="Networking Research Gro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480221"/>
            <a:ext cx="4728656" cy="1880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Programming Languages and Compilers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This studies the expression of a problem to put on a computer (Language) and the conversion of this Language into machine executable form (Compilers)</a:t>
            </a:r>
          </a:p>
          <a:p>
            <a:r>
              <a:rPr lang="en-US" dirty="0" smtClean="0"/>
              <a:t>There are many styles of Languages and different compiler challenges (such as targeting parallel computers)</a:t>
            </a:r>
          </a:p>
          <a:p>
            <a:r>
              <a:rPr lang="en-US" dirty="0" smtClean="0"/>
              <a:t>Some languages address subsets of </a:t>
            </a:r>
            <a:br>
              <a:rPr lang="en-US" dirty="0" smtClean="0"/>
            </a:br>
            <a:r>
              <a:rPr lang="en-US" dirty="0" smtClean="0"/>
              <a:t>problems (The Internet, Physics) </a:t>
            </a:r>
          </a:p>
          <a:p>
            <a:r>
              <a:rPr lang="en-US" dirty="0" smtClean="0"/>
              <a:t>Indiana University pioneers in Scheme </a:t>
            </a:r>
            <a:br>
              <a:rPr lang="en-US" dirty="0" smtClean="0"/>
            </a:br>
            <a:r>
              <a:rPr lang="en-US" dirty="0" smtClean="0"/>
              <a:t>Language and aspects of parallel </a:t>
            </a:r>
            <a:br>
              <a:rPr lang="en-US" dirty="0" smtClean="0"/>
            </a:br>
            <a:r>
              <a:rPr lang="en-US" dirty="0" smtClean="0"/>
              <a:t>computing</a:t>
            </a:r>
          </a:p>
          <a:p>
            <a:pPr lvl="1"/>
            <a:r>
              <a:rPr lang="en-US" dirty="0" smtClean="0"/>
              <a:t>Compilers need “run-time” to support </a:t>
            </a:r>
            <a:br>
              <a:rPr lang="en-US" dirty="0" smtClean="0"/>
            </a:br>
            <a:r>
              <a:rPr lang="en-US" dirty="0" smtClean="0"/>
              <a:t>code execution (as </a:t>
            </a:r>
            <a:r>
              <a:rPr lang="en-US" dirty="0" err="1" smtClean="0"/>
              <a:t>OpenMPI</a:t>
            </a:r>
            <a:r>
              <a:rPr lang="en-US" dirty="0" smtClean="0"/>
              <a:t> for parallelism)</a:t>
            </a:r>
            <a:endParaRPr lang="en-US" dirty="0"/>
          </a:p>
        </p:txBody>
      </p:sp>
      <p:pic>
        <p:nvPicPr>
          <p:cNvPr id="4098" name="Picture 2" descr="http://www.scheme.com/tspl3/canned/small-co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352800"/>
            <a:ext cx="2362200" cy="3037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Artificial Intelligence, Artificial Life and Cognitive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Here are areas that look at developing computing systems that “think” i.e. make decisions similar to humans</a:t>
            </a:r>
          </a:p>
          <a:p>
            <a:r>
              <a:rPr lang="en-US" dirty="0" smtClean="0"/>
              <a:t>Some model how people work together and others how brains (many neurons) function</a:t>
            </a:r>
          </a:p>
          <a:p>
            <a:r>
              <a:rPr lang="en-US" dirty="0" smtClean="0"/>
              <a:t>Cognitive science is the interdisciplinary study of mind and the nature of intelligence. Centered in College of Arts and Science with strong School of Informatics and Computing collaboration</a:t>
            </a:r>
          </a:p>
          <a:p>
            <a:pPr lvl="1"/>
            <a:r>
              <a:rPr lang="en-US" dirty="0" smtClean="0"/>
              <a:t> error-making, creative translation, scientific discovery, musical composition, the comprehension and invention of jokes, the nature of sexist language and default imagery, philosophy of mind, and foundations of artificial intelligence</a:t>
            </a:r>
            <a:endParaRPr lang="en-US" dirty="0"/>
          </a:p>
        </p:txBody>
      </p:sp>
      <p:pic>
        <p:nvPicPr>
          <p:cNvPr id="8194" name="Picture 2" descr="http://www.beanblossom.in.us/larryy/Images/pw4smallcmp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03120"/>
            <a:ext cx="5943600" cy="4754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Computation Theory and Logic</a:t>
            </a:r>
            <a:br>
              <a:rPr lang="en-US" dirty="0" smtClean="0"/>
            </a:br>
            <a:r>
              <a:rPr lang="en-US" dirty="0" smtClean="0"/>
              <a:t>Quantum Computing</a:t>
            </a:r>
            <a:r>
              <a:rPr lang="en-US" b="0" dirty="0" smtClean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Validation of imperative, declarative, and object-oriented programs</a:t>
            </a:r>
          </a:p>
          <a:p>
            <a:r>
              <a:rPr lang="en-US" dirty="0" smtClean="0"/>
              <a:t>Program feasibility certification</a:t>
            </a:r>
          </a:p>
          <a:p>
            <a:r>
              <a:rPr lang="en-US" dirty="0" smtClean="0"/>
              <a:t>Typing disciplines and monads for functional and object-oriented programs</a:t>
            </a:r>
          </a:p>
          <a:p>
            <a:r>
              <a:rPr lang="en-US" dirty="0" smtClean="0"/>
              <a:t>Automatic support and logical foundations of syntactic theories</a:t>
            </a:r>
          </a:p>
          <a:p>
            <a:r>
              <a:rPr lang="en-US" dirty="0" smtClean="0"/>
              <a:t>Non-classical logics and their computational contents</a:t>
            </a:r>
          </a:p>
          <a:p>
            <a:r>
              <a:rPr lang="en-US" dirty="0" smtClean="0"/>
              <a:t>Models of information and computation</a:t>
            </a:r>
          </a:p>
          <a:p>
            <a:r>
              <a:rPr lang="en-US" dirty="0" smtClean="0"/>
              <a:t>Computational and mathematical foundations of linguistics</a:t>
            </a:r>
          </a:p>
          <a:p>
            <a:r>
              <a:rPr lang="en-US" dirty="0" smtClean="0"/>
              <a:t>New logical paradigms (e.g. visual, parallel, hybrid) that transcend traditional sequential and symbolic formalisms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r>
              <a:rPr lang="en-US" dirty="0" smtClean="0"/>
              <a:t>Some key aspects of “Research”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Becoming a researcher; Identifying and applying to graduate school; what jobs are there – industry, university, national laboratory</a:t>
            </a:r>
          </a:p>
          <a:p>
            <a:r>
              <a:rPr lang="en-US" dirty="0" smtClean="0"/>
              <a:t>What is and isn’t Research (Research v Development)</a:t>
            </a:r>
          </a:p>
          <a:p>
            <a:r>
              <a:rPr lang="en-US" dirty="0" smtClean="0"/>
              <a:t>Is your research novel?</a:t>
            </a:r>
          </a:p>
          <a:p>
            <a:r>
              <a:rPr lang="en-US" dirty="0" smtClean="0"/>
              <a:t>Identification and elaboration of research topics</a:t>
            </a:r>
          </a:p>
          <a:p>
            <a:r>
              <a:rPr lang="en-US" dirty="0" smtClean="0"/>
              <a:t>Methodologies of (scientific) study</a:t>
            </a:r>
          </a:p>
          <a:p>
            <a:r>
              <a:rPr lang="en-US" dirty="0" smtClean="0"/>
              <a:t>Identification of “state of the art”</a:t>
            </a:r>
          </a:p>
          <a:p>
            <a:r>
              <a:rPr lang="en-US" dirty="0" smtClean="0"/>
              <a:t>Mentoring, (Long term) Collaboration …</a:t>
            </a:r>
          </a:p>
          <a:p>
            <a:r>
              <a:rPr lang="en-US" dirty="0" smtClean="0"/>
              <a:t>Patience and Hard work</a:t>
            </a:r>
          </a:p>
          <a:p>
            <a:r>
              <a:rPr lang="en-US" dirty="0" smtClean="0"/>
              <a:t>Ethics, acknowledgements</a:t>
            </a:r>
          </a:p>
          <a:p>
            <a:r>
              <a:rPr lang="en-US" dirty="0" smtClean="0"/>
              <a:t>(Multimedia) presentation of results from “</a:t>
            </a:r>
            <a:r>
              <a:rPr lang="en-US" dirty="0" err="1" smtClean="0"/>
              <a:t>PowerPoints</a:t>
            </a:r>
            <a:r>
              <a:rPr lang="en-US" dirty="0" smtClean="0"/>
              <a:t>” to posters/movies and papers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/>
              <a:t>Short Motivation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867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 did research as an undergraduate each summer</a:t>
            </a:r>
          </a:p>
          <a:p>
            <a:r>
              <a:rPr lang="en-US" dirty="0" smtClean="0"/>
              <a:t>It not only interested me in Science but inspired an interest in computers which at time had little coverage in courses – they were very mathematical</a:t>
            </a:r>
          </a:p>
          <a:p>
            <a:r>
              <a:rPr lang="en-US" dirty="0" smtClean="0"/>
              <a:t>My first summer, I learnt Fortran and carried programs for Crystallography research group back and forth between Cambridge and London each day</a:t>
            </a:r>
          </a:p>
          <a:p>
            <a:r>
              <a:rPr lang="en-US" dirty="0" smtClean="0"/>
              <a:t>Led to my first paper: Fox, G. C. and Holmes, K. C. ``An Alternative Method of Solving the Layer Scaling Equations of Hamilton, </a:t>
            </a:r>
            <a:r>
              <a:rPr lang="en-US" dirty="0" err="1" smtClean="0"/>
              <a:t>Rollett</a:t>
            </a:r>
            <a:r>
              <a:rPr lang="en-US" dirty="0" smtClean="0"/>
              <a:t>, and Sparks,'' </a:t>
            </a:r>
            <a:r>
              <a:rPr lang="en-US" dirty="0" err="1" smtClean="0"/>
              <a:t>Acta</a:t>
            </a:r>
            <a:r>
              <a:rPr lang="en-US" dirty="0" smtClean="0"/>
              <a:t> </a:t>
            </a:r>
            <a:r>
              <a:rPr lang="en-US" dirty="0" err="1" smtClean="0"/>
              <a:t>Cryst</a:t>
            </a:r>
            <a:r>
              <a:rPr lang="en-US" dirty="0" smtClean="0"/>
              <a:t>. 20, 886 (1966). </a:t>
            </a:r>
          </a:p>
          <a:p>
            <a:r>
              <a:rPr lang="en-US" dirty="0" smtClean="0"/>
              <a:t>This model – do something modest in an exciting research area – is still a good way to get started</a:t>
            </a:r>
          </a:p>
          <a:p>
            <a:r>
              <a:rPr lang="en-US" dirty="0" smtClean="0"/>
              <a:t>Informatics and Computing School  can help you with such “Research Experiences for Undergraduates”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Form teams so students learn about collaboration in research. </a:t>
            </a:r>
          </a:p>
          <a:p>
            <a:r>
              <a:rPr lang="en-US" dirty="0" smtClean="0"/>
              <a:t>Each team is nominally 6 students and 2 mentors and will do 2 or 3 related projects in a  research area assigned to team. </a:t>
            </a:r>
          </a:p>
          <a:p>
            <a:r>
              <a:rPr lang="en-US" dirty="0" smtClean="0"/>
              <a:t>The team will deliver overview of research field at mid term and research results at end of semester </a:t>
            </a:r>
          </a:p>
          <a:p>
            <a:r>
              <a:rPr lang="en-US" dirty="0" smtClean="0"/>
              <a:t>Results documented by Poster, Video placed on </a:t>
            </a:r>
            <a:r>
              <a:rPr lang="en-US" dirty="0" err="1" smtClean="0"/>
              <a:t>Youtube</a:t>
            </a:r>
            <a:r>
              <a:rPr lang="en-US" dirty="0" smtClean="0"/>
              <a:t> and usual research </a:t>
            </a:r>
            <a:r>
              <a:rPr lang="en-US" dirty="0" smtClean="0"/>
              <a:t>output (presentations, papers, web)</a:t>
            </a:r>
          </a:p>
          <a:p>
            <a:r>
              <a:rPr lang="en-US" dirty="0" smtClean="0"/>
              <a:t>Your team will work together electronically (that’s how its done in major research project) with class interactions and possibly other team meetings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we will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to apply to graduate school </a:t>
            </a:r>
          </a:p>
          <a:p>
            <a:r>
              <a:rPr lang="en-US" dirty="0" smtClean="0"/>
              <a:t>How to do a Poster/Presentation </a:t>
            </a:r>
          </a:p>
          <a:p>
            <a:r>
              <a:rPr lang="en-US" dirty="0" smtClean="0"/>
              <a:t>How to take/edit video </a:t>
            </a:r>
          </a:p>
          <a:p>
            <a:r>
              <a:rPr lang="en-US" dirty="0" smtClean="0"/>
              <a:t>Writing a paper/proposal </a:t>
            </a:r>
          </a:p>
          <a:p>
            <a:r>
              <a:rPr lang="en-US" dirty="0" smtClean="0"/>
              <a:t>How to learn from research supervisor </a:t>
            </a:r>
          </a:p>
          <a:p>
            <a:r>
              <a:rPr lang="en-US" dirty="0" smtClean="0"/>
              <a:t>Ethics, Acknowledgements and dealing with related work</a:t>
            </a:r>
          </a:p>
          <a:p>
            <a:r>
              <a:rPr lang="en-US" dirty="0" smtClean="0"/>
              <a:t>Collaboration </a:t>
            </a:r>
          </a:p>
          <a:p>
            <a:r>
              <a:rPr lang="en-US" dirty="0" smtClean="0"/>
              <a:t>Graduate Student round table </a:t>
            </a:r>
          </a:p>
          <a:p>
            <a:r>
              <a:rPr lang="en-US" dirty="0" smtClean="0"/>
              <a:t>Other faculty talks on their research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r>
              <a:rPr lang="en-US" dirty="0" smtClean="0"/>
              <a:t>Near Term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First time this class has been taught!</a:t>
            </a:r>
          </a:p>
          <a:p>
            <a:r>
              <a:rPr lang="en-US" dirty="0" smtClean="0"/>
              <a:t>Find out about you</a:t>
            </a:r>
          </a:p>
          <a:p>
            <a:pPr lvl="1"/>
            <a:r>
              <a:rPr lang="en-US" dirty="0" smtClean="0"/>
              <a:t>Your experience and interests</a:t>
            </a:r>
          </a:p>
          <a:p>
            <a:pPr lvl="1"/>
            <a:r>
              <a:rPr lang="en-US" dirty="0" smtClean="0"/>
              <a:t>How did you find out about class</a:t>
            </a:r>
          </a:p>
          <a:p>
            <a:pPr lvl="1"/>
            <a:r>
              <a:rPr lang="en-US" dirty="0" smtClean="0"/>
              <a:t>What would you like to get out of class</a:t>
            </a:r>
          </a:p>
          <a:p>
            <a:pPr lvl="1"/>
            <a:r>
              <a:rPr lang="en-US" dirty="0" smtClean="0"/>
              <a:t>Any questions today?</a:t>
            </a:r>
          </a:p>
          <a:p>
            <a:r>
              <a:rPr lang="en-US" dirty="0" smtClean="0"/>
              <a:t>Pose first Homework – which is overview one area of SOIC research and rank top your top 5 interests</a:t>
            </a:r>
          </a:p>
          <a:p>
            <a:r>
              <a:rPr lang="en-US" dirty="0" smtClean="0"/>
              <a:t>January 13, 18,20; mix of faculty(me), graduate students and undergraduate  leading discussions of research</a:t>
            </a:r>
          </a:p>
          <a:p>
            <a:r>
              <a:rPr lang="en-US" dirty="0" smtClean="0"/>
              <a:t>By January 26, form teams with chosen topics</a:t>
            </a:r>
          </a:p>
          <a:p>
            <a:r>
              <a:rPr lang="en-US" dirty="0" smtClean="0"/>
              <a:t>At end of this class – tell me your most important unanswered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Research in School of Informatics and Computing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41020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http://www.infomall.org/I399/SOICResearch.html</a:t>
            </a:r>
            <a:endParaRPr lang="en-US" dirty="0" smtClean="0"/>
          </a:p>
          <a:p>
            <a:r>
              <a:rPr lang="en-US" dirty="0" smtClean="0"/>
              <a:t>This is a Summary divided into 3 broad areas</a:t>
            </a:r>
          </a:p>
          <a:p>
            <a:r>
              <a:rPr lang="en-US" dirty="0" smtClean="0"/>
              <a:t>Largely Informatics</a:t>
            </a:r>
          </a:p>
          <a:p>
            <a:r>
              <a:rPr lang="en-US" dirty="0" smtClean="0"/>
              <a:t>Largely Applied Computer Science</a:t>
            </a:r>
          </a:p>
          <a:p>
            <a:r>
              <a:rPr lang="en-US" dirty="0" smtClean="0"/>
              <a:t>Traditional core Computer Science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As in most fields, there are more opportunities and greater growth in areas outside core although latter remains critical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Largely Informatics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Security</a:t>
            </a:r>
          </a:p>
          <a:p>
            <a:r>
              <a:rPr lang="en-US" dirty="0" smtClean="0"/>
              <a:t>Bioinformatics</a:t>
            </a:r>
          </a:p>
          <a:p>
            <a:r>
              <a:rPr lang="en-US" dirty="0" smtClean="0"/>
              <a:t>Cheminformatics</a:t>
            </a:r>
          </a:p>
          <a:p>
            <a:r>
              <a:rPr lang="en-US" dirty="0" smtClean="0"/>
              <a:t>Health Informatics</a:t>
            </a:r>
          </a:p>
          <a:p>
            <a:r>
              <a:rPr lang="en-US" dirty="0" smtClean="0"/>
              <a:t>Music Informatics</a:t>
            </a:r>
          </a:p>
          <a:p>
            <a:r>
              <a:rPr lang="en-US" dirty="0" smtClean="0"/>
              <a:t>Complex Networks and Systems</a:t>
            </a:r>
          </a:p>
          <a:p>
            <a:r>
              <a:rPr lang="en-US" dirty="0" smtClean="0"/>
              <a:t>Social Informatics</a:t>
            </a:r>
          </a:p>
          <a:p>
            <a:r>
              <a:rPr lang="en-US" dirty="0" smtClean="0"/>
              <a:t>Human Computer Interaction Design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These fields are covered in many universities but often not in Computer Science (although mathematical side of Security often in CS)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2378</TotalTime>
  <Words>2056</Words>
  <Application>Microsoft Office PowerPoint</Application>
  <PresentationFormat>On-screen Show (4:3)</PresentationFormat>
  <Paragraphs>273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Research Methods for Informatics and Computing  A: Introduction</vt:lpstr>
      <vt:lpstr>Research</vt:lpstr>
      <vt:lpstr>Some key aspects of “Research”</vt:lpstr>
      <vt:lpstr>Short Motivation</vt:lpstr>
      <vt:lpstr>Basic Plan</vt:lpstr>
      <vt:lpstr>Things we will do</vt:lpstr>
      <vt:lpstr>Near Term Plan</vt:lpstr>
      <vt:lpstr>Research in School of Informatics and Computing</vt:lpstr>
      <vt:lpstr>Largely Informatics</vt:lpstr>
      <vt:lpstr>Largely Applied Computer Science</vt:lpstr>
      <vt:lpstr>Largely Core Computer Science</vt:lpstr>
      <vt:lpstr>IU Research areas in a nutshell -- Security</vt:lpstr>
      <vt:lpstr>Bioinformatics</vt:lpstr>
      <vt:lpstr>Chemical Informatics</vt:lpstr>
      <vt:lpstr>Health Informatics</vt:lpstr>
      <vt:lpstr>Music Informatics</vt:lpstr>
      <vt:lpstr>Complex Systems and Networks</vt:lpstr>
      <vt:lpstr>Social Informatics </vt:lpstr>
      <vt:lpstr>Human Computer Interaction Design </vt:lpstr>
      <vt:lpstr>Cyberinfrastructure and  High Performance Computing</vt:lpstr>
      <vt:lpstr>Data, Databases and Search</vt:lpstr>
      <vt:lpstr>Ubiquitous Computing</vt:lpstr>
      <vt:lpstr>Robotics</vt:lpstr>
      <vt:lpstr>Visualization and Computer Graphics</vt:lpstr>
      <vt:lpstr>Computer Architecture</vt:lpstr>
      <vt:lpstr>Computer Networking</vt:lpstr>
      <vt:lpstr>Programming Languages and Compilers</vt:lpstr>
      <vt:lpstr>Artificial Intelligence, Artificial Life and Cognitive Science</vt:lpstr>
      <vt:lpstr>Computation Theory and Logic Quantum Computing 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356</cp:revision>
  <dcterms:created xsi:type="dcterms:W3CDTF">2010-01-10T02:32:38Z</dcterms:created>
  <dcterms:modified xsi:type="dcterms:W3CDTF">2010-01-13T22:15:06Z</dcterms:modified>
</cp:coreProperties>
</file>