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71" r:id="rId3"/>
    <p:sldId id="270" r:id="rId4"/>
    <p:sldId id="258" r:id="rId5"/>
    <p:sldId id="261" r:id="rId6"/>
    <p:sldId id="262" r:id="rId7"/>
    <p:sldId id="263" r:id="rId8"/>
    <p:sldId id="259" r:id="rId9"/>
    <p:sldId id="260" r:id="rId10"/>
    <p:sldId id="265" r:id="rId11"/>
    <p:sldId id="266" r:id="rId12"/>
    <p:sldId id="267" r:id="rId13"/>
    <p:sldId id="268" r:id="rId14"/>
    <p:sldId id="264" r:id="rId15"/>
    <p:sldId id="272" r:id="rId16"/>
    <p:sldId id="273" r:id="rId17"/>
    <p:sldId id="280" r:id="rId18"/>
    <p:sldId id="274" r:id="rId19"/>
    <p:sldId id="281" r:id="rId20"/>
    <p:sldId id="286" r:id="rId21"/>
    <p:sldId id="285" r:id="rId22"/>
    <p:sldId id="288" r:id="rId23"/>
    <p:sldId id="289" r:id="rId24"/>
    <p:sldId id="290" r:id="rId25"/>
    <p:sldId id="291" r:id="rId26"/>
    <p:sldId id="287" r:id="rId27"/>
    <p:sldId id="293" r:id="rId28"/>
    <p:sldId id="282" r:id="rId29"/>
    <p:sldId id="283" r:id="rId30"/>
    <p:sldId id="292" r:id="rId31"/>
    <p:sldId id="284" r:id="rId32"/>
    <p:sldId id="275" r:id="rId33"/>
    <p:sldId id="276" r:id="rId34"/>
    <p:sldId id="277" r:id="rId35"/>
    <p:sldId id="278" r:id="rId36"/>
    <p:sldId id="27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552"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907FA3-FD2B-41D5-B14D-A5407060BE5D}" type="datetimeFigureOut">
              <a:rPr lang="en-US" smtClean="0"/>
              <a:pPr/>
              <a:t>1/20/2010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09D01-C569-4F0F-85A6-58AF90286D1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CB1FE7-8361-46B6-8807-0D0FEB56D0A1}"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10</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9DFB8CA-444D-4A28-9412-B04A13B49AEA}" type="slidenum">
              <a:rPr lang="en-US" b="1" smtClean="0">
                <a:solidFill>
                  <a:srgbClr val="000000"/>
                </a:solidFill>
              </a:rPr>
              <a:pPr/>
              <a:t>22</a:t>
            </a:fld>
            <a:endParaRPr lang="en-US" b="1" smtClean="0">
              <a:solidFill>
                <a:srgbClr val="000000"/>
              </a:solidFill>
            </a:endParaRPr>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fld id="{5C8FDD75-E900-402E-8B6E-2968390656B0}"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400640F-2650-4972-8620-C8933033FC13}" type="slidenum">
              <a:rPr lang="en-US" b="1" smtClean="0">
                <a:solidFill>
                  <a:srgbClr val="000000"/>
                </a:solidFill>
              </a:rPr>
              <a:pPr/>
              <a:t>24</a:t>
            </a:fld>
            <a:endParaRPr lang="en-US" b="1" smtClean="0">
              <a:solidFill>
                <a:srgbClr val="000000"/>
              </a:solidFill>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A163E6D6-38A8-4F5E-A741-279BF33AA346}"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4FE0FD1E-0CC2-4EFF-B472-25F29FA0E584}"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09D01-C569-4F0F-85A6-58AF90286D1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fld id="{9C8E98E5-C934-48AD-B5CF-22A5139A13E1}"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61B93299-6A84-4040-B3F5-4350F4C2D169}"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Slide Number Placeholder 3"/>
          <p:cNvSpPr>
            <a:spLocks noGrp="1"/>
          </p:cNvSpPr>
          <p:nvPr>
            <p:ph type="sldNum" sz="quarter" idx="5"/>
          </p:nvPr>
        </p:nvSpPr>
        <p:spPr>
          <a:noFill/>
        </p:spPr>
        <p:txBody>
          <a:bodyPr/>
          <a:lstStyle/>
          <a:p>
            <a:fld id="{C5B2C6C0-333E-49C6-896C-C77AEB73A8FA}"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smtClean="0"/>
          </a:p>
        </p:txBody>
      </p:sp>
      <p:sp>
        <p:nvSpPr>
          <p:cNvPr id="50180" name="Slide Number Placeholder 3"/>
          <p:cNvSpPr>
            <a:spLocks noGrp="1"/>
          </p:cNvSpPr>
          <p:nvPr>
            <p:ph type="sldNum" sz="quarter" idx="5"/>
          </p:nvPr>
        </p:nvSpPr>
        <p:spPr>
          <a:noFill/>
        </p:spPr>
        <p:txBody>
          <a:bodyPr/>
          <a:lstStyle/>
          <a:p>
            <a:fld id="{63F9956E-5AB2-4DAF-A2D0-F500B6C2E190}"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98375EB1-4D30-4894-813F-1B97611F02FC}" type="slidenum">
              <a:rPr lang="en-US" smtClean="0"/>
              <a:pPr/>
              <a:t>36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09D01-C569-4F0F-85A6-58AF90286D1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7"/>
          <p:cNvSpPr>
            <a:spLocks noGrp="1"/>
          </p:cNvSpPr>
          <p:nvPr>
            <p:ph type="sldNum" sz="quarter" idx="10"/>
          </p:nvPr>
        </p:nvSpPr>
        <p:spPr/>
        <p:txBody>
          <a:bodyPr/>
          <a:lstStyle/>
          <a:p>
            <a:r>
              <a:rPr lang="en-US" b="1" smtClean="0">
                <a:solidFill>
                  <a:prstClr val="black"/>
                </a:solidFill>
              </a:rPr>
              <a:t>I399</a:t>
            </a:r>
            <a:r>
              <a:rPr lang="en-US" b="1" smtClean="0">
                <a:solidFill>
                  <a:prstClr val="black">
                    <a:tint val="75000"/>
                  </a:prstClr>
                </a:solidFill>
              </a:rPr>
              <a:t>     </a:t>
            </a:r>
            <a:fld id="{3DFAF699-94D7-49F0-A77E-49E1648DADD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xfrm>
            <a:off x="0" y="6553200"/>
            <a:ext cx="1371600" cy="304800"/>
          </a:xfrm>
          <a:prstGeom prst="rect">
            <a:avLst/>
          </a:prstGeom>
          <a:ln/>
        </p:spPr>
        <p:txBody>
          <a:bodyPr/>
          <a:lstStyle>
            <a:lvl1pPr>
              <a:defRPr/>
            </a:lvl1pPr>
          </a:lstStyle>
          <a:p>
            <a:pPr>
              <a:defRPr/>
            </a:pPr>
            <a:endParaRPr lang="en-US"/>
          </a:p>
        </p:txBody>
      </p:sp>
      <p:sp>
        <p:nvSpPr>
          <p:cNvPr id="8" name="Rectangle 41"/>
          <p:cNvSpPr>
            <a:spLocks noGrp="1" noChangeArrowheads="1"/>
          </p:cNvSpPr>
          <p:nvPr>
            <p:ph type="ftr" sz="quarter" idx="11"/>
          </p:nvPr>
        </p:nvSpPr>
        <p:spPr>
          <a:xfrm>
            <a:off x="914400" y="6553200"/>
            <a:ext cx="7620000" cy="304800"/>
          </a:xfrm>
          <a:prstGeom prst="rect">
            <a:avLst/>
          </a:prstGeom>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2BC18CEC-362D-45E3-A9BC-9870A6580EE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00188"/>
            <a:ext cx="4038600" cy="428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500188"/>
            <a:ext cx="4038600" cy="428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5562600"/>
            <a:ext cx="1371600" cy="476250"/>
          </a:xfrm>
        </p:spPr>
        <p:txBody>
          <a:bodyPr/>
          <a:lstStyle>
            <a:lvl1pPr>
              <a:defRPr/>
            </a:lvl1pPr>
          </a:lstStyle>
          <a:p>
            <a:pPr>
              <a:defRPr/>
            </a:pPr>
            <a:fld id="{4DF9BE80-E7D5-489C-BC83-F7AB6D4F17FF}" type="slidenum">
              <a:rPr lang="en-US"/>
              <a:pPr>
                <a:defRPr/>
              </a:pPr>
              <a:t>‹#›</a:t>
            </a:fld>
            <a:r>
              <a:rPr lang="en-US"/>
              <a:t> of 14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a:xfrm>
            <a:off x="0" y="1219200"/>
            <a:ext cx="9144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Rounded MT Bold" pitchFamily="34" charset="0"/>
              </a:defRPr>
            </a:lvl1pPr>
          </a:lstStyle>
          <a:p>
            <a:pPr>
              <a:defRPr/>
            </a:pPr>
            <a:r>
              <a:rPr lang="en-US" b="1" dirty="0" smtClean="0">
                <a:solidFill>
                  <a:prstClr val="black"/>
                </a:solidFill>
              </a:rPr>
              <a:t>I399</a:t>
            </a:r>
            <a:r>
              <a:rPr lang="en-US" b="1" dirty="0" smtClean="0">
                <a:solidFill>
                  <a:prstClr val="black">
                    <a:tint val="75000"/>
                  </a:prstClr>
                </a:solidFill>
              </a:rPr>
              <a:t>     </a:t>
            </a:r>
            <a:fld id="{3DFAF699-94D7-49F0-A77E-49E1648DADDC}" type="slidenum">
              <a:rPr lang="en-US" smtClean="0">
                <a:solidFill>
                  <a:prstClr val="black">
                    <a:tint val="75000"/>
                  </a:prstClr>
                </a:solidFill>
              </a:rPr>
              <a:pPr>
                <a:defRPr/>
              </a:pPr>
              <a:t>‹#›</a:t>
            </a:fld>
            <a:endParaRPr lang="en-US" dirty="0" smtClean="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43A531-A4EC-4A55-B52C-7921243F2107}" type="datetimeFigureOut">
              <a:rPr lang="en-US">
                <a:solidFill>
                  <a:prstClr val="black"/>
                </a:solidFill>
              </a:rPr>
              <a:pPr/>
              <a:t>1/20/2010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3DFAF699-94D7-49F0-A77E-49E1648DADD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5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Rounded MT Bold" pitchFamily="34" charset="0"/>
              </a:defRPr>
            </a:lvl1pPr>
          </a:lstStyle>
          <a:p>
            <a:r>
              <a:rPr lang="en-US" b="1" dirty="0" smtClean="0">
                <a:solidFill>
                  <a:prstClr val="black"/>
                </a:solidFill>
              </a:rPr>
              <a:t>I399</a:t>
            </a:r>
            <a:r>
              <a:rPr lang="en-US" b="1" dirty="0" smtClean="0">
                <a:solidFill>
                  <a:prstClr val="black">
                    <a:tint val="75000"/>
                  </a:prstClr>
                </a:solidFill>
              </a:rPr>
              <a:t>     </a:t>
            </a:r>
            <a:fld id="{3DFAF699-94D7-49F0-A77E-49E1648DADDC}"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infomall.org/I39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quakesim.jpl.nasa.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quakesim.jpl.nasa.gov/scorecard.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hsingjun.cheung@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infomall.org/I399/SOICResearch.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jpe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nformatics.indiana.edu/xw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grids.ucs.indiana.edu/ptliupages/presentations/ISGADec10-09.pptx" TargetMode="External"/><Relationship Id="rId5" Type="http://schemas.openxmlformats.org/officeDocument/2006/relationships/hyperlink" Target="http://grids.ucs.indiana.edu/ptliupages/presentations" TargetMode="External"/><Relationship Id="rId4" Type="http://schemas.openxmlformats.org/officeDocument/2006/relationships/hyperlink" Target="http://grids.ucs.indiana.edu/ptliupages/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2286000"/>
          </a:xfrm>
        </p:spPr>
        <p:txBody>
          <a:bodyPr/>
          <a:lstStyle/>
          <a:p>
            <a:r>
              <a:rPr lang="en-US" b="1" dirty="0" smtClean="0"/>
              <a:t>I399 Research Methods for Informatics and Computing </a:t>
            </a:r>
            <a:br>
              <a:rPr lang="en-US" b="1" dirty="0" smtClean="0"/>
            </a:br>
            <a:r>
              <a:rPr lang="en-US" b="1" dirty="0" smtClean="0"/>
              <a:t>B: Typical Research Problem</a:t>
            </a:r>
            <a:endParaRPr lang="en-US" b="1" dirty="0"/>
          </a:p>
        </p:txBody>
      </p:sp>
      <p:sp>
        <p:nvSpPr>
          <p:cNvPr id="3" name="Content Placeholder 2"/>
          <p:cNvSpPr>
            <a:spLocks noGrp="1"/>
          </p:cNvSpPr>
          <p:nvPr>
            <p:ph idx="1"/>
          </p:nvPr>
        </p:nvSpPr>
        <p:spPr>
          <a:xfrm>
            <a:off x="0" y="2971800"/>
            <a:ext cx="9144000" cy="3581400"/>
          </a:xfrm>
        </p:spPr>
        <p:txBody>
          <a:bodyPr>
            <a:noAutofit/>
          </a:bodyPr>
          <a:lstStyle/>
          <a:p>
            <a:pPr algn="ctr">
              <a:buNone/>
            </a:pPr>
            <a:r>
              <a:rPr lang="en-US" sz="2800" dirty="0" smtClean="0"/>
              <a:t>Geoffrey Fox</a:t>
            </a:r>
          </a:p>
          <a:p>
            <a:pPr lvl="0" algn="ctr">
              <a:buNone/>
              <a:defRPr/>
            </a:pPr>
            <a:r>
              <a:rPr lang="en-US" sz="2400" dirty="0">
                <a:hlinkClick r:id="rId3"/>
              </a:rPr>
              <a:t>gcf@indiana.edu</a:t>
            </a:r>
            <a:r>
              <a:rPr lang="en-US" sz="2400" dirty="0"/>
              <a:t>            </a:t>
            </a:r>
          </a:p>
          <a:p>
            <a:pPr lvl="0" algn="ctr">
              <a:buNone/>
              <a:defRPr/>
            </a:pPr>
            <a:r>
              <a:rPr lang="en-US" sz="2400" dirty="0"/>
              <a:t> </a:t>
            </a:r>
            <a:r>
              <a:rPr lang="en-US" sz="2400" dirty="0">
                <a:hlinkClick r:id="rId4"/>
              </a:rPr>
              <a:t>http://</a:t>
            </a:r>
            <a:r>
              <a:rPr lang="en-US" sz="2400" dirty="0" smtClean="0">
                <a:hlinkClick r:id="rId4"/>
              </a:rPr>
              <a:t>www.infomall.org/I399</a:t>
            </a:r>
            <a:r>
              <a:rPr lang="en-US" sz="2400" dirty="0" smtClean="0"/>
              <a:t>   </a:t>
            </a:r>
            <a:endParaRPr lang="en-US" sz="2400" dirty="0"/>
          </a:p>
          <a:p>
            <a:pPr marL="0" indent="0" algn="ctr">
              <a:buNone/>
              <a:defRPr/>
            </a:pPr>
            <a:endParaRPr lang="en-US" sz="2400" dirty="0"/>
          </a:p>
          <a:p>
            <a:pPr lvl="0" algn="ctr">
              <a:buNone/>
            </a:pPr>
            <a:r>
              <a:rPr lang="en-US" sz="2400" dirty="0" smtClean="0">
                <a:latin typeface="Times New Roman" pitchFamily="18" charset="0"/>
                <a:cs typeface="Times New Roman" pitchFamily="18" charset="0"/>
              </a:rPr>
              <a:t>Associate Dean for Research and Graduate Studies,  School of Informatics and Computing</a:t>
            </a:r>
          </a:p>
          <a:p>
            <a:pPr algn="ctr">
              <a:buNone/>
            </a:pPr>
            <a:r>
              <a:rPr lang="en-US" sz="2400" dirty="0" smtClean="0">
                <a:latin typeface="Times New Roman" pitchFamily="18" charset="0"/>
                <a:cs typeface="Times New Roman" pitchFamily="18" charset="0"/>
              </a:rPr>
              <a:t>Indiana University Bloomington</a:t>
            </a:r>
          </a:p>
          <a:p>
            <a:pPr algn="ctr">
              <a:buNone/>
            </a:pPr>
            <a:r>
              <a:rPr lang="en-US" sz="2400" dirty="0" smtClean="0">
                <a:latin typeface="Times New Roman" pitchFamily="18" charset="0"/>
                <a:cs typeface="Times New Roman" pitchFamily="18" charset="0"/>
              </a:rPr>
              <a:t>Director, Digital Science Center, Pervasive Technology Institute</a:t>
            </a:r>
          </a:p>
          <a:p>
            <a:pPr lvl="0" algn="ctr">
              <a:buNone/>
            </a:pP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10</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normAutofit lnSpcReduction="10000"/>
          </a:bodyPr>
          <a:lstStyle/>
          <a:p>
            <a:r>
              <a:rPr lang="en-US" sz="2400" dirty="0" smtClean="0"/>
              <a:t>             Builds giant data centers with 100,000’s of computers; ~ 200</a:t>
            </a:r>
            <a:br>
              <a:rPr lang="en-US" sz="2400" dirty="0" smtClean="0"/>
            </a:br>
            <a:r>
              <a:rPr lang="en-US" sz="2400" dirty="0" smtClean="0"/>
              <a:t>        -1000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Clouds hide Complexity</a:t>
            </a:r>
            <a:endParaRPr lang="en-US" dirty="0"/>
          </a:p>
        </p:txBody>
      </p:sp>
      <p:sp>
        <p:nvSpPr>
          <p:cNvPr id="3" name="Content Placeholder 2"/>
          <p:cNvSpPr>
            <a:spLocks noGrp="1"/>
          </p:cNvSpPr>
          <p:nvPr>
            <p:ph idx="1"/>
          </p:nvPr>
        </p:nvSpPr>
        <p:spPr>
          <a:xfrm>
            <a:off x="152400" y="914400"/>
            <a:ext cx="8610600" cy="2971800"/>
          </a:xfrm>
        </p:spPr>
        <p:txBody>
          <a:bodyPr>
            <a:normAutofit fontScale="92500"/>
          </a:bodyPr>
          <a:lstStyle/>
          <a:p>
            <a:r>
              <a:rPr lang="en-US" sz="2400" dirty="0"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a:t>
            </a:r>
            <a:r>
              <a:rPr lang="en-US" sz="2400" dirty="0" err="1" smtClean="0"/>
              <a:t>interaface</a:t>
            </a:r>
            <a:endParaRPr lang="en-US" sz="2400" dirty="0" smtClean="0"/>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r>
              <a:rPr lang="en-US" sz="2400" dirty="0" err="1" smtClean="0">
                <a:solidFill>
                  <a:srgbClr val="FF0000"/>
                </a:solidFill>
              </a:rPr>
              <a:t>SensaaS</a:t>
            </a:r>
            <a:r>
              <a:rPr lang="en-US" sz="2400" dirty="0" smtClean="0"/>
              <a:t> is </a:t>
            </a:r>
            <a:r>
              <a:rPr lang="en-US" sz="2400" dirty="0" smtClean="0">
                <a:solidFill>
                  <a:srgbClr val="FF0000"/>
                </a:solidFill>
              </a:rPr>
              <a:t>Sensors </a:t>
            </a:r>
            <a:r>
              <a:rPr lang="en-US" sz="2400" dirty="0" smtClean="0"/>
              <a:t>as a </a:t>
            </a:r>
            <a:r>
              <a:rPr lang="en-US" sz="2400" dirty="0" smtClean="0">
                <a:solidFill>
                  <a:srgbClr val="FF0000"/>
                </a:solidFill>
              </a:rPr>
              <a:t>Service</a:t>
            </a:r>
          </a:p>
          <a:p>
            <a:endParaRPr lang="en-US" sz="24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11</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cstate="print"/>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l="12384" t="14520" r="13426" b="2506"/>
          <a:stretch>
            <a:fillRect/>
          </a:stretch>
        </p:blipFill>
        <p:spPr bwMode="auto">
          <a:xfrm>
            <a:off x="1115786" y="0"/>
            <a:ext cx="72662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Clouds and Grids</a:t>
            </a:r>
            <a:endParaRPr lang="en-US" dirty="0"/>
          </a:p>
        </p:txBody>
      </p:sp>
      <p:sp>
        <p:nvSpPr>
          <p:cNvPr id="3" name="Content Placeholder 2"/>
          <p:cNvSpPr>
            <a:spLocks noGrp="1"/>
          </p:cNvSpPr>
          <p:nvPr>
            <p:ph idx="1"/>
          </p:nvPr>
        </p:nvSpPr>
        <p:spPr>
          <a:xfrm>
            <a:off x="381000" y="1219200"/>
            <a:ext cx="8610600" cy="5486400"/>
          </a:xfrm>
        </p:spPr>
        <p:txBody>
          <a:bodyPr>
            <a:normAutofit fontScale="92500" lnSpcReduction="10000"/>
          </a:bodyPr>
          <a:lstStyle/>
          <a:p>
            <a:r>
              <a:rPr lang="en-US" sz="2800" dirty="0" smtClean="0">
                <a:solidFill>
                  <a:srgbClr val="FF0000"/>
                </a:solidFill>
              </a:rPr>
              <a:t>Clouds</a:t>
            </a:r>
            <a:r>
              <a:rPr lang="en-US" sz="2800" dirty="0" smtClean="0"/>
              <a:t> are (by definition) commercially supported approach to large scale computing</a:t>
            </a:r>
          </a:p>
          <a:p>
            <a:pPr lvl="1"/>
            <a:r>
              <a:rPr lang="en-US" sz="2400" dirty="0" smtClean="0"/>
              <a:t>So we should expect </a:t>
            </a:r>
            <a:r>
              <a:rPr lang="en-US" sz="2400" dirty="0" smtClean="0">
                <a:solidFill>
                  <a:srgbClr val="FF0000"/>
                </a:solidFill>
              </a:rPr>
              <a:t>Clouds to replace Compute Grids</a:t>
            </a:r>
          </a:p>
          <a:p>
            <a:pPr lvl="1"/>
            <a:r>
              <a:rPr lang="en-US" sz="2400" dirty="0" smtClean="0"/>
              <a:t>Current Grid technology involves “non-commercial” software solutions which are hard to evolve/sustain</a:t>
            </a:r>
          </a:p>
          <a:p>
            <a:pPr lvl="1"/>
            <a:r>
              <a:rPr lang="en-US" sz="2400" dirty="0" smtClean="0"/>
              <a:t>Maybe Clouds </a:t>
            </a:r>
            <a:r>
              <a:rPr lang="en-US" sz="2400" dirty="0" smtClean="0">
                <a:solidFill>
                  <a:srgbClr val="FF0000"/>
                </a:solidFill>
              </a:rPr>
              <a:t>~4% IT </a:t>
            </a:r>
            <a:r>
              <a:rPr lang="en-US" sz="2400" dirty="0" smtClean="0"/>
              <a:t>expenditure 2008 growing to </a:t>
            </a:r>
            <a:r>
              <a:rPr lang="en-US" sz="2400" dirty="0" smtClean="0">
                <a:solidFill>
                  <a:srgbClr val="FF0000"/>
                </a:solidFill>
              </a:rPr>
              <a:t>14% </a:t>
            </a:r>
            <a:r>
              <a:rPr lang="en-US" sz="2400" dirty="0" smtClean="0"/>
              <a:t>in 2012 (IDC Estimate)</a:t>
            </a:r>
          </a:p>
          <a:p>
            <a:r>
              <a:rPr lang="en-US" sz="2800" dirty="0" smtClean="0">
                <a:solidFill>
                  <a:srgbClr val="FF0000"/>
                </a:solidFill>
              </a:rPr>
              <a:t>Public Clouds </a:t>
            </a:r>
            <a:r>
              <a:rPr lang="en-US" sz="2800" dirty="0" smtClean="0"/>
              <a:t>are broadly accessible resources like Amazon and Microsoft Azure – powerful but not easy to optimize and perhaps data trust/privacy issues</a:t>
            </a:r>
          </a:p>
          <a:p>
            <a:r>
              <a:rPr lang="en-US" sz="2800" dirty="0" smtClean="0">
                <a:solidFill>
                  <a:srgbClr val="FF0000"/>
                </a:solidFill>
              </a:rPr>
              <a:t>Private Clouds </a:t>
            </a:r>
            <a:r>
              <a:rPr lang="en-US" sz="2800" dirty="0" smtClean="0"/>
              <a:t>run similar software and mechanisms but on “your own computers”</a:t>
            </a:r>
          </a:p>
          <a:p>
            <a:r>
              <a:rPr lang="en-US" sz="2800" dirty="0" smtClean="0">
                <a:solidFill>
                  <a:srgbClr val="FF0000"/>
                </a:solidFill>
              </a:rPr>
              <a:t>Services</a:t>
            </a:r>
            <a:r>
              <a:rPr lang="en-US" sz="2800" dirty="0" smtClean="0"/>
              <a:t> still are correct architecture with either REST (Web 2.0) or Web  Services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and Clouds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Clouds consolidate computing in mammoth remote cost effective sites</a:t>
            </a:r>
          </a:p>
          <a:p>
            <a:pPr lvl="1"/>
            <a:r>
              <a:rPr lang="en-US" dirty="0" smtClean="0"/>
              <a:t>Used by Industry and Defense where security critical</a:t>
            </a:r>
          </a:p>
          <a:p>
            <a:r>
              <a:rPr lang="en-US" dirty="0" smtClean="0"/>
              <a:t>But that means that programs from different organizations are running in same machine</a:t>
            </a:r>
          </a:p>
          <a:p>
            <a:pPr lvl="1"/>
            <a:r>
              <a:rPr lang="en-US" dirty="0" smtClean="0"/>
              <a:t>One of these programs could be an evil one snooping on other programs and data</a:t>
            </a:r>
          </a:p>
          <a:p>
            <a:r>
              <a:rPr lang="en-US" dirty="0" smtClean="0"/>
              <a:t>Traditional security measures do not address “incidental effects reveal data on program”</a:t>
            </a:r>
          </a:p>
          <a:p>
            <a:pPr lvl="1"/>
            <a:r>
              <a:rPr lang="en-US" dirty="0" smtClean="0"/>
              <a:t>For example knowing that a Pharmaceutical company is sending queries about a particular chemical could be valuable to other drug companies</a:t>
            </a:r>
          </a:p>
          <a:p>
            <a:r>
              <a:rPr lang="en-US" dirty="0" smtClean="0"/>
              <a:t>Research can identify problems and look at ways to address</a:t>
            </a:r>
          </a:p>
          <a:p>
            <a:pPr lvl="1"/>
            <a:r>
              <a:rPr lang="en-US" dirty="0" smtClean="0"/>
              <a:t>E.g. do not use packets of “correct” size – add junk</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4 Major Research Methodologies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Theory: </a:t>
            </a:r>
            <a:r>
              <a:rPr lang="en-US" dirty="0" smtClean="0"/>
              <a:t>generate a “fundamental” description of problem and use it to make testable predictions</a:t>
            </a:r>
          </a:p>
          <a:p>
            <a:r>
              <a:rPr lang="en-US" b="1" dirty="0" smtClean="0"/>
              <a:t>Experiment/Observation: </a:t>
            </a:r>
            <a:r>
              <a:rPr lang="en-US" dirty="0" smtClean="0"/>
              <a:t>Design thoughtful set of measurements and use to either compare to a theory or generate interesting deductions</a:t>
            </a:r>
          </a:p>
          <a:p>
            <a:r>
              <a:rPr lang="en-US" b="1" dirty="0" smtClean="0"/>
              <a:t>Simulation: </a:t>
            </a:r>
            <a:r>
              <a:rPr lang="en-US" dirty="0" smtClean="0"/>
              <a:t>develop a compute based realization of a theory (Fundamental) or model (phenomenological) and use it to compare with existing observations and predict future measurements</a:t>
            </a:r>
          </a:p>
          <a:p>
            <a:r>
              <a:rPr lang="en-US" b="1" dirty="0" smtClean="0"/>
              <a:t>Data Analysis: </a:t>
            </a:r>
            <a:r>
              <a:rPr lang="en-US" dirty="0" smtClean="0"/>
              <a:t>Take existing measurements – often from multiple experiments – and analyze to find new features or again to compare with Theory or Simulation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200" dirty="0" smtClean="0"/>
              <a:t>Example of Methodologies: Earthquake Forecasting I</a:t>
            </a:r>
            <a:endParaRPr lang="en-US" sz="3200" dirty="0"/>
          </a:p>
        </p:txBody>
      </p:sp>
      <p:sp>
        <p:nvSpPr>
          <p:cNvPr id="3" name="Content Placeholder 2"/>
          <p:cNvSpPr>
            <a:spLocks noGrp="1"/>
          </p:cNvSpPr>
          <p:nvPr>
            <p:ph idx="1"/>
          </p:nvPr>
        </p:nvSpPr>
        <p:spPr>
          <a:xfrm>
            <a:off x="0" y="685800"/>
            <a:ext cx="9144000" cy="6172200"/>
          </a:xfrm>
        </p:spPr>
        <p:txBody>
          <a:bodyPr>
            <a:noAutofit/>
          </a:bodyPr>
          <a:lstStyle/>
          <a:p>
            <a:r>
              <a:rPr lang="en-US" sz="2000" dirty="0" smtClean="0"/>
              <a:t>Lets go to </a:t>
            </a:r>
            <a:r>
              <a:rPr lang="en-US" sz="2000" dirty="0" err="1" smtClean="0"/>
              <a:t>Quakesim</a:t>
            </a:r>
            <a:r>
              <a:rPr lang="en-US" sz="2000" dirty="0" smtClean="0"/>
              <a:t> web site </a:t>
            </a:r>
            <a:r>
              <a:rPr lang="en-US" sz="2000" dirty="0" smtClean="0">
                <a:hlinkClick r:id="rId3"/>
              </a:rPr>
              <a:t>http://quakesim.jpl.nasa.gov/</a:t>
            </a:r>
            <a:endParaRPr lang="en-US" sz="2000" dirty="0" smtClean="0"/>
          </a:p>
          <a:p>
            <a:r>
              <a:rPr lang="en-US" sz="2000" b="1" dirty="0" smtClean="0"/>
              <a:t>Earthquakes</a:t>
            </a:r>
            <a:r>
              <a:rPr lang="en-US" sz="2000" dirty="0" smtClean="0"/>
              <a:t> are caused by sudden slipping of plates that meet at faults e.g.</a:t>
            </a:r>
          </a:p>
          <a:p>
            <a:pPr lvl="1"/>
            <a:r>
              <a:rPr lang="en-US" sz="2000" dirty="0" smtClean="0"/>
              <a:t>“In California there are 2 plates: the Pacific Plate and the North American Plate. The Pacific Plate consists of most of the Pacific Ocean floor and the California Coast line. The North American Plate comprises most the North American Continent and parts of the Atlantic Ocean floor. These primary boundary between these 2 plates is the San Andreas fault. The San Andreas fault is more than 650 miles long and extends to depths of at least 10 miles.”</a:t>
            </a:r>
          </a:p>
          <a:p>
            <a:r>
              <a:rPr lang="en-US" sz="2000" b="1" dirty="0" smtClean="0"/>
              <a:t>A theory </a:t>
            </a:r>
            <a:r>
              <a:rPr lang="en-US" sz="2000" dirty="0" smtClean="0"/>
              <a:t>could involve hypothesis as to nature of friction between plates – either “first principles/fundamental” (hard as don’t know enough about make up of plates) or a model</a:t>
            </a:r>
          </a:p>
          <a:p>
            <a:pPr lvl="1"/>
            <a:r>
              <a:rPr lang="en-US" sz="2000" dirty="0" smtClean="0"/>
              <a:t>Other (easier) theories allow one to predict ground movement after a quake</a:t>
            </a:r>
          </a:p>
          <a:p>
            <a:r>
              <a:rPr lang="en-US" sz="2000" b="1" dirty="0" smtClean="0"/>
              <a:t>A simulation </a:t>
            </a:r>
            <a:r>
              <a:rPr lang="en-US" sz="2000" dirty="0" smtClean="0"/>
              <a:t>could allow prediction of such theories</a:t>
            </a:r>
          </a:p>
          <a:p>
            <a:pPr lvl="1"/>
            <a:r>
              <a:rPr lang="en-US" sz="2000" dirty="0" smtClean="0"/>
              <a:t>Involves converting theory to a form a computer stands – convert “differential equations” into a numerical form describing motion of earth or particles into something that can be efficiently run on computer</a:t>
            </a:r>
          </a:p>
          <a:p>
            <a:pPr lvl="1"/>
            <a:r>
              <a:rPr lang="en-US" sz="2000" dirty="0" smtClean="0"/>
              <a:t>Then you need to write software to implement numerical form</a:t>
            </a:r>
          </a:p>
          <a:p>
            <a:pPr lvl="1"/>
            <a:r>
              <a:rPr lang="en-US" sz="2000" dirty="0" smtClean="0"/>
              <a:t>Then you need to visualize results</a:t>
            </a:r>
          </a:p>
          <a:p>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96400" cy="685800"/>
          </a:xfrm>
        </p:spPr>
        <p:txBody>
          <a:bodyPr>
            <a:noAutofit/>
          </a:bodyPr>
          <a:lstStyle/>
          <a:p>
            <a:r>
              <a:rPr lang="en-US" sz="3200" dirty="0" smtClean="0"/>
              <a:t>Example of Methodologies: Earthquake Forecasting </a:t>
            </a:r>
            <a:r>
              <a:rPr lang="en-US" sz="3200" dirty="0" smtClean="0"/>
              <a:t>II</a:t>
            </a:r>
            <a:endParaRPr lang="en-US" sz="3200" dirty="0"/>
          </a:p>
        </p:txBody>
      </p:sp>
      <p:sp>
        <p:nvSpPr>
          <p:cNvPr id="3" name="Content Placeholder 2"/>
          <p:cNvSpPr>
            <a:spLocks noGrp="1"/>
          </p:cNvSpPr>
          <p:nvPr>
            <p:ph idx="1"/>
          </p:nvPr>
        </p:nvSpPr>
        <p:spPr>
          <a:xfrm>
            <a:off x="0" y="685800"/>
            <a:ext cx="9144000" cy="6172200"/>
          </a:xfrm>
        </p:spPr>
        <p:txBody>
          <a:bodyPr>
            <a:noAutofit/>
          </a:bodyPr>
          <a:lstStyle/>
          <a:p>
            <a:r>
              <a:rPr lang="en-US" sz="2800" dirty="0" smtClean="0"/>
              <a:t>There are some problems where you can derive a theory to completely describe it</a:t>
            </a:r>
          </a:p>
          <a:p>
            <a:pPr lvl="1"/>
            <a:r>
              <a:rPr lang="en-US" sz="2000" dirty="0" smtClean="0"/>
              <a:t>This is characteristic of “old areas” as one didn’t have computers then</a:t>
            </a:r>
          </a:p>
          <a:p>
            <a:pPr lvl="1"/>
            <a:r>
              <a:rPr lang="en-US" sz="2000" dirty="0" smtClean="0"/>
              <a:t>Such as “Newton’s Laws” Force = Mass x Acceleration</a:t>
            </a:r>
          </a:p>
          <a:p>
            <a:r>
              <a:rPr lang="en-US" sz="2400" dirty="0" smtClean="0"/>
              <a:t>There are some  problems where you can derive a good theory but you need to rely on a simulation to derive consequences</a:t>
            </a:r>
          </a:p>
          <a:p>
            <a:pPr lvl="1"/>
            <a:r>
              <a:rPr lang="en-US" sz="2000" dirty="0" smtClean="0"/>
              <a:t>Computational Chemistry</a:t>
            </a:r>
          </a:p>
          <a:p>
            <a:pPr lvl="1"/>
            <a:r>
              <a:rPr lang="en-US" sz="2000" dirty="0" smtClean="0"/>
              <a:t>Predicting consequences of Earthquakes</a:t>
            </a:r>
          </a:p>
          <a:p>
            <a:r>
              <a:rPr lang="en-US" sz="2400" dirty="0" smtClean="0"/>
              <a:t>There are some problems where there are only partial theories and no realistic simulation to reliably predict consequences</a:t>
            </a:r>
          </a:p>
          <a:p>
            <a:pPr lvl="1"/>
            <a:r>
              <a:rPr lang="en-US" sz="2000" dirty="0" smtClean="0"/>
              <a:t>Predicting occurrence of Earthquakes</a:t>
            </a:r>
          </a:p>
          <a:p>
            <a:pPr lvl="1"/>
            <a:r>
              <a:rPr lang="en-US" sz="2000" dirty="0" smtClean="0"/>
              <a:t>Nuclear Physics</a:t>
            </a:r>
          </a:p>
          <a:p>
            <a:pPr lvl="1"/>
            <a:r>
              <a:rPr lang="en-US" sz="2000" dirty="0" smtClean="0"/>
              <a:t>Stock Market</a:t>
            </a:r>
          </a:p>
          <a:p>
            <a:pPr lvl="1"/>
            <a:r>
              <a:rPr lang="en-US" sz="2000" dirty="0" smtClean="0"/>
              <a:t>“Life”</a:t>
            </a:r>
          </a:p>
          <a:p>
            <a:pPr lvl="1"/>
            <a:r>
              <a:rPr lang="en-US" sz="2000" dirty="0" smtClean="0"/>
              <a:t>The importance of these areas motivates “Complex Systems Research”</a:t>
            </a:r>
            <a:endParaRPr lang="en-US" sz="20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Earthquake Forecasting II</a:t>
            </a:r>
            <a:endParaRPr lang="en-US" dirty="0"/>
          </a:p>
        </p:txBody>
      </p:sp>
      <p:sp>
        <p:nvSpPr>
          <p:cNvPr id="3" name="Content Placeholder 2"/>
          <p:cNvSpPr>
            <a:spLocks noGrp="1"/>
          </p:cNvSpPr>
          <p:nvPr>
            <p:ph idx="1"/>
          </p:nvPr>
        </p:nvSpPr>
        <p:spPr>
          <a:xfrm>
            <a:off x="0" y="914400"/>
            <a:ext cx="9144000" cy="3581400"/>
          </a:xfrm>
        </p:spPr>
        <p:txBody>
          <a:bodyPr>
            <a:normAutofit fontScale="70000" lnSpcReduction="20000"/>
          </a:bodyPr>
          <a:lstStyle/>
          <a:p>
            <a:r>
              <a:rPr lang="en-US" dirty="0" smtClean="0"/>
              <a:t>Other simulations could build on those that predict shaking to predict consequences on buildings with particular construction characteristics</a:t>
            </a:r>
          </a:p>
          <a:p>
            <a:pPr lvl="1"/>
            <a:r>
              <a:rPr lang="en-US" dirty="0" smtClean="0"/>
              <a:t>Why California safer than Haiti or Sichuan China hit by 7.9-magnitude quake in 2008</a:t>
            </a:r>
          </a:p>
          <a:p>
            <a:r>
              <a:rPr lang="en-US" dirty="0" smtClean="0"/>
              <a:t>Experiments cover many areas</a:t>
            </a:r>
          </a:p>
          <a:p>
            <a:pPr lvl="1"/>
            <a:r>
              <a:rPr lang="en-US" dirty="0" smtClean="0"/>
              <a:t>Measurement of epicenter and scale (7.0 in Haiti) that relates to classification (theory/data analysis) introduced by Richter</a:t>
            </a:r>
          </a:p>
          <a:p>
            <a:pPr lvl="1"/>
            <a:r>
              <a:rPr lang="en-US" dirty="0" smtClean="0"/>
              <a:t>Designing Satellites such as </a:t>
            </a:r>
            <a:r>
              <a:rPr lang="en-US" dirty="0" err="1" smtClean="0"/>
              <a:t>DESDynl</a:t>
            </a:r>
            <a:r>
              <a:rPr lang="en-US" dirty="0" smtClean="0"/>
              <a:t> that will take large amounts of data (in this case </a:t>
            </a:r>
            <a:r>
              <a:rPr lang="en-US" dirty="0" err="1" smtClean="0"/>
              <a:t>InSAR</a:t>
            </a:r>
            <a:r>
              <a:rPr lang="en-US" dirty="0" smtClean="0"/>
              <a:t>) that can help forecast earthquakes</a:t>
            </a:r>
          </a:p>
          <a:p>
            <a:r>
              <a:rPr lang="en-US" dirty="0" smtClean="0"/>
              <a:t>Data Analysis could involve correlating small quakes with large quakes as at </a:t>
            </a:r>
            <a:r>
              <a:rPr lang="en-US" dirty="0" smtClean="0">
                <a:hlinkClick r:id="rId3"/>
              </a:rPr>
              <a:t>http://quakesim.jpl.nasa.gov/scorecard.html</a:t>
            </a:r>
            <a:r>
              <a:rPr lang="en-US" dirty="0" smtClean="0"/>
              <a:t>  </a:t>
            </a:r>
            <a:endParaRPr lang="en-US" dirty="0"/>
          </a:p>
        </p:txBody>
      </p:sp>
      <p:pic>
        <p:nvPicPr>
          <p:cNvPr id="12292" name="Picture 4" descr="http://quakesim.jpl.nasa.gov/Scorecards/ScoreCard_Old_Oct_3_2009.jpg"/>
          <p:cNvPicPr>
            <a:picLocks noChangeAspect="1" noChangeArrowheads="1"/>
          </p:cNvPicPr>
          <p:nvPr/>
        </p:nvPicPr>
        <p:blipFill>
          <a:blip r:embed="rId4" cstate="print"/>
          <a:srcRect/>
          <a:stretch>
            <a:fillRect/>
          </a:stretch>
        </p:blipFill>
        <p:spPr bwMode="auto">
          <a:xfrm>
            <a:off x="-1" y="0"/>
            <a:ext cx="9151211" cy="6858000"/>
          </a:xfrm>
          <a:prstGeom prst="rect">
            <a:avLst/>
          </a:prstGeom>
          <a:noFill/>
        </p:spPr>
      </p:pic>
      <p:sp>
        <p:nvSpPr>
          <p:cNvPr id="5" name="TextBox 4"/>
          <p:cNvSpPr txBox="1"/>
          <p:nvPr/>
        </p:nvSpPr>
        <p:spPr>
          <a:xfrm>
            <a:off x="0" y="152400"/>
            <a:ext cx="9004709" cy="400110"/>
          </a:xfrm>
          <a:prstGeom prst="rect">
            <a:avLst/>
          </a:prstGeom>
          <a:solidFill>
            <a:schemeClr val="bg1"/>
          </a:solidFill>
        </p:spPr>
        <p:txBody>
          <a:bodyPr wrap="none" rtlCol="0">
            <a:spAutoFit/>
          </a:bodyPr>
          <a:lstStyle/>
          <a:p>
            <a:r>
              <a:rPr lang="en-US" sz="2000" dirty="0" smtClean="0"/>
              <a:t>Datamining of existing earthquakes based on empirical theory checked by simulation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of Earth Movement</a:t>
            </a:r>
            <a:endParaRPr lang="en-US" dirty="0"/>
          </a:p>
        </p:txBody>
      </p:sp>
      <p:sp>
        <p:nvSpPr>
          <p:cNvPr id="3" name="Content Placeholder 2"/>
          <p:cNvSpPr>
            <a:spLocks noGrp="1"/>
          </p:cNvSpPr>
          <p:nvPr>
            <p:ph idx="1"/>
          </p:nvPr>
        </p:nvSpPr>
        <p:spPr>
          <a:xfrm>
            <a:off x="0" y="5943600"/>
            <a:ext cx="9144000" cy="914400"/>
          </a:xfrm>
        </p:spPr>
        <p:txBody>
          <a:bodyPr>
            <a:normAutofit fontScale="92500" lnSpcReduction="10000"/>
          </a:bodyPr>
          <a:lstStyle/>
          <a:p>
            <a:r>
              <a:rPr lang="en-US" dirty="0" smtClean="0"/>
              <a:t>Combine with a model of response of building to shaking to derive consequences of Earthquake</a:t>
            </a:r>
            <a:endParaRPr lang="en-US" dirty="0"/>
          </a:p>
        </p:txBody>
      </p:sp>
      <p:pic>
        <p:nvPicPr>
          <p:cNvPr id="4" name="P 2" descr="SO2.g3d7_surface_vmag_1280.png"/>
          <p:cNvPicPr/>
          <p:nvPr/>
        </p:nvPicPr>
        <p:blipFill>
          <a:blip r:embed="rId3" cstate="print"/>
          <a:srcRect/>
          <a:stretch>
            <a:fillRect/>
          </a:stretch>
        </p:blipFill>
        <p:spPr bwMode="auto">
          <a:xfrm>
            <a:off x="1" y="914400"/>
            <a:ext cx="9144000" cy="5029200"/>
          </a:xfrm>
          <a:prstGeom prst="rect">
            <a:avLst/>
          </a:prstGeom>
          <a:noFill/>
          <a:ln w="9525">
            <a:noFill/>
            <a:miter lim="800000"/>
            <a:headEnd/>
            <a:tailEnd/>
          </a:ln>
        </p:spPr>
      </p:pic>
      <p:sp>
        <p:nvSpPr>
          <p:cNvPr id="5" name="Rectangle 4"/>
          <p:cNvSpPr/>
          <p:nvPr/>
        </p:nvSpPr>
        <p:spPr>
          <a:xfrm>
            <a:off x="2514353" y="3244334"/>
            <a:ext cx="4115294" cy="369332"/>
          </a:xfrm>
          <a:prstGeom prst="rect">
            <a:avLst/>
          </a:prstGeom>
        </p:spPr>
        <p:txBody>
          <a:bodyPr wrap="none">
            <a:spAutoFit/>
          </a:bodyPr>
          <a:lstStyle/>
          <a:p>
            <a:r>
              <a:rPr lang="en-US" dirty="0" smtClean="0"/>
              <a:t>http://www.cs.indiana.edu/~jbollen/tera/</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Philosophy</a:t>
            </a:r>
            <a:endParaRPr lang="en-US" dirty="0"/>
          </a:p>
        </p:txBody>
      </p:sp>
      <p:sp>
        <p:nvSpPr>
          <p:cNvPr id="3" name="Content Placeholder 2"/>
          <p:cNvSpPr>
            <a:spLocks noGrp="1"/>
          </p:cNvSpPr>
          <p:nvPr>
            <p:ph idx="1"/>
          </p:nvPr>
        </p:nvSpPr>
        <p:spPr/>
        <p:txBody>
          <a:bodyPr/>
          <a:lstStyle/>
          <a:p>
            <a:r>
              <a:rPr lang="en-US" dirty="0" smtClean="0"/>
              <a:t>Weekly Homework – total 25%</a:t>
            </a:r>
          </a:p>
          <a:p>
            <a:r>
              <a:rPr lang="en-US" dirty="0" smtClean="0"/>
              <a:t>Midterm (report on progress) – total 25%</a:t>
            </a:r>
          </a:p>
          <a:p>
            <a:r>
              <a:rPr lang="en-US" dirty="0" smtClean="0"/>
              <a:t>Final Project Report/presentation – total 50%</a:t>
            </a:r>
          </a:p>
          <a:p>
            <a:r>
              <a:rPr lang="en-US" dirty="0" smtClean="0"/>
              <a:t>Grader </a:t>
            </a:r>
            <a:r>
              <a:rPr lang="en-US" dirty="0" err="1" smtClean="0"/>
              <a:t>Xinjun</a:t>
            </a:r>
            <a:r>
              <a:rPr lang="en-US" dirty="0" smtClean="0"/>
              <a:t> Zhang </a:t>
            </a:r>
            <a:r>
              <a:rPr lang="en-US" dirty="0" smtClean="0">
                <a:hlinkClick r:id="rId3"/>
              </a:rPr>
              <a:t>hsingjun.cheung@gmail.com</a:t>
            </a:r>
            <a:endParaRPr lang="en-US" dirty="0" smtClean="0"/>
          </a:p>
          <a:p>
            <a:r>
              <a:rPr lang="en-US" dirty="0" smtClean="0"/>
              <a:t>All material will be on </a:t>
            </a:r>
            <a:r>
              <a:rPr lang="en-US" dirty="0" err="1" smtClean="0"/>
              <a:t>Oncourse</a:t>
            </a:r>
            <a:r>
              <a:rPr lang="en-US" dirty="0" smtClean="0"/>
              <a:t> later today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of Journals and High end Computing</a:t>
            </a:r>
            <a:endParaRPr lang="en-US" dirty="0"/>
          </a:p>
        </p:txBody>
      </p:sp>
      <p:graphicFrame>
        <p:nvGraphicFramePr>
          <p:cNvPr id="15362" name="Object 2"/>
          <p:cNvGraphicFramePr>
            <a:graphicFrameLocks noChangeAspect="1"/>
          </p:cNvGraphicFramePr>
          <p:nvPr/>
        </p:nvGraphicFramePr>
        <p:xfrm>
          <a:off x="1828800" y="1263091"/>
          <a:ext cx="7315200" cy="5594909"/>
        </p:xfrm>
        <a:graphic>
          <a:graphicData uri="http://schemas.openxmlformats.org/presentationml/2006/ole">
            <p:oleObj spid="_x0000_s15362" name="Acrobat Document" r:id="rId4" imgW="3665137" imgH="2804012" progId="AcroExch.Document.7">
              <p:embed/>
            </p:oleObj>
          </a:graphicData>
        </a:graphic>
      </p:graphicFrame>
      <p:sp>
        <p:nvSpPr>
          <p:cNvPr id="3" name="Content Placeholder 2"/>
          <p:cNvSpPr>
            <a:spLocks noGrp="1"/>
          </p:cNvSpPr>
          <p:nvPr>
            <p:ph idx="1"/>
          </p:nvPr>
        </p:nvSpPr>
        <p:spPr>
          <a:xfrm>
            <a:off x="0" y="838200"/>
            <a:ext cx="3352800" cy="2895600"/>
          </a:xfrm>
        </p:spPr>
        <p:txBody>
          <a:bodyPr>
            <a:normAutofit fontScale="85000" lnSpcReduction="10000"/>
          </a:bodyPr>
          <a:lstStyle/>
          <a:p>
            <a:r>
              <a:rPr lang="en-US" dirty="0" smtClean="0"/>
              <a:t>There is no theory or simulation here</a:t>
            </a:r>
          </a:p>
          <a:p>
            <a:r>
              <a:rPr lang="en-US" dirty="0" smtClean="0"/>
              <a:t>It is pure data mining</a:t>
            </a:r>
          </a:p>
          <a:p>
            <a:r>
              <a:rPr lang="en-US" dirty="0" smtClean="0"/>
              <a:t>See </a:t>
            </a:r>
            <a:r>
              <a:rPr lang="en-US" sz="2400" dirty="0" smtClean="0"/>
              <a:t>http</a:t>
            </a:r>
            <a:r>
              <a:rPr lang="en-US" sz="2400" dirty="0" smtClean="0"/>
              <a:t>://www.cs.indiana.edu/~jbollen/tera/</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0" y="-11782"/>
          <a:ext cx="8153400" cy="6869782"/>
        </p:xfrm>
        <a:graphic>
          <a:graphicData uri="http://schemas.openxmlformats.org/presentationml/2006/ole">
            <p:oleObj spid="_x0000_s16386" name="Acrobat Document" r:id="rId4" imgW="5615857" imgH="4731798" progId="AcroExch.Document.7">
              <p:embed/>
            </p:oleObj>
          </a:graphicData>
        </a:graphic>
      </p:graphicFrame>
      <p:sp>
        <p:nvSpPr>
          <p:cNvPr id="5" name="Title 4"/>
          <p:cNvSpPr>
            <a:spLocks noGrp="1"/>
          </p:cNvSpPr>
          <p:nvPr>
            <p:ph type="title"/>
          </p:nvPr>
        </p:nvSpPr>
        <p:spPr>
          <a:xfrm>
            <a:off x="0" y="0"/>
            <a:ext cx="4572000" cy="838200"/>
          </a:xfrm>
        </p:spPr>
        <p:txBody>
          <a:bodyPr>
            <a:normAutofit/>
          </a:bodyPr>
          <a:lstStyle/>
          <a:p>
            <a:r>
              <a:rPr lang="en-US" dirty="0" smtClean="0"/>
              <a:t>All the Journals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p>
            <a:fld id="{088950CE-51ED-4A11-AB7E-856D035FA251}" type="slidenum">
              <a:rPr lang="en-US" smtClean="0"/>
              <a:pPr/>
              <a:t>22</a:t>
            </a:fld>
            <a:endParaRPr lang="en-US" smtClean="0"/>
          </a:p>
        </p:txBody>
      </p:sp>
      <p:pic>
        <p:nvPicPr>
          <p:cNvPr id="17411" name="Picture 7" descr="Picture2"/>
          <p:cNvPicPr>
            <a:picLocks noChangeAspect="1" noChangeArrowheads="1"/>
          </p:cNvPicPr>
          <p:nvPr>
            <p:ph idx="4294967295"/>
          </p:nvPr>
        </p:nvPicPr>
        <p:blipFill>
          <a:blip r:embed="rId3" cstate="print"/>
          <a:srcRect/>
          <a:stretch>
            <a:fillRect/>
          </a:stretch>
        </p:blipFill>
        <p:spPr>
          <a:xfrm>
            <a:off x="0" y="22467"/>
            <a:ext cx="8229600" cy="683553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53593E05-E482-47F9-92A5-804383799D00}" type="slidenum">
              <a:rPr lang="en-US" smtClean="0"/>
              <a:pPr>
                <a:defRPr/>
              </a:pPr>
              <a:t>23</a:t>
            </a:fld>
            <a:r>
              <a:rPr lang="en-US" smtClean="0"/>
              <a:t> of 14</a:t>
            </a:r>
            <a:endParaRPr lang="en-US"/>
          </a:p>
        </p:txBody>
      </p:sp>
      <p:pic>
        <p:nvPicPr>
          <p:cNvPr id="18435" name="Picture 3"/>
          <p:cNvPicPr>
            <a:picLocks noChangeAspect="1" noChangeArrowheads="1"/>
          </p:cNvPicPr>
          <p:nvPr/>
        </p:nvPicPr>
        <p:blipFill>
          <a:blip r:embed="rId3" cstate="print"/>
          <a:srcRect l="27283" t="6206" r="25545"/>
          <a:stretch>
            <a:fillRect/>
          </a:stretch>
        </p:blipFill>
        <p:spPr bwMode="auto">
          <a:xfrm>
            <a:off x="0" y="442913"/>
            <a:ext cx="4173538" cy="6415087"/>
          </a:xfrm>
          <a:prstGeom prst="rect">
            <a:avLst/>
          </a:prstGeom>
          <a:noFill/>
          <a:ln w="9525" algn="ctr">
            <a:noFill/>
            <a:miter lim="800000"/>
            <a:headEnd/>
            <a:tailEnd/>
          </a:ln>
        </p:spPr>
      </p:pic>
      <p:pic>
        <p:nvPicPr>
          <p:cNvPr id="18436" name="Picture 3"/>
          <p:cNvPicPr>
            <a:picLocks noChangeAspect="1" noChangeArrowheads="1"/>
          </p:cNvPicPr>
          <p:nvPr/>
        </p:nvPicPr>
        <p:blipFill>
          <a:blip r:embed="rId4" cstate="print"/>
          <a:srcRect l="23952" t="3709" r="20403"/>
          <a:stretch>
            <a:fillRect/>
          </a:stretch>
        </p:blipFill>
        <p:spPr bwMode="auto">
          <a:xfrm>
            <a:off x="4178300" y="412750"/>
            <a:ext cx="4965700" cy="64452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4294967295"/>
          </p:nvPr>
        </p:nvSpPr>
        <p:spPr>
          <a:xfrm>
            <a:off x="6553200" y="6248400"/>
            <a:ext cx="1905000" cy="457200"/>
          </a:xfrm>
          <a:prstGeom prst="rect">
            <a:avLst/>
          </a:prstGeom>
          <a:noFill/>
        </p:spPr>
        <p:txBody>
          <a:bodyPr/>
          <a:lstStyle/>
          <a:p>
            <a:fld id="{8E56DA0C-4F36-4616-B22E-25C9F5AAF543}" type="slidenum">
              <a:rPr lang="en-US" smtClean="0"/>
              <a:pPr/>
              <a:t>24</a:t>
            </a:fld>
            <a:endParaRPr lang="en-US" smtClean="0"/>
          </a:p>
        </p:txBody>
      </p:sp>
      <p:sp>
        <p:nvSpPr>
          <p:cNvPr id="21507" name="Rectangle 2"/>
          <p:cNvSpPr>
            <a:spLocks noGrp="1" noChangeArrowheads="1"/>
          </p:cNvSpPr>
          <p:nvPr>
            <p:ph type="title"/>
          </p:nvPr>
        </p:nvSpPr>
        <p:spPr>
          <a:xfrm>
            <a:off x="685800" y="152400"/>
            <a:ext cx="7772400" cy="628650"/>
          </a:xfrm>
        </p:spPr>
        <p:txBody>
          <a:bodyPr>
            <a:normAutofit fontScale="90000"/>
          </a:bodyPr>
          <a:lstStyle/>
          <a:p>
            <a:pPr eaLnBrk="1" hangingPunct="1"/>
            <a:r>
              <a:rPr lang="en-US" sz="4000" smtClean="0"/>
              <a:t>PolarGrid goes to Greenland</a:t>
            </a:r>
          </a:p>
        </p:txBody>
      </p:sp>
      <p:pic>
        <p:nvPicPr>
          <p:cNvPr id="21508" name="Picture 5" descr="DSC_1609"/>
          <p:cNvPicPr>
            <a:picLocks noChangeAspect="1" noChangeArrowheads="1"/>
          </p:cNvPicPr>
          <p:nvPr/>
        </p:nvPicPr>
        <p:blipFill>
          <a:blip r:embed="rId3" cstate="print"/>
          <a:srcRect/>
          <a:stretch>
            <a:fillRect/>
          </a:stretch>
        </p:blipFill>
        <p:spPr bwMode="auto">
          <a:xfrm>
            <a:off x="0" y="838200"/>
            <a:ext cx="4572000" cy="3043238"/>
          </a:xfrm>
          <a:prstGeom prst="rect">
            <a:avLst/>
          </a:prstGeom>
          <a:noFill/>
          <a:ln w="9525">
            <a:noFill/>
            <a:miter lim="800000"/>
            <a:headEnd/>
            <a:tailEnd/>
          </a:ln>
        </p:spPr>
      </p:pic>
      <p:pic>
        <p:nvPicPr>
          <p:cNvPr id="21509" name="Picture 6" descr="DSC_1643"/>
          <p:cNvPicPr>
            <a:picLocks noChangeAspect="1" noChangeArrowheads="1"/>
          </p:cNvPicPr>
          <p:nvPr/>
        </p:nvPicPr>
        <p:blipFill>
          <a:blip r:embed="rId4" cstate="print"/>
          <a:srcRect/>
          <a:stretch>
            <a:fillRect/>
          </a:stretch>
        </p:blipFill>
        <p:spPr bwMode="auto">
          <a:xfrm>
            <a:off x="4572000" y="3814763"/>
            <a:ext cx="4572000" cy="3043237"/>
          </a:xfrm>
          <a:prstGeom prst="rect">
            <a:avLst/>
          </a:prstGeom>
          <a:noFill/>
          <a:ln w="9525">
            <a:noFill/>
            <a:miter lim="800000"/>
            <a:headEnd/>
            <a:tailEnd/>
          </a:ln>
        </p:spPr>
      </p:pic>
      <p:pic>
        <p:nvPicPr>
          <p:cNvPr id="21510" name="Picture 7" descr="DSC_1608"/>
          <p:cNvPicPr>
            <a:picLocks noChangeAspect="1" noChangeArrowheads="1"/>
          </p:cNvPicPr>
          <p:nvPr/>
        </p:nvPicPr>
        <p:blipFill>
          <a:blip r:embed="rId5" cstate="print"/>
          <a:srcRect/>
          <a:stretch>
            <a:fillRect/>
          </a:stretch>
        </p:blipFill>
        <p:spPr bwMode="auto">
          <a:xfrm>
            <a:off x="0" y="3865563"/>
            <a:ext cx="4572000" cy="2992437"/>
          </a:xfrm>
          <a:prstGeom prst="rect">
            <a:avLst/>
          </a:prstGeom>
          <a:noFill/>
          <a:ln w="9525">
            <a:noFill/>
            <a:miter lim="800000"/>
            <a:headEnd/>
            <a:tailEnd/>
          </a:ln>
        </p:spPr>
      </p:pic>
      <p:pic>
        <p:nvPicPr>
          <p:cNvPr id="21511" name="Picture 8" descr="C:\Documents and Settings\Geoffrey Fox\Desktop\Cresis\mybook_drives.jpg"/>
          <p:cNvPicPr>
            <a:picLocks noChangeAspect="1" noChangeArrowheads="1"/>
          </p:cNvPicPr>
          <p:nvPr/>
        </p:nvPicPr>
        <p:blipFill>
          <a:blip r:embed="rId6" cstate="print"/>
          <a:srcRect/>
          <a:stretch>
            <a:fillRect/>
          </a:stretch>
        </p:blipFill>
        <p:spPr bwMode="auto">
          <a:xfrm>
            <a:off x="4495800" y="838200"/>
            <a:ext cx="4648200" cy="299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C:\Documents and Settings\Geoffrey Fox\Desktop\Cresis\NEEM_2008.jpg"/>
          <p:cNvPicPr>
            <a:picLocks noChangeAspect="1" noChangeArrowheads="1"/>
          </p:cNvPicPr>
          <p:nvPr/>
        </p:nvPicPr>
        <p:blipFill>
          <a:blip r:embed="rId3" cstate="print"/>
          <a:srcRect/>
          <a:stretch>
            <a:fillRect/>
          </a:stretch>
        </p:blipFill>
        <p:spPr bwMode="auto">
          <a:xfrm>
            <a:off x="0" y="1660525"/>
            <a:ext cx="9144000" cy="5197475"/>
          </a:xfrm>
          <a:prstGeom prst="rect">
            <a:avLst/>
          </a:prstGeom>
          <a:noFill/>
          <a:ln w="9525">
            <a:noFill/>
            <a:miter lim="800000"/>
            <a:headEnd/>
            <a:tailEnd/>
          </a:ln>
        </p:spPr>
      </p:pic>
      <p:sp>
        <p:nvSpPr>
          <p:cNvPr id="22531" name="Title 6"/>
          <p:cNvSpPr>
            <a:spLocks noGrp="1"/>
          </p:cNvSpPr>
          <p:nvPr>
            <p:ph type="title"/>
          </p:nvPr>
        </p:nvSpPr>
        <p:spPr>
          <a:xfrm>
            <a:off x="0" y="0"/>
            <a:ext cx="9144000" cy="838200"/>
          </a:xfrm>
        </p:spPr>
        <p:txBody>
          <a:bodyPr/>
          <a:lstStyle/>
          <a:p>
            <a:r>
              <a:rPr lang="en-US" smtClean="0"/>
              <a:t>NEEM 2008 Base Station</a:t>
            </a:r>
          </a:p>
        </p:txBody>
      </p:sp>
      <p:sp>
        <p:nvSpPr>
          <p:cNvPr id="4" name="Slide Number Placeholder 3"/>
          <p:cNvSpPr>
            <a:spLocks noGrp="1"/>
          </p:cNvSpPr>
          <p:nvPr>
            <p:ph type="sldNum" sz="quarter" idx="12"/>
          </p:nvPr>
        </p:nvSpPr>
        <p:spPr/>
        <p:txBody>
          <a:bodyPr/>
          <a:lstStyle/>
          <a:p>
            <a:pPr>
              <a:defRPr/>
            </a:pPr>
            <a:fld id="{9BD65E33-6105-4C9D-BEA8-09996B8189B4}" type="slidenum">
              <a:rPr lang="en-US" smtClean="0"/>
              <a:pPr>
                <a:defRPr/>
              </a:pPr>
              <a:t>25</a:t>
            </a:fld>
            <a:endParaRPr lang="en-US"/>
          </a:p>
        </p:txBody>
      </p:sp>
      <p:pic>
        <p:nvPicPr>
          <p:cNvPr id="118787" name="Picture 3" descr="C:\Documents and Settings\Geoffrey Fox\Desktop\Cresis\base_system_NEEM_in_tent_2008.jpg"/>
          <p:cNvPicPr>
            <a:picLocks noChangeAspect="1" noChangeArrowheads="1"/>
          </p:cNvPicPr>
          <p:nvPr/>
        </p:nvPicPr>
        <p:blipFill>
          <a:blip r:embed="rId4" cstate="print"/>
          <a:srcRect/>
          <a:stretch>
            <a:fillRect/>
          </a:stretch>
        </p:blipFill>
        <p:spPr bwMode="auto">
          <a:xfrm>
            <a:off x="120650" y="828675"/>
            <a:ext cx="8947150" cy="5953125"/>
          </a:xfrm>
          <a:prstGeom prst="rect">
            <a:avLst/>
          </a:prstGeom>
          <a:noFill/>
          <a:ln w="9525">
            <a:noFill/>
            <a:miter lim="800000"/>
            <a:headEnd/>
            <a:tailEnd/>
          </a:ln>
        </p:spPr>
      </p:pic>
      <p:pic>
        <p:nvPicPr>
          <p:cNvPr id="118788" name="Picture 4" descr="C:\Documents and Settings\Geoffrey Fox\Desktop\Cresis\satellite_NEEM_2008.jpg"/>
          <p:cNvPicPr>
            <a:picLocks noChangeAspect="1" noChangeArrowheads="1"/>
          </p:cNvPicPr>
          <p:nvPr/>
        </p:nvPicPr>
        <p:blipFill>
          <a:blip r:embed="rId5" cstate="print"/>
          <a:srcRect/>
          <a:stretch>
            <a:fillRect/>
          </a:stretch>
        </p:blipFill>
        <p:spPr bwMode="auto">
          <a:xfrm>
            <a:off x="0" y="796925"/>
            <a:ext cx="5943600" cy="606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0-#ppt_w/2"/>
                                          </p:val>
                                        </p:tav>
                                        <p:tav tm="100000">
                                          <p:val>
                                            <p:strVal val="#ppt_x"/>
                                          </p:val>
                                        </p:tav>
                                      </p:tavLst>
                                    </p:anim>
                                    <p:anim calcmode="lin" valueType="num">
                                      <p:cBhvr additive="base">
                                        <p:cTn id="14"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sz="quarter"/>
          </p:nvPr>
        </p:nvSpPr>
        <p:spPr/>
        <p:txBody>
          <a:bodyPr/>
          <a:lstStyle/>
          <a:p>
            <a:r>
              <a:rPr lang="en-US" smtClean="0"/>
              <a:t>Field Results – 2008/09</a:t>
            </a:r>
          </a:p>
        </p:txBody>
      </p:sp>
      <p:pic>
        <p:nvPicPr>
          <p:cNvPr id="23555" name="Picture 11" descr="out1"/>
          <p:cNvPicPr>
            <a:picLocks noChangeAspect="1" noChangeArrowheads="1"/>
          </p:cNvPicPr>
          <p:nvPr>
            <p:ph sz="quarter" idx="1"/>
          </p:nvPr>
        </p:nvPicPr>
        <p:blipFill>
          <a:blip r:embed="rId3" cstate="print"/>
          <a:srcRect/>
          <a:stretch>
            <a:fillRect/>
          </a:stretch>
        </p:blipFill>
        <p:spPr>
          <a:xfrm>
            <a:off x="534988" y="1066800"/>
            <a:ext cx="3502025" cy="2628900"/>
          </a:xfrm>
          <a:noFill/>
        </p:spPr>
      </p:pic>
      <p:pic>
        <p:nvPicPr>
          <p:cNvPr id="23556" name="Picture 13" descr="MCRDS_500to599"/>
          <p:cNvPicPr>
            <a:picLocks noChangeAspect="1" noChangeArrowheads="1"/>
          </p:cNvPicPr>
          <p:nvPr>
            <p:ph sz="quarter" idx="3"/>
          </p:nvPr>
        </p:nvPicPr>
        <p:blipFill>
          <a:blip r:embed="rId4" cstate="print"/>
          <a:srcRect/>
          <a:stretch>
            <a:fillRect/>
          </a:stretch>
        </p:blipFill>
        <p:spPr>
          <a:xfrm>
            <a:off x="533400" y="3848100"/>
            <a:ext cx="3505200" cy="2628900"/>
          </a:xfrm>
          <a:noFill/>
        </p:spPr>
      </p:pic>
      <p:pic>
        <p:nvPicPr>
          <p:cNvPr id="23557" name="Picture 14" descr="FL13-Dec29_334-353HGe4"/>
          <p:cNvPicPr>
            <a:picLocks noChangeAspect="1" noChangeArrowheads="1"/>
          </p:cNvPicPr>
          <p:nvPr>
            <p:ph sz="quarter" idx="4"/>
          </p:nvPr>
        </p:nvPicPr>
        <p:blipFill>
          <a:blip r:embed="rId5" cstate="print"/>
          <a:srcRect/>
          <a:stretch>
            <a:fillRect/>
          </a:stretch>
        </p:blipFill>
        <p:spPr>
          <a:xfrm>
            <a:off x="5105400" y="3848100"/>
            <a:ext cx="3505200" cy="2628900"/>
          </a:xfrm>
        </p:spPr>
      </p:pic>
      <p:sp>
        <p:nvSpPr>
          <p:cNvPr id="23558" name="Text Box 16"/>
          <p:cNvSpPr txBox="1">
            <a:spLocks noChangeArrowheads="1"/>
          </p:cNvSpPr>
          <p:nvPr/>
        </p:nvSpPr>
        <p:spPr bwMode="auto">
          <a:xfrm>
            <a:off x="4356100" y="1058863"/>
            <a:ext cx="4406900" cy="2692400"/>
          </a:xfrm>
          <a:prstGeom prst="rect">
            <a:avLst/>
          </a:prstGeom>
          <a:noFill/>
          <a:ln w="9525" algn="ctr">
            <a:noFill/>
            <a:miter lim="800000"/>
            <a:headEnd/>
            <a:tailEnd/>
          </a:ln>
        </p:spPr>
        <p:txBody>
          <a:bodyPr>
            <a:spAutoFit/>
          </a:bodyPr>
          <a:lstStyle/>
          <a:p>
            <a:pPr algn="l">
              <a:lnSpc>
                <a:spcPct val="95000"/>
              </a:lnSpc>
            </a:pPr>
            <a:r>
              <a:rPr lang="en-US" sz="2000"/>
              <a:t>“Without on-site processing enabled by POLARGRID, we would not have identified aircraft inverter-generated RFI.  This capability allowed us to replace these “noisy” components with better quality inverters, incorporating CReSIS-developed shielding, to solve the problem mid-way through the field experiment.”</a:t>
            </a:r>
          </a:p>
        </p:txBody>
      </p:sp>
      <p:sp>
        <p:nvSpPr>
          <p:cNvPr id="23559" name="Text Box 17"/>
          <p:cNvSpPr txBox="1">
            <a:spLocks noChangeArrowheads="1"/>
          </p:cNvSpPr>
          <p:nvPr/>
        </p:nvSpPr>
        <p:spPr bwMode="auto">
          <a:xfrm>
            <a:off x="2787650" y="3460750"/>
            <a:ext cx="1303338" cy="274638"/>
          </a:xfrm>
          <a:prstGeom prst="rect">
            <a:avLst/>
          </a:prstGeom>
          <a:noFill/>
          <a:ln w="9525" algn="ctr">
            <a:noFill/>
            <a:miter lim="800000"/>
            <a:headEnd/>
            <a:tailEnd/>
          </a:ln>
        </p:spPr>
        <p:txBody>
          <a:bodyPr wrap="none">
            <a:spAutoFit/>
          </a:bodyPr>
          <a:lstStyle/>
          <a:p>
            <a:r>
              <a:rPr lang="en-US" sz="1200">
                <a:solidFill>
                  <a:srgbClr val="000000"/>
                </a:solidFill>
              </a:rPr>
              <a:t>Jakobshavn 2008</a:t>
            </a:r>
          </a:p>
        </p:txBody>
      </p:sp>
      <p:sp>
        <p:nvSpPr>
          <p:cNvPr id="23560" name="Text Box 18"/>
          <p:cNvSpPr txBox="1">
            <a:spLocks noChangeArrowheads="1"/>
          </p:cNvSpPr>
          <p:nvPr/>
        </p:nvSpPr>
        <p:spPr bwMode="auto">
          <a:xfrm>
            <a:off x="3106738" y="6235700"/>
            <a:ext cx="984250" cy="274638"/>
          </a:xfrm>
          <a:prstGeom prst="rect">
            <a:avLst/>
          </a:prstGeom>
          <a:noFill/>
          <a:ln w="9525" algn="ctr">
            <a:noFill/>
            <a:miter lim="800000"/>
            <a:headEnd/>
            <a:tailEnd/>
          </a:ln>
        </p:spPr>
        <p:txBody>
          <a:bodyPr wrap="none">
            <a:spAutoFit/>
          </a:bodyPr>
          <a:lstStyle/>
          <a:p>
            <a:r>
              <a:rPr lang="en-US" sz="1200">
                <a:solidFill>
                  <a:srgbClr val="000000"/>
                </a:solidFill>
              </a:rPr>
              <a:t>NEEM 2008</a:t>
            </a:r>
          </a:p>
        </p:txBody>
      </p:sp>
      <p:sp>
        <p:nvSpPr>
          <p:cNvPr id="23561" name="Text Box 19"/>
          <p:cNvSpPr txBox="1">
            <a:spLocks noChangeArrowheads="1"/>
          </p:cNvSpPr>
          <p:nvPr/>
        </p:nvSpPr>
        <p:spPr bwMode="auto">
          <a:xfrm>
            <a:off x="7296150" y="6235700"/>
            <a:ext cx="1357313" cy="274638"/>
          </a:xfrm>
          <a:prstGeom prst="rect">
            <a:avLst/>
          </a:prstGeom>
          <a:noFill/>
          <a:ln w="9525" algn="ctr">
            <a:noFill/>
            <a:miter lim="800000"/>
            <a:headEnd/>
            <a:tailEnd/>
          </a:ln>
        </p:spPr>
        <p:txBody>
          <a:bodyPr wrap="none">
            <a:spAutoFit/>
          </a:bodyPr>
          <a:lstStyle/>
          <a:p>
            <a:r>
              <a:rPr lang="en-US" sz="1200">
                <a:solidFill>
                  <a:srgbClr val="000000"/>
                </a:solidFill>
              </a:rPr>
              <a:t>GAMBIT 2008/09</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914400"/>
          </a:xfrm>
        </p:spPr>
        <p:txBody>
          <a:bodyPr/>
          <a:lstStyle/>
          <a:p>
            <a:r>
              <a:rPr lang="en-US" dirty="0" smtClean="0"/>
              <a:t>What are Research Activities?</a:t>
            </a:r>
            <a:endParaRPr lang="en-US" dirty="0"/>
          </a:p>
        </p:txBody>
      </p:sp>
      <p:sp>
        <p:nvSpPr>
          <p:cNvPr id="8" name="Content Placeholder 7"/>
          <p:cNvSpPr>
            <a:spLocks noGrp="1"/>
          </p:cNvSpPr>
          <p:nvPr>
            <p:ph idx="1"/>
          </p:nvPr>
        </p:nvSpPr>
        <p:spPr>
          <a:xfrm>
            <a:off x="0" y="762000"/>
            <a:ext cx="9144000" cy="5715000"/>
          </a:xfrm>
        </p:spPr>
        <p:txBody>
          <a:bodyPr>
            <a:normAutofit/>
          </a:bodyPr>
          <a:lstStyle/>
          <a:p>
            <a:r>
              <a:rPr lang="en-US" sz="2800" dirty="0" smtClean="0"/>
              <a:t>You might (correctly) think that all this stuff may have four categories but it is all too complicated for you</a:t>
            </a:r>
          </a:p>
          <a:p>
            <a:pPr lvl="1"/>
            <a:r>
              <a:rPr lang="en-US" sz="2400" dirty="0" smtClean="0"/>
              <a:t>That’s because I described each way of doing research as one step</a:t>
            </a:r>
          </a:p>
          <a:p>
            <a:r>
              <a:rPr lang="en-US" sz="2800" dirty="0" smtClean="0"/>
              <a:t>Research involves a lot of steps including</a:t>
            </a:r>
          </a:p>
          <a:p>
            <a:pPr lvl="1"/>
            <a:r>
              <a:rPr lang="en-US" sz="2400" dirty="0" smtClean="0"/>
              <a:t>Literature Research</a:t>
            </a:r>
          </a:p>
          <a:p>
            <a:pPr lvl="1"/>
            <a:r>
              <a:rPr lang="en-US" sz="2400" dirty="0" smtClean="0"/>
              <a:t>Building hardware such as unmanned aircraft to fly radars to study glaciers</a:t>
            </a:r>
          </a:p>
          <a:p>
            <a:pPr lvl="1"/>
            <a:r>
              <a:rPr lang="en-US" sz="2400" dirty="0" smtClean="0"/>
              <a:t>Writing/modifying software for everything from analyzing data to simulating theory</a:t>
            </a:r>
          </a:p>
          <a:p>
            <a:pPr lvl="1"/>
            <a:r>
              <a:rPr lang="en-US" sz="2400" dirty="0" smtClean="0"/>
              <a:t>Building web pages</a:t>
            </a:r>
          </a:p>
          <a:p>
            <a:pPr lvl="1"/>
            <a:r>
              <a:rPr lang="en-US" sz="2400" dirty="0" smtClean="0"/>
              <a:t>Running data analysis codes</a:t>
            </a:r>
          </a:p>
          <a:p>
            <a:pPr lvl="1"/>
            <a:r>
              <a:rPr lang="en-US" sz="2400" dirty="0" smtClean="0"/>
              <a:t>Lots of mundane but essential work such as annotating data (being done by an Undergraduate at Kansas for PolarGrid)</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simulations 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Simulating weather, climate including hurricanes (and many other areas) is hard because the result is sensitive to details which are not well known</a:t>
            </a:r>
          </a:p>
          <a:p>
            <a:r>
              <a:rPr lang="en-US" dirty="0" smtClean="0"/>
              <a:t>Simulating </a:t>
            </a:r>
            <a:r>
              <a:rPr lang="en-US" dirty="0" smtClean="0"/>
              <a:t>biological </a:t>
            </a:r>
            <a:r>
              <a:rPr lang="en-US" dirty="0" smtClean="0"/>
              <a:t>organisms is triply hard as we do not have and adequate theory of “life” (perhaps that’s good!)</a:t>
            </a:r>
          </a:p>
          <a:p>
            <a:r>
              <a:rPr lang="en-US" dirty="0" smtClean="0"/>
              <a:t> </a:t>
            </a:r>
            <a:r>
              <a:rPr lang="en-US" dirty="0" smtClean="0"/>
              <a:t>Simulating nuclear </a:t>
            </a:r>
            <a:r>
              <a:rPr lang="en-US" dirty="0" smtClean="0"/>
              <a:t>forces is doubly hard as we have an excellent theory (quantum theory) but the problem is intractable on realistic computers</a:t>
            </a:r>
          </a:p>
          <a:p>
            <a:r>
              <a:rPr lang="en-US" dirty="0" smtClean="0"/>
              <a:t> Simulating earthquake occurrence is triply hard as it is a “phase transition” and incredibly sensitive to detail</a:t>
            </a:r>
          </a:p>
          <a:p>
            <a:pPr lvl="1"/>
            <a:r>
              <a:rPr lang="en-US" dirty="0" smtClean="0"/>
              <a:t>Easier to simulate what a typical earthquake could look like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Ensemble Methods</a:t>
            </a:r>
            <a:endParaRPr lang="en-US" dirty="0"/>
          </a:p>
        </p:txBody>
      </p:sp>
      <p:sp>
        <p:nvSpPr>
          <p:cNvPr id="3" name="Content Placeholder 2"/>
          <p:cNvSpPr>
            <a:spLocks noGrp="1"/>
          </p:cNvSpPr>
          <p:nvPr>
            <p:ph idx="1"/>
          </p:nvPr>
        </p:nvSpPr>
        <p:spPr>
          <a:xfrm>
            <a:off x="0" y="1219200"/>
            <a:ext cx="4343400" cy="3962400"/>
          </a:xfrm>
        </p:spPr>
        <p:txBody>
          <a:bodyPr>
            <a:normAutofit fontScale="85000" lnSpcReduction="10000"/>
          </a:bodyPr>
          <a:lstStyle/>
          <a:p>
            <a:r>
              <a:rPr lang="en-US" dirty="0" smtClean="0"/>
              <a:t>Ensemble methods one approach to dependence on data</a:t>
            </a:r>
          </a:p>
          <a:p>
            <a:r>
              <a:rPr lang="en-US" dirty="0" smtClean="0"/>
              <a:t>Another is over supplying data and forcing simulation to obey extra data – called data assimilation</a:t>
            </a:r>
          </a:p>
          <a:p>
            <a:r>
              <a:rPr lang="en-US" dirty="0" smtClean="0"/>
              <a:t>Picture shows hurricane tracks from an Ensemble calculation</a:t>
            </a:r>
            <a:endParaRPr lang="en-US" dirty="0"/>
          </a:p>
        </p:txBody>
      </p:sp>
      <p:pic>
        <p:nvPicPr>
          <p:cNvPr id="5" name="P 20"/>
          <p:cNvPicPr/>
          <p:nvPr/>
        </p:nvPicPr>
        <p:blipFill>
          <a:blip r:embed="rId3" cstate="print"/>
          <a:srcRect/>
          <a:stretch>
            <a:fillRect/>
          </a:stretch>
        </p:blipFill>
        <p:spPr bwMode="auto">
          <a:xfrm>
            <a:off x="4419601" y="1143000"/>
            <a:ext cx="4724400" cy="4724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 1: I399 Research Methods for Informatics and Computing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Due Wednesday January 20 Midnight</a:t>
            </a:r>
          </a:p>
          <a:p>
            <a:endParaRPr lang="en-US" dirty="0" smtClean="0"/>
          </a:p>
          <a:p>
            <a:r>
              <a:rPr lang="en-US" dirty="0" smtClean="0"/>
              <a:t>1) Choose </a:t>
            </a:r>
            <a:r>
              <a:rPr lang="en-US" b="1" dirty="0" smtClean="0"/>
              <a:t>top 5 Research Topics </a:t>
            </a:r>
            <a:r>
              <a:rPr lang="en-US" dirty="0" smtClean="0"/>
              <a:t>(list in order of preference) chosen from those at </a:t>
            </a:r>
            <a:r>
              <a:rPr lang="en-US" dirty="0" smtClean="0">
                <a:hlinkClick r:id="rId3"/>
              </a:rPr>
              <a:t>http://www.infomall.org/I399/SOICResearch.html</a:t>
            </a:r>
            <a:r>
              <a:rPr lang="en-US" dirty="0" smtClean="0"/>
              <a:t>  </a:t>
            </a:r>
          </a:p>
          <a:p>
            <a:endParaRPr lang="en-US" dirty="0" smtClean="0"/>
          </a:p>
          <a:p>
            <a:r>
              <a:rPr lang="en-US" dirty="0" smtClean="0"/>
              <a:t>2) Summarize some areas/research topic(s) of interest to you based on information found on Internet</a:t>
            </a:r>
          </a:p>
          <a:p>
            <a:endParaRPr lang="en-US" dirty="0" smtClean="0"/>
          </a:p>
          <a:p>
            <a:r>
              <a:rPr lang="en-US" dirty="0" smtClean="0"/>
              <a:t>3) If you have done Undergraduate Research already and have summaries you are willing to share, please upload these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600" dirty="0" smtClean="0"/>
              <a:t>Quantum Mechanics and Molecular Dynamics</a:t>
            </a:r>
            <a:endParaRPr lang="en-US" sz="3600" dirty="0"/>
          </a:p>
        </p:txBody>
      </p:sp>
      <p:sp>
        <p:nvSpPr>
          <p:cNvPr id="3" name="Content Placeholder 2"/>
          <p:cNvSpPr>
            <a:spLocks noGrp="1"/>
          </p:cNvSpPr>
          <p:nvPr>
            <p:ph idx="1"/>
          </p:nvPr>
        </p:nvSpPr>
        <p:spPr>
          <a:xfrm>
            <a:off x="0" y="762000"/>
            <a:ext cx="9144000" cy="2667000"/>
          </a:xfrm>
        </p:spPr>
        <p:txBody>
          <a:bodyPr>
            <a:normAutofit/>
          </a:bodyPr>
          <a:lstStyle/>
          <a:p>
            <a:r>
              <a:rPr lang="en-US" sz="2000" dirty="0" smtClean="0"/>
              <a:t>Left: A </a:t>
            </a:r>
            <a:r>
              <a:rPr lang="en-US" sz="2000" dirty="0" smtClean="0"/>
              <a:t>snapshot from a QM/MM simulation of the protein Nitrophorin-2 expressed in the </a:t>
            </a:r>
            <a:r>
              <a:rPr lang="en-US" sz="2000" dirty="0" err="1" smtClean="0"/>
              <a:t>triatome</a:t>
            </a:r>
            <a:r>
              <a:rPr lang="en-US" sz="2000" dirty="0" smtClean="0"/>
              <a:t> </a:t>
            </a:r>
            <a:r>
              <a:rPr lang="en-US" sz="2000" dirty="0" err="1" smtClean="0"/>
              <a:t>Rhodnius</a:t>
            </a:r>
            <a:r>
              <a:rPr lang="en-US" sz="2000" dirty="0" smtClean="0"/>
              <a:t> </a:t>
            </a:r>
            <a:r>
              <a:rPr lang="en-US" sz="2000" dirty="0" err="1" smtClean="0"/>
              <a:t>prolixus</a:t>
            </a:r>
            <a:r>
              <a:rPr lang="en-US" sz="2000" dirty="0" smtClean="0"/>
              <a:t>, a vector for </a:t>
            </a:r>
            <a:r>
              <a:rPr lang="en-US" sz="2000" dirty="0" err="1" smtClean="0"/>
              <a:t>Trypanosoma</a:t>
            </a:r>
            <a:r>
              <a:rPr lang="en-US" sz="2000" dirty="0" smtClean="0"/>
              <a:t> </a:t>
            </a:r>
            <a:r>
              <a:rPr lang="en-US" sz="2000" dirty="0" err="1" smtClean="0"/>
              <a:t>cruzi</a:t>
            </a:r>
            <a:r>
              <a:rPr lang="en-US" sz="2000" dirty="0" smtClean="0"/>
              <a:t>, and a key target for </a:t>
            </a:r>
            <a:r>
              <a:rPr lang="en-US" sz="2000" dirty="0" err="1" smtClean="0"/>
              <a:t>Chagas</a:t>
            </a:r>
            <a:r>
              <a:rPr lang="en-US" sz="2000" dirty="0" smtClean="0"/>
              <a:t>’ disease inhibitors.  (Credit: Walker, SDSC, </a:t>
            </a:r>
            <a:r>
              <a:rPr lang="en-US" sz="2000" dirty="0" err="1" smtClean="0"/>
              <a:t>Roitberg</a:t>
            </a:r>
            <a:r>
              <a:rPr lang="en-US" sz="2000" dirty="0" smtClean="0"/>
              <a:t>, U. Florida</a:t>
            </a:r>
            <a:r>
              <a:rPr lang="en-US" sz="2000" dirty="0" smtClean="0"/>
              <a:t>)</a:t>
            </a:r>
          </a:p>
          <a:p>
            <a:r>
              <a:rPr lang="en-US" sz="2000" dirty="0" smtClean="0"/>
              <a:t>Right: This image shows the blind prediction (blue) of a CASP7 target. Red shows the x-ray structure (released after the prediction was submitted) and green shows a low resolution NMR structure. The prediction was performed by Ross Walker (SDSC) and </a:t>
            </a:r>
            <a:r>
              <a:rPr lang="en-US" sz="2000" dirty="0" err="1" smtClean="0"/>
              <a:t>Srivatsan</a:t>
            </a:r>
            <a:r>
              <a:rPr lang="en-US" sz="2000" dirty="0" smtClean="0"/>
              <a:t> Raman (UW).</a:t>
            </a:r>
          </a:p>
          <a:p>
            <a:r>
              <a:rPr lang="en-US" sz="2000" dirty="0" smtClean="0"/>
              <a:t>Important difficult but not impossible</a:t>
            </a:r>
            <a:endParaRPr lang="en-US" sz="2000" dirty="0"/>
          </a:p>
        </p:txBody>
      </p:sp>
      <p:pic>
        <p:nvPicPr>
          <p:cNvPr id="5" name="P 14" descr="scdc1"/>
          <p:cNvPicPr/>
          <p:nvPr/>
        </p:nvPicPr>
        <p:blipFill>
          <a:blip r:embed="rId3" cstate="print"/>
          <a:srcRect/>
          <a:stretch>
            <a:fillRect/>
          </a:stretch>
        </p:blipFill>
        <p:spPr bwMode="auto">
          <a:xfrm>
            <a:off x="0" y="3581400"/>
            <a:ext cx="4191000" cy="3276600"/>
          </a:xfrm>
          <a:prstGeom prst="rect">
            <a:avLst/>
          </a:prstGeom>
          <a:noFill/>
          <a:ln w="9525">
            <a:noFill/>
            <a:miter lim="800000"/>
            <a:headEnd/>
            <a:tailEnd/>
          </a:ln>
        </p:spPr>
      </p:pic>
      <p:pic>
        <p:nvPicPr>
          <p:cNvPr id="6" name="Picture 5" descr="::CASP2.png"/>
          <p:cNvPicPr/>
          <p:nvPr/>
        </p:nvPicPr>
        <p:blipFill>
          <a:blip r:embed="rId4" cstate="print"/>
          <a:srcRect/>
          <a:stretch>
            <a:fillRect/>
          </a:stretch>
        </p:blipFill>
        <p:spPr bwMode="auto">
          <a:xfrm>
            <a:off x="4267200" y="3581400"/>
            <a:ext cx="4876800" cy="32766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Fluid Dynamics</a:t>
            </a:r>
            <a:endParaRPr lang="en-US" dirty="0"/>
          </a:p>
        </p:txBody>
      </p:sp>
      <p:sp>
        <p:nvSpPr>
          <p:cNvPr id="3" name="Content Placeholder 2"/>
          <p:cNvSpPr>
            <a:spLocks noGrp="1"/>
          </p:cNvSpPr>
          <p:nvPr>
            <p:ph idx="1"/>
          </p:nvPr>
        </p:nvSpPr>
        <p:spPr>
          <a:xfrm>
            <a:off x="0" y="1219200"/>
            <a:ext cx="9144000" cy="1905000"/>
          </a:xfrm>
        </p:spPr>
        <p:txBody>
          <a:bodyPr>
            <a:normAutofit fontScale="92500" lnSpcReduction="10000"/>
          </a:bodyPr>
          <a:lstStyle/>
          <a:p>
            <a:r>
              <a:rPr lang="en-US" dirty="0" smtClean="0"/>
              <a:t>Simulation of air flow in a Pratt and Whitney engine</a:t>
            </a:r>
          </a:p>
          <a:p>
            <a:r>
              <a:rPr lang="en-US" dirty="0" smtClean="0"/>
              <a:t>This is nontrivial numerically (as sensitive to small viscosity) but still “deterministic” and “just” requires hard work</a:t>
            </a:r>
            <a:endParaRPr lang="en-US" dirty="0"/>
          </a:p>
        </p:txBody>
      </p:sp>
      <p:pic>
        <p:nvPicPr>
          <p:cNvPr id="4" name="P 18"/>
          <p:cNvPicPr/>
          <p:nvPr/>
        </p:nvPicPr>
        <p:blipFill>
          <a:blip r:embed="rId3" cstate="print"/>
          <a:stretch>
            <a:fillRect/>
          </a:stretch>
        </p:blipFill>
        <p:spPr bwMode="auto">
          <a:xfrm>
            <a:off x="0" y="2971800"/>
            <a:ext cx="6705600" cy="3886200"/>
          </a:xfrm>
          <a:prstGeom prst="rect">
            <a:avLst/>
          </a:prstGeom>
          <a:noFill/>
          <a:ln w="9525">
            <a:noFill/>
            <a:miter lim="800000"/>
            <a:headEnd/>
            <a:tailEnd/>
          </a:ln>
        </p:spPr>
      </p:pic>
      <p:sp>
        <p:nvSpPr>
          <p:cNvPr id="5" name="TextBox 4"/>
          <p:cNvSpPr txBox="1"/>
          <p:nvPr/>
        </p:nvSpPr>
        <p:spPr>
          <a:xfrm>
            <a:off x="6781800" y="3810000"/>
            <a:ext cx="2362200" cy="923330"/>
          </a:xfrm>
          <a:prstGeom prst="rect">
            <a:avLst/>
          </a:prstGeom>
          <a:noFill/>
        </p:spPr>
        <p:txBody>
          <a:bodyPr wrap="square" rtlCol="0">
            <a:spAutoFit/>
          </a:bodyPr>
          <a:lstStyle/>
          <a:p>
            <a:r>
              <a:rPr lang="en-US" dirty="0" smtClean="0"/>
              <a:t>Velocity </a:t>
            </a:r>
            <a:r>
              <a:rPr lang="en-US" dirty="0" smtClean="0"/>
              <a:t>magnitude contours </a:t>
            </a:r>
            <a:r>
              <a:rPr lang="en-US" dirty="0" smtClean="0"/>
              <a:t>in P&amp;W combustor</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96838" y="1376363"/>
          <a:ext cx="8950325" cy="3435350"/>
        </p:xfrm>
        <a:graphic>
          <a:graphicData uri="http://schemas.openxmlformats.org/presentationml/2006/ole">
            <p:oleObj spid="_x0000_s1026" name="Document" r:id="rId4" imgW="5625893" imgH="2158921" progId="Word.Document.12">
              <p:link updateAutomatic="1"/>
            </p:oleObj>
          </a:graphicData>
        </a:graphic>
      </p:graphicFrame>
      <p:sp>
        <p:nvSpPr>
          <p:cNvPr id="2051" name="Title 2"/>
          <p:cNvSpPr>
            <a:spLocks noGrp="1"/>
          </p:cNvSpPr>
          <p:nvPr>
            <p:ph type="title"/>
          </p:nvPr>
        </p:nvSpPr>
        <p:spPr>
          <a:xfrm>
            <a:off x="457200" y="193675"/>
            <a:ext cx="8229600" cy="1009650"/>
          </a:xfrm>
        </p:spPr>
        <p:txBody>
          <a:bodyPr/>
          <a:lstStyle/>
          <a:p>
            <a:r>
              <a:rPr lang="en-US" smtClean="0"/>
              <a:t>Data Deluge in Earth Science</a:t>
            </a:r>
          </a:p>
        </p:txBody>
      </p:sp>
      <p:sp>
        <p:nvSpPr>
          <p:cNvPr id="4" name="TextBox 3"/>
          <p:cNvSpPr txBox="1"/>
          <p:nvPr/>
        </p:nvSpPr>
        <p:spPr>
          <a:xfrm>
            <a:off x="96838" y="4772025"/>
            <a:ext cx="8950325" cy="20002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800" dirty="0"/>
              <a:t>Common Themes of Data Sources</a:t>
            </a:r>
          </a:p>
          <a:p>
            <a:pPr>
              <a:buFont typeface="Arial"/>
              <a:buChar char="•"/>
              <a:defRPr/>
            </a:pPr>
            <a:r>
              <a:rPr lang="en-US" sz="2400" dirty="0"/>
              <a:t> Focus on geospatial, environmental data sets</a:t>
            </a:r>
          </a:p>
          <a:p>
            <a:pPr lvl="1">
              <a:buFont typeface="Arial"/>
              <a:buChar char="•"/>
              <a:defRPr/>
            </a:pPr>
            <a:r>
              <a:rPr lang="en-US" sz="2400" dirty="0"/>
              <a:t> Data from computation and observation.</a:t>
            </a:r>
          </a:p>
          <a:p>
            <a:pPr>
              <a:buFont typeface="Arial"/>
              <a:buChar char="•"/>
              <a:defRPr/>
            </a:pPr>
            <a:r>
              <a:rPr lang="en-US" sz="2400" dirty="0"/>
              <a:t> Rapidly increasing data sizes</a:t>
            </a:r>
          </a:p>
          <a:p>
            <a:pPr>
              <a:buFont typeface="Arial"/>
              <a:buChar char="•"/>
              <a:defRPr/>
            </a:pPr>
            <a:r>
              <a:rPr lang="en-US" sz="2400" dirty="0"/>
              <a:t> Data and data processing pipelines are inseparable.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400" dirty="0">
                <a:latin typeface="+mj-lt"/>
                <a:cs typeface="Copperplate"/>
              </a:rPr>
              <a:t>The Earth, its resources and inhabitants face challenges related to changing climate and natural disasters </a:t>
            </a:r>
          </a:p>
        </p:txBody>
      </p:sp>
      <p:sp>
        <p:nvSpPr>
          <p:cNvPr id="4" name="TextBox 3"/>
          <p:cNvSpPr txBox="1"/>
          <p:nvPr/>
        </p:nvSpPr>
        <p:spPr>
          <a:xfrm>
            <a:off x="285750" y="1504950"/>
            <a:ext cx="3036888"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Climate Change</a:t>
            </a:r>
          </a:p>
        </p:txBody>
      </p:sp>
      <p:sp>
        <p:nvSpPr>
          <p:cNvPr id="7" name="TextBox 6"/>
          <p:cNvSpPr txBox="1"/>
          <p:nvPr/>
        </p:nvSpPr>
        <p:spPr>
          <a:xfrm>
            <a:off x="285750" y="4146550"/>
            <a:ext cx="3286125"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Natural Disasters</a:t>
            </a:r>
          </a:p>
        </p:txBody>
      </p:sp>
      <p:sp>
        <p:nvSpPr>
          <p:cNvPr id="26629" name="TextBox 7"/>
          <p:cNvSpPr txBox="1">
            <a:spLocks noChangeArrowheads="1"/>
          </p:cNvSpPr>
          <p:nvPr/>
        </p:nvSpPr>
        <p:spPr bwMode="auto">
          <a:xfrm>
            <a:off x="3571875" y="1428750"/>
            <a:ext cx="5227638" cy="923925"/>
          </a:xfrm>
          <a:prstGeom prst="rect">
            <a:avLst/>
          </a:prstGeom>
          <a:noFill/>
          <a:ln w="9525">
            <a:noFill/>
            <a:miter lim="800000"/>
            <a:headEnd/>
            <a:tailEnd/>
          </a:ln>
        </p:spPr>
        <p:txBody>
          <a:bodyPr>
            <a:spAutoFit/>
          </a:bodyPr>
          <a:lstStyle/>
          <a:p>
            <a:r>
              <a:rPr lang="en-US" i="1"/>
              <a:t>How does our changing climate influence the oceans and ice sheets and how are they interacting?</a:t>
            </a:r>
            <a:r>
              <a:rPr lang="en-US"/>
              <a:t> </a:t>
            </a:r>
          </a:p>
        </p:txBody>
      </p:sp>
      <p:sp>
        <p:nvSpPr>
          <p:cNvPr id="26630" name="TextBox 8"/>
          <p:cNvSpPr txBox="1">
            <a:spLocks noChangeArrowheads="1"/>
          </p:cNvSpPr>
          <p:nvPr/>
        </p:nvSpPr>
        <p:spPr bwMode="auto">
          <a:xfrm>
            <a:off x="3571875" y="4070350"/>
            <a:ext cx="5572125" cy="646113"/>
          </a:xfrm>
          <a:prstGeom prst="rect">
            <a:avLst/>
          </a:prstGeom>
          <a:noFill/>
          <a:ln w="9525">
            <a:noFill/>
            <a:miter lim="800000"/>
            <a:headEnd/>
            <a:tailEnd/>
          </a:ln>
        </p:spPr>
        <p:txBody>
          <a:bodyPr>
            <a:spAutoFit/>
          </a:bodyPr>
          <a:lstStyle/>
          <a:p>
            <a:r>
              <a:rPr lang="en-US" i="1"/>
              <a:t>How do the tectonic plates and fault systems interact to produce earthquakes? </a:t>
            </a:r>
            <a:endParaRPr lang="en-US"/>
          </a:p>
        </p:txBody>
      </p:sp>
      <p:sp>
        <p:nvSpPr>
          <p:cNvPr id="26631" name="TextBox 9"/>
          <p:cNvSpPr txBox="1">
            <a:spLocks noChangeArrowheads="1"/>
          </p:cNvSpPr>
          <p:nvPr/>
        </p:nvSpPr>
        <p:spPr bwMode="auto">
          <a:xfrm>
            <a:off x="3571875" y="4770438"/>
            <a:ext cx="4794250" cy="646112"/>
          </a:xfrm>
          <a:prstGeom prst="rect">
            <a:avLst/>
          </a:prstGeom>
          <a:noFill/>
          <a:ln w="9525">
            <a:noFill/>
            <a:miter lim="800000"/>
            <a:headEnd/>
            <a:tailEnd/>
          </a:ln>
        </p:spPr>
        <p:txBody>
          <a:bodyPr>
            <a:spAutoFit/>
          </a:bodyPr>
          <a:lstStyle/>
          <a:p>
            <a:r>
              <a:rPr lang="en-US" i="1"/>
              <a:t>Provide disaster information and understand potential for future events</a:t>
            </a:r>
            <a:r>
              <a:rPr lang="en-US"/>
              <a:t> </a:t>
            </a:r>
          </a:p>
        </p:txBody>
      </p:sp>
      <p:pic>
        <p:nvPicPr>
          <p:cNvPr id="11" name="Picture 10" descr="ar4-wg1.gif"/>
          <p:cNvPicPr>
            <a:picLocks noChangeAspect="1"/>
          </p:cNvPicPr>
          <p:nvPr/>
        </p:nvPicPr>
        <p:blipFill>
          <a:blip r:embed="rId3" cstate="print"/>
          <a:stretch>
            <a:fillRect/>
          </a:stretch>
        </p:blipFill>
        <p:spPr>
          <a:xfrm>
            <a:off x="1793875" y="2133600"/>
            <a:ext cx="1270000" cy="1651000"/>
          </a:xfrm>
          <a:prstGeom prst="rect">
            <a:avLst/>
          </a:prstGeom>
          <a:ln>
            <a:noFill/>
          </a:ln>
          <a:effectLst>
            <a:outerShdw blurRad="292100" dist="139700" dir="2700000" algn="tl" rotWithShape="0">
              <a:srgbClr val="333333">
                <a:alpha val="65000"/>
              </a:srgbClr>
            </a:outerShdw>
          </a:effectLst>
        </p:spPr>
      </p:pic>
      <p:pic>
        <p:nvPicPr>
          <p:cNvPr id="12" name="Picture 11" descr="thumbnail_GrandChallengesSecondPrinting.jpg"/>
          <p:cNvPicPr>
            <a:picLocks noChangeAspect="1"/>
          </p:cNvPicPr>
          <p:nvPr/>
        </p:nvPicPr>
        <p:blipFill>
          <a:blip r:embed="rId4" cstate="print"/>
          <a:stretch>
            <a:fillRect/>
          </a:stretch>
        </p:blipFill>
        <p:spPr>
          <a:xfrm>
            <a:off x="1966913" y="4770438"/>
            <a:ext cx="1355725" cy="1752600"/>
          </a:xfrm>
          <a:prstGeom prst="rect">
            <a:avLst/>
          </a:prstGeom>
          <a:ln>
            <a:noFill/>
          </a:ln>
          <a:effectLst>
            <a:outerShdw blurRad="292100" dist="139700" dir="2700000" algn="tl" rotWithShape="0">
              <a:srgbClr val="333333">
                <a:alpha val="65000"/>
              </a:srgbClr>
            </a:outerShdw>
          </a:effectLst>
        </p:spPr>
      </p:pic>
      <p:pic>
        <p:nvPicPr>
          <p:cNvPr id="26634" name="Picture 45"/>
          <p:cNvPicPr>
            <a:picLocks noChangeAspect="1" noChangeArrowheads="1"/>
          </p:cNvPicPr>
          <p:nvPr/>
        </p:nvPicPr>
        <p:blipFill>
          <a:blip r:embed="rId5" cstate="print">
            <a:lum contrast="6000"/>
          </a:blip>
          <a:srcRect l="21500" r="24748"/>
          <a:stretch>
            <a:fillRect/>
          </a:stretch>
        </p:blipFill>
        <p:spPr bwMode="auto">
          <a:xfrm>
            <a:off x="3441700" y="2403475"/>
            <a:ext cx="1068388" cy="1303338"/>
          </a:xfrm>
          <a:prstGeom prst="rect">
            <a:avLst/>
          </a:prstGeom>
          <a:noFill/>
          <a:ln w="9525">
            <a:noFill/>
            <a:miter lim="800000"/>
            <a:headEnd/>
            <a:tailEnd/>
          </a:ln>
        </p:spPr>
      </p:pic>
      <p:pic>
        <p:nvPicPr>
          <p:cNvPr id="26635" name="Picture 17"/>
          <p:cNvPicPr>
            <a:picLocks noChangeAspect="1"/>
          </p:cNvPicPr>
          <p:nvPr/>
        </p:nvPicPr>
        <p:blipFill>
          <a:blip r:embed="rId6" cstate="print"/>
          <a:srcRect b="7535"/>
          <a:stretch>
            <a:fillRect/>
          </a:stretch>
        </p:blipFill>
        <p:spPr bwMode="auto">
          <a:xfrm>
            <a:off x="4995863" y="2443163"/>
            <a:ext cx="1677987" cy="1185862"/>
          </a:xfrm>
          <a:prstGeom prst="rect">
            <a:avLst/>
          </a:prstGeom>
          <a:noFill/>
          <a:ln w="9525">
            <a:noFill/>
            <a:miter lim="800000"/>
            <a:headEnd/>
            <a:tailEnd/>
          </a:ln>
        </p:spPr>
      </p:pic>
      <p:pic>
        <p:nvPicPr>
          <p:cNvPr id="26636" name="Picture 41"/>
          <p:cNvPicPr>
            <a:picLocks noChangeAspect="1" noChangeArrowheads="1"/>
          </p:cNvPicPr>
          <p:nvPr/>
        </p:nvPicPr>
        <p:blipFill>
          <a:blip r:embed="rId7" cstate="print">
            <a:lum contrast="18000"/>
          </a:blip>
          <a:srcRect l="15384" r="7692"/>
          <a:stretch>
            <a:fillRect/>
          </a:stretch>
        </p:blipFill>
        <p:spPr bwMode="auto">
          <a:xfrm>
            <a:off x="3730625" y="5389563"/>
            <a:ext cx="1030288" cy="1236662"/>
          </a:xfrm>
          <a:prstGeom prst="rect">
            <a:avLst/>
          </a:prstGeom>
          <a:noFill/>
          <a:ln w="9525">
            <a:noFill/>
            <a:miter lim="800000"/>
            <a:headEnd/>
            <a:tailEnd/>
          </a:ln>
        </p:spPr>
      </p:pic>
      <p:pic>
        <p:nvPicPr>
          <p:cNvPr id="26637" name="Picture 42"/>
          <p:cNvPicPr>
            <a:picLocks noChangeAspect="1" noChangeArrowheads="1"/>
          </p:cNvPicPr>
          <p:nvPr/>
        </p:nvPicPr>
        <p:blipFill>
          <a:blip r:embed="rId8" cstate="print"/>
          <a:srcRect r="1234"/>
          <a:stretch>
            <a:fillRect/>
          </a:stretch>
        </p:blipFill>
        <p:spPr bwMode="auto">
          <a:xfrm>
            <a:off x="5375275" y="5389563"/>
            <a:ext cx="812800" cy="1122362"/>
          </a:xfrm>
          <a:prstGeom prst="rect">
            <a:avLst/>
          </a:prstGeom>
          <a:noFill/>
          <a:ln w="9525">
            <a:noFill/>
            <a:miter lim="800000"/>
            <a:headEnd/>
            <a:tailEnd/>
          </a:ln>
        </p:spPr>
      </p:pic>
      <p:sp>
        <p:nvSpPr>
          <p:cNvPr id="26638" name="TextBox 20"/>
          <p:cNvSpPr txBox="1">
            <a:spLocks noChangeArrowheads="1"/>
          </p:cNvSpPr>
          <p:nvPr/>
        </p:nvSpPr>
        <p:spPr bwMode="auto">
          <a:xfrm>
            <a:off x="3008313" y="3679825"/>
            <a:ext cx="1935162" cy="338138"/>
          </a:xfrm>
          <a:prstGeom prst="rect">
            <a:avLst/>
          </a:prstGeom>
          <a:noFill/>
          <a:ln w="9525">
            <a:noFill/>
            <a:miter lim="800000"/>
            <a:headEnd/>
            <a:tailEnd/>
          </a:ln>
        </p:spPr>
        <p:txBody>
          <a:bodyPr wrap="none">
            <a:spAutoFit/>
          </a:bodyPr>
          <a:lstStyle/>
          <a:p>
            <a:r>
              <a:rPr lang="en-US"/>
              <a:t>Changing sea ice</a:t>
            </a:r>
          </a:p>
        </p:txBody>
      </p:sp>
      <p:sp>
        <p:nvSpPr>
          <p:cNvPr id="26639" name="TextBox 22"/>
          <p:cNvSpPr txBox="1">
            <a:spLocks noChangeArrowheads="1"/>
          </p:cNvSpPr>
          <p:nvPr/>
        </p:nvSpPr>
        <p:spPr bwMode="auto">
          <a:xfrm>
            <a:off x="4995863" y="3686175"/>
            <a:ext cx="1778000" cy="339725"/>
          </a:xfrm>
          <a:prstGeom prst="rect">
            <a:avLst/>
          </a:prstGeom>
          <a:noFill/>
          <a:ln w="9525">
            <a:noFill/>
            <a:miter lim="800000"/>
            <a:headEnd/>
            <a:tailEnd/>
          </a:ln>
        </p:spPr>
        <p:txBody>
          <a:bodyPr wrap="none">
            <a:spAutoFit/>
          </a:bodyPr>
          <a:lstStyle/>
          <a:p>
            <a:r>
              <a:rPr lang="en-US"/>
              <a:t>Rising sea level</a:t>
            </a:r>
          </a:p>
        </p:txBody>
      </p:sp>
      <p:sp>
        <p:nvSpPr>
          <p:cNvPr id="26640" name="TextBox 23"/>
          <p:cNvSpPr txBox="1">
            <a:spLocks noChangeArrowheads="1"/>
          </p:cNvSpPr>
          <p:nvPr/>
        </p:nvSpPr>
        <p:spPr bwMode="auto">
          <a:xfrm>
            <a:off x="5099050" y="6511925"/>
            <a:ext cx="1466850" cy="339725"/>
          </a:xfrm>
          <a:prstGeom prst="rect">
            <a:avLst/>
          </a:prstGeom>
          <a:noFill/>
          <a:ln w="9525">
            <a:noFill/>
            <a:miter lim="800000"/>
            <a:headEnd/>
            <a:tailEnd/>
          </a:ln>
        </p:spPr>
        <p:txBody>
          <a:bodyPr wrap="none">
            <a:spAutoFit/>
          </a:bodyPr>
          <a:lstStyle/>
          <a:p>
            <a:r>
              <a:rPr lang="en-US"/>
              <a:t>Earthquakes</a:t>
            </a:r>
          </a:p>
        </p:txBody>
      </p:sp>
      <p:sp>
        <p:nvSpPr>
          <p:cNvPr id="26641" name="TextBox 25"/>
          <p:cNvSpPr txBox="1">
            <a:spLocks noChangeArrowheads="1"/>
          </p:cNvSpPr>
          <p:nvPr/>
        </p:nvSpPr>
        <p:spPr bwMode="auto">
          <a:xfrm>
            <a:off x="3640138" y="6578600"/>
            <a:ext cx="1211262" cy="338138"/>
          </a:xfrm>
          <a:prstGeom prst="rect">
            <a:avLst/>
          </a:prstGeom>
          <a:noFill/>
          <a:ln w="9525">
            <a:noFill/>
            <a:miter lim="800000"/>
            <a:headEnd/>
            <a:tailEnd/>
          </a:ln>
        </p:spPr>
        <p:txBody>
          <a:bodyPr wrap="none">
            <a:spAutoFit/>
          </a:bodyPr>
          <a:lstStyle/>
          <a:p>
            <a:r>
              <a:rPr lang="en-US"/>
              <a:t>Volcanoes</a:t>
            </a:r>
          </a:p>
        </p:txBody>
      </p:sp>
      <p:pic>
        <p:nvPicPr>
          <p:cNvPr id="26642" name="Picture 32"/>
          <p:cNvPicPr>
            <a:picLocks noChangeAspect="1"/>
          </p:cNvPicPr>
          <p:nvPr/>
        </p:nvPicPr>
        <p:blipFill>
          <a:blip r:embed="rId9" cstate="print">
            <a:lum contrast="8000"/>
          </a:blip>
          <a:srcRect l="29778" t="12915" r="33260" b="21117"/>
          <a:stretch>
            <a:fillRect/>
          </a:stretch>
        </p:blipFill>
        <p:spPr bwMode="auto">
          <a:xfrm>
            <a:off x="8128000" y="5011738"/>
            <a:ext cx="950913" cy="1274762"/>
          </a:xfrm>
          <a:prstGeom prst="rect">
            <a:avLst/>
          </a:prstGeom>
          <a:noFill/>
          <a:ln w="9525">
            <a:noFill/>
            <a:miter lim="800000"/>
            <a:headEnd/>
            <a:tailEnd/>
          </a:ln>
        </p:spPr>
      </p:pic>
      <p:pic>
        <p:nvPicPr>
          <p:cNvPr id="26643" name="Picture 33" descr="334Web_Jason-class_Research-pg.jpg"/>
          <p:cNvPicPr>
            <a:picLocks noChangeAspect="1"/>
          </p:cNvPicPr>
          <p:nvPr/>
        </p:nvPicPr>
        <p:blipFill>
          <a:blip r:embed="rId10" cstate="print"/>
          <a:srcRect l="30446" t="1926" r="9480" b="29425"/>
          <a:stretch>
            <a:fillRect/>
          </a:stretch>
        </p:blipFill>
        <p:spPr bwMode="auto">
          <a:xfrm>
            <a:off x="7319963" y="2209800"/>
            <a:ext cx="1208087" cy="1347788"/>
          </a:xfrm>
          <a:prstGeom prst="rect">
            <a:avLst/>
          </a:prstGeom>
          <a:noFill/>
          <a:ln w="9525">
            <a:noFill/>
            <a:miter lim="800000"/>
            <a:headEnd/>
            <a:tailEnd/>
          </a:ln>
        </p:spPr>
      </p:pic>
      <p:sp>
        <p:nvSpPr>
          <p:cNvPr id="26644" name="TextBox 34"/>
          <p:cNvSpPr txBox="1">
            <a:spLocks noChangeArrowheads="1"/>
          </p:cNvSpPr>
          <p:nvPr/>
        </p:nvSpPr>
        <p:spPr bwMode="auto">
          <a:xfrm>
            <a:off x="6711950" y="3519488"/>
            <a:ext cx="2503488" cy="584200"/>
          </a:xfrm>
          <a:prstGeom prst="rect">
            <a:avLst/>
          </a:prstGeom>
          <a:noFill/>
          <a:ln w="9525">
            <a:noFill/>
            <a:miter lim="800000"/>
            <a:headEnd/>
            <a:tailEnd/>
          </a:ln>
        </p:spPr>
        <p:txBody>
          <a:bodyPr wrap="none">
            <a:spAutoFit/>
          </a:bodyPr>
          <a:lstStyle/>
          <a:p>
            <a:r>
              <a:rPr lang="en-US"/>
              <a:t>Ocean temperature</a:t>
            </a:r>
          </a:p>
          <a:p>
            <a:r>
              <a:rPr lang="en-US"/>
              <a:t>atmospheric exchange</a:t>
            </a:r>
          </a:p>
        </p:txBody>
      </p:sp>
      <p:sp>
        <p:nvSpPr>
          <p:cNvPr id="36" name="TextBox 35"/>
          <p:cNvSpPr txBox="1"/>
          <p:nvPr/>
        </p:nvSpPr>
        <p:spPr>
          <a:xfrm>
            <a:off x="85725" y="2940050"/>
            <a:ext cx="2155825" cy="10779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Guided by: Intergovernmental Panel on Climate Change</a:t>
            </a:r>
          </a:p>
        </p:txBody>
      </p:sp>
      <p:sp>
        <p:nvSpPr>
          <p:cNvPr id="37" name="TextBox 36"/>
          <p:cNvSpPr txBox="1"/>
          <p:nvPr/>
        </p:nvSpPr>
        <p:spPr>
          <a:xfrm>
            <a:off x="85725" y="5630863"/>
            <a:ext cx="2336800" cy="1076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Guided by: OSTP CENR Subcommittee for Disaster Reduction</a:t>
            </a:r>
          </a:p>
        </p:txBody>
      </p:sp>
      <p:pic>
        <p:nvPicPr>
          <p:cNvPr id="26647" name="Picture 37" descr="tsunami_wave_coming_now_too_late.jpg"/>
          <p:cNvPicPr>
            <a:picLocks noChangeAspect="1"/>
          </p:cNvPicPr>
          <p:nvPr/>
        </p:nvPicPr>
        <p:blipFill>
          <a:blip r:embed="rId11" cstate="print">
            <a:lum contrast="22000"/>
          </a:blip>
          <a:srcRect/>
          <a:stretch>
            <a:fillRect/>
          </a:stretch>
        </p:blipFill>
        <p:spPr bwMode="auto">
          <a:xfrm>
            <a:off x="7005638" y="5465763"/>
            <a:ext cx="728662" cy="1079500"/>
          </a:xfrm>
          <a:prstGeom prst="rect">
            <a:avLst/>
          </a:prstGeom>
          <a:noFill/>
          <a:ln w="9525">
            <a:noFill/>
            <a:miter lim="800000"/>
            <a:headEnd/>
            <a:tailEnd/>
          </a:ln>
        </p:spPr>
      </p:pic>
      <p:sp>
        <p:nvSpPr>
          <p:cNvPr id="26648" name="TextBox 38"/>
          <p:cNvSpPr txBox="1">
            <a:spLocks noChangeArrowheads="1"/>
          </p:cNvSpPr>
          <p:nvPr/>
        </p:nvSpPr>
        <p:spPr bwMode="auto">
          <a:xfrm>
            <a:off x="6661150" y="6538913"/>
            <a:ext cx="1466850" cy="338137"/>
          </a:xfrm>
          <a:prstGeom prst="rect">
            <a:avLst/>
          </a:prstGeom>
          <a:noFill/>
          <a:ln w="9525">
            <a:noFill/>
            <a:miter lim="800000"/>
            <a:headEnd/>
            <a:tailEnd/>
          </a:ln>
        </p:spPr>
        <p:txBody>
          <a:bodyPr wrap="none">
            <a:spAutoFit/>
          </a:bodyPr>
          <a:lstStyle/>
          <a:p>
            <a:r>
              <a:rPr lang="en-US"/>
              <a:t>Earthquakes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400" dirty="0">
                <a:latin typeface="+mj-lt"/>
                <a:cs typeface="Copperplate"/>
              </a:rPr>
              <a:t>Enabling Repurposing of Data: </a:t>
            </a:r>
          </a:p>
          <a:p>
            <a:pPr>
              <a:defRPr/>
            </a:pPr>
            <a:r>
              <a:rPr lang="en-US" sz="2400" dirty="0">
                <a:latin typeface="+mj-lt"/>
                <a:cs typeface="Copperplate"/>
              </a:rPr>
              <a:t>Applications to Civil Infrastructure and Crisis Management</a:t>
            </a:r>
          </a:p>
        </p:txBody>
      </p:sp>
      <p:sp>
        <p:nvSpPr>
          <p:cNvPr id="4" name="TextBox 3"/>
          <p:cNvSpPr txBox="1"/>
          <p:nvPr/>
        </p:nvSpPr>
        <p:spPr>
          <a:xfrm>
            <a:off x="285750" y="1504950"/>
            <a:ext cx="3568700"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Civil Infrastructure</a:t>
            </a:r>
          </a:p>
        </p:txBody>
      </p:sp>
      <p:sp>
        <p:nvSpPr>
          <p:cNvPr id="7" name="TextBox 6"/>
          <p:cNvSpPr txBox="1"/>
          <p:nvPr/>
        </p:nvSpPr>
        <p:spPr>
          <a:xfrm>
            <a:off x="285750" y="4146550"/>
            <a:ext cx="3616325"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Crisis Management</a:t>
            </a:r>
          </a:p>
        </p:txBody>
      </p:sp>
      <p:sp>
        <p:nvSpPr>
          <p:cNvPr id="27653" name="TextBox 7"/>
          <p:cNvSpPr txBox="1">
            <a:spLocks noChangeArrowheads="1"/>
          </p:cNvSpPr>
          <p:nvPr/>
        </p:nvSpPr>
        <p:spPr bwMode="auto">
          <a:xfrm>
            <a:off x="3902075" y="1428750"/>
            <a:ext cx="5227638" cy="923925"/>
          </a:xfrm>
          <a:prstGeom prst="rect">
            <a:avLst/>
          </a:prstGeom>
          <a:noFill/>
          <a:ln w="9525">
            <a:noFill/>
            <a:miter lim="800000"/>
            <a:headEnd/>
            <a:tailEnd/>
          </a:ln>
        </p:spPr>
        <p:txBody>
          <a:bodyPr>
            <a:spAutoFit/>
          </a:bodyPr>
          <a:lstStyle/>
          <a:p>
            <a:r>
              <a:rPr lang="en-US" i="1"/>
              <a:t>Provide access to clean water</a:t>
            </a:r>
            <a:endParaRPr lang="en-US"/>
          </a:p>
          <a:p>
            <a:r>
              <a:rPr lang="en-US" i="1"/>
              <a:t>Restore and improve urban infrastructure</a:t>
            </a:r>
            <a:endParaRPr lang="en-US"/>
          </a:p>
          <a:p>
            <a:r>
              <a:rPr lang="en-US" i="1"/>
              <a:t>Develop carbon sequestration methods</a:t>
            </a:r>
            <a:endParaRPr lang="en-US"/>
          </a:p>
        </p:txBody>
      </p:sp>
      <p:sp>
        <p:nvSpPr>
          <p:cNvPr id="27654" name="TextBox 8"/>
          <p:cNvSpPr txBox="1">
            <a:spLocks noChangeArrowheads="1"/>
          </p:cNvSpPr>
          <p:nvPr/>
        </p:nvSpPr>
        <p:spPr bwMode="auto">
          <a:xfrm>
            <a:off x="4114800" y="4070350"/>
            <a:ext cx="5029200" cy="646113"/>
          </a:xfrm>
          <a:prstGeom prst="rect">
            <a:avLst/>
          </a:prstGeom>
          <a:noFill/>
          <a:ln w="9525">
            <a:noFill/>
            <a:miter lim="800000"/>
            <a:headEnd/>
            <a:tailEnd/>
          </a:ln>
        </p:spPr>
        <p:txBody>
          <a:bodyPr>
            <a:spAutoFit/>
          </a:bodyPr>
          <a:lstStyle/>
          <a:p>
            <a:r>
              <a:rPr lang="en-US" i="1"/>
              <a:t>Provide disaster information and understand potential for future events</a:t>
            </a:r>
            <a:r>
              <a:rPr lang="en-US"/>
              <a:t> </a:t>
            </a:r>
          </a:p>
        </p:txBody>
      </p:sp>
      <p:pic>
        <p:nvPicPr>
          <p:cNvPr id="12" name="Picture 11" descr="thumbnail_GrandChallengesSecondPrinting.jpg"/>
          <p:cNvPicPr>
            <a:picLocks noChangeAspect="1"/>
          </p:cNvPicPr>
          <p:nvPr/>
        </p:nvPicPr>
        <p:blipFill>
          <a:blip r:embed="rId3" cstate="print"/>
          <a:stretch>
            <a:fillRect/>
          </a:stretch>
        </p:blipFill>
        <p:spPr>
          <a:xfrm>
            <a:off x="1966913" y="4770438"/>
            <a:ext cx="1355725" cy="1752600"/>
          </a:xfrm>
          <a:prstGeom prst="rect">
            <a:avLst/>
          </a:prstGeom>
          <a:ln>
            <a:noFill/>
          </a:ln>
          <a:effectLst>
            <a:outerShdw blurRad="292100" dist="139700" dir="2700000" algn="tl" rotWithShape="0">
              <a:srgbClr val="333333">
                <a:alpha val="65000"/>
              </a:srgbClr>
            </a:outerShdw>
          </a:effectLst>
        </p:spPr>
      </p:pic>
      <p:sp>
        <p:nvSpPr>
          <p:cNvPr id="27656" name="TextBox 20"/>
          <p:cNvSpPr txBox="1">
            <a:spLocks noChangeArrowheads="1"/>
          </p:cNvSpPr>
          <p:nvPr/>
        </p:nvSpPr>
        <p:spPr bwMode="auto">
          <a:xfrm>
            <a:off x="3854450" y="3679825"/>
            <a:ext cx="2058988" cy="338138"/>
          </a:xfrm>
          <a:prstGeom prst="rect">
            <a:avLst/>
          </a:prstGeom>
          <a:noFill/>
          <a:ln w="9525">
            <a:noFill/>
            <a:miter lim="800000"/>
            <a:headEnd/>
            <a:tailEnd/>
          </a:ln>
        </p:spPr>
        <p:txBody>
          <a:bodyPr wrap="none">
            <a:spAutoFit/>
          </a:bodyPr>
          <a:lstStyle/>
          <a:p>
            <a:r>
              <a:rPr lang="en-US"/>
              <a:t>Water pipe breaks</a:t>
            </a:r>
          </a:p>
        </p:txBody>
      </p:sp>
      <p:sp>
        <p:nvSpPr>
          <p:cNvPr id="37" name="TextBox 36"/>
          <p:cNvSpPr txBox="1"/>
          <p:nvPr/>
        </p:nvSpPr>
        <p:spPr>
          <a:xfrm>
            <a:off x="85725" y="5630863"/>
            <a:ext cx="2336800" cy="1076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Guided by: OSTP CENR Subcommittee for Disaster Reduction</a:t>
            </a:r>
          </a:p>
        </p:txBody>
      </p:sp>
      <p:pic>
        <p:nvPicPr>
          <p:cNvPr id="27658" name="Picture 26"/>
          <p:cNvPicPr>
            <a:picLocks noChangeAspect="1"/>
          </p:cNvPicPr>
          <p:nvPr/>
        </p:nvPicPr>
        <p:blipFill>
          <a:blip r:embed="rId4" cstate="print"/>
          <a:srcRect/>
          <a:stretch>
            <a:fillRect/>
          </a:stretch>
        </p:blipFill>
        <p:spPr bwMode="auto">
          <a:xfrm>
            <a:off x="3976688" y="2443163"/>
            <a:ext cx="1865312" cy="1236662"/>
          </a:xfrm>
          <a:prstGeom prst="rect">
            <a:avLst/>
          </a:prstGeom>
          <a:noFill/>
          <a:ln w="9525">
            <a:noFill/>
            <a:miter lim="800000"/>
            <a:headEnd/>
            <a:tailEnd/>
          </a:ln>
        </p:spPr>
      </p:pic>
      <p:grpSp>
        <p:nvGrpSpPr>
          <p:cNvPr id="2" name="Group 12"/>
          <p:cNvGrpSpPr>
            <a:grpSpLocks/>
          </p:cNvGrpSpPr>
          <p:nvPr/>
        </p:nvGrpSpPr>
        <p:grpSpPr bwMode="auto">
          <a:xfrm>
            <a:off x="4260850" y="4979988"/>
            <a:ext cx="3910013" cy="1687512"/>
            <a:chOff x="152400" y="2679575"/>
            <a:chExt cx="8800719" cy="3797425"/>
          </a:xfrm>
        </p:grpSpPr>
        <p:pic>
          <p:nvPicPr>
            <p:cNvPr id="27665" name="Picture 4" descr="image003.jpg"/>
            <p:cNvPicPr>
              <a:picLocks noChangeAspect="1"/>
            </p:cNvPicPr>
            <p:nvPr/>
          </p:nvPicPr>
          <p:blipFill>
            <a:blip r:embed="rId5" cstate="print"/>
            <a:srcRect t="19666" b="14482"/>
            <a:stretch>
              <a:fillRect/>
            </a:stretch>
          </p:blipFill>
          <p:spPr bwMode="auto">
            <a:xfrm>
              <a:off x="159075" y="3352800"/>
              <a:ext cx="8794044" cy="3124200"/>
            </a:xfrm>
            <a:prstGeom prst="rect">
              <a:avLst/>
            </a:prstGeom>
            <a:noFill/>
            <a:ln w="9525">
              <a:noFill/>
              <a:miter lim="800000"/>
              <a:headEnd/>
              <a:tailEnd/>
            </a:ln>
          </p:spPr>
        </p:pic>
        <p:sp>
          <p:nvSpPr>
            <p:cNvPr id="27666" name="Rectangle 11"/>
            <p:cNvSpPr>
              <a:spLocks noChangeArrowheads="1"/>
            </p:cNvSpPr>
            <p:nvPr/>
          </p:nvSpPr>
          <p:spPr bwMode="auto">
            <a:xfrm>
              <a:off x="152400" y="2679575"/>
              <a:ext cx="8800719" cy="685800"/>
            </a:xfrm>
            <a:prstGeom prst="rect">
              <a:avLst/>
            </a:prstGeom>
            <a:solidFill>
              <a:srgbClr val="2D6596"/>
            </a:solidFill>
            <a:ln w="9525">
              <a:noFill/>
              <a:round/>
              <a:headEnd/>
              <a:tailEnd/>
            </a:ln>
          </p:spPr>
          <p:txBody>
            <a:bodyPr/>
            <a:lstStyle/>
            <a:p>
              <a:endParaRPr lang="en-US" sz="2000">
                <a:solidFill>
                  <a:srgbClr val="3333CC"/>
                </a:solidFill>
                <a:ea typeface="ＭＳ Ｐゴシック" pitchFamily="-112" charset="-128"/>
              </a:endParaRPr>
            </a:p>
          </p:txBody>
        </p:sp>
      </p:grpSp>
      <p:pic>
        <p:nvPicPr>
          <p:cNvPr id="27660" name="Picture 6" descr="MQ-1+Predator+UAV+papercraft.jpg"/>
          <p:cNvPicPr>
            <a:picLocks noChangeAspect="1"/>
          </p:cNvPicPr>
          <p:nvPr/>
        </p:nvPicPr>
        <p:blipFill>
          <a:blip r:embed="rId6" cstate="print">
            <a:clrChange>
              <a:clrFrom>
                <a:srgbClr val="C5DAE9"/>
              </a:clrFrom>
              <a:clrTo>
                <a:srgbClr val="C5DAE9">
                  <a:alpha val="0"/>
                </a:srgbClr>
              </a:clrTo>
            </a:clrChange>
            <a:lum contrast="26000"/>
          </a:blip>
          <a:srcRect/>
          <a:stretch>
            <a:fillRect/>
          </a:stretch>
        </p:blipFill>
        <p:spPr bwMode="auto">
          <a:xfrm>
            <a:off x="6326188" y="4770438"/>
            <a:ext cx="936625" cy="749300"/>
          </a:xfrm>
          <a:prstGeom prst="rect">
            <a:avLst/>
          </a:prstGeom>
          <a:noFill/>
          <a:ln w="9525">
            <a:noFill/>
            <a:miter lim="800000"/>
            <a:headEnd/>
            <a:tailEnd/>
          </a:ln>
        </p:spPr>
      </p:pic>
      <p:pic>
        <p:nvPicPr>
          <p:cNvPr id="27661" name="Picture 13" descr="EC99-45259-3.gif"/>
          <p:cNvPicPr>
            <a:picLocks noChangeAspect="1"/>
          </p:cNvPicPr>
          <p:nvPr/>
        </p:nvPicPr>
        <p:blipFill>
          <a:blip r:embed="rId7" cstate="print">
            <a:lum contrast="6000"/>
          </a:blip>
          <a:srcRect/>
          <a:stretch>
            <a:fillRect/>
          </a:stretch>
        </p:blipFill>
        <p:spPr bwMode="auto">
          <a:xfrm>
            <a:off x="4192588" y="5041900"/>
            <a:ext cx="1219200" cy="417513"/>
          </a:xfrm>
          <a:prstGeom prst="rect">
            <a:avLst/>
          </a:prstGeom>
          <a:noFill/>
          <a:ln w="9525">
            <a:noFill/>
            <a:miter lim="800000"/>
            <a:headEnd/>
            <a:tailEnd/>
          </a:ln>
        </p:spPr>
      </p:pic>
      <p:pic>
        <p:nvPicPr>
          <p:cNvPr id="27662" name="Picture 20" descr="G3-Cutout.gif"/>
          <p:cNvPicPr>
            <a:picLocks noChangeAspect="1"/>
          </p:cNvPicPr>
          <p:nvPr/>
        </p:nvPicPr>
        <p:blipFill>
          <a:blip r:embed="rId8" cstate="print"/>
          <a:srcRect/>
          <a:stretch>
            <a:fillRect/>
          </a:stretch>
        </p:blipFill>
        <p:spPr bwMode="auto">
          <a:xfrm>
            <a:off x="7199313" y="5786438"/>
            <a:ext cx="971550" cy="730250"/>
          </a:xfrm>
          <a:prstGeom prst="rect">
            <a:avLst/>
          </a:prstGeom>
          <a:noFill/>
          <a:ln w="9525">
            <a:noFill/>
            <a:miter lim="800000"/>
            <a:headEnd/>
            <a:tailEnd/>
          </a:ln>
        </p:spPr>
      </p:pic>
      <p:pic>
        <p:nvPicPr>
          <p:cNvPr id="55" name="Picture 54" descr="grandChallenges.tiff"/>
          <p:cNvPicPr>
            <a:picLocks noChangeAspect="1"/>
          </p:cNvPicPr>
          <p:nvPr/>
        </p:nvPicPr>
        <p:blipFill>
          <a:blip r:embed="rId9" cstate="print"/>
          <a:stretch>
            <a:fillRect/>
          </a:stretch>
        </p:blipFill>
        <p:spPr>
          <a:xfrm>
            <a:off x="712788" y="2195513"/>
            <a:ext cx="3057525" cy="1273175"/>
          </a:xfrm>
          <a:prstGeom prst="rect">
            <a:avLst/>
          </a:prstGeom>
          <a:ln>
            <a:noFill/>
          </a:ln>
          <a:effectLst>
            <a:outerShdw blurRad="292100" dist="139700" dir="2700000" algn="tl" rotWithShape="0">
              <a:srgbClr val="333333">
                <a:alpha val="65000"/>
              </a:srgbClr>
            </a:outerShdw>
          </a:effectLst>
        </p:spPr>
      </p:pic>
      <p:sp>
        <p:nvSpPr>
          <p:cNvPr id="36" name="TextBox 35"/>
          <p:cNvSpPr txBox="1"/>
          <p:nvPr/>
        </p:nvSpPr>
        <p:spPr>
          <a:xfrm>
            <a:off x="85725" y="3186113"/>
            <a:ext cx="2155825" cy="83185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Guided by: Grand Challenges for Engineering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8938" y="301625"/>
            <a:ext cx="3286125"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Natural Disasters </a:t>
            </a:r>
          </a:p>
        </p:txBody>
      </p:sp>
      <p:pic>
        <p:nvPicPr>
          <p:cNvPr id="28675" name="Picture 4"/>
          <p:cNvPicPr>
            <a:picLocks noChangeAspect="1"/>
          </p:cNvPicPr>
          <p:nvPr/>
        </p:nvPicPr>
        <p:blipFill>
          <a:blip r:embed="rId3" cstate="print"/>
          <a:srcRect l="1878" t="14038" r="1978" b="3291"/>
          <a:stretch>
            <a:fillRect/>
          </a:stretch>
        </p:blipFill>
        <p:spPr bwMode="auto">
          <a:xfrm>
            <a:off x="276225" y="2219325"/>
            <a:ext cx="2652713" cy="1343025"/>
          </a:xfrm>
          <a:prstGeom prst="rect">
            <a:avLst/>
          </a:prstGeom>
          <a:noFill/>
          <a:ln w="9525">
            <a:noFill/>
            <a:miter lim="800000"/>
            <a:headEnd/>
            <a:tailEnd/>
          </a:ln>
        </p:spPr>
      </p:pic>
      <p:pic>
        <p:nvPicPr>
          <p:cNvPr id="28676" name="Picture 6"/>
          <p:cNvPicPr>
            <a:picLocks noChangeAspect="1"/>
          </p:cNvPicPr>
          <p:nvPr/>
        </p:nvPicPr>
        <p:blipFill>
          <a:blip r:embed="rId4" cstate="print"/>
          <a:srcRect b="21867"/>
          <a:stretch>
            <a:fillRect/>
          </a:stretch>
        </p:blipFill>
        <p:spPr bwMode="auto">
          <a:xfrm>
            <a:off x="3140075" y="1074738"/>
            <a:ext cx="2971800" cy="1863725"/>
          </a:xfrm>
          <a:prstGeom prst="rect">
            <a:avLst/>
          </a:prstGeom>
          <a:noFill/>
          <a:ln w="9525">
            <a:noFill/>
            <a:miter lim="800000"/>
            <a:headEnd/>
            <a:tailEnd/>
          </a:ln>
        </p:spPr>
      </p:pic>
      <p:pic>
        <p:nvPicPr>
          <p:cNvPr id="28677" name="Picture 8"/>
          <p:cNvPicPr>
            <a:picLocks noChangeAspect="1"/>
          </p:cNvPicPr>
          <p:nvPr/>
        </p:nvPicPr>
        <p:blipFill>
          <a:blip r:embed="rId5" cstate="print"/>
          <a:srcRect b="8066"/>
          <a:stretch>
            <a:fillRect/>
          </a:stretch>
        </p:blipFill>
        <p:spPr bwMode="auto">
          <a:xfrm>
            <a:off x="6426200" y="2471738"/>
            <a:ext cx="2540000" cy="1914525"/>
          </a:xfrm>
          <a:prstGeom prst="rect">
            <a:avLst/>
          </a:prstGeom>
          <a:noFill/>
          <a:ln w="9525">
            <a:noFill/>
            <a:miter lim="800000"/>
            <a:headEnd/>
            <a:tailEnd/>
          </a:ln>
        </p:spPr>
      </p:pic>
      <p:pic>
        <p:nvPicPr>
          <p:cNvPr id="28678" name="Picture 10"/>
          <p:cNvPicPr>
            <a:picLocks noChangeAspect="1"/>
          </p:cNvPicPr>
          <p:nvPr/>
        </p:nvPicPr>
        <p:blipFill>
          <a:blip r:embed="rId6" cstate="print"/>
          <a:srcRect/>
          <a:stretch>
            <a:fillRect/>
          </a:stretch>
        </p:blipFill>
        <p:spPr bwMode="auto">
          <a:xfrm>
            <a:off x="3357563" y="3756025"/>
            <a:ext cx="2938462" cy="1947863"/>
          </a:xfrm>
          <a:prstGeom prst="rect">
            <a:avLst/>
          </a:prstGeom>
          <a:noFill/>
          <a:ln w="9525">
            <a:noFill/>
            <a:miter lim="800000"/>
            <a:headEnd/>
            <a:tailEnd/>
          </a:ln>
        </p:spPr>
      </p:pic>
      <p:sp>
        <p:nvSpPr>
          <p:cNvPr id="28679" name="TextBox 12"/>
          <p:cNvSpPr txBox="1">
            <a:spLocks noChangeArrowheads="1"/>
          </p:cNvSpPr>
          <p:nvPr/>
        </p:nvSpPr>
        <p:spPr bwMode="auto">
          <a:xfrm>
            <a:off x="606425" y="3597275"/>
            <a:ext cx="1974850" cy="646113"/>
          </a:xfrm>
          <a:prstGeom prst="rect">
            <a:avLst/>
          </a:prstGeom>
          <a:noFill/>
          <a:ln w="9525">
            <a:noFill/>
            <a:miter lim="800000"/>
            <a:headEnd/>
            <a:tailEnd/>
          </a:ln>
        </p:spPr>
        <p:txBody>
          <a:bodyPr wrap="none">
            <a:spAutoFit/>
          </a:bodyPr>
          <a:lstStyle/>
          <a:p>
            <a:r>
              <a:rPr lang="en-US"/>
              <a:t>Tectonics, Plate</a:t>
            </a:r>
          </a:p>
          <a:p>
            <a:r>
              <a:rPr lang="en-US"/>
              <a:t>Movement</a:t>
            </a:r>
          </a:p>
        </p:txBody>
      </p:sp>
      <p:sp>
        <p:nvSpPr>
          <p:cNvPr id="28680" name="TextBox 13"/>
          <p:cNvSpPr txBox="1">
            <a:spLocks noChangeArrowheads="1"/>
          </p:cNvSpPr>
          <p:nvPr/>
        </p:nvSpPr>
        <p:spPr bwMode="auto">
          <a:xfrm>
            <a:off x="3819525" y="3033713"/>
            <a:ext cx="1625600" cy="368300"/>
          </a:xfrm>
          <a:prstGeom prst="rect">
            <a:avLst/>
          </a:prstGeom>
          <a:noFill/>
          <a:ln w="9525">
            <a:noFill/>
            <a:miter lim="800000"/>
            <a:headEnd/>
            <a:tailEnd/>
          </a:ln>
        </p:spPr>
        <p:txBody>
          <a:bodyPr wrap="none">
            <a:spAutoFit/>
          </a:bodyPr>
          <a:lstStyle/>
          <a:p>
            <a:r>
              <a:rPr lang="en-US"/>
              <a:t>Earthquakes</a:t>
            </a:r>
          </a:p>
        </p:txBody>
      </p:sp>
      <p:sp>
        <p:nvSpPr>
          <p:cNvPr id="28681" name="TextBox 14"/>
          <p:cNvSpPr txBox="1">
            <a:spLocks noChangeArrowheads="1"/>
          </p:cNvSpPr>
          <p:nvPr/>
        </p:nvSpPr>
        <p:spPr bwMode="auto">
          <a:xfrm>
            <a:off x="3503613" y="5703888"/>
            <a:ext cx="2865437" cy="368300"/>
          </a:xfrm>
          <a:prstGeom prst="rect">
            <a:avLst/>
          </a:prstGeom>
          <a:noFill/>
          <a:ln w="9525">
            <a:noFill/>
            <a:miter lim="800000"/>
            <a:headEnd/>
            <a:tailEnd/>
          </a:ln>
        </p:spPr>
        <p:txBody>
          <a:bodyPr wrap="none">
            <a:spAutoFit/>
          </a:bodyPr>
          <a:lstStyle/>
          <a:p>
            <a:r>
              <a:rPr lang="en-US"/>
              <a:t>Broken Water Pipes (?)</a:t>
            </a:r>
          </a:p>
        </p:txBody>
      </p:sp>
      <p:sp>
        <p:nvSpPr>
          <p:cNvPr id="16" name="Bent Arrow 15"/>
          <p:cNvSpPr/>
          <p:nvPr/>
        </p:nvSpPr>
        <p:spPr>
          <a:xfrm>
            <a:off x="1485900" y="1074738"/>
            <a:ext cx="987425" cy="869950"/>
          </a:xfrm>
          <a:prstGeom prst="bentArrow">
            <a:avLst>
              <a:gd name="adj1" fmla="val 25000"/>
              <a:gd name="adj2" fmla="val 0"/>
              <a:gd name="adj3" fmla="val 30895"/>
              <a:gd name="adj4" fmla="val 43750"/>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
        <p:nvSpPr>
          <p:cNvPr id="17" name="Circular Arrow 16"/>
          <p:cNvSpPr/>
          <p:nvPr/>
        </p:nvSpPr>
        <p:spPr>
          <a:xfrm rot="18362498">
            <a:off x="1835944" y="1246981"/>
            <a:ext cx="1169988" cy="1463675"/>
          </a:xfrm>
          <a:prstGeom prst="circularArrow">
            <a:avLst>
              <a:gd name="adj1" fmla="val 12500"/>
              <a:gd name="adj2" fmla="val 773634"/>
              <a:gd name="adj3" fmla="val 20457681"/>
              <a:gd name="adj4" fmla="val 13703188"/>
              <a:gd name="adj5" fmla="val 12500"/>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
        <p:nvSpPr>
          <p:cNvPr id="21" name="Circular Arrow 20"/>
          <p:cNvSpPr/>
          <p:nvPr/>
        </p:nvSpPr>
        <p:spPr>
          <a:xfrm rot="1714533">
            <a:off x="6467475" y="1247775"/>
            <a:ext cx="1169988" cy="1462088"/>
          </a:xfrm>
          <a:prstGeom prst="circularArrow">
            <a:avLst>
              <a:gd name="adj1" fmla="val 12500"/>
              <a:gd name="adj2" fmla="val 773634"/>
              <a:gd name="adj3" fmla="val 20457681"/>
              <a:gd name="adj4" fmla="val 13775854"/>
              <a:gd name="adj5" fmla="val 12500"/>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
        <p:nvSpPr>
          <p:cNvPr id="22" name="TextBox 21"/>
          <p:cNvSpPr txBox="1"/>
          <p:nvPr/>
        </p:nvSpPr>
        <p:spPr>
          <a:xfrm>
            <a:off x="2263775" y="6276975"/>
            <a:ext cx="4629150" cy="461963"/>
          </a:xfrm>
          <a:prstGeom prst="rect">
            <a:avLst/>
          </a:prstGeom>
          <a:gradFill>
            <a:gsLst>
              <a:gs pos="0">
                <a:schemeClr val="accent1">
                  <a:tint val="50000"/>
                  <a:satMod val="300000"/>
                </a:schemeClr>
              </a:gs>
              <a:gs pos="98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400" dirty="0"/>
              <a:t>Indicators of Changing Earth</a:t>
            </a:r>
          </a:p>
        </p:txBody>
      </p:sp>
      <p:sp>
        <p:nvSpPr>
          <p:cNvPr id="28686" name="TextBox 23"/>
          <p:cNvSpPr txBox="1">
            <a:spLocks noChangeArrowheads="1"/>
          </p:cNvSpPr>
          <p:nvPr/>
        </p:nvSpPr>
        <p:spPr bwMode="auto">
          <a:xfrm>
            <a:off x="7067550" y="4424363"/>
            <a:ext cx="1265238" cy="368300"/>
          </a:xfrm>
          <a:prstGeom prst="rect">
            <a:avLst/>
          </a:prstGeom>
          <a:noFill/>
          <a:ln w="9525">
            <a:noFill/>
            <a:miter lim="800000"/>
            <a:headEnd/>
            <a:tailEnd/>
          </a:ln>
        </p:spPr>
        <p:txBody>
          <a:bodyPr wrap="none">
            <a:spAutoFit/>
          </a:bodyPr>
          <a:lstStyle/>
          <a:p>
            <a:r>
              <a:rPr lang="en-US"/>
              <a:t>Tsunamis</a:t>
            </a:r>
          </a:p>
        </p:txBody>
      </p:sp>
      <p:sp>
        <p:nvSpPr>
          <p:cNvPr id="27" name="Circular Arrow 26"/>
          <p:cNvSpPr/>
          <p:nvPr/>
        </p:nvSpPr>
        <p:spPr>
          <a:xfrm rot="3500661" flipV="1">
            <a:off x="1969294" y="3653631"/>
            <a:ext cx="1169988" cy="1463675"/>
          </a:xfrm>
          <a:prstGeom prst="circularArrow">
            <a:avLst>
              <a:gd name="adj1" fmla="val 12500"/>
              <a:gd name="adj2" fmla="val 773634"/>
              <a:gd name="adj3" fmla="val 20457681"/>
              <a:gd name="adj4" fmla="val 13703188"/>
              <a:gd name="adj5" fmla="val 12500"/>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preferRelativeResize="0">
            <a:picLocks noChangeAspect="1"/>
          </p:cNvPicPr>
          <p:nvPr/>
        </p:nvPicPr>
        <p:blipFill>
          <a:blip r:embed="rId3" cstate="print"/>
          <a:srcRect/>
          <a:stretch>
            <a:fillRect/>
          </a:stretch>
        </p:blipFill>
        <p:spPr bwMode="auto">
          <a:xfrm>
            <a:off x="209550" y="1136650"/>
            <a:ext cx="4384675" cy="2921000"/>
          </a:xfrm>
          <a:prstGeom prst="rect">
            <a:avLst/>
          </a:prstGeom>
          <a:noFill/>
          <a:ln w="9525">
            <a:noFill/>
            <a:miter lim="800000"/>
            <a:headEnd/>
            <a:tailEnd/>
          </a:ln>
        </p:spPr>
      </p:pic>
      <p:pic>
        <p:nvPicPr>
          <p:cNvPr id="29699" name="Picture 5"/>
          <p:cNvPicPr preferRelativeResize="0">
            <a:picLocks noChangeAspect="1"/>
          </p:cNvPicPr>
          <p:nvPr/>
        </p:nvPicPr>
        <p:blipFill>
          <a:blip r:embed="rId4" cstate="print"/>
          <a:srcRect/>
          <a:stretch>
            <a:fillRect/>
          </a:stretch>
        </p:blipFill>
        <p:spPr bwMode="auto">
          <a:xfrm>
            <a:off x="4148138" y="2224088"/>
            <a:ext cx="4473575" cy="3355975"/>
          </a:xfrm>
          <a:prstGeom prst="rect">
            <a:avLst/>
          </a:prstGeom>
          <a:noFill/>
          <a:ln w="9525">
            <a:noFill/>
            <a:miter lim="800000"/>
            <a:headEnd/>
            <a:tailEnd/>
          </a:ln>
        </p:spPr>
      </p:pic>
      <p:sp>
        <p:nvSpPr>
          <p:cNvPr id="29700" name="TextBox 6"/>
          <p:cNvSpPr txBox="1">
            <a:spLocks noChangeArrowheads="1"/>
          </p:cNvSpPr>
          <p:nvPr/>
        </p:nvSpPr>
        <p:spPr bwMode="auto">
          <a:xfrm>
            <a:off x="1743075" y="4230688"/>
            <a:ext cx="736600" cy="368300"/>
          </a:xfrm>
          <a:prstGeom prst="rect">
            <a:avLst/>
          </a:prstGeom>
          <a:noFill/>
          <a:ln w="9525">
            <a:noFill/>
            <a:miter lim="800000"/>
            <a:headEnd/>
            <a:tailEnd/>
          </a:ln>
        </p:spPr>
        <p:txBody>
          <a:bodyPr wrap="none">
            <a:spAutoFit/>
          </a:bodyPr>
          <a:lstStyle/>
          <a:p>
            <a:r>
              <a:rPr lang="en-US"/>
              <a:t>Fires</a:t>
            </a:r>
          </a:p>
        </p:txBody>
      </p:sp>
      <p:sp>
        <p:nvSpPr>
          <p:cNvPr id="29701" name="TextBox 7"/>
          <p:cNvSpPr txBox="1">
            <a:spLocks noChangeArrowheads="1"/>
          </p:cNvSpPr>
          <p:nvPr/>
        </p:nvSpPr>
        <p:spPr bwMode="auto">
          <a:xfrm>
            <a:off x="5867400" y="5640388"/>
            <a:ext cx="923925" cy="369887"/>
          </a:xfrm>
          <a:prstGeom prst="rect">
            <a:avLst/>
          </a:prstGeom>
          <a:noFill/>
          <a:ln w="9525">
            <a:noFill/>
            <a:miter lim="800000"/>
            <a:headEnd/>
            <a:tailEnd/>
          </a:ln>
        </p:spPr>
        <p:txBody>
          <a:bodyPr wrap="none">
            <a:spAutoFit/>
          </a:bodyPr>
          <a:lstStyle/>
          <a:p>
            <a:r>
              <a:rPr lang="en-US"/>
              <a:t>Floods</a:t>
            </a:r>
          </a:p>
        </p:txBody>
      </p:sp>
      <p:sp>
        <p:nvSpPr>
          <p:cNvPr id="9" name="TextBox 8"/>
          <p:cNvSpPr txBox="1"/>
          <p:nvPr/>
        </p:nvSpPr>
        <p:spPr>
          <a:xfrm>
            <a:off x="2036763" y="6205538"/>
            <a:ext cx="5054600" cy="461962"/>
          </a:xfrm>
          <a:prstGeom prst="rect">
            <a:avLst/>
          </a:prstGeom>
          <a:gradFill>
            <a:gsLst>
              <a:gs pos="0">
                <a:schemeClr val="accent1">
                  <a:tint val="50000"/>
                  <a:satMod val="300000"/>
                </a:schemeClr>
              </a:gs>
              <a:gs pos="99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400" dirty="0"/>
              <a:t>Potential for future occurrences </a:t>
            </a:r>
          </a:p>
        </p:txBody>
      </p:sp>
      <p:sp>
        <p:nvSpPr>
          <p:cNvPr id="10" name="TextBox 9"/>
          <p:cNvSpPr txBox="1"/>
          <p:nvPr/>
        </p:nvSpPr>
        <p:spPr>
          <a:xfrm>
            <a:off x="3041650" y="301625"/>
            <a:ext cx="3616325"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2800" dirty="0"/>
              <a:t>Crisis Management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Basic Areas</a:t>
            </a:r>
            <a:endParaRPr lang="en-US" dirty="0"/>
          </a:p>
        </p:txBody>
      </p:sp>
      <p:sp>
        <p:nvSpPr>
          <p:cNvPr id="3" name="Content Placeholder 2"/>
          <p:cNvSpPr>
            <a:spLocks noGrp="1"/>
          </p:cNvSpPr>
          <p:nvPr>
            <p:ph idx="1"/>
          </p:nvPr>
        </p:nvSpPr>
        <p:spPr/>
        <p:txBody>
          <a:bodyPr/>
          <a:lstStyle/>
          <a:p>
            <a:r>
              <a:rPr lang="en-US" dirty="0" smtClean="0"/>
              <a:t>I have a list of Undergraduate Research areas in Security and aspects of Cyberinfrastructure</a:t>
            </a:r>
          </a:p>
          <a:p>
            <a:r>
              <a:rPr lang="en-US" dirty="0" smtClean="0"/>
              <a:t>We need to persuade School to add more such topics!</a:t>
            </a:r>
          </a:p>
          <a:p>
            <a:r>
              <a:rPr lang="en-US" dirty="0" smtClean="0"/>
              <a:t>We have sample posters from previous undergraduate projects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Geoffrey Fox\Local Settings\Temp\wzd256\Cedric.JPG"/>
          <p:cNvPicPr>
            <a:picLocks noChangeAspect="1" noChangeArrowheads="1"/>
          </p:cNvPicPr>
          <p:nvPr/>
        </p:nvPicPr>
        <p:blipFill>
          <a:blip r:embed="rId3" cstate="print"/>
          <a:srcRect/>
          <a:stretch>
            <a:fillRect/>
          </a:stretch>
        </p:blipFill>
        <p:spPr bwMode="auto">
          <a:xfrm>
            <a:off x="152400" y="0"/>
            <a:ext cx="7663806" cy="6858000"/>
          </a:xfrm>
          <a:prstGeom prst="rect">
            <a:avLst/>
          </a:prstGeom>
          <a:noFill/>
        </p:spPr>
      </p:pic>
      <p:sp>
        <p:nvSpPr>
          <p:cNvPr id="2" name="Title 1"/>
          <p:cNvSpPr>
            <a:spLocks noGrp="1"/>
          </p:cNvSpPr>
          <p:nvPr>
            <p:ph type="title"/>
          </p:nvPr>
        </p:nvSpPr>
        <p:spPr>
          <a:xfrm>
            <a:off x="4419600" y="228600"/>
            <a:ext cx="4876800" cy="990600"/>
          </a:xfrm>
        </p:spPr>
        <p:txBody>
          <a:bodyPr>
            <a:noAutofit/>
          </a:bodyPr>
          <a:lstStyle/>
          <a:p>
            <a:r>
              <a:rPr lang="en-US" sz="2400" dirty="0" smtClean="0"/>
              <a:t>Cedric and Algorithm Optimization and High Performance Parallel Computing with Multi-Core machines</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Geoffrey Fox\Local Settings\Temp\wz2217\Tim.JPG"/>
          <p:cNvPicPr>
            <a:picLocks noChangeAspect="1" noChangeArrowheads="1"/>
          </p:cNvPicPr>
          <p:nvPr/>
        </p:nvPicPr>
        <p:blipFill>
          <a:blip r:embed="rId3" cstate="print"/>
          <a:srcRect/>
          <a:stretch>
            <a:fillRect/>
          </a:stretch>
        </p:blipFill>
        <p:spPr bwMode="auto">
          <a:xfrm>
            <a:off x="0" y="-1"/>
            <a:ext cx="7467600" cy="6848801"/>
          </a:xfrm>
          <a:prstGeom prst="rect">
            <a:avLst/>
          </a:prstGeom>
          <a:noFill/>
        </p:spPr>
      </p:pic>
      <p:sp>
        <p:nvSpPr>
          <p:cNvPr id="2" name="Title 1"/>
          <p:cNvSpPr>
            <a:spLocks noGrp="1"/>
          </p:cNvSpPr>
          <p:nvPr>
            <p:ph type="title"/>
          </p:nvPr>
        </p:nvSpPr>
        <p:spPr>
          <a:xfrm>
            <a:off x="4267200" y="0"/>
            <a:ext cx="4876800" cy="990600"/>
          </a:xfrm>
        </p:spPr>
        <p:txBody>
          <a:bodyPr>
            <a:noAutofit/>
          </a:bodyPr>
          <a:lstStyle/>
          <a:p>
            <a:r>
              <a:rPr lang="en-US" sz="2400" dirty="0" smtClean="0"/>
              <a:t>Tim and Data (genome sequences) Visualization with </a:t>
            </a:r>
            <a:r>
              <a:rPr lang="en-US" sz="2400" dirty="0" err="1" smtClean="0"/>
              <a:t>Plotviz</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Geoffrey Fox\Local Settings\Temp\wz0ba9\Nadia.JPG"/>
          <p:cNvPicPr>
            <a:picLocks noChangeAspect="1" noChangeArrowheads="1"/>
          </p:cNvPicPr>
          <p:nvPr/>
        </p:nvPicPr>
        <p:blipFill>
          <a:blip r:embed="rId3" cstate="print"/>
          <a:srcRect/>
          <a:stretch>
            <a:fillRect/>
          </a:stretch>
        </p:blipFill>
        <p:spPr bwMode="auto">
          <a:xfrm>
            <a:off x="-1" y="0"/>
            <a:ext cx="7030627" cy="6858000"/>
          </a:xfrm>
          <a:prstGeom prst="rect">
            <a:avLst/>
          </a:prstGeom>
          <a:noFill/>
        </p:spPr>
      </p:pic>
      <p:sp>
        <p:nvSpPr>
          <p:cNvPr id="2" name="Title 1"/>
          <p:cNvSpPr>
            <a:spLocks noGrp="1"/>
          </p:cNvSpPr>
          <p:nvPr>
            <p:ph type="title"/>
          </p:nvPr>
        </p:nvSpPr>
        <p:spPr>
          <a:xfrm>
            <a:off x="3962400" y="381000"/>
            <a:ext cx="5181600" cy="990600"/>
          </a:xfrm>
        </p:spPr>
        <p:txBody>
          <a:bodyPr>
            <a:noAutofit/>
          </a:bodyPr>
          <a:lstStyle/>
          <a:p>
            <a:r>
              <a:rPr lang="en-US" sz="2400" dirty="0" smtClean="0"/>
              <a:t>Nadia and “Canonical Correlation Analysis” – statistical analysis correlating data on obesity with where they live and environmental information</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Security Topics</a:t>
            </a:r>
            <a:endParaRPr lang="en-US" dirty="0"/>
          </a:p>
        </p:txBody>
      </p:sp>
      <p:sp>
        <p:nvSpPr>
          <p:cNvPr id="3" name="Content Placeholder 2"/>
          <p:cNvSpPr>
            <a:spLocks noGrp="1"/>
          </p:cNvSpPr>
          <p:nvPr>
            <p:ph idx="1"/>
          </p:nvPr>
        </p:nvSpPr>
        <p:spPr>
          <a:xfrm>
            <a:off x="0" y="762000"/>
            <a:ext cx="9144000" cy="5791200"/>
          </a:xfrm>
        </p:spPr>
        <p:txBody>
          <a:bodyPr>
            <a:normAutofit fontScale="92500" lnSpcReduction="20000"/>
          </a:bodyPr>
          <a:lstStyle/>
          <a:p>
            <a:r>
              <a:rPr lang="en-US" b="1" dirty="0" smtClean="0"/>
              <a:t>Net Trust</a:t>
            </a:r>
          </a:p>
          <a:p>
            <a:r>
              <a:rPr lang="en-US" b="1" dirty="0" smtClean="0"/>
              <a:t>Health Security Informatics</a:t>
            </a:r>
          </a:p>
          <a:p>
            <a:r>
              <a:rPr lang="en-US" b="1" dirty="0" smtClean="0"/>
              <a:t>Genome Privacy</a:t>
            </a:r>
          </a:p>
          <a:p>
            <a:r>
              <a:rPr lang="en-US" b="1" dirty="0" smtClean="0"/>
              <a:t>Wireless Security @Home</a:t>
            </a:r>
          </a:p>
          <a:p>
            <a:r>
              <a:rPr lang="en-US" b="1" dirty="0" smtClean="0"/>
              <a:t>Security and Privacy in Cloud and Web</a:t>
            </a:r>
          </a:p>
          <a:p>
            <a:r>
              <a:rPr lang="en-US" b="1" dirty="0" smtClean="0"/>
              <a:t>Smartphone Security</a:t>
            </a:r>
          </a:p>
          <a:p>
            <a:r>
              <a:rPr lang="en-US" b="1" dirty="0" smtClean="0"/>
              <a:t>Risk Communication</a:t>
            </a:r>
          </a:p>
          <a:p>
            <a:r>
              <a:rPr lang="en-US" b="1" dirty="0" smtClean="0"/>
              <a:t>Elder and Caregiver Support</a:t>
            </a:r>
          </a:p>
          <a:p>
            <a:r>
              <a:rPr lang="en-US" b="1" dirty="0" smtClean="0"/>
              <a:t>Improving Safety of Web Browsing</a:t>
            </a:r>
          </a:p>
          <a:p>
            <a:r>
              <a:rPr lang="en-US" b="1" dirty="0" smtClean="0"/>
              <a:t>Privacy in Peer-to-Peer and Social Networks </a:t>
            </a:r>
          </a:p>
          <a:p>
            <a:r>
              <a:rPr lang="en-US" b="1" dirty="0" smtClean="0"/>
              <a:t>Privacy Enhanced Online Human Subjects Data Collection</a:t>
            </a:r>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Topic Description</a:t>
            </a:r>
            <a:br>
              <a:rPr lang="en-US" dirty="0" smtClean="0"/>
            </a:br>
            <a:r>
              <a:rPr lang="en-US" dirty="0" smtClean="0"/>
              <a:t>Security and Clouds</a:t>
            </a:r>
            <a:endParaRPr lang="en-US" dirty="0"/>
          </a:p>
        </p:txBody>
      </p:sp>
      <p:sp>
        <p:nvSpPr>
          <p:cNvPr id="3" name="Content Placeholder 2"/>
          <p:cNvSpPr>
            <a:spLocks noGrp="1"/>
          </p:cNvSpPr>
          <p:nvPr>
            <p:ph idx="1"/>
          </p:nvPr>
        </p:nvSpPr>
        <p:spPr>
          <a:xfrm>
            <a:off x="0" y="1295400"/>
            <a:ext cx="9144000" cy="5257800"/>
          </a:xfrm>
        </p:spPr>
        <p:txBody>
          <a:bodyPr>
            <a:normAutofit fontScale="85000" lnSpcReduction="10000"/>
          </a:bodyPr>
          <a:lstStyle/>
          <a:p>
            <a:r>
              <a:rPr lang="en-US" sz="2800" dirty="0" smtClean="0"/>
              <a:t>Going to Security web site, we find at </a:t>
            </a:r>
            <a:r>
              <a:rPr lang="en-US" sz="2800" dirty="0" smtClean="0">
                <a:hlinkClick r:id="rId3"/>
              </a:rPr>
              <a:t>http://www.informatics.indiana.edu/xw7/</a:t>
            </a:r>
            <a:r>
              <a:rPr lang="en-US" sz="2800" dirty="0" smtClean="0"/>
              <a:t>, papers such “Peeping Tom in the Neighborhood: Keystroke Eavesdropping on Multi-user Systems” on dangers of eavesdropping on seemingly secure actions</a:t>
            </a:r>
          </a:p>
          <a:p>
            <a:pPr lvl="1"/>
            <a:r>
              <a:rPr lang="en-US" sz="2400" dirty="0" smtClean="0"/>
              <a:t>Looking at size of response to a query</a:t>
            </a:r>
          </a:p>
          <a:p>
            <a:pPr lvl="1"/>
            <a:r>
              <a:rPr lang="en-US" sz="2400" dirty="0" smtClean="0"/>
              <a:t>Looking at system calls in response to keystrokes</a:t>
            </a:r>
          </a:p>
          <a:p>
            <a:r>
              <a:rPr lang="en-US" sz="2800" dirty="0" smtClean="0"/>
              <a:t>Going to Community Grids Laboratory web site we find many papers and presentations on clouds</a:t>
            </a:r>
          </a:p>
          <a:p>
            <a:pPr lvl="1"/>
            <a:r>
              <a:rPr lang="en-US" sz="2400" dirty="0" smtClean="0">
                <a:hlinkClick r:id="rId4"/>
              </a:rPr>
              <a:t>http://grids.ucs.indiana.edu/ptliupages/publications</a:t>
            </a:r>
            <a:endParaRPr lang="en-US" sz="2400" dirty="0" smtClean="0"/>
          </a:p>
          <a:p>
            <a:pPr lvl="1"/>
            <a:r>
              <a:rPr lang="en-US" sz="2400" dirty="0" smtClean="0">
                <a:hlinkClick r:id="rId5"/>
              </a:rPr>
              <a:t>http://grids.ucs.indiana.edu/ptliupages/presentations</a:t>
            </a:r>
            <a:r>
              <a:rPr lang="en-US" sz="2400" dirty="0" smtClean="0"/>
              <a:t> </a:t>
            </a:r>
          </a:p>
          <a:p>
            <a:pPr lvl="1"/>
            <a:r>
              <a:rPr lang="en-US" sz="2400" dirty="0" smtClean="0"/>
              <a:t>Take presentation as “higher level” </a:t>
            </a:r>
            <a:r>
              <a:rPr lang="en-US" sz="2400" dirty="0" smtClean="0">
                <a:hlinkClick r:id="rId6"/>
              </a:rPr>
              <a:t>http://grids.ucs.indiana.edu/ptliupages/presentations/ISGADec10-09.pptx</a:t>
            </a:r>
            <a:r>
              <a:rPr lang="en-US" sz="2400" dirty="0" smtClean="0"/>
              <a:t>  </a:t>
            </a:r>
          </a:p>
          <a:p>
            <a:r>
              <a:rPr lang="en-US" dirty="0" smtClean="0"/>
              <a:t>Putting them together, we find new research topic “Security issues” in Clouds</a:t>
            </a:r>
            <a:endParaRPr lang="en-US" dirty="0"/>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2014</Words>
  <Application>Microsoft Office PowerPoint</Application>
  <PresentationFormat>On-screen Show (4:3)</PresentationFormat>
  <Paragraphs>251</Paragraphs>
  <Slides>36</Slides>
  <Notes>36</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36</vt:i4>
      </vt:variant>
    </vt:vector>
  </HeadingPairs>
  <TitlesOfParts>
    <vt:vector size="39" baseType="lpstr">
      <vt:lpstr>1_Office Theme</vt:lpstr>
      <vt:lpstr>???</vt:lpstr>
      <vt:lpstr>Adobe Acrobat Document</vt:lpstr>
      <vt:lpstr>I399 Research Methods for Informatics and Computing  B: Typical Research Problem</vt:lpstr>
      <vt:lpstr>Grading Philosophy</vt:lpstr>
      <vt:lpstr>Assignment 1: I399 Research Methods for Informatics and Computing </vt:lpstr>
      <vt:lpstr>Finding Basic Areas</vt:lpstr>
      <vt:lpstr>Cedric and Algorithm Optimization and High Performance Parallel Computing with Multi-Core machines</vt:lpstr>
      <vt:lpstr>Tim and Data (genome sequences) Visualization with Plotviz</vt:lpstr>
      <vt:lpstr>Nadia and “Canonical Correlation Analysis” – statistical analysis correlating data on obesity with where they live and environmental information</vt:lpstr>
      <vt:lpstr>Security Topics</vt:lpstr>
      <vt:lpstr>Sample Topic Description Security and Clouds</vt:lpstr>
      <vt:lpstr>Clouds as Cost Effective Data Centers</vt:lpstr>
      <vt:lpstr>Clouds hide Complexity</vt:lpstr>
      <vt:lpstr>Slide 12</vt:lpstr>
      <vt:lpstr>Philosophy of Clouds and Grids</vt:lpstr>
      <vt:lpstr>Security and Clouds</vt:lpstr>
      <vt:lpstr>The 4 Major Research Methodologies</vt:lpstr>
      <vt:lpstr>Example of Methodologies: Earthquake Forecasting I</vt:lpstr>
      <vt:lpstr>Example of Methodologies: Earthquake Forecasting II</vt:lpstr>
      <vt:lpstr>Earthquake Forecasting II</vt:lpstr>
      <vt:lpstr>Simulation of Earth Movement</vt:lpstr>
      <vt:lpstr>Map of Journals and High end Computing</vt:lpstr>
      <vt:lpstr>All the Journals</vt:lpstr>
      <vt:lpstr>Slide 22</vt:lpstr>
      <vt:lpstr>Slide 23</vt:lpstr>
      <vt:lpstr>PolarGrid goes to Greenland</vt:lpstr>
      <vt:lpstr>NEEM 2008 Base Station</vt:lpstr>
      <vt:lpstr>Field Results – 2008/09</vt:lpstr>
      <vt:lpstr>What are Research Activities?</vt:lpstr>
      <vt:lpstr>Can simulations work?</vt:lpstr>
      <vt:lpstr>Ensemble Methods</vt:lpstr>
      <vt:lpstr>Quantum Mechanics and Molecular Dynamics</vt:lpstr>
      <vt:lpstr>Computational Fluid Dynamics</vt:lpstr>
      <vt:lpstr>Data Deluge in Earth Science</vt:lpstr>
      <vt:lpstr>Slide 33</vt:lpstr>
      <vt:lpstr>Slide 34</vt:lpstr>
      <vt:lpstr>Slide 35</vt:lpstr>
      <vt:lpstr>Slide 36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Methods for Informatics and Computing  B: Typical Research Problem</dc:title>
  <dc:creator> </dc:creator>
  <cp:lastModifiedBy> </cp:lastModifiedBy>
  <cp:revision>58</cp:revision>
  <dcterms:created xsi:type="dcterms:W3CDTF">2010-01-13T12:58:50Z</dcterms:created>
  <dcterms:modified xsi:type="dcterms:W3CDTF">2010-01-20T17:37:00Z</dcterms:modified>
</cp:coreProperties>
</file>