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22" autoAdjust="0"/>
  </p:normalViewPr>
  <p:slideViewPr>
    <p:cSldViewPr>
      <p:cViewPr>
        <p:scale>
          <a:sx n="75" d="100"/>
          <a:sy n="75" d="100"/>
        </p:scale>
        <p:origin x="-730" y="-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570" y="-6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F7A0C-B411-432D-94AC-340A7709CFBF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28F8A-8D50-482E-9357-6B615110B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98CFA-9E75-45FB-8935-946BE073FC00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B1FE7-8361-46B6-8807-0D0FEB56D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1FE7-8361-46B6-8807-0D0FEB56D0A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I399</a:t>
            </a:r>
            <a:r>
              <a:rPr lang="en-US" b="1" smtClean="0"/>
              <a:t>     </a:t>
            </a:r>
            <a:fld id="{3DFAF699-94D7-49F0-A77E-49E1648DAD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Rounded MT Bold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I399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     </a:t>
            </a:r>
            <a:fld id="{3DFAF699-94D7-49F0-A77E-49E1648DADD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A531-A4EC-4A55-B52C-7921243F2107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F699-94D7-49F0-A77E-49E1648DA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Rounded MT Bold" pitchFamily="34" charset="0"/>
              </a:defRPr>
            </a:lvl1pPr>
          </a:lstStyle>
          <a:p>
            <a:r>
              <a:rPr lang="en-US" b="1" dirty="0" smtClean="0">
                <a:solidFill>
                  <a:schemeClr val="tx1"/>
                </a:solidFill>
              </a:rPr>
              <a:t>I399</a:t>
            </a:r>
            <a:r>
              <a:rPr lang="en-US" b="1" dirty="0" smtClean="0"/>
              <a:t>     </a:t>
            </a:r>
            <a:fld id="{3DFAF699-94D7-49F0-A77E-49E1648DAD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cf@indian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mall.org/I399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crssprgm/reu/reu_search.cf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286000"/>
          </a:xfrm>
        </p:spPr>
        <p:txBody>
          <a:bodyPr/>
          <a:lstStyle/>
          <a:p>
            <a:r>
              <a:rPr lang="en-US" b="1" dirty="0" smtClean="0"/>
              <a:t>Research Methods for Informatics and Computing </a:t>
            </a:r>
            <a:br>
              <a:rPr lang="en-US" b="1" dirty="0" smtClean="0"/>
            </a:br>
            <a:r>
              <a:rPr lang="en-US" b="1" dirty="0" smtClean="0"/>
              <a:t>D: Basic Issues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971800"/>
            <a:ext cx="9144000" cy="3581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/>
              <a:t>Geoffrey Fox</a:t>
            </a:r>
          </a:p>
          <a:p>
            <a:pPr lvl="0" algn="ctr">
              <a:buNone/>
              <a:defRPr/>
            </a:pPr>
            <a:r>
              <a:rPr lang="en-US" sz="2400" dirty="0">
                <a:hlinkClick r:id="rId3"/>
              </a:rPr>
              <a:t>gcf@indiana.edu</a:t>
            </a:r>
            <a:r>
              <a:rPr lang="en-US" sz="2400" dirty="0"/>
              <a:t>            </a:t>
            </a:r>
          </a:p>
          <a:p>
            <a:pPr lvl="0" algn="ctr">
              <a:buNone/>
              <a:defRPr/>
            </a:pPr>
            <a:r>
              <a:rPr lang="en-US" sz="2400" dirty="0"/>
              <a:t> </a:t>
            </a: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www.infomall.org/I399</a:t>
            </a:r>
            <a:r>
              <a:rPr lang="en-US" sz="2400" dirty="0" smtClean="0"/>
              <a:t>   </a:t>
            </a:r>
            <a:endParaRPr lang="en-US" sz="2400" dirty="0"/>
          </a:p>
          <a:p>
            <a:pPr marL="0" indent="0" algn="ctr">
              <a:buNone/>
              <a:defRPr/>
            </a:pPr>
            <a:endParaRPr lang="en-US" sz="2400" dirty="0"/>
          </a:p>
          <a:p>
            <a:pPr lvl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Associate Dean for Research and Graduate Studies,  School of Informatics and Computing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Indiana University Bloomington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Director, Digital Science Center, Pervasive Technology Institute</a:t>
            </a:r>
          </a:p>
          <a:p>
            <a:pPr lvl="0" algn="ctr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Explore Google wave for Research Collaboration (two)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Design and implement the SOIC Undergraduate Research Resource including list of summer opportunities and everything our students do. Improve SOIC research descriptions by interviewing faculty/preparing movies etc.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HCI-D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Health Informatics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Security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Cyberinfrastructure/HPC  and Bioinformatics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Artificial Intelligence and Data mining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Mobile/Ubiquitous Computing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is not the easiest area to work in</a:t>
            </a:r>
          </a:p>
          <a:p>
            <a:pPr lvl="1"/>
            <a:r>
              <a:rPr lang="en-US" dirty="0" smtClean="0"/>
              <a:t>You can’t survive on 40 hour weeks as the competition is working harder than that</a:t>
            </a:r>
          </a:p>
          <a:p>
            <a:r>
              <a:rPr lang="en-US" dirty="0" smtClean="0"/>
              <a:t>Thus one needs to highly motivated and “interested” in result of research</a:t>
            </a:r>
          </a:p>
          <a:p>
            <a:r>
              <a:rPr lang="en-US" dirty="0" smtClean="0"/>
              <a:t>Curiosity is required both to motivate you and to drive you to keep asking questions</a:t>
            </a:r>
          </a:p>
          <a:p>
            <a:pPr lvl="1"/>
            <a:r>
              <a:rPr lang="en-US" dirty="0" smtClean="0"/>
              <a:t>Keep asking Why </a:t>
            </a:r>
            <a:r>
              <a:rPr lang="en-US" dirty="0" err="1" smtClean="0"/>
              <a:t>Why</a:t>
            </a:r>
            <a:r>
              <a:rPr lang="en-US" dirty="0" smtClean="0"/>
              <a:t> </a:t>
            </a:r>
            <a:r>
              <a:rPr lang="en-US" dirty="0" err="1" smtClean="0"/>
              <a:t>Why</a:t>
            </a:r>
            <a:r>
              <a:rPr lang="en-US" dirty="0" smtClean="0"/>
              <a:t> ………</a:t>
            </a:r>
          </a:p>
          <a:p>
            <a:pPr lvl="1"/>
            <a:r>
              <a:rPr lang="en-US" dirty="0" smtClean="0"/>
              <a:t>Question any non trivial or surprising result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Mother Nature v Person-made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traditional science fields such as physics, chemistry and biology, “Mother Nature” determines what is true and so has huge impact on what is interesting research.</a:t>
            </a:r>
          </a:p>
          <a:p>
            <a:r>
              <a:rPr lang="en-US" dirty="0" smtClean="0"/>
              <a:t>In Informatics and Computing, there are constraints from Nature (determining what chips of what performance one can build) but many important aspects are determined by people</a:t>
            </a:r>
          </a:p>
          <a:p>
            <a:pPr lvl="1"/>
            <a:r>
              <a:rPr lang="en-US" dirty="0" smtClean="0"/>
              <a:t>Computers and Software are built to solve problems that people identify</a:t>
            </a:r>
          </a:p>
          <a:p>
            <a:pPr lvl="1"/>
            <a:r>
              <a:rPr lang="en-US" dirty="0" smtClean="0"/>
              <a:t>Thus there is a lot more flexibility, richness and ambiguity in what’s important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a lot of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Thus it is not so easy to find out new things competing with so many other people!</a:t>
            </a:r>
          </a:p>
          <a:p>
            <a:r>
              <a:rPr lang="en-US" dirty="0" smtClean="0"/>
              <a:t>Key is to work with others so you can build on their good ideas and combine them with yours</a:t>
            </a:r>
          </a:p>
          <a:p>
            <a:r>
              <a:rPr lang="en-US" dirty="0" smtClean="0"/>
              <a:t>Better to be a small part of a successful project rather than in charge of a failure</a:t>
            </a:r>
          </a:p>
          <a:p>
            <a:pPr lvl="1"/>
            <a:r>
              <a:rPr lang="en-US" dirty="0" smtClean="0"/>
              <a:t>Either because it could not be completed or was not chosen for support</a:t>
            </a:r>
          </a:p>
          <a:p>
            <a:r>
              <a:rPr lang="en-US" dirty="0" smtClean="0"/>
              <a:t>Often requires looking across the country</a:t>
            </a:r>
          </a:p>
          <a:p>
            <a:pPr lvl="1"/>
            <a:r>
              <a:rPr lang="en-US" dirty="0" smtClean="0"/>
              <a:t>I work with California on Earthquakes, Kansas on glaciers and Chicago/San Diego/….. on clouds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in Research Careers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an undergraduate, you need to get started in something like this class. </a:t>
            </a:r>
          </a:p>
          <a:p>
            <a:r>
              <a:rPr lang="en-US" dirty="0" smtClean="0"/>
              <a:t>Opportunities like this include</a:t>
            </a:r>
          </a:p>
          <a:p>
            <a:pPr lvl="1"/>
            <a:r>
              <a:rPr lang="en-US" dirty="0" smtClean="0"/>
              <a:t>NSF REU (Research Experience for Undergraduates) sites </a:t>
            </a:r>
            <a:r>
              <a:rPr lang="en-US" dirty="0" smtClean="0">
                <a:hlinkClick r:id="rId3"/>
              </a:rPr>
              <a:t>http://www.nsf.gov/crssprgm/reu/reu_search.cfm</a:t>
            </a:r>
            <a:r>
              <a:rPr lang="en-US" dirty="0" smtClean="0"/>
              <a:t> -- these are typically 10 or more students at a single location</a:t>
            </a:r>
          </a:p>
          <a:p>
            <a:pPr lvl="1"/>
            <a:r>
              <a:rPr lang="en-US" dirty="0" smtClean="0"/>
              <a:t>NSF REU supplements available to any faculty with an NSF grant but often not taken up</a:t>
            </a:r>
          </a:p>
          <a:p>
            <a:pPr lvl="1"/>
            <a:r>
              <a:rPr lang="en-US" dirty="0" smtClean="0"/>
              <a:t>Special local programs – there will be a campus web clearing house for undergraduate research – I will send you URL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Careers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After graduating with an Undergraduate degree, you can continue research with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 job that is unconnected with research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 job connected to research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 Masters program in area related to research interests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 PhD program in research area</a:t>
            </a:r>
          </a:p>
          <a:p>
            <a:r>
              <a:rPr lang="en-US" dirty="0" smtClean="0"/>
              <a:t>You typically need a Masters or PhD to be a long term member of research area</a:t>
            </a:r>
          </a:p>
          <a:p>
            <a:pPr lvl="1"/>
            <a:r>
              <a:rPr lang="en-US" dirty="0" smtClean="0"/>
              <a:t>i.e. 1) or 2) are transitional to 3) or 4)</a:t>
            </a:r>
          </a:p>
          <a:p>
            <a:pPr lvl="1"/>
            <a:r>
              <a:rPr lang="en-US" dirty="0" smtClean="0"/>
              <a:t>3) is often transitional to 4)</a:t>
            </a:r>
          </a:p>
          <a:p>
            <a:r>
              <a:rPr lang="en-US" dirty="0" smtClean="0"/>
              <a:t>You need a PhD to become faculty member performing research</a:t>
            </a:r>
          </a:p>
          <a:p>
            <a:r>
              <a:rPr lang="en-US" dirty="0" smtClean="0"/>
              <a:t>Research opportunities exist in Universities, Government laboratories or Industry</a:t>
            </a:r>
          </a:p>
          <a:p>
            <a:pPr lvl="1"/>
            <a:r>
              <a:rPr lang="en-US" dirty="0" smtClean="0"/>
              <a:t>These prefer PhD whereas</a:t>
            </a:r>
          </a:p>
          <a:p>
            <a:pPr lvl="1"/>
            <a:r>
              <a:rPr lang="en-US" dirty="0" smtClean="0"/>
              <a:t>Software development jobs (in “product” units) often are better with undergraduate or graduate degree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Careers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Research Laboratories. Particularly strong are:</a:t>
            </a:r>
          </a:p>
          <a:p>
            <a:pPr lvl="1"/>
            <a:r>
              <a:rPr lang="en-US" dirty="0" smtClean="0"/>
              <a:t>Department of Energy: Argonne National Laboratory and </a:t>
            </a:r>
            <a:r>
              <a:rPr lang="en-US" dirty="0" err="1" smtClean="0"/>
              <a:t>Fermilab</a:t>
            </a:r>
            <a:r>
              <a:rPr lang="en-US" dirty="0" smtClean="0"/>
              <a:t> are near and very high quality</a:t>
            </a:r>
          </a:p>
          <a:p>
            <a:pPr lvl="1"/>
            <a:r>
              <a:rPr lang="en-US" dirty="0" smtClean="0"/>
              <a:t>NASA: Goddard near Washington, Jet Propulsion Laboratory in California …</a:t>
            </a:r>
          </a:p>
          <a:p>
            <a:r>
              <a:rPr lang="en-US" dirty="0" smtClean="0"/>
              <a:t>Industry is decreasing research efforts: Microsoft, IBM, Lilly 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Careers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Masters students are typically NOT supported by Universities</a:t>
            </a:r>
          </a:p>
          <a:p>
            <a:r>
              <a:rPr lang="en-US" dirty="0" smtClean="0"/>
              <a:t>PhD students typically get salary and tuition paid if admitted</a:t>
            </a:r>
          </a:p>
          <a:p>
            <a:r>
              <a:rPr lang="en-US" dirty="0" smtClean="0"/>
              <a:t>Often one gets a Masters en route to PhD (in Computing fields) </a:t>
            </a:r>
          </a:p>
          <a:p>
            <a:r>
              <a:rPr lang="en-US" dirty="0" smtClean="0"/>
              <a:t>Recommendations are essential to get admitted to PhD</a:t>
            </a:r>
          </a:p>
          <a:p>
            <a:pPr lvl="1"/>
            <a:r>
              <a:rPr lang="en-US" dirty="0" smtClean="0"/>
              <a:t>Exams buy a “place at the table”</a:t>
            </a:r>
          </a:p>
          <a:p>
            <a:pPr lvl="1"/>
            <a:r>
              <a:rPr lang="en-US" dirty="0" smtClean="0"/>
              <a:t>Recommendations get </a:t>
            </a:r>
            <a:r>
              <a:rPr lang="en-US" smtClean="0"/>
              <a:t>you admitted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651</Words>
  <Application>Microsoft Office PowerPoint</Application>
  <PresentationFormat>On-screen Show (4:3)</PresentationFormat>
  <Paragraphs>76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Research Methods for Informatics and Computing  D: Basic Issues</vt:lpstr>
      <vt:lpstr>Projects</vt:lpstr>
      <vt:lpstr>Why do Research</vt:lpstr>
      <vt:lpstr>Mother Nature v Person-made</vt:lpstr>
      <vt:lpstr>There are a lot of people</vt:lpstr>
      <vt:lpstr>Getting Started in Research Careers I</vt:lpstr>
      <vt:lpstr>Research Careers II</vt:lpstr>
      <vt:lpstr>Research Careers III</vt:lpstr>
      <vt:lpstr>Research Careers IV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Geoffrey Fox</dc:creator>
  <cp:lastModifiedBy>Geoffrey Fox</cp:lastModifiedBy>
  <cp:revision>441</cp:revision>
  <dcterms:created xsi:type="dcterms:W3CDTF">2010-01-10T02:32:38Z</dcterms:created>
  <dcterms:modified xsi:type="dcterms:W3CDTF">2010-02-15T17:05:55Z</dcterms:modified>
</cp:coreProperties>
</file>