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96E669-65FA-43C6-B7B3-E5EB19118509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BD55AF-5ECE-4DB6-AD97-358E65427DE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alsaweb.ads.iu.edu/sals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CGL+SC09/DataforPlotviz/GENE_Chimp.ba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Bioinformatics/HPC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114800"/>
            <a:ext cx="40386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Students</a:t>
            </a:r>
          </a:p>
          <a:p>
            <a:pPr algn="l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Adda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Zachary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Deema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Al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Ghanim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Horsley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Jacqueline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Sandrick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Daniel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876800" y="4114800"/>
            <a:ext cx="4038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0" algn="r">
              <a:spcBef>
                <a:spcPct val="20000"/>
              </a:spcBef>
            </a:pPr>
            <a:r>
              <a:rPr lang="en-US" sz="2100" b="1" dirty="0" smtClean="0"/>
              <a:t>Mentors</a:t>
            </a:r>
          </a:p>
          <a:p>
            <a:pPr lvl="0" algn="r">
              <a:spcBef>
                <a:spcPct val="20000"/>
              </a:spcBef>
            </a:pP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</a:rPr>
              <a:t>Xiaoming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G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</a:rPr>
              <a:t>ao</a:t>
            </a: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0" algn="r">
              <a:spcBef>
                <a:spcPct val="20000"/>
              </a:spcBef>
            </a:pP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Xinjun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Zhang</a:t>
            </a:r>
          </a:p>
          <a:p>
            <a:pPr lvl="0" algn="r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Thilina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Gunarathne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</a:pPr>
            <a:r>
              <a:rPr lang="en-US" sz="3200" dirty="0" smtClean="0"/>
              <a:t>Supervised by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</a:rPr>
              <a:t>Dr.Judy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</a:rPr>
              <a:t>Qiu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98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way of arranging the </a:t>
            </a:r>
            <a:r>
              <a:rPr lang="en-US" dirty="0" smtClean="0"/>
              <a:t>biological sequences to </a:t>
            </a:r>
            <a:r>
              <a:rPr lang="en-US" dirty="0"/>
              <a:t>identify regions of </a:t>
            </a:r>
            <a:r>
              <a:rPr lang="en-US" dirty="0" smtClean="0"/>
              <a:t>similarity</a:t>
            </a:r>
          </a:p>
          <a:p>
            <a:r>
              <a:rPr lang="en-US" dirty="0" err="1" smtClean="0"/>
              <a:t>Pairwise</a:t>
            </a:r>
            <a:r>
              <a:rPr lang="en-US" dirty="0" smtClean="0"/>
              <a:t> alignment</a:t>
            </a:r>
          </a:p>
          <a:p>
            <a:pPr lvl="1"/>
            <a:r>
              <a:rPr lang="en-US" dirty="0" smtClean="0"/>
              <a:t>Find the best matching alignments of two query sequences</a:t>
            </a:r>
          </a:p>
          <a:p>
            <a:r>
              <a:rPr lang="en-US" dirty="0" smtClean="0"/>
              <a:t>Multiple Sequence Alignment</a:t>
            </a:r>
          </a:p>
          <a:p>
            <a:pPr lvl="1"/>
            <a:r>
              <a:rPr lang="en-US" dirty="0" smtClean="0"/>
              <a:t>Alignment of 3 or more biological sequences</a:t>
            </a:r>
          </a:p>
          <a:p>
            <a:pPr lvl="1"/>
            <a:r>
              <a:rPr lang="en-US" dirty="0" smtClean="0"/>
              <a:t>Computationally difficult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3074" name="Picture 2" descr="http://upload.wikimedia.org/wikipedia/commons/8/86/Zinc-finger-seq-alignment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181600"/>
            <a:ext cx="8458200" cy="1588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05000" y="2667000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lowchart: Multidocument 4"/>
          <p:cNvSpPr/>
          <p:nvPr/>
        </p:nvSpPr>
        <p:spPr>
          <a:xfrm>
            <a:off x="228600" y="2743200"/>
            <a:ext cx="1066800" cy="8382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267593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Pairwise</a:t>
            </a:r>
            <a:endParaRPr lang="en-US" dirty="0" smtClean="0"/>
          </a:p>
          <a:p>
            <a:r>
              <a:rPr lang="en-US" dirty="0" smtClean="0"/>
              <a:t>Sequence Alignment</a:t>
            </a:r>
          </a:p>
          <a:p>
            <a:endParaRPr lang="en-US" dirty="0"/>
          </a:p>
        </p:txBody>
      </p:sp>
      <p:sp>
        <p:nvSpPr>
          <p:cNvPr id="8" name="Flowchart: Multidocument 7"/>
          <p:cNvSpPr/>
          <p:nvPr/>
        </p:nvSpPr>
        <p:spPr>
          <a:xfrm>
            <a:off x="3505200" y="2743200"/>
            <a:ext cx="1143000" cy="8382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28956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Dissimilarity Matrix</a:t>
            </a:r>
          </a:p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943600" y="19812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38100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38800" y="2133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MDS</a:t>
            </a:r>
          </a:p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38862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Pairwise</a:t>
            </a:r>
            <a:r>
              <a:rPr lang="en-US" dirty="0" smtClean="0"/>
              <a:t> Clustering</a:t>
            </a:r>
          </a:p>
          <a:p>
            <a:pPr algn="ctr"/>
            <a:endParaRPr lang="en-US" dirty="0"/>
          </a:p>
        </p:txBody>
      </p:sp>
      <p:sp>
        <p:nvSpPr>
          <p:cNvPr id="16" name="Action Button: Movie 15">
            <a:hlinkClick r:id="" action="ppaction://noaction" highlightClick="1"/>
          </p:cNvPr>
          <p:cNvSpPr/>
          <p:nvPr/>
        </p:nvSpPr>
        <p:spPr>
          <a:xfrm>
            <a:off x="7696200" y="2819400"/>
            <a:ext cx="1295400" cy="114300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696200" y="317259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Visualization</a:t>
            </a:r>
          </a:p>
          <a:p>
            <a:pPr algn="ctr"/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295400" y="30480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95600" y="31242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>
            <a:off x="4724400" y="3200400"/>
            <a:ext cx="1143000" cy="10668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flipV="1">
            <a:off x="4800600" y="2362200"/>
            <a:ext cx="1066800" cy="838200"/>
          </a:xfrm>
          <a:prstGeom prst="bentConnector3">
            <a:avLst>
              <a:gd name="adj1" fmla="val 47363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flipV="1">
            <a:off x="6781800" y="3352800"/>
            <a:ext cx="990600" cy="9144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6705600" y="2362200"/>
            <a:ext cx="1066800" cy="990600"/>
          </a:xfrm>
          <a:prstGeom prst="bentConnector3">
            <a:avLst>
              <a:gd name="adj1" fmla="val 5395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562600" y="6248400"/>
            <a:ext cx="332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http://salsaweb.ads.iu.edu/salsa/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gcf\multicore_msft09\ACTIVEMDSProg\ALU35339\AllAlu35339A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838200"/>
            <a:ext cx="6162674" cy="553747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Phylogenetics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5181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Study of</a:t>
            </a:r>
            <a:r>
              <a:rPr lang="en-US" dirty="0"/>
              <a:t> </a:t>
            </a:r>
            <a:r>
              <a:rPr lang="en-US" dirty="0" smtClean="0"/>
              <a:t>evolutionary</a:t>
            </a:r>
            <a:br>
              <a:rPr lang="en-US" dirty="0" smtClean="0"/>
            </a:br>
            <a:r>
              <a:rPr lang="en-US" dirty="0" smtClean="0"/>
              <a:t>relatedness </a:t>
            </a:r>
            <a:r>
              <a:rPr lang="en-US" dirty="0"/>
              <a:t>among various groups of </a:t>
            </a:r>
            <a:r>
              <a:rPr lang="en-US" dirty="0" smtClean="0"/>
              <a:t>organisms</a:t>
            </a:r>
          </a:p>
          <a:p>
            <a:r>
              <a:rPr lang="en-US" dirty="0" err="1" smtClean="0"/>
              <a:t>Phylogenetic</a:t>
            </a:r>
            <a:r>
              <a:rPr lang="en-US" dirty="0" smtClean="0"/>
              <a:t> tree </a:t>
            </a:r>
          </a:p>
          <a:p>
            <a:pPr lvl="1"/>
            <a:r>
              <a:rPr lang="en-US" dirty="0" smtClean="0"/>
              <a:t>Tree of life</a:t>
            </a:r>
          </a:p>
          <a:p>
            <a:r>
              <a:rPr lang="en-US" b="1" dirty="0" smtClean="0"/>
              <a:t>Finding the correlations between </a:t>
            </a:r>
            <a:r>
              <a:rPr lang="en-US" b="1" dirty="0" err="1" smtClean="0"/>
              <a:t>Phylogenetic</a:t>
            </a:r>
            <a:r>
              <a:rPr lang="en-US" b="1" dirty="0" smtClean="0"/>
              <a:t> trees and the clustering approach 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0" name="Picture 2" descr="http://www.nature.com/nature/journal/v438/n7069/images/nature04338-f10.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524000"/>
            <a:ext cx="3810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PHYLIP (</a:t>
            </a:r>
            <a:r>
              <a:rPr lang="en-US" b="1" i="1" dirty="0" err="1" smtClean="0"/>
              <a:t>PHYL</a:t>
            </a:r>
            <a:r>
              <a:rPr lang="en-US" dirty="0" err="1" smtClean="0"/>
              <a:t>ogeny</a:t>
            </a:r>
            <a:r>
              <a:rPr lang="en-US" dirty="0" smtClean="0"/>
              <a:t> </a:t>
            </a:r>
            <a:r>
              <a:rPr lang="en-US" b="1" i="1" dirty="0" smtClean="0"/>
              <a:t>I</a:t>
            </a:r>
            <a:r>
              <a:rPr lang="en-US" dirty="0" smtClean="0"/>
              <a:t>nference </a:t>
            </a:r>
            <a:r>
              <a:rPr lang="en-US" b="1" i="1" dirty="0" smtClean="0"/>
              <a:t>P</a:t>
            </a:r>
            <a:r>
              <a:rPr lang="en-US" dirty="0" smtClean="0"/>
              <a:t>ackage)</a:t>
            </a:r>
          </a:p>
          <a:p>
            <a:pPr lvl="1"/>
            <a:r>
              <a:rPr lang="en-US" dirty="0" smtClean="0"/>
              <a:t>Software available in IU Quarry</a:t>
            </a:r>
          </a:p>
          <a:p>
            <a:pPr lvl="1"/>
            <a:r>
              <a:rPr lang="en-US" dirty="0" smtClean="0"/>
              <a:t>Inputs</a:t>
            </a:r>
          </a:p>
          <a:p>
            <a:pPr lvl="2"/>
            <a:r>
              <a:rPr lang="en-US" dirty="0" smtClean="0"/>
              <a:t>Distance Matrix</a:t>
            </a:r>
          </a:p>
          <a:p>
            <a:pPr lvl="2"/>
            <a:r>
              <a:rPr lang="en-US" dirty="0" smtClean="0"/>
              <a:t>Gene sequences</a:t>
            </a:r>
          </a:p>
          <a:p>
            <a:r>
              <a:rPr lang="en-US" dirty="0" err="1" smtClean="0"/>
              <a:t>Clutalw</a:t>
            </a:r>
            <a:endParaRPr lang="en-US" dirty="0" smtClean="0"/>
          </a:p>
          <a:p>
            <a:pPr lvl="1"/>
            <a:r>
              <a:rPr lang="en-US" dirty="0" smtClean="0"/>
              <a:t>Available in IU </a:t>
            </a:r>
            <a:r>
              <a:rPr lang="en-US" dirty="0" err="1" smtClean="0"/>
              <a:t>BigRed</a:t>
            </a:r>
            <a:endParaRPr lang="en-US" dirty="0" smtClean="0"/>
          </a:p>
          <a:p>
            <a:pPr lvl="1"/>
            <a:r>
              <a:rPr lang="en-US" dirty="0" smtClean="0"/>
              <a:t>Multiple sequence alignment</a:t>
            </a:r>
          </a:p>
          <a:p>
            <a:pPr lvl="1"/>
            <a:r>
              <a:rPr lang="en-US" dirty="0" smtClean="0"/>
              <a:t>Can generate data files for PHYLIP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Thanks!!!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79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Bioinformatics/HPC</vt:lpstr>
      <vt:lpstr>Sequence Alignment</vt:lpstr>
      <vt:lpstr>Slide 3</vt:lpstr>
      <vt:lpstr>Slide 4</vt:lpstr>
      <vt:lpstr>Phylogenetics</vt:lpstr>
      <vt:lpstr>Additional Software</vt:lpstr>
      <vt:lpstr>Thanks!!!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Bioinformatics/HPC</dc:title>
  <dc:creator>thilina</dc:creator>
  <cp:lastModifiedBy>thilina</cp:lastModifiedBy>
  <cp:revision>40</cp:revision>
  <dcterms:created xsi:type="dcterms:W3CDTF">2010-02-22T16:03:36Z</dcterms:created>
  <dcterms:modified xsi:type="dcterms:W3CDTF">2010-02-22T17:59:52Z</dcterms:modified>
</cp:coreProperties>
</file>