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33.xml" ContentType="application/vnd.openxmlformats-officedocument.presentationml.slide+xml"/>
  <Default Extension="bin" ContentType="application/vnd.openxmlformats-officedocument.presentationml.printerSettings"/>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Default Extension="gif" ContentType="image/gif"/>
  <Override PartName="/ppt/slides/slide27.xml" ContentType="application/vnd.openxmlformats-officedocument.presentationml.slide+xml"/>
  <Override PartName="/ppt/slides/slide11.xml" ContentType="application/vnd.openxmlformats-officedocument.presentationml.slide+xml"/>
  <Default Extension="tiff" ContentType="image/tiff"/>
  <Override PartName="/ppt/slides/slide46.xml" ContentType="application/vnd.openxmlformats-officedocument.presentationml.slide+xml"/>
  <Override PartName="/ppt/notesSlides/notesSlide8.xml" ContentType="application/vnd.openxmlformats-officedocument.presentationml.notesSlide+xml"/>
  <Override PartName="/ppt/slideLayouts/slideLayout14.xml" ContentType="application/vnd.openxmlformats-officedocument.presentationml.slideLayout+xml"/>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slides/slide63.xml" ContentType="application/vnd.openxmlformats-officedocument.presentationml.slide+xml"/>
  <Override PartName="/ppt/slideLayouts/slideLayout12.xml" ContentType="application/vnd.openxmlformats-officedocument.presentationml.slideLayout+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viewProps.xml" ContentType="application/vnd.openxmlformats-officedocument.presentationml.viewProps+xml"/>
  <Override PartName="/ppt/slides/slide29.xml" ContentType="application/vnd.openxmlformats-officedocument.presentationml.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slides/slide59.xml" ContentType="application/vnd.openxmlformats-officedocument.presentationml.slide+xml"/>
  <Override PartName="/ppt/notesSlides/notesSlide21.xml" ContentType="application/vnd.openxmlformats-officedocument.presentationml.notes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4.xml" ContentType="application/vnd.openxmlformats-officedocument.presentationml.slide+xml"/>
  <Override PartName="/ppt/slideLayouts/slideLayout13.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66"/>
  </p:notesMasterIdLst>
  <p:sldIdLst>
    <p:sldId id="256" r:id="rId2"/>
    <p:sldId id="257" r:id="rId3"/>
    <p:sldId id="258" r:id="rId4"/>
    <p:sldId id="260" r:id="rId5"/>
    <p:sldId id="261" r:id="rId6"/>
    <p:sldId id="262" r:id="rId7"/>
    <p:sldId id="263" r:id="rId8"/>
    <p:sldId id="288" r:id="rId9"/>
    <p:sldId id="289" r:id="rId10"/>
    <p:sldId id="290" r:id="rId11"/>
    <p:sldId id="320" r:id="rId12"/>
    <p:sldId id="264" r:id="rId13"/>
    <p:sldId id="265" r:id="rId14"/>
    <p:sldId id="291" r:id="rId15"/>
    <p:sldId id="292" r:id="rId16"/>
    <p:sldId id="293" r:id="rId17"/>
    <p:sldId id="294" r:id="rId18"/>
    <p:sldId id="295" r:id="rId19"/>
    <p:sldId id="296" r:id="rId20"/>
    <p:sldId id="266" r:id="rId21"/>
    <p:sldId id="297" r:id="rId22"/>
    <p:sldId id="298" r:id="rId23"/>
    <p:sldId id="299" r:id="rId24"/>
    <p:sldId id="267" r:id="rId25"/>
    <p:sldId id="300" r:id="rId26"/>
    <p:sldId id="301" r:id="rId27"/>
    <p:sldId id="304" r:id="rId28"/>
    <p:sldId id="321" r:id="rId29"/>
    <p:sldId id="322" r:id="rId30"/>
    <p:sldId id="323" r:id="rId31"/>
    <p:sldId id="269" r:id="rId32"/>
    <p:sldId id="270" r:id="rId33"/>
    <p:sldId id="271" r:id="rId34"/>
    <p:sldId id="305" r:id="rId35"/>
    <p:sldId id="306" r:id="rId36"/>
    <p:sldId id="307" r:id="rId37"/>
    <p:sldId id="280" r:id="rId38"/>
    <p:sldId id="281" r:id="rId39"/>
    <p:sldId id="282" r:id="rId40"/>
    <p:sldId id="284" r:id="rId41"/>
    <p:sldId id="308" r:id="rId42"/>
    <p:sldId id="309" r:id="rId43"/>
    <p:sldId id="310" r:id="rId44"/>
    <p:sldId id="274" r:id="rId45"/>
    <p:sldId id="272" r:id="rId46"/>
    <p:sldId id="273" r:id="rId47"/>
    <p:sldId id="275" r:id="rId48"/>
    <p:sldId id="276" r:id="rId49"/>
    <p:sldId id="278" r:id="rId50"/>
    <p:sldId id="279" r:id="rId51"/>
    <p:sldId id="283" r:id="rId52"/>
    <p:sldId id="311" r:id="rId53"/>
    <p:sldId id="312" r:id="rId54"/>
    <p:sldId id="285" r:id="rId55"/>
    <p:sldId id="313" r:id="rId56"/>
    <p:sldId id="314" r:id="rId57"/>
    <p:sldId id="287" r:id="rId58"/>
    <p:sldId id="315" r:id="rId59"/>
    <p:sldId id="316" r:id="rId60"/>
    <p:sldId id="317" r:id="rId61"/>
    <p:sldId id="318" r:id="rId62"/>
    <p:sldId id="319" r:id="rId63"/>
    <p:sldId id="324" r:id="rId64"/>
    <p:sldId id="325"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Objects="1">
      <p:cViewPr varScale="1">
        <p:scale>
          <a:sx n="137" d="100"/>
          <a:sy n="137" d="100"/>
        </p:scale>
        <p:origin x="-87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3" d="100"/>
          <a:sy n="83" d="100"/>
        </p:scale>
        <p:origin x="-2368" y="-11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notesMaster" Target="notesMasters/notesMaster1.xml"/><Relationship Id="rId67" Type="http://schemas.openxmlformats.org/officeDocument/2006/relationships/printerSettings" Target="printerSettings/printerSettings1.bin"/><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FCAF65-7EE1-9A48-96C8-03B761B82752}" type="datetimeFigureOut">
              <a:rPr lang="en-US" smtClean="0"/>
              <a:pPr/>
              <a:t>2/8/10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1B0A57-A5CF-A449-ABEF-D8AC0838A14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B0A57-A5CF-A449-ABEF-D8AC0838A14E}"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baseline="0" dirty="0" smtClean="0"/>
              <a:t>Here is an example of a well lit interview.</a:t>
            </a:r>
          </a:p>
          <a:p>
            <a:pPr marL="228600" indent="-228600">
              <a:buAutoNum type="arabicPeriod"/>
            </a:pPr>
            <a:r>
              <a:rPr lang="en-US" baseline="0" dirty="0" smtClean="0"/>
              <a:t>His face is well lit from all sides. And He pops out from the background.</a:t>
            </a:r>
            <a:endParaRPr lang="en-US" dirty="0"/>
          </a:p>
        </p:txBody>
      </p:sp>
      <p:sp>
        <p:nvSpPr>
          <p:cNvPr id="4" name="Slide Number Placeholder 3"/>
          <p:cNvSpPr>
            <a:spLocks noGrp="1"/>
          </p:cNvSpPr>
          <p:nvPr>
            <p:ph type="sldNum" sz="quarter" idx="10"/>
          </p:nvPr>
        </p:nvSpPr>
        <p:spPr/>
        <p:txBody>
          <a:bodyPr/>
          <a:lstStyle/>
          <a:p>
            <a:fld id="{EA1B0A57-A5CF-A449-ABEF-D8AC0838A14E}" type="slidenum">
              <a:rPr lang="en-US" smtClean="0"/>
              <a:pPr/>
              <a:t>31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baseline="0" dirty="0" smtClean="0"/>
              <a:t>Here is an example of badly lit interviews.</a:t>
            </a:r>
          </a:p>
          <a:p>
            <a:pPr marL="228600" indent="-228600">
              <a:buAutoNum type="arabicPeriod"/>
            </a:pPr>
            <a:r>
              <a:rPr lang="en-US" baseline="0" dirty="0" smtClean="0"/>
              <a:t>If they were interviews, they would be unacceptable.</a:t>
            </a:r>
            <a:endParaRPr lang="en-US" dirty="0"/>
          </a:p>
        </p:txBody>
      </p:sp>
      <p:sp>
        <p:nvSpPr>
          <p:cNvPr id="4" name="Slide Number Placeholder 3"/>
          <p:cNvSpPr>
            <a:spLocks noGrp="1"/>
          </p:cNvSpPr>
          <p:nvPr>
            <p:ph type="sldNum" sz="quarter" idx="10"/>
          </p:nvPr>
        </p:nvSpPr>
        <p:spPr/>
        <p:txBody>
          <a:bodyPr/>
          <a:lstStyle/>
          <a:p>
            <a:fld id="{EA1B0A57-A5CF-A449-ABEF-D8AC0838A14E}" type="slidenum">
              <a:rPr lang="en-US" smtClean="0"/>
              <a:pPr/>
              <a:t>32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of a</a:t>
            </a:r>
            <a:r>
              <a:rPr lang="en-US" baseline="0" dirty="0" smtClean="0"/>
              <a:t> professional interview.  Your interviews will have less equip. and the camera should be a lot closer.</a:t>
            </a:r>
            <a:endParaRPr lang="en-US" dirty="0"/>
          </a:p>
        </p:txBody>
      </p:sp>
      <p:sp>
        <p:nvSpPr>
          <p:cNvPr id="4" name="Slide Number Placeholder 3"/>
          <p:cNvSpPr>
            <a:spLocks noGrp="1"/>
          </p:cNvSpPr>
          <p:nvPr>
            <p:ph type="sldNum" sz="quarter" idx="10"/>
          </p:nvPr>
        </p:nvSpPr>
        <p:spPr/>
        <p:txBody>
          <a:bodyPr/>
          <a:lstStyle/>
          <a:p>
            <a:fld id="{EA1B0A57-A5CF-A449-ABEF-D8AC0838A14E}" type="slidenum">
              <a:rPr lang="en-US" smtClean="0"/>
              <a:pPr/>
              <a:t>37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EA1B0A57-A5CF-A449-ABEF-D8AC0838A14E}" type="slidenum">
              <a:rPr lang="en-US" smtClean="0"/>
              <a:pPr/>
              <a:t>40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EA1B0A57-A5CF-A449-ABEF-D8AC0838A14E}" type="slidenum">
              <a:rPr lang="en-US" smtClean="0"/>
              <a:pPr/>
              <a:t>41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EA1B0A57-A5CF-A449-ABEF-D8AC0838A14E}" type="slidenum">
              <a:rPr lang="en-US" smtClean="0"/>
              <a:pPr/>
              <a:t>42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EA1B0A57-A5CF-A449-ABEF-D8AC0838A14E}" type="slidenum">
              <a:rPr lang="en-US" smtClean="0"/>
              <a:pPr/>
              <a:t>43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baseline="0" dirty="0" smtClean="0"/>
              <a:t>Placing objects can be good or bad.  They can clutter sometimes.</a:t>
            </a:r>
          </a:p>
          <a:p>
            <a:pPr marL="228600" indent="-228600">
              <a:buAutoNum type="arabicPeriod"/>
            </a:pPr>
            <a:r>
              <a:rPr lang="en-US" baseline="0" dirty="0" smtClean="0"/>
              <a:t>Also, a plain background such as a wall or curtain can work well.</a:t>
            </a:r>
            <a:endParaRPr lang="en-US" dirty="0"/>
          </a:p>
        </p:txBody>
      </p:sp>
      <p:sp>
        <p:nvSpPr>
          <p:cNvPr id="4" name="Slide Number Placeholder 3"/>
          <p:cNvSpPr>
            <a:spLocks noGrp="1"/>
          </p:cNvSpPr>
          <p:nvPr>
            <p:ph type="sldNum" sz="quarter" idx="10"/>
          </p:nvPr>
        </p:nvSpPr>
        <p:spPr/>
        <p:txBody>
          <a:bodyPr/>
          <a:lstStyle/>
          <a:p>
            <a:fld id="{EA1B0A57-A5CF-A449-ABEF-D8AC0838A14E}" type="slidenum">
              <a:rPr lang="en-US" smtClean="0"/>
              <a:pPr/>
              <a:t>44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1B0A57-A5CF-A449-ABEF-D8AC0838A14E}" type="slidenum">
              <a:rPr lang="en-US" smtClean="0"/>
              <a:pPr/>
              <a:t>45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Lead room is the room</a:t>
            </a:r>
            <a:r>
              <a:rPr lang="en-US" baseline="0" dirty="0" smtClean="0"/>
              <a:t> in front of the direction the person is facing</a:t>
            </a:r>
            <a:endParaRPr lang="en-US" dirty="0"/>
          </a:p>
        </p:txBody>
      </p:sp>
      <p:sp>
        <p:nvSpPr>
          <p:cNvPr id="4" name="Slide Number Placeholder 3"/>
          <p:cNvSpPr>
            <a:spLocks noGrp="1"/>
          </p:cNvSpPr>
          <p:nvPr>
            <p:ph type="sldNum" sz="quarter" idx="10"/>
          </p:nvPr>
        </p:nvSpPr>
        <p:spPr/>
        <p:txBody>
          <a:bodyPr/>
          <a:lstStyle/>
          <a:p>
            <a:fld id="{EA1B0A57-A5CF-A449-ABEF-D8AC0838A14E}" type="slidenum">
              <a:rPr lang="en-US" smtClean="0"/>
              <a:pPr/>
              <a:t>48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1B0A57-A5CF-A449-ABEF-D8AC0838A14E}"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both of these shots where would the camera-person/interviewer stand? </a:t>
            </a:r>
            <a:endParaRPr lang="en-US" dirty="0"/>
          </a:p>
        </p:txBody>
      </p:sp>
      <p:sp>
        <p:nvSpPr>
          <p:cNvPr id="4" name="Slide Number Placeholder 3"/>
          <p:cNvSpPr>
            <a:spLocks noGrp="1"/>
          </p:cNvSpPr>
          <p:nvPr>
            <p:ph type="sldNum" sz="quarter" idx="10"/>
          </p:nvPr>
        </p:nvSpPr>
        <p:spPr/>
        <p:txBody>
          <a:bodyPr/>
          <a:lstStyle/>
          <a:p>
            <a:fld id="{EA1B0A57-A5CF-A449-ABEF-D8AC0838A14E}" type="slidenum">
              <a:rPr lang="en-US" smtClean="0"/>
              <a:pPr/>
              <a:t>50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shot looks normal but in real life they are uncomfortably close to each other.  When framing two person interviews as in discussion or forum videos, position the host and talent so close together that it feels uncomfortable.  This may require small chairs, use your imagination. </a:t>
            </a:r>
            <a:endParaRPr lang="en-US" dirty="0"/>
          </a:p>
        </p:txBody>
      </p:sp>
      <p:sp>
        <p:nvSpPr>
          <p:cNvPr id="4" name="Slide Number Placeholder 3"/>
          <p:cNvSpPr>
            <a:spLocks noGrp="1"/>
          </p:cNvSpPr>
          <p:nvPr>
            <p:ph type="sldNum" sz="quarter" idx="10"/>
          </p:nvPr>
        </p:nvSpPr>
        <p:spPr/>
        <p:txBody>
          <a:bodyPr/>
          <a:lstStyle/>
          <a:p>
            <a:fld id="{EA1B0A57-A5CF-A449-ABEF-D8AC0838A14E}" type="slidenum">
              <a:rPr lang="en-US" smtClean="0"/>
              <a:pPr/>
              <a:t>51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shot looks normal but in real life they are uncomfortably close to each other.  When framing two person interviews as in discussion or forum videos, position the host and talent so close together that it feels uncomfortable.  This may require small chairs, use your imagination. </a:t>
            </a:r>
            <a:endParaRPr lang="en-US" dirty="0"/>
          </a:p>
        </p:txBody>
      </p:sp>
      <p:sp>
        <p:nvSpPr>
          <p:cNvPr id="4" name="Slide Number Placeholder 3"/>
          <p:cNvSpPr>
            <a:spLocks noGrp="1"/>
          </p:cNvSpPr>
          <p:nvPr>
            <p:ph type="sldNum" sz="quarter" idx="10"/>
          </p:nvPr>
        </p:nvSpPr>
        <p:spPr/>
        <p:txBody>
          <a:bodyPr/>
          <a:lstStyle/>
          <a:p>
            <a:fld id="{EA1B0A57-A5CF-A449-ABEF-D8AC0838A14E}" type="slidenum">
              <a:rPr lang="en-US" smtClean="0"/>
              <a:pPr/>
              <a:t>52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shot looks normal but in real life they are uncomfortably close to each other.  When framing two person interviews as in discussion or forum videos, position the host and talent so close together that it feels uncomfortable.  This may require small chairs, use your imagination. </a:t>
            </a:r>
            <a:endParaRPr lang="en-US" dirty="0"/>
          </a:p>
        </p:txBody>
      </p:sp>
      <p:sp>
        <p:nvSpPr>
          <p:cNvPr id="4" name="Slide Number Placeholder 3"/>
          <p:cNvSpPr>
            <a:spLocks noGrp="1"/>
          </p:cNvSpPr>
          <p:nvPr>
            <p:ph type="sldNum" sz="quarter" idx="10"/>
          </p:nvPr>
        </p:nvSpPr>
        <p:spPr/>
        <p:txBody>
          <a:bodyPr/>
          <a:lstStyle/>
          <a:p>
            <a:fld id="{EA1B0A57-A5CF-A449-ABEF-D8AC0838A14E}" type="slidenum">
              <a:rPr lang="en-US" smtClean="0"/>
              <a:pPr/>
              <a:t>53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we</a:t>
            </a:r>
            <a:r>
              <a:rPr lang="en-US" baseline="0" dirty="0" smtClean="0"/>
              <a:t> have a scientist being interviewed, it maybe helpful when telling the story to include footage from inside the lab to tell the story with more visuals, instead of what we refer to as talking heads up on the screen. </a:t>
            </a:r>
            <a:endParaRPr lang="en-US" dirty="0"/>
          </a:p>
        </p:txBody>
      </p:sp>
      <p:sp>
        <p:nvSpPr>
          <p:cNvPr id="4" name="Slide Number Placeholder 3"/>
          <p:cNvSpPr>
            <a:spLocks noGrp="1"/>
          </p:cNvSpPr>
          <p:nvPr>
            <p:ph type="sldNum" sz="quarter" idx="10"/>
          </p:nvPr>
        </p:nvSpPr>
        <p:spPr/>
        <p:txBody>
          <a:bodyPr/>
          <a:lstStyle/>
          <a:p>
            <a:fld id="{EA1B0A57-A5CF-A449-ABEF-D8AC0838A14E}" type="slidenum">
              <a:rPr lang="en-US" smtClean="0"/>
              <a:pPr/>
              <a:t>54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1B0A57-A5CF-A449-ABEF-D8AC0838A14E}" type="slidenum">
              <a:rPr lang="en-US" smtClean="0"/>
              <a:pPr/>
              <a:t>55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1B0A57-A5CF-A449-ABEF-D8AC0838A14E}" type="slidenum">
              <a:rPr lang="en-US" smtClean="0"/>
              <a:pPr/>
              <a:t>56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1B0A57-A5CF-A449-ABEF-D8AC0838A14E}" type="slidenum">
              <a:rPr lang="en-US" smtClean="0"/>
              <a:pPr/>
              <a:t>57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1B0A57-A5CF-A449-ABEF-D8AC0838A14E}" type="slidenum">
              <a:rPr lang="en-US" smtClean="0"/>
              <a:pPr/>
              <a:t>58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1B0A57-A5CF-A449-ABEF-D8AC0838A14E}" type="slidenum">
              <a:rPr lang="en-US" smtClean="0"/>
              <a:pPr/>
              <a:t>59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Thus the </a:t>
            </a:r>
            <a:r>
              <a:rPr lang="en-US" dirty="0" err="1" smtClean="0"/>
              <a:t>videography</a:t>
            </a:r>
            <a:r>
              <a:rPr lang="en-US" baseline="0" dirty="0" smtClean="0"/>
              <a:t> skills.</a:t>
            </a:r>
            <a:endParaRPr lang="en-US" dirty="0"/>
          </a:p>
        </p:txBody>
      </p:sp>
      <p:sp>
        <p:nvSpPr>
          <p:cNvPr id="4" name="Slide Number Placeholder 3"/>
          <p:cNvSpPr>
            <a:spLocks noGrp="1"/>
          </p:cNvSpPr>
          <p:nvPr>
            <p:ph type="sldNum" sz="quarter" idx="10"/>
          </p:nvPr>
        </p:nvSpPr>
        <p:spPr/>
        <p:txBody>
          <a:bodyPr/>
          <a:lstStyle/>
          <a:p>
            <a:fld id="{EA1B0A57-A5CF-A449-ABEF-D8AC0838A14E}"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my</a:t>
            </a:r>
            <a:r>
              <a:rPr lang="en-US" baseline="0" dirty="0" smtClean="0"/>
              <a:t> connection to Geoffrey.</a:t>
            </a:r>
            <a:endParaRPr lang="en-US" dirty="0"/>
          </a:p>
        </p:txBody>
      </p:sp>
      <p:sp>
        <p:nvSpPr>
          <p:cNvPr id="4" name="Slide Number Placeholder 3"/>
          <p:cNvSpPr>
            <a:spLocks noGrp="1"/>
          </p:cNvSpPr>
          <p:nvPr>
            <p:ph type="sldNum" sz="quarter" idx="10"/>
          </p:nvPr>
        </p:nvSpPr>
        <p:spPr/>
        <p:txBody>
          <a:bodyPr/>
          <a:lstStyle/>
          <a:p>
            <a:fld id="{EA1B0A57-A5CF-A449-ABEF-D8AC0838A14E}"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of the automatic</a:t>
            </a:r>
            <a:r>
              <a:rPr lang="en-US" baseline="0" dirty="0" smtClean="0"/>
              <a:t> features are things you would have to worry about on a less consumer friendly camera.</a:t>
            </a:r>
            <a:endParaRPr lang="en-US" dirty="0"/>
          </a:p>
        </p:txBody>
      </p:sp>
      <p:sp>
        <p:nvSpPr>
          <p:cNvPr id="4" name="Slide Number Placeholder 3"/>
          <p:cNvSpPr>
            <a:spLocks noGrp="1"/>
          </p:cNvSpPr>
          <p:nvPr>
            <p:ph type="sldNum" sz="quarter" idx="10"/>
          </p:nvPr>
        </p:nvSpPr>
        <p:spPr/>
        <p:txBody>
          <a:bodyPr/>
          <a:lstStyle/>
          <a:p>
            <a:fld id="{EA1B0A57-A5CF-A449-ABEF-D8AC0838A14E}"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are all basics, over the next slides we will talk about them more in-depth.</a:t>
            </a:r>
            <a:endParaRPr lang="en-US" dirty="0"/>
          </a:p>
        </p:txBody>
      </p:sp>
      <p:sp>
        <p:nvSpPr>
          <p:cNvPr id="4" name="Slide Number Placeholder 3"/>
          <p:cNvSpPr>
            <a:spLocks noGrp="1"/>
          </p:cNvSpPr>
          <p:nvPr>
            <p:ph type="sldNum" sz="quarter" idx="10"/>
          </p:nvPr>
        </p:nvSpPr>
        <p:spPr/>
        <p:txBody>
          <a:bodyPr/>
          <a:lstStyle/>
          <a:p>
            <a:fld id="{EA1B0A57-A5CF-A449-ABEF-D8AC0838A14E}" type="slidenum">
              <a:rPr lang="en-US" smtClean="0"/>
              <a:pPr/>
              <a:t>27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are all basics, over the next slides we will talk about them more in-depth.</a:t>
            </a:r>
            <a:endParaRPr lang="en-US" dirty="0"/>
          </a:p>
        </p:txBody>
      </p:sp>
      <p:sp>
        <p:nvSpPr>
          <p:cNvPr id="4" name="Slide Number Placeholder 3"/>
          <p:cNvSpPr>
            <a:spLocks noGrp="1"/>
          </p:cNvSpPr>
          <p:nvPr>
            <p:ph type="sldNum" sz="quarter" idx="10"/>
          </p:nvPr>
        </p:nvSpPr>
        <p:spPr/>
        <p:txBody>
          <a:bodyPr/>
          <a:lstStyle/>
          <a:p>
            <a:fld id="{EA1B0A57-A5CF-A449-ABEF-D8AC0838A14E}" type="slidenum">
              <a:rPr lang="en-US" smtClean="0"/>
              <a:pPr/>
              <a:t>28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are all basics, over the next slides we will talk about them more in-depth.</a:t>
            </a:r>
            <a:endParaRPr lang="en-US" dirty="0"/>
          </a:p>
        </p:txBody>
      </p:sp>
      <p:sp>
        <p:nvSpPr>
          <p:cNvPr id="4" name="Slide Number Placeholder 3"/>
          <p:cNvSpPr>
            <a:spLocks noGrp="1"/>
          </p:cNvSpPr>
          <p:nvPr>
            <p:ph type="sldNum" sz="quarter" idx="10"/>
          </p:nvPr>
        </p:nvSpPr>
        <p:spPr/>
        <p:txBody>
          <a:bodyPr/>
          <a:lstStyle/>
          <a:p>
            <a:fld id="{EA1B0A57-A5CF-A449-ABEF-D8AC0838A14E}" type="slidenum">
              <a:rPr lang="en-US" smtClean="0"/>
              <a:pPr/>
              <a:t>29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are all basics, over the next slides we will talk about them more in-depth.</a:t>
            </a:r>
            <a:endParaRPr lang="en-US" dirty="0"/>
          </a:p>
        </p:txBody>
      </p:sp>
      <p:sp>
        <p:nvSpPr>
          <p:cNvPr id="4" name="Slide Number Placeholder 3"/>
          <p:cNvSpPr>
            <a:spLocks noGrp="1"/>
          </p:cNvSpPr>
          <p:nvPr>
            <p:ph type="sldNum" sz="quarter" idx="10"/>
          </p:nvPr>
        </p:nvSpPr>
        <p:spPr/>
        <p:txBody>
          <a:bodyPr/>
          <a:lstStyle/>
          <a:p>
            <a:fld id="{EA1B0A57-A5CF-A449-ABEF-D8AC0838A14E}" type="slidenum">
              <a:rPr lang="en-US" smtClean="0"/>
              <a:pPr/>
              <a:t>30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smtClean="0"/>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DEF3C0EE-232D-DD4F-8FE3-6A9238811C50}" type="datetimeFigureOut">
              <a:rPr lang="en-US" smtClean="0"/>
              <a:pPr/>
              <a:t>2/8/10</a:t>
            </a:fld>
            <a:endParaRPr lang="en-US"/>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fld id="{95BBF86A-7B05-6F49-A751-10106C42C374}" type="slidenum">
              <a:rPr lang="en-US" smtClean="0"/>
              <a:pPr/>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DEF3C0EE-232D-DD4F-8FE3-6A9238811C50}" type="datetimeFigureOut">
              <a:rPr lang="en-US" smtClean="0"/>
              <a:pPr/>
              <a:t>2/8/10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BBF86A-7B05-6F49-A751-10106C42C37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smtClean="0"/>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F3C0EE-232D-DD4F-8FE3-6A9238811C50}" type="datetimeFigureOut">
              <a:rPr lang="en-US" smtClean="0"/>
              <a:pPr/>
              <a:t>2/8/10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BBF86A-7B05-6F49-A751-10106C42C37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smtClean="0"/>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F3C0EE-232D-DD4F-8FE3-6A9238811C50}" type="datetimeFigureOut">
              <a:rPr lang="en-US" smtClean="0"/>
              <a:pPr/>
              <a:t>2/8/10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BBF86A-7B05-6F49-A751-10106C42C374}" type="slidenum">
              <a:rPr lang="en-US" smtClean="0"/>
              <a:pPr/>
              <a:t>‹#›</a:t>
            </a:fld>
            <a:endParaRPr lang="en-US"/>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EF3C0EE-232D-DD4F-8FE3-6A9238811C50}" type="datetimeFigureOut">
              <a:rPr lang="en-US" smtClean="0"/>
              <a:pPr/>
              <a:t>2/8/10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BF86A-7B05-6F49-A751-10106C42C374}"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EF3C0EE-232D-DD4F-8FE3-6A9238811C50}" type="datetimeFigureOut">
              <a:rPr lang="en-US" smtClean="0"/>
              <a:pPr/>
              <a:t>2/8/10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BF86A-7B05-6F49-A751-10106C42C374}" type="slidenum">
              <a:rPr lang="en-US" smtClean="0"/>
              <a:pPr/>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EF3C0EE-232D-DD4F-8FE3-6A9238811C50}" type="datetimeFigureOut">
              <a:rPr lang="en-US" smtClean="0"/>
              <a:pPr/>
              <a:t>2/8/10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BF86A-7B05-6F49-A751-10106C42C37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smtClean="0"/>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F3C0EE-232D-DD4F-8FE3-6A9238811C50}" type="datetimeFigureOut">
              <a:rPr lang="en-US" smtClean="0"/>
              <a:pPr/>
              <a:t>2/8/10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fld id="{95BBF86A-7B05-6F49-A751-10106C42C374}" type="slidenum">
              <a:rPr lang="en-US" smtClean="0"/>
              <a:pPr/>
              <a:t>‹#›</a:t>
            </a:fld>
            <a:endParaRPr lang="en-US"/>
          </a:p>
        </p:txBody>
      </p:sp>
      <p:pic>
        <p:nvPicPr>
          <p:cNvPr id="7" name="Picture 6" descr="SectionHeaderLeft.jpg"/>
          <p:cNvPicPr>
            <a:picLocks noChangeAspect="1"/>
          </p:cNvPicPr>
          <p:nvPr/>
        </p:nvPicPr>
        <p:blipFill>
          <a:blip r:embed="rId2"/>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DEF3C0EE-232D-DD4F-8FE3-6A9238811C50}" type="datetimeFigureOut">
              <a:rPr lang="en-US" smtClean="0"/>
              <a:pPr/>
              <a:t>2/8/10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BBF86A-7B05-6F49-A751-10106C42C37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DEF3C0EE-232D-DD4F-8FE3-6A9238811C50}" type="datetimeFigureOut">
              <a:rPr lang="en-US" smtClean="0"/>
              <a:pPr/>
              <a:t>2/8/10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BBF86A-7B05-6F49-A751-10106C42C374}" type="slidenum">
              <a:rPr lang="en-US" smtClean="0"/>
              <a:pPr/>
              <a:t>‹#›</a:t>
            </a:fld>
            <a:endParaRPr lang="en-US"/>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DEF3C0EE-232D-DD4F-8FE3-6A9238811C50}" type="datetimeFigureOut">
              <a:rPr lang="en-US" smtClean="0"/>
              <a:pPr/>
              <a:t>2/8/10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BBF86A-7B05-6F49-A751-10106C42C374}" type="slidenum">
              <a:rPr lang="en-US" smtClean="0"/>
              <a:pPr/>
              <a:t>‹#›</a:t>
            </a:fld>
            <a:endParaRPr lang="en-US"/>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DEF3C0EE-232D-DD4F-8FE3-6A9238811C50}" type="datetimeFigureOut">
              <a:rPr lang="en-US" smtClean="0"/>
              <a:pPr/>
              <a:t>2/8/10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BBF86A-7B05-6F49-A751-10106C42C374}" type="slidenum">
              <a:rPr lang="en-US" smtClean="0"/>
              <a:pPr/>
              <a:t>‹#›</a:t>
            </a:fld>
            <a:endParaRPr lang="en-US"/>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DEF3C0EE-232D-DD4F-8FE3-6A9238811C50}" type="datetimeFigureOut">
              <a:rPr lang="en-US" smtClean="0"/>
              <a:pPr/>
              <a:t>2/8/10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BBF86A-7B05-6F49-A751-10106C42C374}" type="slidenum">
              <a:rPr lang="en-US" smtClean="0"/>
              <a:pPr/>
              <a:t>‹#›</a:t>
            </a:fld>
            <a:endParaRPr lang="en-US"/>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EF3C0EE-232D-DD4F-8FE3-6A9238811C50}" type="datetimeFigureOut">
              <a:rPr lang="en-US" smtClean="0"/>
              <a:pPr/>
              <a:t>2/8/10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BBF86A-7B05-6F49-A751-10106C42C37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6"/>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fld id="{DEF3C0EE-232D-DD4F-8FE3-6A9238811C50}" type="datetimeFigureOut">
              <a:rPr lang="en-US" smtClean="0"/>
              <a:pPr/>
              <a:t>2/8/10</a:t>
            </a:fld>
            <a:endParaRPr lang="en-US"/>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endParaRPr lang="en-US"/>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fld id="{95BBF86A-7B05-6F49-A751-10106C42C374}" type="slidenum">
              <a:rPr lang="en-US" smtClean="0"/>
              <a:pPr/>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jpeg"/></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tif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4.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4.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5.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5.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 Id="rId3" Type="http://schemas.openxmlformats.org/officeDocument/2006/relationships/image" Target="../media/image27.jpeg"/></Relationships>
</file>

<file path=ppt/slides/_rels/slide48.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 Id="rId3" Type="http://schemas.openxmlformats.org/officeDocument/2006/relationships/image" Target="../media/image2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gif"/></Relationships>
</file>

<file path=ppt/slides/_rels/slide50.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51.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22.tiff"/><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22.tiff"/><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53.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22.tiff"/><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54.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55.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56.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57.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58.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59.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ybercollege.com/tvp_ind.htm"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ybercollege.com/tvp_ind.htm" TargetMode="External"/><Relationship Id="rId3" Type="http://schemas.openxmlformats.org/officeDocument/2006/relationships/hyperlink" Target="http://www.video101course.com/"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www.video101course.com/" TargetMode="External"/><Relationship Id="rId4" Type="http://schemas.openxmlformats.org/officeDocument/2006/relationships/hyperlink" Target="http://ittraining.iu.edu/lynda/" TargetMode="External"/><Relationship Id="rId1" Type="http://schemas.openxmlformats.org/officeDocument/2006/relationships/slideLayout" Target="../slideLayouts/slideLayout2.xml"/><Relationship Id="rId2" Type="http://schemas.openxmlformats.org/officeDocument/2006/relationships/hyperlink" Target="http://www.cybercollege.com/tvp_ind.htm"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22.tiff"/><Relationship Id="rId1" Type="http://schemas.openxmlformats.org/officeDocument/2006/relationships/slideLayout" Target="../slideLayouts/slideLayout2.xml"/><Relationship Id="rId2" Type="http://schemas.openxmlformats.org/officeDocument/2006/relationships/hyperlink" Target="mailto:jormorri@indiana.ed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Video Editing Workshop</a:t>
            </a:r>
            <a:endParaRPr lang="en-US" dirty="0"/>
          </a:p>
        </p:txBody>
      </p:sp>
      <p:sp>
        <p:nvSpPr>
          <p:cNvPr id="3" name="Subtitle 2"/>
          <p:cNvSpPr>
            <a:spLocks noGrp="1"/>
          </p:cNvSpPr>
          <p:nvPr>
            <p:ph type="subTitle" idx="1"/>
          </p:nvPr>
        </p:nvSpPr>
        <p:spPr/>
        <p:txBody>
          <a:bodyPr/>
          <a:lstStyle/>
          <a:p>
            <a:r>
              <a:rPr lang="en-US" dirty="0" smtClean="0"/>
              <a:t>by: Jonathan Morrison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mini.jpg"/>
          <p:cNvPicPr>
            <a:picLocks noChangeAspect="1"/>
          </p:cNvPicPr>
          <p:nvPr/>
        </p:nvPicPr>
        <p:blipFill>
          <a:blip r:embed="rId2"/>
          <a:srcRect l="12857" t="12857" r="12857" b="12857"/>
          <a:stretch>
            <a:fillRect/>
          </a:stretch>
        </p:blipFill>
        <p:spPr>
          <a:xfrm>
            <a:off x="658813" y="4038600"/>
            <a:ext cx="2641601" cy="2641601"/>
          </a:xfrm>
          <a:prstGeom prst="rect">
            <a:avLst/>
          </a:prstGeom>
        </p:spPr>
      </p:pic>
      <p:sp>
        <p:nvSpPr>
          <p:cNvPr id="2" name="Title 1"/>
          <p:cNvSpPr>
            <a:spLocks noGrp="1"/>
          </p:cNvSpPr>
          <p:nvPr>
            <p:ph type="title"/>
          </p:nvPr>
        </p:nvSpPr>
        <p:spPr/>
        <p:txBody>
          <a:bodyPr/>
          <a:lstStyle/>
          <a:p>
            <a:r>
              <a:rPr lang="en-US" dirty="0" smtClean="0"/>
              <a:t>Equipment Basics</a:t>
            </a:r>
            <a:endParaRPr lang="en-US" dirty="0"/>
          </a:p>
        </p:txBody>
      </p:sp>
      <p:sp>
        <p:nvSpPr>
          <p:cNvPr id="3" name="Content Placeholder 2"/>
          <p:cNvSpPr>
            <a:spLocks noGrp="1"/>
          </p:cNvSpPr>
          <p:nvPr>
            <p:ph idx="1"/>
          </p:nvPr>
        </p:nvSpPr>
        <p:spPr/>
        <p:txBody>
          <a:bodyPr/>
          <a:lstStyle/>
          <a:p>
            <a:r>
              <a:rPr lang="en-US" dirty="0" smtClean="0"/>
              <a:t>Flip Mino HD – Video Camera</a:t>
            </a:r>
          </a:p>
          <a:p>
            <a:r>
              <a:rPr lang="en-US" dirty="0" smtClean="0"/>
              <a:t>Tripod</a:t>
            </a:r>
          </a:p>
          <a:p>
            <a:r>
              <a:rPr lang="en-US" b="1" dirty="0" smtClean="0"/>
              <a:t>Small Tripod</a:t>
            </a:r>
          </a:p>
          <a:p>
            <a:r>
              <a:rPr lang="en-US" dirty="0" smtClean="0"/>
              <a:t>USB Cable</a:t>
            </a:r>
            <a:endParaRPr lang="en-US" dirty="0"/>
          </a:p>
        </p:txBody>
      </p:sp>
      <p:pic>
        <p:nvPicPr>
          <p:cNvPr id="4" name="Picture 3" descr="flip120.jpg"/>
          <p:cNvPicPr>
            <a:picLocks noChangeAspect="1"/>
          </p:cNvPicPr>
          <p:nvPr/>
        </p:nvPicPr>
        <p:blipFill>
          <a:blip r:embed="rId3"/>
          <a:srcRect l="25714"/>
          <a:stretch>
            <a:fillRect/>
          </a:stretch>
        </p:blipFill>
        <p:spPr>
          <a:xfrm>
            <a:off x="658814" y="2057400"/>
            <a:ext cx="1471744" cy="1981200"/>
          </a:xfrm>
          <a:prstGeom prst="rect">
            <a:avLst/>
          </a:prstGeom>
        </p:spPr>
      </p:pic>
      <p:pic>
        <p:nvPicPr>
          <p:cNvPr id="5" name="Picture 4" descr="tripod.jpg"/>
          <p:cNvPicPr>
            <a:picLocks noChangeAspect="1"/>
          </p:cNvPicPr>
          <p:nvPr/>
        </p:nvPicPr>
        <p:blipFill>
          <a:blip r:embed="rId4"/>
          <a:srcRect l="25714" r="25714"/>
          <a:stretch>
            <a:fillRect/>
          </a:stretch>
        </p:blipFill>
        <p:spPr>
          <a:xfrm>
            <a:off x="6172200" y="2286000"/>
            <a:ext cx="2031989" cy="418353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mini.jpg"/>
          <p:cNvPicPr>
            <a:picLocks noChangeAspect="1"/>
          </p:cNvPicPr>
          <p:nvPr/>
        </p:nvPicPr>
        <p:blipFill>
          <a:blip r:embed="rId2"/>
          <a:srcRect l="12857" t="12857" r="12857" b="12857"/>
          <a:stretch>
            <a:fillRect/>
          </a:stretch>
        </p:blipFill>
        <p:spPr>
          <a:xfrm>
            <a:off x="658813" y="4038600"/>
            <a:ext cx="2641601" cy="2641601"/>
          </a:xfrm>
          <a:prstGeom prst="rect">
            <a:avLst/>
          </a:prstGeom>
        </p:spPr>
      </p:pic>
      <p:sp>
        <p:nvSpPr>
          <p:cNvPr id="2" name="Title 1"/>
          <p:cNvSpPr>
            <a:spLocks noGrp="1"/>
          </p:cNvSpPr>
          <p:nvPr>
            <p:ph type="title"/>
          </p:nvPr>
        </p:nvSpPr>
        <p:spPr/>
        <p:txBody>
          <a:bodyPr/>
          <a:lstStyle/>
          <a:p>
            <a:r>
              <a:rPr lang="en-US" dirty="0" smtClean="0"/>
              <a:t>Equipment Basics</a:t>
            </a:r>
            <a:endParaRPr lang="en-US" dirty="0"/>
          </a:p>
        </p:txBody>
      </p:sp>
      <p:sp>
        <p:nvSpPr>
          <p:cNvPr id="3" name="Content Placeholder 2"/>
          <p:cNvSpPr>
            <a:spLocks noGrp="1"/>
          </p:cNvSpPr>
          <p:nvPr>
            <p:ph idx="1"/>
          </p:nvPr>
        </p:nvSpPr>
        <p:spPr/>
        <p:txBody>
          <a:bodyPr/>
          <a:lstStyle/>
          <a:p>
            <a:r>
              <a:rPr lang="en-US" dirty="0" smtClean="0"/>
              <a:t>Flip Mino HD – Video Camera</a:t>
            </a:r>
          </a:p>
          <a:p>
            <a:r>
              <a:rPr lang="en-US" dirty="0" smtClean="0"/>
              <a:t>Tripod</a:t>
            </a:r>
          </a:p>
          <a:p>
            <a:r>
              <a:rPr lang="en-US" dirty="0" smtClean="0"/>
              <a:t>Small Tripod</a:t>
            </a:r>
          </a:p>
          <a:p>
            <a:r>
              <a:rPr lang="en-US" b="1" dirty="0" smtClean="0"/>
              <a:t>USB Cable</a:t>
            </a:r>
            <a:endParaRPr lang="en-US" b="1" dirty="0"/>
          </a:p>
        </p:txBody>
      </p:sp>
      <p:pic>
        <p:nvPicPr>
          <p:cNvPr id="4" name="Picture 3" descr="flip120.jpg"/>
          <p:cNvPicPr>
            <a:picLocks noChangeAspect="1"/>
          </p:cNvPicPr>
          <p:nvPr/>
        </p:nvPicPr>
        <p:blipFill>
          <a:blip r:embed="rId3"/>
          <a:srcRect l="25714"/>
          <a:stretch>
            <a:fillRect/>
          </a:stretch>
        </p:blipFill>
        <p:spPr>
          <a:xfrm>
            <a:off x="658814" y="2057400"/>
            <a:ext cx="1471744" cy="1981200"/>
          </a:xfrm>
          <a:prstGeom prst="rect">
            <a:avLst/>
          </a:prstGeom>
        </p:spPr>
      </p:pic>
      <p:pic>
        <p:nvPicPr>
          <p:cNvPr id="5" name="Picture 4" descr="tripod.jpg"/>
          <p:cNvPicPr>
            <a:picLocks noChangeAspect="1"/>
          </p:cNvPicPr>
          <p:nvPr/>
        </p:nvPicPr>
        <p:blipFill>
          <a:blip r:embed="rId4"/>
          <a:srcRect l="25714" r="25714"/>
          <a:stretch>
            <a:fillRect/>
          </a:stretch>
        </p:blipFill>
        <p:spPr>
          <a:xfrm>
            <a:off x="6172200" y="2286000"/>
            <a:ext cx="2031989" cy="418353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flip120.jpg"/>
          <p:cNvPicPr>
            <a:picLocks noChangeAspect="1"/>
          </p:cNvPicPr>
          <p:nvPr/>
        </p:nvPicPr>
        <p:blipFill>
          <a:blip r:embed="rId3"/>
          <a:srcRect l="25714"/>
          <a:stretch>
            <a:fillRect/>
          </a:stretch>
        </p:blipFill>
        <p:spPr>
          <a:xfrm>
            <a:off x="658813" y="2057400"/>
            <a:ext cx="2113273" cy="2844800"/>
          </a:xfrm>
          <a:prstGeom prst="rect">
            <a:avLst/>
          </a:prstGeom>
        </p:spPr>
      </p:pic>
      <p:sp>
        <p:nvSpPr>
          <p:cNvPr id="2" name="Title 1"/>
          <p:cNvSpPr>
            <a:spLocks noGrp="1"/>
          </p:cNvSpPr>
          <p:nvPr>
            <p:ph type="title"/>
          </p:nvPr>
        </p:nvSpPr>
        <p:spPr/>
        <p:txBody>
          <a:bodyPr/>
          <a:lstStyle/>
          <a:p>
            <a:r>
              <a:rPr lang="en-US" dirty="0" smtClean="0"/>
              <a:t>Flip Mino HD</a:t>
            </a:r>
            <a:endParaRPr lang="en-US" dirty="0"/>
          </a:p>
        </p:txBody>
      </p:sp>
      <p:sp>
        <p:nvSpPr>
          <p:cNvPr id="3" name="Content Placeholder 2"/>
          <p:cNvSpPr>
            <a:spLocks noGrp="1"/>
          </p:cNvSpPr>
          <p:nvPr>
            <p:ph idx="1"/>
          </p:nvPr>
        </p:nvSpPr>
        <p:spPr/>
        <p:txBody>
          <a:bodyPr/>
          <a:lstStyle/>
          <a:p>
            <a:r>
              <a:rPr lang="en-US" dirty="0" smtClean="0"/>
              <a:t>HD (High-Definition) Recording</a:t>
            </a:r>
          </a:p>
          <a:p>
            <a:r>
              <a:rPr lang="en-US" dirty="0" smtClean="0"/>
              <a:t>Records to Internal Hard Drive – 120 Minutes of HD</a:t>
            </a:r>
          </a:p>
          <a:p>
            <a:r>
              <a:rPr lang="en-US" dirty="0" smtClean="0"/>
              <a:t>Very user friendly.  Lots of automatic features including: Assisted Lighting, Assisted Audio, Automatic White Balancing, etc.</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Flip Mino HD</a:t>
            </a:r>
            <a:endParaRPr lang="en-US" dirty="0"/>
          </a:p>
        </p:txBody>
      </p:sp>
      <p:sp>
        <p:nvSpPr>
          <p:cNvPr id="3" name="Content Placeholder 2"/>
          <p:cNvSpPr>
            <a:spLocks noGrp="1"/>
          </p:cNvSpPr>
          <p:nvPr>
            <p:ph idx="1"/>
          </p:nvPr>
        </p:nvSpPr>
        <p:spPr/>
        <p:txBody>
          <a:bodyPr>
            <a:normAutofit/>
          </a:bodyPr>
          <a:lstStyle/>
          <a:p>
            <a:r>
              <a:rPr lang="en-US" dirty="0" smtClean="0"/>
              <a:t>Somewhat similar to an </a:t>
            </a:r>
            <a:r>
              <a:rPr lang="en-US" dirty="0" err="1" smtClean="0"/>
              <a:t>i</a:t>
            </a:r>
            <a:r>
              <a:rPr lang="en-US" dirty="0" smtClean="0"/>
              <a:t>-Pod</a:t>
            </a:r>
          </a:p>
          <a:p>
            <a:endParaRPr lang="en-US" dirty="0"/>
          </a:p>
        </p:txBody>
      </p:sp>
      <p:pic>
        <p:nvPicPr>
          <p:cNvPr id="6" name="Picture 5" descr="FlipFront.jpg"/>
          <p:cNvPicPr>
            <a:picLocks noChangeAspect="1"/>
          </p:cNvPicPr>
          <p:nvPr/>
        </p:nvPicPr>
        <p:blipFill>
          <a:blip r:embed="rId2"/>
          <a:srcRect l="25714" r="25714"/>
          <a:stretch>
            <a:fillRect/>
          </a:stretch>
        </p:blipFill>
        <p:spPr>
          <a:xfrm>
            <a:off x="558802" y="2286000"/>
            <a:ext cx="1727198" cy="3556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Flip Mino HD</a:t>
            </a:r>
            <a:endParaRPr lang="en-US" dirty="0"/>
          </a:p>
        </p:txBody>
      </p:sp>
      <p:sp>
        <p:nvSpPr>
          <p:cNvPr id="3" name="Content Placeholder 2"/>
          <p:cNvSpPr>
            <a:spLocks noGrp="1"/>
          </p:cNvSpPr>
          <p:nvPr>
            <p:ph idx="1"/>
          </p:nvPr>
        </p:nvSpPr>
        <p:spPr/>
        <p:txBody>
          <a:bodyPr>
            <a:normAutofit/>
          </a:bodyPr>
          <a:lstStyle/>
          <a:p>
            <a:r>
              <a:rPr lang="en-US" dirty="0" smtClean="0"/>
              <a:t>Somewhat similar to an </a:t>
            </a:r>
            <a:r>
              <a:rPr lang="en-US" dirty="0" err="1" smtClean="0"/>
              <a:t>i</a:t>
            </a:r>
            <a:r>
              <a:rPr lang="en-US" dirty="0" smtClean="0"/>
              <a:t>-Pod</a:t>
            </a:r>
          </a:p>
          <a:p>
            <a:r>
              <a:rPr lang="en-US" dirty="0" smtClean="0"/>
              <a:t>Power Button –  Located on right side.  Powers unit on and off.</a:t>
            </a:r>
          </a:p>
          <a:p>
            <a:endParaRPr lang="en-US" dirty="0"/>
          </a:p>
        </p:txBody>
      </p:sp>
      <p:pic>
        <p:nvPicPr>
          <p:cNvPr id="6" name="Picture 5" descr="FlipFront.jpg"/>
          <p:cNvPicPr>
            <a:picLocks noChangeAspect="1"/>
          </p:cNvPicPr>
          <p:nvPr/>
        </p:nvPicPr>
        <p:blipFill>
          <a:blip r:embed="rId2"/>
          <a:srcRect l="25714" r="25714"/>
          <a:stretch>
            <a:fillRect/>
          </a:stretch>
        </p:blipFill>
        <p:spPr>
          <a:xfrm>
            <a:off x="558802" y="2286000"/>
            <a:ext cx="1727198" cy="3556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Flip Mino HD</a:t>
            </a:r>
            <a:endParaRPr lang="en-US" dirty="0"/>
          </a:p>
        </p:txBody>
      </p:sp>
      <p:sp>
        <p:nvSpPr>
          <p:cNvPr id="3" name="Content Placeholder 2"/>
          <p:cNvSpPr>
            <a:spLocks noGrp="1"/>
          </p:cNvSpPr>
          <p:nvPr>
            <p:ph idx="1"/>
          </p:nvPr>
        </p:nvSpPr>
        <p:spPr/>
        <p:txBody>
          <a:bodyPr>
            <a:normAutofit/>
          </a:bodyPr>
          <a:lstStyle/>
          <a:p>
            <a:r>
              <a:rPr lang="en-US" dirty="0" smtClean="0"/>
              <a:t>Somewhat similar to an </a:t>
            </a:r>
            <a:r>
              <a:rPr lang="en-US" dirty="0" err="1" smtClean="0"/>
              <a:t>i</a:t>
            </a:r>
            <a:r>
              <a:rPr lang="en-US" dirty="0" smtClean="0"/>
              <a:t>-Pod</a:t>
            </a:r>
          </a:p>
          <a:p>
            <a:r>
              <a:rPr lang="en-US" dirty="0" smtClean="0"/>
              <a:t>Power Button –  Located on right side.  Powers unit on and off.</a:t>
            </a:r>
          </a:p>
          <a:p>
            <a:r>
              <a:rPr lang="en-US" dirty="0" smtClean="0"/>
              <a:t>Record (Red) Button – Begins/Ends recording.</a:t>
            </a:r>
          </a:p>
          <a:p>
            <a:pPr>
              <a:buNone/>
            </a:pPr>
            <a:endParaRPr lang="en-US" dirty="0" smtClean="0"/>
          </a:p>
          <a:p>
            <a:endParaRPr lang="en-US" dirty="0"/>
          </a:p>
        </p:txBody>
      </p:sp>
      <p:pic>
        <p:nvPicPr>
          <p:cNvPr id="6" name="Picture 5" descr="FlipFront.jpg"/>
          <p:cNvPicPr>
            <a:picLocks noChangeAspect="1"/>
          </p:cNvPicPr>
          <p:nvPr/>
        </p:nvPicPr>
        <p:blipFill>
          <a:blip r:embed="rId2"/>
          <a:srcRect l="25714" r="25714"/>
          <a:stretch>
            <a:fillRect/>
          </a:stretch>
        </p:blipFill>
        <p:spPr>
          <a:xfrm>
            <a:off x="558802" y="2286000"/>
            <a:ext cx="1727198" cy="3556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Flip Mino HD</a:t>
            </a:r>
            <a:endParaRPr lang="en-US" dirty="0"/>
          </a:p>
        </p:txBody>
      </p:sp>
      <p:sp>
        <p:nvSpPr>
          <p:cNvPr id="3" name="Content Placeholder 2"/>
          <p:cNvSpPr>
            <a:spLocks noGrp="1"/>
          </p:cNvSpPr>
          <p:nvPr>
            <p:ph idx="1"/>
          </p:nvPr>
        </p:nvSpPr>
        <p:spPr/>
        <p:txBody>
          <a:bodyPr>
            <a:normAutofit/>
          </a:bodyPr>
          <a:lstStyle/>
          <a:p>
            <a:r>
              <a:rPr lang="en-US" dirty="0" smtClean="0"/>
              <a:t>Somewhat similar to an </a:t>
            </a:r>
            <a:r>
              <a:rPr lang="en-US" dirty="0" err="1" smtClean="0"/>
              <a:t>i</a:t>
            </a:r>
            <a:r>
              <a:rPr lang="en-US" dirty="0" smtClean="0"/>
              <a:t>-Pod</a:t>
            </a:r>
          </a:p>
          <a:p>
            <a:r>
              <a:rPr lang="en-US" dirty="0" smtClean="0"/>
              <a:t>Power Button –  Located on right side.  Powers unit on and off.</a:t>
            </a:r>
          </a:p>
          <a:p>
            <a:r>
              <a:rPr lang="en-US" dirty="0" smtClean="0"/>
              <a:t>Record (Red) Button – Begins/Ends recording.</a:t>
            </a:r>
          </a:p>
          <a:p>
            <a:r>
              <a:rPr lang="en-US" dirty="0" smtClean="0"/>
              <a:t>+ &amp; - Buttons – Zooms in and out</a:t>
            </a:r>
          </a:p>
          <a:p>
            <a:pPr>
              <a:buNone/>
            </a:pPr>
            <a:endParaRPr lang="en-US" dirty="0"/>
          </a:p>
        </p:txBody>
      </p:sp>
      <p:pic>
        <p:nvPicPr>
          <p:cNvPr id="6" name="Picture 5" descr="FlipFront.jpg"/>
          <p:cNvPicPr>
            <a:picLocks noChangeAspect="1"/>
          </p:cNvPicPr>
          <p:nvPr/>
        </p:nvPicPr>
        <p:blipFill>
          <a:blip r:embed="rId2"/>
          <a:srcRect l="25714" r="25714"/>
          <a:stretch>
            <a:fillRect/>
          </a:stretch>
        </p:blipFill>
        <p:spPr>
          <a:xfrm>
            <a:off x="558802" y="2286000"/>
            <a:ext cx="1727198" cy="3556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Flip Mino HD</a:t>
            </a:r>
            <a:endParaRPr lang="en-US" dirty="0"/>
          </a:p>
        </p:txBody>
      </p:sp>
      <p:sp>
        <p:nvSpPr>
          <p:cNvPr id="3" name="Content Placeholder 2"/>
          <p:cNvSpPr>
            <a:spLocks noGrp="1"/>
          </p:cNvSpPr>
          <p:nvPr>
            <p:ph idx="1"/>
          </p:nvPr>
        </p:nvSpPr>
        <p:spPr/>
        <p:txBody>
          <a:bodyPr>
            <a:normAutofit/>
          </a:bodyPr>
          <a:lstStyle/>
          <a:p>
            <a:r>
              <a:rPr lang="en-US" dirty="0" smtClean="0"/>
              <a:t>Somewhat similar to an </a:t>
            </a:r>
            <a:r>
              <a:rPr lang="en-US" dirty="0" err="1" smtClean="0"/>
              <a:t>i</a:t>
            </a:r>
            <a:r>
              <a:rPr lang="en-US" dirty="0" smtClean="0"/>
              <a:t>-Pod</a:t>
            </a:r>
          </a:p>
          <a:p>
            <a:r>
              <a:rPr lang="en-US" dirty="0" smtClean="0"/>
              <a:t>Power Button –  Located on right side.  Powers unit on and off.</a:t>
            </a:r>
          </a:p>
          <a:p>
            <a:r>
              <a:rPr lang="en-US" dirty="0" smtClean="0"/>
              <a:t>Record (Red) Button – Begins/Ends recording.</a:t>
            </a:r>
          </a:p>
          <a:p>
            <a:r>
              <a:rPr lang="en-US" dirty="0" smtClean="0"/>
              <a:t>+ &amp; - Buttons – Zooms in and out</a:t>
            </a:r>
          </a:p>
          <a:p>
            <a:r>
              <a:rPr lang="en-US" dirty="0" smtClean="0"/>
              <a:t>Arrows L &amp; R – Used to navigate menus</a:t>
            </a:r>
          </a:p>
          <a:p>
            <a:endParaRPr lang="en-US" dirty="0"/>
          </a:p>
        </p:txBody>
      </p:sp>
      <p:pic>
        <p:nvPicPr>
          <p:cNvPr id="6" name="Picture 5" descr="FlipFront.jpg"/>
          <p:cNvPicPr>
            <a:picLocks noChangeAspect="1"/>
          </p:cNvPicPr>
          <p:nvPr/>
        </p:nvPicPr>
        <p:blipFill>
          <a:blip r:embed="rId2"/>
          <a:srcRect l="25714" r="25714"/>
          <a:stretch>
            <a:fillRect/>
          </a:stretch>
        </p:blipFill>
        <p:spPr>
          <a:xfrm>
            <a:off x="558802" y="2286000"/>
            <a:ext cx="1727198" cy="3556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Flip Mino HD</a:t>
            </a:r>
            <a:endParaRPr lang="en-US" dirty="0"/>
          </a:p>
        </p:txBody>
      </p:sp>
      <p:sp>
        <p:nvSpPr>
          <p:cNvPr id="3" name="Content Placeholder 2"/>
          <p:cNvSpPr>
            <a:spLocks noGrp="1"/>
          </p:cNvSpPr>
          <p:nvPr>
            <p:ph idx="1"/>
          </p:nvPr>
        </p:nvSpPr>
        <p:spPr/>
        <p:txBody>
          <a:bodyPr>
            <a:normAutofit/>
          </a:bodyPr>
          <a:lstStyle/>
          <a:p>
            <a:r>
              <a:rPr lang="en-US" dirty="0" smtClean="0"/>
              <a:t>Somewhat similar to an </a:t>
            </a:r>
            <a:r>
              <a:rPr lang="en-US" dirty="0" err="1" smtClean="0"/>
              <a:t>i</a:t>
            </a:r>
            <a:r>
              <a:rPr lang="en-US" dirty="0" smtClean="0"/>
              <a:t>-Pod</a:t>
            </a:r>
          </a:p>
          <a:p>
            <a:r>
              <a:rPr lang="en-US" dirty="0" smtClean="0"/>
              <a:t>Power Button –  Located on right side.  Powers unit on and off.</a:t>
            </a:r>
          </a:p>
          <a:p>
            <a:r>
              <a:rPr lang="en-US" dirty="0" smtClean="0"/>
              <a:t>Record (Red) Button – Begins/Ends recording.</a:t>
            </a:r>
          </a:p>
          <a:p>
            <a:r>
              <a:rPr lang="en-US" dirty="0" smtClean="0"/>
              <a:t>+ &amp; - Buttons – Zooms in and out</a:t>
            </a:r>
          </a:p>
          <a:p>
            <a:r>
              <a:rPr lang="en-US" dirty="0" smtClean="0"/>
              <a:t>Arrows L &amp; R – Used to navigate menus</a:t>
            </a:r>
          </a:p>
          <a:p>
            <a:r>
              <a:rPr lang="en-US" dirty="0" smtClean="0"/>
              <a:t>Play – Plays video stored on Flip</a:t>
            </a:r>
          </a:p>
          <a:p>
            <a:endParaRPr lang="en-US" dirty="0"/>
          </a:p>
        </p:txBody>
      </p:sp>
      <p:pic>
        <p:nvPicPr>
          <p:cNvPr id="6" name="Picture 5" descr="FlipFront.jpg"/>
          <p:cNvPicPr>
            <a:picLocks noChangeAspect="1"/>
          </p:cNvPicPr>
          <p:nvPr/>
        </p:nvPicPr>
        <p:blipFill>
          <a:blip r:embed="rId2"/>
          <a:srcRect l="25714" r="25714"/>
          <a:stretch>
            <a:fillRect/>
          </a:stretch>
        </p:blipFill>
        <p:spPr>
          <a:xfrm>
            <a:off x="558802" y="2286000"/>
            <a:ext cx="1727198" cy="3556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Flip Mino HD</a:t>
            </a:r>
            <a:endParaRPr lang="en-US" dirty="0"/>
          </a:p>
        </p:txBody>
      </p:sp>
      <p:sp>
        <p:nvSpPr>
          <p:cNvPr id="3" name="Content Placeholder 2"/>
          <p:cNvSpPr>
            <a:spLocks noGrp="1"/>
          </p:cNvSpPr>
          <p:nvPr>
            <p:ph idx="1"/>
          </p:nvPr>
        </p:nvSpPr>
        <p:spPr/>
        <p:txBody>
          <a:bodyPr>
            <a:normAutofit fontScale="92500"/>
          </a:bodyPr>
          <a:lstStyle/>
          <a:p>
            <a:r>
              <a:rPr lang="en-US" dirty="0" smtClean="0"/>
              <a:t>Somewhat similar to an </a:t>
            </a:r>
            <a:r>
              <a:rPr lang="en-US" dirty="0" err="1" smtClean="0"/>
              <a:t>i</a:t>
            </a:r>
            <a:r>
              <a:rPr lang="en-US" dirty="0" smtClean="0"/>
              <a:t>-Pod</a:t>
            </a:r>
          </a:p>
          <a:p>
            <a:r>
              <a:rPr lang="en-US" dirty="0" smtClean="0"/>
              <a:t>Power Button –  Located on right side.  Powers unit on and off.</a:t>
            </a:r>
          </a:p>
          <a:p>
            <a:r>
              <a:rPr lang="en-US" dirty="0" smtClean="0"/>
              <a:t>Record (Red) Button – Begins/Ends recording.</a:t>
            </a:r>
          </a:p>
          <a:p>
            <a:r>
              <a:rPr lang="en-US" dirty="0" smtClean="0"/>
              <a:t>+ &amp; - Buttons – Zooms in and out</a:t>
            </a:r>
          </a:p>
          <a:p>
            <a:r>
              <a:rPr lang="en-US" dirty="0" smtClean="0"/>
              <a:t>Arrows L &amp; R – Used to navigate menus</a:t>
            </a:r>
          </a:p>
          <a:p>
            <a:r>
              <a:rPr lang="en-US" dirty="0" smtClean="0"/>
              <a:t>Play – Plays video stored on Flip</a:t>
            </a:r>
          </a:p>
          <a:p>
            <a:r>
              <a:rPr lang="en-US" dirty="0" smtClean="0"/>
              <a:t>Trash – Deletes videos stored on Flip</a:t>
            </a:r>
          </a:p>
          <a:p>
            <a:endParaRPr lang="en-US" dirty="0"/>
          </a:p>
        </p:txBody>
      </p:sp>
      <p:pic>
        <p:nvPicPr>
          <p:cNvPr id="6" name="Picture 5" descr="FlipFront.jpg"/>
          <p:cNvPicPr>
            <a:picLocks noChangeAspect="1"/>
          </p:cNvPicPr>
          <p:nvPr/>
        </p:nvPicPr>
        <p:blipFill>
          <a:blip r:embed="rId2"/>
          <a:srcRect l="25714" r="25714"/>
          <a:stretch>
            <a:fillRect/>
          </a:stretch>
        </p:blipFill>
        <p:spPr>
          <a:xfrm>
            <a:off x="558802" y="2286000"/>
            <a:ext cx="1727198" cy="3556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who is this guy anyway?</a:t>
            </a:r>
            <a:endParaRPr lang="en-US" dirty="0"/>
          </a:p>
        </p:txBody>
      </p:sp>
      <p:sp>
        <p:nvSpPr>
          <p:cNvPr id="3" name="Content Placeholder 2"/>
          <p:cNvSpPr>
            <a:spLocks noGrp="1"/>
          </p:cNvSpPr>
          <p:nvPr>
            <p:ph idx="1"/>
          </p:nvPr>
        </p:nvSpPr>
        <p:spPr/>
        <p:txBody>
          <a:bodyPr/>
          <a:lstStyle/>
          <a:p>
            <a:r>
              <a:rPr lang="en-US" b="1" dirty="0" smtClean="0"/>
              <a:t>I’m Jonathan Morrison</a:t>
            </a:r>
          </a:p>
          <a:p>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bublb.jpg"/>
          <p:cNvPicPr>
            <a:picLocks noChangeAspect="1"/>
          </p:cNvPicPr>
          <p:nvPr/>
        </p:nvPicPr>
        <p:blipFill>
          <a:blip r:embed="rId2"/>
          <a:srcRect l="25714" t="25714" b="12857"/>
          <a:stretch>
            <a:fillRect/>
          </a:stretch>
        </p:blipFill>
        <p:spPr>
          <a:xfrm>
            <a:off x="5842000" y="4056537"/>
            <a:ext cx="2641600" cy="2184395"/>
          </a:xfrm>
          <a:prstGeom prst="rect">
            <a:avLst/>
          </a:prstGeom>
        </p:spPr>
      </p:pic>
      <p:sp>
        <p:nvSpPr>
          <p:cNvPr id="2" name="Title 1"/>
          <p:cNvSpPr>
            <a:spLocks noGrp="1"/>
          </p:cNvSpPr>
          <p:nvPr>
            <p:ph type="title"/>
          </p:nvPr>
        </p:nvSpPr>
        <p:spPr/>
        <p:txBody>
          <a:bodyPr/>
          <a:lstStyle/>
          <a:p>
            <a:r>
              <a:rPr lang="en-US" dirty="0" smtClean="0"/>
              <a:t>Tripod</a:t>
            </a:r>
            <a:endParaRPr lang="en-US" dirty="0"/>
          </a:p>
        </p:txBody>
      </p:sp>
      <p:sp>
        <p:nvSpPr>
          <p:cNvPr id="3" name="Content Placeholder 2"/>
          <p:cNvSpPr>
            <a:spLocks noGrp="1"/>
          </p:cNvSpPr>
          <p:nvPr>
            <p:ph idx="1"/>
          </p:nvPr>
        </p:nvSpPr>
        <p:spPr/>
        <p:txBody>
          <a:bodyPr/>
          <a:lstStyle/>
          <a:p>
            <a:r>
              <a:rPr lang="en-US" dirty="0" smtClean="0"/>
              <a:t>Tripods are very fragile.</a:t>
            </a:r>
          </a:p>
        </p:txBody>
      </p:sp>
      <p:pic>
        <p:nvPicPr>
          <p:cNvPr id="4" name="Picture 3" descr="tripod.jpg"/>
          <p:cNvPicPr>
            <a:picLocks noChangeAspect="1"/>
          </p:cNvPicPr>
          <p:nvPr/>
        </p:nvPicPr>
        <p:blipFill>
          <a:blip r:embed="rId3"/>
          <a:srcRect l="25714" r="25714"/>
          <a:stretch>
            <a:fillRect/>
          </a:stretch>
        </p:blipFill>
        <p:spPr>
          <a:xfrm>
            <a:off x="558811" y="2057399"/>
            <a:ext cx="2031989" cy="4183533"/>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bublb.jpg"/>
          <p:cNvPicPr>
            <a:picLocks noChangeAspect="1"/>
          </p:cNvPicPr>
          <p:nvPr/>
        </p:nvPicPr>
        <p:blipFill>
          <a:blip r:embed="rId2"/>
          <a:srcRect l="25714" t="25714" b="12857"/>
          <a:stretch>
            <a:fillRect/>
          </a:stretch>
        </p:blipFill>
        <p:spPr>
          <a:xfrm>
            <a:off x="5842000" y="4056537"/>
            <a:ext cx="2641600" cy="2184395"/>
          </a:xfrm>
          <a:prstGeom prst="rect">
            <a:avLst/>
          </a:prstGeom>
        </p:spPr>
      </p:pic>
      <p:sp>
        <p:nvSpPr>
          <p:cNvPr id="2" name="Title 1"/>
          <p:cNvSpPr>
            <a:spLocks noGrp="1"/>
          </p:cNvSpPr>
          <p:nvPr>
            <p:ph type="title"/>
          </p:nvPr>
        </p:nvSpPr>
        <p:spPr/>
        <p:txBody>
          <a:bodyPr/>
          <a:lstStyle/>
          <a:p>
            <a:r>
              <a:rPr lang="en-US" dirty="0" smtClean="0"/>
              <a:t>Tripod</a:t>
            </a:r>
            <a:endParaRPr lang="en-US" dirty="0"/>
          </a:p>
        </p:txBody>
      </p:sp>
      <p:sp>
        <p:nvSpPr>
          <p:cNvPr id="3" name="Content Placeholder 2"/>
          <p:cNvSpPr>
            <a:spLocks noGrp="1"/>
          </p:cNvSpPr>
          <p:nvPr>
            <p:ph idx="1"/>
          </p:nvPr>
        </p:nvSpPr>
        <p:spPr/>
        <p:txBody>
          <a:bodyPr/>
          <a:lstStyle/>
          <a:p>
            <a:r>
              <a:rPr lang="en-US" dirty="0" smtClean="0"/>
              <a:t>Tripods are very fragile.</a:t>
            </a:r>
          </a:p>
          <a:p>
            <a:r>
              <a:rPr lang="en-US" dirty="0" smtClean="0"/>
              <a:t>Make sure to loosen (unlock) the connections before moving anything on the tripod.</a:t>
            </a:r>
          </a:p>
        </p:txBody>
      </p:sp>
      <p:pic>
        <p:nvPicPr>
          <p:cNvPr id="4" name="Picture 3" descr="tripod.jpg"/>
          <p:cNvPicPr>
            <a:picLocks noChangeAspect="1"/>
          </p:cNvPicPr>
          <p:nvPr/>
        </p:nvPicPr>
        <p:blipFill>
          <a:blip r:embed="rId3"/>
          <a:srcRect l="25714" r="25714"/>
          <a:stretch>
            <a:fillRect/>
          </a:stretch>
        </p:blipFill>
        <p:spPr>
          <a:xfrm>
            <a:off x="558811" y="2057399"/>
            <a:ext cx="2031989" cy="4183533"/>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bublb.jpg"/>
          <p:cNvPicPr>
            <a:picLocks noChangeAspect="1"/>
          </p:cNvPicPr>
          <p:nvPr/>
        </p:nvPicPr>
        <p:blipFill>
          <a:blip r:embed="rId2"/>
          <a:srcRect l="25714" t="25714" b="12857"/>
          <a:stretch>
            <a:fillRect/>
          </a:stretch>
        </p:blipFill>
        <p:spPr>
          <a:xfrm>
            <a:off x="5842000" y="4056537"/>
            <a:ext cx="2641600" cy="2184395"/>
          </a:xfrm>
          <a:prstGeom prst="rect">
            <a:avLst/>
          </a:prstGeom>
        </p:spPr>
      </p:pic>
      <p:sp>
        <p:nvSpPr>
          <p:cNvPr id="2" name="Title 1"/>
          <p:cNvSpPr>
            <a:spLocks noGrp="1"/>
          </p:cNvSpPr>
          <p:nvPr>
            <p:ph type="title"/>
          </p:nvPr>
        </p:nvSpPr>
        <p:spPr/>
        <p:txBody>
          <a:bodyPr/>
          <a:lstStyle/>
          <a:p>
            <a:r>
              <a:rPr lang="en-US" dirty="0" smtClean="0"/>
              <a:t>Tripod</a:t>
            </a:r>
            <a:endParaRPr lang="en-US" dirty="0"/>
          </a:p>
        </p:txBody>
      </p:sp>
      <p:sp>
        <p:nvSpPr>
          <p:cNvPr id="3" name="Content Placeholder 2"/>
          <p:cNvSpPr>
            <a:spLocks noGrp="1"/>
          </p:cNvSpPr>
          <p:nvPr>
            <p:ph idx="1"/>
          </p:nvPr>
        </p:nvSpPr>
        <p:spPr/>
        <p:txBody>
          <a:bodyPr/>
          <a:lstStyle/>
          <a:p>
            <a:r>
              <a:rPr lang="en-US" dirty="0" smtClean="0"/>
              <a:t>Tripods are very fragile.</a:t>
            </a:r>
          </a:p>
          <a:p>
            <a:r>
              <a:rPr lang="en-US" dirty="0" smtClean="0"/>
              <a:t>Make sure to loosen (unlock) the connections before moving anything on the tripod.</a:t>
            </a:r>
          </a:p>
          <a:p>
            <a:r>
              <a:rPr lang="en-US" dirty="0" smtClean="0"/>
              <a:t>Lack of loosening the knobs will result in Tripod being unable to lock in and </a:t>
            </a:r>
            <a:br>
              <a:rPr lang="en-US" dirty="0" smtClean="0"/>
            </a:br>
            <a:r>
              <a:rPr lang="en-US" dirty="0" smtClean="0"/>
              <a:t>will become stripped.</a:t>
            </a:r>
          </a:p>
        </p:txBody>
      </p:sp>
      <p:pic>
        <p:nvPicPr>
          <p:cNvPr id="4" name="Picture 3" descr="tripod.jpg"/>
          <p:cNvPicPr>
            <a:picLocks noChangeAspect="1"/>
          </p:cNvPicPr>
          <p:nvPr/>
        </p:nvPicPr>
        <p:blipFill>
          <a:blip r:embed="rId3"/>
          <a:srcRect l="25714" r="25714"/>
          <a:stretch>
            <a:fillRect/>
          </a:stretch>
        </p:blipFill>
        <p:spPr>
          <a:xfrm>
            <a:off x="558811" y="2057399"/>
            <a:ext cx="2031989" cy="4183533"/>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bublb.jpg"/>
          <p:cNvPicPr>
            <a:picLocks noChangeAspect="1"/>
          </p:cNvPicPr>
          <p:nvPr/>
        </p:nvPicPr>
        <p:blipFill>
          <a:blip r:embed="rId2"/>
          <a:srcRect l="25714" t="25714" b="12857"/>
          <a:stretch>
            <a:fillRect/>
          </a:stretch>
        </p:blipFill>
        <p:spPr>
          <a:xfrm>
            <a:off x="5842000" y="4056537"/>
            <a:ext cx="2641600" cy="2184395"/>
          </a:xfrm>
          <a:prstGeom prst="rect">
            <a:avLst/>
          </a:prstGeom>
        </p:spPr>
      </p:pic>
      <p:sp>
        <p:nvSpPr>
          <p:cNvPr id="2" name="Title 1"/>
          <p:cNvSpPr>
            <a:spLocks noGrp="1"/>
          </p:cNvSpPr>
          <p:nvPr>
            <p:ph type="title"/>
          </p:nvPr>
        </p:nvSpPr>
        <p:spPr/>
        <p:txBody>
          <a:bodyPr/>
          <a:lstStyle/>
          <a:p>
            <a:r>
              <a:rPr lang="en-US" dirty="0" smtClean="0"/>
              <a:t>Tripod</a:t>
            </a:r>
            <a:endParaRPr lang="en-US" dirty="0"/>
          </a:p>
        </p:txBody>
      </p:sp>
      <p:sp>
        <p:nvSpPr>
          <p:cNvPr id="3" name="Content Placeholder 2"/>
          <p:cNvSpPr>
            <a:spLocks noGrp="1"/>
          </p:cNvSpPr>
          <p:nvPr>
            <p:ph idx="1"/>
          </p:nvPr>
        </p:nvSpPr>
        <p:spPr/>
        <p:txBody>
          <a:bodyPr/>
          <a:lstStyle/>
          <a:p>
            <a:r>
              <a:rPr lang="en-US" dirty="0" smtClean="0"/>
              <a:t>Tripods are very fragile.</a:t>
            </a:r>
          </a:p>
          <a:p>
            <a:r>
              <a:rPr lang="en-US" dirty="0" smtClean="0"/>
              <a:t>Make sure to loosen (unlock) the connections before moving anything on the tripod.</a:t>
            </a:r>
          </a:p>
          <a:p>
            <a:r>
              <a:rPr lang="en-US" dirty="0" smtClean="0"/>
              <a:t>Lack of loosening the knobs will result in Tripod being unable to lock in and </a:t>
            </a:r>
            <a:br>
              <a:rPr lang="en-US" dirty="0" smtClean="0"/>
            </a:br>
            <a:r>
              <a:rPr lang="en-US" dirty="0" smtClean="0"/>
              <a:t>will become stripped.</a:t>
            </a:r>
          </a:p>
          <a:p>
            <a:r>
              <a:rPr lang="en-US" dirty="0" smtClean="0"/>
              <a:t>Use the level on the tripod </a:t>
            </a:r>
            <a:br>
              <a:rPr lang="en-US" dirty="0" smtClean="0"/>
            </a:br>
            <a:r>
              <a:rPr lang="en-US" dirty="0" smtClean="0"/>
              <a:t>to make sure your </a:t>
            </a:r>
            <a:br>
              <a:rPr lang="en-US" dirty="0" smtClean="0"/>
            </a:br>
            <a:r>
              <a:rPr lang="en-US" dirty="0" smtClean="0"/>
              <a:t>camera is level.</a:t>
            </a:r>
            <a:endParaRPr lang="en-US" dirty="0"/>
          </a:p>
        </p:txBody>
      </p:sp>
      <p:pic>
        <p:nvPicPr>
          <p:cNvPr id="4" name="Picture 3" descr="tripod.jpg"/>
          <p:cNvPicPr>
            <a:picLocks noChangeAspect="1"/>
          </p:cNvPicPr>
          <p:nvPr/>
        </p:nvPicPr>
        <p:blipFill>
          <a:blip r:embed="rId3"/>
          <a:srcRect l="25714" r="25714"/>
          <a:stretch>
            <a:fillRect/>
          </a:stretch>
        </p:blipFill>
        <p:spPr>
          <a:xfrm>
            <a:off x="558811" y="2057399"/>
            <a:ext cx="2031989" cy="4183533"/>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 Tripod</a:t>
            </a:r>
            <a:endParaRPr lang="en-US" dirty="0"/>
          </a:p>
        </p:txBody>
      </p:sp>
      <p:sp>
        <p:nvSpPr>
          <p:cNvPr id="3" name="Content Placeholder 2"/>
          <p:cNvSpPr>
            <a:spLocks noGrp="1"/>
          </p:cNvSpPr>
          <p:nvPr>
            <p:ph idx="1"/>
          </p:nvPr>
        </p:nvSpPr>
        <p:spPr/>
        <p:txBody>
          <a:bodyPr/>
          <a:lstStyle/>
          <a:p>
            <a:r>
              <a:rPr lang="en-US" dirty="0" smtClean="0"/>
              <a:t>Cute little tripod.</a:t>
            </a:r>
          </a:p>
          <a:p>
            <a:r>
              <a:rPr lang="en-US" dirty="0" smtClean="0"/>
              <a:t>Not hard to figure out.</a:t>
            </a:r>
          </a:p>
        </p:txBody>
      </p:sp>
      <p:pic>
        <p:nvPicPr>
          <p:cNvPr id="4" name="Picture 3" descr="mini.jpg"/>
          <p:cNvPicPr>
            <a:picLocks noChangeAspect="1"/>
          </p:cNvPicPr>
          <p:nvPr/>
        </p:nvPicPr>
        <p:blipFill>
          <a:blip r:embed="rId2"/>
          <a:srcRect l="12857" t="12857" r="12857" b="12857"/>
          <a:stretch>
            <a:fillRect/>
          </a:stretch>
        </p:blipFill>
        <p:spPr>
          <a:xfrm>
            <a:off x="5842000" y="3733800"/>
            <a:ext cx="2641601" cy="2641601"/>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 Tripod</a:t>
            </a:r>
            <a:endParaRPr lang="en-US" dirty="0"/>
          </a:p>
        </p:txBody>
      </p:sp>
      <p:sp>
        <p:nvSpPr>
          <p:cNvPr id="3" name="Content Placeholder 2"/>
          <p:cNvSpPr>
            <a:spLocks noGrp="1"/>
          </p:cNvSpPr>
          <p:nvPr>
            <p:ph idx="1"/>
          </p:nvPr>
        </p:nvSpPr>
        <p:spPr/>
        <p:txBody>
          <a:bodyPr/>
          <a:lstStyle/>
          <a:p>
            <a:r>
              <a:rPr lang="en-US" dirty="0" smtClean="0"/>
              <a:t>Cute little tripod.</a:t>
            </a:r>
          </a:p>
          <a:p>
            <a:r>
              <a:rPr lang="en-US" dirty="0" smtClean="0"/>
              <a:t>Not hard to figure out.</a:t>
            </a:r>
          </a:p>
          <a:p>
            <a:r>
              <a:rPr lang="en-US" dirty="0" smtClean="0"/>
              <a:t>Best used on a table, chair, desk, etc.</a:t>
            </a:r>
          </a:p>
        </p:txBody>
      </p:sp>
      <p:pic>
        <p:nvPicPr>
          <p:cNvPr id="4" name="Picture 3" descr="mini.jpg"/>
          <p:cNvPicPr>
            <a:picLocks noChangeAspect="1"/>
          </p:cNvPicPr>
          <p:nvPr/>
        </p:nvPicPr>
        <p:blipFill>
          <a:blip r:embed="rId2"/>
          <a:srcRect l="12857" t="12857" r="12857" b="12857"/>
          <a:stretch>
            <a:fillRect/>
          </a:stretch>
        </p:blipFill>
        <p:spPr>
          <a:xfrm>
            <a:off x="5842000" y="3733800"/>
            <a:ext cx="2641601" cy="2641601"/>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 Tripod</a:t>
            </a:r>
            <a:endParaRPr lang="en-US" dirty="0"/>
          </a:p>
        </p:txBody>
      </p:sp>
      <p:sp>
        <p:nvSpPr>
          <p:cNvPr id="3" name="Content Placeholder 2"/>
          <p:cNvSpPr>
            <a:spLocks noGrp="1"/>
          </p:cNvSpPr>
          <p:nvPr>
            <p:ph idx="1"/>
          </p:nvPr>
        </p:nvSpPr>
        <p:spPr/>
        <p:txBody>
          <a:bodyPr/>
          <a:lstStyle/>
          <a:p>
            <a:r>
              <a:rPr lang="en-US" dirty="0" smtClean="0"/>
              <a:t>Cute little tripod.</a:t>
            </a:r>
          </a:p>
          <a:p>
            <a:r>
              <a:rPr lang="en-US" dirty="0" smtClean="0"/>
              <a:t>Not hard to figure out.</a:t>
            </a:r>
          </a:p>
          <a:p>
            <a:r>
              <a:rPr lang="en-US" dirty="0" smtClean="0"/>
              <a:t>Best used on a table, chair, desk, etc.</a:t>
            </a:r>
          </a:p>
          <a:p>
            <a:r>
              <a:rPr lang="en-US" dirty="0" smtClean="0"/>
              <a:t>Also, can be used to hold</a:t>
            </a:r>
            <a:br>
              <a:rPr lang="en-US" dirty="0" smtClean="0"/>
            </a:br>
            <a:r>
              <a:rPr lang="en-US" dirty="0" smtClean="0"/>
              <a:t>the camera with hands.</a:t>
            </a:r>
          </a:p>
          <a:p>
            <a:r>
              <a:rPr lang="en-US" dirty="0" smtClean="0"/>
              <a:t>When a regular tripod is</a:t>
            </a:r>
            <a:br>
              <a:rPr lang="en-US" dirty="0" smtClean="0"/>
            </a:br>
            <a:r>
              <a:rPr lang="en-US" dirty="0" smtClean="0"/>
              <a:t>too large or unavailable</a:t>
            </a:r>
            <a:br>
              <a:rPr lang="en-US" dirty="0" smtClean="0"/>
            </a:br>
            <a:r>
              <a:rPr lang="en-US" dirty="0" smtClean="0"/>
              <a:t>these are great.</a:t>
            </a:r>
          </a:p>
        </p:txBody>
      </p:sp>
      <p:pic>
        <p:nvPicPr>
          <p:cNvPr id="4" name="Picture 3" descr="mini.jpg"/>
          <p:cNvPicPr>
            <a:picLocks noChangeAspect="1"/>
          </p:cNvPicPr>
          <p:nvPr/>
        </p:nvPicPr>
        <p:blipFill>
          <a:blip r:embed="rId2"/>
          <a:srcRect l="12857" t="12857" r="12857" b="12857"/>
          <a:stretch>
            <a:fillRect/>
          </a:stretch>
        </p:blipFill>
        <p:spPr>
          <a:xfrm>
            <a:off x="5842000" y="3733800"/>
            <a:ext cx="2641601" cy="2641601"/>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filmreel.jpg"/>
          <p:cNvPicPr>
            <a:picLocks noChangeAspect="1"/>
          </p:cNvPicPr>
          <p:nvPr/>
        </p:nvPicPr>
        <p:blipFill>
          <a:blip r:embed="rId3"/>
          <a:stretch>
            <a:fillRect/>
          </a:stretch>
        </p:blipFill>
        <p:spPr>
          <a:xfrm>
            <a:off x="381000" y="2819400"/>
            <a:ext cx="2133600" cy="2667000"/>
          </a:xfrm>
          <a:prstGeom prst="rect">
            <a:avLst/>
          </a:prstGeom>
        </p:spPr>
      </p:pic>
      <p:sp>
        <p:nvSpPr>
          <p:cNvPr id="2" name="Title 1"/>
          <p:cNvSpPr>
            <a:spLocks noGrp="1"/>
          </p:cNvSpPr>
          <p:nvPr>
            <p:ph type="title"/>
          </p:nvPr>
        </p:nvSpPr>
        <p:spPr/>
        <p:txBody>
          <a:bodyPr/>
          <a:lstStyle/>
          <a:p>
            <a:r>
              <a:rPr lang="en-US" dirty="0" smtClean="0"/>
              <a:t>When Shooting</a:t>
            </a:r>
            <a:endParaRPr lang="en-US" dirty="0"/>
          </a:p>
        </p:txBody>
      </p:sp>
      <p:sp>
        <p:nvSpPr>
          <p:cNvPr id="3" name="Content Placeholder 2"/>
          <p:cNvSpPr>
            <a:spLocks noGrp="1"/>
          </p:cNvSpPr>
          <p:nvPr>
            <p:ph idx="1"/>
          </p:nvPr>
        </p:nvSpPr>
        <p:spPr/>
        <p:txBody>
          <a:bodyPr/>
          <a:lstStyle/>
          <a:p>
            <a:r>
              <a:rPr lang="en-US" dirty="0" smtClean="0"/>
              <a:t>Following these simple rules will make your video production look much more professional.</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filmreel.jpg"/>
          <p:cNvPicPr>
            <a:picLocks noChangeAspect="1"/>
          </p:cNvPicPr>
          <p:nvPr/>
        </p:nvPicPr>
        <p:blipFill>
          <a:blip r:embed="rId3"/>
          <a:stretch>
            <a:fillRect/>
          </a:stretch>
        </p:blipFill>
        <p:spPr>
          <a:xfrm>
            <a:off x="381000" y="2819400"/>
            <a:ext cx="2133600" cy="2667000"/>
          </a:xfrm>
          <a:prstGeom prst="rect">
            <a:avLst/>
          </a:prstGeom>
        </p:spPr>
      </p:pic>
      <p:sp>
        <p:nvSpPr>
          <p:cNvPr id="2" name="Title 1"/>
          <p:cNvSpPr>
            <a:spLocks noGrp="1"/>
          </p:cNvSpPr>
          <p:nvPr>
            <p:ph type="title"/>
          </p:nvPr>
        </p:nvSpPr>
        <p:spPr/>
        <p:txBody>
          <a:bodyPr/>
          <a:lstStyle/>
          <a:p>
            <a:r>
              <a:rPr lang="en-US" dirty="0" smtClean="0"/>
              <a:t>When Shooting</a:t>
            </a:r>
            <a:endParaRPr lang="en-US" dirty="0"/>
          </a:p>
        </p:txBody>
      </p:sp>
      <p:sp>
        <p:nvSpPr>
          <p:cNvPr id="3" name="Content Placeholder 2"/>
          <p:cNvSpPr>
            <a:spLocks noGrp="1"/>
          </p:cNvSpPr>
          <p:nvPr>
            <p:ph idx="1"/>
          </p:nvPr>
        </p:nvSpPr>
        <p:spPr/>
        <p:txBody>
          <a:bodyPr/>
          <a:lstStyle/>
          <a:p>
            <a:r>
              <a:rPr lang="en-US" dirty="0" smtClean="0"/>
              <a:t>Following these simple rules will make your video production look much more professional.</a:t>
            </a:r>
          </a:p>
          <a:p>
            <a:r>
              <a:rPr lang="en-US" dirty="0" smtClean="0"/>
              <a:t>Lighting and Audio - Make sure the area for shooting is well lit and quiet enough to hear the on-screen personnel speak.</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filmreel.jpg"/>
          <p:cNvPicPr>
            <a:picLocks noChangeAspect="1"/>
          </p:cNvPicPr>
          <p:nvPr/>
        </p:nvPicPr>
        <p:blipFill>
          <a:blip r:embed="rId3"/>
          <a:stretch>
            <a:fillRect/>
          </a:stretch>
        </p:blipFill>
        <p:spPr>
          <a:xfrm>
            <a:off x="381000" y="2819400"/>
            <a:ext cx="2133600" cy="2667000"/>
          </a:xfrm>
          <a:prstGeom prst="rect">
            <a:avLst/>
          </a:prstGeom>
        </p:spPr>
      </p:pic>
      <p:sp>
        <p:nvSpPr>
          <p:cNvPr id="2" name="Title 1"/>
          <p:cNvSpPr>
            <a:spLocks noGrp="1"/>
          </p:cNvSpPr>
          <p:nvPr>
            <p:ph type="title"/>
          </p:nvPr>
        </p:nvSpPr>
        <p:spPr/>
        <p:txBody>
          <a:bodyPr/>
          <a:lstStyle/>
          <a:p>
            <a:r>
              <a:rPr lang="en-US" dirty="0" smtClean="0"/>
              <a:t>When Shooting</a:t>
            </a:r>
            <a:endParaRPr lang="en-US" dirty="0"/>
          </a:p>
        </p:txBody>
      </p:sp>
      <p:sp>
        <p:nvSpPr>
          <p:cNvPr id="3" name="Content Placeholder 2"/>
          <p:cNvSpPr>
            <a:spLocks noGrp="1"/>
          </p:cNvSpPr>
          <p:nvPr>
            <p:ph idx="1"/>
          </p:nvPr>
        </p:nvSpPr>
        <p:spPr/>
        <p:txBody>
          <a:bodyPr/>
          <a:lstStyle/>
          <a:p>
            <a:r>
              <a:rPr lang="en-US" dirty="0" smtClean="0"/>
              <a:t>Following these simple rules will make your video production look much more professional.</a:t>
            </a:r>
          </a:p>
          <a:p>
            <a:r>
              <a:rPr lang="en-US" dirty="0" smtClean="0"/>
              <a:t>Lighting and Audio - Make sure the area for shooting is well lit and quiet enough to hear the on-screen personnel speak.</a:t>
            </a:r>
          </a:p>
          <a:p>
            <a:r>
              <a:rPr lang="en-US" dirty="0" smtClean="0"/>
              <a:t>Framing - Position your on-screen personnel (talent) in the proper manner.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who is this guy anyway?</a:t>
            </a:r>
            <a:endParaRPr lang="en-US" dirty="0"/>
          </a:p>
        </p:txBody>
      </p:sp>
      <p:sp>
        <p:nvSpPr>
          <p:cNvPr id="3" name="Content Placeholder 2"/>
          <p:cNvSpPr>
            <a:spLocks noGrp="1"/>
          </p:cNvSpPr>
          <p:nvPr>
            <p:ph idx="1"/>
          </p:nvPr>
        </p:nvSpPr>
        <p:spPr/>
        <p:txBody>
          <a:bodyPr/>
          <a:lstStyle/>
          <a:p>
            <a:r>
              <a:rPr lang="en-US" dirty="0" smtClean="0"/>
              <a:t>I’m Jonathan Morrison</a:t>
            </a:r>
          </a:p>
          <a:p>
            <a:r>
              <a:rPr lang="en-US" b="1" dirty="0" smtClean="0"/>
              <a:t>Undergraduate in Jacobs School of Music</a:t>
            </a:r>
          </a:p>
          <a:p>
            <a:pPr>
              <a:buNone/>
            </a:pPr>
            <a:endParaRPr lang="en-US" dirty="0" smtClean="0"/>
          </a:p>
        </p:txBody>
      </p:sp>
      <p:pic>
        <p:nvPicPr>
          <p:cNvPr id="5" name="Picture 4" descr="iubja.jpg"/>
          <p:cNvPicPr>
            <a:picLocks noChangeAspect="1"/>
          </p:cNvPicPr>
          <p:nvPr/>
        </p:nvPicPr>
        <p:blipFill>
          <a:blip r:embed="rId3"/>
          <a:stretch>
            <a:fillRect/>
          </a:stretch>
        </p:blipFill>
        <p:spPr>
          <a:xfrm>
            <a:off x="1676400" y="3505200"/>
            <a:ext cx="2819400" cy="2819400"/>
          </a:xfrm>
          <a:prstGeom prst="rect">
            <a:avLst/>
          </a:prstGeom>
        </p:spPr>
      </p:pic>
      <p:pic>
        <p:nvPicPr>
          <p:cNvPr id="6" name="Picture 5" descr="rockguitar.jpg"/>
          <p:cNvPicPr>
            <a:picLocks noChangeAspect="1"/>
          </p:cNvPicPr>
          <p:nvPr/>
        </p:nvPicPr>
        <p:blipFill>
          <a:blip r:embed="rId4"/>
          <a:stretch>
            <a:fillRect/>
          </a:stretch>
        </p:blipFill>
        <p:spPr>
          <a:xfrm>
            <a:off x="4953000" y="3505200"/>
            <a:ext cx="2763319" cy="2790952"/>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filmreel.jpg"/>
          <p:cNvPicPr>
            <a:picLocks noChangeAspect="1"/>
          </p:cNvPicPr>
          <p:nvPr/>
        </p:nvPicPr>
        <p:blipFill>
          <a:blip r:embed="rId3"/>
          <a:stretch>
            <a:fillRect/>
          </a:stretch>
        </p:blipFill>
        <p:spPr>
          <a:xfrm>
            <a:off x="381000" y="2819400"/>
            <a:ext cx="2133600" cy="2667000"/>
          </a:xfrm>
          <a:prstGeom prst="rect">
            <a:avLst/>
          </a:prstGeom>
        </p:spPr>
      </p:pic>
      <p:sp>
        <p:nvSpPr>
          <p:cNvPr id="2" name="Title 1"/>
          <p:cNvSpPr>
            <a:spLocks noGrp="1"/>
          </p:cNvSpPr>
          <p:nvPr>
            <p:ph type="title"/>
          </p:nvPr>
        </p:nvSpPr>
        <p:spPr/>
        <p:txBody>
          <a:bodyPr/>
          <a:lstStyle/>
          <a:p>
            <a:r>
              <a:rPr lang="en-US" dirty="0" smtClean="0"/>
              <a:t>When Shooting</a:t>
            </a:r>
            <a:endParaRPr lang="en-US" dirty="0"/>
          </a:p>
        </p:txBody>
      </p:sp>
      <p:sp>
        <p:nvSpPr>
          <p:cNvPr id="3" name="Content Placeholder 2"/>
          <p:cNvSpPr>
            <a:spLocks noGrp="1"/>
          </p:cNvSpPr>
          <p:nvPr>
            <p:ph idx="1"/>
          </p:nvPr>
        </p:nvSpPr>
        <p:spPr/>
        <p:txBody>
          <a:bodyPr/>
          <a:lstStyle/>
          <a:p>
            <a:r>
              <a:rPr lang="en-US" dirty="0" smtClean="0"/>
              <a:t>Following these simple rules will make your video production look much more professional.</a:t>
            </a:r>
          </a:p>
          <a:p>
            <a:r>
              <a:rPr lang="en-US" dirty="0" smtClean="0"/>
              <a:t>Lighting and Audio - Make sure the area for shooting is well lit and quiet enough to hear the on-screen personnel speak.</a:t>
            </a:r>
          </a:p>
          <a:p>
            <a:r>
              <a:rPr lang="en-US" dirty="0" smtClean="0"/>
              <a:t>Framing - Position your on-screen personnel (talent) in the proper manner.</a:t>
            </a:r>
          </a:p>
          <a:p>
            <a:r>
              <a:rPr lang="en-US" dirty="0" smtClean="0"/>
              <a:t>Interviewing - Talk to your talent about what is expected of the interview.</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Lighting</a:t>
            </a:r>
            <a:endParaRPr lang="en-US" dirty="0"/>
          </a:p>
        </p:txBody>
      </p:sp>
      <p:sp>
        <p:nvSpPr>
          <p:cNvPr id="3" name="Content Placeholder 2"/>
          <p:cNvSpPr>
            <a:spLocks noGrp="1"/>
          </p:cNvSpPr>
          <p:nvPr>
            <p:ph idx="1"/>
          </p:nvPr>
        </p:nvSpPr>
        <p:spPr>
          <a:xfrm>
            <a:off x="1600200" y="2286000"/>
            <a:ext cx="6197600" cy="3840163"/>
          </a:xfrm>
        </p:spPr>
        <p:txBody>
          <a:bodyPr/>
          <a:lstStyle/>
          <a:p>
            <a:r>
              <a:rPr lang="en-US" dirty="0" smtClean="0"/>
              <a:t>Make sure that your talent’s face is lit well and that they are distinguishable from the background.</a:t>
            </a:r>
          </a:p>
        </p:txBody>
      </p:sp>
      <p:pic>
        <p:nvPicPr>
          <p:cNvPr id="4" name="Picture 3" descr="goodlight.jpg"/>
          <p:cNvPicPr>
            <a:picLocks noChangeAspect="1"/>
          </p:cNvPicPr>
          <p:nvPr/>
        </p:nvPicPr>
        <p:blipFill>
          <a:blip r:embed="rId3"/>
          <a:stretch>
            <a:fillRect/>
          </a:stretch>
        </p:blipFill>
        <p:spPr>
          <a:xfrm>
            <a:off x="2286000" y="3200400"/>
            <a:ext cx="4724400" cy="3139909"/>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Lighting</a:t>
            </a:r>
            <a:endParaRPr lang="en-US" dirty="0"/>
          </a:p>
        </p:txBody>
      </p:sp>
      <p:sp>
        <p:nvSpPr>
          <p:cNvPr id="3" name="Content Placeholder 2"/>
          <p:cNvSpPr>
            <a:spLocks noGrp="1"/>
          </p:cNvSpPr>
          <p:nvPr>
            <p:ph idx="1"/>
          </p:nvPr>
        </p:nvSpPr>
        <p:spPr>
          <a:xfrm>
            <a:off x="1219200" y="2286000"/>
            <a:ext cx="6197600" cy="3840163"/>
          </a:xfrm>
        </p:spPr>
        <p:txBody>
          <a:bodyPr/>
          <a:lstStyle/>
          <a:p>
            <a:r>
              <a:rPr lang="en-US" dirty="0" smtClean="0"/>
              <a:t>If these were interviews, this would be considered bad lighting.</a:t>
            </a:r>
          </a:p>
        </p:txBody>
      </p:sp>
      <p:pic>
        <p:nvPicPr>
          <p:cNvPr id="5" name="Picture 4" descr="badlylit.jpg"/>
          <p:cNvPicPr>
            <a:picLocks noChangeAspect="1"/>
          </p:cNvPicPr>
          <p:nvPr/>
        </p:nvPicPr>
        <p:blipFill>
          <a:blip r:embed="rId3"/>
          <a:stretch>
            <a:fillRect/>
          </a:stretch>
        </p:blipFill>
        <p:spPr>
          <a:xfrm>
            <a:off x="658813" y="3560763"/>
            <a:ext cx="4104640" cy="2565400"/>
          </a:xfrm>
          <a:prstGeom prst="rect">
            <a:avLst/>
          </a:prstGeom>
        </p:spPr>
      </p:pic>
      <p:pic>
        <p:nvPicPr>
          <p:cNvPr id="6" name="Picture 5" descr="badlit.jpg"/>
          <p:cNvPicPr>
            <a:picLocks noChangeAspect="1"/>
          </p:cNvPicPr>
          <p:nvPr/>
        </p:nvPicPr>
        <p:blipFill>
          <a:blip r:embed="rId4"/>
          <a:stretch>
            <a:fillRect/>
          </a:stretch>
        </p:blipFill>
        <p:spPr>
          <a:xfrm>
            <a:off x="5226050" y="3560763"/>
            <a:ext cx="3257550" cy="264795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Audio</a:t>
            </a:r>
            <a:endParaRPr lang="en-US" dirty="0"/>
          </a:p>
        </p:txBody>
      </p:sp>
      <p:sp>
        <p:nvSpPr>
          <p:cNvPr id="3" name="Content Placeholder 2"/>
          <p:cNvSpPr>
            <a:spLocks noGrp="1"/>
          </p:cNvSpPr>
          <p:nvPr>
            <p:ph idx="1"/>
          </p:nvPr>
        </p:nvSpPr>
        <p:spPr/>
        <p:txBody>
          <a:bodyPr/>
          <a:lstStyle/>
          <a:p>
            <a:r>
              <a:rPr lang="en-US" dirty="0" smtClean="0"/>
              <a:t>Audio can very important.  If you cannot hear what the interviewee is saying, the interview is worthless.</a:t>
            </a:r>
          </a:p>
        </p:txBody>
      </p:sp>
      <p:pic>
        <p:nvPicPr>
          <p:cNvPr id="4" name="Picture 3" descr="mics.jpg"/>
          <p:cNvPicPr>
            <a:picLocks noChangeAspect="1"/>
          </p:cNvPicPr>
          <p:nvPr/>
        </p:nvPicPr>
        <p:blipFill>
          <a:blip r:embed="rId2"/>
          <a:srcRect l="10909" r="16364"/>
          <a:stretch>
            <a:fillRect/>
          </a:stretch>
        </p:blipFill>
        <p:spPr>
          <a:xfrm>
            <a:off x="658813" y="2286000"/>
            <a:ext cx="1627187" cy="2542492"/>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Audio</a:t>
            </a:r>
            <a:endParaRPr lang="en-US" dirty="0"/>
          </a:p>
        </p:txBody>
      </p:sp>
      <p:sp>
        <p:nvSpPr>
          <p:cNvPr id="3" name="Content Placeholder 2"/>
          <p:cNvSpPr>
            <a:spLocks noGrp="1"/>
          </p:cNvSpPr>
          <p:nvPr>
            <p:ph idx="1"/>
          </p:nvPr>
        </p:nvSpPr>
        <p:spPr/>
        <p:txBody>
          <a:bodyPr/>
          <a:lstStyle/>
          <a:p>
            <a:r>
              <a:rPr lang="en-US" dirty="0" smtClean="0"/>
              <a:t>Audio can very important.  If you cannot hear what the interviewee is saying, the interview is worthless.</a:t>
            </a:r>
          </a:p>
          <a:p>
            <a:r>
              <a:rPr lang="en-US" dirty="0" smtClean="0"/>
              <a:t>Make sure to choose a quiet place, without people talking in the background.</a:t>
            </a:r>
          </a:p>
        </p:txBody>
      </p:sp>
      <p:pic>
        <p:nvPicPr>
          <p:cNvPr id="4" name="Picture 3" descr="mics.jpg"/>
          <p:cNvPicPr>
            <a:picLocks noChangeAspect="1"/>
          </p:cNvPicPr>
          <p:nvPr/>
        </p:nvPicPr>
        <p:blipFill>
          <a:blip r:embed="rId2"/>
          <a:srcRect l="10909" r="16364"/>
          <a:stretch>
            <a:fillRect/>
          </a:stretch>
        </p:blipFill>
        <p:spPr>
          <a:xfrm>
            <a:off x="658813" y="2286000"/>
            <a:ext cx="1627187" cy="2542492"/>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Audio</a:t>
            </a:r>
            <a:endParaRPr lang="en-US" dirty="0"/>
          </a:p>
        </p:txBody>
      </p:sp>
      <p:sp>
        <p:nvSpPr>
          <p:cNvPr id="3" name="Content Placeholder 2"/>
          <p:cNvSpPr>
            <a:spLocks noGrp="1"/>
          </p:cNvSpPr>
          <p:nvPr>
            <p:ph idx="1"/>
          </p:nvPr>
        </p:nvSpPr>
        <p:spPr/>
        <p:txBody>
          <a:bodyPr/>
          <a:lstStyle/>
          <a:p>
            <a:r>
              <a:rPr lang="en-US" dirty="0" smtClean="0"/>
              <a:t>Audio can very important.  If you cannot hear what the interviewee is saying, the interview is worthless.</a:t>
            </a:r>
          </a:p>
          <a:p>
            <a:r>
              <a:rPr lang="en-US" dirty="0" smtClean="0"/>
              <a:t>Make sure to choose a quiet place, without people talking in the background.</a:t>
            </a:r>
          </a:p>
          <a:p>
            <a:r>
              <a:rPr lang="en-US" dirty="0" smtClean="0"/>
              <a:t>Make sure there isn’t excessive background noise,</a:t>
            </a:r>
            <a:br>
              <a:rPr lang="en-US" dirty="0" smtClean="0"/>
            </a:br>
            <a:r>
              <a:rPr lang="en-US" dirty="0" smtClean="0"/>
              <a:t>i.e. a cappuccino machine, construction happening right outside, phones ringing, etc.</a:t>
            </a:r>
          </a:p>
        </p:txBody>
      </p:sp>
      <p:pic>
        <p:nvPicPr>
          <p:cNvPr id="4" name="Picture 3" descr="mics.jpg"/>
          <p:cNvPicPr>
            <a:picLocks noChangeAspect="1"/>
          </p:cNvPicPr>
          <p:nvPr/>
        </p:nvPicPr>
        <p:blipFill>
          <a:blip r:embed="rId2"/>
          <a:srcRect l="10909" r="16364"/>
          <a:stretch>
            <a:fillRect/>
          </a:stretch>
        </p:blipFill>
        <p:spPr>
          <a:xfrm>
            <a:off x="658813" y="2286000"/>
            <a:ext cx="1627187" cy="2542492"/>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Audio</a:t>
            </a:r>
            <a:endParaRPr lang="en-US" dirty="0"/>
          </a:p>
        </p:txBody>
      </p:sp>
      <p:sp>
        <p:nvSpPr>
          <p:cNvPr id="3" name="Content Placeholder 2"/>
          <p:cNvSpPr>
            <a:spLocks noGrp="1"/>
          </p:cNvSpPr>
          <p:nvPr>
            <p:ph idx="1"/>
          </p:nvPr>
        </p:nvSpPr>
        <p:spPr/>
        <p:txBody>
          <a:bodyPr/>
          <a:lstStyle/>
          <a:p>
            <a:r>
              <a:rPr lang="en-US" dirty="0" smtClean="0"/>
              <a:t>Audio can very important.  If you cannot hear what the interviewee is saying, the interview is worthless.</a:t>
            </a:r>
          </a:p>
          <a:p>
            <a:r>
              <a:rPr lang="en-US" dirty="0" smtClean="0"/>
              <a:t>Make sure to choose a quiet place, without people talking in the background.</a:t>
            </a:r>
          </a:p>
          <a:p>
            <a:r>
              <a:rPr lang="en-US" dirty="0" smtClean="0"/>
              <a:t>Make sure there isn’t excessive background noise,</a:t>
            </a:r>
            <a:br>
              <a:rPr lang="en-US" dirty="0" smtClean="0"/>
            </a:br>
            <a:r>
              <a:rPr lang="en-US" dirty="0" smtClean="0"/>
              <a:t>i.e. a cappuccino machine, construction happening right outside, phones ringing, etc.</a:t>
            </a:r>
          </a:p>
          <a:p>
            <a:r>
              <a:rPr lang="en-US" dirty="0" smtClean="0"/>
              <a:t>Make sure you can hear every word very clearly.</a:t>
            </a:r>
          </a:p>
        </p:txBody>
      </p:sp>
      <p:pic>
        <p:nvPicPr>
          <p:cNvPr id="4" name="Picture 3" descr="mics.jpg"/>
          <p:cNvPicPr>
            <a:picLocks noChangeAspect="1"/>
          </p:cNvPicPr>
          <p:nvPr/>
        </p:nvPicPr>
        <p:blipFill>
          <a:blip r:embed="rId2"/>
          <a:srcRect l="10909" r="16364"/>
          <a:stretch>
            <a:fillRect/>
          </a:stretch>
        </p:blipFill>
        <p:spPr>
          <a:xfrm>
            <a:off x="658813" y="2286000"/>
            <a:ext cx="1627187" cy="2542492"/>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hoot.jpg"/>
          <p:cNvPicPr>
            <a:picLocks noChangeAspect="1"/>
          </p:cNvPicPr>
          <p:nvPr/>
        </p:nvPicPr>
        <p:blipFill>
          <a:blip r:embed="rId3"/>
          <a:stretch>
            <a:fillRect/>
          </a:stretch>
        </p:blipFill>
        <p:spPr>
          <a:xfrm>
            <a:off x="658813" y="2743200"/>
            <a:ext cx="3851527" cy="3124200"/>
          </a:xfrm>
          <a:prstGeom prst="rect">
            <a:avLst/>
          </a:prstGeom>
        </p:spPr>
      </p:pic>
      <p:sp>
        <p:nvSpPr>
          <p:cNvPr id="2" name="Title 1"/>
          <p:cNvSpPr>
            <a:spLocks noGrp="1"/>
          </p:cNvSpPr>
          <p:nvPr>
            <p:ph type="title"/>
          </p:nvPr>
        </p:nvSpPr>
        <p:spPr/>
        <p:txBody>
          <a:bodyPr/>
          <a:lstStyle/>
          <a:p>
            <a:r>
              <a:rPr lang="en-US" dirty="0" smtClean="0"/>
              <a:t>Types of Shoots</a:t>
            </a:r>
            <a:endParaRPr lang="en-US" dirty="0"/>
          </a:p>
        </p:txBody>
      </p:sp>
      <p:sp>
        <p:nvSpPr>
          <p:cNvPr id="3" name="Content Placeholder 2"/>
          <p:cNvSpPr>
            <a:spLocks noGrp="1"/>
          </p:cNvSpPr>
          <p:nvPr>
            <p:ph idx="1"/>
          </p:nvPr>
        </p:nvSpPr>
        <p:spPr>
          <a:xfrm>
            <a:off x="4510340" y="2286000"/>
            <a:ext cx="3973260" cy="3840163"/>
          </a:xfrm>
        </p:spPr>
        <p:txBody>
          <a:bodyPr>
            <a:normAutofit fontScale="92500"/>
          </a:bodyPr>
          <a:lstStyle/>
          <a:p>
            <a:r>
              <a:rPr lang="en-US" b="1" dirty="0" smtClean="0"/>
              <a:t>Interview – The talent is on-screen.  The interviewer asks the talent questions from off-screen.</a:t>
            </a:r>
          </a:p>
          <a:p>
            <a:r>
              <a:rPr lang="en-US" dirty="0" smtClean="0"/>
              <a:t>Discussion/Forum – The talent and interviewee (host) are both on-screen.</a:t>
            </a:r>
          </a:p>
          <a:p>
            <a:r>
              <a:rPr lang="en-US" dirty="0" smtClean="0"/>
              <a:t>B-Roll/Extra Footage/Cutaway Footage – Footage that is shot to be inserted to reinforce what is being discussed.  Also used to cover up jump cuts.</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Shoots</a:t>
            </a:r>
            <a:endParaRPr lang="en-US" dirty="0"/>
          </a:p>
        </p:txBody>
      </p:sp>
      <p:sp>
        <p:nvSpPr>
          <p:cNvPr id="3" name="Content Placeholder 2"/>
          <p:cNvSpPr>
            <a:spLocks noGrp="1"/>
          </p:cNvSpPr>
          <p:nvPr>
            <p:ph idx="1"/>
          </p:nvPr>
        </p:nvSpPr>
        <p:spPr>
          <a:xfrm>
            <a:off x="4612960" y="2057400"/>
            <a:ext cx="3870639" cy="4068763"/>
          </a:xfrm>
        </p:spPr>
        <p:txBody>
          <a:bodyPr>
            <a:normAutofit fontScale="92500"/>
          </a:bodyPr>
          <a:lstStyle/>
          <a:p>
            <a:r>
              <a:rPr lang="en-US" dirty="0" smtClean="0"/>
              <a:t>Interview – The talent is on-screen.  The interviewer asks the talent questions from off-screen.</a:t>
            </a:r>
          </a:p>
          <a:p>
            <a:r>
              <a:rPr lang="en-US" b="1" dirty="0" smtClean="0"/>
              <a:t>Discussion/Forum – The talent and interviewee (host) are both on-screen.</a:t>
            </a:r>
          </a:p>
          <a:p>
            <a:r>
              <a:rPr lang="en-US" dirty="0" smtClean="0"/>
              <a:t>B-Roll/Extra Footage/Cutaway Footage – Footage that is shot to be inserted to reinforce what is being discussed.  Also used to cover up jump cuts.</a:t>
            </a:r>
            <a:endParaRPr lang="en-US" dirty="0"/>
          </a:p>
        </p:txBody>
      </p:sp>
      <p:pic>
        <p:nvPicPr>
          <p:cNvPr id="5" name="Picture 4" descr="petey.tiff"/>
          <p:cNvPicPr>
            <a:picLocks noChangeAspect="1"/>
          </p:cNvPicPr>
          <p:nvPr/>
        </p:nvPicPr>
        <p:blipFill>
          <a:blip r:embed="rId2"/>
          <a:stretch>
            <a:fillRect/>
          </a:stretch>
        </p:blipFill>
        <p:spPr>
          <a:xfrm>
            <a:off x="457201" y="2526596"/>
            <a:ext cx="4155760" cy="3099504"/>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Shoots</a:t>
            </a:r>
            <a:endParaRPr lang="en-US" dirty="0"/>
          </a:p>
        </p:txBody>
      </p:sp>
      <p:sp>
        <p:nvSpPr>
          <p:cNvPr id="3" name="Content Placeholder 2"/>
          <p:cNvSpPr>
            <a:spLocks noGrp="1"/>
          </p:cNvSpPr>
          <p:nvPr>
            <p:ph idx="1"/>
          </p:nvPr>
        </p:nvSpPr>
        <p:spPr>
          <a:xfrm>
            <a:off x="4876800" y="2286000"/>
            <a:ext cx="3606800" cy="3840163"/>
          </a:xfrm>
        </p:spPr>
        <p:txBody>
          <a:bodyPr>
            <a:normAutofit fontScale="92500" lnSpcReduction="20000"/>
          </a:bodyPr>
          <a:lstStyle/>
          <a:p>
            <a:r>
              <a:rPr lang="en-US" dirty="0" smtClean="0"/>
              <a:t>Interview – The talent is on-screen.  The interviewer asks the talent questions from off-screen.</a:t>
            </a:r>
          </a:p>
          <a:p>
            <a:r>
              <a:rPr lang="en-US" dirty="0" smtClean="0"/>
              <a:t>Discussion/Forum – The talent and interviewee (host) are both on-screen.</a:t>
            </a:r>
          </a:p>
          <a:p>
            <a:r>
              <a:rPr lang="en-US" b="1" dirty="0" smtClean="0"/>
              <a:t>B-Roll/Extra Footage/Cutaway Footage – Footage that is shot to be inserted to reinforce what is being discussed.  Also used to cover up jump cuts.</a:t>
            </a:r>
            <a:endParaRPr lang="en-US" b="1" dirty="0"/>
          </a:p>
        </p:txBody>
      </p:sp>
      <p:pic>
        <p:nvPicPr>
          <p:cNvPr id="4" name="Picture 3" descr="b-roll"/>
          <p:cNvPicPr>
            <a:picLocks noChangeAspect="1"/>
          </p:cNvPicPr>
          <p:nvPr/>
        </p:nvPicPr>
        <p:blipFill>
          <a:blip r:embed="rId2"/>
          <a:srcRect l="4114"/>
          <a:stretch>
            <a:fillRect/>
          </a:stretch>
        </p:blipFill>
        <p:spPr>
          <a:xfrm>
            <a:off x="381000" y="2590800"/>
            <a:ext cx="4262120" cy="295275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who is this guy anyway?</a:t>
            </a:r>
            <a:endParaRPr lang="en-US" dirty="0"/>
          </a:p>
        </p:txBody>
      </p:sp>
      <p:sp>
        <p:nvSpPr>
          <p:cNvPr id="3" name="Content Placeholder 2"/>
          <p:cNvSpPr>
            <a:spLocks noGrp="1"/>
          </p:cNvSpPr>
          <p:nvPr>
            <p:ph idx="1"/>
          </p:nvPr>
        </p:nvSpPr>
        <p:spPr>
          <a:xfrm>
            <a:off x="658813" y="2286000"/>
            <a:ext cx="3354387" cy="4305300"/>
          </a:xfrm>
        </p:spPr>
        <p:txBody>
          <a:bodyPr/>
          <a:lstStyle/>
          <a:p>
            <a:r>
              <a:rPr lang="en-US" dirty="0" smtClean="0"/>
              <a:t>I’m Jonathan Morrison</a:t>
            </a:r>
          </a:p>
          <a:p>
            <a:r>
              <a:rPr lang="en-US" dirty="0" smtClean="0"/>
              <a:t>Undergraduate in Jacobs School of Music</a:t>
            </a:r>
          </a:p>
          <a:p>
            <a:r>
              <a:rPr lang="en-US" b="1" dirty="0" smtClean="0"/>
              <a:t>Studying Recording Arts </a:t>
            </a:r>
          </a:p>
        </p:txBody>
      </p:sp>
      <p:pic>
        <p:nvPicPr>
          <p:cNvPr id="5" name="Picture 4" descr="studio.jpg"/>
          <p:cNvPicPr>
            <a:picLocks noChangeAspect="1"/>
          </p:cNvPicPr>
          <p:nvPr/>
        </p:nvPicPr>
        <p:blipFill>
          <a:blip r:embed="rId3"/>
          <a:srcRect r="12000"/>
          <a:stretch>
            <a:fillRect/>
          </a:stretch>
        </p:blipFill>
        <p:spPr>
          <a:xfrm>
            <a:off x="4013200" y="2286000"/>
            <a:ext cx="4515104" cy="38481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 Shooting Rules</a:t>
            </a:r>
            <a:endParaRPr lang="en-US" dirty="0"/>
          </a:p>
        </p:txBody>
      </p:sp>
      <p:sp>
        <p:nvSpPr>
          <p:cNvPr id="3" name="Content Placeholder 2"/>
          <p:cNvSpPr>
            <a:spLocks noGrp="1"/>
          </p:cNvSpPr>
          <p:nvPr>
            <p:ph idx="1"/>
          </p:nvPr>
        </p:nvSpPr>
        <p:spPr>
          <a:xfrm>
            <a:off x="1117600" y="2286000"/>
            <a:ext cx="5283200" cy="3840163"/>
          </a:xfrm>
        </p:spPr>
        <p:txBody>
          <a:bodyPr>
            <a:normAutofit/>
          </a:bodyPr>
          <a:lstStyle/>
          <a:p>
            <a:r>
              <a:rPr lang="en-US" dirty="0" smtClean="0"/>
              <a:t>Have the camera in a steady location next to you (the interviewer).</a:t>
            </a:r>
          </a:p>
          <a:p>
            <a:endParaRPr lang="en-US" dirty="0" smtClean="0"/>
          </a:p>
        </p:txBody>
      </p:sp>
      <p:pic>
        <p:nvPicPr>
          <p:cNvPr id="5" name="Picture 4" descr="interview5.jpg"/>
          <p:cNvPicPr>
            <a:picLocks noChangeAspect="1"/>
          </p:cNvPicPr>
          <p:nvPr/>
        </p:nvPicPr>
        <p:blipFill>
          <a:blip r:embed="rId3"/>
          <a:srcRect l="20571" r="10286"/>
          <a:stretch>
            <a:fillRect/>
          </a:stretch>
        </p:blipFill>
        <p:spPr>
          <a:xfrm>
            <a:off x="6400800" y="2971800"/>
            <a:ext cx="2237858" cy="243205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 Shooting Rules</a:t>
            </a:r>
            <a:endParaRPr lang="en-US" dirty="0"/>
          </a:p>
        </p:txBody>
      </p:sp>
      <p:sp>
        <p:nvSpPr>
          <p:cNvPr id="3" name="Content Placeholder 2"/>
          <p:cNvSpPr>
            <a:spLocks noGrp="1"/>
          </p:cNvSpPr>
          <p:nvPr>
            <p:ph idx="1"/>
          </p:nvPr>
        </p:nvSpPr>
        <p:spPr>
          <a:xfrm>
            <a:off x="1117600" y="2286000"/>
            <a:ext cx="5283200" cy="3840163"/>
          </a:xfrm>
        </p:spPr>
        <p:txBody>
          <a:bodyPr>
            <a:normAutofit/>
          </a:bodyPr>
          <a:lstStyle/>
          <a:p>
            <a:r>
              <a:rPr lang="en-US" dirty="0" smtClean="0"/>
              <a:t>Have the camera in a steady location next to you (the interviewer).</a:t>
            </a:r>
          </a:p>
          <a:p>
            <a:r>
              <a:rPr lang="en-US" dirty="0" smtClean="0"/>
              <a:t>Have the interviewee in a steady location so that the talent stays in the shot you frame.</a:t>
            </a:r>
            <a:br>
              <a:rPr lang="en-US" dirty="0" smtClean="0"/>
            </a:br>
            <a:r>
              <a:rPr lang="en-US" dirty="0" smtClean="0"/>
              <a:t>Try not to give them a rolling or swivel chair.</a:t>
            </a:r>
          </a:p>
          <a:p>
            <a:endParaRPr lang="en-US" dirty="0" smtClean="0"/>
          </a:p>
        </p:txBody>
      </p:sp>
      <p:pic>
        <p:nvPicPr>
          <p:cNvPr id="5" name="Picture 4" descr="interview5.jpg"/>
          <p:cNvPicPr>
            <a:picLocks noChangeAspect="1"/>
          </p:cNvPicPr>
          <p:nvPr/>
        </p:nvPicPr>
        <p:blipFill>
          <a:blip r:embed="rId3"/>
          <a:srcRect l="20571" r="10286"/>
          <a:stretch>
            <a:fillRect/>
          </a:stretch>
        </p:blipFill>
        <p:spPr>
          <a:xfrm>
            <a:off x="6400800" y="2971800"/>
            <a:ext cx="2237858" cy="243205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 Shooting Rules</a:t>
            </a:r>
            <a:endParaRPr lang="en-US" dirty="0"/>
          </a:p>
        </p:txBody>
      </p:sp>
      <p:sp>
        <p:nvSpPr>
          <p:cNvPr id="3" name="Content Placeholder 2"/>
          <p:cNvSpPr>
            <a:spLocks noGrp="1"/>
          </p:cNvSpPr>
          <p:nvPr>
            <p:ph idx="1"/>
          </p:nvPr>
        </p:nvSpPr>
        <p:spPr>
          <a:xfrm>
            <a:off x="1117600" y="2286000"/>
            <a:ext cx="5283200" cy="3840163"/>
          </a:xfrm>
        </p:spPr>
        <p:txBody>
          <a:bodyPr>
            <a:normAutofit/>
          </a:bodyPr>
          <a:lstStyle/>
          <a:p>
            <a:r>
              <a:rPr lang="en-US" dirty="0" smtClean="0"/>
              <a:t>Have the camera in a steady location next to you (the interviewer).</a:t>
            </a:r>
          </a:p>
          <a:p>
            <a:r>
              <a:rPr lang="en-US" dirty="0" smtClean="0"/>
              <a:t>Have the interviewee in a steady location so that the talent stays in the shot you frame.</a:t>
            </a:r>
            <a:br>
              <a:rPr lang="en-US" dirty="0" smtClean="0"/>
            </a:br>
            <a:r>
              <a:rPr lang="en-US" dirty="0" smtClean="0"/>
              <a:t>Try not give them a rolling or swivel chair.</a:t>
            </a:r>
          </a:p>
          <a:p>
            <a:r>
              <a:rPr lang="en-US" dirty="0" smtClean="0"/>
              <a:t>Talk with the talent so that they know not to look at the camera.  They should look/talk to you (the interviewer)</a:t>
            </a:r>
          </a:p>
          <a:p>
            <a:endParaRPr lang="en-US" dirty="0" smtClean="0"/>
          </a:p>
        </p:txBody>
      </p:sp>
      <p:pic>
        <p:nvPicPr>
          <p:cNvPr id="5" name="Picture 4" descr="interview5.jpg"/>
          <p:cNvPicPr>
            <a:picLocks noChangeAspect="1"/>
          </p:cNvPicPr>
          <p:nvPr/>
        </p:nvPicPr>
        <p:blipFill>
          <a:blip r:embed="rId3"/>
          <a:srcRect l="20571" r="10286"/>
          <a:stretch>
            <a:fillRect/>
          </a:stretch>
        </p:blipFill>
        <p:spPr>
          <a:xfrm>
            <a:off x="6400800" y="2971800"/>
            <a:ext cx="2237858" cy="243205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 Shooting Rules</a:t>
            </a:r>
            <a:endParaRPr lang="en-US" dirty="0"/>
          </a:p>
        </p:txBody>
      </p:sp>
      <p:sp>
        <p:nvSpPr>
          <p:cNvPr id="3" name="Content Placeholder 2"/>
          <p:cNvSpPr>
            <a:spLocks noGrp="1"/>
          </p:cNvSpPr>
          <p:nvPr>
            <p:ph idx="1"/>
          </p:nvPr>
        </p:nvSpPr>
        <p:spPr>
          <a:xfrm>
            <a:off x="1117600" y="2286000"/>
            <a:ext cx="5283200" cy="3840163"/>
          </a:xfrm>
        </p:spPr>
        <p:txBody>
          <a:bodyPr>
            <a:normAutofit fontScale="92500" lnSpcReduction="10000"/>
          </a:bodyPr>
          <a:lstStyle/>
          <a:p>
            <a:r>
              <a:rPr lang="en-US" dirty="0" smtClean="0"/>
              <a:t>Have the camera in a steady location next to you (the interviewer).</a:t>
            </a:r>
          </a:p>
          <a:p>
            <a:r>
              <a:rPr lang="en-US" dirty="0" smtClean="0"/>
              <a:t>Have the interviewee in a steady location so that the talent stays in the shot you frame.</a:t>
            </a:r>
            <a:br>
              <a:rPr lang="en-US" dirty="0" smtClean="0"/>
            </a:br>
            <a:r>
              <a:rPr lang="en-US" dirty="0" smtClean="0"/>
              <a:t>Do not give them a rolling or swivel chair.</a:t>
            </a:r>
          </a:p>
          <a:p>
            <a:r>
              <a:rPr lang="en-US" dirty="0" smtClean="0"/>
              <a:t>Talk with the talent so that they know not to look at the camera.  They should look/talk to you (the interviewer)</a:t>
            </a:r>
          </a:p>
          <a:p>
            <a:r>
              <a:rPr lang="en-US" dirty="0" smtClean="0"/>
              <a:t>Let them know to have a casual conversation with you (the interviewer). Tell them to act like the camera isn’t even there.</a:t>
            </a:r>
          </a:p>
          <a:p>
            <a:endParaRPr lang="en-US" dirty="0" smtClean="0"/>
          </a:p>
        </p:txBody>
      </p:sp>
      <p:pic>
        <p:nvPicPr>
          <p:cNvPr id="5" name="Picture 4" descr="interview5.jpg"/>
          <p:cNvPicPr>
            <a:picLocks noChangeAspect="1"/>
          </p:cNvPicPr>
          <p:nvPr/>
        </p:nvPicPr>
        <p:blipFill>
          <a:blip r:embed="rId3"/>
          <a:srcRect l="20571" r="10286"/>
          <a:stretch>
            <a:fillRect/>
          </a:stretch>
        </p:blipFill>
        <p:spPr>
          <a:xfrm>
            <a:off x="6400800" y="2971800"/>
            <a:ext cx="2237858" cy="243205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lookthrough.jpg"/>
          <p:cNvPicPr>
            <a:picLocks noChangeAspect="1"/>
          </p:cNvPicPr>
          <p:nvPr/>
        </p:nvPicPr>
        <p:blipFill>
          <a:blip r:embed="rId3"/>
          <a:stretch>
            <a:fillRect/>
          </a:stretch>
        </p:blipFill>
        <p:spPr>
          <a:xfrm>
            <a:off x="2819400" y="3124200"/>
            <a:ext cx="4495800" cy="3371850"/>
          </a:xfrm>
          <a:prstGeom prst="rect">
            <a:avLst/>
          </a:prstGeom>
        </p:spPr>
      </p:pic>
      <p:sp>
        <p:nvSpPr>
          <p:cNvPr id="2" name="Title 1"/>
          <p:cNvSpPr>
            <a:spLocks noGrp="1"/>
          </p:cNvSpPr>
          <p:nvPr>
            <p:ph type="title"/>
          </p:nvPr>
        </p:nvSpPr>
        <p:spPr/>
        <p:txBody>
          <a:bodyPr/>
          <a:lstStyle/>
          <a:p>
            <a:r>
              <a:rPr lang="en-US" dirty="0" smtClean="0"/>
              <a:t>Interview Shooting Rules</a:t>
            </a:r>
            <a:endParaRPr lang="en-US" dirty="0"/>
          </a:p>
        </p:txBody>
      </p:sp>
      <p:sp>
        <p:nvSpPr>
          <p:cNvPr id="3" name="Content Placeholder 2"/>
          <p:cNvSpPr>
            <a:spLocks noGrp="1"/>
          </p:cNvSpPr>
          <p:nvPr>
            <p:ph idx="1"/>
          </p:nvPr>
        </p:nvSpPr>
        <p:spPr>
          <a:xfrm>
            <a:off x="1117600" y="2286000"/>
            <a:ext cx="6197600" cy="3840163"/>
          </a:xfrm>
        </p:spPr>
        <p:txBody>
          <a:bodyPr/>
          <a:lstStyle/>
          <a:p>
            <a:r>
              <a:rPr lang="en-US" dirty="0" smtClean="0"/>
              <a:t>Stage the interview so that the background is in a nice place (can be plain) or so that it pertains to the interview.</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Shooting Settings</a:t>
            </a:r>
            <a:endParaRPr lang="en-US" dirty="0"/>
          </a:p>
        </p:txBody>
      </p:sp>
      <p:sp>
        <p:nvSpPr>
          <p:cNvPr id="3" name="Content Placeholder 2"/>
          <p:cNvSpPr>
            <a:spLocks noGrp="1"/>
          </p:cNvSpPr>
          <p:nvPr>
            <p:ph idx="1"/>
          </p:nvPr>
        </p:nvSpPr>
        <p:spPr>
          <a:xfrm>
            <a:off x="658812" y="2286000"/>
            <a:ext cx="6961187" cy="3840163"/>
          </a:xfrm>
        </p:spPr>
        <p:txBody>
          <a:bodyPr/>
          <a:lstStyle/>
          <a:p>
            <a:r>
              <a:rPr lang="en-US" dirty="0" smtClean="0"/>
              <a:t>Once the interviewee has been positioned, look at the shot and see how it is framed on the camera.</a:t>
            </a:r>
            <a:endParaRPr lang="en-US" dirty="0"/>
          </a:p>
        </p:txBody>
      </p:sp>
      <p:pic>
        <p:nvPicPr>
          <p:cNvPr id="5" name="Picture 4" descr="lookthrough.jpg"/>
          <p:cNvPicPr>
            <a:picLocks noChangeAspect="1"/>
          </p:cNvPicPr>
          <p:nvPr/>
        </p:nvPicPr>
        <p:blipFill>
          <a:blip r:embed="rId3"/>
          <a:stretch>
            <a:fillRect/>
          </a:stretch>
        </p:blipFill>
        <p:spPr>
          <a:xfrm>
            <a:off x="2819400" y="3124200"/>
            <a:ext cx="4495800" cy="337185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thirds.jpg"/>
          <p:cNvPicPr>
            <a:picLocks noChangeAspect="1"/>
          </p:cNvPicPr>
          <p:nvPr/>
        </p:nvPicPr>
        <p:blipFill>
          <a:blip r:embed="rId2"/>
          <a:stretch>
            <a:fillRect/>
          </a:stretch>
        </p:blipFill>
        <p:spPr>
          <a:xfrm>
            <a:off x="2514600" y="3124200"/>
            <a:ext cx="5029200" cy="3370263"/>
          </a:xfrm>
          <a:prstGeom prst="rect">
            <a:avLst/>
          </a:prstGeom>
        </p:spPr>
      </p:pic>
      <p:sp>
        <p:nvSpPr>
          <p:cNvPr id="2" name="Title 1"/>
          <p:cNvSpPr>
            <a:spLocks noGrp="1"/>
          </p:cNvSpPr>
          <p:nvPr>
            <p:ph type="title"/>
          </p:nvPr>
        </p:nvSpPr>
        <p:spPr/>
        <p:txBody>
          <a:bodyPr/>
          <a:lstStyle/>
          <a:p>
            <a:r>
              <a:rPr lang="en-US" dirty="0" smtClean="0"/>
              <a:t>Rule of Thirds</a:t>
            </a:r>
            <a:endParaRPr lang="en-US" dirty="0"/>
          </a:p>
        </p:txBody>
      </p:sp>
      <p:sp>
        <p:nvSpPr>
          <p:cNvPr id="3" name="Content Placeholder 2"/>
          <p:cNvSpPr>
            <a:spLocks noGrp="1"/>
          </p:cNvSpPr>
          <p:nvPr>
            <p:ph idx="1"/>
          </p:nvPr>
        </p:nvSpPr>
        <p:spPr>
          <a:xfrm>
            <a:off x="658813" y="2286000"/>
            <a:ext cx="6197600" cy="3840163"/>
          </a:xfrm>
        </p:spPr>
        <p:txBody>
          <a:bodyPr/>
          <a:lstStyle/>
          <a:p>
            <a:r>
              <a:rPr lang="en-US" dirty="0" smtClean="0"/>
              <a:t>The rule of thirds states that a person’s attention is drawn most to what is happening in the cross section of the frame. </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thirds.jpg"/>
          <p:cNvPicPr>
            <a:picLocks noChangeAspect="1"/>
          </p:cNvPicPr>
          <p:nvPr/>
        </p:nvPicPr>
        <p:blipFill>
          <a:blip r:embed="rId2"/>
          <a:stretch>
            <a:fillRect/>
          </a:stretch>
        </p:blipFill>
        <p:spPr>
          <a:xfrm>
            <a:off x="658812" y="3619500"/>
            <a:ext cx="3740511" cy="2506663"/>
          </a:xfrm>
          <a:prstGeom prst="rect">
            <a:avLst/>
          </a:prstGeom>
        </p:spPr>
      </p:pic>
      <p:sp>
        <p:nvSpPr>
          <p:cNvPr id="2" name="Title 1"/>
          <p:cNvSpPr>
            <a:spLocks noGrp="1"/>
          </p:cNvSpPr>
          <p:nvPr>
            <p:ph type="title"/>
          </p:nvPr>
        </p:nvSpPr>
        <p:spPr/>
        <p:txBody>
          <a:bodyPr/>
          <a:lstStyle/>
          <a:p>
            <a:r>
              <a:rPr lang="en-US" dirty="0" smtClean="0"/>
              <a:t>Rule of Thirds</a:t>
            </a:r>
            <a:endParaRPr lang="en-US" dirty="0"/>
          </a:p>
        </p:txBody>
      </p:sp>
      <p:sp>
        <p:nvSpPr>
          <p:cNvPr id="3" name="Content Placeholder 2"/>
          <p:cNvSpPr>
            <a:spLocks noGrp="1"/>
          </p:cNvSpPr>
          <p:nvPr>
            <p:ph idx="1"/>
          </p:nvPr>
        </p:nvSpPr>
        <p:spPr>
          <a:xfrm>
            <a:off x="1066800" y="2286000"/>
            <a:ext cx="6197600" cy="3840163"/>
          </a:xfrm>
        </p:spPr>
        <p:txBody>
          <a:bodyPr/>
          <a:lstStyle/>
          <a:p>
            <a:r>
              <a:rPr lang="en-US" dirty="0" smtClean="0"/>
              <a:t>When framing an interview make sure the talent’s face is placed in this “thirds” area. Not in the center.</a:t>
            </a:r>
            <a:endParaRPr lang="en-US" dirty="0"/>
          </a:p>
        </p:txBody>
      </p:sp>
      <p:pic>
        <p:nvPicPr>
          <p:cNvPr id="6" name="Picture 5" descr="interview IV"/>
          <p:cNvPicPr>
            <a:picLocks noChangeAspect="1"/>
          </p:cNvPicPr>
          <p:nvPr/>
        </p:nvPicPr>
        <p:blipFill>
          <a:blip r:embed="rId3"/>
          <a:stretch>
            <a:fillRect/>
          </a:stretch>
        </p:blipFill>
        <p:spPr>
          <a:xfrm>
            <a:off x="4723606" y="3619500"/>
            <a:ext cx="3759995" cy="2506663"/>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 Room/Framing</a:t>
            </a:r>
            <a:endParaRPr lang="en-US" dirty="0"/>
          </a:p>
        </p:txBody>
      </p:sp>
      <p:sp>
        <p:nvSpPr>
          <p:cNvPr id="3" name="Content Placeholder 2"/>
          <p:cNvSpPr>
            <a:spLocks noGrp="1"/>
          </p:cNvSpPr>
          <p:nvPr>
            <p:ph idx="1"/>
          </p:nvPr>
        </p:nvSpPr>
        <p:spPr>
          <a:xfrm>
            <a:off x="1066799" y="2286000"/>
            <a:ext cx="7416801" cy="3840163"/>
          </a:xfrm>
        </p:spPr>
        <p:txBody>
          <a:bodyPr/>
          <a:lstStyle/>
          <a:p>
            <a:r>
              <a:rPr lang="en-US" dirty="0" smtClean="0"/>
              <a:t>Make sure the talent is facing the proper direction and that they have good lead room.</a:t>
            </a:r>
          </a:p>
        </p:txBody>
      </p:sp>
      <p:pic>
        <p:nvPicPr>
          <p:cNvPr id="6" name="Picture 5" descr="interview IV"/>
          <p:cNvPicPr>
            <a:picLocks noChangeAspect="1"/>
          </p:cNvPicPr>
          <p:nvPr/>
        </p:nvPicPr>
        <p:blipFill>
          <a:blip r:embed="rId3"/>
          <a:stretch>
            <a:fillRect/>
          </a:stretch>
        </p:blipFill>
        <p:spPr>
          <a:xfrm>
            <a:off x="4723606" y="3619500"/>
            <a:ext cx="3759995" cy="2506663"/>
          </a:xfrm>
          <a:prstGeom prst="rect">
            <a:avLst/>
          </a:prstGeom>
        </p:spPr>
      </p:pic>
      <p:pic>
        <p:nvPicPr>
          <p:cNvPr id="7" name="Picture 6" descr="interview2.jpg"/>
          <p:cNvPicPr>
            <a:picLocks noChangeAspect="1"/>
          </p:cNvPicPr>
          <p:nvPr/>
        </p:nvPicPr>
        <p:blipFill>
          <a:blip r:embed="rId4"/>
          <a:stretch>
            <a:fillRect/>
          </a:stretch>
        </p:blipFill>
        <p:spPr>
          <a:xfrm>
            <a:off x="658813" y="3048000"/>
            <a:ext cx="3476625" cy="344805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 Room/Framing</a:t>
            </a:r>
            <a:endParaRPr lang="en-US" dirty="0"/>
          </a:p>
        </p:txBody>
      </p:sp>
      <p:sp>
        <p:nvSpPr>
          <p:cNvPr id="3" name="Content Placeholder 2"/>
          <p:cNvSpPr>
            <a:spLocks noGrp="1"/>
          </p:cNvSpPr>
          <p:nvPr>
            <p:ph idx="1"/>
          </p:nvPr>
        </p:nvSpPr>
        <p:spPr>
          <a:xfrm>
            <a:off x="658813" y="2286000"/>
            <a:ext cx="7824787" cy="3840163"/>
          </a:xfrm>
        </p:spPr>
        <p:txBody>
          <a:bodyPr/>
          <a:lstStyle/>
          <a:p>
            <a:r>
              <a:rPr lang="en-US" dirty="0" smtClean="0"/>
              <a:t>Think about where the camera-person/interviewer is standing, so that the talent is framed properly and so that the talent looks in the correct direction.</a:t>
            </a:r>
          </a:p>
        </p:txBody>
      </p:sp>
      <p:pic>
        <p:nvPicPr>
          <p:cNvPr id="6" name="Picture 5" descr="interview IV"/>
          <p:cNvPicPr>
            <a:picLocks noChangeAspect="1"/>
          </p:cNvPicPr>
          <p:nvPr/>
        </p:nvPicPr>
        <p:blipFill>
          <a:blip r:embed="rId2"/>
          <a:stretch>
            <a:fillRect/>
          </a:stretch>
        </p:blipFill>
        <p:spPr>
          <a:xfrm>
            <a:off x="4723606" y="3619500"/>
            <a:ext cx="3759995" cy="2506663"/>
          </a:xfrm>
          <a:prstGeom prst="rect">
            <a:avLst/>
          </a:prstGeom>
        </p:spPr>
      </p:pic>
      <p:pic>
        <p:nvPicPr>
          <p:cNvPr id="7" name="Picture 6" descr="interview2.jpg"/>
          <p:cNvPicPr>
            <a:picLocks noChangeAspect="1"/>
          </p:cNvPicPr>
          <p:nvPr/>
        </p:nvPicPr>
        <p:blipFill>
          <a:blip r:embed="rId3"/>
          <a:stretch>
            <a:fillRect/>
          </a:stretch>
        </p:blipFill>
        <p:spPr>
          <a:xfrm>
            <a:off x="1143000" y="3528206"/>
            <a:ext cx="2992438" cy="296784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who is this guy anyway?</a:t>
            </a:r>
            <a:endParaRPr lang="en-US" dirty="0"/>
          </a:p>
        </p:txBody>
      </p:sp>
      <p:sp>
        <p:nvSpPr>
          <p:cNvPr id="3" name="Content Placeholder 2"/>
          <p:cNvSpPr>
            <a:spLocks noGrp="1"/>
          </p:cNvSpPr>
          <p:nvPr>
            <p:ph idx="1"/>
          </p:nvPr>
        </p:nvSpPr>
        <p:spPr>
          <a:xfrm>
            <a:off x="658813" y="2286000"/>
            <a:ext cx="3733800" cy="3840163"/>
          </a:xfrm>
        </p:spPr>
        <p:txBody>
          <a:bodyPr/>
          <a:lstStyle/>
          <a:p>
            <a:r>
              <a:rPr lang="en-US" dirty="0" smtClean="0"/>
              <a:t>I’m Jonathan Morrison</a:t>
            </a:r>
          </a:p>
          <a:p>
            <a:r>
              <a:rPr lang="en-US" dirty="0" smtClean="0"/>
              <a:t>Undergraduate in Jacobs School of Music</a:t>
            </a:r>
          </a:p>
          <a:p>
            <a:r>
              <a:rPr lang="en-US" dirty="0" smtClean="0"/>
              <a:t>Studying Recording Arts</a:t>
            </a:r>
          </a:p>
          <a:p>
            <a:r>
              <a:rPr lang="en-US" b="1" dirty="0" smtClean="0"/>
              <a:t>Minor in Telecommunications (</a:t>
            </a:r>
            <a:r>
              <a:rPr lang="en-US" b="1" dirty="0" err="1" smtClean="0"/>
              <a:t>Videography</a:t>
            </a:r>
            <a:r>
              <a:rPr lang="en-US" b="1" dirty="0" smtClean="0"/>
              <a:t> &amp; Production)</a:t>
            </a:r>
          </a:p>
          <a:p>
            <a:endParaRPr lang="en-US" dirty="0"/>
          </a:p>
        </p:txBody>
      </p:sp>
      <p:pic>
        <p:nvPicPr>
          <p:cNvPr id="4" name="Picture 3" descr="tele.jpg"/>
          <p:cNvPicPr>
            <a:picLocks noChangeAspect="1"/>
          </p:cNvPicPr>
          <p:nvPr/>
        </p:nvPicPr>
        <p:blipFill>
          <a:blip r:embed="rId3"/>
          <a:stretch>
            <a:fillRect/>
          </a:stretch>
        </p:blipFill>
        <p:spPr>
          <a:xfrm>
            <a:off x="4673601" y="2286000"/>
            <a:ext cx="3810000" cy="381000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Framing</a:t>
            </a:r>
            <a:endParaRPr lang="en-US" dirty="0"/>
          </a:p>
        </p:txBody>
      </p:sp>
      <p:sp>
        <p:nvSpPr>
          <p:cNvPr id="3" name="Content Placeholder 2"/>
          <p:cNvSpPr>
            <a:spLocks noGrp="1"/>
          </p:cNvSpPr>
          <p:nvPr>
            <p:ph idx="1"/>
          </p:nvPr>
        </p:nvSpPr>
        <p:spPr>
          <a:xfrm>
            <a:off x="1066799" y="2286000"/>
            <a:ext cx="7416801" cy="3840163"/>
          </a:xfrm>
        </p:spPr>
        <p:txBody>
          <a:bodyPr/>
          <a:lstStyle/>
          <a:p>
            <a:pPr>
              <a:buNone/>
            </a:pPr>
            <a:r>
              <a:rPr lang="en-US" dirty="0" smtClean="0"/>
              <a:t> </a:t>
            </a:r>
          </a:p>
        </p:txBody>
      </p:sp>
      <p:pic>
        <p:nvPicPr>
          <p:cNvPr id="7" name="Picture 6" descr="interview2.jpg"/>
          <p:cNvPicPr>
            <a:picLocks noChangeAspect="1"/>
          </p:cNvPicPr>
          <p:nvPr/>
        </p:nvPicPr>
        <p:blipFill>
          <a:blip r:embed="rId3"/>
          <a:stretch>
            <a:fillRect/>
          </a:stretch>
        </p:blipFill>
        <p:spPr>
          <a:xfrm>
            <a:off x="658813" y="2678113"/>
            <a:ext cx="3476625" cy="3448050"/>
          </a:xfrm>
          <a:prstGeom prst="rect">
            <a:avLst/>
          </a:prstGeom>
        </p:spPr>
      </p:pic>
      <p:pic>
        <p:nvPicPr>
          <p:cNvPr id="8" name="Picture 7" descr="lookthrough.jpg"/>
          <p:cNvPicPr>
            <a:picLocks noChangeAspect="1"/>
          </p:cNvPicPr>
          <p:nvPr/>
        </p:nvPicPr>
        <p:blipFill>
          <a:blip r:embed="rId4"/>
          <a:stretch>
            <a:fillRect/>
          </a:stretch>
        </p:blipFill>
        <p:spPr>
          <a:xfrm>
            <a:off x="4739217" y="2971800"/>
            <a:ext cx="3744383" cy="2808287"/>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Discussion/Forum Shooting Rules</a:t>
            </a:r>
            <a:endParaRPr lang="en-US" dirty="0"/>
          </a:p>
        </p:txBody>
      </p:sp>
      <p:sp>
        <p:nvSpPr>
          <p:cNvPr id="3" name="Content Placeholder 2"/>
          <p:cNvSpPr>
            <a:spLocks noGrp="1"/>
          </p:cNvSpPr>
          <p:nvPr>
            <p:ph idx="1"/>
          </p:nvPr>
        </p:nvSpPr>
        <p:spPr>
          <a:xfrm>
            <a:off x="658812" y="2286000"/>
            <a:ext cx="7545387" cy="3840163"/>
          </a:xfrm>
        </p:spPr>
        <p:txBody>
          <a:bodyPr/>
          <a:lstStyle/>
          <a:p>
            <a:r>
              <a:rPr lang="en-US" dirty="0" smtClean="0"/>
              <a:t>Both the talent and host appear on camera.</a:t>
            </a:r>
          </a:p>
        </p:txBody>
      </p:sp>
      <p:pic>
        <p:nvPicPr>
          <p:cNvPr id="4" name="Picture 3" descr="together.jpg"/>
          <p:cNvPicPr>
            <a:picLocks noChangeAspect="1"/>
          </p:cNvPicPr>
          <p:nvPr/>
        </p:nvPicPr>
        <p:blipFill>
          <a:blip r:embed="rId3"/>
          <a:stretch>
            <a:fillRect/>
          </a:stretch>
        </p:blipFill>
        <p:spPr>
          <a:xfrm>
            <a:off x="658812" y="3429000"/>
            <a:ext cx="3429000" cy="2057400"/>
          </a:xfrm>
          <a:prstGeom prst="rect">
            <a:avLst/>
          </a:prstGeom>
        </p:spPr>
      </p:pic>
      <p:pic>
        <p:nvPicPr>
          <p:cNvPr id="5" name="Picture 4" descr="petey.tiff"/>
          <p:cNvPicPr>
            <a:picLocks noChangeAspect="1"/>
          </p:cNvPicPr>
          <p:nvPr/>
        </p:nvPicPr>
        <p:blipFill>
          <a:blip r:embed="rId4"/>
          <a:stretch>
            <a:fillRect/>
          </a:stretch>
        </p:blipFill>
        <p:spPr>
          <a:xfrm>
            <a:off x="4572000" y="3026659"/>
            <a:ext cx="4155760" cy="3099504"/>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Discussion/Forum Shooting Rules</a:t>
            </a:r>
            <a:endParaRPr lang="en-US" dirty="0"/>
          </a:p>
        </p:txBody>
      </p:sp>
      <p:sp>
        <p:nvSpPr>
          <p:cNvPr id="3" name="Content Placeholder 2"/>
          <p:cNvSpPr>
            <a:spLocks noGrp="1"/>
          </p:cNvSpPr>
          <p:nvPr>
            <p:ph idx="1"/>
          </p:nvPr>
        </p:nvSpPr>
        <p:spPr>
          <a:xfrm>
            <a:off x="658812" y="2286000"/>
            <a:ext cx="7545387" cy="3840163"/>
          </a:xfrm>
        </p:spPr>
        <p:txBody>
          <a:bodyPr/>
          <a:lstStyle/>
          <a:p>
            <a:r>
              <a:rPr lang="en-US" dirty="0" smtClean="0"/>
              <a:t>Both the talent and host appear on camera.</a:t>
            </a:r>
          </a:p>
          <a:p>
            <a:r>
              <a:rPr lang="en-US" dirty="0" smtClean="0"/>
              <a:t>The host will generally address issues/questions, so that the talent will talk about them.</a:t>
            </a:r>
          </a:p>
        </p:txBody>
      </p:sp>
      <p:pic>
        <p:nvPicPr>
          <p:cNvPr id="4" name="Picture 3" descr="together.jpg"/>
          <p:cNvPicPr>
            <a:picLocks noChangeAspect="1"/>
          </p:cNvPicPr>
          <p:nvPr/>
        </p:nvPicPr>
        <p:blipFill>
          <a:blip r:embed="rId3"/>
          <a:stretch>
            <a:fillRect/>
          </a:stretch>
        </p:blipFill>
        <p:spPr>
          <a:xfrm>
            <a:off x="914400" y="3778250"/>
            <a:ext cx="3913188" cy="2347913"/>
          </a:xfrm>
          <a:prstGeom prst="rect">
            <a:avLst/>
          </a:prstGeom>
        </p:spPr>
      </p:pic>
      <p:pic>
        <p:nvPicPr>
          <p:cNvPr id="5" name="Picture 4" descr="petey.tiff"/>
          <p:cNvPicPr>
            <a:picLocks noChangeAspect="1"/>
          </p:cNvPicPr>
          <p:nvPr/>
        </p:nvPicPr>
        <p:blipFill>
          <a:blip r:embed="rId4"/>
          <a:stretch>
            <a:fillRect/>
          </a:stretch>
        </p:blipFill>
        <p:spPr>
          <a:xfrm>
            <a:off x="5334000" y="3733800"/>
            <a:ext cx="3297977" cy="2459741"/>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Discussion/Forum Shooting Rules</a:t>
            </a:r>
            <a:endParaRPr lang="en-US" dirty="0"/>
          </a:p>
        </p:txBody>
      </p:sp>
      <p:sp>
        <p:nvSpPr>
          <p:cNvPr id="3" name="Content Placeholder 2"/>
          <p:cNvSpPr>
            <a:spLocks noGrp="1"/>
          </p:cNvSpPr>
          <p:nvPr>
            <p:ph idx="1"/>
          </p:nvPr>
        </p:nvSpPr>
        <p:spPr>
          <a:xfrm>
            <a:off x="658812" y="2286000"/>
            <a:ext cx="7545387" cy="3840163"/>
          </a:xfrm>
        </p:spPr>
        <p:txBody>
          <a:bodyPr/>
          <a:lstStyle/>
          <a:p>
            <a:r>
              <a:rPr lang="en-US" dirty="0" smtClean="0"/>
              <a:t>Both the talent and host appear on camera.</a:t>
            </a:r>
          </a:p>
          <a:p>
            <a:r>
              <a:rPr lang="en-US" dirty="0" smtClean="0"/>
              <a:t>The host will generally address issues/questions, so that the talent will talk about them.</a:t>
            </a:r>
          </a:p>
          <a:p>
            <a:r>
              <a:rPr lang="en-US" dirty="0" smtClean="0"/>
              <a:t>Position the talent and host as close together as possible. </a:t>
            </a:r>
            <a:endParaRPr lang="en-US" dirty="0"/>
          </a:p>
        </p:txBody>
      </p:sp>
      <p:pic>
        <p:nvPicPr>
          <p:cNvPr id="4" name="Picture 3" descr="together.jpg"/>
          <p:cNvPicPr>
            <a:picLocks noChangeAspect="1"/>
          </p:cNvPicPr>
          <p:nvPr/>
        </p:nvPicPr>
        <p:blipFill>
          <a:blip r:embed="rId3"/>
          <a:stretch>
            <a:fillRect/>
          </a:stretch>
        </p:blipFill>
        <p:spPr>
          <a:xfrm>
            <a:off x="990600" y="4114800"/>
            <a:ext cx="3352272" cy="2011363"/>
          </a:xfrm>
          <a:prstGeom prst="rect">
            <a:avLst/>
          </a:prstGeom>
        </p:spPr>
      </p:pic>
      <p:pic>
        <p:nvPicPr>
          <p:cNvPr id="5" name="Picture 4" descr="petey.tiff"/>
          <p:cNvPicPr>
            <a:picLocks noChangeAspect="1"/>
          </p:cNvPicPr>
          <p:nvPr/>
        </p:nvPicPr>
        <p:blipFill>
          <a:blip r:embed="rId4"/>
          <a:stretch>
            <a:fillRect/>
          </a:stretch>
        </p:blipFill>
        <p:spPr>
          <a:xfrm>
            <a:off x="5090685" y="4191000"/>
            <a:ext cx="2452023" cy="182880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B-Roll, Extra &amp; Cutaway Footage</a:t>
            </a:r>
            <a:endParaRPr lang="en-US" dirty="0"/>
          </a:p>
        </p:txBody>
      </p:sp>
      <p:sp>
        <p:nvSpPr>
          <p:cNvPr id="3" name="Content Placeholder 2"/>
          <p:cNvSpPr>
            <a:spLocks noGrp="1"/>
          </p:cNvSpPr>
          <p:nvPr>
            <p:ph idx="1"/>
          </p:nvPr>
        </p:nvSpPr>
        <p:spPr>
          <a:xfrm>
            <a:off x="658812" y="2286000"/>
            <a:ext cx="7824789" cy="3840163"/>
          </a:xfrm>
        </p:spPr>
        <p:txBody>
          <a:bodyPr/>
          <a:lstStyle/>
          <a:p>
            <a:r>
              <a:rPr lang="en-US" dirty="0" smtClean="0"/>
              <a:t>B-roll is meant to reinforce what is being talked about on screen.</a:t>
            </a:r>
          </a:p>
        </p:txBody>
      </p:sp>
      <p:pic>
        <p:nvPicPr>
          <p:cNvPr id="5" name="Picture 4" descr="scientist2.jpg"/>
          <p:cNvPicPr>
            <a:picLocks noChangeAspect="1"/>
          </p:cNvPicPr>
          <p:nvPr/>
        </p:nvPicPr>
        <p:blipFill>
          <a:blip r:embed="rId3"/>
          <a:stretch>
            <a:fillRect/>
          </a:stretch>
        </p:blipFill>
        <p:spPr>
          <a:xfrm>
            <a:off x="457200" y="3579077"/>
            <a:ext cx="3849624" cy="2547086"/>
          </a:xfrm>
          <a:prstGeom prst="rect">
            <a:avLst/>
          </a:prstGeom>
        </p:spPr>
      </p:pic>
      <p:pic>
        <p:nvPicPr>
          <p:cNvPr id="6" name="Picture 5" descr="scientist.jpg"/>
          <p:cNvPicPr>
            <a:picLocks noChangeAspect="1"/>
          </p:cNvPicPr>
          <p:nvPr/>
        </p:nvPicPr>
        <p:blipFill>
          <a:blip r:embed="rId4"/>
          <a:srcRect l="14063"/>
          <a:stretch>
            <a:fillRect/>
          </a:stretch>
        </p:blipFill>
        <p:spPr>
          <a:xfrm>
            <a:off x="4592220" y="3579077"/>
            <a:ext cx="3891382" cy="2547086"/>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B-Roll, Extra &amp; Cutaway Footage</a:t>
            </a:r>
            <a:endParaRPr lang="en-US" dirty="0"/>
          </a:p>
        </p:txBody>
      </p:sp>
      <p:sp>
        <p:nvSpPr>
          <p:cNvPr id="3" name="Content Placeholder 2"/>
          <p:cNvSpPr>
            <a:spLocks noGrp="1"/>
          </p:cNvSpPr>
          <p:nvPr>
            <p:ph idx="1"/>
          </p:nvPr>
        </p:nvSpPr>
        <p:spPr>
          <a:xfrm>
            <a:off x="658812" y="2286000"/>
            <a:ext cx="7824789" cy="3840163"/>
          </a:xfrm>
        </p:spPr>
        <p:txBody>
          <a:bodyPr/>
          <a:lstStyle/>
          <a:p>
            <a:r>
              <a:rPr lang="en-US" dirty="0" smtClean="0"/>
              <a:t>B-roll is meant to reinforce what is being talked about on screen.</a:t>
            </a:r>
          </a:p>
          <a:p>
            <a:r>
              <a:rPr lang="en-US" dirty="0" smtClean="0"/>
              <a:t>Very helpful for covering up transitions between two shots.</a:t>
            </a:r>
          </a:p>
        </p:txBody>
      </p:sp>
      <p:pic>
        <p:nvPicPr>
          <p:cNvPr id="5" name="Picture 4" descr="scientist2.jpg"/>
          <p:cNvPicPr>
            <a:picLocks noChangeAspect="1"/>
          </p:cNvPicPr>
          <p:nvPr/>
        </p:nvPicPr>
        <p:blipFill>
          <a:blip r:embed="rId3"/>
          <a:stretch>
            <a:fillRect/>
          </a:stretch>
        </p:blipFill>
        <p:spPr>
          <a:xfrm>
            <a:off x="457200" y="3579077"/>
            <a:ext cx="3849624" cy="2547086"/>
          </a:xfrm>
          <a:prstGeom prst="rect">
            <a:avLst/>
          </a:prstGeom>
        </p:spPr>
      </p:pic>
      <p:pic>
        <p:nvPicPr>
          <p:cNvPr id="6" name="Picture 5" descr="scientist.jpg"/>
          <p:cNvPicPr>
            <a:picLocks noChangeAspect="1"/>
          </p:cNvPicPr>
          <p:nvPr/>
        </p:nvPicPr>
        <p:blipFill>
          <a:blip r:embed="rId4"/>
          <a:srcRect l="14063"/>
          <a:stretch>
            <a:fillRect/>
          </a:stretch>
        </p:blipFill>
        <p:spPr>
          <a:xfrm>
            <a:off x="4592220" y="3579077"/>
            <a:ext cx="3891382" cy="2547086"/>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B-Roll, Extra &amp; Cutaway Footage</a:t>
            </a:r>
            <a:endParaRPr lang="en-US" dirty="0"/>
          </a:p>
        </p:txBody>
      </p:sp>
      <p:sp>
        <p:nvSpPr>
          <p:cNvPr id="3" name="Content Placeholder 2"/>
          <p:cNvSpPr>
            <a:spLocks noGrp="1"/>
          </p:cNvSpPr>
          <p:nvPr>
            <p:ph idx="1"/>
          </p:nvPr>
        </p:nvSpPr>
        <p:spPr>
          <a:xfrm>
            <a:off x="658812" y="2286000"/>
            <a:ext cx="7824789" cy="3840163"/>
          </a:xfrm>
        </p:spPr>
        <p:txBody>
          <a:bodyPr/>
          <a:lstStyle/>
          <a:p>
            <a:r>
              <a:rPr lang="en-US" dirty="0" smtClean="0"/>
              <a:t>B-roll is meant to reinforce what is being talked about on screen.</a:t>
            </a:r>
          </a:p>
          <a:p>
            <a:r>
              <a:rPr lang="en-US" dirty="0" smtClean="0"/>
              <a:t>Very helpful for covering up transitions between two shots.</a:t>
            </a:r>
          </a:p>
          <a:p>
            <a:r>
              <a:rPr lang="en-US" dirty="0" smtClean="0"/>
              <a:t>Bad transitions are known as jump cuts.</a:t>
            </a:r>
          </a:p>
        </p:txBody>
      </p:sp>
      <p:pic>
        <p:nvPicPr>
          <p:cNvPr id="5" name="Picture 4" descr="scientist2.jpg"/>
          <p:cNvPicPr>
            <a:picLocks noChangeAspect="1"/>
          </p:cNvPicPr>
          <p:nvPr/>
        </p:nvPicPr>
        <p:blipFill>
          <a:blip r:embed="rId3"/>
          <a:stretch>
            <a:fillRect/>
          </a:stretch>
        </p:blipFill>
        <p:spPr>
          <a:xfrm>
            <a:off x="838200" y="3857381"/>
            <a:ext cx="3429000" cy="2268782"/>
          </a:xfrm>
          <a:prstGeom prst="rect">
            <a:avLst/>
          </a:prstGeom>
        </p:spPr>
      </p:pic>
      <p:pic>
        <p:nvPicPr>
          <p:cNvPr id="6" name="Picture 5" descr="scientist.jpg"/>
          <p:cNvPicPr>
            <a:picLocks noChangeAspect="1"/>
          </p:cNvPicPr>
          <p:nvPr/>
        </p:nvPicPr>
        <p:blipFill>
          <a:blip r:embed="rId4"/>
          <a:srcRect l="14063"/>
          <a:stretch>
            <a:fillRect/>
          </a:stretch>
        </p:blipFill>
        <p:spPr>
          <a:xfrm>
            <a:off x="4648200" y="3815224"/>
            <a:ext cx="3530602" cy="2310939"/>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B-Roll, Extra &amp; Cutaway Footage</a:t>
            </a:r>
            <a:endParaRPr lang="en-US" dirty="0"/>
          </a:p>
        </p:txBody>
      </p:sp>
      <p:sp>
        <p:nvSpPr>
          <p:cNvPr id="3" name="Content Placeholder 2"/>
          <p:cNvSpPr>
            <a:spLocks noGrp="1"/>
          </p:cNvSpPr>
          <p:nvPr>
            <p:ph idx="1"/>
          </p:nvPr>
        </p:nvSpPr>
        <p:spPr>
          <a:xfrm>
            <a:off x="658812" y="2286000"/>
            <a:ext cx="3227387" cy="3840163"/>
          </a:xfrm>
        </p:spPr>
        <p:txBody>
          <a:bodyPr>
            <a:normAutofit/>
          </a:bodyPr>
          <a:lstStyle/>
          <a:p>
            <a:r>
              <a:rPr lang="en-US" dirty="0" smtClean="0"/>
              <a:t>B-roll can be screen captures from a computer, pictures, video, etc.</a:t>
            </a:r>
          </a:p>
        </p:txBody>
      </p:sp>
      <p:pic>
        <p:nvPicPr>
          <p:cNvPr id="7" name="Picture 6" descr="b-roll"/>
          <p:cNvPicPr>
            <a:picLocks noChangeAspect="1"/>
          </p:cNvPicPr>
          <p:nvPr/>
        </p:nvPicPr>
        <p:blipFill>
          <a:blip r:embed="rId3"/>
          <a:stretch>
            <a:fillRect/>
          </a:stretch>
        </p:blipFill>
        <p:spPr>
          <a:xfrm>
            <a:off x="3886200" y="2057400"/>
            <a:ext cx="3073400" cy="2041616"/>
          </a:xfrm>
          <a:prstGeom prst="rect">
            <a:avLst/>
          </a:prstGeom>
        </p:spPr>
      </p:pic>
      <p:pic>
        <p:nvPicPr>
          <p:cNvPr id="8" name="Picture 7" descr="WindSpeedBroll.jpg"/>
          <p:cNvPicPr>
            <a:picLocks noChangeAspect="1"/>
          </p:cNvPicPr>
          <p:nvPr/>
        </p:nvPicPr>
        <p:blipFill>
          <a:blip r:embed="rId4"/>
          <a:srcRect r="7500"/>
          <a:stretch>
            <a:fillRect/>
          </a:stretch>
        </p:blipFill>
        <p:spPr>
          <a:xfrm>
            <a:off x="4787901" y="4419600"/>
            <a:ext cx="3428999" cy="2085202"/>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B-Roll, Extra &amp; Cutaway Footage</a:t>
            </a:r>
            <a:endParaRPr lang="en-US" dirty="0"/>
          </a:p>
        </p:txBody>
      </p:sp>
      <p:sp>
        <p:nvSpPr>
          <p:cNvPr id="3" name="Content Placeholder 2"/>
          <p:cNvSpPr>
            <a:spLocks noGrp="1"/>
          </p:cNvSpPr>
          <p:nvPr>
            <p:ph idx="1"/>
          </p:nvPr>
        </p:nvSpPr>
        <p:spPr>
          <a:xfrm>
            <a:off x="658812" y="2286000"/>
            <a:ext cx="3227387" cy="3840163"/>
          </a:xfrm>
        </p:spPr>
        <p:txBody>
          <a:bodyPr>
            <a:normAutofit/>
          </a:bodyPr>
          <a:lstStyle/>
          <a:p>
            <a:r>
              <a:rPr lang="en-US" dirty="0" smtClean="0"/>
              <a:t>B-roll can be screen captures from a computer, pictures, video, etc. </a:t>
            </a:r>
          </a:p>
          <a:p>
            <a:r>
              <a:rPr lang="en-US" dirty="0" smtClean="0"/>
              <a:t>If it can be seen and pertains to what is being discussed you can make it into B-Roll</a:t>
            </a:r>
          </a:p>
        </p:txBody>
      </p:sp>
      <p:pic>
        <p:nvPicPr>
          <p:cNvPr id="7" name="Picture 6" descr="b-roll"/>
          <p:cNvPicPr>
            <a:picLocks noChangeAspect="1"/>
          </p:cNvPicPr>
          <p:nvPr/>
        </p:nvPicPr>
        <p:blipFill>
          <a:blip r:embed="rId3"/>
          <a:stretch>
            <a:fillRect/>
          </a:stretch>
        </p:blipFill>
        <p:spPr>
          <a:xfrm>
            <a:off x="3886200" y="2057400"/>
            <a:ext cx="3073400" cy="2041616"/>
          </a:xfrm>
          <a:prstGeom prst="rect">
            <a:avLst/>
          </a:prstGeom>
        </p:spPr>
      </p:pic>
      <p:pic>
        <p:nvPicPr>
          <p:cNvPr id="8" name="Picture 7" descr="WindSpeedBroll.jpg"/>
          <p:cNvPicPr>
            <a:picLocks noChangeAspect="1"/>
          </p:cNvPicPr>
          <p:nvPr/>
        </p:nvPicPr>
        <p:blipFill>
          <a:blip r:embed="rId4"/>
          <a:srcRect r="7500"/>
          <a:stretch>
            <a:fillRect/>
          </a:stretch>
        </p:blipFill>
        <p:spPr>
          <a:xfrm>
            <a:off x="4787901" y="4419600"/>
            <a:ext cx="3428999" cy="2085202"/>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B-Roll, Extra &amp; Cutaway Footage</a:t>
            </a:r>
            <a:endParaRPr lang="en-US" dirty="0"/>
          </a:p>
        </p:txBody>
      </p:sp>
      <p:sp>
        <p:nvSpPr>
          <p:cNvPr id="3" name="Content Placeholder 2"/>
          <p:cNvSpPr>
            <a:spLocks noGrp="1"/>
          </p:cNvSpPr>
          <p:nvPr>
            <p:ph idx="1"/>
          </p:nvPr>
        </p:nvSpPr>
        <p:spPr>
          <a:xfrm>
            <a:off x="658812" y="2286000"/>
            <a:ext cx="3227387" cy="3840163"/>
          </a:xfrm>
        </p:spPr>
        <p:txBody>
          <a:bodyPr>
            <a:normAutofit/>
          </a:bodyPr>
          <a:lstStyle/>
          <a:p>
            <a:r>
              <a:rPr lang="en-US" dirty="0" smtClean="0"/>
              <a:t>B-roll can be screen captures from a computer, pictures, video, etc. </a:t>
            </a:r>
          </a:p>
          <a:p>
            <a:r>
              <a:rPr lang="en-US" dirty="0" smtClean="0"/>
              <a:t>If it can be seen and pertains to what is being discussed you can make it into B-Roll.</a:t>
            </a:r>
          </a:p>
          <a:p>
            <a:r>
              <a:rPr lang="en-US" dirty="0" smtClean="0"/>
              <a:t>Can spruce up a production a lot.</a:t>
            </a:r>
          </a:p>
        </p:txBody>
      </p:sp>
      <p:pic>
        <p:nvPicPr>
          <p:cNvPr id="7" name="Picture 6" descr="b-roll"/>
          <p:cNvPicPr>
            <a:picLocks noChangeAspect="1"/>
          </p:cNvPicPr>
          <p:nvPr/>
        </p:nvPicPr>
        <p:blipFill>
          <a:blip r:embed="rId3"/>
          <a:stretch>
            <a:fillRect/>
          </a:stretch>
        </p:blipFill>
        <p:spPr>
          <a:xfrm>
            <a:off x="3886200" y="2057400"/>
            <a:ext cx="3073400" cy="2041616"/>
          </a:xfrm>
          <a:prstGeom prst="rect">
            <a:avLst/>
          </a:prstGeom>
        </p:spPr>
      </p:pic>
      <p:pic>
        <p:nvPicPr>
          <p:cNvPr id="8" name="Picture 7" descr="WindSpeedBroll.jpg"/>
          <p:cNvPicPr>
            <a:picLocks noChangeAspect="1"/>
          </p:cNvPicPr>
          <p:nvPr/>
        </p:nvPicPr>
        <p:blipFill>
          <a:blip r:embed="rId4"/>
          <a:srcRect r="7500"/>
          <a:stretch>
            <a:fillRect/>
          </a:stretch>
        </p:blipFill>
        <p:spPr>
          <a:xfrm>
            <a:off x="4787901" y="4419600"/>
            <a:ext cx="3428999" cy="208520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who is this guy anyway?</a:t>
            </a:r>
            <a:endParaRPr lang="en-US" dirty="0"/>
          </a:p>
        </p:txBody>
      </p:sp>
      <p:sp>
        <p:nvSpPr>
          <p:cNvPr id="3" name="Content Placeholder 2"/>
          <p:cNvSpPr>
            <a:spLocks noGrp="1"/>
          </p:cNvSpPr>
          <p:nvPr>
            <p:ph idx="1"/>
          </p:nvPr>
        </p:nvSpPr>
        <p:spPr>
          <a:xfrm>
            <a:off x="4267200" y="2286000"/>
            <a:ext cx="4216400" cy="3840163"/>
          </a:xfrm>
        </p:spPr>
        <p:txBody>
          <a:bodyPr/>
          <a:lstStyle/>
          <a:p>
            <a:r>
              <a:rPr lang="en-US" dirty="0" smtClean="0"/>
              <a:t>I’m Jonathan Morrison</a:t>
            </a:r>
          </a:p>
          <a:p>
            <a:r>
              <a:rPr lang="en-US" dirty="0" smtClean="0"/>
              <a:t>Undergraduate in Jacobs School of Music</a:t>
            </a:r>
          </a:p>
          <a:p>
            <a:r>
              <a:rPr lang="en-US" dirty="0" smtClean="0"/>
              <a:t>Studying Recording Arts (Music Production &amp; Recording)</a:t>
            </a:r>
          </a:p>
          <a:p>
            <a:r>
              <a:rPr lang="en-US" dirty="0" smtClean="0"/>
              <a:t>Minor in Telecommunications (</a:t>
            </a:r>
            <a:r>
              <a:rPr lang="en-US" dirty="0" err="1" smtClean="0"/>
              <a:t>Videography</a:t>
            </a:r>
            <a:r>
              <a:rPr lang="en-US" dirty="0" smtClean="0"/>
              <a:t> &amp; Production)</a:t>
            </a:r>
          </a:p>
          <a:p>
            <a:r>
              <a:rPr lang="en-US" b="1" dirty="0" smtClean="0"/>
              <a:t>Currently employed by </a:t>
            </a:r>
            <a:r>
              <a:rPr lang="en-US" b="1" dirty="0" err="1" smtClean="0"/>
              <a:t>IU’s</a:t>
            </a:r>
            <a:r>
              <a:rPr lang="en-US" b="1" dirty="0" smtClean="0"/>
              <a:t> Pervasive Technology Institute.</a:t>
            </a:r>
            <a:endParaRPr lang="en-US" b="1" dirty="0"/>
          </a:p>
        </p:txBody>
      </p:sp>
      <p:pic>
        <p:nvPicPr>
          <p:cNvPr id="4" name="Picture 3" descr="pti.jpg"/>
          <p:cNvPicPr>
            <a:picLocks noChangeAspect="1"/>
          </p:cNvPicPr>
          <p:nvPr/>
        </p:nvPicPr>
        <p:blipFill>
          <a:blip r:embed="rId3"/>
          <a:stretch>
            <a:fillRect/>
          </a:stretch>
        </p:blipFill>
        <p:spPr>
          <a:xfrm>
            <a:off x="658812" y="3048000"/>
            <a:ext cx="3608387" cy="2405591"/>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Links</a:t>
            </a:r>
            <a:endParaRPr lang="en-US" dirty="0"/>
          </a:p>
        </p:txBody>
      </p:sp>
      <p:sp>
        <p:nvSpPr>
          <p:cNvPr id="3" name="Content Placeholder 2"/>
          <p:cNvSpPr>
            <a:spLocks noGrp="1"/>
          </p:cNvSpPr>
          <p:nvPr>
            <p:ph idx="1"/>
          </p:nvPr>
        </p:nvSpPr>
        <p:spPr/>
        <p:txBody>
          <a:bodyPr/>
          <a:lstStyle/>
          <a:p>
            <a:r>
              <a:rPr lang="en-US" dirty="0" smtClean="0">
                <a:hlinkClick r:id="rId2"/>
              </a:rPr>
              <a:t>http://www.cybercollege.com/tvp_ind.htm</a:t>
            </a:r>
            <a:r>
              <a:rPr lang="en-US" dirty="0" smtClean="0"/>
              <a:t/>
            </a:r>
            <a:br>
              <a:rPr lang="en-US" dirty="0" smtClean="0"/>
            </a:br>
            <a:r>
              <a:rPr lang="en-US" dirty="0" smtClean="0"/>
              <a:t>Click on TV Production Models. Gives a more in-depth view of the concepts discussed.  Possibly too advanced.</a:t>
            </a: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Links</a:t>
            </a:r>
            <a:endParaRPr lang="en-US" dirty="0"/>
          </a:p>
        </p:txBody>
      </p:sp>
      <p:sp>
        <p:nvSpPr>
          <p:cNvPr id="3" name="Content Placeholder 2"/>
          <p:cNvSpPr>
            <a:spLocks noGrp="1"/>
          </p:cNvSpPr>
          <p:nvPr>
            <p:ph idx="1"/>
          </p:nvPr>
        </p:nvSpPr>
        <p:spPr/>
        <p:txBody>
          <a:bodyPr/>
          <a:lstStyle/>
          <a:p>
            <a:r>
              <a:rPr lang="en-US" dirty="0" smtClean="0">
                <a:hlinkClick r:id="rId2"/>
              </a:rPr>
              <a:t>http://www.cybercollege.com/tvp_ind.htm</a:t>
            </a:r>
            <a:r>
              <a:rPr lang="en-US" dirty="0" smtClean="0"/>
              <a:t/>
            </a:r>
            <a:br>
              <a:rPr lang="en-US" dirty="0" smtClean="0"/>
            </a:br>
            <a:r>
              <a:rPr lang="en-US" dirty="0" smtClean="0"/>
              <a:t>Click on TV Production Models. Gives a more in-depth view of the concepts discussed.  Possibly too advanced.</a:t>
            </a:r>
          </a:p>
          <a:p>
            <a:r>
              <a:rPr lang="en-US" dirty="0" smtClean="0">
                <a:hlinkClick r:id="rId3"/>
              </a:rPr>
              <a:t>http://www.video101course.com/</a:t>
            </a:r>
            <a:r>
              <a:rPr lang="en-US" dirty="0" smtClean="0"/>
              <a:t/>
            </a:r>
            <a:br>
              <a:rPr lang="en-US" dirty="0" smtClean="0"/>
            </a:br>
            <a:r>
              <a:rPr lang="en-US" dirty="0" smtClean="0"/>
              <a:t>Very helpful video guidelines.</a:t>
            </a:r>
          </a:p>
          <a:p>
            <a:pPr>
              <a:buNone/>
            </a:pPr>
            <a:endParaRPr lang="en-US" dirty="0" smtClean="0"/>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Links</a:t>
            </a:r>
            <a:endParaRPr lang="en-US" dirty="0"/>
          </a:p>
        </p:txBody>
      </p:sp>
      <p:sp>
        <p:nvSpPr>
          <p:cNvPr id="3" name="Content Placeholder 2"/>
          <p:cNvSpPr>
            <a:spLocks noGrp="1"/>
          </p:cNvSpPr>
          <p:nvPr>
            <p:ph idx="1"/>
          </p:nvPr>
        </p:nvSpPr>
        <p:spPr/>
        <p:txBody>
          <a:bodyPr/>
          <a:lstStyle/>
          <a:p>
            <a:r>
              <a:rPr lang="en-US" dirty="0" smtClean="0">
                <a:hlinkClick r:id="rId2"/>
              </a:rPr>
              <a:t>http://www.cybercollege.com/tvp_ind.htm</a:t>
            </a:r>
            <a:r>
              <a:rPr lang="en-US" dirty="0" smtClean="0"/>
              <a:t/>
            </a:r>
            <a:br>
              <a:rPr lang="en-US" dirty="0" smtClean="0"/>
            </a:br>
            <a:r>
              <a:rPr lang="en-US" dirty="0" smtClean="0"/>
              <a:t>Click on TV Production Models. Gives a more in-depth view of the concepts discussed.  Possibly too advanced.</a:t>
            </a:r>
          </a:p>
          <a:p>
            <a:r>
              <a:rPr lang="en-US" dirty="0" smtClean="0">
                <a:hlinkClick r:id="rId3"/>
              </a:rPr>
              <a:t>http://www.video101course.com/</a:t>
            </a:r>
            <a:r>
              <a:rPr lang="en-US" dirty="0" smtClean="0"/>
              <a:t/>
            </a:r>
            <a:br>
              <a:rPr lang="en-US" dirty="0" smtClean="0"/>
            </a:br>
            <a:r>
              <a:rPr lang="en-US" dirty="0" smtClean="0"/>
              <a:t>Very helpful video guidelines.</a:t>
            </a:r>
          </a:p>
          <a:p>
            <a:r>
              <a:rPr lang="en-US" dirty="0" smtClean="0">
                <a:hlinkClick r:id="rId4"/>
              </a:rPr>
              <a:t>http://ittraining.iu.edu/lynda/</a:t>
            </a:r>
            <a:r>
              <a:rPr lang="en-US" dirty="0" smtClean="0"/>
              <a:t/>
            </a:r>
            <a:br>
              <a:rPr lang="en-US" dirty="0" smtClean="0"/>
            </a:br>
            <a:r>
              <a:rPr lang="en-US" dirty="0" smtClean="0"/>
              <a:t>Final Cut Pro tutorial/tons of other tutorials </a:t>
            </a:r>
            <a:br>
              <a:rPr lang="en-US" dirty="0" smtClean="0"/>
            </a:br>
            <a:r>
              <a:rPr lang="en-US" dirty="0" smtClean="0"/>
              <a:t>offered free from </a:t>
            </a:r>
            <a:r>
              <a:rPr lang="en-US" dirty="0" err="1" smtClean="0"/>
              <a:t>Lynda.com</a:t>
            </a:r>
            <a:r>
              <a:rPr lang="en-US" dirty="0" smtClean="0"/>
              <a:t> for IU students.</a:t>
            </a: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edit?</a:t>
            </a:r>
            <a:endParaRPr lang="en-US" dirty="0"/>
          </a:p>
        </p:txBody>
      </p:sp>
      <p:sp>
        <p:nvSpPr>
          <p:cNvPr id="3" name="Content Placeholder 2"/>
          <p:cNvSpPr>
            <a:spLocks noGrp="1"/>
          </p:cNvSpPr>
          <p:nvPr>
            <p:ph idx="1"/>
          </p:nvPr>
        </p:nvSpPr>
        <p:spPr/>
        <p:txBody>
          <a:bodyPr/>
          <a:lstStyle/>
          <a:p>
            <a:r>
              <a:rPr lang="en-US" dirty="0" smtClean="0"/>
              <a:t>The IC (Information Commons) at the Main Library  has Final Cut Pro on the Macs. IC115</a:t>
            </a:r>
          </a:p>
          <a:p>
            <a:r>
              <a:rPr lang="en-US" dirty="0" smtClean="0"/>
              <a:t>Also in these computer labs</a:t>
            </a:r>
            <a:br>
              <a:rPr lang="en-US" dirty="0" smtClean="0"/>
            </a:br>
            <a:r>
              <a:rPr dirty="0" smtClean="0"/>
              <a:t>FA137, FA215, HP155, IC115, TV250, SB222-03, LH026-04, LH026-08 </a:t>
            </a:r>
            <a:endParaRPr lang="en-US" dirty="0" smtClean="0"/>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need more help?	</a:t>
            </a:r>
            <a:endParaRPr lang="en-US" dirty="0"/>
          </a:p>
        </p:txBody>
      </p:sp>
      <p:sp>
        <p:nvSpPr>
          <p:cNvPr id="3" name="Content Placeholder 2"/>
          <p:cNvSpPr>
            <a:spLocks noGrp="1"/>
          </p:cNvSpPr>
          <p:nvPr>
            <p:ph idx="1"/>
          </p:nvPr>
        </p:nvSpPr>
        <p:spPr>
          <a:xfrm>
            <a:off x="1295400" y="2272665"/>
            <a:ext cx="6197600" cy="3840163"/>
          </a:xfrm>
        </p:spPr>
        <p:txBody>
          <a:bodyPr/>
          <a:lstStyle/>
          <a:p>
            <a:r>
              <a:rPr lang="en-US" dirty="0" smtClean="0"/>
              <a:t>Feel free to contact me: Jonathan Morrison</a:t>
            </a:r>
            <a:br>
              <a:rPr lang="en-US" dirty="0" smtClean="0"/>
            </a:br>
            <a:r>
              <a:rPr lang="en-US" dirty="0" smtClean="0"/>
              <a:t>at </a:t>
            </a:r>
            <a:r>
              <a:rPr lang="en-US" dirty="0" smtClean="0">
                <a:hlinkClick r:id="rId2"/>
              </a:rPr>
              <a:t>jormorri@indiana.edu</a:t>
            </a:r>
            <a:endParaRPr lang="en-US" dirty="0" smtClean="0"/>
          </a:p>
          <a:p>
            <a:r>
              <a:rPr lang="en-US" dirty="0" smtClean="0"/>
              <a:t>I offer </a:t>
            </a:r>
            <a:r>
              <a:rPr lang="en-US" dirty="0" err="1" smtClean="0"/>
              <a:t>videography</a:t>
            </a:r>
            <a:r>
              <a:rPr lang="en-US" dirty="0" smtClean="0"/>
              <a:t> tutoring and assistance</a:t>
            </a:r>
            <a:endParaRPr lang="en-US" dirty="0"/>
          </a:p>
        </p:txBody>
      </p:sp>
      <p:pic>
        <p:nvPicPr>
          <p:cNvPr id="4" name="Picture 3" descr="studio.jpg"/>
          <p:cNvPicPr>
            <a:picLocks noChangeAspect="1"/>
          </p:cNvPicPr>
          <p:nvPr/>
        </p:nvPicPr>
        <p:blipFill>
          <a:blip r:embed="rId3"/>
          <a:stretch>
            <a:fillRect/>
          </a:stretch>
        </p:blipFill>
        <p:spPr>
          <a:xfrm>
            <a:off x="4724400" y="3725863"/>
            <a:ext cx="3200400" cy="2400300"/>
          </a:xfrm>
          <a:prstGeom prst="rect">
            <a:avLst/>
          </a:prstGeom>
        </p:spPr>
      </p:pic>
      <p:pic>
        <p:nvPicPr>
          <p:cNvPr id="5" name="Picture 4" descr="petey.tiff"/>
          <p:cNvPicPr>
            <a:picLocks noChangeAspect="1"/>
          </p:cNvPicPr>
          <p:nvPr/>
        </p:nvPicPr>
        <p:blipFill>
          <a:blip r:embed="rId4"/>
          <a:stretch>
            <a:fillRect/>
          </a:stretch>
        </p:blipFill>
        <p:spPr>
          <a:xfrm>
            <a:off x="1066800" y="3725863"/>
            <a:ext cx="3200400" cy="238696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mini.jpg"/>
          <p:cNvPicPr>
            <a:picLocks noChangeAspect="1"/>
          </p:cNvPicPr>
          <p:nvPr/>
        </p:nvPicPr>
        <p:blipFill>
          <a:blip r:embed="rId2"/>
          <a:srcRect l="12857" t="12857" r="12857" b="12857"/>
          <a:stretch>
            <a:fillRect/>
          </a:stretch>
        </p:blipFill>
        <p:spPr>
          <a:xfrm>
            <a:off x="658813" y="4038600"/>
            <a:ext cx="2641601" cy="2641601"/>
          </a:xfrm>
          <a:prstGeom prst="rect">
            <a:avLst/>
          </a:prstGeom>
        </p:spPr>
      </p:pic>
      <p:sp>
        <p:nvSpPr>
          <p:cNvPr id="2" name="Title 1"/>
          <p:cNvSpPr>
            <a:spLocks noGrp="1"/>
          </p:cNvSpPr>
          <p:nvPr>
            <p:ph type="title"/>
          </p:nvPr>
        </p:nvSpPr>
        <p:spPr/>
        <p:txBody>
          <a:bodyPr/>
          <a:lstStyle/>
          <a:p>
            <a:r>
              <a:rPr lang="en-US" dirty="0" smtClean="0"/>
              <a:t>Equipment Basics</a:t>
            </a:r>
            <a:endParaRPr lang="en-US" dirty="0"/>
          </a:p>
        </p:txBody>
      </p:sp>
      <p:sp>
        <p:nvSpPr>
          <p:cNvPr id="3" name="Content Placeholder 2"/>
          <p:cNvSpPr>
            <a:spLocks noGrp="1"/>
          </p:cNvSpPr>
          <p:nvPr>
            <p:ph idx="1"/>
          </p:nvPr>
        </p:nvSpPr>
        <p:spPr/>
        <p:txBody>
          <a:bodyPr/>
          <a:lstStyle/>
          <a:p>
            <a:r>
              <a:rPr lang="en-US" dirty="0" smtClean="0"/>
              <a:t>Flip Mino HD – Video Camera</a:t>
            </a:r>
          </a:p>
          <a:p>
            <a:r>
              <a:rPr lang="en-US" dirty="0" smtClean="0"/>
              <a:t>Tripod</a:t>
            </a:r>
          </a:p>
          <a:p>
            <a:r>
              <a:rPr lang="en-US" dirty="0" smtClean="0"/>
              <a:t>Small Tripod</a:t>
            </a:r>
          </a:p>
          <a:p>
            <a:r>
              <a:rPr lang="en-US" dirty="0" smtClean="0"/>
              <a:t>USB Cable</a:t>
            </a:r>
            <a:endParaRPr lang="en-US" dirty="0"/>
          </a:p>
        </p:txBody>
      </p:sp>
      <p:pic>
        <p:nvPicPr>
          <p:cNvPr id="4" name="Picture 3" descr="flip120.jpg"/>
          <p:cNvPicPr>
            <a:picLocks noChangeAspect="1"/>
          </p:cNvPicPr>
          <p:nvPr/>
        </p:nvPicPr>
        <p:blipFill>
          <a:blip r:embed="rId3"/>
          <a:srcRect l="25714"/>
          <a:stretch>
            <a:fillRect/>
          </a:stretch>
        </p:blipFill>
        <p:spPr>
          <a:xfrm>
            <a:off x="658814" y="2057400"/>
            <a:ext cx="1471744" cy="1981200"/>
          </a:xfrm>
          <a:prstGeom prst="rect">
            <a:avLst/>
          </a:prstGeom>
        </p:spPr>
      </p:pic>
      <p:pic>
        <p:nvPicPr>
          <p:cNvPr id="5" name="Picture 4" descr="tripod.jpg"/>
          <p:cNvPicPr>
            <a:picLocks noChangeAspect="1"/>
          </p:cNvPicPr>
          <p:nvPr/>
        </p:nvPicPr>
        <p:blipFill>
          <a:blip r:embed="rId4"/>
          <a:srcRect l="25714" r="25714"/>
          <a:stretch>
            <a:fillRect/>
          </a:stretch>
        </p:blipFill>
        <p:spPr>
          <a:xfrm>
            <a:off x="6172200" y="2286000"/>
            <a:ext cx="2031989" cy="418353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mini.jpg"/>
          <p:cNvPicPr>
            <a:picLocks noChangeAspect="1"/>
          </p:cNvPicPr>
          <p:nvPr/>
        </p:nvPicPr>
        <p:blipFill>
          <a:blip r:embed="rId2"/>
          <a:srcRect l="12857" t="12857" r="12857" b="12857"/>
          <a:stretch>
            <a:fillRect/>
          </a:stretch>
        </p:blipFill>
        <p:spPr>
          <a:xfrm>
            <a:off x="658813" y="4038600"/>
            <a:ext cx="2641601" cy="2641601"/>
          </a:xfrm>
          <a:prstGeom prst="rect">
            <a:avLst/>
          </a:prstGeom>
        </p:spPr>
      </p:pic>
      <p:sp>
        <p:nvSpPr>
          <p:cNvPr id="2" name="Title 1"/>
          <p:cNvSpPr>
            <a:spLocks noGrp="1"/>
          </p:cNvSpPr>
          <p:nvPr>
            <p:ph type="title"/>
          </p:nvPr>
        </p:nvSpPr>
        <p:spPr/>
        <p:txBody>
          <a:bodyPr/>
          <a:lstStyle/>
          <a:p>
            <a:r>
              <a:rPr lang="en-US" dirty="0" smtClean="0"/>
              <a:t>Equipment Basics</a:t>
            </a:r>
            <a:endParaRPr lang="en-US" dirty="0"/>
          </a:p>
        </p:txBody>
      </p:sp>
      <p:sp>
        <p:nvSpPr>
          <p:cNvPr id="3" name="Content Placeholder 2"/>
          <p:cNvSpPr>
            <a:spLocks noGrp="1"/>
          </p:cNvSpPr>
          <p:nvPr>
            <p:ph idx="1"/>
          </p:nvPr>
        </p:nvSpPr>
        <p:spPr/>
        <p:txBody>
          <a:bodyPr/>
          <a:lstStyle/>
          <a:p>
            <a:r>
              <a:rPr lang="en-US" b="1" dirty="0" smtClean="0"/>
              <a:t>Flip Mino HD – Video Camera</a:t>
            </a:r>
          </a:p>
          <a:p>
            <a:r>
              <a:rPr lang="en-US" dirty="0" smtClean="0"/>
              <a:t>Tripod</a:t>
            </a:r>
          </a:p>
          <a:p>
            <a:r>
              <a:rPr lang="en-US" dirty="0" smtClean="0"/>
              <a:t>Small Tripod</a:t>
            </a:r>
          </a:p>
          <a:p>
            <a:r>
              <a:rPr lang="en-US" dirty="0" smtClean="0"/>
              <a:t>USB Cable</a:t>
            </a:r>
            <a:endParaRPr lang="en-US" dirty="0"/>
          </a:p>
        </p:txBody>
      </p:sp>
      <p:pic>
        <p:nvPicPr>
          <p:cNvPr id="4" name="Picture 3" descr="flip120.jpg"/>
          <p:cNvPicPr>
            <a:picLocks noChangeAspect="1"/>
          </p:cNvPicPr>
          <p:nvPr/>
        </p:nvPicPr>
        <p:blipFill>
          <a:blip r:embed="rId3"/>
          <a:srcRect l="25714"/>
          <a:stretch>
            <a:fillRect/>
          </a:stretch>
        </p:blipFill>
        <p:spPr>
          <a:xfrm>
            <a:off x="658814" y="2057400"/>
            <a:ext cx="1471744" cy="1981200"/>
          </a:xfrm>
          <a:prstGeom prst="rect">
            <a:avLst/>
          </a:prstGeom>
        </p:spPr>
      </p:pic>
      <p:pic>
        <p:nvPicPr>
          <p:cNvPr id="5" name="Picture 4" descr="tripod.jpg"/>
          <p:cNvPicPr>
            <a:picLocks noChangeAspect="1"/>
          </p:cNvPicPr>
          <p:nvPr/>
        </p:nvPicPr>
        <p:blipFill>
          <a:blip r:embed="rId4"/>
          <a:srcRect l="25714" r="25714"/>
          <a:stretch>
            <a:fillRect/>
          </a:stretch>
        </p:blipFill>
        <p:spPr>
          <a:xfrm>
            <a:off x="6172200" y="2286000"/>
            <a:ext cx="2031989" cy="418353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mini.jpg"/>
          <p:cNvPicPr>
            <a:picLocks noChangeAspect="1"/>
          </p:cNvPicPr>
          <p:nvPr/>
        </p:nvPicPr>
        <p:blipFill>
          <a:blip r:embed="rId2"/>
          <a:srcRect l="12857" t="12857" r="12857" b="12857"/>
          <a:stretch>
            <a:fillRect/>
          </a:stretch>
        </p:blipFill>
        <p:spPr>
          <a:xfrm>
            <a:off x="658813" y="4038600"/>
            <a:ext cx="2641601" cy="2641601"/>
          </a:xfrm>
          <a:prstGeom prst="rect">
            <a:avLst/>
          </a:prstGeom>
        </p:spPr>
      </p:pic>
      <p:sp>
        <p:nvSpPr>
          <p:cNvPr id="2" name="Title 1"/>
          <p:cNvSpPr>
            <a:spLocks noGrp="1"/>
          </p:cNvSpPr>
          <p:nvPr>
            <p:ph type="title"/>
          </p:nvPr>
        </p:nvSpPr>
        <p:spPr/>
        <p:txBody>
          <a:bodyPr/>
          <a:lstStyle/>
          <a:p>
            <a:r>
              <a:rPr lang="en-US" dirty="0" smtClean="0"/>
              <a:t>Equipment Basics</a:t>
            </a:r>
            <a:endParaRPr lang="en-US" dirty="0"/>
          </a:p>
        </p:txBody>
      </p:sp>
      <p:sp>
        <p:nvSpPr>
          <p:cNvPr id="3" name="Content Placeholder 2"/>
          <p:cNvSpPr>
            <a:spLocks noGrp="1"/>
          </p:cNvSpPr>
          <p:nvPr>
            <p:ph idx="1"/>
          </p:nvPr>
        </p:nvSpPr>
        <p:spPr/>
        <p:txBody>
          <a:bodyPr/>
          <a:lstStyle/>
          <a:p>
            <a:r>
              <a:rPr lang="en-US" dirty="0" smtClean="0"/>
              <a:t>Flip Mino HD – Video Camera</a:t>
            </a:r>
          </a:p>
          <a:p>
            <a:r>
              <a:rPr lang="en-US" b="1" dirty="0" smtClean="0"/>
              <a:t>Tripod</a:t>
            </a:r>
          </a:p>
          <a:p>
            <a:r>
              <a:rPr lang="en-US" dirty="0" smtClean="0"/>
              <a:t>Small Tripod</a:t>
            </a:r>
          </a:p>
          <a:p>
            <a:r>
              <a:rPr lang="en-US" dirty="0" smtClean="0"/>
              <a:t>USB Cable</a:t>
            </a:r>
            <a:endParaRPr lang="en-US" dirty="0"/>
          </a:p>
        </p:txBody>
      </p:sp>
      <p:pic>
        <p:nvPicPr>
          <p:cNvPr id="4" name="Picture 3" descr="flip120.jpg"/>
          <p:cNvPicPr>
            <a:picLocks noChangeAspect="1"/>
          </p:cNvPicPr>
          <p:nvPr/>
        </p:nvPicPr>
        <p:blipFill>
          <a:blip r:embed="rId3"/>
          <a:srcRect l="25714"/>
          <a:stretch>
            <a:fillRect/>
          </a:stretch>
        </p:blipFill>
        <p:spPr>
          <a:xfrm>
            <a:off x="658814" y="2057400"/>
            <a:ext cx="1471744" cy="1981200"/>
          </a:xfrm>
          <a:prstGeom prst="rect">
            <a:avLst/>
          </a:prstGeom>
        </p:spPr>
      </p:pic>
      <p:pic>
        <p:nvPicPr>
          <p:cNvPr id="5" name="Picture 4" descr="tripod.jpg"/>
          <p:cNvPicPr>
            <a:picLocks noChangeAspect="1"/>
          </p:cNvPicPr>
          <p:nvPr/>
        </p:nvPicPr>
        <p:blipFill>
          <a:blip r:embed="rId4"/>
          <a:srcRect l="25714" r="25714"/>
          <a:stretch>
            <a:fillRect/>
          </a:stretch>
        </p:blipFill>
        <p:spPr>
          <a:xfrm>
            <a:off x="6172200" y="2286000"/>
            <a:ext cx="2031989" cy="418353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Codex.thmx</Template>
  <TotalTime>261</TotalTime>
  <Words>2750</Words>
  <Application>Microsoft Macintosh PowerPoint</Application>
  <PresentationFormat>On-screen Show (4:3)</PresentationFormat>
  <Paragraphs>276</Paragraphs>
  <Slides>64</Slides>
  <Notes>29</Notes>
  <HiddenSlides>0</HiddenSlides>
  <MMClips>0</MMClips>
  <ScaleCrop>false</ScaleCrop>
  <HeadingPairs>
    <vt:vector size="4" baseType="variant">
      <vt:variant>
        <vt:lpstr>Design Template</vt:lpstr>
      </vt:variant>
      <vt:variant>
        <vt:i4>1</vt:i4>
      </vt:variant>
      <vt:variant>
        <vt:lpstr>Slide Titles</vt:lpstr>
      </vt:variant>
      <vt:variant>
        <vt:i4>64</vt:i4>
      </vt:variant>
    </vt:vector>
  </HeadingPairs>
  <TitlesOfParts>
    <vt:vector size="65" baseType="lpstr">
      <vt:lpstr>Codex</vt:lpstr>
      <vt:lpstr>Video Editing Workshop</vt:lpstr>
      <vt:lpstr>So who is this guy anyway?</vt:lpstr>
      <vt:lpstr>So who is this guy anyway?</vt:lpstr>
      <vt:lpstr>So who is this guy anyway?</vt:lpstr>
      <vt:lpstr>So who is this guy anyway?</vt:lpstr>
      <vt:lpstr>So who is this guy anyway?</vt:lpstr>
      <vt:lpstr>Equipment Basics</vt:lpstr>
      <vt:lpstr>Equipment Basics</vt:lpstr>
      <vt:lpstr>Equipment Basics</vt:lpstr>
      <vt:lpstr>Equipment Basics</vt:lpstr>
      <vt:lpstr>Equipment Basics</vt:lpstr>
      <vt:lpstr>Flip Mino HD</vt:lpstr>
      <vt:lpstr>Flip Mino HD</vt:lpstr>
      <vt:lpstr>Flip Mino HD</vt:lpstr>
      <vt:lpstr>Flip Mino HD</vt:lpstr>
      <vt:lpstr>Flip Mino HD</vt:lpstr>
      <vt:lpstr>Flip Mino HD</vt:lpstr>
      <vt:lpstr>Flip Mino HD</vt:lpstr>
      <vt:lpstr>Flip Mino HD</vt:lpstr>
      <vt:lpstr>Tripod</vt:lpstr>
      <vt:lpstr>Tripod</vt:lpstr>
      <vt:lpstr>Tripod</vt:lpstr>
      <vt:lpstr>Tripod</vt:lpstr>
      <vt:lpstr>Mini Tripod</vt:lpstr>
      <vt:lpstr>Mini Tripod</vt:lpstr>
      <vt:lpstr>Mini Tripod</vt:lpstr>
      <vt:lpstr>When Shooting</vt:lpstr>
      <vt:lpstr>When Shooting</vt:lpstr>
      <vt:lpstr>When Shooting</vt:lpstr>
      <vt:lpstr>When Shooting</vt:lpstr>
      <vt:lpstr>Lighting</vt:lpstr>
      <vt:lpstr>Lighting</vt:lpstr>
      <vt:lpstr>Audio</vt:lpstr>
      <vt:lpstr>Audio</vt:lpstr>
      <vt:lpstr>Audio</vt:lpstr>
      <vt:lpstr>Audio</vt:lpstr>
      <vt:lpstr>Types of Shoots</vt:lpstr>
      <vt:lpstr>Types of Shoots</vt:lpstr>
      <vt:lpstr>Types of Shoots</vt:lpstr>
      <vt:lpstr>Interview Shooting Rules</vt:lpstr>
      <vt:lpstr>Interview Shooting Rules</vt:lpstr>
      <vt:lpstr>Interview Shooting Rules</vt:lpstr>
      <vt:lpstr>Interview Shooting Rules</vt:lpstr>
      <vt:lpstr>Interview Shooting Rules</vt:lpstr>
      <vt:lpstr>Shooting Settings</vt:lpstr>
      <vt:lpstr>Rule of Thirds</vt:lpstr>
      <vt:lpstr>Rule of Thirds</vt:lpstr>
      <vt:lpstr>Lead Room/Framing</vt:lpstr>
      <vt:lpstr>Lead Room/Framing</vt:lpstr>
      <vt:lpstr>Framing</vt:lpstr>
      <vt:lpstr>Discussion/Forum Shooting Rules</vt:lpstr>
      <vt:lpstr>Discussion/Forum Shooting Rules</vt:lpstr>
      <vt:lpstr>Discussion/Forum Shooting Rules</vt:lpstr>
      <vt:lpstr>B-Roll, Extra &amp; Cutaway Footage</vt:lpstr>
      <vt:lpstr>B-Roll, Extra &amp; Cutaway Footage</vt:lpstr>
      <vt:lpstr>B-Roll, Extra &amp; Cutaway Footage</vt:lpstr>
      <vt:lpstr>B-Roll, Extra &amp; Cutaway Footage</vt:lpstr>
      <vt:lpstr>B-Roll, Extra &amp; Cutaway Footage</vt:lpstr>
      <vt:lpstr>B-Roll, Extra &amp; Cutaway Footage</vt:lpstr>
      <vt:lpstr>Helpful Links</vt:lpstr>
      <vt:lpstr>Helpful Links</vt:lpstr>
      <vt:lpstr>Helpful Links</vt:lpstr>
      <vt:lpstr>Where to edit?</vt:lpstr>
      <vt:lpstr>If you need more help? </vt:lpstr>
    </vt:vector>
  </TitlesOfParts>
  <Company>Indiana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Video Editing Workshop</dc:title>
  <dc:creator>Jonathan Morrison</dc:creator>
  <cp:lastModifiedBy>Pervasive Technology Institute Video Station</cp:lastModifiedBy>
  <cp:revision>32</cp:revision>
  <dcterms:created xsi:type="dcterms:W3CDTF">2010-02-08T19:51:23Z</dcterms:created>
  <dcterms:modified xsi:type="dcterms:W3CDTF">2010-02-08T19:54:43Z</dcterms:modified>
</cp:coreProperties>
</file>