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2" r:id="rId3"/>
    <p:sldId id="263" r:id="rId4"/>
    <p:sldId id="264" r:id="rId5"/>
    <p:sldId id="260" r:id="rId6"/>
    <p:sldId id="261" r:id="rId7"/>
    <p:sldId id="259" r:id="rId8"/>
    <p:sldId id="256" r:id="rId9"/>
    <p:sldId id="257" r:id="rId10"/>
    <p:sldId id="258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E14E5-B0B2-4530-A8E1-D9FF64AC15C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40E11-BA82-46EE-9322-3958EA9B7C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EC4D8-A3E9-3345-8F7A-38CB5AC583A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Hotel:</a:t>
            </a: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login nodes built</a:t>
            </a: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Torque/Moab online</a:t>
            </a: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and software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filesystems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Half the computes built and in torque/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moab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mounting /home and /soft</a:t>
            </a: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half built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Nimbus 2.5</a:t>
            </a: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future we plan to allow dynamic movement of nodes between these two pools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machines above using the FG LDAP and keys all installed from LDAP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A9E4-6A58-824F-A63E-2040F6B27AE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A9E4-6A58-824F-A63E-2040F6B27AE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A9E4-6A58-824F-A63E-2040F6B27AED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A9E4-6A58-824F-A63E-2040F6B27AED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AA9E4-6A58-824F-A63E-2040F6B27AED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40E11-BA82-46EE-9322-3958EA9B7C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5"/>
          <p:cNvSpPr>
            <a:spLocks noChangeArrowheads="1"/>
          </p:cNvSpPr>
          <p:nvPr userDrawn="1"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492875"/>
            <a:ext cx="2133600" cy="365125"/>
          </a:xfrm>
        </p:spPr>
        <p:txBody>
          <a:bodyPr/>
          <a:lstStyle/>
          <a:p>
            <a:fld id="{B3999606-967B-419A-9AEC-8752E61A74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ixture_reloaded_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441308" cy="979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7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15A1C-A950-4BF7-9F1F-2CA7C903A8E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FFF6C-AE4E-4FE6-A064-67A5E3D5DC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8374063" y="6491287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5" tIns="45713" rIns="91425" bIns="45713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E40701"/>
                </a:solidFill>
              </a:rPr>
              <a:t>A</a:t>
            </a:r>
            <a:r>
              <a:rPr lang="en-US" b="1" i="1" dirty="0">
                <a:solidFill>
                  <a:srgbClr val="EFBA00"/>
                </a:solidFill>
              </a:rPr>
              <a:t>L</a:t>
            </a:r>
            <a:r>
              <a:rPr lang="en-US" b="1" i="1" dirty="0">
                <a:solidFill>
                  <a:srgbClr val="1851CE"/>
                </a:solidFill>
              </a:rPr>
              <a:t>S</a:t>
            </a:r>
            <a:r>
              <a:rPr lang="en-US" b="1" i="1" dirty="0">
                <a:solidFill>
                  <a:srgbClr val="18A221"/>
                </a:solidFill>
              </a:rPr>
              <a:t>A</a:t>
            </a:r>
            <a:endParaRPr lang="en-US" dirty="0">
              <a:solidFill>
                <a:prstClr val="black"/>
              </a:solidFill>
              <a:latin typeface="Corbel" pitchFamily="34" charset="0"/>
            </a:endParaRPr>
          </a:p>
        </p:txBody>
      </p:sp>
      <p:pic>
        <p:nvPicPr>
          <p:cNvPr id="9" name="Picture 8" descr="pixture_reloaded_logo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441308" cy="9797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grids.ucs.indiana.edu/ptliupages/publications/BioCloud_TPDS_Journal_Jan4_2010.pdf" TargetMode="External"/><Relationship Id="rId3" Type="http://schemas.openxmlformats.org/officeDocument/2006/relationships/image" Target="../media/image21.png"/><Relationship Id="rId7" Type="http://schemas.openxmlformats.org/officeDocument/2006/relationships/hyperlink" Target="http://sc09.supercomputing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rids.ucs.indiana.edu/ptliupages/publications/MTAGSOct22-09A.pdf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hyperlink" Target="http://salsahpc.indiana.edu/ECMLS2010/papers/057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tiff"/><Relationship Id="rId5" Type="http://schemas.openxmlformats.org/officeDocument/2006/relationships/image" Target="../media/image2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Grid Early Projects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2010 User Advisory Board Meeting</a:t>
            </a:r>
          </a:p>
          <a:p>
            <a:r>
              <a:rPr lang="en-US" dirty="0" smtClean="0"/>
              <a:t>Pittsburgh, PA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/>
          <p:nvPr/>
        </p:nvGrpSpPr>
        <p:grpSpPr>
          <a:xfrm>
            <a:off x="-127205" y="1828800"/>
            <a:ext cx="8947355" cy="5029200"/>
            <a:chOff x="-152400" y="1657350"/>
            <a:chExt cx="8972550" cy="5200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1094"/>
            <a:stretch>
              <a:fillRect/>
            </a:stretch>
          </p:blipFill>
          <p:spPr bwMode="auto">
            <a:xfrm>
              <a:off x="550021" y="1692649"/>
              <a:ext cx="8212979" cy="5165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6"/>
            <p:cNvGrpSpPr/>
            <p:nvPr/>
          </p:nvGrpSpPr>
          <p:grpSpPr>
            <a:xfrm>
              <a:off x="914400" y="2038350"/>
              <a:ext cx="7391400" cy="3962400"/>
              <a:chOff x="914400" y="1981200"/>
              <a:chExt cx="7391400" cy="3962400"/>
            </a:xfrm>
          </p:grpSpPr>
          <p:cxnSp>
            <p:nvCxnSpPr>
              <p:cNvPr id="101" name="Straight Connector 100"/>
              <p:cNvCxnSpPr>
                <a:stCxn id="43" idx="3"/>
              </p:cNvCxnSpPr>
              <p:nvPr/>
            </p:nvCxnSpPr>
            <p:spPr>
              <a:xfrm>
                <a:off x="5020550" y="2795511"/>
                <a:ext cx="1065925" cy="1728864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4" name="Group 125"/>
              <p:cNvGrpSpPr/>
              <p:nvPr/>
            </p:nvGrpSpPr>
            <p:grpSpPr>
              <a:xfrm>
                <a:off x="914400" y="1981200"/>
                <a:ext cx="7391400" cy="3962400"/>
                <a:chOff x="914400" y="1981200"/>
                <a:chExt cx="7391400" cy="39624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H="1">
                  <a:off x="5372100" y="3619500"/>
                  <a:ext cx="1066800" cy="533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>
                  <a:stCxn id="63" idx="3"/>
                </p:cNvCxnSpPr>
                <p:nvPr/>
              </p:nvCxnSpPr>
              <p:spPr>
                <a:xfrm flipV="1">
                  <a:off x="994005" y="4552950"/>
                  <a:ext cx="5178195" cy="721926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>
                  <a:stCxn id="33" idx="3"/>
                </p:cNvCxnSpPr>
                <p:nvPr/>
              </p:nvCxnSpPr>
              <p:spPr>
                <a:xfrm flipH="1">
                  <a:off x="6172200" y="3537785"/>
                  <a:ext cx="1352550" cy="1015165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0800000" flipV="1">
                  <a:off x="6172200" y="3124200"/>
                  <a:ext cx="2133600" cy="1371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 flipV="1">
                  <a:off x="5867400" y="4800600"/>
                  <a:ext cx="14478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800600" y="3581400"/>
                  <a:ext cx="1371600" cy="914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5400000">
                  <a:off x="5448300" y="3619500"/>
                  <a:ext cx="1600200" cy="1524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5400000" flipH="1" flipV="1">
                  <a:off x="5486400" y="4572000"/>
                  <a:ext cx="762000" cy="609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flipV="1">
                  <a:off x="3200400" y="4495800"/>
                  <a:ext cx="2971800" cy="990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1524000" y="1981200"/>
                  <a:ext cx="4648200" cy="25146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14400" y="3657600"/>
                  <a:ext cx="5181600" cy="838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914400" y="4419600"/>
                  <a:ext cx="5257800" cy="7620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>
                  <a:stCxn id="47" idx="3"/>
                </p:cNvCxnSpPr>
                <p:nvPr/>
              </p:nvCxnSpPr>
              <p:spPr>
                <a:xfrm flipH="1">
                  <a:off x="6248400" y="3745741"/>
                  <a:ext cx="152400" cy="79299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" name="Group 17"/>
            <p:cNvGrpSpPr/>
            <p:nvPr/>
          </p:nvGrpSpPr>
          <p:grpSpPr>
            <a:xfrm>
              <a:off x="4724400" y="5162550"/>
              <a:ext cx="1295400" cy="762001"/>
              <a:chOff x="4572000" y="5105399"/>
              <a:chExt cx="1295400" cy="762001"/>
            </a:xfrm>
          </p:grpSpPr>
          <p:pic>
            <p:nvPicPr>
              <p:cNvPr id="12" name="Picture 1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572000" y="5105399"/>
                <a:ext cx="1295400" cy="762001"/>
              </a:xfrm>
              <a:prstGeom prst="rect">
                <a:avLst/>
              </a:prstGeom>
            </p:spPr>
          </p:pic>
          <p:pic>
            <p:nvPicPr>
              <p:cNvPr id="8" name="Picture 7" descr="arkansas.png"/>
              <p:cNvPicPr>
                <a:picLocks noChangeAspect="1"/>
              </p:cNvPicPr>
              <p:nvPr/>
            </p:nvPicPr>
            <p:blipFill>
              <a:blip r:embed="rId5" cstate="print"/>
              <a:srcRect l="22969" t="9376" r="22478" b="6238"/>
              <a:stretch>
                <a:fillRect/>
              </a:stretch>
            </p:blipFill>
            <p:spPr>
              <a:xfrm>
                <a:off x="4686300" y="5307430"/>
                <a:ext cx="266700" cy="378995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924425" y="5276850"/>
                <a:ext cx="91082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Arkansas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roup 19"/>
            <p:cNvGrpSpPr/>
            <p:nvPr/>
          </p:nvGrpSpPr>
          <p:grpSpPr>
            <a:xfrm>
              <a:off x="5486400" y="4095750"/>
              <a:ext cx="1219200" cy="685800"/>
              <a:chOff x="5295901" y="3377547"/>
              <a:chExt cx="1615126" cy="908509"/>
            </a:xfrm>
          </p:grpSpPr>
          <p:pic>
            <p:nvPicPr>
              <p:cNvPr id="9" name="Picture 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295901" y="3377547"/>
                <a:ext cx="1615126" cy="908509"/>
              </a:xfrm>
              <a:prstGeom prst="rect">
                <a:avLst/>
              </a:prstGeom>
            </p:spPr>
          </p:pic>
          <p:pic>
            <p:nvPicPr>
              <p:cNvPr id="10" name="Picture 9" descr="iu.png"/>
              <p:cNvPicPr>
                <a:picLocks noChangeAspect="1"/>
              </p:cNvPicPr>
              <p:nvPr/>
            </p:nvPicPr>
            <p:blipFill>
              <a:blip r:embed="rId6" cstate="print"/>
              <a:srcRect l="30000" t="23802" r="20000" b="21771"/>
              <a:stretch>
                <a:fillRect/>
              </a:stretch>
            </p:blipFill>
            <p:spPr>
              <a:xfrm>
                <a:off x="5486402" y="3663542"/>
                <a:ext cx="381000" cy="3810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699681" y="3541584"/>
                <a:ext cx="1110399" cy="60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Indiana </a:t>
                </a:r>
              </a:p>
              <a:p>
                <a:r>
                  <a:rPr lang="en-US" sz="12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2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roup 25"/>
            <p:cNvGrpSpPr/>
            <p:nvPr/>
          </p:nvGrpSpPr>
          <p:grpSpPr>
            <a:xfrm>
              <a:off x="1" y="4095750"/>
              <a:ext cx="1676400" cy="762001"/>
              <a:chOff x="2219326" y="761999"/>
              <a:chExt cx="1676400" cy="762001"/>
            </a:xfrm>
          </p:grpSpPr>
          <p:pic>
            <p:nvPicPr>
              <p:cNvPr id="22" name="Picture 21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219326" y="761999"/>
                <a:ext cx="1676400" cy="762001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67025" y="857250"/>
                <a:ext cx="878767" cy="5770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California at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Los Angeles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5" name="Picture 24" descr="ucla.png"/>
              <p:cNvPicPr>
                <a:picLocks noChangeAspect="1"/>
              </p:cNvPicPr>
              <p:nvPr/>
            </p:nvPicPr>
            <p:blipFill>
              <a:blip r:embed="rId7" cstate="print"/>
              <a:srcRect l="31583" t="40630" r="16736" b="31241"/>
              <a:stretch>
                <a:fillRect/>
              </a:stretch>
            </p:blipFill>
            <p:spPr>
              <a:xfrm>
                <a:off x="2400300" y="1057275"/>
                <a:ext cx="476250" cy="238125"/>
              </a:xfrm>
              <a:prstGeom prst="rect">
                <a:avLst/>
              </a:prstGeom>
            </p:spPr>
          </p:pic>
        </p:grpSp>
        <p:grpSp>
          <p:nvGrpSpPr>
            <p:cNvPr id="14" name="Group 33"/>
            <p:cNvGrpSpPr/>
            <p:nvPr/>
          </p:nvGrpSpPr>
          <p:grpSpPr>
            <a:xfrm>
              <a:off x="6914654" y="3181350"/>
              <a:ext cx="1010146" cy="685800"/>
              <a:chOff x="2418854" y="533401"/>
              <a:chExt cx="1010146" cy="685800"/>
            </a:xfrm>
          </p:grpSpPr>
          <p:pic>
            <p:nvPicPr>
              <p:cNvPr id="31" name="Picture 3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438400" y="533401"/>
                <a:ext cx="990600" cy="6858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2876550" y="676275"/>
                <a:ext cx="50687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Penn 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3" name="Picture 32" descr="penn.png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418854" y="609600"/>
                <a:ext cx="610096" cy="560471"/>
              </a:xfrm>
              <a:prstGeom prst="rect">
                <a:avLst/>
              </a:prstGeom>
            </p:spPr>
          </p:pic>
        </p:grpSp>
        <p:grpSp>
          <p:nvGrpSpPr>
            <p:cNvPr id="16" name="Group 39"/>
            <p:cNvGrpSpPr/>
            <p:nvPr/>
          </p:nvGrpSpPr>
          <p:grpSpPr>
            <a:xfrm>
              <a:off x="4019550" y="3200400"/>
              <a:ext cx="1295400" cy="770021"/>
              <a:chOff x="1295400" y="457200"/>
              <a:chExt cx="1295400" cy="770021"/>
            </a:xfrm>
          </p:grpSpPr>
          <p:pic>
            <p:nvPicPr>
              <p:cNvPr id="39" name="Picture 3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447800" y="533400"/>
                <a:ext cx="1143000" cy="644401"/>
              </a:xfrm>
              <a:prstGeom prst="rect">
                <a:avLst/>
              </a:prstGeom>
            </p:spPr>
          </p:pic>
          <p:pic>
            <p:nvPicPr>
              <p:cNvPr id="37" name="Picture 36" descr="iowa.png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295400" y="457200"/>
                <a:ext cx="838200" cy="770021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905000" y="619125"/>
                <a:ext cx="4796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Iowa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</p:grpSp>
        <p:grpSp>
          <p:nvGrpSpPr>
            <p:cNvPr id="18" name="Group 20"/>
            <p:cNvGrpSpPr/>
            <p:nvPr/>
          </p:nvGrpSpPr>
          <p:grpSpPr>
            <a:xfrm>
              <a:off x="4953000" y="3009900"/>
              <a:ext cx="1219200" cy="609600"/>
              <a:chOff x="2514597" y="634346"/>
              <a:chExt cx="1615127" cy="807564"/>
            </a:xfrm>
          </p:grpSpPr>
          <p:pic>
            <p:nvPicPr>
              <p:cNvPr id="15" name="Picture 1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514597" y="634346"/>
                <a:ext cx="1615127" cy="807564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75384" y="787237"/>
                <a:ext cx="1154340" cy="570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 smtClean="0">
                    <a:solidFill>
                      <a:prstClr val="black"/>
                    </a:solidFill>
                  </a:rPr>
                  <a:t>Univ.Illinois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at Chicago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9" name="Picture 18" descr="chicago.png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2533649" y="814238"/>
                <a:ext cx="586619" cy="538904"/>
              </a:xfrm>
              <a:prstGeom prst="rect">
                <a:avLst/>
              </a:prstGeom>
            </p:spPr>
          </p:pic>
        </p:grpSp>
        <p:grpSp>
          <p:nvGrpSpPr>
            <p:cNvPr id="20" name="Group 43"/>
            <p:cNvGrpSpPr/>
            <p:nvPr/>
          </p:nvGrpSpPr>
          <p:grpSpPr>
            <a:xfrm>
              <a:off x="4305300" y="2419350"/>
              <a:ext cx="1357851" cy="720601"/>
              <a:chOff x="1552575" y="609600"/>
              <a:chExt cx="1357851" cy="720601"/>
            </a:xfrm>
          </p:grpSpPr>
          <p:pic>
            <p:nvPicPr>
              <p:cNvPr id="41" name="Picture 40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600200" y="609600"/>
                <a:ext cx="1295400" cy="720601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2066925" y="790575"/>
                <a:ext cx="8435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University of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Minnesota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3" name="Picture 42" descr="minn.png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1552575" y="657225"/>
                <a:ext cx="715250" cy="657072"/>
              </a:xfrm>
              <a:prstGeom prst="rect">
                <a:avLst/>
              </a:prstGeom>
            </p:spPr>
          </p:pic>
        </p:grpSp>
        <p:grpSp>
          <p:nvGrpSpPr>
            <p:cNvPr id="21" name="Group 29"/>
            <p:cNvGrpSpPr/>
            <p:nvPr/>
          </p:nvGrpSpPr>
          <p:grpSpPr>
            <a:xfrm>
              <a:off x="5810463" y="2657475"/>
              <a:ext cx="1047537" cy="609600"/>
              <a:chOff x="1981200" y="555813"/>
              <a:chExt cx="1355635" cy="788895"/>
            </a:xfrm>
          </p:grpSpPr>
          <p:pic>
            <p:nvPicPr>
              <p:cNvPr id="27" name="Picture 26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981200" y="555813"/>
                <a:ext cx="1281954" cy="78889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442322" y="686920"/>
                <a:ext cx="894513" cy="5177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Michigan 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State</a:t>
                </a:r>
              </a:p>
            </p:txBody>
          </p:sp>
          <p:pic>
            <p:nvPicPr>
              <p:cNvPr id="29" name="Picture 28" descr="msu.png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2039470" y="679077"/>
                <a:ext cx="551491" cy="506632"/>
              </a:xfrm>
              <a:prstGeom prst="rect">
                <a:avLst/>
              </a:prstGeom>
            </p:spPr>
          </p:pic>
        </p:grpSp>
        <p:grpSp>
          <p:nvGrpSpPr>
            <p:cNvPr id="23" name="Group 47"/>
            <p:cNvGrpSpPr/>
            <p:nvPr/>
          </p:nvGrpSpPr>
          <p:grpSpPr>
            <a:xfrm>
              <a:off x="5638800" y="3395731"/>
              <a:ext cx="1143000" cy="700019"/>
              <a:chOff x="1676400" y="533400"/>
              <a:chExt cx="1143000" cy="700019"/>
            </a:xfrm>
          </p:grpSpPr>
          <p:pic>
            <p:nvPicPr>
              <p:cNvPr id="45" name="Picture 44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752600" y="533400"/>
                <a:ext cx="1066800" cy="644401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2247900" y="638175"/>
                <a:ext cx="52129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Notre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Dame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47" name="Picture 46" descr="nd.png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1676400" y="533400"/>
                <a:ext cx="762000" cy="700019"/>
              </a:xfrm>
              <a:prstGeom prst="rect">
                <a:avLst/>
              </a:prstGeom>
            </p:spPr>
          </p:pic>
        </p:grpSp>
        <p:grpSp>
          <p:nvGrpSpPr>
            <p:cNvPr id="26" name="Group 51"/>
            <p:cNvGrpSpPr/>
            <p:nvPr/>
          </p:nvGrpSpPr>
          <p:grpSpPr>
            <a:xfrm>
              <a:off x="2362200" y="5162550"/>
              <a:ext cx="1524000" cy="720601"/>
              <a:chOff x="1828800" y="685800"/>
              <a:chExt cx="1524000" cy="720601"/>
            </a:xfrm>
          </p:grpSpPr>
          <p:pic>
            <p:nvPicPr>
              <p:cNvPr id="49" name="Picture 48" descr="cloud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828800" y="685800"/>
                <a:ext cx="1524000" cy="720601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2286000" y="841802"/>
                <a:ext cx="104547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University of </a:t>
                </a: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Texas</a:t>
                </a:r>
                <a:r>
                  <a:rPr lang="en-US" sz="1050" dirty="0">
                    <a:solidFill>
                      <a:prstClr val="black"/>
                    </a:solidFill>
                  </a:rPr>
                  <a:t> a</a:t>
                </a:r>
                <a:r>
                  <a:rPr lang="en-US" sz="1050" dirty="0" smtClean="0">
                    <a:solidFill>
                      <a:prstClr val="black"/>
                    </a:solidFill>
                  </a:rPr>
                  <a:t>t El Paso</a:t>
                </a:r>
                <a:endParaRPr lang="en-US" sz="105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1" name="Picture 50" descr="utep.png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1857375" y="785926"/>
                <a:ext cx="619125" cy="568766"/>
              </a:xfrm>
              <a:prstGeom prst="rect">
                <a:avLst/>
              </a:prstGeom>
            </p:spPr>
          </p:pic>
        </p:grpSp>
        <p:grpSp>
          <p:nvGrpSpPr>
            <p:cNvPr id="30" name="Group 55"/>
            <p:cNvGrpSpPr/>
            <p:nvPr/>
          </p:nvGrpSpPr>
          <p:grpSpPr>
            <a:xfrm>
              <a:off x="-152400" y="3257550"/>
              <a:ext cx="1924050" cy="952347"/>
              <a:chOff x="1581150" y="838200"/>
              <a:chExt cx="1924050" cy="952347"/>
            </a:xfrm>
          </p:grpSpPr>
          <p:pic>
            <p:nvPicPr>
              <p:cNvPr id="53" name="Picture 52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838200"/>
                <a:ext cx="1752600" cy="838200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2293846" y="1076325"/>
                <a:ext cx="11256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IBM </a:t>
                </a:r>
                <a:r>
                  <a:rPr lang="en-US" sz="1050" dirty="0" err="1" smtClean="0">
                    <a:solidFill>
                      <a:prstClr val="black"/>
                    </a:solidFill>
                  </a:rPr>
                  <a:t>Almaden</a:t>
                </a:r>
                <a:endParaRPr lang="en-US" sz="1050" dirty="0" smtClean="0">
                  <a:solidFill>
                    <a:prstClr val="black"/>
                  </a:solidFill>
                </a:endParaRPr>
              </a:p>
              <a:p>
                <a:r>
                  <a:rPr lang="en-US" sz="1050" dirty="0" smtClean="0">
                    <a:solidFill>
                      <a:prstClr val="black"/>
                    </a:solidFill>
                  </a:rPr>
                  <a:t>Research Center</a:t>
                </a:r>
              </a:p>
            </p:txBody>
          </p:sp>
          <p:pic>
            <p:nvPicPr>
              <p:cNvPr id="55" name="Picture 54" descr="ibm.png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581150" y="876300"/>
                <a:ext cx="995196" cy="914247"/>
              </a:xfrm>
              <a:prstGeom prst="rect">
                <a:avLst/>
              </a:prstGeom>
            </p:spPr>
          </p:pic>
        </p:grpSp>
        <p:grpSp>
          <p:nvGrpSpPr>
            <p:cNvPr id="34" name="Group 59"/>
            <p:cNvGrpSpPr/>
            <p:nvPr/>
          </p:nvGrpSpPr>
          <p:grpSpPr>
            <a:xfrm>
              <a:off x="685800" y="1657350"/>
              <a:ext cx="1409700" cy="720601"/>
              <a:chOff x="1409700" y="609600"/>
              <a:chExt cx="1409700" cy="720601"/>
            </a:xfrm>
          </p:grpSpPr>
          <p:pic>
            <p:nvPicPr>
              <p:cNvPr id="57" name="Picture 56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447800" y="609600"/>
                <a:ext cx="1371600" cy="720601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1885950" y="790575"/>
                <a:ext cx="870751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Washington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University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59" name="Picture 58" descr="washington.png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1409700" y="711458"/>
                <a:ext cx="666750" cy="612517"/>
              </a:xfrm>
              <a:prstGeom prst="rect">
                <a:avLst/>
              </a:prstGeom>
            </p:spPr>
          </p:pic>
        </p:grpSp>
        <p:grpSp>
          <p:nvGrpSpPr>
            <p:cNvPr id="35" name="Group 63"/>
            <p:cNvGrpSpPr/>
            <p:nvPr/>
          </p:nvGrpSpPr>
          <p:grpSpPr>
            <a:xfrm>
              <a:off x="228600" y="4781550"/>
              <a:ext cx="1627641" cy="890154"/>
              <a:chOff x="1752600" y="516248"/>
              <a:chExt cx="1627641" cy="890154"/>
            </a:xfrm>
          </p:grpSpPr>
          <p:pic>
            <p:nvPicPr>
              <p:cNvPr id="61" name="Picture 60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752600" y="516248"/>
                <a:ext cx="1600200" cy="890154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381250" y="742950"/>
                <a:ext cx="998991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San Diego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Supercomputer</a:t>
                </a:r>
              </a:p>
              <a:p>
                <a:r>
                  <a:rPr lang="en-US" sz="1000" dirty="0" smtClean="0">
                    <a:solidFill>
                      <a:prstClr val="black"/>
                    </a:solidFill>
                  </a:rPr>
                  <a:t>Center</a:t>
                </a:r>
                <a:endParaRPr lang="en-US" sz="10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63" name="Picture 62" descr="sdsc.png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771650" y="666750"/>
                <a:ext cx="746355" cy="685647"/>
              </a:xfrm>
              <a:prstGeom prst="rect">
                <a:avLst/>
              </a:prstGeom>
            </p:spPr>
          </p:pic>
        </p:grpSp>
        <p:grpSp>
          <p:nvGrpSpPr>
            <p:cNvPr id="38" name="Group 68"/>
            <p:cNvGrpSpPr/>
            <p:nvPr/>
          </p:nvGrpSpPr>
          <p:grpSpPr>
            <a:xfrm>
              <a:off x="6248400" y="5619750"/>
              <a:ext cx="1447800" cy="838047"/>
              <a:chOff x="1143000" y="533400"/>
              <a:chExt cx="1447800" cy="838047"/>
            </a:xfrm>
          </p:grpSpPr>
          <p:grpSp>
            <p:nvGrpSpPr>
              <p:cNvPr id="40" name="Group 67"/>
              <p:cNvGrpSpPr/>
              <p:nvPr/>
            </p:nvGrpSpPr>
            <p:grpSpPr>
              <a:xfrm>
                <a:off x="1143000" y="533400"/>
                <a:ext cx="1447800" cy="720601"/>
                <a:chOff x="1143000" y="533400"/>
                <a:chExt cx="1447800" cy="720601"/>
              </a:xfrm>
            </p:grpSpPr>
            <p:pic>
              <p:nvPicPr>
                <p:cNvPr id="65" name="Picture 64" descr="cloud.png"/>
                <p:cNvPicPr>
                  <a:picLocks noChangeAspect="1"/>
                </p:cNvPicPr>
                <p:nvPr/>
              </p:nvPicPr>
              <p:blipFill>
                <a:blip r:embed="rId4" cstate="print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lum bright="19000"/>
                </a:blip>
                <a:stretch>
                  <a:fillRect/>
                </a:stretch>
              </p:blipFill>
              <p:spPr>
                <a:xfrm>
                  <a:off x="1143000" y="533400"/>
                  <a:ext cx="1447800" cy="720601"/>
                </a:xfrm>
                <a:prstGeom prst="rect">
                  <a:avLst/>
                </a:prstGeom>
              </p:spPr>
            </p:pic>
            <p:sp>
              <p:nvSpPr>
                <p:cNvPr id="66" name="TextBox 65"/>
                <p:cNvSpPr txBox="1"/>
                <p:nvPr/>
              </p:nvSpPr>
              <p:spPr>
                <a:xfrm>
                  <a:off x="1752853" y="685800"/>
                  <a:ext cx="761747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University</a:t>
                  </a:r>
                </a:p>
                <a:p>
                  <a:r>
                    <a:rPr lang="en-US" sz="1100" dirty="0" smtClean="0">
                      <a:solidFill>
                        <a:prstClr val="black"/>
                      </a:solidFill>
                    </a:rPr>
                    <a:t>of Florida</a:t>
                  </a:r>
                  <a:endParaRPr lang="en-US" sz="1100" dirty="0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67" name="Picture 66" descr="florida.png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1143000" y="609600"/>
                <a:ext cx="829302" cy="761847"/>
              </a:xfrm>
              <a:prstGeom prst="rect">
                <a:avLst/>
              </a:prstGeom>
            </p:spPr>
          </p:pic>
        </p:grpSp>
        <p:grpSp>
          <p:nvGrpSpPr>
            <p:cNvPr id="44" name="Group 72"/>
            <p:cNvGrpSpPr/>
            <p:nvPr/>
          </p:nvGrpSpPr>
          <p:grpSpPr>
            <a:xfrm>
              <a:off x="7543800" y="2647950"/>
              <a:ext cx="1276350" cy="770021"/>
              <a:chOff x="1771650" y="485775"/>
              <a:chExt cx="1276350" cy="770021"/>
            </a:xfrm>
          </p:grpSpPr>
          <p:pic>
            <p:nvPicPr>
              <p:cNvPr id="70" name="Picture 69" descr="cloud.png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lum bright="19000"/>
              </a:blip>
              <a:stretch>
                <a:fillRect/>
              </a:stretch>
            </p:blipFill>
            <p:spPr>
              <a:xfrm>
                <a:off x="1828800" y="533400"/>
                <a:ext cx="1219200" cy="644401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2324100" y="609600"/>
                <a:ext cx="64472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Johns </a:t>
                </a:r>
              </a:p>
              <a:p>
                <a:r>
                  <a:rPr lang="en-US" sz="1100" dirty="0" smtClean="0">
                    <a:solidFill>
                      <a:prstClr val="black"/>
                    </a:solidFill>
                  </a:rPr>
                  <a:t>Hopkins</a:t>
                </a:r>
                <a:endParaRPr lang="en-US" sz="1100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72" name="Picture 71" descr="hopkins.pn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771650" y="485775"/>
                <a:ext cx="838200" cy="770021"/>
              </a:xfrm>
              <a:prstGeom prst="rect">
                <a:avLst/>
              </a:prstGeom>
            </p:spPr>
          </p:pic>
        </p:grpSp>
      </p:grpSp>
      <p:grpSp>
        <p:nvGrpSpPr>
          <p:cNvPr id="48" name="Group 129"/>
          <p:cNvGrpSpPr/>
          <p:nvPr/>
        </p:nvGrpSpPr>
        <p:grpSpPr>
          <a:xfrm>
            <a:off x="0" y="-19050"/>
            <a:ext cx="9144000" cy="1314450"/>
            <a:chOff x="0" y="0"/>
            <a:chExt cx="9144000" cy="13144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0" y="0"/>
              <a:ext cx="821055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0" cstate="print"/>
            <a:srcRect r="88399"/>
            <a:stretch>
              <a:fillRect/>
            </a:stretch>
          </p:blipFill>
          <p:spPr bwMode="auto">
            <a:xfrm>
              <a:off x="8191500" y="0"/>
              <a:ext cx="952500" cy="1314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1" name="Rectangle 130"/>
          <p:cNvSpPr/>
          <p:nvPr/>
        </p:nvSpPr>
        <p:spPr>
          <a:xfrm>
            <a:off x="365760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i="1" dirty="0" smtClean="0">
                <a:solidFill>
                  <a:srgbClr val="990000"/>
                </a:solidFill>
              </a:rPr>
              <a:t>July 26-30, 2010  NCSA Summer School Workshop</a:t>
            </a:r>
          </a:p>
          <a:p>
            <a:pPr algn="r"/>
            <a:r>
              <a:rPr lang="en-US" sz="1600" dirty="0" smtClean="0">
                <a:solidFill>
                  <a:srgbClr val="7030A0"/>
                </a:solidFill>
              </a:rPr>
              <a:t>http://salsahpc.indiana.edu/tutorial</a:t>
            </a:r>
            <a:endParaRPr lang="en-US" sz="1600" i="1" dirty="0" smtClean="0">
              <a:solidFill>
                <a:srgbClr val="7030A0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0" y="1295400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prstClr val="black"/>
                </a:solidFill>
              </a:rPr>
              <a:t>300+ Students learning about Twister &amp; </a:t>
            </a:r>
            <a:r>
              <a:rPr lang="en-US" sz="1600" i="1" dirty="0" err="1" smtClean="0">
                <a:solidFill>
                  <a:prstClr val="black"/>
                </a:solidFill>
              </a:rPr>
              <a:t>Hadoop</a:t>
            </a:r>
            <a:r>
              <a:rPr lang="en-US" sz="1600" i="1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600" i="1" dirty="0" err="1" smtClean="0">
                <a:solidFill>
                  <a:prstClr val="black"/>
                </a:solidFill>
              </a:rPr>
              <a:t>MapReduce</a:t>
            </a:r>
            <a:r>
              <a:rPr lang="en-US" sz="1600" i="1" dirty="0" smtClean="0">
                <a:solidFill>
                  <a:prstClr val="black"/>
                </a:solidFill>
              </a:rPr>
              <a:t> technologies, supported by </a:t>
            </a:r>
            <a:r>
              <a:rPr lang="en-US" sz="1600" i="1" dirty="0" err="1" smtClean="0">
                <a:solidFill>
                  <a:prstClr val="black"/>
                </a:solidFill>
              </a:rPr>
              <a:t>FutureGrid</a:t>
            </a:r>
            <a:r>
              <a:rPr lang="en-US" sz="1600" i="1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315200" cy="60960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US" sz="2200" b="1" dirty="0" err="1" smtClean="0">
                <a:solidFill>
                  <a:srgbClr val="002060"/>
                </a:solidFill>
              </a:rPr>
              <a:t>Pairwise</a:t>
            </a:r>
            <a:r>
              <a:rPr lang="en-US" sz="2200" b="1" dirty="0" smtClean="0">
                <a:solidFill>
                  <a:srgbClr val="002060"/>
                </a:solidFill>
              </a:rPr>
              <a:t> Sequence Comparison using Smith Waterman </a:t>
            </a:r>
            <a:r>
              <a:rPr lang="en-US" sz="2200" b="1" dirty="0" err="1" smtClean="0">
                <a:solidFill>
                  <a:srgbClr val="002060"/>
                </a:solidFill>
              </a:rPr>
              <a:t>Gotoh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0" y="4495800"/>
            <a:ext cx="4267200" cy="9906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</a:pPr>
            <a:r>
              <a:rPr lang="en-US" sz="1600" dirty="0" smtClean="0">
                <a:solidFill>
                  <a:srgbClr val="002060"/>
                </a:solidFill>
              </a:rPr>
              <a:t>Typical MapReduce computation</a:t>
            </a:r>
          </a:p>
          <a:p>
            <a:pPr>
              <a:buClr>
                <a:srgbClr val="C00000"/>
              </a:buClr>
            </a:pPr>
            <a:r>
              <a:rPr lang="en-US" sz="1600" dirty="0" smtClean="0">
                <a:solidFill>
                  <a:srgbClr val="002060"/>
                </a:solidFill>
              </a:rPr>
              <a:t>Comparable efficiencies</a:t>
            </a:r>
          </a:p>
          <a:p>
            <a:pPr>
              <a:buClr>
                <a:srgbClr val="C00000"/>
              </a:buClr>
            </a:pPr>
            <a:r>
              <a:rPr lang="en-US" sz="1600" dirty="0" smtClean="0">
                <a:solidFill>
                  <a:srgbClr val="002060"/>
                </a:solidFill>
              </a:rPr>
              <a:t>Twister performs the best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6386" name="Picture 2" descr="D:\academic\phd\Publications\HPDCWorkshop\diagrams\sw-g-twi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029881" cy="4572000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775863"/>
            <a:ext cx="5410200" cy="364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757063"/>
            <a:ext cx="3057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54102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</a:rPr>
              <a:t>Xiaohong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Qiu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Jaliya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Ekanayake</a:t>
            </a:r>
            <a:r>
              <a:rPr lang="en-US" sz="1400" b="1" dirty="0" smtClean="0">
                <a:solidFill>
                  <a:prstClr val="black"/>
                </a:solidFill>
              </a:rPr>
              <a:t>, Scott </a:t>
            </a:r>
            <a:r>
              <a:rPr lang="en-US" sz="1400" b="1" dirty="0" err="1" smtClean="0">
                <a:solidFill>
                  <a:prstClr val="black"/>
                </a:solidFill>
              </a:rPr>
              <a:t>Beason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Thilina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Gunarathne</a:t>
            </a:r>
            <a:r>
              <a:rPr lang="en-US" sz="1400" b="1" dirty="0" smtClean="0">
                <a:solidFill>
                  <a:prstClr val="black"/>
                </a:solidFill>
              </a:rPr>
              <a:t>, Geoffrey Fox, Roger </a:t>
            </a:r>
            <a:r>
              <a:rPr lang="en-US" sz="1400" b="1" dirty="0" err="1" smtClean="0">
                <a:solidFill>
                  <a:prstClr val="black"/>
                </a:solidFill>
              </a:rPr>
              <a:t>Barga</a:t>
            </a:r>
            <a:r>
              <a:rPr lang="en-US" sz="1400" b="1" dirty="0" smtClean="0">
                <a:solidFill>
                  <a:prstClr val="black"/>
                </a:solidFill>
              </a:rPr>
              <a:t>, Dennis Gannon </a:t>
            </a:r>
            <a:r>
              <a:rPr lang="en-US" sz="1400" b="1" dirty="0" smtClean="0">
                <a:solidFill>
                  <a:prstClr val="black"/>
                </a:solidFill>
                <a:hlinkClick r:id="rId6"/>
              </a:rPr>
              <a:t>“</a:t>
            </a:r>
            <a:r>
              <a:rPr lang="en-US" sz="1400" b="1" i="1" dirty="0" smtClean="0">
                <a:solidFill>
                  <a:prstClr val="black"/>
                </a:solidFill>
                <a:hlinkClick r:id="rId6"/>
              </a:rPr>
              <a:t>Cloud Technologies for Bioinformatics Applications</a:t>
            </a:r>
            <a:r>
              <a:rPr lang="en-US" sz="1400" b="1" i="1" dirty="0" smtClean="0">
                <a:solidFill>
                  <a:prstClr val="black"/>
                </a:solidFill>
              </a:rPr>
              <a:t>”</a:t>
            </a:r>
            <a:r>
              <a:rPr lang="en-US" sz="1400" b="1" dirty="0" smtClean="0">
                <a:solidFill>
                  <a:prstClr val="black"/>
                </a:solidFill>
              </a:rPr>
              <a:t>, Proceedings of the 2nd ACM Workshop on Many-Task Computing on Grids and Supercomputers (</a:t>
            </a:r>
            <a:r>
              <a:rPr lang="en-US" sz="1400" b="1" dirty="0" smtClean="0">
                <a:solidFill>
                  <a:prstClr val="black"/>
                </a:solidFill>
                <a:hlinkClick r:id="rId7"/>
              </a:rPr>
              <a:t>SC09</a:t>
            </a:r>
            <a:r>
              <a:rPr lang="en-US" sz="1400" b="1" dirty="0" smtClean="0">
                <a:solidFill>
                  <a:prstClr val="black"/>
                </a:solidFill>
              </a:rPr>
              <a:t>), Portland, Oregon, November 16th, 2009</a:t>
            </a:r>
          </a:p>
          <a:p>
            <a:endParaRPr lang="en-US" sz="1400" b="1" dirty="0" smtClean="0">
              <a:solidFill>
                <a:prstClr val="black"/>
              </a:solidFill>
            </a:endParaRPr>
          </a:p>
          <a:p>
            <a:r>
              <a:rPr lang="en-US" sz="1400" b="1" dirty="0" err="1" smtClean="0">
                <a:solidFill>
                  <a:prstClr val="black"/>
                </a:solidFill>
              </a:rPr>
              <a:t>Jaliya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Ekanayake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Thilina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Gunarathne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Xiaohong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Qiu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smtClean="0">
                <a:solidFill>
                  <a:prstClr val="black"/>
                </a:solidFill>
                <a:hlinkClick r:id="rId8"/>
              </a:rPr>
              <a:t>“</a:t>
            </a:r>
            <a:r>
              <a:rPr lang="en-US" sz="1400" b="1" i="1" dirty="0" smtClean="0">
                <a:solidFill>
                  <a:prstClr val="black"/>
                </a:solidFill>
                <a:hlinkClick r:id="rId8"/>
              </a:rPr>
              <a:t>Cloud Technologies for Bioinformatics Applications</a:t>
            </a:r>
            <a:r>
              <a:rPr lang="en-US" sz="1400" b="1" dirty="0" smtClean="0">
                <a:solidFill>
                  <a:prstClr val="black"/>
                </a:solidFill>
              </a:rPr>
              <a:t>”, invited paper submitted to the Journal of IEEE Transactions on Parallel and Distributed Systems (under review).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Sequence Assembly in the Clouds</a:t>
            </a:r>
            <a:endParaRPr lang="en-US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90800" y="4724401"/>
            <a:ext cx="2743200" cy="457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b="1" dirty="0" smtClean="0"/>
              <a:t>Cap3</a:t>
            </a:r>
            <a:r>
              <a:rPr lang="en-US" sz="2000" dirty="0" smtClean="0"/>
              <a:t> parallel efficiency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638800" y="4724401"/>
            <a:ext cx="3505200" cy="762000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/>
              <a:t>Cap3</a:t>
            </a:r>
            <a:r>
              <a:rPr lang="en-US" sz="2000" dirty="0"/>
              <a:t> </a:t>
            </a:r>
            <a:r>
              <a:rPr lang="en-US" sz="2000" dirty="0" smtClean="0"/>
              <a:t>– Per core per file (458 reads in each file) time to process sequences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" name="Picture 7" descr="cap3_tempest_eff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8800" y="1524000"/>
            <a:ext cx="3429000" cy="3124200"/>
          </a:xfrm>
          <a:prstGeom prst="rect">
            <a:avLst/>
          </a:prstGeom>
        </p:spPr>
      </p:pic>
      <p:pic>
        <p:nvPicPr>
          <p:cNvPr id="11" name="Picture 10" descr="fig4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09800" y="1524000"/>
            <a:ext cx="3352800" cy="3124200"/>
          </a:xfrm>
          <a:prstGeom prst="rect">
            <a:avLst/>
          </a:prstGeom>
        </p:spPr>
      </p:pic>
      <p:grpSp>
        <p:nvGrpSpPr>
          <p:cNvPr id="2" name="Group 6"/>
          <p:cNvGrpSpPr/>
          <p:nvPr/>
        </p:nvGrpSpPr>
        <p:grpSpPr>
          <a:xfrm>
            <a:off x="76200" y="2133600"/>
            <a:ext cx="2057400" cy="2514600"/>
            <a:chOff x="228600" y="1066800"/>
            <a:chExt cx="2057400" cy="2514600"/>
          </a:xfrm>
        </p:grpSpPr>
        <p:sp>
          <p:nvSpPr>
            <p:cNvPr id="9" name="Rectangle 8"/>
            <p:cNvSpPr/>
            <p:nvPr/>
          </p:nvSpPr>
          <p:spPr>
            <a:xfrm>
              <a:off x="228600" y="1066800"/>
              <a:ext cx="2057400" cy="2514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" name="Group 30"/>
            <p:cNvGrpSpPr/>
            <p:nvPr/>
          </p:nvGrpSpPr>
          <p:grpSpPr>
            <a:xfrm>
              <a:off x="381000" y="1143000"/>
              <a:ext cx="1752600" cy="2286000"/>
              <a:chOff x="228600" y="990600"/>
              <a:chExt cx="1912896" cy="2731532"/>
            </a:xfrm>
          </p:grpSpPr>
          <p:grpSp>
            <p:nvGrpSpPr>
              <p:cNvPr id="7" name="Group 32"/>
              <p:cNvGrpSpPr/>
              <p:nvPr/>
            </p:nvGrpSpPr>
            <p:grpSpPr>
              <a:xfrm>
                <a:off x="228600" y="990600"/>
                <a:ext cx="1912896" cy="2731532"/>
                <a:chOff x="381000" y="2133600"/>
                <a:chExt cx="1912896" cy="2731532"/>
              </a:xfrm>
            </p:grpSpPr>
            <p:grpSp>
              <p:nvGrpSpPr>
                <p:cNvPr id="10" name="Group 33"/>
                <p:cNvGrpSpPr/>
                <p:nvPr/>
              </p:nvGrpSpPr>
              <p:grpSpPr>
                <a:xfrm>
                  <a:off x="457200" y="2438400"/>
                  <a:ext cx="1828800" cy="2057400"/>
                  <a:chOff x="457200" y="2133600"/>
                  <a:chExt cx="1828800" cy="2057400"/>
                </a:xfrm>
              </p:grpSpPr>
              <p:grpSp>
                <p:nvGrpSpPr>
                  <p:cNvPr id="12" name="Group 32"/>
                  <p:cNvGrpSpPr/>
                  <p:nvPr/>
                </p:nvGrpSpPr>
                <p:grpSpPr>
                  <a:xfrm>
                    <a:off x="457200" y="2133600"/>
                    <a:ext cx="685800" cy="2057400"/>
                    <a:chOff x="457200" y="2133600"/>
                    <a:chExt cx="685800" cy="2057400"/>
                  </a:xfrm>
                </p:grpSpPr>
                <p:sp>
                  <p:nvSpPr>
                    <p:cNvPr id="28" name="Oval 7"/>
                    <p:cNvSpPr/>
                    <p:nvPr/>
                  </p:nvSpPr>
                  <p:spPr>
                    <a:xfrm>
                      <a:off x="457200" y="3048000"/>
                      <a:ext cx="609600" cy="3048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pic>
                  <p:nvPicPr>
                    <p:cNvPr id="29" name="Picture 3" descr="C:\Users\jaliya\AppData\Local\Microsoft\Windows\Temporary Internet Files\Content.IE5\ZADX9HCR\MCj0432599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2133600"/>
                      <a:ext cx="6858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30" name="Picture 4" descr="C:\Users\jaliya\AppData\Local\Microsoft\Windows\Temporary Internet Files\Content.IE5\FAU9V9F3\MCj0432605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57200" y="3581400"/>
                      <a:ext cx="609600" cy="60960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31" name="Straight Arrow Connector 30"/>
                    <p:cNvCxnSpPr/>
                    <p:nvPr/>
                  </p:nvCxnSpPr>
                  <p:spPr>
                    <a:xfrm rot="5400000">
                      <a:off x="648494" y="29329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/>
                    <p:cNvCxnSpPr/>
                    <p:nvPr/>
                  </p:nvCxnSpPr>
                  <p:spPr>
                    <a:xfrm rot="5400000">
                      <a:off x="648494" y="35425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5" name="Group 28"/>
                  <p:cNvGrpSpPr/>
                  <p:nvPr/>
                </p:nvGrpSpPr>
                <p:grpSpPr>
                  <a:xfrm>
                    <a:off x="1600200" y="2133600"/>
                    <a:ext cx="685800" cy="2057400"/>
                    <a:chOff x="1371600" y="2133600"/>
                    <a:chExt cx="685800" cy="2057400"/>
                  </a:xfrm>
                </p:grpSpPr>
                <p:sp>
                  <p:nvSpPr>
                    <p:cNvPr id="23" name="Oval 22"/>
                    <p:cNvSpPr/>
                    <p:nvPr/>
                  </p:nvSpPr>
                  <p:spPr>
                    <a:xfrm>
                      <a:off x="1371600" y="3048000"/>
                      <a:ext cx="609600" cy="304800"/>
                    </a:xfrm>
                    <a:prstGeom prst="ellipse">
                      <a:avLst/>
                    </a:prstGeom>
                  </p:spPr>
                  <p:style>
                    <a:lnRef idx="1">
                      <a:schemeClr val="accent5"/>
                    </a:lnRef>
                    <a:fillRef idx="2">
                      <a:schemeClr val="accent5"/>
                    </a:fillRef>
                    <a:effectRef idx="1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solidFill>
                          <a:prstClr val="black"/>
                        </a:solidFill>
                      </a:endParaRPr>
                    </a:p>
                  </p:txBody>
                </p:sp>
                <p:pic>
                  <p:nvPicPr>
                    <p:cNvPr id="24" name="Picture 3" descr="C:\Users\jaliya\AppData\Local\Microsoft\Windows\Temporary Internet Files\Content.IE5\ZADX9HCR\MCj0432599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2133600"/>
                      <a:ext cx="685800" cy="685800"/>
                    </a:xfrm>
                    <a:prstGeom prst="rect">
                      <a:avLst/>
                    </a:prstGeom>
                    <a:noFill/>
                  </p:spPr>
                </p:pic>
                <p:pic>
                  <p:nvPicPr>
                    <p:cNvPr id="25" name="Picture 4" descr="C:\Users\jaliya\AppData\Local\Microsoft\Windows\Temporary Internet Files\Content.IE5\FAU9V9F3\MCj04326050000[1]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1371600" y="3581400"/>
                      <a:ext cx="609600" cy="609600"/>
                    </a:xfrm>
                    <a:prstGeom prst="rect">
                      <a:avLst/>
                    </a:prstGeom>
                    <a:noFill/>
                  </p:spPr>
                </p:pic>
                <p:cxnSp>
                  <p:nvCxnSpPr>
                    <p:cNvPr id="26" name="Straight Arrow Connector 25"/>
                    <p:cNvCxnSpPr/>
                    <p:nvPr/>
                  </p:nvCxnSpPr>
                  <p:spPr>
                    <a:xfrm rot="5400000">
                      <a:off x="1562894" y="29329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Straight Arrow Connector 26"/>
                    <p:cNvCxnSpPr/>
                    <p:nvPr/>
                  </p:nvCxnSpPr>
                  <p:spPr>
                    <a:xfrm rot="5400000">
                      <a:off x="1562894" y="3542506"/>
                      <a:ext cx="228600" cy="1588"/>
                    </a:xfrm>
                    <a:prstGeom prst="straightConnector1">
                      <a:avLst/>
                    </a:prstGeom>
                    <a:ln w="3175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8" name="Group 31"/>
                  <p:cNvGrpSpPr/>
                  <p:nvPr/>
                </p:nvGrpSpPr>
                <p:grpSpPr>
                  <a:xfrm>
                    <a:off x="1219200" y="3200400"/>
                    <a:ext cx="228600" cy="76200"/>
                    <a:chOff x="1219200" y="3200400"/>
                    <a:chExt cx="228600" cy="76200"/>
                  </a:xfrm>
                </p:grpSpPr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1371600" y="3200400"/>
                      <a:ext cx="76200" cy="762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1219200" y="3200400"/>
                      <a:ext cx="76200" cy="76200"/>
                    </a:xfrm>
                    <a:prstGeom prst="ellipse">
                      <a:avLst/>
                    </a:prstGeom>
                    <a:solidFill>
                      <a:srgbClr val="002060"/>
                    </a:solidFill>
                    <a:ln>
                      <a:solidFill>
                        <a:srgbClr val="00206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381000" y="2133600"/>
                  <a:ext cx="19128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>
                          <a:lumMod val="50000"/>
                        </a:srgbClr>
                      </a:solidFill>
                    </a:rPr>
                    <a:t>Input files (FASTA)</a:t>
                  </a:r>
                  <a:endParaRPr lang="en-US" b="1" dirty="0">
                    <a:solidFill>
                      <a:srgbClr val="1F497D">
                        <a:lumMod val="50000"/>
                      </a:srgbClr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85800" y="4495800"/>
                  <a:ext cx="13163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1F497D">
                          <a:lumMod val="50000"/>
                        </a:srgbClr>
                      </a:solidFill>
                    </a:rPr>
                    <a:t>Output files</a:t>
                  </a:r>
                  <a:endParaRPr lang="en-US" b="1" dirty="0">
                    <a:solidFill>
                      <a:srgbClr val="1F497D">
                        <a:lumMod val="50000"/>
                      </a:srgbClr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304800" y="2209800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</a:rPr>
                  <a:t>CAP3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447800" y="2209800"/>
                <a:ext cx="5757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prstClr val="black"/>
                    </a:solidFill>
                  </a:rPr>
                  <a:t>CAP3</a:t>
                </a:r>
                <a:endParaRPr lang="en-US" sz="14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0" y="1219201"/>
            <a:ext cx="2209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CAP3</a:t>
            </a:r>
            <a:r>
              <a:rPr lang="en-US" sz="2000" b="1" dirty="0" smtClean="0">
                <a:solidFill>
                  <a:prstClr val="white"/>
                </a:solidFill>
              </a:rPr>
              <a:t>  </a:t>
            </a:r>
            <a:r>
              <a:rPr lang="en-US" sz="2000" b="1" dirty="0" smtClean="0">
                <a:solidFill>
                  <a:srgbClr val="1F497D">
                    <a:lumMod val="50000"/>
                  </a:srgbClr>
                </a:solidFill>
              </a:rPr>
              <a:t>- </a:t>
            </a:r>
            <a:r>
              <a:rPr lang="en-US" sz="2000" b="1" dirty="0" smtClean="0">
                <a:solidFill>
                  <a:srgbClr val="1F497D"/>
                </a:solidFill>
              </a:rPr>
              <a:t>Expressed Sequence Tagging</a:t>
            </a:r>
            <a:endParaRPr lang="en-US" sz="2000" b="1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5486400"/>
            <a:ext cx="868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prstClr val="black"/>
                </a:solidFill>
              </a:rPr>
              <a:t>Thilina</a:t>
            </a:r>
            <a:r>
              <a:rPr lang="en-US" sz="1400" b="1" dirty="0" smtClean="0">
                <a:solidFill>
                  <a:prstClr val="black"/>
                </a:solidFill>
              </a:rPr>
              <a:t> </a:t>
            </a:r>
            <a:r>
              <a:rPr lang="en-US" sz="1400" b="1" dirty="0" err="1" smtClean="0">
                <a:solidFill>
                  <a:prstClr val="black"/>
                </a:solidFill>
              </a:rPr>
              <a:t>Gunarathne</a:t>
            </a:r>
            <a:r>
              <a:rPr lang="en-US" sz="1400" b="1" dirty="0" smtClean="0">
                <a:solidFill>
                  <a:prstClr val="black"/>
                </a:solidFill>
              </a:rPr>
              <a:t>, </a:t>
            </a:r>
            <a:r>
              <a:rPr lang="en-US" sz="1400" b="1" dirty="0" err="1" smtClean="0">
                <a:solidFill>
                  <a:prstClr val="black"/>
                </a:solidFill>
              </a:rPr>
              <a:t>Tak</a:t>
            </a:r>
            <a:r>
              <a:rPr lang="en-US" sz="1400" b="1" dirty="0" smtClean="0">
                <a:solidFill>
                  <a:prstClr val="black"/>
                </a:solidFill>
              </a:rPr>
              <a:t>-Lon Wu, Judy </a:t>
            </a:r>
            <a:r>
              <a:rPr lang="en-US" sz="1400" b="1" dirty="0" err="1" smtClean="0">
                <a:solidFill>
                  <a:prstClr val="black"/>
                </a:solidFill>
              </a:rPr>
              <a:t>Qiu</a:t>
            </a:r>
            <a:r>
              <a:rPr lang="en-US" sz="1400" b="1" dirty="0" smtClean="0">
                <a:solidFill>
                  <a:prstClr val="black"/>
                </a:solidFill>
              </a:rPr>
              <a:t>, and Geoffrey Fox, </a:t>
            </a:r>
          </a:p>
          <a:p>
            <a:r>
              <a:rPr lang="en-US" sz="1400" b="1" dirty="0" smtClean="0">
                <a:solidFill>
                  <a:prstClr val="black"/>
                </a:solidFill>
              </a:rPr>
              <a:t>“</a:t>
            </a:r>
            <a:r>
              <a:rPr lang="en-US" sz="1400" b="1" i="1" dirty="0" smtClean="0">
                <a:solidFill>
                  <a:srgbClr val="0033CC"/>
                </a:solidFill>
                <a:hlinkClick r:id="rId7"/>
              </a:rPr>
              <a:t>Cloud Computing Paradigms for Pleasingly Parallel Biomedical Applications</a:t>
            </a:r>
            <a:r>
              <a:rPr lang="en-US" sz="1400" b="1" dirty="0" smtClean="0">
                <a:solidFill>
                  <a:prstClr val="black"/>
                </a:solidFill>
              </a:rPr>
              <a:t>”, March 21, 2010. Proceedings of Emerging Computational Methods for the Life Sciences Workshop of ACM </a:t>
            </a:r>
            <a:r>
              <a:rPr lang="en-US" sz="1400" b="1" dirty="0" smtClean="0">
                <a:solidFill>
                  <a:srgbClr val="0033CC"/>
                </a:solidFill>
              </a:rPr>
              <a:t>HPDC</a:t>
            </a:r>
            <a:r>
              <a:rPr lang="en-US" sz="1400" b="1" dirty="0" smtClean="0">
                <a:solidFill>
                  <a:prstClr val="black"/>
                </a:solidFill>
              </a:rPr>
              <a:t> 2010 conference, Chicago, Illinois, June 20-25, 2010</a:t>
            </a:r>
            <a:r>
              <a:rPr lang="en-US" sz="1600" b="1" dirty="0" smtClean="0">
                <a:solidFill>
                  <a:prstClr val="black"/>
                </a:solidFill>
              </a:rPr>
              <a:t>.</a:t>
            </a:r>
            <a:endParaRPr lang="en-US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Andre </a:t>
            </a:r>
            <a:r>
              <a:rPr lang="en-US" sz="2400" dirty="0" err="1" smtClean="0"/>
              <a:t>Luckow</a:t>
            </a:r>
            <a:r>
              <a:rPr lang="en-US" sz="2400" dirty="0" smtClean="0"/>
              <a:t>, Lukasz </a:t>
            </a:r>
            <a:r>
              <a:rPr lang="en-US" sz="2400" dirty="0" err="1" smtClean="0"/>
              <a:t>Lacinski</a:t>
            </a:r>
            <a:r>
              <a:rPr lang="en-US" sz="2400" dirty="0" smtClean="0"/>
              <a:t>, Shantenu Jha</a:t>
            </a:r>
            <a:r>
              <a:rPr lang="en-US" sz="2400" u="sng" dirty="0" smtClean="0"/>
              <a:t>, SAGA </a:t>
            </a:r>
            <a:r>
              <a:rPr lang="en-US" sz="2400" u="sng" dirty="0" err="1" smtClean="0"/>
              <a:t>BigJob</a:t>
            </a:r>
            <a:r>
              <a:rPr lang="en-US" sz="2400" u="sng" dirty="0" smtClean="0"/>
              <a:t>: An Extensible and</a:t>
            </a:r>
            <a:r>
              <a:rPr lang="en-US" sz="2400" dirty="0" smtClean="0"/>
              <a:t> </a:t>
            </a:r>
            <a:r>
              <a:rPr lang="en-US" sz="2400" u="sng" dirty="0" smtClean="0"/>
              <a:t>Interoperable Pilot-Job Abstraction for Distributed Applications and Systems</a:t>
            </a:r>
            <a:r>
              <a:rPr lang="en-US" sz="2400" dirty="0" smtClean="0"/>
              <a:t>, Center for Computation &amp; Technology, Louisiana State University; Department of Computer Science, Louisiana State University; e-Science Institute, Edinburgh, UK</a:t>
            </a:r>
          </a:p>
          <a:p>
            <a:r>
              <a:rPr lang="en-US" sz="2400" dirty="0" smtClean="0"/>
              <a:t>Used Nimbus on FutureGrid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FutureGrid</a:t>
            </a:r>
            <a:r>
              <a:rPr lang="en-US" dirty="0" smtClean="0"/>
              <a:t> Activities at U Chicago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Built the UC resource (hotel) and integrated it into the </a:t>
            </a:r>
            <a:r>
              <a:rPr lang="en-US" dirty="0" err="1" smtClean="0"/>
              <a:t>FutureGrid</a:t>
            </a:r>
            <a:r>
              <a:rPr lang="en-US" dirty="0" smtClean="0"/>
              <a:t> infrastructure + Nimbus installation</a:t>
            </a:r>
          </a:p>
          <a:p>
            <a:r>
              <a:rPr lang="en-US" dirty="0" smtClean="0"/>
              <a:t>Nimbus releases containing FG-driven features:</a:t>
            </a:r>
          </a:p>
          <a:p>
            <a:pPr lvl="1"/>
            <a:r>
              <a:rPr lang="en-US" dirty="0" smtClean="0"/>
              <a:t>Zero -&gt; cloud installation process and user management tools (Nimbus 2.5, 07/30) </a:t>
            </a:r>
          </a:p>
          <a:p>
            <a:pPr lvl="1"/>
            <a:r>
              <a:rPr lang="en-US" dirty="0" smtClean="0"/>
              <a:t>Nimbus installer (Nimbus 2.4, 05/05)</a:t>
            </a:r>
          </a:p>
          <a:p>
            <a:pPr lvl="1"/>
            <a:r>
              <a:rPr lang="en-US" dirty="0" smtClean="0"/>
              <a:t>Web interface for credential distribution (Nimbus 2.3, 02/02)</a:t>
            </a:r>
          </a:p>
          <a:p>
            <a:r>
              <a:rPr lang="en-US" dirty="0" smtClean="0"/>
              <a:t>Supported demonstrations, exploration, and early users of FG (see following slides)</a:t>
            </a:r>
          </a:p>
          <a:p>
            <a:r>
              <a:rPr lang="en-US" dirty="0" smtClean="0"/>
              <a:t>Prepared documentation and tutorials for FG users</a:t>
            </a:r>
          </a:p>
          <a:p>
            <a:r>
              <a:rPr lang="en-US" dirty="0" smtClean="0"/>
              <a:t>UC team: Kate Keahey, David </a:t>
            </a:r>
            <a:r>
              <a:rPr lang="en-US" dirty="0" err="1" smtClean="0"/>
              <a:t>LaBissoniere</a:t>
            </a:r>
            <a:r>
              <a:rPr lang="en-US" dirty="0" smtClean="0"/>
              <a:t>, Tim Freeman, Ti Leggett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E497-2FD8-D149-B7B6-BF34081EC9CE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Sky Computing on </a:t>
            </a:r>
            <a:r>
              <a:rPr lang="en-US" dirty="0" err="1" smtClean="0"/>
              <a:t>FutureGrid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7714" y="1999346"/>
            <a:ext cx="443048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Combine resources obtained in multiple clouds</a:t>
            </a:r>
          </a:p>
          <a:p>
            <a:r>
              <a:rPr lang="en-US" dirty="0" smtClean="0"/>
              <a:t>Integration of resources from Grid5000 and </a:t>
            </a:r>
            <a:r>
              <a:rPr lang="en-US" dirty="0" err="1" smtClean="0"/>
              <a:t>FutureGrid</a:t>
            </a:r>
            <a:endParaRPr lang="en-US" dirty="0" smtClean="0"/>
          </a:p>
          <a:p>
            <a:r>
              <a:rPr lang="en-US" dirty="0" smtClean="0"/>
              <a:t>Deployed a virtual cluster of over 1000 cores on Grid5000 and </a:t>
            </a:r>
            <a:r>
              <a:rPr lang="en-US" dirty="0" err="1" smtClean="0"/>
              <a:t>FutureGrid</a:t>
            </a:r>
            <a:r>
              <a:rPr lang="en-US" dirty="0" smtClean="0"/>
              <a:t> and used it for </a:t>
            </a:r>
            <a:r>
              <a:rPr lang="en-US" smtClean="0"/>
              <a:t>bioinformatics comps</a:t>
            </a:r>
          </a:p>
          <a:p>
            <a:r>
              <a:rPr lang="en-US" dirty="0" smtClean="0"/>
              <a:t>Demonstrated at OGF 29</a:t>
            </a:r>
          </a:p>
          <a:p>
            <a:r>
              <a:rPr lang="en-US" dirty="0" smtClean="0"/>
              <a:t>Poster to be presented at </a:t>
            </a:r>
            <a:r>
              <a:rPr lang="en-US" dirty="0" err="1" smtClean="0"/>
              <a:t>TeraGrid</a:t>
            </a:r>
            <a:r>
              <a:rPr lang="en-US" dirty="0" smtClean="0"/>
              <a:t> ‘10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E497-2FD8-D149-B7B6-BF34081EC9CE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11" name="Picture 5" descr="gtb network v15.png"/>
          <p:cNvPicPr>
            <a:picLocks noChangeAspect="1"/>
          </p:cNvPicPr>
          <p:nvPr/>
        </p:nvPicPr>
        <p:blipFill>
          <a:blip r:embed="rId3" cstate="print"/>
          <a:srcRect t="-4877" b="-4877"/>
          <a:stretch>
            <a:fillRect/>
          </a:stretch>
        </p:blipFill>
        <p:spPr bwMode="auto">
          <a:xfrm>
            <a:off x="5486400" y="1799001"/>
            <a:ext cx="3657600" cy="20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7760" y="2904935"/>
            <a:ext cx="2517877" cy="18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20173950" y="22383750"/>
            <a:ext cx="10858500" cy="6578600"/>
            <a:chOff x="20173950" y="22383750"/>
            <a:chExt cx="10858500" cy="6578600"/>
          </a:xfrm>
        </p:grpSpPr>
        <p:pic>
          <p:nvPicPr>
            <p:cNvPr id="14" name="Image 58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12663" y="24150638"/>
              <a:ext cx="1800225" cy="30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Nuage 59"/>
            <p:cNvSpPr/>
            <p:nvPr/>
          </p:nvSpPr>
          <p:spPr>
            <a:xfrm>
              <a:off x="20173950" y="22383750"/>
              <a:ext cx="3111500" cy="172402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aseline="0">
                  <a:solidFill>
                    <a:srgbClr val="000000"/>
                  </a:solidFill>
                  <a:latin typeface="Tahoma"/>
                  <a:cs typeface="Tahoma"/>
                </a:rPr>
                <a:t>SD</a:t>
              </a:r>
            </a:p>
          </p:txBody>
        </p:sp>
        <p:sp>
          <p:nvSpPr>
            <p:cNvPr id="16" name="Nuage 60"/>
            <p:cNvSpPr/>
            <p:nvPr/>
          </p:nvSpPr>
          <p:spPr>
            <a:xfrm>
              <a:off x="20702588" y="24547513"/>
              <a:ext cx="3595687" cy="1993900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aseline="0">
                  <a:solidFill>
                    <a:srgbClr val="000000"/>
                  </a:solidFill>
                  <a:latin typeface="Tahoma"/>
                  <a:cs typeface="Tahoma"/>
                </a:rPr>
                <a:t>UF</a:t>
              </a:r>
            </a:p>
          </p:txBody>
        </p:sp>
        <p:sp>
          <p:nvSpPr>
            <p:cNvPr id="17" name="Nuage 61"/>
            <p:cNvSpPr/>
            <p:nvPr/>
          </p:nvSpPr>
          <p:spPr>
            <a:xfrm>
              <a:off x="20478750" y="27160538"/>
              <a:ext cx="3252788" cy="180181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aseline="0">
                  <a:solidFill>
                    <a:srgbClr val="000000"/>
                  </a:solidFill>
                  <a:latin typeface="Tahoma"/>
                  <a:cs typeface="Tahoma"/>
                </a:rPr>
                <a:t>UC</a:t>
              </a:r>
            </a:p>
          </p:txBody>
        </p:sp>
        <p:sp>
          <p:nvSpPr>
            <p:cNvPr id="18" name="Nuage 62"/>
            <p:cNvSpPr/>
            <p:nvPr/>
          </p:nvSpPr>
          <p:spPr>
            <a:xfrm>
              <a:off x="26533475" y="24547513"/>
              <a:ext cx="3455988" cy="191611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aseline="0" dirty="0">
                  <a:solidFill>
                    <a:srgbClr val="000000"/>
                  </a:solidFill>
                  <a:latin typeface="Tahoma"/>
                  <a:cs typeface="Tahoma"/>
                </a:rPr>
                <a:t>Lille</a:t>
              </a:r>
            </a:p>
          </p:txBody>
        </p:sp>
        <p:sp>
          <p:nvSpPr>
            <p:cNvPr id="19" name="Nuage 63"/>
            <p:cNvSpPr/>
            <p:nvPr/>
          </p:nvSpPr>
          <p:spPr>
            <a:xfrm>
              <a:off x="27779663" y="22383750"/>
              <a:ext cx="3111500" cy="1724025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aseline="0">
                  <a:solidFill>
                    <a:srgbClr val="000000"/>
                  </a:solidFill>
                  <a:latin typeface="Tahoma"/>
                  <a:cs typeface="Tahoma"/>
                </a:rPr>
                <a:t>Rennes</a:t>
              </a:r>
            </a:p>
          </p:txBody>
        </p:sp>
        <p:sp>
          <p:nvSpPr>
            <p:cNvPr id="20" name="Nuage 64"/>
            <p:cNvSpPr/>
            <p:nvPr/>
          </p:nvSpPr>
          <p:spPr>
            <a:xfrm>
              <a:off x="27779663" y="27160538"/>
              <a:ext cx="3252787" cy="180181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600" baseline="0">
                  <a:solidFill>
                    <a:srgbClr val="000000"/>
                  </a:solidFill>
                  <a:latin typeface="Tahoma"/>
                  <a:cs typeface="Tahoma"/>
                </a:rPr>
                <a:t>Sophia</a:t>
              </a:r>
            </a:p>
          </p:txBody>
        </p:sp>
        <p:sp>
          <p:nvSpPr>
            <p:cNvPr id="21" name="Ellipse 65"/>
            <p:cNvSpPr/>
            <p:nvPr/>
          </p:nvSpPr>
          <p:spPr>
            <a:xfrm>
              <a:off x="26838275" y="25336500"/>
              <a:ext cx="508000" cy="508000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Ellipse 66"/>
            <p:cNvSpPr/>
            <p:nvPr/>
          </p:nvSpPr>
          <p:spPr>
            <a:xfrm>
              <a:off x="22028150" y="22815550"/>
              <a:ext cx="506413" cy="508000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Ellipse 67"/>
            <p:cNvSpPr/>
            <p:nvPr/>
          </p:nvSpPr>
          <p:spPr>
            <a:xfrm>
              <a:off x="23475950" y="25431750"/>
              <a:ext cx="508000" cy="506413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Ellipse 68"/>
            <p:cNvSpPr/>
            <p:nvPr/>
          </p:nvSpPr>
          <p:spPr>
            <a:xfrm>
              <a:off x="22967950" y="27585988"/>
              <a:ext cx="508000" cy="508000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5" name="Connecteur droit 69"/>
            <p:cNvCxnSpPr>
              <a:stCxn id="22" idx="6"/>
              <a:endCxn id="21" idx="1"/>
            </p:cNvCxnSpPr>
            <p:nvPr/>
          </p:nvCxnSpPr>
          <p:spPr>
            <a:xfrm>
              <a:off x="22534563" y="23069550"/>
              <a:ext cx="4378325" cy="2341563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70"/>
            <p:cNvCxnSpPr>
              <a:stCxn id="23" idx="6"/>
              <a:endCxn id="21" idx="2"/>
            </p:cNvCxnSpPr>
            <p:nvPr/>
          </p:nvCxnSpPr>
          <p:spPr>
            <a:xfrm flipV="1">
              <a:off x="23983950" y="25590500"/>
              <a:ext cx="2854325" cy="93663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71"/>
            <p:cNvCxnSpPr>
              <a:stCxn id="24" idx="6"/>
              <a:endCxn id="21" idx="3"/>
            </p:cNvCxnSpPr>
            <p:nvPr/>
          </p:nvCxnSpPr>
          <p:spPr>
            <a:xfrm flipV="1">
              <a:off x="23475950" y="25769888"/>
              <a:ext cx="3436938" cy="2070100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72"/>
            <p:cNvCxnSpPr>
              <a:stCxn id="29" idx="1"/>
              <a:endCxn id="21" idx="5"/>
            </p:cNvCxnSpPr>
            <p:nvPr/>
          </p:nvCxnSpPr>
          <p:spPr>
            <a:xfrm rot="16200000" flipV="1">
              <a:off x="26532681" y="26508870"/>
              <a:ext cx="2219325" cy="741362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73"/>
            <p:cNvSpPr/>
            <p:nvPr/>
          </p:nvSpPr>
          <p:spPr>
            <a:xfrm>
              <a:off x="27938413" y="27914600"/>
              <a:ext cx="506412" cy="506413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Ellipse 74"/>
            <p:cNvSpPr/>
            <p:nvPr/>
          </p:nvSpPr>
          <p:spPr>
            <a:xfrm>
              <a:off x="27938413" y="23218775"/>
              <a:ext cx="506412" cy="506413"/>
            </a:xfrm>
            <a:prstGeom prst="ellipse">
              <a:avLst/>
            </a:prstGeom>
            <a:solidFill>
              <a:srgbClr val="9BBB59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1" name="Connecteur droit 75"/>
            <p:cNvCxnSpPr>
              <a:stCxn id="21" idx="7"/>
              <a:endCxn id="30" idx="3"/>
            </p:cNvCxnSpPr>
            <p:nvPr/>
          </p:nvCxnSpPr>
          <p:spPr>
            <a:xfrm rot="5400000" flipH="1" flipV="1">
              <a:off x="26762869" y="24160957"/>
              <a:ext cx="1758950" cy="741362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76"/>
            <p:cNvCxnSpPr>
              <a:stCxn id="23" idx="0"/>
              <a:endCxn id="22" idx="5"/>
            </p:cNvCxnSpPr>
            <p:nvPr/>
          </p:nvCxnSpPr>
          <p:spPr>
            <a:xfrm rot="16200000" flipV="1">
              <a:off x="22003544" y="23705344"/>
              <a:ext cx="2182812" cy="1270000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77"/>
            <p:cNvCxnSpPr>
              <a:stCxn id="24" idx="1"/>
              <a:endCxn id="22" idx="4"/>
            </p:cNvCxnSpPr>
            <p:nvPr/>
          </p:nvCxnSpPr>
          <p:spPr>
            <a:xfrm rot="16200000" flipV="1">
              <a:off x="20493038" y="25111075"/>
              <a:ext cx="4337050" cy="762000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78"/>
            <p:cNvCxnSpPr>
              <a:stCxn id="24" idx="7"/>
              <a:endCxn id="23" idx="4"/>
            </p:cNvCxnSpPr>
            <p:nvPr/>
          </p:nvCxnSpPr>
          <p:spPr>
            <a:xfrm rot="5400000" flipH="1" flipV="1">
              <a:off x="22704425" y="26635076"/>
              <a:ext cx="1722437" cy="328612"/>
            </a:xfrm>
            <a:prstGeom prst="line">
              <a:avLst/>
            </a:prstGeom>
            <a:ln>
              <a:solidFill>
                <a:srgbClr val="A4CA6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Ellipse 79"/>
            <p:cNvSpPr/>
            <p:nvPr/>
          </p:nvSpPr>
          <p:spPr>
            <a:xfrm>
              <a:off x="20702588" y="22561550"/>
              <a:ext cx="506412" cy="508000"/>
            </a:xfrm>
            <a:prstGeom prst="ellipse">
              <a:avLst/>
            </a:prstGeom>
            <a:solidFill>
              <a:srgbClr val="9874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" name="Connecteur droit 80"/>
            <p:cNvCxnSpPr>
              <a:stCxn id="22" idx="1"/>
              <a:endCxn id="35" idx="6"/>
            </p:cNvCxnSpPr>
            <p:nvPr/>
          </p:nvCxnSpPr>
          <p:spPr>
            <a:xfrm rot="16200000" flipV="1">
              <a:off x="21617781" y="22406769"/>
              <a:ext cx="74613" cy="892175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Ellipse 81"/>
            <p:cNvSpPr/>
            <p:nvPr/>
          </p:nvSpPr>
          <p:spPr>
            <a:xfrm>
              <a:off x="22713950" y="24744363"/>
              <a:ext cx="508000" cy="506412"/>
            </a:xfrm>
            <a:prstGeom prst="ellipse">
              <a:avLst/>
            </a:prstGeom>
            <a:solidFill>
              <a:srgbClr val="9874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" name="Connecteur droit 82"/>
            <p:cNvCxnSpPr>
              <a:stCxn id="23" idx="1"/>
              <a:endCxn id="37" idx="5"/>
            </p:cNvCxnSpPr>
            <p:nvPr/>
          </p:nvCxnSpPr>
          <p:spPr>
            <a:xfrm rot="16200000" flipV="1">
              <a:off x="23185438" y="25139650"/>
              <a:ext cx="327025" cy="403225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Ellipse 83"/>
            <p:cNvSpPr/>
            <p:nvPr/>
          </p:nvSpPr>
          <p:spPr>
            <a:xfrm>
              <a:off x="22121813" y="28168600"/>
              <a:ext cx="508000" cy="506413"/>
            </a:xfrm>
            <a:prstGeom prst="ellipse">
              <a:avLst/>
            </a:prstGeom>
            <a:solidFill>
              <a:srgbClr val="9874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0" name="Connecteur droit 84"/>
            <p:cNvCxnSpPr>
              <a:stCxn id="24" idx="3"/>
              <a:endCxn id="39" idx="7"/>
            </p:cNvCxnSpPr>
            <p:nvPr/>
          </p:nvCxnSpPr>
          <p:spPr>
            <a:xfrm rot="5400000">
              <a:off x="22687757" y="27886818"/>
              <a:ext cx="222250" cy="487363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lipse 85"/>
            <p:cNvSpPr/>
            <p:nvPr/>
          </p:nvSpPr>
          <p:spPr>
            <a:xfrm>
              <a:off x="29087763" y="23398163"/>
              <a:ext cx="508000" cy="506412"/>
            </a:xfrm>
            <a:prstGeom prst="ellipse">
              <a:avLst/>
            </a:prstGeom>
            <a:solidFill>
              <a:srgbClr val="9874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Connecteur droit 86"/>
            <p:cNvCxnSpPr>
              <a:stCxn id="30" idx="6"/>
              <a:endCxn id="41" idx="2"/>
            </p:cNvCxnSpPr>
            <p:nvPr/>
          </p:nvCxnSpPr>
          <p:spPr>
            <a:xfrm>
              <a:off x="28444825" y="23472775"/>
              <a:ext cx="642938" cy="179388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87"/>
            <p:cNvSpPr/>
            <p:nvPr/>
          </p:nvSpPr>
          <p:spPr>
            <a:xfrm>
              <a:off x="29089350" y="27331988"/>
              <a:ext cx="508000" cy="508000"/>
            </a:xfrm>
            <a:prstGeom prst="ellipse">
              <a:avLst/>
            </a:prstGeom>
            <a:solidFill>
              <a:srgbClr val="9874B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4" name="Connecteur droit 88"/>
            <p:cNvCxnSpPr>
              <a:stCxn id="29" idx="7"/>
              <a:endCxn id="43" idx="2"/>
            </p:cNvCxnSpPr>
            <p:nvPr/>
          </p:nvCxnSpPr>
          <p:spPr>
            <a:xfrm rot="5400000" flipH="1" flipV="1">
              <a:off x="28528962" y="27428826"/>
              <a:ext cx="403225" cy="717550"/>
            </a:xfrm>
            <a:prstGeom prst="line">
              <a:avLst/>
            </a:prstGeom>
            <a:ln>
              <a:solidFill>
                <a:srgbClr val="8064A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89"/>
            <p:cNvSpPr txBox="1">
              <a:spLocks noChangeArrowheads="1"/>
            </p:cNvSpPr>
            <p:nvPr/>
          </p:nvSpPr>
          <p:spPr bwMode="auto">
            <a:xfrm>
              <a:off x="25755600" y="25984200"/>
              <a:ext cx="3359151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3600" baseline="0">
                  <a:latin typeface="Tahoma" charset="0"/>
                  <a:ea typeface="Tahoma" charset="0"/>
                  <a:cs typeface="Tahoma" charset="0"/>
                </a:rPr>
                <a:t>Queue ViNe Router</a:t>
              </a:r>
            </a:p>
          </p:txBody>
        </p:sp>
        <p:sp>
          <p:nvSpPr>
            <p:cNvPr id="46" name="ZoneTexte 90"/>
            <p:cNvSpPr txBox="1">
              <a:spLocks noChangeArrowheads="1"/>
            </p:cNvSpPr>
            <p:nvPr/>
          </p:nvSpPr>
          <p:spPr bwMode="auto">
            <a:xfrm>
              <a:off x="24250651" y="23012399"/>
              <a:ext cx="3608388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baseline="0">
                  <a:latin typeface="Tahoma" charset="0"/>
                  <a:ea typeface="Tahoma" charset="0"/>
                  <a:cs typeface="Tahoma" charset="0"/>
                </a:rPr>
                <a:t>Grid’5000 firewall</a:t>
              </a:r>
            </a:p>
          </p:txBody>
        </p:sp>
      </p:grpSp>
      <p:pic>
        <p:nvPicPr>
          <p:cNvPr id="47" name="Picture 46" descr="pierre.tif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7477" y="4326169"/>
            <a:ext cx="3726963" cy="219914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604152" y="799017"/>
            <a:ext cx="808809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2400" dirty="0" smtClean="0"/>
              <a:t>Pierre </a:t>
            </a:r>
            <a:r>
              <a:rPr lang="en-US" sz="2400" dirty="0" err="1" smtClean="0"/>
              <a:t>Riteau</a:t>
            </a:r>
            <a:endParaRPr lang="en-US" sz="2400" dirty="0" smtClean="0"/>
          </a:p>
          <a:p>
            <a:pPr algn="ctr" fontAlgn="base"/>
            <a:r>
              <a:rPr lang="en-US" sz="2000" dirty="0" smtClean="0"/>
              <a:t>M. </a:t>
            </a:r>
            <a:r>
              <a:rPr lang="en-US" sz="2000" dirty="0" err="1" smtClean="0"/>
              <a:t>Tsugawa</a:t>
            </a:r>
            <a:r>
              <a:rPr lang="en-US" sz="2000" dirty="0" smtClean="0"/>
              <a:t>, A. </a:t>
            </a:r>
            <a:r>
              <a:rPr lang="en-US" sz="2000" dirty="0" err="1" smtClean="0"/>
              <a:t>Matsunaga</a:t>
            </a:r>
            <a:r>
              <a:rPr lang="en-US" sz="2000" dirty="0" smtClean="0"/>
              <a:t>, J. Fortes,  T. Freeman, D. </a:t>
            </a:r>
            <a:r>
              <a:rPr lang="en-US" sz="2000" dirty="0" err="1" smtClean="0"/>
              <a:t>LaBissoniere</a:t>
            </a:r>
            <a:r>
              <a:rPr lang="en-US" sz="2000" dirty="0" smtClean="0"/>
              <a:t>, K. Keahey</a:t>
            </a:r>
            <a:endParaRPr lang="en-US" sz="2000" baseline="30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Cumulus: a Storage Cloud for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1437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S3-compatible open source storage cloud</a:t>
            </a:r>
          </a:p>
          <a:p>
            <a:r>
              <a:rPr lang="en-US" dirty="0" smtClean="0"/>
              <a:t>Component of Nimbus</a:t>
            </a:r>
          </a:p>
          <a:p>
            <a:r>
              <a:rPr lang="en-US" dirty="0" smtClean="0"/>
              <a:t>Quota support for scientific users</a:t>
            </a:r>
          </a:p>
          <a:p>
            <a:r>
              <a:rPr lang="en-US" dirty="0" smtClean="0"/>
              <a:t>Pluggable back-end to popular technologies such as POSIX, HDFS, Sector and </a:t>
            </a:r>
            <a:r>
              <a:rPr lang="en-US" dirty="0" err="1" smtClean="0"/>
              <a:t>BlobSeer</a:t>
            </a:r>
            <a:endParaRPr lang="en-US" dirty="0" smtClean="0"/>
          </a:p>
          <a:p>
            <a:r>
              <a:rPr lang="en-US" dirty="0" smtClean="0"/>
              <a:t>Initial performance studies</a:t>
            </a:r>
          </a:p>
          <a:p>
            <a:r>
              <a:rPr lang="en-US" dirty="0" err="1" smtClean="0"/>
              <a:t>FutureGrid</a:t>
            </a:r>
            <a:r>
              <a:rPr lang="en-US" dirty="0" smtClean="0"/>
              <a:t> at U Chicago</a:t>
            </a:r>
          </a:p>
          <a:p>
            <a:r>
              <a:rPr lang="en-US" dirty="0" smtClean="0"/>
              <a:t>Poster submitted to SC10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E497-2FD8-D149-B7B6-BF34081EC9CE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TextBox 5"/>
          <p:cNvSpPr txBox="1"/>
          <p:nvPr/>
        </p:nvSpPr>
        <p:spPr>
          <a:xfrm>
            <a:off x="2028343" y="821453"/>
            <a:ext cx="493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John </a:t>
            </a:r>
            <a:r>
              <a:rPr lang="en-US" sz="2400" dirty="0" err="1" smtClean="0"/>
              <a:t>Bresnahan</a:t>
            </a:r>
            <a:r>
              <a:rPr lang="en-US" sz="2400" dirty="0" smtClean="0"/>
              <a:t>, University of Chicago</a:t>
            </a:r>
            <a:endParaRPr lang="en-US" sz="2400" dirty="0"/>
          </a:p>
        </p:txBody>
      </p:sp>
      <p:pic>
        <p:nvPicPr>
          <p:cNvPr id="7" name="Picture 6" descr="uploads.tif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6746" y="1600200"/>
            <a:ext cx="3673021" cy="2265161"/>
          </a:xfrm>
          <a:prstGeom prst="rect">
            <a:avLst/>
          </a:prstGeom>
        </p:spPr>
      </p:pic>
      <p:pic>
        <p:nvPicPr>
          <p:cNvPr id="8" name="Picture 7" descr="downloads.tif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326" y="3995260"/>
            <a:ext cx="3651441" cy="223976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Clouds and HTC: a Match?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Using HTC as “backfill” for on-demand clouds</a:t>
            </a:r>
          </a:p>
          <a:p>
            <a:r>
              <a:rPr lang="en-US" dirty="0" smtClean="0"/>
              <a:t>Extension to Nimbus</a:t>
            </a:r>
          </a:p>
          <a:p>
            <a:r>
              <a:rPr lang="en-US" dirty="0" smtClean="0"/>
              <a:t>Significant utilization improvement leading to lowering cost for cloud computing</a:t>
            </a:r>
          </a:p>
          <a:p>
            <a:r>
              <a:rPr lang="en-US" dirty="0" smtClean="0"/>
              <a:t>Initial results on FG @ U Chicago</a:t>
            </a:r>
          </a:p>
          <a:p>
            <a:r>
              <a:rPr lang="en-US" dirty="0" smtClean="0"/>
              <a:t>Preparing for running of production workloads on FG @ U Chicago</a:t>
            </a:r>
          </a:p>
          <a:p>
            <a:r>
              <a:rPr lang="en-US" dirty="0" smtClean="0"/>
              <a:t>Poster submitted to SC10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E497-2FD8-D149-B7B6-BF34081EC9CE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9" name="Picture 8" descr="backfill.utilization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3543" y="3842678"/>
            <a:ext cx="3276600" cy="24574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96946" y="818629"/>
            <a:ext cx="4797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Paul Marshall, University of Colorado</a:t>
            </a:r>
            <a:endParaRPr lang="en-US" sz="2400" dirty="0"/>
          </a:p>
        </p:txBody>
      </p:sp>
      <p:pic>
        <p:nvPicPr>
          <p:cNvPr id="11" name="Picture 10" descr="condor-sc-poster-architecture.pd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31232" y="1583530"/>
            <a:ext cx="3017520" cy="23317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Cloud Bursting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3948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 service that provisions resources on clouds in response to need</a:t>
            </a:r>
          </a:p>
          <a:p>
            <a:r>
              <a:rPr lang="en-US" dirty="0" smtClean="0"/>
              <a:t>Serving the needs of  Ocean Observatory Initiative (OOI)</a:t>
            </a:r>
          </a:p>
          <a:p>
            <a:r>
              <a:rPr lang="en-US" dirty="0" smtClean="0"/>
              <a:t>Initiated scalability and reliability tests on </a:t>
            </a:r>
            <a:r>
              <a:rPr lang="en-US" dirty="0" err="1" smtClean="0"/>
              <a:t>FutureGrid</a:t>
            </a:r>
            <a:r>
              <a:rPr lang="en-US" dirty="0" smtClean="0"/>
              <a:t> and  Magellan resources</a:t>
            </a:r>
          </a:p>
          <a:p>
            <a:r>
              <a:rPr lang="en-US" dirty="0" smtClean="0"/>
              <a:t>Work in progress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FE497-2FD8-D149-B7B6-BF34081EC9CE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7161"/>
            <a:ext cx="3830638" cy="5180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1026" y="3985282"/>
            <a:ext cx="3830638" cy="2371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349085" y="804561"/>
            <a:ext cx="4642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Paul Marshall and the Nimbus team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work described was performed during the acceptance tests and before the resources were available to anybody but the individual resource owners.</a:t>
            </a:r>
          </a:p>
          <a:p>
            <a:r>
              <a:rPr lang="en-US" dirty="0" smtClean="0"/>
              <a:t>Access to resources is only just coming broadly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University of Florida – </a:t>
            </a:r>
            <a:r>
              <a:rPr lang="en-US" dirty="0" err="1" smtClean="0"/>
              <a:t>ViNe</a:t>
            </a:r>
            <a:r>
              <a:rPr lang="en-US" dirty="0" smtClean="0"/>
              <a:t>, </a:t>
            </a:r>
            <a:r>
              <a:rPr lang="en-US" dirty="0" err="1" smtClean="0"/>
              <a:t>CloudBLAST</a:t>
            </a:r>
            <a:r>
              <a:rPr lang="en-US" dirty="0" smtClean="0"/>
              <a:t>, and virtual appliance</a:t>
            </a:r>
          </a:p>
          <a:p>
            <a:r>
              <a:rPr lang="en-US" dirty="0" smtClean="0"/>
              <a:t> University of Virginia – Genesis II, UNICORE 6, g-</a:t>
            </a:r>
            <a:r>
              <a:rPr lang="en-US" dirty="0" err="1" smtClean="0"/>
              <a:t>lite</a:t>
            </a:r>
            <a:endParaRPr lang="en-US" dirty="0" smtClean="0"/>
          </a:p>
          <a:p>
            <a:r>
              <a:rPr lang="en-US" dirty="0" smtClean="0"/>
              <a:t>Indiana University – SALSA Group</a:t>
            </a:r>
          </a:p>
          <a:p>
            <a:r>
              <a:rPr lang="en-US" dirty="0" smtClean="0"/>
              <a:t>LSU (Shantenu)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UF – FG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ViNe</a:t>
            </a:r>
            <a:r>
              <a:rPr lang="en-US" dirty="0" smtClean="0"/>
              <a:t> overlay network and </a:t>
            </a:r>
            <a:r>
              <a:rPr lang="en-US" dirty="0" err="1" smtClean="0"/>
              <a:t>CloudBLAST</a:t>
            </a:r>
            <a:r>
              <a:rPr lang="en-US" dirty="0" smtClean="0"/>
              <a:t> (both developed at UF) has been deployed and experimented on FG resources</a:t>
            </a:r>
          </a:p>
          <a:p>
            <a:r>
              <a:rPr lang="en-US" dirty="0" err="1" smtClean="0"/>
              <a:t>ViNe</a:t>
            </a:r>
            <a:r>
              <a:rPr lang="en-US" dirty="0" smtClean="0"/>
              <a:t> and </a:t>
            </a:r>
            <a:r>
              <a:rPr lang="en-US" dirty="0" err="1" smtClean="0"/>
              <a:t>CloudBLAST</a:t>
            </a:r>
            <a:r>
              <a:rPr lang="en-US" dirty="0" smtClean="0"/>
              <a:t> are encapsulated in VM images and deployed through Nimbus</a:t>
            </a:r>
          </a:p>
          <a:p>
            <a:r>
              <a:rPr lang="en-US" dirty="0" smtClean="0"/>
              <a:t>Large-scale experiments and demos:</a:t>
            </a:r>
          </a:p>
          <a:p>
            <a:pPr lvl="1"/>
            <a:r>
              <a:rPr lang="en-US" dirty="0" smtClean="0"/>
              <a:t>CCGrid’2010: 150-node virtual cluster across 5 sites, connected through </a:t>
            </a:r>
            <a:r>
              <a:rPr lang="en-US" dirty="0" err="1" smtClean="0"/>
              <a:t>ViNe</a:t>
            </a:r>
            <a:r>
              <a:rPr lang="en-US" dirty="0" smtClean="0"/>
              <a:t> (including 2 FG sites UF and SDSC) and running </a:t>
            </a:r>
            <a:r>
              <a:rPr lang="en-US" dirty="0" err="1" smtClean="0"/>
              <a:t>CloudBLAST</a:t>
            </a:r>
            <a:r>
              <a:rPr lang="en-US" dirty="0" smtClean="0"/>
              <a:t>, demonstrated a large scale BLAST run in less than 1 hour (the same job takes over 17 days sequentially)</a:t>
            </a:r>
          </a:p>
          <a:p>
            <a:pPr lvl="1"/>
            <a:r>
              <a:rPr lang="en-US" dirty="0" smtClean="0"/>
              <a:t>OGF’10: 457-node virtual cluster across 3 FG sites (UF, UC, SDSC) and 2 G5k sites (Rennes, Sophia) demonstrated the dynamic extension of a </a:t>
            </a:r>
            <a:r>
              <a:rPr lang="en-US" dirty="0" err="1" smtClean="0"/>
              <a:t>Hadoop</a:t>
            </a:r>
            <a:r>
              <a:rPr lang="en-US" dirty="0" smtClean="0"/>
              <a:t> cluster. A modified Nimbus, with faster VM deployment,  was deployed on G5k. As new VMs became available on G5k, the </a:t>
            </a:r>
            <a:r>
              <a:rPr lang="en-US" dirty="0" err="1" smtClean="0"/>
              <a:t>Hadoop</a:t>
            </a:r>
            <a:r>
              <a:rPr lang="en-US" dirty="0" smtClean="0"/>
              <a:t> worker pool was increased speeding up the </a:t>
            </a:r>
            <a:r>
              <a:rPr lang="en-US" dirty="0" err="1" smtClean="0"/>
              <a:t>CloudBLAST</a:t>
            </a:r>
            <a:r>
              <a:rPr lang="en-US" dirty="0" smtClean="0"/>
              <a:t> throughput.</a:t>
            </a:r>
          </a:p>
          <a:p>
            <a:pPr lvl="1"/>
            <a:r>
              <a:rPr lang="en-US" sz="2300" dirty="0" smtClean="0"/>
              <a:t>Researchers: Andréa </a:t>
            </a:r>
            <a:r>
              <a:rPr lang="en-US" sz="2300" dirty="0" err="1" smtClean="0"/>
              <a:t>Matsunaga</a:t>
            </a:r>
            <a:r>
              <a:rPr lang="en-US" sz="2300" dirty="0" smtClean="0"/>
              <a:t>, José Fortes (UF), Kate </a:t>
            </a:r>
            <a:r>
              <a:rPr lang="en-US" sz="2300" dirty="0" err="1" smtClean="0"/>
              <a:t>Keahey</a:t>
            </a:r>
            <a:r>
              <a:rPr lang="en-US" sz="2300" dirty="0" smtClean="0"/>
              <a:t> (UC/ANL), Pierre </a:t>
            </a:r>
            <a:r>
              <a:rPr lang="en-US" sz="2300" dirty="0" err="1" smtClean="0"/>
              <a:t>Riteau</a:t>
            </a:r>
            <a:r>
              <a:rPr lang="en-US" sz="2300" dirty="0" smtClean="0"/>
              <a:t> (UF/U of Rennes, France), </a:t>
            </a:r>
            <a:r>
              <a:rPr lang="en-US" sz="2300" dirty="0" err="1" smtClean="0"/>
              <a:t>Maurício</a:t>
            </a:r>
            <a:r>
              <a:rPr lang="en-US" sz="2300" dirty="0" smtClean="0"/>
              <a:t> </a:t>
            </a:r>
            <a:r>
              <a:rPr lang="en-US" sz="2300" dirty="0" err="1" smtClean="0"/>
              <a:t>Tsugawa</a:t>
            </a:r>
            <a:r>
              <a:rPr lang="en-US" sz="2300" dirty="0" smtClean="0"/>
              <a:t> (UF) 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0059" y="2359193"/>
            <a:ext cx="1422400" cy="24257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709770"/>
          </a:xfrm>
        </p:spPr>
        <p:txBody>
          <a:bodyPr>
            <a:normAutofit fontScale="90000"/>
          </a:bodyPr>
          <a:lstStyle/>
          <a:p>
            <a:r>
              <a:rPr lang="en-US" smtClean="0"/>
              <a:t>OGF’10 Demo</a:t>
            </a:r>
            <a:endParaRPr lang="en-US"/>
          </a:p>
        </p:txBody>
      </p:sp>
      <p:sp>
        <p:nvSpPr>
          <p:cNvPr id="6" name="Nuage 4"/>
          <p:cNvSpPr/>
          <p:nvPr/>
        </p:nvSpPr>
        <p:spPr>
          <a:xfrm>
            <a:off x="216570" y="962849"/>
            <a:ext cx="2459788" cy="136325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SDSC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Nuage 5"/>
          <p:cNvSpPr/>
          <p:nvPr/>
        </p:nvSpPr>
        <p:spPr>
          <a:xfrm>
            <a:off x="634391" y="2673686"/>
            <a:ext cx="2841485" cy="15748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UF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Nuage 6"/>
          <p:cNvSpPr/>
          <p:nvPr/>
        </p:nvSpPr>
        <p:spPr>
          <a:xfrm>
            <a:off x="45720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UC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Nuage 7"/>
          <p:cNvSpPr/>
          <p:nvPr/>
        </p:nvSpPr>
        <p:spPr>
          <a:xfrm>
            <a:off x="5243094" y="2673685"/>
            <a:ext cx="2730529" cy="151330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Lille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Nuage 8"/>
          <p:cNvSpPr/>
          <p:nvPr/>
        </p:nvSpPr>
        <p:spPr>
          <a:xfrm>
            <a:off x="6227010" y="962849"/>
            <a:ext cx="2459790" cy="136325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Rennes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Nuage 9"/>
          <p:cNvSpPr/>
          <p:nvPr/>
        </p:nvSpPr>
        <p:spPr>
          <a:xfrm>
            <a:off x="6227010" y="4737769"/>
            <a:ext cx="2571326" cy="142507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Sophia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Ellipse 10"/>
          <p:cNvSpPr/>
          <p:nvPr/>
        </p:nvSpPr>
        <p:spPr>
          <a:xfrm>
            <a:off x="5483726" y="3296653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1"/>
          <p:cNvSpPr/>
          <p:nvPr/>
        </p:nvSpPr>
        <p:spPr>
          <a:xfrm>
            <a:off x="1681660" y="1304932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2"/>
          <p:cNvSpPr/>
          <p:nvPr/>
        </p:nvSpPr>
        <p:spPr>
          <a:xfrm>
            <a:off x="2826170" y="337151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3"/>
          <p:cNvSpPr/>
          <p:nvPr/>
        </p:nvSpPr>
        <p:spPr>
          <a:xfrm>
            <a:off x="2425117" y="5074739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15"/>
          <p:cNvCxnSpPr>
            <a:stCxn id="13" idx="6"/>
            <a:endCxn id="12" idx="1"/>
          </p:cNvCxnSpPr>
          <p:nvPr/>
        </p:nvCxnSpPr>
        <p:spPr>
          <a:xfrm>
            <a:off x="2082713" y="1505459"/>
            <a:ext cx="3459746" cy="184992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7"/>
          <p:cNvCxnSpPr>
            <a:stCxn id="14" idx="6"/>
            <a:endCxn id="12" idx="2"/>
          </p:cNvCxnSpPr>
          <p:nvPr/>
        </p:nvCxnSpPr>
        <p:spPr>
          <a:xfrm flipV="1">
            <a:off x="3227223" y="3497180"/>
            <a:ext cx="2256503" cy="748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20"/>
          <p:cNvCxnSpPr>
            <a:stCxn id="15" idx="6"/>
            <a:endCxn id="12" idx="3"/>
          </p:cNvCxnSpPr>
          <p:nvPr/>
        </p:nvCxnSpPr>
        <p:spPr>
          <a:xfrm flipV="1">
            <a:off x="2826170" y="3638973"/>
            <a:ext cx="2716289" cy="163629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23"/>
          <p:cNvCxnSpPr>
            <a:stCxn id="20" idx="1"/>
            <a:endCxn id="12" idx="5"/>
          </p:cNvCxnSpPr>
          <p:nvPr/>
        </p:nvCxnSpPr>
        <p:spPr>
          <a:xfrm rot="16200000" flipV="1">
            <a:off x="5241846" y="4223173"/>
            <a:ext cx="175376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llipse 24"/>
          <p:cNvSpPr/>
          <p:nvPr/>
        </p:nvSpPr>
        <p:spPr>
          <a:xfrm>
            <a:off x="6352673" y="5334000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5"/>
          <p:cNvSpPr/>
          <p:nvPr/>
        </p:nvSpPr>
        <p:spPr>
          <a:xfrm>
            <a:off x="6352673" y="1622926"/>
            <a:ext cx="401053" cy="401053"/>
          </a:xfrm>
          <a:prstGeom prst="ellipse">
            <a:avLst/>
          </a:prstGeom>
          <a:solidFill>
            <a:srgbClr val="9BBB5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necteur droit 28"/>
          <p:cNvCxnSpPr>
            <a:stCxn id="12" idx="7"/>
            <a:endCxn id="21" idx="3"/>
          </p:cNvCxnSpPr>
          <p:nvPr/>
        </p:nvCxnSpPr>
        <p:spPr>
          <a:xfrm rot="5400000" flipH="1" flipV="1">
            <a:off x="5423656" y="2367636"/>
            <a:ext cx="1390140" cy="5853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31"/>
          <p:cNvCxnSpPr>
            <a:stCxn id="14" idx="0"/>
            <a:endCxn id="13" idx="5"/>
          </p:cNvCxnSpPr>
          <p:nvPr/>
        </p:nvCxnSpPr>
        <p:spPr>
          <a:xfrm rot="16200000" flipV="1">
            <a:off x="1663207" y="2008025"/>
            <a:ext cx="1724264" cy="1002717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34"/>
          <p:cNvCxnSpPr>
            <a:stCxn id="15" idx="1"/>
            <a:endCxn id="13" idx="4"/>
          </p:cNvCxnSpPr>
          <p:nvPr/>
        </p:nvCxnSpPr>
        <p:spPr>
          <a:xfrm rot="16200000" flipV="1">
            <a:off x="469276" y="3118897"/>
            <a:ext cx="3427487" cy="601663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37"/>
          <p:cNvCxnSpPr>
            <a:stCxn id="15" idx="7"/>
            <a:endCxn id="14" idx="4"/>
          </p:cNvCxnSpPr>
          <p:nvPr/>
        </p:nvCxnSpPr>
        <p:spPr>
          <a:xfrm rot="5400000" flipH="1" flipV="1">
            <a:off x="2216616" y="4323391"/>
            <a:ext cx="1360903" cy="25926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60"/>
          <p:cNvSpPr txBox="1"/>
          <p:nvPr/>
        </p:nvSpPr>
        <p:spPr>
          <a:xfrm>
            <a:off x="3227223" y="5105400"/>
            <a:ext cx="30586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ViNe provided the necessary inter-cloud connectivity to deploy CloudBLAST across 5 Nimbus sites, with a mix of public and private subnets.</a:t>
            </a:r>
            <a:endParaRPr lang="en-US"/>
          </a:p>
        </p:txBody>
      </p:sp>
      <p:sp>
        <p:nvSpPr>
          <p:cNvPr id="27" name="Ellipse 61"/>
          <p:cNvSpPr/>
          <p:nvPr/>
        </p:nvSpPr>
        <p:spPr>
          <a:xfrm>
            <a:off x="634391" y="110440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Connecteur droit 62"/>
          <p:cNvCxnSpPr>
            <a:stCxn id="13" idx="1"/>
            <a:endCxn id="27" idx="6"/>
          </p:cNvCxnSpPr>
          <p:nvPr/>
        </p:nvCxnSpPr>
        <p:spPr>
          <a:xfrm rot="16200000" flipV="1">
            <a:off x="1358553" y="981824"/>
            <a:ext cx="58732" cy="70494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Ellipse 68"/>
          <p:cNvSpPr/>
          <p:nvPr/>
        </p:nvSpPr>
        <p:spPr>
          <a:xfrm>
            <a:off x="2224590" y="282866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69"/>
          <p:cNvCxnSpPr>
            <a:stCxn id="14" idx="1"/>
            <a:endCxn id="29" idx="5"/>
          </p:cNvCxnSpPr>
          <p:nvPr/>
        </p:nvCxnSpPr>
        <p:spPr>
          <a:xfrm rot="16200000" flipV="1">
            <a:off x="2596277" y="3141622"/>
            <a:ext cx="259260" cy="3179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llipse 75"/>
          <p:cNvSpPr/>
          <p:nvPr/>
        </p:nvSpPr>
        <p:spPr>
          <a:xfrm>
            <a:off x="1756701" y="5534526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76"/>
          <p:cNvCxnSpPr>
            <a:stCxn id="15" idx="3"/>
            <a:endCxn id="31" idx="7"/>
          </p:cNvCxnSpPr>
          <p:nvPr/>
        </p:nvCxnSpPr>
        <p:spPr>
          <a:xfrm rot="5400000">
            <a:off x="2203336" y="5312745"/>
            <a:ext cx="176200" cy="384829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Ellipse 78"/>
          <p:cNvSpPr/>
          <p:nvPr/>
        </p:nvSpPr>
        <p:spPr>
          <a:xfrm>
            <a:off x="7261725" y="1764719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Connecteur droit 79"/>
          <p:cNvCxnSpPr>
            <a:stCxn id="21" idx="6"/>
            <a:endCxn id="33" idx="2"/>
          </p:cNvCxnSpPr>
          <p:nvPr/>
        </p:nvCxnSpPr>
        <p:spPr>
          <a:xfrm>
            <a:off x="6753726" y="1823453"/>
            <a:ext cx="507999" cy="141793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Ellipse 86"/>
          <p:cNvSpPr/>
          <p:nvPr/>
        </p:nvSpPr>
        <p:spPr>
          <a:xfrm>
            <a:off x="7262519" y="4874212"/>
            <a:ext cx="401053" cy="401053"/>
          </a:xfrm>
          <a:prstGeom prst="ellipse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Connecteur droit 87"/>
          <p:cNvCxnSpPr>
            <a:stCxn id="20" idx="7"/>
            <a:endCxn id="35" idx="2"/>
          </p:cNvCxnSpPr>
          <p:nvPr/>
        </p:nvCxnSpPr>
        <p:spPr>
          <a:xfrm rot="5400000" flipH="1" flipV="1">
            <a:off x="6819759" y="4949973"/>
            <a:ext cx="317994" cy="567526"/>
          </a:xfrm>
          <a:prstGeom prst="line">
            <a:avLst/>
          </a:prstGeom>
          <a:ln>
            <a:solidFill>
              <a:srgbClr val="8064A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ZoneTexte 130"/>
          <p:cNvSpPr txBox="1"/>
          <p:nvPr/>
        </p:nvSpPr>
        <p:spPr>
          <a:xfrm>
            <a:off x="4562597" y="1670036"/>
            <a:ext cx="1360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Grid’5000 firewall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UF – educational virtual appliance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Created educational virtual appliance images and tutorials to get started on: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Deploying a virtual cluster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Nimbus @ FutureGrid (Xen)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Eucalyptus @ FutureGrid (Xen)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User’s own desktop/cluster resources (VMware, VirtualBox)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Pre-packaged middleware, zero-configuration scripts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MPI, Hadoop, Condor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Can be seamlessly deployed across domains and hypervisors</a:t>
            </a:r>
          </a:p>
          <a:p>
            <a:pPr lvl="2">
              <a:lnSpc>
                <a:spcPct val="80000"/>
              </a:lnSpc>
            </a:pPr>
            <a:r>
              <a:rPr lang="en-US" sz="2000" smtClean="0"/>
              <a:t>Desktop – can also serve as FutureGrid cloud client appliance to facilitate new users to access the infrastructure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GroupVPN for simple configuration of virtual private clusters for class environments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Web interface to create/manage user groups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Download GroupVPN credentials, deploy as input data at cloud provisioning</a:t>
            </a:r>
          </a:p>
          <a:p>
            <a:pPr>
              <a:lnSpc>
                <a:spcPct val="80000"/>
              </a:lnSpc>
            </a:pPr>
            <a:r>
              <a:rPr lang="en-US" sz="2600" smtClean="0"/>
              <a:t>Dr. Renato J. Figueiredo; Arjun Prakash, David Wolinsky (U. Florida)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of Virginia Goals/Tasks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Goals </a:t>
            </a:r>
          </a:p>
          <a:p>
            <a:pPr lvl="1"/>
            <a:r>
              <a:rPr lang="en-US" dirty="0" smtClean="0"/>
              <a:t>Grid Standards</a:t>
            </a:r>
          </a:p>
          <a:p>
            <a:pPr lvl="1"/>
            <a:r>
              <a:rPr lang="en-US" dirty="0" smtClean="0"/>
              <a:t>Grid Interoperability</a:t>
            </a:r>
          </a:p>
          <a:p>
            <a:pPr lvl="1"/>
            <a:r>
              <a:rPr lang="en-US" dirty="0" smtClean="0"/>
              <a:t>Grid Applications</a:t>
            </a:r>
          </a:p>
          <a:p>
            <a:pPr lvl="1"/>
            <a:r>
              <a:rPr lang="en-US" dirty="0" smtClean="0"/>
              <a:t>Grid Middleware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Acquire and learn Unicore and EGEE (both are open source and free).</a:t>
            </a:r>
          </a:p>
          <a:p>
            <a:pPr lvl="1"/>
            <a:r>
              <a:rPr lang="en-US" dirty="0" smtClean="0"/>
              <a:t>Install on local (UVA) nodes. </a:t>
            </a:r>
          </a:p>
          <a:p>
            <a:pPr lvl="1"/>
            <a:r>
              <a:rPr lang="en-US" dirty="0" smtClean="0"/>
              <a:t>Deploy Unicore and EGEE onto </a:t>
            </a:r>
            <a:r>
              <a:rPr lang="en-US" dirty="0" err="1" smtClean="0"/>
              <a:t>FutureGrid</a:t>
            </a:r>
            <a:r>
              <a:rPr lang="en-US" dirty="0" smtClean="0"/>
              <a:t> nodes as required.</a:t>
            </a:r>
          </a:p>
          <a:p>
            <a:pPr lvl="1"/>
            <a:r>
              <a:rPr lang="en-US" dirty="0" smtClean="0"/>
              <a:t>Deploy and maintain Genesis II on </a:t>
            </a:r>
            <a:r>
              <a:rPr lang="en-US" dirty="0" err="1" smtClean="0"/>
              <a:t>FutureGrid</a:t>
            </a:r>
            <a:r>
              <a:rPr lang="en-US" dirty="0" smtClean="0"/>
              <a:t> nodes.</a:t>
            </a:r>
          </a:p>
          <a:p>
            <a:pPr lvl="1"/>
            <a:r>
              <a:rPr lang="en-US" dirty="0" smtClean="0"/>
              <a:t>Bring up and maintain standard service endpoints for compliance testing.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Guinea pig/ friendly user</a:t>
            </a:r>
          </a:p>
          <a:p>
            <a:r>
              <a:rPr lang="en-US" dirty="0" smtClean="0"/>
              <a:t>Genesis II endpoint operational on XRAY and integrated into XCG (Cross Campus Grid)</a:t>
            </a:r>
          </a:p>
          <a:p>
            <a:r>
              <a:rPr lang="en-US" dirty="0" smtClean="0"/>
              <a:t>UNICORE 6 endpoint up on XRAY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Integrate UNICORE 6 “</a:t>
            </a:r>
            <a:r>
              <a:rPr lang="en-US" dirty="0" err="1" smtClean="0"/>
              <a:t>gridmap</a:t>
            </a:r>
            <a:r>
              <a:rPr lang="en-US" dirty="0" smtClean="0"/>
              <a:t>” file with </a:t>
            </a:r>
            <a:r>
              <a:rPr lang="en-US" dirty="0" err="1" smtClean="0"/>
              <a:t>FutureGrid</a:t>
            </a:r>
            <a:r>
              <a:rPr lang="en-US" dirty="0" smtClean="0"/>
              <a:t> CA</a:t>
            </a:r>
          </a:p>
          <a:p>
            <a:r>
              <a:rPr lang="en-US" dirty="0" smtClean="0"/>
              <a:t>Genesis II/UNICORE 6 onto Linux clusters via Torque</a:t>
            </a:r>
          </a:p>
          <a:p>
            <a:r>
              <a:rPr lang="en-US" dirty="0" smtClean="0"/>
              <a:t>Genesis II VM onto Eucalyptus, test/experiment with dynamic provisioning</a:t>
            </a:r>
          </a:p>
          <a:p>
            <a:r>
              <a:rPr lang="en-US" dirty="0" smtClean="0"/>
              <a:t>G-</a:t>
            </a:r>
            <a:r>
              <a:rPr lang="en-US" dirty="0" err="1" smtClean="0"/>
              <a:t>lite</a:t>
            </a: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1222</Words>
  <Application>Microsoft Office PowerPoint</Application>
  <PresentationFormat>On-screen Show (4:3)</PresentationFormat>
  <Paragraphs>196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Future Grid Early Projects</vt:lpstr>
      <vt:lpstr>Note</vt:lpstr>
      <vt:lpstr>Project descriptions </vt:lpstr>
      <vt:lpstr>UF – FG activities</vt:lpstr>
      <vt:lpstr>OGF’10 Demo</vt:lpstr>
      <vt:lpstr>UF – educational virtual appliance</vt:lpstr>
      <vt:lpstr>University of Virginia Goals/Tasks</vt:lpstr>
      <vt:lpstr>Accomplishments</vt:lpstr>
      <vt:lpstr>Next</vt:lpstr>
      <vt:lpstr>Slide 10</vt:lpstr>
      <vt:lpstr>Pairwise Sequence Comparison using Smith Waterman Gotoh</vt:lpstr>
      <vt:lpstr>Sequence Assembly in the Clouds</vt:lpstr>
      <vt:lpstr>SAGA</vt:lpstr>
      <vt:lpstr>FutureGrid Activities at U Chicago</vt:lpstr>
      <vt:lpstr>Sky Computing on FutureGrid</vt:lpstr>
      <vt:lpstr>Cumulus: a Storage Cloud for Science</vt:lpstr>
      <vt:lpstr>Clouds and HTC: a Match?</vt:lpstr>
      <vt:lpstr>Cloud Bursting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Goals/Tasks</dc:title>
  <dc:creator/>
  <cp:lastModifiedBy>Geoffrey Fox</cp:lastModifiedBy>
  <cp:revision>13</cp:revision>
  <dcterms:created xsi:type="dcterms:W3CDTF">2006-08-16T00:00:00Z</dcterms:created>
  <dcterms:modified xsi:type="dcterms:W3CDTF">2010-08-05T11:21:14Z</dcterms:modified>
</cp:coreProperties>
</file>