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2" r:id="rId3"/>
    <p:sldId id="266" r:id="rId4"/>
    <p:sldId id="260" r:id="rId5"/>
    <p:sldId id="275" r:id="rId6"/>
    <p:sldId id="272" r:id="rId7"/>
    <p:sldId id="271" r:id="rId8"/>
    <p:sldId id="274" r:id="rId9"/>
    <p:sldId id="290" r:id="rId10"/>
    <p:sldId id="283" r:id="rId11"/>
    <p:sldId id="280" r:id="rId12"/>
    <p:sldId id="279" r:id="rId13"/>
    <p:sldId id="281" r:id="rId14"/>
    <p:sldId id="286" r:id="rId15"/>
    <p:sldId id="287" r:id="rId16"/>
    <p:sldId id="284" r:id="rId17"/>
    <p:sldId id="276" r:id="rId18"/>
    <p:sldId id="267" r:id="rId19"/>
    <p:sldId id="277" r:id="rId20"/>
    <p:sldId id="288" r:id="rId21"/>
    <p:sldId id="289" r:id="rId22"/>
    <p:sldId id="270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6735" autoAdjust="0"/>
  </p:normalViewPr>
  <p:slideViewPr>
    <p:cSldViewPr>
      <p:cViewPr>
        <p:scale>
          <a:sx n="60" d="100"/>
          <a:sy n="60" d="100"/>
        </p:scale>
        <p:origin x="-8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A1D5C48-657A-4867-800B-118DD8899EF9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2C5EC5-3077-402C-834C-7561C126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C69FF6-F81A-4E92-A4C1-160155494526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D4E1C19-9508-4780-AA3C-20BC3687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TeraGrid</a:t>
            </a:r>
            <a:r>
              <a:rPr lang="en-US" dirty="0" smtClean="0"/>
              <a:t> : NSF's high-performance </a:t>
            </a:r>
            <a:r>
              <a:rPr lang="en-US" dirty="0" err="1" smtClean="0"/>
              <a:t>cyberinfrastructure</a:t>
            </a:r>
            <a:endParaRPr lang="en-US" dirty="0" smtClean="0"/>
          </a:p>
          <a:p>
            <a:r>
              <a:rPr lang="en-US" dirty="0" smtClean="0"/>
              <a:t>FutureGrid is one of two experimental systems part of the </a:t>
            </a:r>
            <a:r>
              <a:rPr lang="en-US" dirty="0" err="1" smtClean="0"/>
              <a:t>TeraGrid</a:t>
            </a:r>
            <a:endParaRPr lang="en-US" dirty="0" smtClean="0"/>
          </a:p>
          <a:p>
            <a:r>
              <a:rPr lang="en-US" dirty="0" smtClean="0"/>
              <a:t>FutureGrid environment mimics </a:t>
            </a:r>
            <a:r>
              <a:rPr lang="en-US" dirty="0" err="1" smtClean="0"/>
              <a:t>TeraGrid</a:t>
            </a:r>
            <a:r>
              <a:rPr lang="en-US" dirty="0" smtClean="0"/>
              <a:t> and/or general parallel and distributed systems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FutureGrid will build a robustly managed simulation environment or </a:t>
            </a:r>
            <a:r>
              <a:rPr lang="en-US" dirty="0" err="1" smtClean="0"/>
              <a:t>testbed</a:t>
            </a:r>
            <a:r>
              <a:rPr lang="en-US" dirty="0" smtClean="0"/>
              <a:t> </a:t>
            </a:r>
          </a:p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r>
              <a:rPr lang="en-US" dirty="0" smtClean="0"/>
              <a:t>Will allow scientists to collaboratively develop and test innovative approaches to parallel, grid, and cloud computing.</a:t>
            </a:r>
          </a:p>
          <a:p>
            <a:endParaRPr lang="en-US" dirty="0" smtClean="0"/>
          </a:p>
          <a:p>
            <a:r>
              <a:rPr lang="en-US" dirty="0" smtClean="0"/>
              <a:t>employs virtualization technology to allow the test bed to support a wide range of operating systems. </a:t>
            </a:r>
          </a:p>
          <a:p>
            <a:endParaRPr lang="en-US" dirty="0" smtClean="0"/>
          </a:p>
          <a:p>
            <a:r>
              <a:rPr lang="en-US" dirty="0" smtClean="0"/>
              <a:t>The goal is to build a system that helps researchers identify </a:t>
            </a:r>
            <a:r>
              <a:rPr lang="en-US" dirty="0" err="1" smtClean="0"/>
              <a:t>cyberinfrastructure</a:t>
            </a:r>
            <a:r>
              <a:rPr lang="en-US" dirty="0" smtClean="0"/>
              <a:t> that best suits their scientific needs</a:t>
            </a:r>
          </a:p>
          <a:p>
            <a:endParaRPr lang="en-US" dirty="0" smtClean="0"/>
          </a:p>
          <a:p>
            <a:r>
              <a:rPr lang="en-US" dirty="0" smtClean="0"/>
              <a:t>An experimental computing grid and cloud test-bed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 -&gt;Support research on the future of </a:t>
            </a:r>
            <a:r>
              <a:rPr lang="en-US" dirty="0" smtClean="0">
                <a:solidFill>
                  <a:srgbClr val="FF0000"/>
                </a:solidFill>
              </a:rPr>
              <a:t>distributed, grid, and cloud computing</a:t>
            </a:r>
          </a:p>
          <a:p>
            <a:endParaRPr lang="en-US" dirty="0" smtClean="0"/>
          </a:p>
          <a:p>
            <a:pPr defTabSz="966612">
              <a:defRPr/>
            </a:pPr>
            <a:r>
              <a:rPr lang="en-US" dirty="0" smtClean="0">
                <a:solidFill>
                  <a:srgbClr val="FF0000"/>
                </a:solidFill>
              </a:rPr>
              <a:t>Support development and early use </a:t>
            </a:r>
            <a:r>
              <a:rPr lang="en-US" dirty="0" smtClean="0"/>
              <a:t>of new technologies at all levels of the software stack: </a:t>
            </a:r>
          </a:p>
          <a:p>
            <a:pPr defTabSz="966612">
              <a:defRPr/>
            </a:pPr>
            <a:r>
              <a:rPr lang="en-US" dirty="0" smtClean="0"/>
              <a:t>  -&gt;from networking to middleware to scientific applications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36</a:t>
            </a:r>
            <a:r>
              <a:rPr lang="en-US" baseline="0" dirty="0" smtClean="0"/>
              <a:t> </a:t>
            </a:r>
            <a:r>
              <a:rPr lang="en-US" baseline="0" dirty="0" smtClean="0"/>
              <a:t>cloud projects</a:t>
            </a:r>
          </a:p>
          <a:p>
            <a:r>
              <a:rPr lang="en-US" baseline="0" dirty="0" smtClean="0"/>
              <a:t>112 </a:t>
            </a:r>
            <a:r>
              <a:rPr lang="en-US" baseline="0" dirty="0" smtClean="0"/>
              <a:t>total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Maintained by FutureGrid</a:t>
            </a:r>
            <a:r>
              <a:rPr lang="en-US" baseline="0" dirty="0" smtClean="0"/>
              <a:t> team at UVA </a:t>
            </a:r>
          </a:p>
          <a:p>
            <a:r>
              <a:rPr lang="en-US" baseline="0" dirty="0" smtClean="0"/>
              <a:t>  for interoperability tests</a:t>
            </a:r>
          </a:p>
          <a:p>
            <a:r>
              <a:rPr lang="en-US" baseline="0" dirty="0" smtClean="0"/>
              <a:t>  for experimentation with middleware whether creating their own grid or connecting with existing endpoints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Grid Services Architecture Basic Execution Service, Open Grid Forum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a specification for a service to which clients can send requests to initiate, monitor, and manage computational activities </a:t>
            </a:r>
          </a:p>
          <a:p>
            <a:endParaRPr lang="en-US" b="1" dirty="0" smtClean="0"/>
          </a:p>
          <a:p>
            <a:r>
              <a:rPr lang="en-US" b="1" dirty="0" smtClean="0"/>
              <a:t>Cores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8 (Jobs submitted directly to machine)</a:t>
            </a:r>
          </a:p>
          <a:p>
            <a:pPr lvl="1"/>
            <a:r>
              <a:rPr lang="en-US" dirty="0" smtClean="0"/>
              <a:t>320 (Jobs submitted to queue)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OS</a:t>
            </a:r>
            <a:r>
              <a:rPr lang="en-US" dirty="0" smtClean="0"/>
              <a:t>: Red Hat Enterprise Linux Server release 5.5</a:t>
            </a:r>
          </a:p>
          <a:p>
            <a:r>
              <a:rPr lang="en-US" b="1" dirty="0" smtClean="0"/>
              <a:t>Arch</a:t>
            </a:r>
            <a:r>
              <a:rPr lang="en-US" dirty="0" smtClean="0"/>
              <a:t>: x86_64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E8FC1-1607-4DE0-9CD1-9677C91C8EA2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understand the behavior and utility of cloud computing approaches. </a:t>
            </a:r>
          </a:p>
          <a:p>
            <a:pPr lvl="1"/>
            <a:r>
              <a:rPr lang="en-US" dirty="0" smtClean="0"/>
              <a:t>-&gt;Researchers will be able to measure the overhead of cloud technology by requesting linked experiments on both virtual and bare-metal systems.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Enable scientists to develop and test new approaches to parallel, grid and cloud computing, and compare and collaborate with international efforts in this area. </a:t>
            </a:r>
          </a:p>
          <a:p>
            <a:r>
              <a:rPr lang="en-US" dirty="0" smtClean="0"/>
              <a:t>  -&gt;The FutureGrid project will provide an experimental platform that accommodates batch, grid and cloud computing, allowing researchers to attack a range of research questions associated with optimizing, integrating and scheduling the different service models. </a:t>
            </a:r>
          </a:p>
          <a:p>
            <a:endParaRPr lang="en-US" dirty="0" smtClean="0"/>
          </a:p>
          <a:p>
            <a:pPr defTabSz="966612">
              <a:defRPr/>
            </a:pPr>
            <a:r>
              <a:rPr lang="en-US" dirty="0" smtClean="0"/>
              <a:t>To enable scientists to develop and test new approaches to parallel, grid and cloud computing</a:t>
            </a:r>
          </a:p>
          <a:p>
            <a:pPr defTabSz="966612">
              <a:defRPr/>
            </a:pPr>
            <a:r>
              <a:rPr lang="en-US" baseline="0" dirty="0" smtClean="0"/>
              <a:t>  -&gt;</a:t>
            </a:r>
            <a:r>
              <a:rPr lang="en-US" dirty="0" smtClean="0"/>
              <a:t>compare and collaborate with international efforts in this area</a:t>
            </a:r>
          </a:p>
          <a:p>
            <a:endParaRPr lang="en-US" dirty="0" smtClean="0"/>
          </a:p>
          <a:p>
            <a:endParaRPr lang="en-US" dirty="0" smtClean="0"/>
          </a:p>
          <a:p>
            <a:pPr defTabSz="966612">
              <a:defRPr/>
            </a:pPr>
            <a:r>
              <a:rPr lang="en-US" b="1" dirty="0" smtClean="0"/>
              <a:t>To provide a test-bed for middleware development</a:t>
            </a:r>
          </a:p>
          <a:p>
            <a:pPr defTabSz="966612">
              <a:defRPr/>
            </a:pPr>
            <a:r>
              <a:rPr lang="en-US" b="1" baseline="0" dirty="0" smtClean="0"/>
              <a:t>  -&gt;</a:t>
            </a:r>
            <a:r>
              <a:rPr lang="en-US" dirty="0" smtClean="0"/>
              <a:t>, because of its private network, </a:t>
            </a:r>
            <a:r>
              <a:rPr lang="en-US" b="1" dirty="0" smtClean="0"/>
              <a:t>allows middleware researchers to do controlled experiments </a:t>
            </a:r>
            <a:r>
              <a:rPr lang="en-US" dirty="0" smtClean="0"/>
              <a:t>under different network conditions and to test approaches to middleware that include direct interaction with the network control layer. </a:t>
            </a:r>
          </a:p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r>
              <a:rPr lang="en-US" dirty="0" smtClean="0"/>
              <a:t>To develop of benchmarks appropriate for grid computing</a:t>
            </a:r>
          </a:p>
          <a:p>
            <a:pPr defTabSz="966612">
              <a:defRPr/>
            </a:pPr>
            <a:r>
              <a:rPr lang="en-US" baseline="0" dirty="0" smtClean="0"/>
              <a:t>  -&gt;</a:t>
            </a:r>
            <a:r>
              <a:rPr lang="en-US" dirty="0" smtClean="0"/>
              <a:t> including workflow-based benchmarks derived from applications in astronomy, bioinformatics, seismology and physics.</a:t>
            </a:r>
          </a:p>
          <a:p>
            <a:pPr defTabSz="966612"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barrier to entry; zero-configuration technologies;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 smtClean="0"/>
              <a:t>The project partners will integrate existing open-source software packages to create an easy-to-use software environment that supports the instantiation, execution and recording of grid and cloud computing experiments.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 smtClean="0"/>
              <a:t>composed of a high-speed network connected to distributed clusters of high-performance computers. </a:t>
            </a:r>
          </a:p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r>
              <a:rPr lang="en-US" dirty="0" smtClean="0"/>
              <a:t>Includes 6 sites connected by a private network</a:t>
            </a:r>
          </a:p>
          <a:p>
            <a:pPr defTabSz="966612">
              <a:defRPr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Includes</a:t>
            </a:r>
          </a:p>
          <a:p>
            <a:r>
              <a:rPr lang="en-US" dirty="0" smtClean="0"/>
              <a:t>a geographically distributed set of heterogeneous computing systems</a:t>
            </a:r>
          </a:p>
          <a:p>
            <a:r>
              <a:rPr lang="en-US" dirty="0" smtClean="0"/>
              <a:t>a data management system that will hold both metadata and a growing library of software images</a:t>
            </a:r>
          </a:p>
          <a:p>
            <a:r>
              <a:rPr lang="en-US" dirty="0" smtClean="0"/>
              <a:t>a dedicated network allowing isolatable, secure experiments. </a:t>
            </a:r>
          </a:p>
          <a:p>
            <a:pPr defTabSz="966612">
              <a:defRPr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defTabSz="96661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FG Supports </a:t>
            </a:r>
          </a:p>
          <a:p>
            <a:r>
              <a:rPr lang="en-US" dirty="0" smtClean="0"/>
              <a:t>virtual machine-based environments</a:t>
            </a:r>
          </a:p>
          <a:p>
            <a:r>
              <a:rPr lang="en-US" dirty="0" smtClean="0"/>
              <a:t>native operating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be</a:t>
            </a:r>
            <a:r>
              <a:rPr lang="en-US" baseline="0" dirty="0" smtClean="0"/>
              <a:t> redirected here from www.futuregrid.org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FutureGrid users are automatically provided Nimbus credentials.</a:t>
            </a:r>
          </a:p>
          <a:p>
            <a:endParaRPr lang="en-US" dirty="0" smtClean="0"/>
          </a:p>
          <a:p>
            <a:r>
              <a:rPr lang="en-US" b="1" dirty="0" smtClean="0"/>
              <a:t>Cloud Accounts</a:t>
            </a:r>
          </a:p>
          <a:p>
            <a:r>
              <a:rPr lang="en-US" dirty="0" smtClean="0"/>
              <a:t>The cloud accounts are handled in Phase I separately from the HPC account creation process. In fact the Eucalyptus clouds are </a:t>
            </a:r>
            <a:r>
              <a:rPr lang="en-US" dirty="0" err="1" smtClean="0"/>
              <a:t>disjunct</a:t>
            </a:r>
            <a:r>
              <a:rPr lang="en-US" dirty="0" smtClean="0"/>
              <a:t> on each machine and have their own user management. For Nimbus the situation is already a bit better as only one Nimbus account is needed for all Nimbus clouds in FG.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node supports up to 8 VMs.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1C19-9508-4780-AA3C-20BC36872D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4EA077B1-2BC9-4206-99B1-EBFE3E726FB6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4079A355-9B83-4AFC-8A11-2AE8984DB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71EC9759-320B-4691-8AA0-7C2E25AA8B34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4079A355-9B83-4AFC-8A11-2AE8984DB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C7383D64-058E-4469-897A-9D590D2076C0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4079A355-9B83-4AFC-8A11-2AE8984DB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43108703-7AE8-4F1C-AA92-27511786BBAA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4079A355-9B83-4AFC-8A11-2AE8984DB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4521BCF7-175D-4B6A-B5CD-ECB897D73C1D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4079A355-9B83-4AFC-8A11-2AE8984DB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26AC114E-6555-451A-9323-DAD93E003CFE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4079A355-9B83-4AFC-8A11-2AE8984DB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portal.futuregrid.org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fld id="{F22774AA-F047-4384-9218-57AB9E4CB8B4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fld id="{4079A355-9B83-4AFC-8A11-2AE8984DB6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pixture_reloaded_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1663" y="6324600"/>
            <a:ext cx="3335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hlinkClick r:id="rId10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futuregrid.org/user/regis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uturegrid.org/unico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uturegrid.org/manual/genesi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turegrid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FutureGrid: An Experimental </a:t>
            </a:r>
            <a:r>
              <a:rPr lang="en-US" dirty="0" smtClean="0"/>
              <a:t>Computing Grid and Cloud </a:t>
            </a:r>
            <a:r>
              <a:rPr lang="en-US" dirty="0" smtClean="0"/>
              <a:t>Test-Bed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Karolina Sarnowska-Upton</a:t>
            </a:r>
          </a:p>
          <a:p>
            <a:r>
              <a:rPr lang="en-US" dirty="0" smtClean="0"/>
              <a:t>University of Virginia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5905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portal account at </a:t>
            </a:r>
            <a:r>
              <a:rPr lang="en-US" dirty="0" smtClean="0">
                <a:hlinkClick r:id="rId3"/>
              </a:rPr>
              <a:t>https://portal.futuregrid.org/user/register</a:t>
            </a:r>
            <a:endParaRPr lang="en-US" dirty="0" smtClean="0"/>
          </a:p>
          <a:p>
            <a:r>
              <a:rPr lang="en-US" dirty="0" smtClean="0"/>
              <a:t>Apply for a project</a:t>
            </a:r>
          </a:p>
          <a:p>
            <a:r>
              <a:rPr lang="en-US" dirty="0" smtClean="0"/>
              <a:t>Request HPC/cloud account(s)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2500" r="68125" b="74219"/>
          <a:stretch>
            <a:fillRect/>
          </a:stretch>
        </p:blipFill>
        <p:spPr bwMode="auto">
          <a:xfrm>
            <a:off x="762000" y="42672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Eucalyptus, Nimbus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Eucalyptus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Eucalyptus </a:t>
            </a:r>
            <a:r>
              <a:rPr lang="en-US" dirty="0" smtClean="0"/>
              <a:t>EC2 Interface</a:t>
            </a:r>
          </a:p>
          <a:p>
            <a:r>
              <a:rPr lang="en-US" dirty="0" smtClean="0"/>
              <a:t>Available on India (50 nodes), Sierra (21 nodes) clusters</a:t>
            </a:r>
          </a:p>
          <a:p>
            <a:r>
              <a:rPr lang="en-US" dirty="0" smtClean="0"/>
              <a:t>Different Availability zones provide VMs with different compute and memory capacities: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6581" t="42954" r="49731" b="43623"/>
          <a:stretch>
            <a:fillRect/>
          </a:stretch>
        </p:blipFill>
        <p:spPr bwMode="auto">
          <a:xfrm>
            <a:off x="685800" y="4267200"/>
            <a:ext cx="764930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</a:t>
            </a:r>
            <a:r>
              <a:rPr lang="en-US" dirty="0" smtClean="0"/>
              <a:t>on Hotel (41 nodes), Foxtrot (26 nodes), Sierra (18 nodes) clusters</a:t>
            </a:r>
          </a:p>
          <a:p>
            <a:r>
              <a:rPr lang="en-US" dirty="0" smtClean="0"/>
              <a:t>Can upload own VM image or customize provided image</a:t>
            </a:r>
          </a:p>
          <a:p>
            <a:r>
              <a:rPr lang="en-US" dirty="0" smtClean="0"/>
              <a:t>Users are limited to running 16 VMs simultaneously and claiming two cores per VM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 on Cloud </a:t>
            </a:r>
            <a:r>
              <a:rPr lang="en-US" dirty="0" smtClean="0"/>
              <a:t>Provisioning </a:t>
            </a:r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Nimbus on </a:t>
            </a:r>
            <a:r>
              <a:rPr lang="en-US" dirty="0" err="1" smtClean="0"/>
              <a:t>FutureGrid</a:t>
            </a:r>
            <a:endParaRPr lang="en-US" dirty="0" smtClean="0"/>
          </a:p>
          <a:p>
            <a:r>
              <a:rPr lang="en-US" dirty="0" smtClean="0"/>
              <a:t>Nimbus</a:t>
            </a:r>
            <a:r>
              <a:rPr lang="en-US" dirty="0" smtClean="0"/>
              <a:t> One-click Cluster </a:t>
            </a:r>
            <a:r>
              <a:rPr lang="en-US" dirty="0" smtClean="0"/>
              <a:t>Guide</a:t>
            </a:r>
          </a:p>
          <a:p>
            <a:r>
              <a:rPr lang="en-US" dirty="0" smtClean="0"/>
              <a:t>Using </a:t>
            </a:r>
            <a:r>
              <a:rPr lang="en-US" dirty="0" smtClean="0"/>
              <a:t>the Grid Appliance to run </a:t>
            </a:r>
            <a:r>
              <a:rPr lang="en-US" dirty="0" err="1" smtClean="0"/>
              <a:t>FutureGrid</a:t>
            </a:r>
            <a:r>
              <a:rPr lang="en-US" dirty="0" smtClean="0"/>
              <a:t> Cloud </a:t>
            </a:r>
            <a:r>
              <a:rPr lang="en-US" dirty="0" smtClean="0"/>
              <a:t>Clients</a:t>
            </a:r>
          </a:p>
          <a:p>
            <a:r>
              <a:rPr lang="en-US" dirty="0" smtClean="0"/>
              <a:t>Using </a:t>
            </a:r>
            <a:r>
              <a:rPr lang="en-US" dirty="0" smtClean="0"/>
              <a:t>Eucalyptus on </a:t>
            </a:r>
            <a:r>
              <a:rPr lang="en-US" dirty="0" err="1" smtClean="0"/>
              <a:t>FutureGrid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OpenNebula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 on Cloud </a:t>
            </a:r>
            <a:r>
              <a:rPr lang="en-US" dirty="0" smtClean="0"/>
              <a:t>Run-time </a:t>
            </a:r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</a:t>
            </a:r>
            <a:r>
              <a:rPr lang="en-US" dirty="0" err="1" smtClean="0"/>
              <a:t>Hadoop</a:t>
            </a:r>
            <a:r>
              <a:rPr lang="en-US" dirty="0" smtClean="0"/>
              <a:t> using the Grid Appliance</a:t>
            </a:r>
          </a:p>
          <a:p>
            <a:r>
              <a:rPr lang="en-US" dirty="0" smtClean="0"/>
              <a:t>Running </a:t>
            </a:r>
            <a:r>
              <a:rPr lang="en-US" dirty="0" err="1" smtClean="0"/>
              <a:t>Hadoop</a:t>
            </a:r>
            <a:r>
              <a:rPr lang="en-US" dirty="0" smtClean="0"/>
              <a:t> on Eucalyptus</a:t>
            </a:r>
          </a:p>
          <a:p>
            <a:r>
              <a:rPr lang="en-US" dirty="0" smtClean="0"/>
              <a:t>Running </a:t>
            </a:r>
            <a:r>
              <a:rPr lang="en-US" dirty="0" smtClean="0"/>
              <a:t>Twister on </a:t>
            </a:r>
            <a:r>
              <a:rPr lang="en-US" dirty="0" smtClean="0"/>
              <a:t>Eucalyptus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Current European Cloud Projects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86799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981199"/>
                <a:gridCol w="2514600"/>
              </a:tblGrid>
              <a:tr h="353419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Title  </a:t>
                      </a:r>
                      <a:r>
                        <a:rPr lang="en-US" b="1" dirty="0" smtClean="0"/>
                        <a:t>(Lead)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Keywords</a:t>
                      </a:r>
                    </a:p>
                  </a:txBody>
                  <a:tcPr/>
                </a:tc>
              </a:tr>
              <a:tr h="1148611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Cloud-Based Support for Distributed </a:t>
                      </a:r>
                      <a:r>
                        <a:rPr lang="en-US" sz="2400" b="0" dirty="0" err="1" smtClean="0"/>
                        <a:t>Multiscale</a:t>
                      </a:r>
                      <a:r>
                        <a:rPr lang="en-US" sz="2400" b="0" dirty="0" smtClean="0"/>
                        <a:t> Applications  </a:t>
                      </a:r>
                      <a:r>
                        <a:rPr lang="en-US" sz="2000" b="1" dirty="0" smtClean="0"/>
                        <a:t>(</a:t>
                      </a:r>
                      <a:r>
                        <a:rPr lang="en-US" sz="2000" b="1" dirty="0" smtClean="0"/>
                        <a:t>K. </a:t>
                      </a:r>
                      <a:r>
                        <a:rPr lang="en-US" sz="2000" b="1" dirty="0" err="1" smtClean="0"/>
                        <a:t>Rycerz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AGH, Krakow, Institute of Computer Science, Poland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/>
                        <a:t>multiscale</a:t>
                      </a:r>
                      <a:r>
                        <a:rPr lang="en-US" sz="2200" b="0" dirty="0" smtClean="0"/>
                        <a:t> computing, cloud computing, HPC</a:t>
                      </a:r>
                      <a:endParaRPr lang="en-US" sz="2200" b="0" dirty="0"/>
                    </a:p>
                  </a:txBody>
                  <a:tcPr/>
                </a:tc>
              </a:tr>
              <a:tr h="883547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Sky </a:t>
                      </a:r>
                      <a:r>
                        <a:rPr lang="en-US" sz="2400" b="0" dirty="0" smtClean="0"/>
                        <a:t>Computing </a:t>
                      </a:r>
                      <a:r>
                        <a:rPr lang="en-US" sz="2000" b="1" dirty="0" smtClean="0"/>
                        <a:t>(P.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Riteau)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Université de Rennes 1, IRISA, France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sky computing, federated clouds</a:t>
                      </a:r>
                      <a:endParaRPr lang="en-US" sz="2200" b="0" dirty="0"/>
                    </a:p>
                  </a:txBody>
                  <a:tcPr/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SpeQulos</a:t>
                      </a:r>
                      <a:r>
                        <a:rPr lang="en-US" sz="2400" b="0" dirty="0" smtClean="0"/>
                        <a:t>: A Framework for </a:t>
                      </a:r>
                      <a:r>
                        <a:rPr lang="en-US" sz="2400" b="0" dirty="0" err="1" smtClean="0"/>
                        <a:t>QoS</a:t>
                      </a:r>
                      <a:r>
                        <a:rPr lang="en-US" sz="2400" b="0" dirty="0" smtClean="0"/>
                        <a:t> in Unreliable Distributed Computing Infrastructures using Cloud </a:t>
                      </a:r>
                      <a:r>
                        <a:rPr lang="en-US" sz="2400" b="0" dirty="0" smtClean="0"/>
                        <a:t>Resources </a:t>
                      </a:r>
                      <a:r>
                        <a:rPr lang="en-US" sz="2000" b="1" dirty="0" smtClean="0"/>
                        <a:t>(S. </a:t>
                      </a:r>
                      <a:r>
                        <a:rPr lang="en-US" sz="2000" b="1" dirty="0" smtClean="0"/>
                        <a:t>Delamare)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INRIA, </a:t>
                      </a:r>
                      <a:r>
                        <a:rPr lang="en-US" dirty="0" smtClean="0"/>
                        <a:t>Rhone </a:t>
                      </a:r>
                      <a:r>
                        <a:rPr lang="en-US" dirty="0" err="1" smtClean="0"/>
                        <a:t>Alpes</a:t>
                      </a:r>
                      <a:r>
                        <a:rPr lang="en-US" dirty="0" smtClean="0"/>
                        <a:t>, </a:t>
                      </a:r>
                      <a:r>
                        <a:rPr lang="en-US" b="0" dirty="0" smtClean="0"/>
                        <a:t>France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hybrid distributed infrastructure</a:t>
                      </a:r>
                      <a:r>
                        <a:rPr lang="en-US" sz="2200" b="0" dirty="0" smtClean="0"/>
                        <a:t>, </a:t>
                      </a:r>
                      <a:r>
                        <a:rPr lang="en-US" sz="2200" b="0" dirty="0" smtClean="0"/>
                        <a:t>cloud</a:t>
                      </a:r>
                      <a:r>
                        <a:rPr lang="en-US" sz="2200" b="0" dirty="0" smtClean="0"/>
                        <a:t>, </a:t>
                      </a:r>
                      <a:r>
                        <a:rPr lang="en-US" sz="2200" b="0" dirty="0" smtClean="0"/>
                        <a:t>desktop grid</a:t>
                      </a:r>
                      <a:r>
                        <a:rPr lang="en-US" sz="2200" b="0" dirty="0" smtClean="0"/>
                        <a:t>, </a:t>
                      </a:r>
                      <a:r>
                        <a:rPr lang="en-US" sz="2200" b="0" dirty="0" err="1" smtClean="0"/>
                        <a:t>QoS</a:t>
                      </a:r>
                      <a:endParaRPr lang="en-US" sz="2200" b="0" dirty="0"/>
                    </a:p>
                  </a:txBody>
                  <a:tcPr/>
                </a:tc>
              </a:tr>
              <a:tr h="868679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Scalable </a:t>
                      </a:r>
                      <a:r>
                        <a:rPr lang="en-US" sz="2400" b="0" dirty="0" smtClean="0"/>
                        <a:t>Data Management </a:t>
                      </a:r>
                      <a:r>
                        <a:rPr lang="en-US" sz="2400" b="0" dirty="0" smtClean="0"/>
                        <a:t>for </a:t>
                      </a:r>
                      <a:r>
                        <a:rPr lang="en-US" sz="2400" b="0" dirty="0" smtClean="0"/>
                        <a:t>Cloud Services </a:t>
                      </a:r>
                      <a:r>
                        <a:rPr lang="en-US" sz="2000" b="1" dirty="0" smtClean="0"/>
                        <a:t>(A. </a:t>
                      </a:r>
                      <a:r>
                        <a:rPr lang="en-US" sz="2000" b="1" dirty="0" smtClean="0"/>
                        <a:t>Carpen-Amarie)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INRIA, </a:t>
                      </a:r>
                      <a:r>
                        <a:rPr lang="en-US" dirty="0" smtClean="0"/>
                        <a:t>Rennes-Bretagne </a:t>
                      </a:r>
                      <a:r>
                        <a:rPr lang="en-US" dirty="0" err="1" smtClean="0"/>
                        <a:t>Atlantique</a:t>
                      </a:r>
                      <a:r>
                        <a:rPr lang="en-US" dirty="0" smtClean="0"/>
                        <a:t> Research Center, </a:t>
                      </a:r>
                      <a:r>
                        <a:rPr lang="en-US" b="0" dirty="0" smtClean="0"/>
                        <a:t>France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Nimbus, Cumulus, </a:t>
                      </a:r>
                      <a:r>
                        <a:rPr lang="en-US" sz="2200" b="0" dirty="0" err="1" smtClean="0"/>
                        <a:t>BlobSeer</a:t>
                      </a:r>
                      <a:endParaRPr lang="en-US" sz="2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endpoints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UNICORE, Genesis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UNICORE 6 BES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endpoints (India, Sierra)</a:t>
            </a:r>
          </a:p>
          <a:p>
            <a:r>
              <a:rPr lang="en-US" dirty="0" smtClean="0"/>
              <a:t>Connection information at </a:t>
            </a:r>
            <a:r>
              <a:rPr lang="en-US" dirty="0" smtClean="0">
                <a:hlinkClick r:id="rId3"/>
              </a:rPr>
              <a:t>https://portal.futuregrid.org/unicore</a:t>
            </a:r>
            <a:endParaRPr lang="en-US" dirty="0" smtClean="0"/>
          </a:p>
          <a:p>
            <a:r>
              <a:rPr lang="en-US" b="1" dirty="0" smtClean="0"/>
              <a:t>Security</a:t>
            </a:r>
            <a:endParaRPr lang="en-US" dirty="0"/>
          </a:p>
          <a:p>
            <a:pPr lvl="1"/>
            <a:r>
              <a:rPr lang="en-US" sz="2400" dirty="0" smtClean="0"/>
              <a:t>username/password authentication (as per HPC-BP)</a:t>
            </a:r>
          </a:p>
          <a:p>
            <a:pPr lvl="1"/>
            <a:r>
              <a:rPr lang="en-US" sz="2400" dirty="0" smtClean="0"/>
              <a:t>X-509 based mutual client authentication (as per HPC-BP)</a:t>
            </a:r>
          </a:p>
          <a:p>
            <a:r>
              <a:rPr lang="en-US" b="1" dirty="0" smtClean="0"/>
              <a:t>Access</a:t>
            </a:r>
          </a:p>
          <a:p>
            <a:pPr lvl="1"/>
            <a:r>
              <a:rPr lang="en-US" dirty="0" smtClean="0"/>
              <a:t>using any standards-compliant middleware client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II BES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endpoints (India, Sierra, </a:t>
            </a:r>
            <a:r>
              <a:rPr lang="en-US" dirty="0" err="1" smtClean="0"/>
              <a:t>Xray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Connection information at </a:t>
            </a:r>
            <a:r>
              <a:rPr lang="en-US" dirty="0" smtClean="0">
                <a:hlinkClick r:id="rId3"/>
              </a:rPr>
              <a:t>https://portal.futuregrid.org/manual/genesis</a:t>
            </a:r>
            <a:endParaRPr lang="en-US" dirty="0" smtClean="0"/>
          </a:p>
          <a:p>
            <a:r>
              <a:rPr lang="en-US" b="1" dirty="0" smtClean="0"/>
              <a:t>Security</a:t>
            </a:r>
            <a:endParaRPr lang="en-US" dirty="0" smtClean="0"/>
          </a:p>
          <a:p>
            <a:pPr lvl="1"/>
            <a:r>
              <a:rPr lang="en-US" sz="2600" dirty="0" smtClean="0"/>
              <a:t>username/password authentication (as per HPC-BP)</a:t>
            </a:r>
          </a:p>
          <a:p>
            <a:r>
              <a:rPr lang="en-US" b="1" dirty="0" smtClean="0"/>
              <a:t>Access</a:t>
            </a:r>
          </a:p>
          <a:p>
            <a:pPr lvl="1"/>
            <a:r>
              <a:rPr lang="en-US" dirty="0" smtClean="0"/>
              <a:t>using any standards-compliant middleware client</a:t>
            </a:r>
          </a:p>
          <a:p>
            <a:pPr lvl="1"/>
            <a:r>
              <a:rPr lang="en-US" dirty="0" smtClean="0"/>
              <a:t>using a Genesis II client connected to the XCG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FutureGrid</a:t>
            </a:r>
            <a:r>
              <a:rPr lang="en-US" dirty="0" smtClean="0"/>
              <a:t> </a:t>
            </a:r>
            <a:r>
              <a:rPr lang="en-US" dirty="0" smtClean="0"/>
              <a:t>Introduction</a:t>
            </a:r>
          </a:p>
          <a:p>
            <a:r>
              <a:rPr lang="en-US" dirty="0" smtClean="0"/>
              <a:t>Getting Started</a:t>
            </a:r>
            <a:endParaRPr lang="en-US" dirty="0" smtClean="0"/>
          </a:p>
          <a:p>
            <a:r>
              <a:rPr lang="en-US" dirty="0" smtClean="0"/>
              <a:t>Cloud Services</a:t>
            </a:r>
          </a:p>
          <a:p>
            <a:r>
              <a:rPr lang="en-US" dirty="0" smtClean="0"/>
              <a:t>Grid </a:t>
            </a:r>
            <a:r>
              <a:rPr lang="en-US" dirty="0" smtClean="0"/>
              <a:t>Endpoints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Points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FutureGrid</a:t>
            </a:r>
            <a:r>
              <a:rPr lang="en-US" dirty="0" smtClean="0"/>
              <a:t> is a test bed for cloud and grid research</a:t>
            </a:r>
          </a:p>
          <a:p>
            <a:r>
              <a:rPr lang="en-US" dirty="0" err="1" smtClean="0"/>
              <a:t>FutureGrid</a:t>
            </a:r>
            <a:r>
              <a:rPr lang="en-US" dirty="0" smtClean="0"/>
              <a:t> </a:t>
            </a:r>
            <a:r>
              <a:rPr lang="en-US" dirty="0" smtClean="0"/>
              <a:t>provides support for Eucalyptus and Nimbus clouds</a:t>
            </a:r>
          </a:p>
          <a:p>
            <a:r>
              <a:rPr lang="en-US" dirty="0" smtClean="0"/>
              <a:t>Get started at </a:t>
            </a:r>
            <a:r>
              <a:rPr lang="en-US" dirty="0" smtClean="0">
                <a:hlinkClick r:id="rId2"/>
              </a:rPr>
              <a:t>www.futuregrid.org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100" dirty="0" smtClean="0"/>
              <a:t>This </a:t>
            </a:r>
            <a:r>
              <a:rPr lang="en-US" sz="2100" dirty="0"/>
              <a:t>document was developed with support from the National Science Foundation (NSF) under Grant No. 0910812 to Indiana University for "FutureGrid: An Experimental, High-Performance Grid Test-bed." Any opinions, findings, and conclusions or recommendations expressed in this material are those of the author(s) and do not necessarily reflect the views of the </a:t>
            </a:r>
            <a:r>
              <a:rPr lang="en-US" sz="2100" dirty="0" smtClean="0"/>
              <a:t>NSF.</a:t>
            </a:r>
            <a:endParaRPr lang="en-US" sz="21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E6E16-DC8F-4C24-885E-FCDEE8D99F4C}" type="slidenum">
              <a:rPr lang="zh-CN" altLang="en-GB"/>
              <a:pPr/>
              <a:t>22</a:t>
            </a:fld>
            <a:endParaRPr lang="en-GB" altLang="zh-CN"/>
          </a:p>
        </p:txBody>
      </p:sp>
      <p:pic>
        <p:nvPicPr>
          <p:cNvPr id="1660932" name="Picture 4" descr="image33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900613"/>
            <a:ext cx="4954587" cy="96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FutureGrid?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high-performance </a:t>
            </a:r>
            <a:r>
              <a:rPr lang="en-US" dirty="0" smtClean="0">
                <a:solidFill>
                  <a:srgbClr val="FF0000"/>
                </a:solidFill>
              </a:rPr>
              <a:t>test-bed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C00000"/>
                </a:solidFill>
              </a:rPr>
              <a:t>parallel, grid and cloud computing</a:t>
            </a:r>
          </a:p>
          <a:p>
            <a:r>
              <a:rPr lang="en-US" dirty="0" smtClean="0"/>
              <a:t>One of two experimental systems part of </a:t>
            </a:r>
            <a:r>
              <a:rPr lang="en-US" dirty="0" err="1" smtClean="0"/>
              <a:t>TeraGrid</a:t>
            </a:r>
            <a:endParaRPr lang="en-US" dirty="0" smtClean="0"/>
          </a:p>
          <a:p>
            <a:r>
              <a:rPr lang="en-US" dirty="0" smtClean="0"/>
              <a:t>To support development and early use of new technologies at all levels of software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understand the </a:t>
            </a:r>
            <a:r>
              <a:rPr lang="en-US" dirty="0" smtClean="0">
                <a:solidFill>
                  <a:srgbClr val="C00000"/>
                </a:solidFill>
              </a:rPr>
              <a:t>behavior and utility of cloud </a:t>
            </a:r>
            <a:r>
              <a:rPr lang="en-US" dirty="0" smtClean="0"/>
              <a:t>computing approaches</a:t>
            </a:r>
          </a:p>
          <a:p>
            <a:r>
              <a:rPr lang="en-US" dirty="0" smtClean="0"/>
              <a:t>To enable scientists to develop and test </a:t>
            </a:r>
            <a:r>
              <a:rPr lang="en-US" dirty="0" smtClean="0">
                <a:solidFill>
                  <a:srgbClr val="C00000"/>
                </a:solidFill>
              </a:rPr>
              <a:t>new approaches to parallel, grid and cloud computing</a:t>
            </a:r>
            <a:r>
              <a:rPr lang="en-US" dirty="0" smtClean="0"/>
              <a:t>, and compare and collaborate with </a:t>
            </a:r>
            <a:r>
              <a:rPr lang="en-US" u="sng" dirty="0" smtClean="0"/>
              <a:t>international efforts </a:t>
            </a:r>
            <a:r>
              <a:rPr lang="en-US" dirty="0" smtClean="0"/>
              <a:t>in this area</a:t>
            </a:r>
          </a:p>
          <a:p>
            <a:r>
              <a:rPr lang="en-US" dirty="0" smtClean="0"/>
              <a:t>To provide a </a:t>
            </a:r>
            <a:r>
              <a:rPr lang="en-US" dirty="0" smtClean="0">
                <a:solidFill>
                  <a:srgbClr val="C00000"/>
                </a:solidFill>
              </a:rPr>
              <a:t>test-bed for middleware development</a:t>
            </a:r>
          </a:p>
          <a:p>
            <a:r>
              <a:rPr lang="en-US" dirty="0" smtClean="0"/>
              <a:t>To develop of </a:t>
            </a:r>
            <a:r>
              <a:rPr lang="en-US" dirty="0" smtClean="0">
                <a:solidFill>
                  <a:srgbClr val="C00000"/>
                </a:solidFill>
              </a:rPr>
              <a:t>benchmarks</a:t>
            </a:r>
            <a:r>
              <a:rPr lang="en-US" dirty="0" smtClean="0"/>
              <a:t> appropriate for grid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Education and Training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Educational modules</a:t>
            </a:r>
            <a:r>
              <a:rPr lang="en-US" dirty="0" smtClean="0"/>
              <a:t>: networking, parallel computing, virtualization and distributed computing</a:t>
            </a:r>
          </a:p>
          <a:p>
            <a:r>
              <a:rPr lang="en-US" b="1" dirty="0" smtClean="0"/>
              <a:t>Pre-packaged environments</a:t>
            </a:r>
            <a:r>
              <a:rPr lang="en-US" dirty="0" smtClean="0"/>
              <a:t>: configured for particular course</a:t>
            </a:r>
          </a:p>
          <a:p>
            <a:r>
              <a:rPr lang="en-US" b="1" dirty="0" smtClean="0"/>
              <a:t>Community/repository of environments</a:t>
            </a:r>
            <a:r>
              <a:rPr lang="en-US" dirty="0" smtClean="0"/>
              <a:t>: develop once, share and reuse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Indiana University </a:t>
            </a:r>
            <a:r>
              <a:rPr lang="en-US" dirty="0" smtClean="0"/>
              <a:t>(Architecture, core software, Support)</a:t>
            </a:r>
          </a:p>
          <a:p>
            <a:r>
              <a:rPr lang="en-US" b="1" dirty="0" smtClean="0"/>
              <a:t>Purdue University </a:t>
            </a:r>
            <a:r>
              <a:rPr lang="en-US" dirty="0" smtClean="0"/>
              <a:t>(HTC Hardware)</a:t>
            </a:r>
          </a:p>
          <a:p>
            <a:r>
              <a:rPr lang="en-US" b="1" dirty="0" smtClean="0"/>
              <a:t>San Diego Supercomputer Center</a:t>
            </a:r>
            <a:r>
              <a:rPr lang="en-US" dirty="0" smtClean="0"/>
              <a:t> at University of California San Diego (INCA, Monitoring)</a:t>
            </a:r>
          </a:p>
          <a:p>
            <a:r>
              <a:rPr lang="en-US" b="1" dirty="0" smtClean="0"/>
              <a:t>University of Chicago/Argonne National Labs </a:t>
            </a:r>
            <a:r>
              <a:rPr lang="en-US" dirty="0" smtClean="0"/>
              <a:t>(Nimbus)</a:t>
            </a:r>
          </a:p>
          <a:p>
            <a:r>
              <a:rPr lang="en-US" b="1" dirty="0" smtClean="0"/>
              <a:t>University of Florida </a:t>
            </a:r>
            <a:r>
              <a:rPr lang="en-US" dirty="0" smtClean="0"/>
              <a:t>(</a:t>
            </a:r>
            <a:r>
              <a:rPr lang="en-US" dirty="0" err="1" smtClean="0"/>
              <a:t>ViNE</a:t>
            </a:r>
            <a:r>
              <a:rPr lang="en-US" dirty="0" smtClean="0"/>
              <a:t>, Education and Outreach)</a:t>
            </a:r>
          </a:p>
          <a:p>
            <a:r>
              <a:rPr lang="en-US" b="1" dirty="0" smtClean="0"/>
              <a:t>University of Southern California</a:t>
            </a:r>
            <a:r>
              <a:rPr lang="en-US" dirty="0" smtClean="0"/>
              <a:t> Information Sciences Institute (Pegasus to manage experiments)</a:t>
            </a:r>
          </a:p>
          <a:p>
            <a:r>
              <a:rPr lang="en-US" b="1" dirty="0" smtClean="0"/>
              <a:t>University of Tennessee Knoxville </a:t>
            </a:r>
            <a:r>
              <a:rPr lang="en-US" dirty="0" smtClean="0"/>
              <a:t>(Benchmarking)</a:t>
            </a:r>
          </a:p>
          <a:p>
            <a:r>
              <a:rPr lang="en-US" b="1" dirty="0" smtClean="0"/>
              <a:t>University of Texas at Austin/Texas Advanced Computing Center </a:t>
            </a:r>
            <a:r>
              <a:rPr lang="en-US" dirty="0" smtClean="0"/>
              <a:t>(Portal)</a:t>
            </a:r>
          </a:p>
          <a:p>
            <a:r>
              <a:rPr lang="en-US" b="1" dirty="0" smtClean="0"/>
              <a:t>University of Virginia </a:t>
            </a:r>
            <a:r>
              <a:rPr lang="en-US" dirty="0" smtClean="0"/>
              <a:t>(OGF, Advisory Board and allocation)</a:t>
            </a:r>
          </a:p>
          <a:p>
            <a:r>
              <a:rPr lang="en-US" b="1" dirty="0" smtClean="0"/>
              <a:t>Technische Universtität Dresden </a:t>
            </a:r>
            <a:r>
              <a:rPr lang="en-US" dirty="0" smtClean="0"/>
              <a:t>Center for Information Services and GWT‐TUD (VAMPIR)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84" y="1371600"/>
            <a:ext cx="878649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-274482" y="5029200"/>
            <a:ext cx="2636682" cy="2005980"/>
          </a:xfrm>
          <a:custGeom>
            <a:avLst/>
            <a:gdLst>
              <a:gd name="connsiteX0" fmla="*/ 266139 w 2190474"/>
              <a:gd name="connsiteY0" fmla="*/ 150125 h 1610435"/>
              <a:gd name="connsiteX1" fmla="*/ 293435 w 2190474"/>
              <a:gd name="connsiteY1" fmla="*/ 95534 h 1610435"/>
              <a:gd name="connsiteX2" fmla="*/ 498151 w 2190474"/>
              <a:gd name="connsiteY2" fmla="*/ 13647 h 1610435"/>
              <a:gd name="connsiteX3" fmla="*/ 580038 w 2190474"/>
              <a:gd name="connsiteY3" fmla="*/ 0 h 1610435"/>
              <a:gd name="connsiteX4" fmla="*/ 798402 w 2190474"/>
              <a:gd name="connsiteY4" fmla="*/ 27295 h 1610435"/>
              <a:gd name="connsiteX5" fmla="*/ 880289 w 2190474"/>
              <a:gd name="connsiteY5" fmla="*/ 40943 h 1610435"/>
              <a:gd name="connsiteX6" fmla="*/ 1016766 w 2190474"/>
              <a:gd name="connsiteY6" fmla="*/ 54591 h 1610435"/>
              <a:gd name="connsiteX7" fmla="*/ 1112301 w 2190474"/>
              <a:gd name="connsiteY7" fmla="*/ 95534 h 1610435"/>
              <a:gd name="connsiteX8" fmla="*/ 1153244 w 2190474"/>
              <a:gd name="connsiteY8" fmla="*/ 122829 h 1610435"/>
              <a:gd name="connsiteX9" fmla="*/ 1371608 w 2190474"/>
              <a:gd name="connsiteY9" fmla="*/ 163773 h 1610435"/>
              <a:gd name="connsiteX10" fmla="*/ 1453495 w 2190474"/>
              <a:gd name="connsiteY10" fmla="*/ 191068 h 1610435"/>
              <a:gd name="connsiteX11" fmla="*/ 1494438 w 2190474"/>
              <a:gd name="connsiteY11" fmla="*/ 204716 h 1610435"/>
              <a:gd name="connsiteX12" fmla="*/ 1549029 w 2190474"/>
              <a:gd name="connsiteY12" fmla="*/ 218364 h 1610435"/>
              <a:gd name="connsiteX13" fmla="*/ 1603620 w 2190474"/>
              <a:gd name="connsiteY13" fmla="*/ 259307 h 1610435"/>
              <a:gd name="connsiteX14" fmla="*/ 1644563 w 2190474"/>
              <a:gd name="connsiteY14" fmla="*/ 272955 h 1610435"/>
              <a:gd name="connsiteX15" fmla="*/ 1781041 w 2190474"/>
              <a:gd name="connsiteY15" fmla="*/ 300250 h 1610435"/>
              <a:gd name="connsiteX16" fmla="*/ 1767393 w 2190474"/>
              <a:gd name="connsiteY16" fmla="*/ 368489 h 1610435"/>
              <a:gd name="connsiteX17" fmla="*/ 1726450 w 2190474"/>
              <a:gd name="connsiteY17" fmla="*/ 395785 h 1610435"/>
              <a:gd name="connsiteX18" fmla="*/ 1767393 w 2190474"/>
              <a:gd name="connsiteY18" fmla="*/ 586853 h 1610435"/>
              <a:gd name="connsiteX19" fmla="*/ 1808336 w 2190474"/>
              <a:gd name="connsiteY19" fmla="*/ 614149 h 1610435"/>
              <a:gd name="connsiteX20" fmla="*/ 1862927 w 2190474"/>
              <a:gd name="connsiteY20" fmla="*/ 627797 h 1610435"/>
              <a:gd name="connsiteX21" fmla="*/ 1903871 w 2190474"/>
              <a:gd name="connsiteY21" fmla="*/ 641444 h 1610435"/>
              <a:gd name="connsiteX22" fmla="*/ 1958462 w 2190474"/>
              <a:gd name="connsiteY22" fmla="*/ 696035 h 1610435"/>
              <a:gd name="connsiteX23" fmla="*/ 2013053 w 2190474"/>
              <a:gd name="connsiteY23" fmla="*/ 777922 h 1610435"/>
              <a:gd name="connsiteX24" fmla="*/ 2094939 w 2190474"/>
              <a:gd name="connsiteY24" fmla="*/ 805218 h 1610435"/>
              <a:gd name="connsiteX25" fmla="*/ 2135883 w 2190474"/>
              <a:gd name="connsiteY25" fmla="*/ 846161 h 1610435"/>
              <a:gd name="connsiteX26" fmla="*/ 2190474 w 2190474"/>
              <a:gd name="connsiteY26" fmla="*/ 928047 h 1610435"/>
              <a:gd name="connsiteX27" fmla="*/ 2176826 w 2190474"/>
              <a:gd name="connsiteY27" fmla="*/ 1023582 h 1610435"/>
              <a:gd name="connsiteX28" fmla="*/ 2149530 w 2190474"/>
              <a:gd name="connsiteY28" fmla="*/ 1119116 h 1610435"/>
              <a:gd name="connsiteX29" fmla="*/ 2122235 w 2190474"/>
              <a:gd name="connsiteY29" fmla="*/ 1228298 h 1610435"/>
              <a:gd name="connsiteX30" fmla="*/ 2094939 w 2190474"/>
              <a:gd name="connsiteY30" fmla="*/ 1269241 h 1610435"/>
              <a:gd name="connsiteX31" fmla="*/ 2081292 w 2190474"/>
              <a:gd name="connsiteY31" fmla="*/ 1364776 h 1610435"/>
              <a:gd name="connsiteX32" fmla="*/ 1985757 w 2190474"/>
              <a:gd name="connsiteY32" fmla="*/ 1433015 h 1610435"/>
              <a:gd name="connsiteX33" fmla="*/ 1917518 w 2190474"/>
              <a:gd name="connsiteY33" fmla="*/ 1501253 h 1610435"/>
              <a:gd name="connsiteX34" fmla="*/ 1835632 w 2190474"/>
              <a:gd name="connsiteY34" fmla="*/ 1555844 h 1610435"/>
              <a:gd name="connsiteX35" fmla="*/ 1794689 w 2190474"/>
              <a:gd name="connsiteY35" fmla="*/ 1583140 h 1610435"/>
              <a:gd name="connsiteX36" fmla="*/ 1617268 w 2190474"/>
              <a:gd name="connsiteY36" fmla="*/ 1610435 h 1610435"/>
              <a:gd name="connsiteX37" fmla="*/ 1180539 w 2190474"/>
              <a:gd name="connsiteY37" fmla="*/ 1596788 h 1610435"/>
              <a:gd name="connsiteX38" fmla="*/ 1139596 w 2190474"/>
              <a:gd name="connsiteY38" fmla="*/ 1583140 h 1610435"/>
              <a:gd name="connsiteX39" fmla="*/ 989471 w 2190474"/>
              <a:gd name="connsiteY39" fmla="*/ 1569492 h 1610435"/>
              <a:gd name="connsiteX40" fmla="*/ 907584 w 2190474"/>
              <a:gd name="connsiteY40" fmla="*/ 1555844 h 1610435"/>
              <a:gd name="connsiteX41" fmla="*/ 702868 w 2190474"/>
              <a:gd name="connsiteY41" fmla="*/ 1514901 h 1610435"/>
              <a:gd name="connsiteX42" fmla="*/ 511799 w 2190474"/>
              <a:gd name="connsiteY42" fmla="*/ 1501253 h 1610435"/>
              <a:gd name="connsiteX43" fmla="*/ 375321 w 2190474"/>
              <a:gd name="connsiteY43" fmla="*/ 1446662 h 1610435"/>
              <a:gd name="connsiteX44" fmla="*/ 334378 w 2190474"/>
              <a:gd name="connsiteY44" fmla="*/ 1433015 h 1610435"/>
              <a:gd name="connsiteX45" fmla="*/ 197901 w 2190474"/>
              <a:gd name="connsiteY45" fmla="*/ 1378424 h 1610435"/>
              <a:gd name="connsiteX46" fmla="*/ 129662 w 2190474"/>
              <a:gd name="connsiteY46" fmla="*/ 1296537 h 1610435"/>
              <a:gd name="connsiteX47" fmla="*/ 75071 w 2190474"/>
              <a:gd name="connsiteY47" fmla="*/ 1173707 h 1610435"/>
              <a:gd name="connsiteX48" fmla="*/ 47775 w 2190474"/>
              <a:gd name="connsiteY48" fmla="*/ 1132764 h 1610435"/>
              <a:gd name="connsiteX49" fmla="*/ 6832 w 2190474"/>
              <a:gd name="connsiteY49" fmla="*/ 1064525 h 1610435"/>
              <a:gd name="connsiteX50" fmla="*/ 47775 w 2190474"/>
              <a:gd name="connsiteY50" fmla="*/ 859809 h 1610435"/>
              <a:gd name="connsiteX51" fmla="*/ 129662 w 2190474"/>
              <a:gd name="connsiteY51" fmla="*/ 736979 h 1610435"/>
              <a:gd name="connsiteX52" fmla="*/ 143310 w 2190474"/>
              <a:gd name="connsiteY52" fmla="*/ 696035 h 1610435"/>
              <a:gd name="connsiteX53" fmla="*/ 170605 w 2190474"/>
              <a:gd name="connsiteY53" fmla="*/ 573206 h 1610435"/>
              <a:gd name="connsiteX54" fmla="*/ 156957 w 2190474"/>
              <a:gd name="connsiteY54" fmla="*/ 532262 h 1610435"/>
              <a:gd name="connsiteX55" fmla="*/ 170605 w 2190474"/>
              <a:gd name="connsiteY55" fmla="*/ 491319 h 1610435"/>
              <a:gd name="connsiteX56" fmla="*/ 184253 w 2190474"/>
              <a:gd name="connsiteY56" fmla="*/ 382137 h 1610435"/>
              <a:gd name="connsiteX57" fmla="*/ 211548 w 2190474"/>
              <a:gd name="connsiteY57" fmla="*/ 341194 h 1610435"/>
              <a:gd name="connsiteX58" fmla="*/ 238844 w 2190474"/>
              <a:gd name="connsiteY58" fmla="*/ 218364 h 16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190474" h="1610435">
                <a:moveTo>
                  <a:pt x="266139" y="150125"/>
                </a:moveTo>
                <a:cubicBezTo>
                  <a:pt x="275238" y="131928"/>
                  <a:pt x="276708" y="107115"/>
                  <a:pt x="293435" y="95534"/>
                </a:cubicBezTo>
                <a:cubicBezTo>
                  <a:pt x="347761" y="57924"/>
                  <a:pt x="428749" y="27527"/>
                  <a:pt x="498151" y="13647"/>
                </a:cubicBezTo>
                <a:cubicBezTo>
                  <a:pt x="525286" y="8220"/>
                  <a:pt x="552742" y="4549"/>
                  <a:pt x="580038" y="0"/>
                </a:cubicBezTo>
                <a:lnTo>
                  <a:pt x="798402" y="27295"/>
                </a:lnTo>
                <a:cubicBezTo>
                  <a:pt x="825820" y="31034"/>
                  <a:pt x="852831" y="37511"/>
                  <a:pt x="880289" y="40943"/>
                </a:cubicBezTo>
                <a:cubicBezTo>
                  <a:pt x="925655" y="46614"/>
                  <a:pt x="971274" y="50042"/>
                  <a:pt x="1016766" y="54591"/>
                </a:cubicBezTo>
                <a:cubicBezTo>
                  <a:pt x="1062704" y="69903"/>
                  <a:pt x="1065076" y="68548"/>
                  <a:pt x="1112301" y="95534"/>
                </a:cubicBezTo>
                <a:cubicBezTo>
                  <a:pt x="1126542" y="103672"/>
                  <a:pt x="1138255" y="116167"/>
                  <a:pt x="1153244" y="122829"/>
                </a:cubicBezTo>
                <a:cubicBezTo>
                  <a:pt x="1238099" y="160543"/>
                  <a:pt x="1270705" y="153683"/>
                  <a:pt x="1371608" y="163773"/>
                </a:cubicBezTo>
                <a:lnTo>
                  <a:pt x="1453495" y="191068"/>
                </a:lnTo>
                <a:cubicBezTo>
                  <a:pt x="1467143" y="195617"/>
                  <a:pt x="1480482" y="201227"/>
                  <a:pt x="1494438" y="204716"/>
                </a:cubicBezTo>
                <a:lnTo>
                  <a:pt x="1549029" y="218364"/>
                </a:lnTo>
                <a:cubicBezTo>
                  <a:pt x="1567226" y="232012"/>
                  <a:pt x="1583871" y="248022"/>
                  <a:pt x="1603620" y="259307"/>
                </a:cubicBezTo>
                <a:cubicBezTo>
                  <a:pt x="1616110" y="266444"/>
                  <a:pt x="1630545" y="269720"/>
                  <a:pt x="1644563" y="272955"/>
                </a:cubicBezTo>
                <a:cubicBezTo>
                  <a:pt x="1689768" y="283387"/>
                  <a:pt x="1735548" y="291152"/>
                  <a:pt x="1781041" y="300250"/>
                </a:cubicBezTo>
                <a:cubicBezTo>
                  <a:pt x="1776492" y="322996"/>
                  <a:pt x="1778902" y="348348"/>
                  <a:pt x="1767393" y="368489"/>
                </a:cubicBezTo>
                <a:cubicBezTo>
                  <a:pt x="1759255" y="382730"/>
                  <a:pt x="1728944" y="379573"/>
                  <a:pt x="1726450" y="395785"/>
                </a:cubicBezTo>
                <a:cubicBezTo>
                  <a:pt x="1717540" y="453700"/>
                  <a:pt x="1720074" y="539533"/>
                  <a:pt x="1767393" y="586853"/>
                </a:cubicBezTo>
                <a:cubicBezTo>
                  <a:pt x="1778991" y="598451"/>
                  <a:pt x="1793260" y="607688"/>
                  <a:pt x="1808336" y="614149"/>
                </a:cubicBezTo>
                <a:cubicBezTo>
                  <a:pt x="1825576" y="621538"/>
                  <a:pt x="1844892" y="622644"/>
                  <a:pt x="1862927" y="627797"/>
                </a:cubicBezTo>
                <a:cubicBezTo>
                  <a:pt x="1876760" y="631749"/>
                  <a:pt x="1890223" y="636895"/>
                  <a:pt x="1903871" y="641444"/>
                </a:cubicBezTo>
                <a:cubicBezTo>
                  <a:pt x="1940262" y="750626"/>
                  <a:pt x="1885675" y="623249"/>
                  <a:pt x="1958462" y="696035"/>
                </a:cubicBezTo>
                <a:cubicBezTo>
                  <a:pt x="2028999" y="766570"/>
                  <a:pt x="1893804" y="711672"/>
                  <a:pt x="2013053" y="777922"/>
                </a:cubicBezTo>
                <a:cubicBezTo>
                  <a:pt x="2038204" y="791895"/>
                  <a:pt x="2094939" y="805218"/>
                  <a:pt x="2094939" y="805218"/>
                </a:cubicBezTo>
                <a:cubicBezTo>
                  <a:pt x="2108587" y="818866"/>
                  <a:pt x="2124033" y="830926"/>
                  <a:pt x="2135883" y="846161"/>
                </a:cubicBezTo>
                <a:cubicBezTo>
                  <a:pt x="2156023" y="872056"/>
                  <a:pt x="2190474" y="928047"/>
                  <a:pt x="2190474" y="928047"/>
                </a:cubicBezTo>
                <a:cubicBezTo>
                  <a:pt x="2185925" y="959892"/>
                  <a:pt x="2182581" y="991933"/>
                  <a:pt x="2176826" y="1023582"/>
                </a:cubicBezTo>
                <a:cubicBezTo>
                  <a:pt x="2159804" y="1117200"/>
                  <a:pt x="2169021" y="1041150"/>
                  <a:pt x="2149530" y="1119116"/>
                </a:cubicBezTo>
                <a:cubicBezTo>
                  <a:pt x="2141743" y="1150266"/>
                  <a:pt x="2137835" y="1197099"/>
                  <a:pt x="2122235" y="1228298"/>
                </a:cubicBezTo>
                <a:cubicBezTo>
                  <a:pt x="2114899" y="1242969"/>
                  <a:pt x="2104038" y="1255593"/>
                  <a:pt x="2094939" y="1269241"/>
                </a:cubicBezTo>
                <a:cubicBezTo>
                  <a:pt x="2090390" y="1301086"/>
                  <a:pt x="2095678" y="1336004"/>
                  <a:pt x="2081292" y="1364776"/>
                </a:cubicBezTo>
                <a:cubicBezTo>
                  <a:pt x="2077060" y="1373240"/>
                  <a:pt x="1999849" y="1423620"/>
                  <a:pt x="1985757" y="1433015"/>
                </a:cubicBezTo>
                <a:cubicBezTo>
                  <a:pt x="1935714" y="1508080"/>
                  <a:pt x="1985759" y="1444386"/>
                  <a:pt x="1917518" y="1501253"/>
                </a:cubicBezTo>
                <a:cubicBezTo>
                  <a:pt x="1849362" y="1558049"/>
                  <a:pt x="1907587" y="1531860"/>
                  <a:pt x="1835632" y="1555844"/>
                </a:cubicBezTo>
                <a:cubicBezTo>
                  <a:pt x="1821984" y="1564943"/>
                  <a:pt x="1809360" y="1575804"/>
                  <a:pt x="1794689" y="1583140"/>
                </a:cubicBezTo>
                <a:cubicBezTo>
                  <a:pt x="1745504" y="1607733"/>
                  <a:pt x="1656410" y="1606521"/>
                  <a:pt x="1617268" y="1610435"/>
                </a:cubicBezTo>
                <a:cubicBezTo>
                  <a:pt x="1471692" y="1605886"/>
                  <a:pt x="1325949" y="1605097"/>
                  <a:pt x="1180539" y="1596788"/>
                </a:cubicBezTo>
                <a:cubicBezTo>
                  <a:pt x="1166176" y="1595967"/>
                  <a:pt x="1153837" y="1585175"/>
                  <a:pt x="1139596" y="1583140"/>
                </a:cubicBezTo>
                <a:cubicBezTo>
                  <a:pt x="1089853" y="1576034"/>
                  <a:pt x="1039375" y="1575363"/>
                  <a:pt x="989471" y="1569492"/>
                </a:cubicBezTo>
                <a:cubicBezTo>
                  <a:pt x="961988" y="1566259"/>
                  <a:pt x="934767" y="1561022"/>
                  <a:pt x="907584" y="1555844"/>
                </a:cubicBezTo>
                <a:cubicBezTo>
                  <a:pt x="839223" y="1542823"/>
                  <a:pt x="772281" y="1519859"/>
                  <a:pt x="702868" y="1514901"/>
                </a:cubicBezTo>
                <a:lnTo>
                  <a:pt x="511799" y="1501253"/>
                </a:lnTo>
                <a:cubicBezTo>
                  <a:pt x="466306" y="1483056"/>
                  <a:pt x="421804" y="1462156"/>
                  <a:pt x="375321" y="1446662"/>
                </a:cubicBezTo>
                <a:cubicBezTo>
                  <a:pt x="361673" y="1442113"/>
                  <a:pt x="347735" y="1438358"/>
                  <a:pt x="334378" y="1433015"/>
                </a:cubicBezTo>
                <a:cubicBezTo>
                  <a:pt x="179012" y="1370868"/>
                  <a:pt x="291066" y="1409477"/>
                  <a:pt x="197901" y="1378424"/>
                </a:cubicBezTo>
                <a:cubicBezTo>
                  <a:pt x="167717" y="1348240"/>
                  <a:pt x="148663" y="1334540"/>
                  <a:pt x="129662" y="1296537"/>
                </a:cubicBezTo>
                <a:cubicBezTo>
                  <a:pt x="71180" y="1179573"/>
                  <a:pt x="132946" y="1274987"/>
                  <a:pt x="75071" y="1173707"/>
                </a:cubicBezTo>
                <a:cubicBezTo>
                  <a:pt x="66933" y="1159466"/>
                  <a:pt x="56468" y="1146673"/>
                  <a:pt x="47775" y="1132764"/>
                </a:cubicBezTo>
                <a:cubicBezTo>
                  <a:pt x="33716" y="1110270"/>
                  <a:pt x="20480" y="1087271"/>
                  <a:pt x="6832" y="1064525"/>
                </a:cubicBezTo>
                <a:cubicBezTo>
                  <a:pt x="17405" y="948226"/>
                  <a:pt x="0" y="937444"/>
                  <a:pt x="47775" y="859809"/>
                </a:cubicBezTo>
                <a:cubicBezTo>
                  <a:pt x="73565" y="817901"/>
                  <a:pt x="129662" y="736979"/>
                  <a:pt x="129662" y="736979"/>
                </a:cubicBezTo>
                <a:cubicBezTo>
                  <a:pt x="134211" y="723331"/>
                  <a:pt x="140189" y="710079"/>
                  <a:pt x="143310" y="696035"/>
                </a:cubicBezTo>
                <a:cubicBezTo>
                  <a:pt x="175334" y="551923"/>
                  <a:pt x="139882" y="665373"/>
                  <a:pt x="170605" y="573206"/>
                </a:cubicBezTo>
                <a:cubicBezTo>
                  <a:pt x="166056" y="559558"/>
                  <a:pt x="156957" y="546648"/>
                  <a:pt x="156957" y="532262"/>
                </a:cubicBezTo>
                <a:cubicBezTo>
                  <a:pt x="156957" y="517876"/>
                  <a:pt x="168032" y="505473"/>
                  <a:pt x="170605" y="491319"/>
                </a:cubicBezTo>
                <a:cubicBezTo>
                  <a:pt x="177166" y="455233"/>
                  <a:pt x="174603" y="417522"/>
                  <a:pt x="184253" y="382137"/>
                </a:cubicBezTo>
                <a:cubicBezTo>
                  <a:pt x="188569" y="366313"/>
                  <a:pt x="204886" y="356183"/>
                  <a:pt x="211548" y="341194"/>
                </a:cubicBezTo>
                <a:cubicBezTo>
                  <a:pt x="243160" y="270067"/>
                  <a:pt x="238844" y="276834"/>
                  <a:pt x="238844" y="21836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systems at 6 sites connected by dedicated* network (~5000 cores)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Cores per Partition Type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619" t="53687" r="55404" b="19798"/>
          <a:stretch>
            <a:fillRect/>
          </a:stretch>
        </p:blipFill>
        <p:spPr bwMode="auto">
          <a:xfrm>
            <a:off x="76200" y="1473486"/>
            <a:ext cx="8991600" cy="45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A355-9B83-4AFC-8A11-2AE8984DB6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tureGrid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FutureGridTheme</Template>
  <TotalTime>1063</TotalTime>
  <Words>1301</Words>
  <Application>Microsoft Office PowerPoint</Application>
  <PresentationFormat>On-screen Show (4:3)</PresentationFormat>
  <Paragraphs>210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FutureGridTheme</vt:lpstr>
      <vt:lpstr>FutureGrid: An Experimental Computing Grid and Cloud Test-Bed</vt:lpstr>
      <vt:lpstr>Outline</vt:lpstr>
      <vt:lpstr>What is FutureGrid?</vt:lpstr>
      <vt:lpstr>General Project Goals</vt:lpstr>
      <vt:lpstr>Education and Training Goals</vt:lpstr>
      <vt:lpstr>Project Members</vt:lpstr>
      <vt:lpstr>Resource Map</vt:lpstr>
      <vt:lpstr>Number of Cores per Partition Type</vt:lpstr>
      <vt:lpstr>Getting Started</vt:lpstr>
      <vt:lpstr>Getting Started with FutureGrid</vt:lpstr>
      <vt:lpstr>CLOUD SERVICES</vt:lpstr>
      <vt:lpstr>Eucalyptus</vt:lpstr>
      <vt:lpstr>Nimbus</vt:lpstr>
      <vt:lpstr>Tutorials on Cloud Provisioning Platforms</vt:lpstr>
      <vt:lpstr>Tutorials on Cloud Run-time Platforms</vt:lpstr>
      <vt:lpstr>Current European Cloud Projects</vt:lpstr>
      <vt:lpstr>Grid endpoints</vt:lpstr>
      <vt:lpstr>UNICORE 6 BES Endpoints</vt:lpstr>
      <vt:lpstr>Genesis II BES Endpoints</vt:lpstr>
      <vt:lpstr>Conclusion</vt:lpstr>
      <vt:lpstr>Take-Away Points</vt:lpstr>
      <vt:lpstr>Thank You!  Any Questions?</vt:lpstr>
    </vt:vector>
  </TitlesOfParts>
  <Company>Dept. of Computer Science, 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kas9ud</dc:creator>
  <cp:lastModifiedBy>Your User Name</cp:lastModifiedBy>
  <cp:revision>133</cp:revision>
  <dcterms:created xsi:type="dcterms:W3CDTF">2011-03-09T20:14:16Z</dcterms:created>
  <dcterms:modified xsi:type="dcterms:W3CDTF">2011-04-13T10:00:57Z</dcterms:modified>
</cp:coreProperties>
</file>