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21"/>
  </p:notesMasterIdLst>
  <p:sldIdLst>
    <p:sldId id="522" r:id="rId9"/>
    <p:sldId id="790" r:id="rId10"/>
    <p:sldId id="791" r:id="rId11"/>
    <p:sldId id="798" r:id="rId12"/>
    <p:sldId id="799" r:id="rId13"/>
    <p:sldId id="792" r:id="rId14"/>
    <p:sldId id="800" r:id="rId15"/>
    <p:sldId id="793" r:id="rId16"/>
    <p:sldId id="794" r:id="rId17"/>
    <p:sldId id="795" r:id="rId18"/>
    <p:sldId id="796" r:id="rId19"/>
    <p:sldId id="637" r:id="rId20"/>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15" d="100"/>
          <a:sy n="115" d="100"/>
        </p:scale>
        <p:origin x="46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2013.berlinbuzzwords.de/sessions/orc-file-improving-hive-data-storage" TargetMode="External"/><Relationship Id="rId2" Type="http://schemas.openxmlformats.org/officeDocument/2006/relationships/hyperlink" Target="http://docs.hortonworks.com/HDPDocuments/HDP2/HDP-2.0.0.2/ds_Hive/orcfil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log.cloudera.com/blog/2014/05/congratulations-to-parquet-now-an-apache-incubator-project/" TargetMode="External"/><Relationship Id="rId2" Type="http://schemas.openxmlformats.org/officeDocument/2006/relationships/hyperlink" Target="https://github.com/Parquet/apache-proposal" TargetMode="External"/><Relationship Id="rId1" Type="http://schemas.openxmlformats.org/officeDocument/2006/relationships/slideLayout" Target="../slideLayouts/slideLayout2.xml"/><Relationship Id="rId4" Type="http://schemas.openxmlformats.org/officeDocument/2006/relationships/hyperlink" Target="http://www.slideshare.net/cloudera/hadoop-summit-36479635"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apache/incubator-parquet-forma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rod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Common_Data_Format" TargetMode="External"/><Relationship Id="rId2" Type="http://schemas.openxmlformats.org/officeDocument/2006/relationships/hyperlink" Target="http://en.wikipedia.org/wiki/NetC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Hierarchical_Data_Forma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OPeNDA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n.wikipedia.org/wiki/FI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infomall.org/I590ABDSSoftware/Resources/ICDE-workshop-2014_XiaodongZhang.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a:t>
            </a:r>
            <a:r>
              <a:rPr lang="en-US" b="1" smtClean="0"/>
              <a:t>Summary VIII: </a:t>
            </a:r>
            <a:r>
              <a:rPr lang="en-US" b="1" dirty="0" smtClean="0"/>
              <a:t>Level 11A</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15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40865"/>
          </a:xfrm>
        </p:spPr>
        <p:txBody>
          <a:bodyPr/>
          <a:lstStyle/>
          <a:p>
            <a:r>
              <a:rPr lang="en-US" dirty="0" smtClean="0"/>
              <a:t>ORC Hive Data Format</a:t>
            </a:r>
            <a:endParaRPr lang="en-US" dirty="0"/>
          </a:p>
        </p:txBody>
      </p:sp>
      <p:sp>
        <p:nvSpPr>
          <p:cNvPr id="3" name="Content Placeholder 2"/>
          <p:cNvSpPr>
            <a:spLocks noGrp="1"/>
          </p:cNvSpPr>
          <p:nvPr>
            <p:ph idx="1"/>
          </p:nvPr>
        </p:nvSpPr>
        <p:spPr>
          <a:xfrm>
            <a:off x="0" y="832207"/>
            <a:ext cx="8686800" cy="6025793"/>
          </a:xfrm>
        </p:spPr>
        <p:txBody>
          <a:bodyPr>
            <a:normAutofit fontScale="62500" lnSpcReduction="20000"/>
          </a:bodyPr>
          <a:lstStyle/>
          <a:p>
            <a:r>
              <a:rPr lang="en-US" dirty="0">
                <a:hlinkClick r:id="rId2"/>
              </a:rPr>
              <a:t>http://</a:t>
            </a:r>
            <a:r>
              <a:rPr lang="en-US" dirty="0" smtClean="0">
                <a:hlinkClick r:id="rId2"/>
              </a:rPr>
              <a:t>docs.hortonworks.com/HDPDocuments/HDP2/HDP-2.0.0.2/ds_Hive/orcfile.html</a:t>
            </a:r>
            <a:endParaRPr lang="en-US" dirty="0" smtClean="0"/>
          </a:p>
          <a:p>
            <a:r>
              <a:rPr lang="en-US" dirty="0" smtClean="0"/>
              <a:t>Hive’s </a:t>
            </a:r>
            <a:r>
              <a:rPr lang="en-US" dirty="0" err="1"/>
              <a:t>RCFile</a:t>
            </a:r>
            <a:r>
              <a:rPr lang="en-US" dirty="0"/>
              <a:t> has been the standard format for storing Hive data </a:t>
            </a:r>
            <a:r>
              <a:rPr lang="en-US" dirty="0" smtClean="0"/>
              <a:t>since 2011. </a:t>
            </a:r>
            <a:r>
              <a:rPr lang="en-US" dirty="0"/>
              <a:t>However, </a:t>
            </a:r>
            <a:r>
              <a:rPr lang="en-US" dirty="0" err="1"/>
              <a:t>RCFile</a:t>
            </a:r>
            <a:r>
              <a:rPr lang="en-US" dirty="0"/>
              <a:t> has limitations because it treats each column as a binary blob without semantics. </a:t>
            </a:r>
            <a:endParaRPr lang="en-US" dirty="0" smtClean="0"/>
          </a:p>
          <a:p>
            <a:r>
              <a:rPr lang="en-US" dirty="0" smtClean="0"/>
              <a:t>Hive </a:t>
            </a:r>
            <a:r>
              <a:rPr lang="en-US" dirty="0"/>
              <a:t>0.11 </a:t>
            </a:r>
            <a:r>
              <a:rPr lang="en-US" dirty="0" smtClean="0"/>
              <a:t>adds </a:t>
            </a:r>
            <a:r>
              <a:rPr lang="en-US" dirty="0"/>
              <a:t>a new file format named Optimized Row Columnar (ORC) file that uses and retains the type information from the table definition. ORC uses type specific readers and writers that provide light weight compression techniques such as dictionary encoding, bit packing, delta encoding, and run length encoding -- resulting in dramatically smaller files. </a:t>
            </a:r>
            <a:endParaRPr lang="en-US" dirty="0" smtClean="0"/>
          </a:p>
          <a:p>
            <a:r>
              <a:rPr lang="en-US" dirty="0" smtClean="0"/>
              <a:t>Additionally</a:t>
            </a:r>
            <a:r>
              <a:rPr lang="en-US" dirty="0"/>
              <a:t>, ORC can apply generic compression using </a:t>
            </a:r>
            <a:r>
              <a:rPr lang="en-US" dirty="0" err="1"/>
              <a:t>zlib</a:t>
            </a:r>
            <a:r>
              <a:rPr lang="en-US" dirty="0"/>
              <a:t>, LZO, or Snappy on top of the lightweight compression for even smaller files. However, storage savings are only part of the gain. ORC supports projection, which selects subsets of the columns for reading, so that queries reading only one column read only the required bytes. </a:t>
            </a:r>
            <a:endParaRPr lang="en-US" dirty="0" smtClean="0"/>
          </a:p>
          <a:p>
            <a:r>
              <a:rPr lang="en-US" dirty="0" smtClean="0"/>
              <a:t>Furthermore</a:t>
            </a:r>
            <a:r>
              <a:rPr lang="en-US" dirty="0"/>
              <a:t>, ORC files include light weight indexes that include the minimum and maximum values for each column in each set of 10,000 rows and the entire file. Using pushdown filters from Hive, the file reader can skip entire sets of rows that aren’t important for this query. </a:t>
            </a:r>
            <a:endParaRPr lang="en-US" dirty="0" smtClean="0"/>
          </a:p>
          <a:p>
            <a:r>
              <a:rPr lang="en-US" dirty="0" smtClean="0"/>
              <a:t>Finally</a:t>
            </a:r>
            <a:r>
              <a:rPr lang="en-US" dirty="0"/>
              <a:t>, ORC works together with </a:t>
            </a:r>
            <a:r>
              <a:rPr lang="en-US" dirty="0" smtClean="0"/>
              <a:t>query </a:t>
            </a:r>
            <a:r>
              <a:rPr lang="en-US" dirty="0" err="1"/>
              <a:t>vectorization</a:t>
            </a:r>
            <a:r>
              <a:rPr lang="en-US" dirty="0"/>
              <a:t> work providing a high bandwidth reader/writer </a:t>
            </a:r>
            <a:r>
              <a:rPr lang="en-US" dirty="0" smtClean="0"/>
              <a:t>interface</a:t>
            </a:r>
          </a:p>
          <a:p>
            <a:r>
              <a:rPr lang="en-US" dirty="0">
                <a:hlinkClick r:id="rId3"/>
              </a:rPr>
              <a:t>http://</a:t>
            </a:r>
            <a:r>
              <a:rPr lang="en-US" dirty="0" smtClean="0">
                <a:hlinkClick r:id="rId3"/>
              </a:rPr>
              <a:t>2013.berlinbuzzwords.de/sessions/orc-file-improving-hive-data-storage</a:t>
            </a:r>
            <a:r>
              <a:rPr lang="en-US" dirty="0" smtClean="0"/>
              <a:t> </a:t>
            </a:r>
            <a:endParaRPr lang="en-US" dirty="0"/>
          </a:p>
        </p:txBody>
      </p:sp>
    </p:spTree>
    <p:extLst>
      <p:ext uri="{BB962C8B-B14F-4D97-AF65-F5344CB8AC3E}">
        <p14:creationId xmlns:p14="http://schemas.microsoft.com/office/powerpoint/2010/main" val="264943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Parquet IO/Format </a:t>
            </a:r>
            <a:r>
              <a:rPr lang="en-US" dirty="0" smtClean="0"/>
              <a:t>I</a:t>
            </a:r>
            <a:endParaRPr lang="en-US" dirty="0"/>
          </a:p>
        </p:txBody>
      </p:sp>
      <p:sp>
        <p:nvSpPr>
          <p:cNvPr id="3" name="Content Placeholder 2"/>
          <p:cNvSpPr>
            <a:spLocks noGrp="1"/>
          </p:cNvSpPr>
          <p:nvPr>
            <p:ph idx="1"/>
          </p:nvPr>
        </p:nvSpPr>
        <p:spPr>
          <a:xfrm>
            <a:off x="0" y="792417"/>
            <a:ext cx="9144000" cy="5743254"/>
          </a:xfrm>
        </p:spPr>
        <p:txBody>
          <a:bodyPr>
            <a:normAutofit/>
          </a:bodyPr>
          <a:lstStyle/>
          <a:p>
            <a:r>
              <a:rPr lang="en-US" sz="2400" dirty="0">
                <a:hlinkClick r:id="rId2"/>
              </a:rPr>
              <a:t>https://</a:t>
            </a:r>
            <a:r>
              <a:rPr lang="en-US" sz="2400" dirty="0" smtClean="0">
                <a:hlinkClick r:id="rId2"/>
              </a:rPr>
              <a:t>github.com/Parquet/apache-proposal</a:t>
            </a:r>
            <a:endParaRPr lang="en-US" sz="2400" dirty="0" smtClean="0"/>
          </a:p>
          <a:p>
            <a:r>
              <a:rPr lang="en-US" sz="2400" dirty="0" smtClean="0"/>
              <a:t>In </a:t>
            </a:r>
            <a:r>
              <a:rPr lang="en-US" sz="2400" dirty="0"/>
              <a:t>its relatively short lifetime (co-founded by Twitter and </a:t>
            </a:r>
            <a:r>
              <a:rPr lang="en-US" sz="2400" dirty="0" err="1"/>
              <a:t>Cloudera</a:t>
            </a:r>
            <a:r>
              <a:rPr lang="en-US" sz="2400" dirty="0"/>
              <a:t> in July 2013), Parquet has already become the de facto standard for </a:t>
            </a:r>
            <a:r>
              <a:rPr lang="en-US" sz="2400" dirty="0" smtClean="0"/>
              <a:t>efficient columnar </a:t>
            </a:r>
            <a:r>
              <a:rPr lang="en-US" sz="2400" dirty="0"/>
              <a:t>storage of Apache Hadoop data — </a:t>
            </a:r>
            <a:endParaRPr lang="en-US" sz="2400" dirty="0" smtClean="0"/>
          </a:p>
          <a:p>
            <a:pPr lvl="1"/>
            <a:r>
              <a:rPr lang="en-US" sz="2000" dirty="0" smtClean="0"/>
              <a:t>with </a:t>
            </a:r>
            <a:r>
              <a:rPr lang="en-US" sz="2000" dirty="0"/>
              <a:t>native support in Impala, Apache Hive, Apache Pig, Apache Spark, MapReduce, Apache Tajo, Apache Drill, Apache Crunch, and </a:t>
            </a:r>
            <a:r>
              <a:rPr lang="en-US" sz="2000" dirty="0" smtClean="0"/>
              <a:t>Cascading, Scalding, Kite, Presto </a:t>
            </a:r>
            <a:r>
              <a:rPr lang="en-US" sz="2000" dirty="0"/>
              <a:t>and </a:t>
            </a:r>
            <a:r>
              <a:rPr lang="en-US" sz="2000" dirty="0" smtClean="0"/>
              <a:t>Shark. </a:t>
            </a:r>
          </a:p>
          <a:p>
            <a:r>
              <a:rPr lang="en-US" sz="2400" dirty="0" smtClean="0"/>
              <a:t>Supports data models:  Apache Avro, Thrift</a:t>
            </a:r>
            <a:r>
              <a:rPr lang="en-US" sz="2400" dirty="0"/>
              <a:t> </a:t>
            </a:r>
            <a:r>
              <a:rPr lang="en-US" sz="2400" dirty="0" smtClean="0"/>
              <a:t>and Google </a:t>
            </a:r>
            <a:r>
              <a:rPr lang="en-US" sz="2400" dirty="0"/>
              <a:t>Protocol </a:t>
            </a:r>
            <a:r>
              <a:rPr lang="en-US" sz="2400" dirty="0" smtClean="0"/>
              <a:t>Buffers</a:t>
            </a:r>
          </a:p>
          <a:p>
            <a:r>
              <a:rPr lang="en-US" sz="2400" dirty="0" smtClean="0"/>
              <a:t>Based on Google </a:t>
            </a:r>
            <a:r>
              <a:rPr lang="en-US" sz="2400" dirty="0" err="1" smtClean="0"/>
              <a:t>Dremel</a:t>
            </a:r>
            <a:r>
              <a:rPr lang="en-US" sz="2400" dirty="0" smtClean="0"/>
              <a:t> paper</a:t>
            </a:r>
          </a:p>
          <a:p>
            <a:r>
              <a:rPr lang="en-US" sz="2400" dirty="0">
                <a:hlinkClick r:id="rId3"/>
              </a:rPr>
              <a:t>http://blog.cloudera.com/blog/2014/05/congratulations-to-parquet-now-an-apache-incubator-project/</a:t>
            </a:r>
            <a:endParaRPr lang="en-US" sz="2400" dirty="0"/>
          </a:p>
          <a:p>
            <a:r>
              <a:rPr lang="en-US" sz="2400" dirty="0">
                <a:hlinkClick r:id="rId4"/>
              </a:rPr>
              <a:t>http://www.slideshare.net/cloudera/hadoop-summit-36479635</a:t>
            </a:r>
            <a:r>
              <a:rPr lang="en-US" sz="2400" dirty="0"/>
              <a:t> </a:t>
            </a:r>
          </a:p>
          <a:p>
            <a:endParaRPr lang="en-US" sz="2400" dirty="0" smtClean="0"/>
          </a:p>
        </p:txBody>
      </p:sp>
    </p:spTree>
    <p:extLst>
      <p:ext uri="{BB962C8B-B14F-4D97-AF65-F5344CB8AC3E}">
        <p14:creationId xmlns:p14="http://schemas.microsoft.com/office/powerpoint/2010/main" val="125612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Parquet IO/Format II</a:t>
            </a:r>
            <a:endParaRPr lang="en-US" dirty="0"/>
          </a:p>
        </p:txBody>
      </p:sp>
      <p:sp>
        <p:nvSpPr>
          <p:cNvPr id="3" name="Content Placeholder 2"/>
          <p:cNvSpPr>
            <a:spLocks noGrp="1"/>
          </p:cNvSpPr>
          <p:nvPr>
            <p:ph idx="1"/>
          </p:nvPr>
        </p:nvSpPr>
        <p:spPr>
          <a:xfrm>
            <a:off x="0" y="1292772"/>
            <a:ext cx="9144000" cy="5565228"/>
          </a:xfrm>
        </p:spPr>
        <p:txBody>
          <a:bodyPr>
            <a:normAutofit fontScale="77500" lnSpcReduction="20000"/>
          </a:bodyPr>
          <a:lstStyle/>
          <a:p>
            <a:r>
              <a:rPr lang="en-US" dirty="0">
                <a:hlinkClick r:id="rId2"/>
              </a:rPr>
              <a:t>https://</a:t>
            </a:r>
            <a:r>
              <a:rPr lang="en-US" dirty="0" smtClean="0">
                <a:hlinkClick r:id="rId2"/>
              </a:rPr>
              <a:t>github.com/apache/incubator-parquet-format</a:t>
            </a:r>
            <a:r>
              <a:rPr lang="en-US" dirty="0" smtClean="0"/>
              <a:t> </a:t>
            </a:r>
          </a:p>
          <a:p>
            <a:r>
              <a:rPr lang="en-US" dirty="0" smtClean="0"/>
              <a:t>Parquet makes </a:t>
            </a:r>
            <a:r>
              <a:rPr lang="en-US" dirty="0"/>
              <a:t>the advantages of compressed, efficient columnar data representation available to any project in the Hadoop ecosystem</a:t>
            </a:r>
            <a:r>
              <a:rPr lang="en-US" dirty="0" smtClean="0"/>
              <a:t>.</a:t>
            </a:r>
            <a:endParaRPr lang="en-US" dirty="0"/>
          </a:p>
          <a:p>
            <a:r>
              <a:rPr lang="en-US" dirty="0"/>
              <a:t>Parquet is built from the ground up with complex nested data structures in mind, and uses the record shredding and assembly algorithm described in the </a:t>
            </a:r>
            <a:r>
              <a:rPr lang="en-US" dirty="0" err="1"/>
              <a:t>Dremel</a:t>
            </a:r>
            <a:r>
              <a:rPr lang="en-US" dirty="0"/>
              <a:t> paper. We believe this approach is superior to simple flattening of nested name spaces</a:t>
            </a:r>
            <a:r>
              <a:rPr lang="en-US" dirty="0" smtClean="0"/>
              <a:t>.</a:t>
            </a:r>
            <a:endParaRPr lang="en-US" dirty="0"/>
          </a:p>
          <a:p>
            <a:r>
              <a:rPr lang="en-US" dirty="0"/>
              <a:t>Parquet is built to support very efficient compression and encoding schemes. Multiple projects have demonstrated the performance impact of applying the right compression and encoding scheme to the data. Parquet allows compression schemes to be specified on a per-column level, and is future-proofed to allow adding more encodings as they are invented and implemented</a:t>
            </a:r>
            <a:r>
              <a:rPr lang="en-US" dirty="0" smtClean="0"/>
              <a:t>.</a:t>
            </a:r>
          </a:p>
        </p:txBody>
      </p:sp>
    </p:spTree>
    <p:extLst>
      <p:ext uri="{BB962C8B-B14F-4D97-AF65-F5344CB8AC3E}">
        <p14:creationId xmlns:p14="http://schemas.microsoft.com/office/powerpoint/2010/main" val="428397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b="1" dirty="0" smtClean="0">
                <a:solidFill>
                  <a:srgbClr val="FF0000"/>
                </a:solidFill>
              </a:rPr>
              <a:t>SQL / NoSQL / File </a:t>
            </a:r>
            <a:r>
              <a:rPr lang="en-US" sz="2000" b="1" dirty="0">
                <a:solidFill>
                  <a:srgbClr val="FF0000"/>
                </a:solidFill>
              </a:rPr>
              <a:t>management</a:t>
            </a:r>
            <a:r>
              <a:rPr lang="en-US" sz="2000" b="1" dirty="0" smtClean="0">
                <a:solidFill>
                  <a:srgbClr val="FF0000"/>
                </a:solidFill>
              </a:rPr>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650828" y="227476"/>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
        <p:nvSpPr>
          <p:cNvPr id="4" name="TextBox 3"/>
          <p:cNvSpPr txBox="1"/>
          <p:nvPr/>
        </p:nvSpPr>
        <p:spPr>
          <a:xfrm>
            <a:off x="5550703" y="3888698"/>
            <a:ext cx="3519725" cy="830997"/>
          </a:xfrm>
          <a:prstGeom prst="rect">
            <a:avLst/>
          </a:prstGeom>
          <a:noFill/>
        </p:spPr>
        <p:txBody>
          <a:bodyPr wrap="square" rtlCol="0">
            <a:spAutoFit/>
          </a:bodyPr>
          <a:lstStyle/>
          <a:p>
            <a:r>
              <a:rPr lang="en-US" sz="2400" b="1" dirty="0" smtClean="0">
                <a:solidFill>
                  <a:srgbClr val="FF0000"/>
                </a:solidFill>
              </a:rPr>
              <a:t>File management and Formats</a:t>
            </a:r>
            <a:endParaRPr lang="en-US" sz="2400" b="1" dirty="0">
              <a:solidFill>
                <a:srgbClr val="FF0000"/>
              </a:solidFill>
            </a:endParaRPr>
          </a:p>
        </p:txBody>
      </p:sp>
      <p:cxnSp>
        <p:nvCxnSpPr>
          <p:cNvPr id="7" name="Straight Arrow Connector 6"/>
          <p:cNvCxnSpPr/>
          <p:nvPr/>
        </p:nvCxnSpPr>
        <p:spPr>
          <a:xfrm flipH="1">
            <a:off x="4119937" y="4304197"/>
            <a:ext cx="1243173" cy="154112"/>
          </a:xfrm>
          <a:prstGeom prst="straightConnector1">
            <a:avLst/>
          </a:prstGeom>
          <a:ln w="28575" cmpd="sng">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51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30"/>
            <a:ext cx="6785264" cy="726589"/>
          </a:xfrm>
        </p:spPr>
        <p:txBody>
          <a:bodyPr/>
          <a:lstStyle/>
          <a:p>
            <a:r>
              <a:rPr lang="en-US" dirty="0" err="1" smtClean="0"/>
              <a:t>iRODS</a:t>
            </a:r>
            <a:endParaRPr lang="en-US" dirty="0"/>
          </a:p>
        </p:txBody>
      </p:sp>
      <p:sp>
        <p:nvSpPr>
          <p:cNvPr id="3" name="Content Placeholder 2"/>
          <p:cNvSpPr>
            <a:spLocks noGrp="1"/>
          </p:cNvSpPr>
          <p:nvPr>
            <p:ph idx="1"/>
          </p:nvPr>
        </p:nvSpPr>
        <p:spPr>
          <a:xfrm>
            <a:off x="54244" y="529175"/>
            <a:ext cx="9089756" cy="6328825"/>
          </a:xfrm>
        </p:spPr>
        <p:txBody>
          <a:bodyPr>
            <a:noAutofit/>
          </a:bodyPr>
          <a:lstStyle/>
          <a:p>
            <a:r>
              <a:rPr lang="en-US" sz="2300" dirty="0" smtClean="0"/>
              <a:t>The </a:t>
            </a:r>
            <a:r>
              <a:rPr lang="en-US" sz="2300" dirty="0"/>
              <a:t>Integrated Rule-Oriented Data System (</a:t>
            </a:r>
            <a:r>
              <a:rPr lang="en-US" sz="2300" dirty="0" err="1"/>
              <a:t>iRODS</a:t>
            </a:r>
            <a:r>
              <a:rPr lang="en-US" sz="2300" dirty="0"/>
              <a:t>) </a:t>
            </a:r>
            <a:r>
              <a:rPr lang="en-US" sz="2300" dirty="0" smtClean="0"/>
              <a:t/>
            </a:r>
            <a:br>
              <a:rPr lang="en-US" sz="2300" dirty="0" smtClean="0"/>
            </a:br>
            <a:r>
              <a:rPr lang="en-US" sz="2300" dirty="0" smtClean="0"/>
              <a:t>is </a:t>
            </a:r>
            <a:r>
              <a:rPr lang="en-US" sz="2300" dirty="0"/>
              <a:t>an BSD Open source </a:t>
            </a:r>
            <a:r>
              <a:rPr lang="en-US" sz="2300" dirty="0">
                <a:hlinkClick r:id="rId2"/>
              </a:rPr>
              <a:t>http://</a:t>
            </a:r>
            <a:r>
              <a:rPr lang="en-US" sz="2300" dirty="0" smtClean="0">
                <a:hlinkClick r:id="rId2"/>
              </a:rPr>
              <a:t>irods.org/</a:t>
            </a:r>
            <a:r>
              <a:rPr lang="en-US" sz="2300" dirty="0" smtClean="0"/>
              <a:t> data </a:t>
            </a:r>
            <a:br>
              <a:rPr lang="en-US" sz="2300" dirty="0" smtClean="0"/>
            </a:br>
            <a:r>
              <a:rPr lang="en-US" sz="2300" dirty="0" smtClean="0"/>
              <a:t>management </a:t>
            </a:r>
            <a:r>
              <a:rPr lang="en-US" sz="2300" dirty="0"/>
              <a:t>software in use at research organizations and government agencies worldwide.  </a:t>
            </a:r>
            <a:endParaRPr lang="en-US" sz="2300" dirty="0" smtClean="0"/>
          </a:p>
          <a:p>
            <a:r>
              <a:rPr lang="en-US" sz="2300" dirty="0" err="1" smtClean="0"/>
              <a:t>iRODS</a:t>
            </a:r>
            <a:r>
              <a:rPr lang="en-US" sz="2300" dirty="0" smtClean="0"/>
              <a:t> </a:t>
            </a:r>
            <a:r>
              <a:rPr lang="en-US" sz="2300" dirty="0"/>
              <a:t>is a production-level distribution aimed at deployment in mission critical environments.  </a:t>
            </a:r>
            <a:endParaRPr lang="en-US" sz="2300" dirty="0" smtClean="0"/>
          </a:p>
          <a:p>
            <a:r>
              <a:rPr lang="en-US" sz="2300" dirty="0" smtClean="0"/>
              <a:t>It </a:t>
            </a:r>
            <a:r>
              <a:rPr lang="en-US" sz="2300" dirty="0"/>
              <a:t>functions independently of storage resources and abstracts data control away from storage devices and device location allowing users to take control of their data. </a:t>
            </a:r>
            <a:endParaRPr lang="en-US" sz="2300" dirty="0" smtClean="0"/>
          </a:p>
          <a:p>
            <a:r>
              <a:rPr lang="en-US" sz="2300" dirty="0" err="1" smtClean="0"/>
              <a:t>iRODS</a:t>
            </a:r>
            <a:r>
              <a:rPr lang="en-US" sz="2300" dirty="0" smtClean="0"/>
              <a:t> </a:t>
            </a:r>
            <a:r>
              <a:rPr lang="en-US" sz="2300" dirty="0"/>
              <a:t>abstracts data services from data storage to facilitate executing services across heterogeneous, distributed storage systems.</a:t>
            </a:r>
          </a:p>
          <a:p>
            <a:r>
              <a:rPr lang="en-US" sz="2300" dirty="0" err="1"/>
              <a:t>iRODS</a:t>
            </a:r>
            <a:r>
              <a:rPr lang="en-US" sz="2300" dirty="0"/>
              <a:t> empowers data stewards by partitioning policies, rules, and services they develop from repository management.</a:t>
            </a:r>
          </a:p>
          <a:p>
            <a:r>
              <a:rPr lang="en-US" sz="2300" dirty="0" err="1"/>
              <a:t>iRODS</a:t>
            </a:r>
            <a:r>
              <a:rPr lang="en-US" sz="2300" dirty="0"/>
              <a:t> executes your data policies on your schedule.</a:t>
            </a:r>
          </a:p>
          <a:p>
            <a:r>
              <a:rPr lang="en-US" sz="2300" dirty="0" err="1"/>
              <a:t>iRODS</a:t>
            </a:r>
            <a:r>
              <a:rPr lang="en-US" sz="2300" dirty="0"/>
              <a:t> virtualizes data policy by separating data management policy enforcement from repository management.</a:t>
            </a:r>
          </a:p>
        </p:txBody>
      </p:sp>
      <p:pic>
        <p:nvPicPr>
          <p:cNvPr id="6146" name="Picture 2" descr="iR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19" y="207128"/>
            <a:ext cx="981075"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1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00"/>
            <a:ext cx="6785264" cy="1143000"/>
          </a:xfrm>
        </p:spPr>
        <p:txBody>
          <a:bodyPr>
            <a:normAutofit fontScale="90000"/>
          </a:bodyPr>
          <a:lstStyle/>
          <a:p>
            <a:r>
              <a:rPr lang="en-US" dirty="0" smtClean="0"/>
              <a:t>Scientific Data/File Formats I</a:t>
            </a:r>
            <a:br>
              <a:rPr lang="en-US" dirty="0" smtClean="0"/>
            </a:br>
            <a:r>
              <a:rPr lang="en-US" dirty="0" err="1" smtClean="0"/>
              <a:t>NetCDF</a:t>
            </a:r>
            <a:r>
              <a:rPr lang="en-US" dirty="0" smtClean="0"/>
              <a:t>, CDF</a:t>
            </a:r>
            <a:endParaRPr lang="en-US" dirty="0"/>
          </a:p>
        </p:txBody>
      </p:sp>
      <p:sp>
        <p:nvSpPr>
          <p:cNvPr id="3" name="Content Placeholder 2"/>
          <p:cNvSpPr>
            <a:spLocks noGrp="1"/>
          </p:cNvSpPr>
          <p:nvPr>
            <p:ph idx="1"/>
          </p:nvPr>
        </p:nvSpPr>
        <p:spPr>
          <a:xfrm>
            <a:off x="0" y="1727710"/>
            <a:ext cx="9144000" cy="5835463"/>
          </a:xfrm>
        </p:spPr>
        <p:txBody>
          <a:bodyPr>
            <a:normAutofit/>
          </a:bodyPr>
          <a:lstStyle/>
          <a:p>
            <a:r>
              <a:rPr lang="en-US" sz="2400" dirty="0" err="1"/>
              <a:t>NetCDF</a:t>
            </a:r>
            <a:r>
              <a:rPr lang="en-US" sz="2400" dirty="0"/>
              <a:t> </a:t>
            </a:r>
            <a:r>
              <a:rPr lang="en-US" sz="2400" dirty="0" smtClean="0">
                <a:hlinkClick r:id="rId2"/>
              </a:rPr>
              <a:t>http</a:t>
            </a:r>
            <a:r>
              <a:rPr lang="en-US" sz="2400" dirty="0">
                <a:hlinkClick r:id="rId2"/>
              </a:rPr>
              <a:t>://</a:t>
            </a:r>
            <a:r>
              <a:rPr lang="en-US" sz="2400" dirty="0" smtClean="0">
                <a:hlinkClick r:id="rId2"/>
              </a:rPr>
              <a:t>en.wikipedia.org/wiki/NetCDF</a:t>
            </a:r>
            <a:r>
              <a:rPr lang="en-US" sz="2400" dirty="0"/>
              <a:t> </a:t>
            </a:r>
            <a:r>
              <a:rPr lang="en-US" sz="2400" dirty="0" smtClean="0"/>
              <a:t>(</a:t>
            </a:r>
            <a:r>
              <a:rPr lang="en-US" sz="2400" dirty="0"/>
              <a:t>Network Common Data Form) is a set of software libraries and self-describing, machine-independent data formats that support the creation, access, and sharing of array-oriented scientific data. The project homepage is hosted by the </a:t>
            </a:r>
            <a:r>
              <a:rPr lang="en-US" sz="2400" dirty="0" smtClean="0"/>
              <a:t>University </a:t>
            </a:r>
            <a:r>
              <a:rPr lang="en-US" sz="2400" dirty="0"/>
              <a:t>Corporation for Atmospheric Research (UCAR). </a:t>
            </a:r>
            <a:r>
              <a:rPr lang="en-US" sz="2400" dirty="0" smtClean="0"/>
              <a:t>This work started in 1989 and was based on CDF</a:t>
            </a:r>
          </a:p>
          <a:p>
            <a:r>
              <a:rPr lang="en-US" sz="2400" dirty="0"/>
              <a:t>Common Data Format (CDF</a:t>
            </a:r>
            <a:r>
              <a:rPr lang="en-US" sz="2400" dirty="0" smtClean="0"/>
              <a:t>) </a:t>
            </a:r>
            <a:r>
              <a:rPr lang="en-US" sz="2400" dirty="0">
                <a:hlinkClick r:id="rId3"/>
              </a:rPr>
              <a:t>http://en.wikipedia.org/wiki/Common_Data_Format</a:t>
            </a:r>
            <a:r>
              <a:rPr lang="en-US" sz="2400" dirty="0" smtClean="0"/>
              <a:t> </a:t>
            </a:r>
            <a:r>
              <a:rPr lang="en-US" sz="2400" dirty="0"/>
              <a:t>is a library and toolkit that was developed by the National Space Science Data Center (NSSDC) at NASA starting in 1985. The software is an interface for the storage and manipulation of multi-dimensional data sets</a:t>
            </a:r>
            <a:r>
              <a:rPr lang="en-US" sz="2400" dirty="0" smtClean="0"/>
              <a:t>. </a:t>
            </a:r>
          </a:p>
        </p:txBody>
      </p:sp>
    </p:spTree>
    <p:extLst>
      <p:ext uri="{BB962C8B-B14F-4D97-AF65-F5344CB8AC3E}">
        <p14:creationId xmlns:p14="http://schemas.microsoft.com/office/powerpoint/2010/main" val="296766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Data/File Formats II</a:t>
            </a:r>
            <a:br>
              <a:rPr lang="en-US" dirty="0" smtClean="0"/>
            </a:br>
            <a:r>
              <a:rPr lang="en-US" dirty="0" smtClean="0"/>
              <a:t>HDF</a:t>
            </a:r>
            <a:endParaRPr lang="en-US" dirty="0"/>
          </a:p>
        </p:txBody>
      </p:sp>
      <p:sp>
        <p:nvSpPr>
          <p:cNvPr id="3" name="Content Placeholder 2"/>
          <p:cNvSpPr>
            <a:spLocks noGrp="1"/>
          </p:cNvSpPr>
          <p:nvPr>
            <p:ph idx="1"/>
          </p:nvPr>
        </p:nvSpPr>
        <p:spPr>
          <a:xfrm>
            <a:off x="0" y="1022537"/>
            <a:ext cx="9144000" cy="5835463"/>
          </a:xfrm>
        </p:spPr>
        <p:txBody>
          <a:bodyPr>
            <a:normAutofit fontScale="92500" lnSpcReduction="10000"/>
          </a:bodyPr>
          <a:lstStyle/>
          <a:p>
            <a:r>
              <a:rPr lang="en-US" sz="1800" b="1" dirty="0" smtClean="0"/>
              <a:t>Hierarchical </a:t>
            </a:r>
            <a:r>
              <a:rPr lang="en-US" sz="1800" b="1" dirty="0"/>
              <a:t>Data Format</a:t>
            </a:r>
            <a:r>
              <a:rPr lang="en-US" sz="1800" dirty="0"/>
              <a:t> (</a:t>
            </a:r>
            <a:r>
              <a:rPr lang="en-US" sz="1800" b="1" dirty="0"/>
              <a:t>HDF</a:t>
            </a:r>
            <a:r>
              <a:rPr lang="en-US" sz="1800" dirty="0"/>
              <a:t>) </a:t>
            </a:r>
            <a:r>
              <a:rPr lang="en-US" sz="1800" dirty="0">
                <a:hlinkClick r:id="rId2"/>
              </a:rPr>
              <a:t>http://en.wikipedia.org/wiki/Hierarchical_Data_Format</a:t>
            </a:r>
            <a:r>
              <a:rPr lang="en-US" sz="1800" dirty="0"/>
              <a:t> </a:t>
            </a:r>
            <a:r>
              <a:rPr lang="en-US" sz="1800" dirty="0" smtClean="0"/>
              <a:t>is </a:t>
            </a:r>
            <a:r>
              <a:rPr lang="en-US" sz="1800" dirty="0"/>
              <a:t>a set of file formats (</a:t>
            </a:r>
            <a:r>
              <a:rPr lang="en-US" sz="1800" b="1" dirty="0"/>
              <a:t>HDF4</a:t>
            </a:r>
            <a:r>
              <a:rPr lang="en-US" sz="1800" dirty="0"/>
              <a:t>, </a:t>
            </a:r>
            <a:r>
              <a:rPr lang="en-US" sz="1800" b="1" dirty="0"/>
              <a:t>HDF5</a:t>
            </a:r>
            <a:r>
              <a:rPr lang="en-US" sz="1800" dirty="0"/>
              <a:t>) designed to store and organize large </a:t>
            </a:r>
            <a:r>
              <a:rPr lang="en-US" sz="1800" dirty="0" err="1"/>
              <a:t>amountsof</a:t>
            </a:r>
            <a:r>
              <a:rPr lang="en-US" sz="1800" dirty="0"/>
              <a:t> numerical data. Originally developed at the National Center for Supercomputing Applications, it is supported by the non-profit HDF Group, whose mission is to ensure continued development of HDF5 technologies, and the continued accessibility of data stored in HDF.</a:t>
            </a:r>
          </a:p>
          <a:p>
            <a:r>
              <a:rPr lang="en-US" sz="1800" dirty="0"/>
              <a:t>In keeping with this goal, the HDF format, libraries and associated tools are available under a liberal, BSD-like license for general use. HDF is supported by many commercial and non-commercial software platforms, including Java, MATLAB/</a:t>
            </a:r>
            <a:r>
              <a:rPr lang="en-US" sz="1800" dirty="0" err="1"/>
              <a:t>Scilab</a:t>
            </a:r>
            <a:r>
              <a:rPr lang="en-US" sz="1800" dirty="0"/>
              <a:t>, Octave, IDL, Python, and R. The freely available HDF distribution consists of the library, command-line utilities, test suite source, Java interface, and the Java-based HDF Viewer (</a:t>
            </a:r>
            <a:r>
              <a:rPr lang="en-US" sz="1800" dirty="0" err="1"/>
              <a:t>HDFView</a:t>
            </a:r>
            <a:r>
              <a:rPr lang="en-US" sz="1800" dirty="0"/>
              <a:t>).</a:t>
            </a:r>
          </a:p>
          <a:p>
            <a:r>
              <a:rPr lang="en-US" sz="1800" dirty="0"/>
              <a:t>The current version, HDF5, differs significantly in design and API from the major legacy version HDF4</a:t>
            </a:r>
            <a:r>
              <a:rPr lang="en-US" sz="1800" dirty="0" smtClean="0"/>
              <a:t>.</a:t>
            </a:r>
          </a:p>
          <a:p>
            <a:r>
              <a:rPr lang="en-US" sz="1800" dirty="0"/>
              <a:t>HDF5 simplifies the file structure to include only two major types of object:</a:t>
            </a:r>
          </a:p>
          <a:p>
            <a:pPr lvl="1"/>
            <a:r>
              <a:rPr lang="en-US" sz="1400" dirty="0" smtClean="0"/>
              <a:t>Datasets</a:t>
            </a:r>
            <a:r>
              <a:rPr lang="en-US" sz="1400" dirty="0"/>
              <a:t>, which are multidimensional arrays of a homogeneous type</a:t>
            </a:r>
          </a:p>
          <a:p>
            <a:pPr lvl="1"/>
            <a:r>
              <a:rPr lang="en-US" sz="1400" dirty="0"/>
              <a:t>Groups, which are container structures which can hold datasets and other groups</a:t>
            </a:r>
          </a:p>
          <a:p>
            <a:r>
              <a:rPr lang="en-US" sz="1800" dirty="0"/>
              <a:t>This results in a truly hierarchical, </a:t>
            </a:r>
            <a:r>
              <a:rPr lang="en-US" sz="1800" dirty="0" err="1"/>
              <a:t>filesystem</a:t>
            </a:r>
            <a:r>
              <a:rPr lang="en-US" sz="1800" dirty="0"/>
              <a:t>-like data format. In fact, resources in an HDF5 file are even accessed using the POSIX-like syntax /path/to/resource. Metadata is stored in the form of user-defined, named attributes attached to groups and datasets. More complex storage APIs representing images and tables can then be built up using datasets, groups and attributes</a:t>
            </a:r>
            <a:r>
              <a:rPr lang="en-US" sz="1800" dirty="0" smtClean="0"/>
              <a:t>.</a:t>
            </a:r>
            <a:endParaRPr lang="en-US" sz="1800" dirty="0"/>
          </a:p>
          <a:p>
            <a:r>
              <a:rPr lang="en-US" sz="1800" dirty="0"/>
              <a:t>In addition to these advances in the file format, HDF5 includes an improved type system, and dataspace objects which represent selections over dataset regions. The API is also object-oriented with respect to datasets, groups, attributes, types, dataspaces and property lists</a:t>
            </a:r>
            <a:r>
              <a:rPr lang="en-US" sz="1800" dirty="0" smtClean="0"/>
              <a:t>.</a:t>
            </a:r>
            <a:endParaRPr lang="en-US" sz="1800" dirty="0"/>
          </a:p>
          <a:p>
            <a:r>
              <a:rPr lang="en-US" sz="1800" dirty="0"/>
              <a:t>The latest version of </a:t>
            </a:r>
            <a:r>
              <a:rPr lang="en-US" sz="1800" dirty="0" err="1"/>
              <a:t>NetCDF</a:t>
            </a:r>
            <a:r>
              <a:rPr lang="en-US" sz="1800" dirty="0"/>
              <a:t>, version 4, is based on HDF5.</a:t>
            </a:r>
          </a:p>
        </p:txBody>
      </p:sp>
    </p:spTree>
    <p:extLst>
      <p:ext uri="{BB962C8B-B14F-4D97-AF65-F5344CB8AC3E}">
        <p14:creationId xmlns:p14="http://schemas.microsoft.com/office/powerpoint/2010/main" val="410387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Data/File Formats III</a:t>
            </a:r>
            <a:br>
              <a:rPr lang="en-US" dirty="0" smtClean="0"/>
            </a:br>
            <a:r>
              <a:rPr lang="en-US" dirty="0" err="1" smtClean="0"/>
              <a:t>OPeNDAP</a:t>
            </a:r>
            <a:endParaRPr lang="en-US" dirty="0"/>
          </a:p>
        </p:txBody>
      </p:sp>
      <p:sp>
        <p:nvSpPr>
          <p:cNvPr id="3" name="Content Placeholder 2"/>
          <p:cNvSpPr>
            <a:spLocks noGrp="1"/>
          </p:cNvSpPr>
          <p:nvPr>
            <p:ph idx="1"/>
          </p:nvPr>
        </p:nvSpPr>
        <p:spPr>
          <a:xfrm>
            <a:off x="0" y="1022537"/>
            <a:ext cx="9144000" cy="5835463"/>
          </a:xfrm>
        </p:spPr>
        <p:txBody>
          <a:bodyPr>
            <a:normAutofit fontScale="77500" lnSpcReduction="20000"/>
          </a:bodyPr>
          <a:lstStyle/>
          <a:p>
            <a:r>
              <a:rPr lang="en-US" sz="2400" b="1" dirty="0" err="1" smtClean="0"/>
              <a:t>OPeNDAP</a:t>
            </a:r>
            <a:r>
              <a:rPr lang="en-US" sz="2400" b="1" dirty="0" smtClean="0"/>
              <a:t> </a:t>
            </a:r>
            <a:r>
              <a:rPr lang="en-US" sz="2400" dirty="0" smtClean="0"/>
              <a:t>"Open-source </a:t>
            </a:r>
            <a:r>
              <a:rPr lang="en-US" sz="2400" dirty="0"/>
              <a:t>Project for a Network Data Access Protocol</a:t>
            </a:r>
            <a:r>
              <a:rPr lang="en-US" sz="2400" dirty="0" smtClean="0"/>
              <a:t>“ </a:t>
            </a:r>
            <a:r>
              <a:rPr lang="en-US" sz="2400" dirty="0" smtClean="0">
                <a:hlinkClick r:id="rId2"/>
              </a:rPr>
              <a:t>http</a:t>
            </a:r>
            <a:r>
              <a:rPr lang="en-US" sz="2400" dirty="0">
                <a:hlinkClick r:id="rId2"/>
              </a:rPr>
              <a:t>://</a:t>
            </a:r>
            <a:r>
              <a:rPr lang="en-US" sz="2400" dirty="0" smtClean="0">
                <a:hlinkClick r:id="rId2"/>
              </a:rPr>
              <a:t>en.wikipedia.org/wiki/OPeNDAP</a:t>
            </a:r>
            <a:r>
              <a:rPr lang="en-US" sz="2400" dirty="0" smtClean="0"/>
              <a:t> is </a:t>
            </a:r>
            <a:r>
              <a:rPr lang="en-US" sz="2400" dirty="0"/>
              <a:t>a data transport architecture and protocol widely used by earth scientists. The protocol is based on HTTP and the current specification is </a:t>
            </a:r>
            <a:r>
              <a:rPr lang="en-US" sz="2400" dirty="0" err="1"/>
              <a:t>OPeNDAP</a:t>
            </a:r>
            <a:r>
              <a:rPr lang="en-US" sz="2400" dirty="0"/>
              <a:t> 2.0 draft. </a:t>
            </a:r>
            <a:endParaRPr lang="en-US" sz="2400" dirty="0" smtClean="0"/>
          </a:p>
          <a:p>
            <a:pPr lvl="1"/>
            <a:r>
              <a:rPr lang="en-US" sz="2000" dirty="0" err="1" smtClean="0"/>
              <a:t>OPeNDAP</a:t>
            </a:r>
            <a:r>
              <a:rPr lang="en-US" sz="2000" dirty="0" smtClean="0"/>
              <a:t> </a:t>
            </a:r>
            <a:r>
              <a:rPr lang="en-US" sz="2000" dirty="0"/>
              <a:t>includes standards for encapsulating structured data, annotating the data with attributes and adding semantics that describe the data. </a:t>
            </a:r>
            <a:endParaRPr lang="en-US" sz="2000" dirty="0" smtClean="0"/>
          </a:p>
          <a:p>
            <a:pPr lvl="1"/>
            <a:r>
              <a:rPr lang="en-US" sz="2000" dirty="0" smtClean="0"/>
              <a:t>The </a:t>
            </a:r>
            <a:r>
              <a:rPr lang="en-US" sz="2000" dirty="0"/>
              <a:t>protocol is maintained by OPeNDAP.org, a publicly funded non-profit organization that also provides free reference implementations of </a:t>
            </a:r>
            <a:r>
              <a:rPr lang="en-US" sz="2000" dirty="0" err="1"/>
              <a:t>OPeNDAP</a:t>
            </a:r>
            <a:r>
              <a:rPr lang="en-US" sz="2000" dirty="0"/>
              <a:t> servers and clients</a:t>
            </a:r>
            <a:r>
              <a:rPr lang="en-US" sz="2000" dirty="0" smtClean="0"/>
              <a:t>.</a:t>
            </a:r>
            <a:endParaRPr lang="en-US" sz="2400" dirty="0"/>
          </a:p>
          <a:p>
            <a:r>
              <a:rPr lang="en-US" sz="2400" dirty="0"/>
              <a:t>An </a:t>
            </a:r>
            <a:r>
              <a:rPr lang="en-US" sz="2400" dirty="0" err="1"/>
              <a:t>OPeNDAP</a:t>
            </a:r>
            <a:r>
              <a:rPr lang="en-US" sz="2400" dirty="0"/>
              <a:t> client could be an ordinary </a:t>
            </a:r>
            <a:r>
              <a:rPr lang="en-US" sz="2400" dirty="0" smtClean="0"/>
              <a:t>browser or specialized visualization/analysis engine</a:t>
            </a:r>
            <a:endParaRPr lang="en-US" sz="2400" dirty="0"/>
          </a:p>
          <a:p>
            <a:r>
              <a:rPr lang="en-US" sz="2400" dirty="0"/>
              <a:t>An </a:t>
            </a:r>
            <a:r>
              <a:rPr lang="en-US" sz="2400" dirty="0" err="1"/>
              <a:t>OPeNDAP</a:t>
            </a:r>
            <a:r>
              <a:rPr lang="en-US" sz="2400" dirty="0"/>
              <a:t> client sends requests to an </a:t>
            </a:r>
            <a:r>
              <a:rPr lang="en-US" sz="2400" dirty="0" err="1"/>
              <a:t>OPeNDAP</a:t>
            </a:r>
            <a:r>
              <a:rPr lang="en-US" sz="2400" dirty="0"/>
              <a:t> server, and receives various types of documents or binary data as a response. One such document is called a DDS (received when a DDS request is sent), that describes the structure of a data set. A data set, seen from the server side, may be a file, a collection of files or a database. Another document type that may be received is DAS, which gives attribute values on the fields described in the DDS. Binary data is received when the client sends a DODS request</a:t>
            </a:r>
            <a:r>
              <a:rPr lang="en-US" sz="2400" dirty="0" smtClean="0"/>
              <a:t>.</a:t>
            </a:r>
            <a:endParaRPr lang="en-US" sz="2400" dirty="0"/>
          </a:p>
          <a:p>
            <a:r>
              <a:rPr lang="en-US" sz="2400" dirty="0"/>
              <a:t>An </a:t>
            </a:r>
            <a:r>
              <a:rPr lang="en-US" sz="2400" dirty="0" err="1"/>
              <a:t>OPeNDAP</a:t>
            </a:r>
            <a:r>
              <a:rPr lang="en-US" sz="2400" dirty="0"/>
              <a:t> server can serve an arbitrarily large collection of data. Data on the server is often in HDF or </a:t>
            </a:r>
            <a:r>
              <a:rPr lang="en-US" sz="2400" dirty="0" err="1"/>
              <a:t>NetCDF</a:t>
            </a:r>
            <a:r>
              <a:rPr lang="en-US" sz="2400" dirty="0"/>
              <a:t> format, but can be in any format including a user-defined format. Compared to ordinary file transfer protocols (e.g. FTP), a major advantage using </a:t>
            </a:r>
            <a:r>
              <a:rPr lang="en-US" sz="2400" dirty="0" err="1"/>
              <a:t>OPeNDAP</a:t>
            </a:r>
            <a:r>
              <a:rPr lang="en-US" sz="2400" dirty="0"/>
              <a:t> is the ability to retrieve subsets of files, and also the ability to aggregate data from several files in one transfer operation</a:t>
            </a:r>
            <a:r>
              <a:rPr lang="en-US" sz="2400" dirty="0" smtClean="0"/>
              <a:t>.</a:t>
            </a:r>
            <a:endParaRPr lang="en-US" sz="2400" dirty="0"/>
          </a:p>
          <a:p>
            <a:r>
              <a:rPr lang="en-US" sz="2400" dirty="0" err="1"/>
              <a:t>OPeNDAP</a:t>
            </a:r>
            <a:r>
              <a:rPr lang="en-US" sz="2400" dirty="0"/>
              <a:t> is widely used by governmental agencies such as NASA and NOAA to serve satellite, weather and other observed earth science data.</a:t>
            </a:r>
            <a:endParaRPr lang="en-US" sz="2400" dirty="0" smtClean="0"/>
          </a:p>
        </p:txBody>
      </p:sp>
    </p:spTree>
    <p:extLst>
      <p:ext uri="{BB962C8B-B14F-4D97-AF65-F5344CB8AC3E}">
        <p14:creationId xmlns:p14="http://schemas.microsoft.com/office/powerpoint/2010/main" val="83168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Data/File Formats IV</a:t>
            </a:r>
            <a:br>
              <a:rPr lang="en-US" dirty="0" smtClean="0"/>
            </a:br>
            <a:r>
              <a:rPr lang="en-US" dirty="0" smtClean="0"/>
              <a:t>FITS</a:t>
            </a:r>
            <a:endParaRPr lang="en-US" dirty="0"/>
          </a:p>
        </p:txBody>
      </p:sp>
      <p:sp>
        <p:nvSpPr>
          <p:cNvPr id="3" name="Content Placeholder 2"/>
          <p:cNvSpPr>
            <a:spLocks noGrp="1"/>
          </p:cNvSpPr>
          <p:nvPr>
            <p:ph idx="1"/>
          </p:nvPr>
        </p:nvSpPr>
        <p:spPr>
          <a:xfrm>
            <a:off x="0" y="1022537"/>
            <a:ext cx="9144000" cy="5835463"/>
          </a:xfrm>
        </p:spPr>
        <p:txBody>
          <a:bodyPr>
            <a:normAutofit fontScale="77500" lnSpcReduction="20000"/>
          </a:bodyPr>
          <a:lstStyle/>
          <a:p>
            <a:r>
              <a:rPr lang="en-US" sz="2400" dirty="0" smtClean="0"/>
              <a:t>Flexible </a:t>
            </a:r>
            <a:r>
              <a:rPr lang="en-US" sz="2400" dirty="0"/>
              <a:t>Image Transport System</a:t>
            </a:r>
            <a:r>
              <a:rPr lang="en-US" sz="2400" dirty="0" smtClean="0"/>
              <a:t> </a:t>
            </a:r>
            <a:r>
              <a:rPr lang="en-US" sz="2400" dirty="0" smtClean="0">
                <a:hlinkClick r:id="rId2"/>
              </a:rPr>
              <a:t>http</a:t>
            </a:r>
            <a:r>
              <a:rPr lang="en-US" sz="2400" dirty="0">
                <a:hlinkClick r:id="rId2"/>
              </a:rPr>
              <a:t>://</a:t>
            </a:r>
            <a:r>
              <a:rPr lang="en-US" sz="2400" dirty="0" smtClean="0">
                <a:hlinkClick r:id="rId2"/>
              </a:rPr>
              <a:t>en.wikipedia.org/wiki/FITS</a:t>
            </a:r>
            <a:r>
              <a:rPr lang="en-US" sz="2400" dirty="0" smtClean="0"/>
              <a:t> </a:t>
            </a:r>
            <a:br>
              <a:rPr lang="en-US" sz="2400" dirty="0" smtClean="0"/>
            </a:br>
            <a:r>
              <a:rPr lang="en-US" sz="2400" dirty="0" smtClean="0"/>
              <a:t>is an open astronomy </a:t>
            </a:r>
            <a:r>
              <a:rPr lang="en-US" sz="2400" dirty="0"/>
              <a:t>standard  </a:t>
            </a:r>
            <a:r>
              <a:rPr lang="en-US" sz="2400" dirty="0" smtClean="0"/>
              <a:t>defining </a:t>
            </a:r>
            <a:r>
              <a:rPr lang="en-US" sz="2400" dirty="0"/>
              <a:t>a digital file format useful for </a:t>
            </a:r>
            <a:r>
              <a:rPr lang="en-US" sz="2400" dirty="0" smtClean="0"/>
              <a:t/>
            </a:r>
            <a:br>
              <a:rPr lang="en-US" sz="2400" dirty="0" smtClean="0"/>
            </a:br>
            <a:r>
              <a:rPr lang="en-US" sz="2400" dirty="0" smtClean="0"/>
              <a:t>storage</a:t>
            </a:r>
            <a:r>
              <a:rPr lang="en-US" sz="2400" dirty="0"/>
              <a:t>, transmission and processing of scientific and other images. </a:t>
            </a:r>
            <a:endParaRPr lang="en-US" sz="2400" dirty="0" smtClean="0"/>
          </a:p>
          <a:p>
            <a:pPr lvl="1"/>
            <a:r>
              <a:rPr lang="en-US" sz="2000" dirty="0" smtClean="0"/>
              <a:t>FITS </a:t>
            </a:r>
            <a:r>
              <a:rPr lang="en-US" sz="2000" dirty="0"/>
              <a:t>is the most commonly used digital file format in astronomy. </a:t>
            </a:r>
            <a:endParaRPr lang="en-US" sz="2000" dirty="0" smtClean="0"/>
          </a:p>
          <a:p>
            <a:pPr lvl="1"/>
            <a:r>
              <a:rPr lang="en-US" sz="2000" dirty="0" smtClean="0"/>
              <a:t>Unlike </a:t>
            </a:r>
            <a:r>
              <a:rPr lang="en-US" sz="2000" dirty="0"/>
              <a:t>many image formats, FITS is designed specifically for scientific data and hence includes many provisions for describing photometric and spatial calibration information, together with image origin metadata</a:t>
            </a:r>
            <a:r>
              <a:rPr lang="en-US" sz="2000" dirty="0" smtClean="0"/>
              <a:t>.</a:t>
            </a:r>
            <a:endParaRPr lang="en-US" sz="2400" dirty="0"/>
          </a:p>
          <a:p>
            <a:r>
              <a:rPr lang="en-US" sz="2400" dirty="0"/>
              <a:t>The FITS format was first standardized in 1981</a:t>
            </a:r>
            <a:r>
              <a:rPr lang="en-US" sz="2400" dirty="0" smtClean="0"/>
              <a:t>; </a:t>
            </a:r>
            <a:r>
              <a:rPr lang="en-US" sz="2400" dirty="0"/>
              <a:t>it has evolved gradually since then, and the most recent version (3.0) was standardized in 2008. </a:t>
            </a:r>
            <a:endParaRPr lang="en-US" sz="2400" dirty="0" smtClean="0"/>
          </a:p>
          <a:p>
            <a:r>
              <a:rPr lang="en-US" sz="2400" dirty="0" smtClean="0"/>
              <a:t>FITS </a:t>
            </a:r>
            <a:r>
              <a:rPr lang="en-US" sz="2400" dirty="0"/>
              <a:t>was designed with an eye towards long-term archival storage, and the maxim once FITS, always FITS represents the requirement that developments to the format must be backwards compatible</a:t>
            </a:r>
            <a:r>
              <a:rPr lang="en-US" sz="2400" dirty="0" smtClean="0"/>
              <a:t>.</a:t>
            </a:r>
            <a:endParaRPr lang="en-US" sz="2400" dirty="0"/>
          </a:p>
          <a:p>
            <a:r>
              <a:rPr lang="en-US" sz="2400" dirty="0"/>
              <a:t>A major feature of the FITS format is that image metadata is stored in a human-readable ASCII header, so that an interested user can examine the headers to investigate a file of unknown provenance. </a:t>
            </a:r>
            <a:endParaRPr lang="en-US" sz="2400" dirty="0" smtClean="0"/>
          </a:p>
          <a:p>
            <a:r>
              <a:rPr lang="en-US" sz="2400" dirty="0" smtClean="0"/>
              <a:t>The </a:t>
            </a:r>
            <a:r>
              <a:rPr lang="en-US" sz="2400" dirty="0"/>
              <a:t>information in the header is designed to calculate the byte offset of some information in the subsequent data unit to support direct access to the data cells. </a:t>
            </a:r>
            <a:endParaRPr lang="en-US" sz="2400" dirty="0" smtClean="0"/>
          </a:p>
          <a:p>
            <a:r>
              <a:rPr lang="en-US" sz="2400" dirty="0" smtClean="0"/>
              <a:t>Each </a:t>
            </a:r>
            <a:r>
              <a:rPr lang="en-US" sz="2400" dirty="0"/>
              <a:t>FITS file consists of one or more headers containing </a:t>
            </a:r>
            <a:r>
              <a:rPr lang="en-US" sz="2400" b="1" dirty="0">
                <a:solidFill>
                  <a:srgbClr val="FF0000"/>
                </a:solidFill>
              </a:rPr>
              <a:t>ASCII card images </a:t>
            </a:r>
            <a:r>
              <a:rPr lang="en-US" sz="2400" dirty="0"/>
              <a:t>(80 character fixed-length strings) that carry keyword/value pairs, interleaved between data blocks. The keyword/value pairs provide information such as size, origin, coordinates, binary data format, free-form comments, history of the data, and anything else the creator desires: while many keywords are reserved for FITS use, the standard allows arbitrary use of the rest of the name-space.</a:t>
            </a:r>
          </a:p>
        </p:txBody>
      </p:sp>
    </p:spTree>
    <p:extLst>
      <p:ext uri="{BB962C8B-B14F-4D97-AF65-F5344CB8AC3E}">
        <p14:creationId xmlns:p14="http://schemas.microsoft.com/office/powerpoint/2010/main" val="264174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30591"/>
          </a:xfrm>
        </p:spPr>
        <p:txBody>
          <a:bodyPr/>
          <a:lstStyle/>
          <a:p>
            <a:r>
              <a:rPr lang="en-US" dirty="0" err="1" smtClean="0"/>
              <a:t>RCFile</a:t>
            </a:r>
            <a:r>
              <a:rPr lang="en-US" dirty="0" smtClean="0"/>
              <a:t> Hive Data Format I</a:t>
            </a:r>
            <a:endParaRPr lang="en-US" dirty="0"/>
          </a:p>
        </p:txBody>
      </p:sp>
      <p:sp>
        <p:nvSpPr>
          <p:cNvPr id="3" name="Content Placeholder 2"/>
          <p:cNvSpPr>
            <a:spLocks noGrp="1"/>
          </p:cNvSpPr>
          <p:nvPr>
            <p:ph idx="1"/>
          </p:nvPr>
        </p:nvSpPr>
        <p:spPr>
          <a:xfrm>
            <a:off x="0" y="801384"/>
            <a:ext cx="9144000" cy="6056615"/>
          </a:xfrm>
        </p:spPr>
        <p:txBody>
          <a:bodyPr>
            <a:normAutofit/>
          </a:bodyPr>
          <a:lstStyle/>
          <a:p>
            <a:r>
              <a:rPr lang="en-US" sz="2400" dirty="0" smtClean="0"/>
              <a:t>See Hive’s </a:t>
            </a:r>
            <a:r>
              <a:rPr lang="en-US" sz="2400" dirty="0" err="1" smtClean="0"/>
              <a:t>RCFile</a:t>
            </a:r>
            <a:r>
              <a:rPr lang="en-US" sz="2400" dirty="0" smtClean="0"/>
              <a:t> (Row Column File) introduced in 2011</a:t>
            </a:r>
          </a:p>
          <a:p>
            <a:r>
              <a:rPr lang="en-US" sz="2400" dirty="0" smtClean="0">
                <a:hlinkClick r:id="rId2"/>
              </a:rPr>
              <a:t>http://www.infomall.org/I590ABDSSoftware/Resources/ICDE-workshop-2014_XiaodongZhang.pptx</a:t>
            </a:r>
            <a:r>
              <a:rPr lang="en-US" sz="2400" dirty="0" smtClean="0"/>
              <a:t> </a:t>
            </a:r>
          </a:p>
          <a:p>
            <a:r>
              <a:rPr lang="en-US" sz="2400" dirty="0"/>
              <a:t>Distributed Row-Groups among </a:t>
            </a:r>
            <a:r>
              <a:rPr lang="en-US" sz="2400" dirty="0" smtClean="0"/>
              <a:t>Nodes as in row store but organize by columns in each group</a:t>
            </a:r>
          </a:p>
          <a:p>
            <a:r>
              <a:rPr lang="en-US" sz="2400" dirty="0" smtClean="0"/>
              <a:t>Minimize </a:t>
            </a:r>
            <a:r>
              <a:rPr lang="en-US" sz="2400" dirty="0"/>
              <a:t>unnecessary I/O operations</a:t>
            </a:r>
          </a:p>
          <a:p>
            <a:pPr lvl="1"/>
            <a:r>
              <a:rPr lang="en-US" sz="2000" dirty="0"/>
              <a:t>In a row group, table is partitioned by columns</a:t>
            </a:r>
          </a:p>
          <a:p>
            <a:pPr lvl="1"/>
            <a:r>
              <a:rPr lang="en-US" sz="2000" dirty="0"/>
              <a:t>Only read needed columns from disks</a:t>
            </a:r>
          </a:p>
          <a:p>
            <a:r>
              <a:rPr lang="en-US" sz="2400" dirty="0"/>
              <a:t>Minimize network costs in row construction</a:t>
            </a:r>
          </a:p>
          <a:p>
            <a:pPr lvl="1"/>
            <a:r>
              <a:rPr lang="en-US" sz="2000" dirty="0"/>
              <a:t>All columns of a row are located in same HDFS block</a:t>
            </a:r>
          </a:p>
          <a:p>
            <a:r>
              <a:rPr lang="en-US" sz="2400" dirty="0"/>
              <a:t> Comparable data loading speed to Row-Store</a:t>
            </a:r>
          </a:p>
          <a:p>
            <a:pPr lvl="1"/>
            <a:r>
              <a:rPr lang="en-US" sz="2000" dirty="0"/>
              <a:t>Only adding a vertical-partitioning operation in the data loading procedure of Row-Store</a:t>
            </a:r>
          </a:p>
          <a:p>
            <a:r>
              <a:rPr lang="en-US" sz="2400" dirty="0"/>
              <a:t>Applying efficient data compression algorithms</a:t>
            </a:r>
          </a:p>
          <a:p>
            <a:pPr lvl="1"/>
            <a:r>
              <a:rPr lang="en-US" sz="2000" dirty="0"/>
              <a:t>Can use compression schemes used in Column-store </a:t>
            </a:r>
            <a:r>
              <a:rPr lang="en-US" sz="2000" dirty="0" smtClean="0"/>
              <a:t> </a:t>
            </a:r>
          </a:p>
        </p:txBody>
      </p:sp>
    </p:spTree>
    <p:extLst>
      <p:ext uri="{BB962C8B-B14F-4D97-AF65-F5344CB8AC3E}">
        <p14:creationId xmlns:p14="http://schemas.microsoft.com/office/powerpoint/2010/main" val="222414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RCFile</a:t>
            </a:r>
            <a:r>
              <a:rPr lang="en-US" dirty="0" smtClean="0"/>
              <a:t> Hive Data Format II</a:t>
            </a:r>
            <a:endParaRPr lang="en-US" dirty="0"/>
          </a:p>
        </p:txBody>
      </p:sp>
      <p:grpSp>
        <p:nvGrpSpPr>
          <p:cNvPr id="4" name="Group 3"/>
          <p:cNvGrpSpPr/>
          <p:nvPr/>
        </p:nvGrpSpPr>
        <p:grpSpPr>
          <a:xfrm>
            <a:off x="72684" y="3777796"/>
            <a:ext cx="6441727" cy="3005144"/>
            <a:chOff x="1367228" y="2416423"/>
            <a:chExt cx="6441727" cy="3005144"/>
          </a:xfrm>
        </p:grpSpPr>
        <p:cxnSp>
          <p:nvCxnSpPr>
            <p:cNvPr id="8" name="Straight Arrow Connector 7"/>
            <p:cNvCxnSpPr/>
            <p:nvPr/>
          </p:nvCxnSpPr>
          <p:spPr>
            <a:xfrm>
              <a:off x="2700548" y="5021246"/>
              <a:ext cx="47244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703556" y="2416423"/>
              <a:ext cx="0" cy="2623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67228" y="2507860"/>
              <a:ext cx="1556613" cy="830997"/>
            </a:xfrm>
            <a:prstGeom prst="rect">
              <a:avLst/>
            </a:prstGeom>
            <a:noFill/>
          </p:spPr>
          <p:txBody>
            <a:bodyPr wrap="square" rtlCol="0">
              <a:spAutoFit/>
            </a:bodyPr>
            <a:lstStyle/>
            <a:p>
              <a:r>
                <a:rPr lang="en-US" sz="1600" b="1" dirty="0" smtClean="0"/>
                <a:t>Unnecessary I/O transfers</a:t>
              </a:r>
            </a:p>
            <a:p>
              <a:r>
                <a:rPr lang="en-US" sz="1600" b="1" dirty="0" smtClean="0"/>
                <a:t>(</a:t>
              </a:r>
              <a:r>
                <a:rPr lang="en-US" sz="1600" b="1" dirty="0" err="1" smtClean="0"/>
                <a:t>MBytes</a:t>
              </a:r>
              <a:r>
                <a:rPr lang="en-US" sz="1600" b="1" dirty="0" smtClean="0"/>
                <a:t>)</a:t>
              </a:r>
              <a:endParaRPr lang="en-US" sz="1600" b="1" dirty="0"/>
            </a:p>
          </p:txBody>
        </p:sp>
        <p:sp>
          <p:nvSpPr>
            <p:cNvPr id="11" name="TextBox 10"/>
            <p:cNvSpPr txBox="1"/>
            <p:nvPr/>
          </p:nvSpPr>
          <p:spPr>
            <a:xfrm>
              <a:off x="3872163" y="5083013"/>
              <a:ext cx="3705378" cy="338554"/>
            </a:xfrm>
            <a:prstGeom prst="rect">
              <a:avLst/>
            </a:prstGeom>
            <a:noFill/>
          </p:spPr>
          <p:txBody>
            <a:bodyPr wrap="square" rtlCol="0">
              <a:spAutoFit/>
            </a:bodyPr>
            <a:lstStyle/>
            <a:p>
              <a:r>
                <a:rPr lang="en-US" sz="1600" b="1" dirty="0" smtClean="0"/>
                <a:t>Unnecessary network transfers (</a:t>
              </a:r>
              <a:r>
                <a:rPr lang="en-US" sz="1600" b="1" dirty="0" err="1" smtClean="0"/>
                <a:t>MBytes</a:t>
              </a:r>
              <a:r>
                <a:rPr lang="en-US" sz="1600" b="1" dirty="0" smtClean="0"/>
                <a:t>)</a:t>
              </a:r>
              <a:endParaRPr lang="en-US" sz="1600" b="1" dirty="0"/>
            </a:p>
          </p:txBody>
        </p:sp>
        <p:sp>
          <p:nvSpPr>
            <p:cNvPr id="12" name="Oval 11"/>
            <p:cNvSpPr/>
            <p:nvPr/>
          </p:nvSpPr>
          <p:spPr>
            <a:xfrm>
              <a:off x="2779756" y="2599359"/>
              <a:ext cx="419100" cy="142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Oval 12"/>
            <p:cNvSpPr/>
            <p:nvPr/>
          </p:nvSpPr>
          <p:spPr>
            <a:xfrm flipV="1">
              <a:off x="6686010" y="4784669"/>
              <a:ext cx="457200" cy="157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p:cNvSpPr/>
            <p:nvPr/>
          </p:nvSpPr>
          <p:spPr>
            <a:xfrm>
              <a:off x="3846556" y="4305500"/>
              <a:ext cx="381000" cy="2623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solidFill>
                  <a:srgbClr val="FF0000"/>
                </a:solidFill>
              </a:endParaRPr>
            </a:p>
          </p:txBody>
        </p:sp>
        <p:sp>
          <p:nvSpPr>
            <p:cNvPr id="15" name="TextBox 14"/>
            <p:cNvSpPr txBox="1"/>
            <p:nvPr/>
          </p:nvSpPr>
          <p:spPr>
            <a:xfrm>
              <a:off x="3040969" y="2713399"/>
              <a:ext cx="1219200" cy="338554"/>
            </a:xfrm>
            <a:prstGeom prst="rect">
              <a:avLst/>
            </a:prstGeom>
            <a:noFill/>
          </p:spPr>
          <p:txBody>
            <a:bodyPr wrap="square" rtlCol="0">
              <a:spAutoFit/>
            </a:bodyPr>
            <a:lstStyle/>
            <a:p>
              <a:r>
                <a:rPr lang="en-US" sz="1600" b="1" dirty="0" smtClean="0">
                  <a:solidFill>
                    <a:srgbClr val="C00000"/>
                  </a:solidFill>
                </a:rPr>
                <a:t>Row-store</a:t>
              </a:r>
              <a:endParaRPr lang="en-US" sz="1600" b="1" dirty="0">
                <a:solidFill>
                  <a:srgbClr val="C00000"/>
                </a:solidFill>
              </a:endParaRPr>
            </a:p>
          </p:txBody>
        </p:sp>
        <p:sp>
          <p:nvSpPr>
            <p:cNvPr id="16" name="TextBox 15"/>
            <p:cNvSpPr txBox="1"/>
            <p:nvPr/>
          </p:nvSpPr>
          <p:spPr>
            <a:xfrm>
              <a:off x="6305008" y="4391729"/>
              <a:ext cx="1503947" cy="338554"/>
            </a:xfrm>
            <a:prstGeom prst="rect">
              <a:avLst/>
            </a:prstGeom>
            <a:noFill/>
          </p:spPr>
          <p:txBody>
            <a:bodyPr wrap="square" rtlCol="0">
              <a:spAutoFit/>
            </a:bodyPr>
            <a:lstStyle/>
            <a:p>
              <a:r>
                <a:rPr lang="en-US" sz="1600" b="1" dirty="0" smtClean="0">
                  <a:solidFill>
                    <a:srgbClr val="C00000"/>
                  </a:solidFill>
                </a:rPr>
                <a:t>Column-store</a:t>
              </a:r>
              <a:endParaRPr lang="en-US" sz="1600" b="1" dirty="0">
                <a:solidFill>
                  <a:srgbClr val="C00000"/>
                </a:solidFill>
              </a:endParaRPr>
            </a:p>
          </p:txBody>
        </p:sp>
        <p:sp>
          <p:nvSpPr>
            <p:cNvPr id="17" name="TextBox 16"/>
            <p:cNvSpPr txBox="1"/>
            <p:nvPr/>
          </p:nvSpPr>
          <p:spPr>
            <a:xfrm>
              <a:off x="3972924" y="3530266"/>
              <a:ext cx="1857582" cy="830997"/>
            </a:xfrm>
            <a:prstGeom prst="rect">
              <a:avLst/>
            </a:prstGeom>
            <a:noFill/>
          </p:spPr>
          <p:txBody>
            <a:bodyPr wrap="square" rtlCol="0">
              <a:spAutoFit/>
            </a:bodyPr>
            <a:lstStyle/>
            <a:p>
              <a:r>
                <a:rPr lang="en-US" sz="1600" b="1" dirty="0" err="1" smtClean="0">
                  <a:solidFill>
                    <a:srgbClr val="FF0000"/>
                  </a:solidFill>
                </a:rPr>
                <a:t>RCFile</a:t>
              </a:r>
              <a:r>
                <a:rPr lang="en-US" sz="1600" b="1" dirty="0" smtClean="0">
                  <a:solidFill>
                    <a:srgbClr val="FF0000"/>
                  </a:solidFill>
                </a:rPr>
                <a:t>: </a:t>
              </a:r>
              <a:r>
                <a:rPr lang="en-US" sz="1600" b="1" dirty="0" smtClean="0">
                  <a:solidFill>
                    <a:srgbClr val="0070C0"/>
                  </a:solidFill>
                </a:rPr>
                <a:t>Combined row-stores and column-store</a:t>
              </a:r>
              <a:endParaRPr lang="en-US" sz="1600" b="1" dirty="0">
                <a:solidFill>
                  <a:srgbClr val="0070C0"/>
                </a:solidFill>
              </a:endParaRPr>
            </a:p>
          </p:txBody>
        </p:sp>
        <p:sp>
          <p:nvSpPr>
            <p:cNvPr id="18" name="Freeform 17"/>
            <p:cNvSpPr/>
            <p:nvPr/>
          </p:nvSpPr>
          <p:spPr>
            <a:xfrm>
              <a:off x="2923841" y="2741655"/>
              <a:ext cx="4379790" cy="2185952"/>
            </a:xfrm>
            <a:custGeom>
              <a:avLst/>
              <a:gdLst>
                <a:gd name="connsiteX0" fmla="*/ 120610 w 4379789"/>
                <a:gd name="connsiteY0" fmla="*/ 0 h 2948753"/>
                <a:gd name="connsiteX1" fmla="*/ 72483 w 4379789"/>
                <a:gd name="connsiteY1" fmla="*/ 360947 h 2948753"/>
                <a:gd name="connsiteX2" fmla="*/ 974852 w 4379789"/>
                <a:gd name="connsiteY2" fmla="*/ 2105526 h 2948753"/>
                <a:gd name="connsiteX3" fmla="*/ 3922589 w 4379789"/>
                <a:gd name="connsiteY3" fmla="*/ 2899610 h 2948753"/>
                <a:gd name="connsiteX4" fmla="*/ 3922589 w 4379789"/>
                <a:gd name="connsiteY4" fmla="*/ 2863515 h 2948753"/>
                <a:gd name="connsiteX5" fmla="*/ 4379789 w 4379789"/>
                <a:gd name="connsiteY5" fmla="*/ 2863515 h 294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789" h="2948753">
                  <a:moveTo>
                    <a:pt x="120610" y="0"/>
                  </a:moveTo>
                  <a:cubicBezTo>
                    <a:pt x="25359" y="5013"/>
                    <a:pt x="-69891" y="10026"/>
                    <a:pt x="72483" y="360947"/>
                  </a:cubicBezTo>
                  <a:cubicBezTo>
                    <a:pt x="214857" y="711868"/>
                    <a:pt x="333168" y="1682416"/>
                    <a:pt x="974852" y="2105526"/>
                  </a:cubicBezTo>
                  <a:cubicBezTo>
                    <a:pt x="1616536" y="2528636"/>
                    <a:pt x="3431299" y="2773278"/>
                    <a:pt x="3922589" y="2899610"/>
                  </a:cubicBezTo>
                  <a:cubicBezTo>
                    <a:pt x="4413879" y="3025942"/>
                    <a:pt x="3846389" y="2869531"/>
                    <a:pt x="3922589" y="2863515"/>
                  </a:cubicBezTo>
                  <a:cubicBezTo>
                    <a:pt x="3998789" y="2857499"/>
                    <a:pt x="4379789" y="2863515"/>
                    <a:pt x="4379789" y="28635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5" name="Picture 4"/>
          <p:cNvPicPr>
            <a:picLocks noChangeAspect="1"/>
          </p:cNvPicPr>
          <p:nvPr/>
        </p:nvPicPr>
        <p:blipFill>
          <a:blip r:embed="rId2"/>
          <a:stretch>
            <a:fillRect/>
          </a:stretch>
        </p:blipFill>
        <p:spPr>
          <a:xfrm>
            <a:off x="72684" y="995532"/>
            <a:ext cx="4856599" cy="2459950"/>
          </a:xfrm>
          <a:prstGeom prst="rect">
            <a:avLst/>
          </a:prstGeom>
        </p:spPr>
      </p:pic>
      <p:pic>
        <p:nvPicPr>
          <p:cNvPr id="6" name="Picture 5"/>
          <p:cNvPicPr>
            <a:picLocks noChangeAspect="1"/>
          </p:cNvPicPr>
          <p:nvPr/>
        </p:nvPicPr>
        <p:blipFill>
          <a:blip r:embed="rId3"/>
          <a:stretch>
            <a:fillRect/>
          </a:stretch>
        </p:blipFill>
        <p:spPr>
          <a:xfrm>
            <a:off x="4929283" y="2951596"/>
            <a:ext cx="4145836" cy="2584905"/>
          </a:xfrm>
          <a:prstGeom prst="rect">
            <a:avLst/>
          </a:prstGeom>
        </p:spPr>
      </p:pic>
    </p:spTree>
    <p:extLst>
      <p:ext uri="{BB962C8B-B14F-4D97-AF65-F5344CB8AC3E}">
        <p14:creationId xmlns:p14="http://schemas.microsoft.com/office/powerpoint/2010/main" val="15008523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VIII: Level 11A &amp;quot;&quot;/&gt;&lt;property id=&quot;20307&quot; value=&quot;522&quot;/&gt;&lt;/object&gt;&lt;object type=&quot;3&quot; unique_id=&quot;332744&quot;&gt;&lt;property id=&quot;20148&quot; value=&quot;5&quot;/&gt;&lt;property id=&quot;20300&quot; value=&quot;Slide 12 - &amp;quot;Apache Parquet IO/Format II&amp;quot;&quot;/&gt;&lt;property id=&quot;20307&quot; value=&quot;637&quot;/&gt;&lt;/object&gt;&lt;object type=&quot;3&quot; unique_id=&quot;388796&quot;&gt;&lt;property id=&quot;20148&quot; value=&quot;5&quot;/&gt;&lt;property id=&quot;20300&quot; value=&quot;Slide 2 - &amp;quot;HPC-ABDS Layers&amp;quot;&quot;/&gt;&lt;property id=&quot;20307&quot; value=&quot;790&quot;/&gt;&lt;/object&gt;&lt;object type=&quot;3&quot; unique_id=&quot;388797&quot;&gt;&lt;property id=&quot;20148&quot; value=&quot;5&quot;/&gt;&lt;property id=&quot;20300&quot; value=&quot;Slide 3 - &amp;quot;iRODS&amp;quot;&quot;/&gt;&lt;property id=&quot;20307&quot; value=&quot;791&quot;/&gt;&lt;/object&gt;&lt;object type=&quot;3&quot; unique_id=&quot;388798&quot;&gt;&lt;property id=&quot;20148&quot; value=&quot;5&quot;/&gt;&lt;property id=&quot;20300&quot; value=&quot;Slide 6 - &amp;quot;Scientific Data/File Formats III OPeNDAP&amp;quot;&quot;/&gt;&lt;property id=&quot;20307&quot; value=&quot;792&quot;/&gt;&lt;/object&gt;&lt;object type=&quot;3&quot; unique_id=&quot;388799&quot;&gt;&lt;property id=&quot;20148&quot; value=&quot;5&quot;/&gt;&lt;property id=&quot;20300&quot; value=&quot;Slide 8 - &amp;quot;RCFile Hive Data Format I&amp;quot;&quot;/&gt;&lt;property id=&quot;20307&quot; value=&quot;793&quot;/&gt;&lt;/object&gt;&lt;object type=&quot;3&quot; unique_id=&quot;388800&quot;&gt;&lt;property id=&quot;20148&quot; value=&quot;5&quot;/&gt;&lt;property id=&quot;20300&quot; value=&quot;Slide 9 - &amp;quot;RCFile Hive Data Format II&amp;quot;&quot;/&gt;&lt;property id=&quot;20307&quot; value=&quot;794&quot;/&gt;&lt;/object&gt;&lt;object type=&quot;3&quot; unique_id=&quot;388801&quot;&gt;&lt;property id=&quot;20148&quot; value=&quot;5&quot;/&gt;&lt;property id=&quot;20300&quot; value=&quot;Slide 10 - &amp;quot;ORC Hive Data Format&amp;quot;&quot;/&gt;&lt;property id=&quot;20307&quot; value=&quot;795&quot;/&gt;&lt;/object&gt;&lt;object type=&quot;3&quot; unique_id=&quot;388802&quot;&gt;&lt;property id=&quot;20148&quot; value=&quot;5&quot;/&gt;&lt;property id=&quot;20300&quot; value=&quot;Slide 11 - &amp;quot;Apache Parquet IO/Format I&amp;quot;&quot;/&gt;&lt;property id=&quot;20307&quot; value=&quot;796&quot;/&gt;&lt;/object&gt;&lt;object type=&quot;3&quot; unique_id=&quot;389355&quot;&gt;&lt;property id=&quot;20148&quot; value=&quot;5&quot;/&gt;&lt;property id=&quot;20300&quot; value=&quot;Slide 4 - &amp;quot;Scientific Data/File Formats I NetCDF, CDF&amp;quot;&quot;/&gt;&lt;property id=&quot;20307&quot; value=&quot;798&quot;/&gt;&lt;/object&gt;&lt;object type=&quot;3&quot; unique_id=&quot;389356&quot;&gt;&lt;property id=&quot;20148&quot; value=&quot;5&quot;/&gt;&lt;property id=&quot;20300&quot; value=&quot;Slide 5 - &amp;quot;Scientific Data/File Formats II HDF&amp;quot;&quot;/&gt;&lt;property id=&quot;20307&quot; value=&quot;799&quot;/&gt;&lt;/object&gt;&lt;object type=&quot;3&quot; unique_id=&quot;389357&quot;&gt;&lt;property id=&quot;20148&quot; value=&quot;5&quot;/&gt;&lt;property id=&quot;20300&quot; value=&quot;Slide 7 - &amp;quot;Scientific Data/File Formats IV FITS&amp;quot;&quot;/&gt;&lt;property id=&quot;20307&quot; value=&quot;800&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33506</TotalTime>
  <Words>1174</Words>
  <Application>Microsoft Office PowerPoint</Application>
  <PresentationFormat>On-screen Show (4:3)</PresentationFormat>
  <Paragraphs>112</Paragraphs>
  <Slides>12</Slides>
  <Notes>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12</vt:i4>
      </vt:variant>
    </vt:vector>
  </HeadingPairs>
  <TitlesOfParts>
    <vt:vector size="26"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VIII: Level 11A </vt:lpstr>
      <vt:lpstr>HPC-ABDS Layers</vt:lpstr>
      <vt:lpstr>iRODS</vt:lpstr>
      <vt:lpstr>Scientific Data/File Formats I NetCDF, CDF</vt:lpstr>
      <vt:lpstr>Scientific Data/File Formats II HDF</vt:lpstr>
      <vt:lpstr>Scientific Data/File Formats III OPeNDAP</vt:lpstr>
      <vt:lpstr>Scientific Data/File Formats IV FITS</vt:lpstr>
      <vt:lpstr>RCFile Hive Data Format I</vt:lpstr>
      <vt:lpstr>RCFile Hive Data Format II</vt:lpstr>
      <vt:lpstr>ORC Hive Data Format</vt:lpstr>
      <vt:lpstr>Apache Parquet IO/Format I</vt:lpstr>
      <vt:lpstr>Apache Parquet IO/Format II</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642</cp:revision>
  <dcterms:created xsi:type="dcterms:W3CDTF">2014-02-25T01:32:12Z</dcterms:created>
  <dcterms:modified xsi:type="dcterms:W3CDTF">2014-10-04T19:09:07Z</dcterms:modified>
</cp:coreProperties>
</file>