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 id="2147483681" r:id="rId3"/>
    <p:sldMasterId id="2147483689" r:id="rId4"/>
    <p:sldMasterId id="2147483697" r:id="rId5"/>
    <p:sldMasterId id="2147483705" r:id="rId6"/>
    <p:sldMasterId id="2147483713" r:id="rId7"/>
    <p:sldMasterId id="2147483735" r:id="rId8"/>
  </p:sldMasterIdLst>
  <p:notesMasterIdLst>
    <p:notesMasterId r:id="rId33"/>
  </p:notesMasterIdLst>
  <p:sldIdLst>
    <p:sldId id="522" r:id="rId9"/>
    <p:sldId id="694" r:id="rId10"/>
    <p:sldId id="699" r:id="rId11"/>
    <p:sldId id="685" r:id="rId12"/>
    <p:sldId id="715" r:id="rId13"/>
    <p:sldId id="719" r:id="rId14"/>
    <p:sldId id="720" r:id="rId15"/>
    <p:sldId id="721" r:id="rId16"/>
    <p:sldId id="722" r:id="rId17"/>
    <p:sldId id="723" r:id="rId18"/>
    <p:sldId id="724" r:id="rId19"/>
    <p:sldId id="725" r:id="rId20"/>
    <p:sldId id="726" r:id="rId21"/>
    <p:sldId id="700" r:id="rId22"/>
    <p:sldId id="617" r:id="rId23"/>
    <p:sldId id="618" r:id="rId24"/>
    <p:sldId id="619" r:id="rId25"/>
    <p:sldId id="703" r:id="rId26"/>
    <p:sldId id="709" r:id="rId27"/>
    <p:sldId id="710" r:id="rId28"/>
    <p:sldId id="712" r:id="rId29"/>
    <p:sldId id="708" r:id="rId30"/>
    <p:sldId id="707" r:id="rId31"/>
    <p:sldId id="713" r:id="rId32"/>
  </p:sldIdLst>
  <p:sldSz cx="9144000" cy="6858000" type="screen4x3"/>
  <p:notesSz cx="6858000" cy="9144000"/>
  <p:custDataLst>
    <p:tags r:id="rId3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pun Kamburugamuv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96" autoAdjust="0"/>
    <p:restoredTop sz="96086" autoAdjust="0"/>
  </p:normalViewPr>
  <p:slideViewPr>
    <p:cSldViewPr snapToGrid="0" snapToObjects="1">
      <p:cViewPr varScale="1">
        <p:scale>
          <a:sx n="115" d="100"/>
          <a:sy n="115" d="100"/>
        </p:scale>
        <p:origin x="468"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70"/>
    </p:cViewPr>
  </p:sorter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ags" Target="tags/tag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10/4/2014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136295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3</a:t>
            </a:fld>
            <a:endParaRPr lang="en-US"/>
          </a:p>
        </p:txBody>
      </p:sp>
    </p:spTree>
    <p:extLst>
      <p:ext uri="{BB962C8B-B14F-4D97-AF65-F5344CB8AC3E}">
        <p14:creationId xmlns:p14="http://schemas.microsoft.com/office/powerpoint/2010/main" val="2490800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6</a:t>
            </a:fld>
            <a:endParaRPr lang="en-US"/>
          </a:p>
        </p:txBody>
      </p:sp>
    </p:spTree>
    <p:extLst>
      <p:ext uri="{BB962C8B-B14F-4D97-AF65-F5344CB8AC3E}">
        <p14:creationId xmlns:p14="http://schemas.microsoft.com/office/powerpoint/2010/main" val="1160438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11</a:t>
            </a:fld>
            <a:endParaRPr lang="en-US"/>
          </a:p>
        </p:txBody>
      </p:sp>
    </p:spTree>
    <p:extLst>
      <p:ext uri="{BB962C8B-B14F-4D97-AF65-F5344CB8AC3E}">
        <p14:creationId xmlns:p14="http://schemas.microsoft.com/office/powerpoint/2010/main" val="173580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14</a:t>
            </a:fld>
            <a:endParaRPr lang="en-US"/>
          </a:p>
        </p:txBody>
      </p:sp>
    </p:spTree>
    <p:extLst>
      <p:ext uri="{BB962C8B-B14F-4D97-AF65-F5344CB8AC3E}">
        <p14:creationId xmlns:p14="http://schemas.microsoft.com/office/powerpoint/2010/main" val="2952187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18</a:t>
            </a:fld>
            <a:endParaRPr lang="en-US"/>
          </a:p>
        </p:txBody>
      </p:sp>
    </p:spTree>
    <p:extLst>
      <p:ext uri="{BB962C8B-B14F-4D97-AF65-F5344CB8AC3E}">
        <p14:creationId xmlns:p14="http://schemas.microsoft.com/office/powerpoint/2010/main" val="3007328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22</a:t>
            </a:fld>
            <a:endParaRPr lang="en-US"/>
          </a:p>
        </p:txBody>
      </p:sp>
    </p:spTree>
    <p:extLst>
      <p:ext uri="{BB962C8B-B14F-4D97-AF65-F5344CB8AC3E}">
        <p14:creationId xmlns:p14="http://schemas.microsoft.com/office/powerpoint/2010/main" val="3419488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1354368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7926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376151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4755311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838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806593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1652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0737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0813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290927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5314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1143000"/>
          </a:xfrm>
        </p:spPr>
        <p:txBody>
          <a:bodyPr>
            <a:normAutofit/>
          </a:bodyPr>
          <a:lstStyle>
            <a:lvl1pPr>
              <a:defRPr sz="4000" b="1"/>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2462093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65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609090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426443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779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4852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4287468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17778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0021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63832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6419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08E24-CD6D-F245-BA50-44436EA38975}" type="datetimeFigureOut">
              <a:rPr lang="en-US" smtClean="0"/>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993897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96887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761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9262811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26142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206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746445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749808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2336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9507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0735270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08E24-CD6D-F245-BA50-44436EA38975}" type="datetimeFigureOut">
              <a:rPr lang="en-US" smtClean="0"/>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9078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61698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9636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11006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208907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836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5763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3168710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92671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9049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343087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08E24-CD6D-F245-BA50-44436EA38975}" type="datetimeFigureOut">
              <a:rPr lang="en-US" smtClean="0"/>
              <a:t>10/4/2014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653401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5086275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46715541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31472247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1850896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426714397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3113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43229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32703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976986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0720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08E24-CD6D-F245-BA50-44436EA38975}" type="datetimeFigureOut">
              <a:rPr lang="en-US" smtClean="0"/>
              <a:t>10/4/2014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00871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82292139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26053160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9337967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8806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044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8E24-CD6D-F245-BA50-44436EA38975}" type="datetimeFigureOut">
              <a:rPr lang="en-US" smtClean="0"/>
              <a:t>10/4/2014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08227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6813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38535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2.png"/><Relationship Id="rId5" Type="http://schemas.openxmlformats.org/officeDocument/2006/relationships/slideLayout" Target="../slideLayouts/slideLayout52.xml"/><Relationship Id="rId10" Type="http://schemas.openxmlformats.org/officeDocument/2006/relationships/theme" Target="../theme/theme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image" Target="../media/image2.png"/><Relationship Id="rId4" Type="http://schemas.openxmlformats.org/officeDocument/2006/relationships/slideLayout" Target="../slideLayouts/slideLayout60.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8E24-CD6D-F245-BA50-44436EA38975}" type="datetimeFigureOut">
              <a:rPr lang="en-US" smtClean="0"/>
              <a:t>10/4/2014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B78FB-1415-9B4D-996E-11F146E2B0ED}" type="slidenum">
              <a:rPr lang="en-US" smtClean="0"/>
              <a:t>‹#›</a:t>
            </a:fld>
            <a:endParaRPr lang="en-US"/>
          </a:p>
        </p:txBody>
      </p:sp>
    </p:spTree>
    <p:extLst>
      <p:ext uri="{BB962C8B-B14F-4D97-AF65-F5344CB8AC3E}">
        <p14:creationId xmlns:p14="http://schemas.microsoft.com/office/powerpoint/2010/main" val="2323935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0661562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42013348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9318502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16833887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47759701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1"/>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6577370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0"/>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1866670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2" r:id="rId6"/>
    <p:sldLayoutId id="2147483743" r:id="rId7"/>
    <p:sldLayoutId id="2147483744" r:id="rId8"/>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aws.amazon.com/dynamodb/" TargetMode="External"/><Relationship Id="rId2" Type="http://schemas.openxmlformats.org/officeDocument/2006/relationships/hyperlink" Target="https://cloud.google.com/products/cloud-datastore/" TargetMode="External"/><Relationship Id="rId1" Type="http://schemas.openxmlformats.org/officeDocument/2006/relationships/slideLayout" Target="../slideLayouts/slideLayout2.xml"/><Relationship Id="rId4" Type="http://schemas.openxmlformats.org/officeDocument/2006/relationships/hyperlink" Target="http://azure.microsoft.com/en-us/documentation/articles/storage-dotnet-how-to-use-table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data.linkedin.com/projects/espresso"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couchdb.apache.org/" TargetMode="External"/><Relationship Id="rId2" Type="http://schemas.openxmlformats.org/officeDocument/2006/relationships/hyperlink" Target="http://en.wikipedia.org/wiki/CouchDB"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hbase.apache.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cassandra.apache.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qrrl.com/media/Rya_CloudI20121.pdf" TargetMode="External"/><Relationship Id="rId2" Type="http://schemas.openxmlformats.org/officeDocument/2006/relationships/hyperlink" Target="https://accumulo.apache.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Neo4j" TargetMode="External"/><Relationship Id="rId2" Type="http://schemas.openxmlformats.org/officeDocument/2006/relationships/hyperlink" Target="http://www.neo4j.org/"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yarcdata.com/Product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franz.com/agraph/allegrograph/" TargetMode="External"/><Relationship Id="rId2" Type="http://schemas.openxmlformats.org/officeDocument/2006/relationships/hyperlink" Target="http://en.wikipedia.org/wiki/AllegroGraph" TargetMode="External"/><Relationship Id="rId1" Type="http://schemas.openxmlformats.org/officeDocument/2006/relationships/slideLayout" Target="../slideLayouts/slideLayout2.xml"/><Relationship Id="rId4" Type="http://schemas.openxmlformats.org/officeDocument/2006/relationships/hyperlink" Target="http://www.w3.org/wiki/SparqlImplementation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Jena_(framework)" TargetMode="External"/><Relationship Id="rId2" Type="http://schemas.openxmlformats.org/officeDocument/2006/relationships/hyperlink" Target="http://jena.apache.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Sesame_(framework)" TargetMode="External"/><Relationship Id="rId2" Type="http://schemas.openxmlformats.org/officeDocument/2006/relationships/hyperlink" Target="http://www.openrdf.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http/db.apache.org/derb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datastax.com/wp-content/uploads/2011/07/Scaling_Solr_with_Cassandra-CassandraSF2011.pdf" TargetMode="External"/><Relationship Id="rId2" Type="http://schemas.openxmlformats.org/officeDocument/2006/relationships/hyperlink" Target="http://lucene.apache.org/sol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project-voldemort.com/voldemort/" TargetMode="External"/><Relationship Id="rId2" Type="http://schemas.openxmlformats.org/officeDocument/2006/relationships/hyperlink" Target="http://data.linkedin.com/opensource/voldemor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84190"/>
            <a:ext cx="9144000" cy="1339057"/>
          </a:xfrm>
        </p:spPr>
        <p:txBody>
          <a:bodyPr>
            <a:noAutofit/>
          </a:bodyPr>
          <a:lstStyle/>
          <a:p>
            <a:r>
              <a:rPr lang="en-US" b="1" dirty="0"/>
              <a:t>Big Data Open Source Software </a:t>
            </a:r>
            <a:r>
              <a:rPr lang="en-US" b="1" dirty="0" smtClean="0"/>
              <a:t/>
            </a:r>
            <a:br>
              <a:rPr lang="en-US" b="1" dirty="0" smtClean="0"/>
            </a:br>
            <a:r>
              <a:rPr lang="en-US" b="1" dirty="0" smtClean="0"/>
              <a:t>and Projects</a:t>
            </a:r>
            <a:br>
              <a:rPr lang="en-US" b="1" dirty="0" smtClean="0"/>
            </a:br>
            <a:r>
              <a:rPr lang="en-US" b="1" dirty="0" smtClean="0"/>
              <a:t>ABDS in Summary IX: Level 11B</a:t>
            </a:r>
            <a:r>
              <a:rPr lang="en-US" sz="4800" dirty="0"/>
              <a:t> </a:t>
            </a:r>
          </a:p>
        </p:txBody>
      </p:sp>
      <p:sp>
        <p:nvSpPr>
          <p:cNvPr id="3" name="Subtitle 2"/>
          <p:cNvSpPr>
            <a:spLocks noGrp="1"/>
          </p:cNvSpPr>
          <p:nvPr>
            <p:ph type="subTitle" idx="1"/>
          </p:nvPr>
        </p:nvSpPr>
        <p:spPr>
          <a:xfrm>
            <a:off x="0" y="2913993"/>
            <a:ext cx="9144000" cy="838200"/>
          </a:xfrm>
        </p:spPr>
        <p:txBody>
          <a:bodyPr>
            <a:noAutofit/>
          </a:bodyPr>
          <a:lstStyle/>
          <a:p>
            <a:r>
              <a:rPr lang="en-US" sz="2400" b="1" dirty="0" smtClean="0">
                <a:solidFill>
                  <a:schemeClr val="tx1">
                    <a:lumMod val="75000"/>
                    <a:lumOff val="25000"/>
                  </a:schemeClr>
                </a:solidFill>
              </a:rPr>
              <a:t>I590 Data Science Curriculum</a:t>
            </a:r>
            <a:endParaRPr lang="en-US" sz="2400" b="1" dirty="0">
              <a:solidFill>
                <a:schemeClr val="tx1">
                  <a:lumMod val="75000"/>
                  <a:lumOff val="25000"/>
                </a:schemeClr>
              </a:solidFill>
            </a:endParaRPr>
          </a:p>
          <a:p>
            <a:r>
              <a:rPr lang="en-US" sz="2400" b="1" dirty="0" smtClean="0">
                <a:solidFill>
                  <a:schemeClr val="tx1">
                    <a:lumMod val="75000"/>
                    <a:lumOff val="25000"/>
                  </a:schemeClr>
                </a:solidFill>
              </a:rPr>
              <a:t>August 15 2014</a:t>
            </a:r>
            <a:endParaRPr lang="it-IT" sz="2400" b="1" dirty="0">
              <a:solidFill>
                <a:schemeClr val="tx1">
                  <a:lumMod val="75000"/>
                  <a:lumOff val="25000"/>
                </a:schemeClr>
              </a:solidFill>
            </a:endParaRPr>
          </a:p>
        </p:txBody>
      </p:sp>
      <p:sp>
        <p:nvSpPr>
          <p:cNvPr id="5" name="Subtitle 2"/>
          <p:cNvSpPr txBox="1">
            <a:spLocks/>
          </p:cNvSpPr>
          <p:nvPr/>
        </p:nvSpPr>
        <p:spPr>
          <a:xfrm>
            <a:off x="0" y="4069976"/>
            <a:ext cx="9144000" cy="2514600"/>
          </a:xfrm>
          <a:prstGeom prst="rect">
            <a:avLst/>
          </a:prstGeom>
        </p:spPr>
        <p:txBody>
          <a:bodyPr vert="horz" lIns="91440" tIns="45720" rIns="91440" bIns="45720" rtlCol="0">
            <a:normAutofit/>
          </a:bodyPr>
          <a:lstStyle/>
          <a:p>
            <a:pPr algn="ctr">
              <a:spcBef>
                <a:spcPct val="20000"/>
              </a:spcBef>
              <a:buFont typeface="Arial" pitchFamily="34" charset="0"/>
              <a:buNone/>
              <a:defRPr/>
            </a:pPr>
            <a:endParaRPr lang="en-US" sz="2000" dirty="0" smtClean="0">
              <a:solidFill>
                <a:prstClr val="black"/>
              </a:solidFill>
            </a:endParaRPr>
          </a:p>
        </p:txBody>
      </p:sp>
      <p:sp>
        <p:nvSpPr>
          <p:cNvPr id="4" name="Rectangle 3"/>
          <p:cNvSpPr/>
          <p:nvPr/>
        </p:nvSpPr>
        <p:spPr>
          <a:xfrm>
            <a:off x="0" y="4038600"/>
            <a:ext cx="9144000" cy="2135969"/>
          </a:xfrm>
          <a:prstGeom prst="rect">
            <a:avLst/>
          </a:prstGeom>
        </p:spPr>
        <p:txBody>
          <a:bodyPr wrap="square">
            <a:spAutoFit/>
          </a:bodyPr>
          <a:lstStyle/>
          <a:p>
            <a:pPr algn="ctr">
              <a:spcBef>
                <a:spcPct val="20000"/>
              </a:spcBef>
              <a:defRPr/>
            </a:pPr>
            <a:r>
              <a:rPr lang="en-US" sz="2000" b="1" dirty="0">
                <a:solidFill>
                  <a:prstClr val="black"/>
                </a:solidFill>
                <a:cs typeface="Times New Roman" pitchFamily="18" charset="0"/>
              </a:rPr>
              <a:t>Geoffrey Fox </a:t>
            </a:r>
          </a:p>
          <a:p>
            <a:pPr algn="ctr">
              <a:spcBef>
                <a:spcPct val="20000"/>
              </a:spcBef>
              <a:buFont typeface="Arial" pitchFamily="34" charset="0"/>
              <a:buNone/>
              <a:defRPr/>
            </a:pPr>
            <a:r>
              <a:rPr lang="en-US" sz="2000" dirty="0">
                <a:solidFill>
                  <a:prstClr val="black"/>
                </a:solidFill>
                <a:hlinkClick r:id="rId3"/>
              </a:rPr>
              <a:t>gcf@indiana.edu</a:t>
            </a:r>
            <a:r>
              <a:rPr lang="en-US" sz="2000" dirty="0">
                <a:solidFill>
                  <a:prstClr val="black"/>
                </a:solidFill>
              </a:rPr>
              <a:t>            </a:t>
            </a:r>
          </a:p>
          <a:p>
            <a:pPr algn="ctr">
              <a:spcBef>
                <a:spcPct val="20000"/>
              </a:spcBef>
              <a:defRPr/>
            </a:pPr>
            <a:r>
              <a:rPr lang="en-US" sz="2000" dirty="0">
                <a:solidFill>
                  <a:prstClr val="black"/>
                </a:solidFill>
              </a:rPr>
              <a:t> </a:t>
            </a:r>
            <a:r>
              <a:rPr lang="en-US" sz="2000" dirty="0">
                <a:solidFill>
                  <a:prstClr val="black"/>
                </a:solidFill>
                <a:hlinkClick r:id="rId4"/>
              </a:rPr>
              <a:t>http://www.infomall.org</a:t>
            </a:r>
            <a:endParaRPr lang="en-US" dirty="0">
              <a:solidFill>
                <a:prstClr val="black"/>
              </a:solidFill>
            </a:endParaRPr>
          </a:p>
          <a:p>
            <a:pPr algn="ctr">
              <a:spcBef>
                <a:spcPct val="20000"/>
              </a:spcBef>
            </a:pPr>
            <a:r>
              <a:rPr lang="en-US" dirty="0">
                <a:solidFill>
                  <a:prstClr val="black"/>
                </a:solidFill>
                <a:cs typeface="Times New Roman" pitchFamily="18" charset="0"/>
              </a:rPr>
              <a:t>School of Informatics and Computing</a:t>
            </a:r>
          </a:p>
          <a:p>
            <a:pPr algn="ctr">
              <a:spcBef>
                <a:spcPct val="20000"/>
              </a:spcBef>
            </a:pPr>
            <a:r>
              <a:rPr lang="en-US" dirty="0">
                <a:solidFill>
                  <a:prstClr val="black"/>
                </a:solidFill>
                <a:cs typeface="Times New Roman" pitchFamily="18" charset="0"/>
              </a:rPr>
              <a:t>Digital Science Center</a:t>
            </a:r>
          </a:p>
          <a:p>
            <a:pPr algn="ctr">
              <a:spcBef>
                <a:spcPct val="20000"/>
              </a:spcBef>
            </a:pPr>
            <a:r>
              <a:rPr lang="en-US" dirty="0">
                <a:solidFill>
                  <a:prstClr val="black"/>
                </a:solidFill>
                <a:cs typeface="Times New Roman" pitchFamily="18" charset="0"/>
              </a:rPr>
              <a:t>Indiana University Bloomington</a:t>
            </a:r>
            <a:endParaRPr lang="en-US" dirty="0">
              <a:solidFill>
                <a:prstClr val="black"/>
              </a:solidFill>
            </a:endParaRPr>
          </a:p>
        </p:txBody>
      </p:sp>
    </p:spTree>
    <p:extLst>
      <p:ext uri="{BB962C8B-B14F-4D97-AF65-F5344CB8AC3E}">
        <p14:creationId xmlns:p14="http://schemas.microsoft.com/office/powerpoint/2010/main" val="1306287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Google Cloud </a:t>
            </a:r>
            <a:r>
              <a:rPr lang="en-US" dirty="0" err="1" smtClean="0"/>
              <a:t>DataStore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Public Cloud NoSQL stores</a:t>
            </a:r>
          </a:p>
          <a:p>
            <a:pPr lvl="1"/>
            <a:r>
              <a:rPr lang="en-US" dirty="0">
                <a:hlinkClick r:id="rId2"/>
              </a:rPr>
              <a:t>https://cloud.google.com/products/cloud-datastore</a:t>
            </a:r>
            <a:r>
              <a:rPr lang="en-US" dirty="0" smtClean="0">
                <a:hlinkClick r:id="rId2"/>
              </a:rPr>
              <a:t>/</a:t>
            </a:r>
            <a:endParaRPr lang="en-US" dirty="0" smtClean="0"/>
          </a:p>
          <a:p>
            <a:pPr lvl="1"/>
            <a:r>
              <a:rPr lang="en-US" dirty="0" err="1" smtClean="0"/>
              <a:t>Datastore</a:t>
            </a:r>
            <a:r>
              <a:rPr lang="en-US" dirty="0" smtClean="0"/>
              <a:t> is a </a:t>
            </a:r>
            <a:r>
              <a:rPr lang="en-US" dirty="0" err="1" smtClean="0"/>
              <a:t>NoSQL</a:t>
            </a:r>
            <a:r>
              <a:rPr lang="en-US" dirty="0" smtClean="0"/>
              <a:t> database as a cloud service</a:t>
            </a:r>
          </a:p>
          <a:p>
            <a:pPr lvl="1"/>
            <a:r>
              <a:rPr lang="en-US" dirty="0" smtClean="0"/>
              <a:t>This is a </a:t>
            </a:r>
            <a:r>
              <a:rPr lang="en-US" dirty="0" err="1"/>
              <a:t>schemaless</a:t>
            </a:r>
            <a:r>
              <a:rPr lang="en-US" dirty="0"/>
              <a:t> database for storing non-relational data. Cloud </a:t>
            </a:r>
            <a:r>
              <a:rPr lang="en-US" dirty="0" err="1"/>
              <a:t>Datastore</a:t>
            </a:r>
            <a:r>
              <a:rPr lang="en-US" dirty="0"/>
              <a:t> automatically scales as you need it and supports transactions as well as robust, SQL-like queries</a:t>
            </a:r>
            <a:r>
              <a:rPr lang="en-US" dirty="0" smtClean="0"/>
              <a:t>.</a:t>
            </a:r>
          </a:p>
          <a:p>
            <a:pPr lvl="1"/>
            <a:r>
              <a:rPr lang="en-US" dirty="0" smtClean="0"/>
              <a:t>See </a:t>
            </a:r>
            <a:r>
              <a:rPr lang="en-US" dirty="0">
                <a:hlinkClick r:id="rId3"/>
              </a:rPr>
              <a:t>http://aws.amazon.com/dynamodb</a:t>
            </a:r>
            <a:r>
              <a:rPr lang="en-US" dirty="0" smtClean="0">
                <a:hlinkClick r:id="rId3"/>
              </a:rPr>
              <a:t>/</a:t>
            </a:r>
            <a:r>
              <a:rPr lang="en-US" dirty="0" smtClean="0"/>
              <a:t> for Amazon equivalent and Azure </a:t>
            </a:r>
            <a:r>
              <a:rPr lang="en-US" dirty="0"/>
              <a:t>Table </a:t>
            </a:r>
            <a:r>
              <a:rPr lang="en-US" dirty="0">
                <a:hlinkClick r:id="rId4"/>
              </a:rPr>
              <a:t>http://</a:t>
            </a:r>
            <a:r>
              <a:rPr lang="en-US" dirty="0" smtClean="0">
                <a:hlinkClick r:id="rId4"/>
              </a:rPr>
              <a:t>azure.microsoft.com/en-us/documentation/articles/storage-dotnet-how-to-use-tables/</a:t>
            </a:r>
            <a:r>
              <a:rPr lang="en-US" dirty="0" smtClean="0"/>
              <a:t> for Azure equivalent</a:t>
            </a:r>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276300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6501" y="2130425"/>
            <a:ext cx="8994371" cy="1470025"/>
          </a:xfrm>
        </p:spPr>
        <p:txBody>
          <a:bodyPr>
            <a:normAutofit/>
          </a:bodyPr>
          <a:lstStyle/>
          <a:p>
            <a:r>
              <a:rPr lang="en-US" b="1" dirty="0" smtClean="0"/>
              <a:t>NoSQL: Document</a:t>
            </a:r>
            <a:endParaRPr lang="en-US" sz="4000" dirty="0"/>
          </a:p>
        </p:txBody>
      </p:sp>
    </p:spTree>
    <p:extLst>
      <p:ext uri="{BB962C8B-B14F-4D97-AF65-F5344CB8AC3E}">
        <p14:creationId xmlns:p14="http://schemas.microsoft.com/office/powerpoint/2010/main" val="20897820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Espresso (LinkedIn)</a:t>
            </a:r>
            <a:endParaRPr lang="en-US" dirty="0"/>
          </a:p>
        </p:txBody>
      </p:sp>
      <p:sp>
        <p:nvSpPr>
          <p:cNvPr id="3" name="Content Placeholder 2"/>
          <p:cNvSpPr>
            <a:spLocks noGrp="1"/>
          </p:cNvSpPr>
          <p:nvPr>
            <p:ph idx="1"/>
          </p:nvPr>
        </p:nvSpPr>
        <p:spPr>
          <a:xfrm>
            <a:off x="0" y="1051560"/>
            <a:ext cx="9144000" cy="5806440"/>
          </a:xfrm>
        </p:spPr>
        <p:txBody>
          <a:bodyPr>
            <a:normAutofit fontScale="62500" lnSpcReduction="20000"/>
          </a:bodyPr>
          <a:lstStyle/>
          <a:p>
            <a:r>
              <a:rPr lang="en-US" dirty="0"/>
              <a:t>Espresso </a:t>
            </a:r>
            <a:r>
              <a:rPr lang="en-US" dirty="0">
                <a:hlinkClick r:id="rId2"/>
              </a:rPr>
              <a:t>http://</a:t>
            </a:r>
            <a:r>
              <a:rPr lang="en-US" dirty="0" smtClean="0">
                <a:hlinkClick r:id="rId2"/>
              </a:rPr>
              <a:t>data.linkedin.com/projects/espresso</a:t>
            </a:r>
            <a:r>
              <a:rPr lang="en-US" dirty="0" smtClean="0"/>
              <a:t>   is </a:t>
            </a:r>
            <a:r>
              <a:rPr lang="en-US" dirty="0"/>
              <a:t>a horizontally scalable, indexed, timeline-consistent, document-oriented, highly available NoSQL data store</a:t>
            </a:r>
            <a:r>
              <a:rPr lang="en-US" dirty="0" smtClean="0"/>
              <a:t>.</a:t>
            </a:r>
          </a:p>
          <a:p>
            <a:pPr lvl="1"/>
            <a:r>
              <a:rPr lang="en-US" dirty="0" smtClean="0"/>
              <a:t>Expect </a:t>
            </a:r>
            <a:r>
              <a:rPr lang="en-US" dirty="0"/>
              <a:t>to release it as an open-source project in 2014</a:t>
            </a:r>
            <a:r>
              <a:rPr lang="en-US" dirty="0" smtClean="0"/>
              <a:t> </a:t>
            </a:r>
          </a:p>
          <a:p>
            <a:r>
              <a:rPr lang="en-US" dirty="0" smtClean="0"/>
              <a:t>As </a:t>
            </a:r>
            <a:r>
              <a:rPr lang="en-US" dirty="0"/>
              <a:t>LinkedIn grows, our requirements for primary source-of-truth data are exceeding the capabilities of a traditional RDBMS system. More than a key-value store, Espresso provides consistency, lookups on secondary fields, full text search, limited transaction support, and the ability to feed a change capture service for easy integration with other online, </a:t>
            </a:r>
            <a:r>
              <a:rPr lang="en-US" dirty="0" err="1"/>
              <a:t>nearline</a:t>
            </a:r>
            <a:r>
              <a:rPr lang="en-US" dirty="0"/>
              <a:t> and offline data ecosystem. </a:t>
            </a:r>
            <a:endParaRPr lang="en-US" dirty="0" smtClean="0"/>
          </a:p>
          <a:p>
            <a:r>
              <a:rPr lang="en-US" dirty="0" smtClean="0"/>
              <a:t>To </a:t>
            </a:r>
            <a:r>
              <a:rPr lang="en-US" dirty="0"/>
              <a:t>support our highly innovative and agile environment, we need to support on-the-fly schema changes, and for operability, the ability to add capacity incrementally with no downtime.</a:t>
            </a:r>
          </a:p>
          <a:p>
            <a:r>
              <a:rPr lang="en-US" dirty="0" smtClean="0"/>
              <a:t>Espresso </a:t>
            </a:r>
            <a:r>
              <a:rPr lang="en-US" dirty="0"/>
              <a:t>is in production today, and we are aggressively migrating many applications to use Espresso as the source-of-truth. </a:t>
            </a:r>
            <a:endParaRPr lang="en-US" dirty="0" smtClean="0"/>
          </a:p>
          <a:p>
            <a:pPr lvl="1"/>
            <a:r>
              <a:rPr lang="en-US" smtClean="0"/>
              <a:t>Examples </a:t>
            </a:r>
            <a:r>
              <a:rPr lang="en-US" dirty="0"/>
              <a:t>include: member-member messages, social gestures such as updates, sharing articles, member profiles, company profiles, news articles, and many more</a:t>
            </a:r>
            <a:r>
              <a:rPr lang="en-US"/>
              <a:t>. </a:t>
            </a:r>
            <a:endParaRPr lang="en-US" smtClean="0"/>
          </a:p>
          <a:p>
            <a:pPr lvl="1"/>
            <a:r>
              <a:rPr lang="en-US" smtClean="0"/>
              <a:t>Espresso </a:t>
            </a:r>
            <a:r>
              <a:rPr lang="en-US" dirty="0"/>
              <a:t>is the source of truth for many applications and tens of terabytes of primary data</a:t>
            </a:r>
            <a:r>
              <a:rPr lang="en-US" dirty="0" smtClean="0"/>
              <a:t>.</a:t>
            </a:r>
            <a:endParaRPr lang="en-US" dirty="0"/>
          </a:p>
          <a:p>
            <a:r>
              <a:rPr lang="en-US" dirty="0"/>
              <a:t>As we support these applications, we are working through many interesting problems, such as consistency/availability tradeoffs, latency optimization, efficient use of system resources, performance benchmarking and optimization, and lots more.</a:t>
            </a:r>
          </a:p>
        </p:txBody>
      </p:sp>
    </p:spTree>
    <p:extLst>
      <p:ext uri="{BB962C8B-B14F-4D97-AF65-F5344CB8AC3E}">
        <p14:creationId xmlns:p14="http://schemas.microsoft.com/office/powerpoint/2010/main" val="1818181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CouchDB</a:t>
            </a:r>
            <a:endParaRPr lang="en-US" dirty="0"/>
          </a:p>
        </p:txBody>
      </p:sp>
      <p:sp>
        <p:nvSpPr>
          <p:cNvPr id="3" name="Content Placeholder 2"/>
          <p:cNvSpPr>
            <a:spLocks noGrp="1"/>
          </p:cNvSpPr>
          <p:nvPr>
            <p:ph idx="1"/>
          </p:nvPr>
        </p:nvSpPr>
        <p:spPr>
          <a:xfrm>
            <a:off x="0" y="1068186"/>
            <a:ext cx="9144000" cy="5789814"/>
          </a:xfrm>
        </p:spPr>
        <p:txBody>
          <a:bodyPr>
            <a:normAutofit fontScale="92500" lnSpcReduction="20000"/>
          </a:bodyPr>
          <a:lstStyle/>
          <a:p>
            <a:r>
              <a:rPr lang="en-US" sz="2400" b="1" dirty="0"/>
              <a:t>Apache </a:t>
            </a:r>
            <a:r>
              <a:rPr lang="en-US" sz="2400" b="1" dirty="0" err="1" smtClean="0"/>
              <a:t>CouchDB</a:t>
            </a:r>
            <a:r>
              <a:rPr lang="en-US" sz="2400" b="1" dirty="0" smtClean="0"/>
              <a:t> </a:t>
            </a:r>
            <a:r>
              <a:rPr lang="en-US" sz="2400" dirty="0"/>
              <a:t>is a </a:t>
            </a:r>
            <a:r>
              <a:rPr lang="en-US" sz="2400" dirty="0" smtClean="0"/>
              <a:t>database that </a:t>
            </a:r>
            <a:r>
              <a:rPr lang="en-US" sz="2400" dirty="0"/>
              <a:t>uses JSON for </a:t>
            </a:r>
            <a:r>
              <a:rPr lang="en-US" sz="2400" dirty="0" smtClean="0"/>
              <a:t/>
            </a:r>
            <a:br>
              <a:rPr lang="en-US" sz="2400" dirty="0" smtClean="0"/>
            </a:br>
            <a:r>
              <a:rPr lang="en-US" sz="2400" dirty="0" smtClean="0"/>
              <a:t>documents, JavaScript </a:t>
            </a:r>
            <a:r>
              <a:rPr lang="en-US" sz="2400" dirty="0"/>
              <a:t>for </a:t>
            </a:r>
            <a:r>
              <a:rPr lang="en-US" sz="2400" dirty="0" err="1"/>
              <a:t>MapReduce</a:t>
            </a:r>
            <a:r>
              <a:rPr lang="en-US" sz="2400" dirty="0"/>
              <a:t> </a:t>
            </a:r>
            <a:r>
              <a:rPr lang="en-US" sz="2400" dirty="0" smtClean="0"/>
              <a:t>indexes, and </a:t>
            </a:r>
            <a:r>
              <a:rPr lang="en-US" sz="2400" dirty="0"/>
              <a:t>regular HTTP for its </a:t>
            </a:r>
            <a:r>
              <a:rPr lang="en-US" sz="2400" dirty="0" smtClean="0"/>
              <a:t>API</a:t>
            </a:r>
          </a:p>
          <a:p>
            <a:pPr lvl="1"/>
            <a:r>
              <a:rPr lang="en-US" sz="2000" dirty="0" smtClean="0"/>
              <a:t>“</a:t>
            </a:r>
            <a:r>
              <a:rPr lang="en-US" sz="2000" dirty="0" err="1" smtClean="0"/>
              <a:t>CouchDB</a:t>
            </a:r>
            <a:r>
              <a:rPr lang="en-US" sz="2000" dirty="0" smtClean="0"/>
              <a:t> </a:t>
            </a:r>
            <a:r>
              <a:rPr lang="en-US" sz="2000" dirty="0"/>
              <a:t>is a database that completely embraces the </a:t>
            </a:r>
            <a:r>
              <a:rPr lang="en-US" sz="2000" dirty="0" smtClean="0"/>
              <a:t>web”</a:t>
            </a:r>
          </a:p>
          <a:p>
            <a:r>
              <a:rPr lang="en-US" sz="2400" dirty="0" err="1" smtClean="0"/>
              <a:t>CouchDB</a:t>
            </a:r>
            <a:r>
              <a:rPr lang="en-US" sz="2400" dirty="0"/>
              <a:t> </a:t>
            </a:r>
            <a:r>
              <a:rPr lang="en-US" sz="2400" dirty="0">
                <a:hlinkClick r:id="rId2"/>
              </a:rPr>
              <a:t>http://</a:t>
            </a:r>
            <a:r>
              <a:rPr lang="en-US" sz="2400" dirty="0" smtClean="0">
                <a:hlinkClick r:id="rId2"/>
              </a:rPr>
              <a:t>en.wikipedia.org/wiki/CouchDB</a:t>
            </a:r>
            <a:r>
              <a:rPr lang="en-US" sz="2400" dirty="0"/>
              <a:t> </a:t>
            </a:r>
            <a:r>
              <a:rPr lang="en-US" sz="2400" dirty="0">
                <a:hlinkClick r:id="rId3"/>
              </a:rPr>
              <a:t>http://couchdb.apache.org</a:t>
            </a:r>
            <a:r>
              <a:rPr lang="en-US" sz="2400" dirty="0" smtClean="0">
                <a:hlinkClick r:id="rId3"/>
              </a:rPr>
              <a:t>/</a:t>
            </a:r>
            <a:r>
              <a:rPr lang="en-US" sz="2400" dirty="0" smtClean="0"/>
              <a:t> is written in </a:t>
            </a:r>
            <a:r>
              <a:rPr lang="en-US" sz="2400" dirty="0" err="1" smtClean="0"/>
              <a:t>Erlang</a:t>
            </a:r>
            <a:r>
              <a:rPr lang="en-US" sz="2400" dirty="0"/>
              <a:t>. </a:t>
            </a:r>
            <a:endParaRPr lang="en-US" sz="2400" dirty="0" smtClean="0"/>
          </a:p>
          <a:p>
            <a:r>
              <a:rPr lang="en-US" sz="2400" dirty="0" smtClean="0"/>
              <a:t>Couch </a:t>
            </a:r>
            <a:r>
              <a:rPr lang="en-US" sz="2400" dirty="0"/>
              <a:t>is an acronym for cluster of unreliable commodity hardware</a:t>
            </a:r>
            <a:endParaRPr lang="en-US" sz="2400" dirty="0" smtClean="0"/>
          </a:p>
          <a:p>
            <a:r>
              <a:rPr lang="en-US" sz="2400" dirty="0"/>
              <a:t>Unlike in a relational database, </a:t>
            </a:r>
            <a:r>
              <a:rPr lang="en-US" sz="2400" dirty="0" err="1"/>
              <a:t>CouchDB</a:t>
            </a:r>
            <a:r>
              <a:rPr lang="en-US" sz="2400" dirty="0"/>
              <a:t> does not store data and relationships in tables. </a:t>
            </a:r>
            <a:endParaRPr lang="en-US" sz="2400" dirty="0" smtClean="0"/>
          </a:p>
          <a:p>
            <a:pPr lvl="1"/>
            <a:r>
              <a:rPr lang="en-US" sz="2000" dirty="0" smtClean="0"/>
              <a:t>Instead</a:t>
            </a:r>
            <a:r>
              <a:rPr lang="en-US" sz="2000" dirty="0"/>
              <a:t>, each database is a collection of independent documents. </a:t>
            </a:r>
            <a:endParaRPr lang="en-US" sz="2000" dirty="0" smtClean="0"/>
          </a:p>
          <a:p>
            <a:pPr lvl="1"/>
            <a:r>
              <a:rPr lang="en-US" sz="2000" dirty="0" smtClean="0"/>
              <a:t>Each </a:t>
            </a:r>
            <a:r>
              <a:rPr lang="en-US" sz="2000" dirty="0"/>
              <a:t>document maintains its own data and self-contained schema. </a:t>
            </a:r>
            <a:endParaRPr lang="en-US" sz="2000" dirty="0" smtClean="0"/>
          </a:p>
          <a:p>
            <a:pPr lvl="1"/>
            <a:r>
              <a:rPr lang="en-US" sz="2000" dirty="0" smtClean="0"/>
              <a:t>An </a:t>
            </a:r>
            <a:r>
              <a:rPr lang="en-US" sz="2000" dirty="0"/>
              <a:t>application may access multiple databases, such as one stored on a user's mobile phone and another on a server. </a:t>
            </a:r>
            <a:endParaRPr lang="en-US" sz="2000" dirty="0" smtClean="0"/>
          </a:p>
          <a:p>
            <a:pPr lvl="1"/>
            <a:r>
              <a:rPr lang="en-US" sz="2000" dirty="0" smtClean="0"/>
              <a:t>Document </a:t>
            </a:r>
            <a:r>
              <a:rPr lang="en-US" sz="2000" dirty="0"/>
              <a:t>metadata contains revision information, making it possible to merge any differences that may have occurred while the databases were disconnected</a:t>
            </a:r>
            <a:r>
              <a:rPr lang="en-US" sz="2000" dirty="0" smtClean="0"/>
              <a:t>.</a:t>
            </a:r>
            <a:endParaRPr lang="en-US" sz="2000" dirty="0"/>
          </a:p>
          <a:p>
            <a:r>
              <a:rPr lang="en-US" sz="2400" dirty="0" err="1"/>
              <a:t>CouchDB</a:t>
            </a:r>
            <a:r>
              <a:rPr lang="en-US" sz="2400" dirty="0"/>
              <a:t> </a:t>
            </a:r>
            <a:r>
              <a:rPr lang="en-US" sz="2400" dirty="0" smtClean="0"/>
              <a:t>provides </a:t>
            </a:r>
            <a:r>
              <a:rPr lang="en-US" sz="2400" dirty="0"/>
              <a:t>ACID (Atomicity, Consistency, Isolation, Durability) semantics </a:t>
            </a:r>
            <a:r>
              <a:rPr lang="en-US" sz="2400" dirty="0" smtClean="0"/>
              <a:t>using a </a:t>
            </a:r>
            <a:r>
              <a:rPr lang="en-US" sz="2400" dirty="0"/>
              <a:t>form of Multi-Version Concurrency Control (MVCC) in order to avoid the need to lock the database file during writes. </a:t>
            </a:r>
            <a:endParaRPr lang="en-US" sz="2400" dirty="0" smtClean="0"/>
          </a:p>
          <a:p>
            <a:pPr lvl="1"/>
            <a:r>
              <a:rPr lang="en-US" sz="2000" dirty="0" smtClean="0"/>
              <a:t>Conflicts </a:t>
            </a:r>
            <a:r>
              <a:rPr lang="en-US" sz="2000" dirty="0"/>
              <a:t>are left to the application to resolve. </a:t>
            </a:r>
            <a:endParaRPr lang="en-US" sz="2000" dirty="0" smtClean="0"/>
          </a:p>
          <a:p>
            <a:pPr lvl="1"/>
            <a:r>
              <a:rPr lang="en-US" sz="2000" dirty="0" smtClean="0"/>
              <a:t>Resolving </a:t>
            </a:r>
            <a:r>
              <a:rPr lang="en-US" sz="2000" dirty="0"/>
              <a:t>a conflict generally involves first merging data into one of the documents, then deleting the stale one</a:t>
            </a:r>
          </a:p>
        </p:txBody>
      </p:sp>
      <p:pic>
        <p:nvPicPr>
          <p:cNvPr id="1026" name="Picture 2" descr="http://couchdb.apache.org/image/couch.png"/>
          <p:cNvPicPr>
            <a:picLocks noChangeAspect="1" noChangeArrowheads="1"/>
          </p:cNvPicPr>
          <p:nvPr/>
        </p:nvPicPr>
        <p:blipFill rotWithShape="1">
          <a:blip r:embed="rId4">
            <a:extLst>
              <a:ext uri="{28A0092B-C50C-407E-A947-70E740481C1C}">
                <a14:useLocalDpi xmlns:a14="http://schemas.microsoft.com/office/drawing/2010/main" val="0"/>
              </a:ext>
            </a:extLst>
          </a:blip>
          <a:srcRect t="10122" b="31939"/>
          <a:stretch/>
        </p:blipFill>
        <p:spPr bwMode="auto">
          <a:xfrm>
            <a:off x="0" y="0"/>
            <a:ext cx="1790006" cy="1166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465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6501" y="2130425"/>
            <a:ext cx="8994371" cy="1470025"/>
          </a:xfrm>
        </p:spPr>
        <p:txBody>
          <a:bodyPr>
            <a:normAutofit fontScale="90000"/>
          </a:bodyPr>
          <a:lstStyle/>
          <a:p>
            <a:r>
              <a:rPr lang="en-US" b="1" dirty="0" smtClean="0"/>
              <a:t>NoSQL: Column</a:t>
            </a:r>
            <a:br>
              <a:rPr lang="en-US" b="1" dirty="0" smtClean="0"/>
            </a:br>
            <a:r>
              <a:rPr lang="en-US" b="1" dirty="0" smtClean="0"/>
              <a:t/>
            </a:r>
            <a:br>
              <a:rPr lang="en-US" b="1" dirty="0" smtClean="0"/>
            </a:br>
            <a:r>
              <a:rPr lang="en-US" sz="4000" dirty="0" smtClean="0"/>
              <a:t>Also see Apache </a:t>
            </a:r>
            <a:r>
              <a:rPr lang="en-US" sz="4000" dirty="0" err="1" smtClean="0"/>
              <a:t>Flink</a:t>
            </a:r>
            <a:r>
              <a:rPr lang="en-US" sz="4000" dirty="0" smtClean="0"/>
              <a:t> in Programming</a:t>
            </a:r>
            <a:endParaRPr lang="en-US" sz="4000" dirty="0"/>
          </a:p>
        </p:txBody>
      </p:sp>
    </p:spTree>
    <p:extLst>
      <p:ext uri="{BB962C8B-B14F-4D97-AF65-F5344CB8AC3E}">
        <p14:creationId xmlns:p14="http://schemas.microsoft.com/office/powerpoint/2010/main" val="24752996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79"/>
            <a:ext cx="8229600" cy="892011"/>
          </a:xfrm>
        </p:spPr>
        <p:txBody>
          <a:bodyPr/>
          <a:lstStyle/>
          <a:p>
            <a:r>
              <a:rPr lang="en-US" b="1" dirty="0" smtClean="0"/>
              <a:t>Apache </a:t>
            </a:r>
            <a:r>
              <a:rPr lang="en-US" b="1" dirty="0" err="1" smtClean="0"/>
              <a:t>HBase</a:t>
            </a:r>
            <a:endParaRPr lang="en-US" b="1" dirty="0"/>
          </a:p>
        </p:txBody>
      </p:sp>
      <p:sp>
        <p:nvSpPr>
          <p:cNvPr id="3" name="Content Placeholder 2"/>
          <p:cNvSpPr>
            <a:spLocks noGrp="1"/>
          </p:cNvSpPr>
          <p:nvPr>
            <p:ph idx="1"/>
          </p:nvPr>
        </p:nvSpPr>
        <p:spPr>
          <a:xfrm>
            <a:off x="0" y="903890"/>
            <a:ext cx="9144000" cy="5954110"/>
          </a:xfrm>
        </p:spPr>
        <p:txBody>
          <a:bodyPr>
            <a:normAutofit/>
          </a:bodyPr>
          <a:lstStyle/>
          <a:p>
            <a:r>
              <a:rPr lang="en-US" sz="2400" dirty="0">
                <a:hlinkClick r:id="rId2"/>
              </a:rPr>
              <a:t>http://</a:t>
            </a:r>
            <a:r>
              <a:rPr lang="en-US" sz="2400" dirty="0" smtClean="0">
                <a:hlinkClick r:id="rId2"/>
              </a:rPr>
              <a:t>hbase.apache.org/</a:t>
            </a:r>
            <a:endParaRPr lang="en-US" sz="2400" dirty="0" smtClean="0"/>
          </a:p>
          <a:p>
            <a:r>
              <a:rPr lang="en-US" sz="2400" dirty="0" err="1" smtClean="0"/>
              <a:t>Hbase</a:t>
            </a:r>
            <a:r>
              <a:rPr lang="en-US" sz="2400" dirty="0" smtClean="0"/>
              <a:t> is an open-source </a:t>
            </a:r>
            <a:r>
              <a:rPr lang="en-US" sz="2400" dirty="0"/>
              <a:t>NoSQL database, modeled after </a:t>
            </a:r>
            <a:r>
              <a:rPr lang="en-US" sz="2400" dirty="0" smtClean="0"/>
              <a:t>Google’s </a:t>
            </a:r>
            <a:r>
              <a:rPr lang="en-US" sz="2400" dirty="0" err="1" smtClean="0"/>
              <a:t>Bigtable</a:t>
            </a:r>
            <a:r>
              <a:rPr lang="en-US" sz="2400" dirty="0" smtClean="0"/>
              <a:t> distributed storage system.</a:t>
            </a:r>
            <a:endParaRPr lang="en-US" sz="2400" dirty="0"/>
          </a:p>
          <a:p>
            <a:r>
              <a:rPr lang="en-US" sz="2400" dirty="0"/>
              <a:t>Massively scalable, </a:t>
            </a:r>
            <a:r>
              <a:rPr lang="en-US" sz="2400" dirty="0" smtClean="0"/>
              <a:t>capable </a:t>
            </a:r>
            <a:r>
              <a:rPr lang="en-US" sz="2400" dirty="0"/>
              <a:t>of managing and organizing petabyte size data </a:t>
            </a:r>
            <a:r>
              <a:rPr lang="en-US" sz="2400" dirty="0" smtClean="0"/>
              <a:t>sets with billions </a:t>
            </a:r>
            <a:r>
              <a:rPr lang="en-US" sz="2400" dirty="0"/>
              <a:t>of rows by millions of </a:t>
            </a:r>
            <a:r>
              <a:rPr lang="en-US" sz="2400" dirty="0" smtClean="0"/>
              <a:t>columns.</a:t>
            </a:r>
          </a:p>
          <a:p>
            <a:r>
              <a:rPr lang="en-US" sz="2400" dirty="0" smtClean="0"/>
              <a:t>Features </a:t>
            </a:r>
            <a:r>
              <a:rPr lang="en-US" sz="2400" dirty="0"/>
              <a:t>presented in the Big Table paper which have been implemented in HBASE include in-memory operation and the application of Bloom filters to columns.  </a:t>
            </a:r>
            <a:r>
              <a:rPr lang="en-US" sz="2400" dirty="0" err="1"/>
              <a:t>HBase</a:t>
            </a:r>
            <a:r>
              <a:rPr lang="en-US" sz="2400" dirty="0"/>
              <a:t> can be accessed through a number of APIs, including Java, REST, Avro or Thrift.</a:t>
            </a:r>
          </a:p>
          <a:p>
            <a:r>
              <a:rPr lang="en-US" sz="2400" dirty="0" smtClean="0"/>
              <a:t>Developed </a:t>
            </a:r>
            <a:r>
              <a:rPr lang="en-US" sz="2400" dirty="0"/>
              <a:t>for a natural language search engine, it first became a subproject of Apache Hadoop, became a top level project in </a:t>
            </a:r>
            <a:r>
              <a:rPr lang="en-US" sz="2400" dirty="0" smtClean="0"/>
              <a:t>2010.</a:t>
            </a:r>
            <a:endParaRPr lang="en-US" sz="2400" dirty="0"/>
          </a:p>
          <a:p>
            <a:endParaRPr lang="en-US" sz="2400" dirty="0" smtClean="0"/>
          </a:p>
        </p:txBody>
      </p:sp>
    </p:spTree>
    <p:extLst>
      <p:ext uri="{BB962C8B-B14F-4D97-AF65-F5344CB8AC3E}">
        <p14:creationId xmlns:p14="http://schemas.microsoft.com/office/powerpoint/2010/main" val="1295824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79"/>
            <a:ext cx="8229600" cy="892011"/>
          </a:xfrm>
        </p:spPr>
        <p:txBody>
          <a:bodyPr/>
          <a:lstStyle/>
          <a:p>
            <a:r>
              <a:rPr lang="en-US" b="1" dirty="0" smtClean="0"/>
              <a:t>Apache </a:t>
            </a:r>
            <a:r>
              <a:rPr lang="en-US" b="1" dirty="0"/>
              <a:t>Cassandra</a:t>
            </a:r>
          </a:p>
        </p:txBody>
      </p:sp>
      <p:sp>
        <p:nvSpPr>
          <p:cNvPr id="3" name="Content Placeholder 2"/>
          <p:cNvSpPr>
            <a:spLocks noGrp="1"/>
          </p:cNvSpPr>
          <p:nvPr>
            <p:ph idx="1"/>
          </p:nvPr>
        </p:nvSpPr>
        <p:spPr>
          <a:xfrm>
            <a:off x="0" y="903890"/>
            <a:ext cx="9144000" cy="5954110"/>
          </a:xfrm>
        </p:spPr>
        <p:txBody>
          <a:bodyPr>
            <a:normAutofit/>
          </a:bodyPr>
          <a:lstStyle/>
          <a:p>
            <a:r>
              <a:rPr lang="en-US" sz="2400" dirty="0">
                <a:hlinkClick r:id="rId2"/>
              </a:rPr>
              <a:t>http://</a:t>
            </a:r>
            <a:r>
              <a:rPr lang="en-US" sz="2400" dirty="0" smtClean="0">
                <a:hlinkClick r:id="rId2"/>
              </a:rPr>
              <a:t>cassandra.apache.org/</a:t>
            </a:r>
            <a:endParaRPr lang="en-US" sz="2400" dirty="0" smtClean="0"/>
          </a:p>
          <a:p>
            <a:r>
              <a:rPr lang="en-US" sz="2400" dirty="0" smtClean="0"/>
              <a:t>Apache Cassandra is an open </a:t>
            </a:r>
            <a:r>
              <a:rPr lang="en-US" sz="2400" dirty="0"/>
              <a:t>source </a:t>
            </a:r>
            <a:r>
              <a:rPr lang="en-US" sz="2400" dirty="0" smtClean="0"/>
              <a:t>column oriented distributed NoSQL DBMS </a:t>
            </a:r>
            <a:r>
              <a:rPr lang="en-US" sz="2400" dirty="0" smtClean="0"/>
              <a:t>to </a:t>
            </a:r>
            <a:r>
              <a:rPr lang="en-US" sz="2400" dirty="0"/>
              <a:t>handle large amounts of data</a:t>
            </a:r>
            <a:r>
              <a:rPr lang="en-US" sz="2400" dirty="0" smtClean="0"/>
              <a:t> </a:t>
            </a:r>
            <a:r>
              <a:rPr lang="en-US" sz="2400" dirty="0"/>
              <a:t>for high </a:t>
            </a:r>
            <a:r>
              <a:rPr lang="en-US" sz="2400" dirty="0" smtClean="0"/>
              <a:t>availability and low latency, even over </a:t>
            </a:r>
            <a:r>
              <a:rPr lang="en-US" sz="2400" dirty="0"/>
              <a:t>many </a:t>
            </a:r>
            <a:r>
              <a:rPr lang="en-US" sz="2400" dirty="0" smtClean="0"/>
              <a:t>servers or clusters </a:t>
            </a:r>
            <a:r>
              <a:rPr lang="en-US" sz="2400" dirty="0"/>
              <a:t>spanning multiple </a:t>
            </a:r>
            <a:r>
              <a:rPr lang="en-US" sz="2400" dirty="0" smtClean="0"/>
              <a:t>datacenters.</a:t>
            </a:r>
          </a:p>
          <a:p>
            <a:r>
              <a:rPr lang="en-US" sz="2400" dirty="0" smtClean="0"/>
              <a:t>Cassandra supports either synchronous or asynchronous replication, replication to multiple nodes eliminates points of failure and improves latency to clients.</a:t>
            </a:r>
          </a:p>
          <a:p>
            <a:r>
              <a:rPr lang="en-US" sz="2400" dirty="0"/>
              <a:t>Ranked as the most scalable data solution with highest throughput for largest number of </a:t>
            </a:r>
            <a:r>
              <a:rPr lang="en-US" sz="2400" dirty="0" smtClean="0"/>
              <a:t>nodes.</a:t>
            </a:r>
            <a:endParaRPr lang="en-US" sz="2400" dirty="0"/>
          </a:p>
          <a:p>
            <a:r>
              <a:rPr lang="en-US" sz="2400" dirty="0"/>
              <a:t>Originally developed at Facebook, became open source in 2008 and a top level Apache project in 2010</a:t>
            </a:r>
          </a:p>
          <a:p>
            <a:endParaRPr lang="en-US" sz="2400" dirty="0" smtClean="0"/>
          </a:p>
        </p:txBody>
      </p:sp>
    </p:spTree>
    <p:extLst>
      <p:ext uri="{BB962C8B-B14F-4D97-AF65-F5344CB8AC3E}">
        <p14:creationId xmlns:p14="http://schemas.microsoft.com/office/powerpoint/2010/main" val="4279015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79"/>
            <a:ext cx="8229600" cy="892011"/>
          </a:xfrm>
        </p:spPr>
        <p:txBody>
          <a:bodyPr/>
          <a:lstStyle/>
          <a:p>
            <a:r>
              <a:rPr lang="en-US" b="1" dirty="0" smtClean="0"/>
              <a:t>Apache </a:t>
            </a:r>
            <a:r>
              <a:rPr lang="en-US" b="1" dirty="0" err="1"/>
              <a:t>Accumulo</a:t>
            </a:r>
            <a:endParaRPr lang="en-US" b="1" dirty="0"/>
          </a:p>
        </p:txBody>
      </p:sp>
      <p:sp>
        <p:nvSpPr>
          <p:cNvPr id="3" name="Content Placeholder 2"/>
          <p:cNvSpPr>
            <a:spLocks noGrp="1"/>
          </p:cNvSpPr>
          <p:nvPr>
            <p:ph idx="1"/>
          </p:nvPr>
        </p:nvSpPr>
        <p:spPr>
          <a:xfrm>
            <a:off x="0" y="1881352"/>
            <a:ext cx="9144000" cy="5954110"/>
          </a:xfrm>
        </p:spPr>
        <p:txBody>
          <a:bodyPr>
            <a:normAutofit/>
          </a:bodyPr>
          <a:lstStyle/>
          <a:p>
            <a:r>
              <a:rPr lang="en-US" sz="2400" dirty="0">
                <a:hlinkClick r:id="rId2"/>
              </a:rPr>
              <a:t>https://accumulo.apache.org</a:t>
            </a:r>
            <a:r>
              <a:rPr lang="en-US" sz="2400" dirty="0" smtClean="0">
                <a:hlinkClick r:id="rId2"/>
              </a:rPr>
              <a:t>/</a:t>
            </a:r>
            <a:endParaRPr lang="en-US" sz="2400" dirty="0" smtClean="0"/>
          </a:p>
          <a:p>
            <a:r>
              <a:rPr lang="en-US" sz="2400" dirty="0" err="1" smtClean="0"/>
              <a:t>Accumulo</a:t>
            </a:r>
            <a:r>
              <a:rPr lang="en-US" sz="2400" dirty="0" smtClean="0"/>
              <a:t> is a </a:t>
            </a:r>
            <a:r>
              <a:rPr lang="en-US" sz="2400" dirty="0"/>
              <a:t>distributed key/value store </a:t>
            </a:r>
            <a:r>
              <a:rPr lang="en-US" sz="2400" dirty="0" smtClean="0"/>
              <a:t>based on the same Google </a:t>
            </a:r>
            <a:r>
              <a:rPr lang="en-US" sz="2400" dirty="0" err="1" smtClean="0"/>
              <a:t>Bigtable</a:t>
            </a:r>
            <a:r>
              <a:rPr lang="en-US" sz="2400" dirty="0" smtClean="0"/>
              <a:t> design as </a:t>
            </a:r>
            <a:r>
              <a:rPr lang="en-US" sz="2400" dirty="0" err="1" smtClean="0"/>
              <a:t>Hbase</a:t>
            </a:r>
            <a:r>
              <a:rPr lang="en-US" sz="2400" dirty="0" smtClean="0"/>
              <a:t> and Cassandra.</a:t>
            </a:r>
          </a:p>
          <a:p>
            <a:r>
              <a:rPr lang="en-US" sz="2400" dirty="0" smtClean="0"/>
              <a:t>Extends the </a:t>
            </a:r>
            <a:r>
              <a:rPr lang="en-US" sz="2400" dirty="0" err="1"/>
              <a:t>BigTable</a:t>
            </a:r>
            <a:r>
              <a:rPr lang="en-US" sz="2400" dirty="0"/>
              <a:t> model with additional </a:t>
            </a:r>
            <a:r>
              <a:rPr lang="en-US" sz="2400" dirty="0" smtClean="0"/>
              <a:t>functionality such as cell level security and server-side programming features.</a:t>
            </a:r>
            <a:endParaRPr lang="en-US" sz="2400" dirty="0"/>
          </a:p>
          <a:p>
            <a:r>
              <a:rPr lang="en-US" sz="2400" dirty="0"/>
              <a:t>Built on foundation of Apache Hadoop, Zookeeper, and Thrift</a:t>
            </a:r>
          </a:p>
          <a:p>
            <a:r>
              <a:rPr lang="en-US" sz="2400" dirty="0" err="1" smtClean="0"/>
              <a:t>Accumulo</a:t>
            </a:r>
            <a:r>
              <a:rPr lang="en-US" sz="2400" dirty="0" smtClean="0"/>
              <a:t> is the third </a:t>
            </a:r>
            <a:r>
              <a:rPr lang="en-US" sz="2400" dirty="0"/>
              <a:t>most popular wide column store after Cassandra and </a:t>
            </a:r>
            <a:r>
              <a:rPr lang="en-US" sz="2400" dirty="0" err="1" smtClean="0"/>
              <a:t>Hbase</a:t>
            </a:r>
            <a:r>
              <a:rPr lang="en-US" sz="2400" dirty="0" smtClean="0"/>
              <a:t>.</a:t>
            </a:r>
            <a:endParaRPr lang="en-US" sz="2400" dirty="0"/>
          </a:p>
          <a:p>
            <a:r>
              <a:rPr lang="en-US" sz="2400" dirty="0" smtClean="0"/>
              <a:t>First developed </a:t>
            </a:r>
            <a:r>
              <a:rPr lang="en-US" sz="2400" dirty="0"/>
              <a:t>in 2008, became part of Apache in </a:t>
            </a:r>
            <a:r>
              <a:rPr lang="en-US" sz="2400" dirty="0" smtClean="0"/>
              <a:t>2011</a:t>
            </a:r>
            <a:r>
              <a:rPr lang="en-US" sz="2400" dirty="0" smtClean="0"/>
              <a:t>.</a:t>
            </a:r>
          </a:p>
          <a:p>
            <a:r>
              <a:rPr lang="en-US" sz="2400" dirty="0">
                <a:hlinkClick r:id="rId3"/>
              </a:rPr>
              <a:t>http://</a:t>
            </a:r>
            <a:r>
              <a:rPr lang="en-US" sz="2400" dirty="0" smtClean="0">
                <a:hlinkClick r:id="rId3"/>
              </a:rPr>
              <a:t>sqrrl.com/media/Rya_CloudI20121.pdf</a:t>
            </a:r>
            <a:r>
              <a:rPr lang="en-US" sz="2400" dirty="0" smtClean="0"/>
              <a:t> builds an RDF triple store on top of </a:t>
            </a:r>
            <a:r>
              <a:rPr lang="en-US" sz="2400" dirty="0" err="1" smtClean="0"/>
              <a:t>Accumulo</a:t>
            </a:r>
            <a:endParaRPr lang="en-US" sz="2400" dirty="0"/>
          </a:p>
        </p:txBody>
      </p:sp>
    </p:spTree>
    <p:extLst>
      <p:ext uri="{BB962C8B-B14F-4D97-AF65-F5344CB8AC3E}">
        <p14:creationId xmlns:p14="http://schemas.microsoft.com/office/powerpoint/2010/main" val="2563267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6501" y="2130425"/>
            <a:ext cx="8994371" cy="1470025"/>
          </a:xfrm>
        </p:spPr>
        <p:txBody>
          <a:bodyPr>
            <a:normAutofit/>
          </a:bodyPr>
          <a:lstStyle/>
          <a:p>
            <a:r>
              <a:rPr lang="en-US" b="1" dirty="0" smtClean="0"/>
              <a:t>NoSQL: Graph</a:t>
            </a:r>
            <a:endParaRPr lang="en-US" sz="4000" dirty="0"/>
          </a:p>
        </p:txBody>
      </p:sp>
    </p:spTree>
    <p:extLst>
      <p:ext uri="{BB962C8B-B14F-4D97-AF65-F5344CB8AC3E}">
        <p14:creationId xmlns:p14="http://schemas.microsoft.com/office/powerpoint/2010/main" val="3776980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245"/>
            <a:ext cx="5621867" cy="759402"/>
          </a:xfrm>
        </p:spPr>
        <p:txBody>
          <a:bodyPr/>
          <a:lstStyle/>
          <a:p>
            <a:r>
              <a:rPr lang="en-US" dirty="0" smtClean="0"/>
              <a:t>Neo4J</a:t>
            </a:r>
            <a:endParaRPr lang="en-US" dirty="0"/>
          </a:p>
        </p:txBody>
      </p:sp>
      <p:sp>
        <p:nvSpPr>
          <p:cNvPr id="3" name="Content Placeholder 2"/>
          <p:cNvSpPr>
            <a:spLocks noGrp="1"/>
          </p:cNvSpPr>
          <p:nvPr>
            <p:ph idx="1"/>
          </p:nvPr>
        </p:nvSpPr>
        <p:spPr>
          <a:xfrm>
            <a:off x="0" y="1084811"/>
            <a:ext cx="3712619" cy="5782714"/>
          </a:xfrm>
        </p:spPr>
        <p:txBody>
          <a:bodyPr>
            <a:normAutofit lnSpcReduction="10000"/>
          </a:bodyPr>
          <a:lstStyle/>
          <a:p>
            <a:r>
              <a:rPr lang="en-US" sz="2400" dirty="0" smtClean="0"/>
              <a:t>Neo4j open source </a:t>
            </a:r>
            <a:r>
              <a:rPr lang="en-US" sz="2400" dirty="0"/>
              <a:t>GPLv3 license </a:t>
            </a:r>
            <a:r>
              <a:rPr lang="en-US" sz="2400" dirty="0">
                <a:hlinkClick r:id="rId2"/>
              </a:rPr>
              <a:t>http://www.neo4j.org</a:t>
            </a:r>
            <a:r>
              <a:rPr lang="en-US" sz="2400" dirty="0" smtClean="0">
                <a:hlinkClick r:id="rId2"/>
              </a:rPr>
              <a:t>/</a:t>
            </a:r>
            <a:r>
              <a:rPr lang="en-US" sz="2400" dirty="0" smtClean="0"/>
              <a:t> </a:t>
            </a:r>
            <a:r>
              <a:rPr lang="en-US" sz="2400" dirty="0" smtClean="0">
                <a:hlinkClick r:id="rId3"/>
              </a:rPr>
              <a:t>http</a:t>
            </a:r>
            <a:r>
              <a:rPr lang="en-US" sz="2400" dirty="0">
                <a:hlinkClick r:id="rId3"/>
              </a:rPr>
              <a:t>://</a:t>
            </a:r>
            <a:r>
              <a:rPr lang="en-US" sz="2400" dirty="0" smtClean="0">
                <a:hlinkClick r:id="rId3"/>
              </a:rPr>
              <a:t>en.wikipedia.org/wiki/Neo4j</a:t>
            </a:r>
            <a:r>
              <a:rPr lang="en-US" sz="2400" dirty="0" smtClean="0"/>
              <a:t> </a:t>
            </a:r>
          </a:p>
          <a:p>
            <a:r>
              <a:rPr lang="en-US" sz="2400" dirty="0"/>
              <a:t>Neo4j </a:t>
            </a:r>
            <a:r>
              <a:rPr lang="en-US" sz="2400" dirty="0" smtClean="0"/>
              <a:t>is an embedded</a:t>
            </a:r>
            <a:r>
              <a:rPr lang="en-US" sz="2400" dirty="0"/>
              <a:t>, disk-based, fully transactional Java persistence engine that stores data structured in graphs rather than in </a:t>
            </a:r>
            <a:r>
              <a:rPr lang="en-US" sz="2400" dirty="0" smtClean="0"/>
              <a:t>tables. </a:t>
            </a:r>
          </a:p>
          <a:p>
            <a:r>
              <a:rPr lang="en-US" sz="2400" dirty="0" smtClean="0"/>
              <a:t>Query by </a:t>
            </a:r>
            <a:r>
              <a:rPr lang="en-US" sz="2400" dirty="0" err="1" smtClean="0"/>
              <a:t>SparQL</a:t>
            </a:r>
            <a:r>
              <a:rPr lang="en-US" sz="2400" dirty="0"/>
              <a:t>, </a:t>
            </a:r>
            <a:r>
              <a:rPr lang="en-US" sz="2400" dirty="0" smtClean="0"/>
              <a:t>native Java API</a:t>
            </a:r>
            <a:r>
              <a:rPr lang="en-US" sz="2400" dirty="0"/>
              <a:t>, </a:t>
            </a:r>
            <a:r>
              <a:rPr lang="en-US" sz="2400" dirty="0" err="1"/>
              <a:t>JRuby</a:t>
            </a:r>
            <a:endParaRPr lang="en-US" sz="2400" dirty="0" smtClean="0"/>
          </a:p>
          <a:p>
            <a:r>
              <a:rPr lang="en-US" sz="2400" dirty="0" smtClean="0"/>
              <a:t>Neo4j </a:t>
            </a:r>
            <a:r>
              <a:rPr lang="en-US" sz="2400" dirty="0"/>
              <a:t>is the most popular graph database</a:t>
            </a:r>
          </a:p>
        </p:txBody>
      </p:sp>
      <p:pic>
        <p:nvPicPr>
          <p:cNvPr id="2050" name="Picture 2" descr="http://upload.wikimedia.org/wikipedia/en/4/4a/Neo4j.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525"/>
            <a:ext cx="17335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hat's a Graph Database Infographi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2619" y="9525"/>
            <a:ext cx="543138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292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486400" cy="841248"/>
          </a:xfrm>
        </p:spPr>
        <p:txBody>
          <a:bodyPr>
            <a:normAutofit/>
          </a:bodyPr>
          <a:lstStyle/>
          <a:p>
            <a:r>
              <a:rPr lang="en-US" b="1" dirty="0" smtClean="0"/>
              <a:t>HPC-ABDS Layers</a:t>
            </a:r>
            <a:endParaRPr lang="en-US" b="1" dirty="0"/>
          </a:p>
        </p:txBody>
      </p:sp>
      <p:sp>
        <p:nvSpPr>
          <p:cNvPr id="3" name="Content Placeholder 2"/>
          <p:cNvSpPr>
            <a:spLocks noGrp="1"/>
          </p:cNvSpPr>
          <p:nvPr>
            <p:ph idx="1"/>
          </p:nvPr>
        </p:nvSpPr>
        <p:spPr>
          <a:xfrm>
            <a:off x="0" y="595045"/>
            <a:ext cx="9070428" cy="5640059"/>
          </a:xfrm>
        </p:spPr>
        <p:txBody>
          <a:bodyPr>
            <a:noAutofit/>
          </a:bodyPr>
          <a:lstStyle/>
          <a:p>
            <a:pPr marL="457200" indent="-457200">
              <a:buFont typeface="+mj-lt"/>
              <a:buAutoNum type="arabicParenR"/>
            </a:pPr>
            <a:r>
              <a:rPr lang="en-US" sz="2000" dirty="0"/>
              <a:t>Message Protocols</a:t>
            </a:r>
          </a:p>
          <a:p>
            <a:pPr marL="457200" indent="-457200">
              <a:buFont typeface="+mj-lt"/>
              <a:buAutoNum type="arabicParenR"/>
            </a:pPr>
            <a:r>
              <a:rPr lang="en-US" sz="2000" dirty="0"/>
              <a:t>Distributed Coordination:</a:t>
            </a:r>
          </a:p>
          <a:p>
            <a:pPr marL="457200" indent="-457200">
              <a:buFont typeface="+mj-lt"/>
              <a:buAutoNum type="arabicParenR"/>
            </a:pPr>
            <a:r>
              <a:rPr lang="en-US" sz="2000" dirty="0"/>
              <a:t>Security &amp; Privacy:</a:t>
            </a:r>
          </a:p>
          <a:p>
            <a:pPr marL="457200" indent="-457200">
              <a:buFont typeface="+mj-lt"/>
              <a:buAutoNum type="arabicParenR"/>
            </a:pPr>
            <a:r>
              <a:rPr lang="en-US" sz="2000" dirty="0"/>
              <a:t>Monitoring: </a:t>
            </a:r>
          </a:p>
          <a:p>
            <a:pPr marL="457200" indent="-457200">
              <a:buFont typeface="+mj-lt"/>
              <a:buAutoNum type="arabicParenR"/>
            </a:pPr>
            <a:r>
              <a:rPr lang="en-US" sz="2000" dirty="0" err="1" smtClean="0"/>
              <a:t>IaaS</a:t>
            </a:r>
            <a:r>
              <a:rPr lang="en-US" sz="2000" dirty="0" smtClean="0"/>
              <a:t> </a:t>
            </a:r>
            <a:r>
              <a:rPr lang="en-US" sz="2000" dirty="0"/>
              <a:t>Management from HPC to hypervisors</a:t>
            </a:r>
            <a:r>
              <a:rPr lang="en-US" sz="2000" dirty="0" smtClean="0"/>
              <a:t>:</a:t>
            </a:r>
          </a:p>
          <a:p>
            <a:pPr marL="457200" indent="-457200">
              <a:buFont typeface="+mj-lt"/>
              <a:buAutoNum type="arabicParenR"/>
            </a:pPr>
            <a:r>
              <a:rPr lang="en-US" sz="2000" dirty="0"/>
              <a:t>DevOps: </a:t>
            </a:r>
            <a:endParaRPr lang="en-US" sz="2000" dirty="0" smtClean="0"/>
          </a:p>
          <a:p>
            <a:pPr marL="457200" indent="-457200">
              <a:buFont typeface="+mj-lt"/>
              <a:buAutoNum type="arabicParenR"/>
            </a:pPr>
            <a:r>
              <a:rPr lang="en-US" sz="2000" dirty="0" smtClean="0"/>
              <a:t>Interoperability:</a:t>
            </a:r>
          </a:p>
          <a:p>
            <a:pPr marL="457200" indent="-457200">
              <a:buFont typeface="+mj-lt"/>
              <a:buAutoNum type="arabicParenR"/>
            </a:pPr>
            <a:r>
              <a:rPr lang="en-US" sz="2000" dirty="0"/>
              <a:t>File systems: </a:t>
            </a:r>
            <a:endParaRPr lang="en-US" sz="2000" dirty="0" smtClean="0"/>
          </a:p>
          <a:p>
            <a:pPr marL="457200" indent="-457200">
              <a:buFont typeface="+mj-lt"/>
              <a:buAutoNum type="arabicParenR"/>
            </a:pPr>
            <a:r>
              <a:rPr lang="en-US" sz="2000" dirty="0"/>
              <a:t>Cluster Resource Management: </a:t>
            </a:r>
            <a:endParaRPr lang="en-US" sz="2000" dirty="0" smtClean="0"/>
          </a:p>
          <a:p>
            <a:pPr marL="457200" indent="-457200">
              <a:buFont typeface="+mj-lt"/>
              <a:buAutoNum type="arabicParenR"/>
            </a:pPr>
            <a:r>
              <a:rPr lang="en-US" sz="2000" dirty="0"/>
              <a:t>Data Transport: </a:t>
            </a:r>
            <a:endParaRPr lang="en-US" sz="2000" dirty="0" smtClean="0"/>
          </a:p>
          <a:p>
            <a:pPr marL="457200" indent="-457200">
              <a:buFont typeface="+mj-lt"/>
              <a:buAutoNum type="arabicParenR"/>
            </a:pPr>
            <a:r>
              <a:rPr lang="en-US" sz="2000" b="1" dirty="0" smtClean="0">
                <a:solidFill>
                  <a:srgbClr val="FF0000"/>
                </a:solidFill>
              </a:rPr>
              <a:t>SQL / NoSQL / File </a:t>
            </a:r>
            <a:r>
              <a:rPr lang="en-US" sz="2000" b="1" dirty="0">
                <a:solidFill>
                  <a:srgbClr val="FF0000"/>
                </a:solidFill>
              </a:rPr>
              <a:t>management</a:t>
            </a:r>
            <a:r>
              <a:rPr lang="en-US" sz="2000" b="1" dirty="0" smtClean="0">
                <a:solidFill>
                  <a:srgbClr val="FF0000"/>
                </a:solidFill>
              </a:rPr>
              <a:t>:</a:t>
            </a:r>
          </a:p>
          <a:p>
            <a:pPr marL="457200" indent="-457200">
              <a:buFont typeface="+mj-lt"/>
              <a:buAutoNum type="arabicParenR"/>
            </a:pPr>
            <a:r>
              <a:rPr lang="en-US" sz="2000" dirty="0"/>
              <a:t>In-memory </a:t>
            </a:r>
            <a:r>
              <a:rPr lang="en-US" sz="2000" dirty="0" err="1" smtClean="0"/>
              <a:t>databases&amp;caches</a:t>
            </a:r>
            <a:r>
              <a:rPr lang="en-US" sz="2000" dirty="0" smtClean="0"/>
              <a:t> / Object-relational mapping / Extraction Tools</a:t>
            </a:r>
          </a:p>
          <a:p>
            <a:pPr marL="457200" indent="-457200">
              <a:buFont typeface="+mj-lt"/>
              <a:buAutoNum type="arabicParenR"/>
            </a:pPr>
            <a:r>
              <a:rPr lang="en-US" sz="2000" dirty="0" smtClean="0"/>
              <a:t>Inter </a:t>
            </a:r>
            <a:r>
              <a:rPr lang="en-US" sz="2000" dirty="0"/>
              <a:t>process communication Collectives, point-to-point, </a:t>
            </a:r>
            <a:r>
              <a:rPr lang="en-US" sz="2000" dirty="0" smtClean="0"/>
              <a:t>publish-subscribe</a:t>
            </a:r>
          </a:p>
          <a:p>
            <a:pPr marL="457200" indent="-457200">
              <a:buFont typeface="+mj-lt"/>
              <a:buAutoNum type="arabicParenR"/>
            </a:pPr>
            <a:r>
              <a:rPr lang="en-US" sz="2000" dirty="0"/>
              <a:t>Basic Programming model and runtime, SPMD, Streaming, MapReduce, MPI</a:t>
            </a:r>
            <a:r>
              <a:rPr lang="en-US" sz="2000" dirty="0" smtClean="0"/>
              <a:t>:</a:t>
            </a:r>
          </a:p>
          <a:p>
            <a:pPr marL="457200" indent="-457200">
              <a:buFont typeface="+mj-lt"/>
              <a:buAutoNum type="arabicParenR"/>
            </a:pPr>
            <a:r>
              <a:rPr lang="en-US" sz="2000" dirty="0"/>
              <a:t>High level Programming: </a:t>
            </a:r>
            <a:endParaRPr lang="en-US" sz="2000" dirty="0" smtClean="0"/>
          </a:p>
          <a:p>
            <a:pPr marL="457200" indent="-457200">
              <a:buFont typeface="+mj-lt"/>
              <a:buAutoNum type="arabicParenR"/>
            </a:pPr>
            <a:r>
              <a:rPr lang="en-US" sz="2000" dirty="0"/>
              <a:t>Application and Analytics: </a:t>
            </a:r>
            <a:endParaRPr lang="en-US" sz="2000" dirty="0" smtClean="0"/>
          </a:p>
          <a:p>
            <a:pPr marL="457200" indent="-457200">
              <a:buFont typeface="+mj-lt"/>
              <a:buAutoNum type="arabicParenR"/>
            </a:pPr>
            <a:r>
              <a:rPr lang="en-US" sz="2000" dirty="0"/>
              <a:t>Workflow-Orchestration</a:t>
            </a:r>
            <a:r>
              <a:rPr lang="en-US" sz="2000" dirty="0" smtClean="0"/>
              <a:t>:</a:t>
            </a:r>
          </a:p>
        </p:txBody>
      </p:sp>
      <p:sp>
        <p:nvSpPr>
          <p:cNvPr id="6" name="TextBox 5"/>
          <p:cNvSpPr txBox="1"/>
          <p:nvPr/>
        </p:nvSpPr>
        <p:spPr>
          <a:xfrm>
            <a:off x="4650828" y="287118"/>
            <a:ext cx="4419600" cy="1754326"/>
          </a:xfrm>
          <a:prstGeom prst="rect">
            <a:avLst/>
          </a:prstGeom>
          <a:noFill/>
        </p:spPr>
        <p:txBody>
          <a:bodyPr wrap="square" rtlCol="0">
            <a:spAutoFit/>
          </a:bodyPr>
          <a:lstStyle/>
          <a:p>
            <a:r>
              <a:rPr lang="en-US" dirty="0" smtClean="0">
                <a:solidFill>
                  <a:srgbClr val="FF0000"/>
                </a:solidFill>
              </a:rPr>
              <a:t>Here are 17 functionalities. Technologies are presented in this order</a:t>
            </a:r>
          </a:p>
          <a:p>
            <a:endParaRPr lang="en-US" dirty="0" smtClean="0">
              <a:solidFill>
                <a:srgbClr val="FF0000"/>
              </a:solidFill>
            </a:endParaRPr>
          </a:p>
          <a:p>
            <a:r>
              <a:rPr lang="en-US" dirty="0" smtClean="0">
                <a:solidFill>
                  <a:srgbClr val="FF0000"/>
                </a:solidFill>
              </a:rPr>
              <a:t>4 Cross cutting at top</a:t>
            </a:r>
          </a:p>
          <a:p>
            <a:r>
              <a:rPr lang="en-US" dirty="0" smtClean="0">
                <a:solidFill>
                  <a:srgbClr val="FF0000"/>
                </a:solidFill>
              </a:rPr>
              <a:t>13 in order of layered diagram starting at bottom</a:t>
            </a:r>
            <a:endParaRPr lang="en-US" dirty="0">
              <a:solidFill>
                <a:srgbClr val="FF0000"/>
              </a:solidFill>
            </a:endParaRPr>
          </a:p>
        </p:txBody>
      </p:sp>
      <p:sp>
        <p:nvSpPr>
          <p:cNvPr id="4" name="TextBox 3"/>
          <p:cNvSpPr txBox="1"/>
          <p:nvPr/>
        </p:nvSpPr>
        <p:spPr>
          <a:xfrm>
            <a:off x="5486400" y="4075019"/>
            <a:ext cx="2105961" cy="369332"/>
          </a:xfrm>
          <a:prstGeom prst="rect">
            <a:avLst/>
          </a:prstGeom>
          <a:noFill/>
        </p:spPr>
        <p:txBody>
          <a:bodyPr wrap="none" rtlCol="0">
            <a:spAutoFit/>
          </a:bodyPr>
          <a:lstStyle/>
          <a:p>
            <a:r>
              <a:rPr lang="en-US" b="1" dirty="0" smtClean="0">
                <a:solidFill>
                  <a:srgbClr val="FF0000"/>
                </a:solidFill>
              </a:rPr>
              <a:t>NoSQL Technologies</a:t>
            </a:r>
            <a:endParaRPr lang="en-US" b="1" dirty="0">
              <a:solidFill>
                <a:srgbClr val="FF0000"/>
              </a:solidFill>
            </a:endParaRPr>
          </a:p>
        </p:txBody>
      </p:sp>
      <p:cxnSp>
        <p:nvCxnSpPr>
          <p:cNvPr id="7" name="Straight Arrow Connector 6"/>
          <p:cNvCxnSpPr/>
          <p:nvPr/>
        </p:nvCxnSpPr>
        <p:spPr>
          <a:xfrm flipH="1">
            <a:off x="4119937" y="4304197"/>
            <a:ext cx="1243173" cy="154112"/>
          </a:xfrm>
          <a:prstGeom prst="straightConnector1">
            <a:avLst/>
          </a:prstGeom>
          <a:ln w="28575" cmpd="sng">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3514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Yarcdata</a:t>
            </a:r>
            <a:r>
              <a:rPr lang="en-US" dirty="0" smtClean="0"/>
              <a:t> </a:t>
            </a:r>
            <a:r>
              <a:rPr lang="en-US" dirty="0" err="1" smtClean="0"/>
              <a:t>Urika</a:t>
            </a:r>
            <a:endParaRPr lang="en-US" dirty="0"/>
          </a:p>
        </p:txBody>
      </p:sp>
      <p:sp>
        <p:nvSpPr>
          <p:cNvPr id="3" name="Content Placeholder 2"/>
          <p:cNvSpPr>
            <a:spLocks noGrp="1"/>
          </p:cNvSpPr>
          <p:nvPr>
            <p:ph idx="1"/>
          </p:nvPr>
        </p:nvSpPr>
        <p:spPr>
          <a:xfrm>
            <a:off x="0" y="1137083"/>
            <a:ext cx="9052560" cy="5720917"/>
          </a:xfrm>
        </p:spPr>
        <p:txBody>
          <a:bodyPr>
            <a:normAutofit fontScale="70000" lnSpcReduction="20000"/>
          </a:bodyPr>
          <a:lstStyle/>
          <a:p>
            <a:r>
              <a:rPr lang="en-US" dirty="0">
                <a:hlinkClick r:id="rId2"/>
              </a:rPr>
              <a:t>http://www.yarcdata.com/Products</a:t>
            </a:r>
            <a:r>
              <a:rPr lang="en-US" dirty="0" smtClean="0">
                <a:hlinkClick r:id="rId2"/>
              </a:rPr>
              <a:t>/</a:t>
            </a:r>
            <a:r>
              <a:rPr lang="en-US" dirty="0" smtClean="0"/>
              <a:t> </a:t>
            </a:r>
          </a:p>
          <a:p>
            <a:r>
              <a:rPr lang="en-US" dirty="0" smtClean="0"/>
              <a:t>Partnership with Cray</a:t>
            </a:r>
          </a:p>
          <a:p>
            <a:r>
              <a:rPr lang="en-US" dirty="0" smtClean="0"/>
              <a:t>Proprietary shared memory Graph Database</a:t>
            </a:r>
          </a:p>
          <a:p>
            <a:r>
              <a:rPr lang="en-US" dirty="0" err="1" smtClean="0"/>
              <a:t>Urika’s</a:t>
            </a:r>
            <a:r>
              <a:rPr lang="en-US" dirty="0" smtClean="0"/>
              <a:t> </a:t>
            </a:r>
            <a:r>
              <a:rPr lang="en-US" dirty="0"/>
              <a:t>schema-free architecture, large shared memory, massively multi-threaded processors, and highly scalable I/O fuses diverse data sets into a high-performance, in-memory data model ready to be queried…all ad-hoc and in real-time. </a:t>
            </a:r>
            <a:endParaRPr lang="en-US" dirty="0" smtClean="0"/>
          </a:p>
          <a:p>
            <a:r>
              <a:rPr lang="en-US" dirty="0" smtClean="0"/>
              <a:t>No </a:t>
            </a:r>
            <a:r>
              <a:rPr lang="en-US" dirty="0"/>
              <a:t>need to first lay out the data or predict the relationships – or even know all the queries to make upfront</a:t>
            </a:r>
            <a:r>
              <a:rPr lang="en-US" dirty="0" smtClean="0"/>
              <a:t>.</a:t>
            </a:r>
          </a:p>
          <a:p>
            <a:r>
              <a:rPr lang="en-US" dirty="0" smtClean="0"/>
              <a:t>Supports SPARQL queries </a:t>
            </a:r>
          </a:p>
          <a:p>
            <a:r>
              <a:rPr lang="en-US" dirty="0" smtClean="0"/>
              <a:t>Access built-in </a:t>
            </a:r>
            <a:r>
              <a:rPr lang="en-US" dirty="0"/>
              <a:t>graph function </a:t>
            </a:r>
            <a:r>
              <a:rPr lang="en-US" dirty="0" smtClean="0"/>
              <a:t>BGF’s that include</a:t>
            </a:r>
          </a:p>
          <a:p>
            <a:pPr lvl="1"/>
            <a:r>
              <a:rPr lang="en-US" b="1" dirty="0" smtClean="0"/>
              <a:t>Community </a:t>
            </a:r>
            <a:r>
              <a:rPr lang="en-US" b="1" dirty="0"/>
              <a:t>detection: </a:t>
            </a:r>
            <a:r>
              <a:rPr lang="en-US" dirty="0"/>
              <a:t>finds groups of vertices that are more densely connected within the community than outside the community</a:t>
            </a:r>
          </a:p>
          <a:p>
            <a:pPr lvl="1"/>
            <a:r>
              <a:rPr lang="en-US" b="1" dirty="0" err="1"/>
              <a:t>Betweenness</a:t>
            </a:r>
            <a:r>
              <a:rPr lang="en-US" b="1" dirty="0"/>
              <a:t> centrality: </a:t>
            </a:r>
            <a:r>
              <a:rPr lang="en-US" dirty="0"/>
              <a:t>ranks vertices on how often they are on the shortest path between other pairs of vertices</a:t>
            </a:r>
          </a:p>
          <a:p>
            <a:pPr lvl="1"/>
            <a:r>
              <a:rPr lang="en-US" b="1" dirty="0"/>
              <a:t>S-t connectivity: </a:t>
            </a:r>
            <a:r>
              <a:rPr lang="en-US" dirty="0"/>
              <a:t>determines how long the path is from a source to a sink, if one exists</a:t>
            </a:r>
          </a:p>
          <a:p>
            <a:pPr lvl="1"/>
            <a:r>
              <a:rPr lang="en-US" b="1" dirty="0" err="1"/>
              <a:t>BadRank</a:t>
            </a:r>
            <a:r>
              <a:rPr lang="en-US" b="1" dirty="0"/>
              <a:t>: </a:t>
            </a:r>
            <a:r>
              <a:rPr lang="en-US" dirty="0"/>
              <a:t>ranks vertices on how close they are to bad vertices</a:t>
            </a:r>
          </a:p>
        </p:txBody>
      </p:sp>
    </p:spTree>
    <p:extLst>
      <p:ext uri="{BB962C8B-B14F-4D97-AF65-F5344CB8AC3E}">
        <p14:creationId xmlns:p14="http://schemas.microsoft.com/office/powerpoint/2010/main" val="1522404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AllegroGraph</a:t>
            </a:r>
            <a:endParaRPr lang="en-US" dirty="0"/>
          </a:p>
        </p:txBody>
      </p:sp>
      <p:sp>
        <p:nvSpPr>
          <p:cNvPr id="3" name="Content Placeholder 2"/>
          <p:cNvSpPr>
            <a:spLocks noGrp="1"/>
          </p:cNvSpPr>
          <p:nvPr>
            <p:ph idx="1"/>
          </p:nvPr>
        </p:nvSpPr>
        <p:spPr>
          <a:xfrm>
            <a:off x="0" y="839586"/>
            <a:ext cx="9144000" cy="6018416"/>
          </a:xfrm>
        </p:spPr>
        <p:txBody>
          <a:bodyPr>
            <a:normAutofit fontScale="92500" lnSpcReduction="20000"/>
          </a:bodyPr>
          <a:lstStyle/>
          <a:p>
            <a:r>
              <a:rPr lang="en-US" sz="2400" dirty="0" smtClean="0"/>
              <a:t>Franz Inc. Proprietary </a:t>
            </a:r>
            <a:r>
              <a:rPr lang="en-US" sz="2400" dirty="0"/>
              <a:t>graph </a:t>
            </a:r>
            <a:r>
              <a:rPr lang="en-US" sz="2400" dirty="0" smtClean="0"/>
              <a:t>database written </a:t>
            </a:r>
            <a:r>
              <a:rPr lang="en-US" sz="2400" dirty="0"/>
              <a:t>in: </a:t>
            </a:r>
            <a:r>
              <a:rPr lang="en-US" sz="2400" dirty="0" smtClean="0"/>
              <a:t/>
            </a:r>
            <a:br>
              <a:rPr lang="en-US" sz="2400" dirty="0" smtClean="0"/>
            </a:br>
            <a:r>
              <a:rPr lang="en-US" sz="2400" dirty="0" smtClean="0"/>
              <a:t>Common</a:t>
            </a:r>
            <a:r>
              <a:rPr lang="en-US" sz="2400" dirty="0"/>
              <a:t> </a:t>
            </a:r>
            <a:r>
              <a:rPr lang="en-US" sz="2400" dirty="0" smtClean="0"/>
              <a:t>Lisp</a:t>
            </a:r>
          </a:p>
          <a:p>
            <a:r>
              <a:rPr lang="en-US" sz="2400" dirty="0">
                <a:hlinkClick r:id="rId2"/>
              </a:rPr>
              <a:t>http://</a:t>
            </a:r>
            <a:r>
              <a:rPr lang="en-US" sz="2400" dirty="0" smtClean="0">
                <a:hlinkClick r:id="rId2"/>
              </a:rPr>
              <a:t>en.wikipedia.org/wiki/AllegroGraph</a:t>
            </a:r>
            <a:r>
              <a:rPr lang="en-US" sz="2400" dirty="0"/>
              <a:t> </a:t>
            </a:r>
            <a:r>
              <a:rPr lang="en-US" sz="2400" dirty="0">
                <a:hlinkClick r:id="rId3"/>
              </a:rPr>
              <a:t>http://franz.com/agraph/allegrograph</a:t>
            </a:r>
            <a:r>
              <a:rPr lang="en-US" sz="2400" dirty="0" smtClean="0">
                <a:hlinkClick r:id="rId3"/>
              </a:rPr>
              <a:t>/</a:t>
            </a:r>
            <a:r>
              <a:rPr lang="en-US" sz="2400" dirty="0" smtClean="0"/>
              <a:t> </a:t>
            </a:r>
          </a:p>
          <a:p>
            <a:r>
              <a:rPr lang="en-US" sz="2400" dirty="0" err="1" smtClean="0"/>
              <a:t>AllegroGraph</a:t>
            </a:r>
            <a:r>
              <a:rPr lang="en-US" sz="2400" dirty="0" smtClean="0"/>
              <a:t> </a:t>
            </a:r>
            <a:r>
              <a:rPr lang="en-US" sz="2400" dirty="0"/>
              <a:t>is a modern, high-performance, persistent graph database. </a:t>
            </a:r>
            <a:endParaRPr lang="en-US" sz="2400" dirty="0" smtClean="0"/>
          </a:p>
          <a:p>
            <a:pPr lvl="1"/>
            <a:r>
              <a:rPr lang="en-US" sz="2000" dirty="0" err="1" smtClean="0"/>
              <a:t>AllegroGraph</a:t>
            </a:r>
            <a:r>
              <a:rPr lang="en-US" sz="2000" dirty="0" smtClean="0"/>
              <a:t> </a:t>
            </a:r>
            <a:r>
              <a:rPr lang="en-US" sz="2000" dirty="0"/>
              <a:t>uses efficient memory utilization in combination with disk-based storage, enabling it to scale to billions of quads while maintaining superior performance</a:t>
            </a:r>
            <a:r>
              <a:rPr lang="en-US" sz="2000" dirty="0" smtClean="0"/>
              <a:t>.</a:t>
            </a:r>
          </a:p>
          <a:p>
            <a:pPr lvl="1"/>
            <a:r>
              <a:rPr lang="en-US" sz="2000" dirty="0"/>
              <a:t>SOLR and </a:t>
            </a:r>
            <a:r>
              <a:rPr lang="en-US" sz="2000" dirty="0" err="1"/>
              <a:t>MongoDB</a:t>
            </a:r>
            <a:r>
              <a:rPr lang="en-US" sz="2000" dirty="0"/>
              <a:t> </a:t>
            </a:r>
            <a:r>
              <a:rPr lang="en-US" sz="2000" dirty="0" smtClean="0"/>
              <a:t>Integration</a:t>
            </a:r>
          </a:p>
          <a:p>
            <a:pPr lvl="1"/>
            <a:r>
              <a:rPr lang="en-US" sz="2000" dirty="0" err="1"/>
              <a:t>AllegroGraph</a:t>
            </a:r>
            <a:r>
              <a:rPr lang="en-US" sz="2000" dirty="0"/>
              <a:t> is 100 percent ACID, supporting Transactions: Commit, Rollback, and </a:t>
            </a:r>
            <a:r>
              <a:rPr lang="en-US" sz="2000" dirty="0" err="1"/>
              <a:t>Checkpointing</a:t>
            </a:r>
            <a:r>
              <a:rPr lang="en-US" sz="2000" dirty="0" smtClean="0"/>
              <a:t>.</a:t>
            </a:r>
          </a:p>
          <a:p>
            <a:r>
              <a:rPr lang="en-US" sz="2400" dirty="0" smtClean="0"/>
              <a:t>Quads are &lt;subject</a:t>
            </a:r>
            <a:r>
              <a:rPr lang="en-US" sz="2400" dirty="0"/>
              <a:t>&gt; &lt;predicate&gt; &lt;object&gt; &lt;context</a:t>
            </a:r>
            <a:r>
              <a:rPr lang="en-US" sz="2400" dirty="0" smtClean="0"/>
              <a:t>&gt; where triples are first three</a:t>
            </a:r>
          </a:p>
          <a:p>
            <a:r>
              <a:rPr lang="en-US" sz="2400" dirty="0" err="1" smtClean="0"/>
              <a:t>AllegroGraph</a:t>
            </a:r>
            <a:r>
              <a:rPr lang="en-US" sz="2400" dirty="0" smtClean="0"/>
              <a:t> </a:t>
            </a:r>
            <a:r>
              <a:rPr lang="en-US" sz="2400" dirty="0"/>
              <a:t>supports SPARQL, RDFS++, and Prolog reasoning from numerous client applications</a:t>
            </a:r>
            <a:r>
              <a:rPr lang="en-US" sz="2400" dirty="0" smtClean="0"/>
              <a:t>.</a:t>
            </a:r>
          </a:p>
          <a:p>
            <a:pPr lvl="1"/>
            <a:r>
              <a:rPr lang="en-US" sz="2000" dirty="0"/>
              <a:t>Query Method: </a:t>
            </a:r>
            <a:r>
              <a:rPr lang="en-US" sz="2000" dirty="0" err="1"/>
              <a:t>SPARQLand</a:t>
            </a:r>
            <a:r>
              <a:rPr lang="en-US" sz="2000" dirty="0"/>
              <a:t> Prolog, </a:t>
            </a:r>
            <a:endParaRPr lang="en-US" sz="2000" dirty="0" smtClean="0"/>
          </a:p>
          <a:p>
            <a:pPr lvl="1"/>
            <a:r>
              <a:rPr lang="en-US" sz="2000" dirty="0" smtClean="0"/>
              <a:t>Libraries</a:t>
            </a:r>
            <a:r>
              <a:rPr lang="en-US" sz="2000" dirty="0"/>
              <a:t>: Social Networking Analytics &amp; </a:t>
            </a:r>
            <a:r>
              <a:rPr lang="en-US" sz="2000" dirty="0" err="1"/>
              <a:t>GeoSpatial</a:t>
            </a:r>
            <a:r>
              <a:rPr lang="en-US" sz="2000" dirty="0"/>
              <a:t>, </a:t>
            </a:r>
            <a:endParaRPr lang="en-US" sz="2000" dirty="0" smtClean="0"/>
          </a:p>
          <a:p>
            <a:pPr lvl="1"/>
            <a:r>
              <a:rPr lang="en-US" sz="2000" dirty="0" err="1"/>
              <a:t>AllegroGraph</a:t>
            </a:r>
            <a:r>
              <a:rPr lang="en-US" sz="2000" dirty="0"/>
              <a:t> was developed to meet W3C standards for the Resource Description Framework, so it is properly considered an RDF Database. It is a reference implementation for the SPARQL protocol</a:t>
            </a:r>
            <a:r>
              <a:rPr lang="en-US" sz="2000" dirty="0" smtClean="0"/>
              <a:t>.</a:t>
            </a:r>
          </a:p>
          <a:p>
            <a:pPr lvl="1"/>
            <a:r>
              <a:rPr lang="en-US" sz="2000" dirty="0"/>
              <a:t>See </a:t>
            </a:r>
            <a:r>
              <a:rPr lang="en-US" sz="2000" dirty="0">
                <a:hlinkClick r:id="rId4"/>
              </a:rPr>
              <a:t>http://</a:t>
            </a:r>
            <a:r>
              <a:rPr lang="en-US" sz="2000" dirty="0" smtClean="0">
                <a:hlinkClick r:id="rId4"/>
              </a:rPr>
              <a:t>www.w3.org/wiki/SparqlImplementations</a:t>
            </a:r>
            <a:r>
              <a:rPr lang="en-US" sz="2000" dirty="0" smtClean="0"/>
              <a:t>  </a:t>
            </a:r>
            <a:endParaRPr lang="en-US" sz="2000" dirty="0"/>
          </a:p>
        </p:txBody>
      </p:sp>
    </p:spTree>
    <p:extLst>
      <p:ext uri="{BB962C8B-B14F-4D97-AF65-F5344CB8AC3E}">
        <p14:creationId xmlns:p14="http://schemas.microsoft.com/office/powerpoint/2010/main" val="575863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6501" y="2130425"/>
            <a:ext cx="8994371" cy="1470025"/>
          </a:xfrm>
        </p:spPr>
        <p:txBody>
          <a:bodyPr>
            <a:normAutofit/>
          </a:bodyPr>
          <a:lstStyle/>
          <a:p>
            <a:r>
              <a:rPr lang="en-US" b="1" dirty="0" smtClean="0"/>
              <a:t>NoSQL: Triple Store</a:t>
            </a:r>
            <a:endParaRPr lang="en-US" sz="4000" dirty="0"/>
          </a:p>
        </p:txBody>
      </p:sp>
    </p:spTree>
    <p:extLst>
      <p:ext uri="{BB962C8B-B14F-4D97-AF65-F5344CB8AC3E}">
        <p14:creationId xmlns:p14="http://schemas.microsoft.com/office/powerpoint/2010/main" val="38181644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Jena</a:t>
            </a:r>
            <a:endParaRPr lang="en-US" dirty="0"/>
          </a:p>
        </p:txBody>
      </p:sp>
      <p:sp>
        <p:nvSpPr>
          <p:cNvPr id="3" name="Content Placeholder 2"/>
          <p:cNvSpPr>
            <a:spLocks noGrp="1"/>
          </p:cNvSpPr>
          <p:nvPr>
            <p:ph idx="1"/>
          </p:nvPr>
        </p:nvSpPr>
        <p:spPr>
          <a:xfrm>
            <a:off x="0" y="1300942"/>
            <a:ext cx="9144000" cy="5307676"/>
          </a:xfrm>
        </p:spPr>
        <p:txBody>
          <a:bodyPr>
            <a:normAutofit fontScale="77500" lnSpcReduction="20000"/>
          </a:bodyPr>
          <a:lstStyle/>
          <a:p>
            <a:r>
              <a:rPr lang="en-US" dirty="0">
                <a:hlinkClick r:id="rId2"/>
              </a:rPr>
              <a:t>http://jena.apache.org</a:t>
            </a:r>
            <a:r>
              <a:rPr lang="en-US" dirty="0" smtClean="0">
                <a:hlinkClick r:id="rId2"/>
              </a:rPr>
              <a:t>/</a:t>
            </a:r>
            <a:r>
              <a:rPr lang="en-US" dirty="0"/>
              <a:t>  </a:t>
            </a:r>
            <a:r>
              <a:rPr lang="en-US" dirty="0">
                <a:hlinkClick r:id="rId3"/>
              </a:rPr>
              <a:t>http://en.wikipedia.org/wiki/Jena_(framework</a:t>
            </a:r>
            <a:r>
              <a:rPr lang="en-US" dirty="0" smtClean="0">
                <a:hlinkClick r:id="rId3"/>
              </a:rPr>
              <a:t>)</a:t>
            </a:r>
            <a:r>
              <a:rPr lang="en-US" dirty="0" smtClean="0"/>
              <a:t> </a:t>
            </a:r>
          </a:p>
          <a:p>
            <a:r>
              <a:rPr lang="en-US" b="1" dirty="0" smtClean="0"/>
              <a:t>Jena</a:t>
            </a:r>
            <a:r>
              <a:rPr lang="en-US" dirty="0" smtClean="0"/>
              <a:t> </a:t>
            </a:r>
            <a:r>
              <a:rPr lang="en-US" dirty="0"/>
              <a:t>is an open source Semantic </a:t>
            </a:r>
            <a:r>
              <a:rPr lang="en-US" dirty="0" smtClean="0"/>
              <a:t>Web and linked data </a:t>
            </a:r>
            <a:r>
              <a:rPr lang="en-US" dirty="0"/>
              <a:t>framework </a:t>
            </a:r>
            <a:r>
              <a:rPr lang="en-US" dirty="0" smtClean="0"/>
              <a:t>in </a:t>
            </a:r>
            <a:r>
              <a:rPr lang="en-US" dirty="0"/>
              <a:t>Java. It provides an API to extract data from and write to RDF graphs. The graphs are represented as an abstract "model". </a:t>
            </a:r>
            <a:endParaRPr lang="en-US" dirty="0" smtClean="0"/>
          </a:p>
          <a:p>
            <a:pPr lvl="1"/>
            <a:r>
              <a:rPr lang="en-US" dirty="0" smtClean="0"/>
              <a:t>A </a:t>
            </a:r>
            <a:r>
              <a:rPr lang="en-US" dirty="0"/>
              <a:t>model can be sourced with data from files, databases, URLs or a combination of these. A Model can also be queried through SPARQL and updated through SPARUL</a:t>
            </a:r>
            <a:r>
              <a:rPr lang="en-US" dirty="0" smtClean="0"/>
              <a:t>.</a:t>
            </a:r>
            <a:endParaRPr lang="en-US" dirty="0"/>
          </a:p>
          <a:p>
            <a:r>
              <a:rPr lang="en-US" dirty="0"/>
              <a:t>Jena is similar to </a:t>
            </a:r>
            <a:r>
              <a:rPr lang="en-US" b="1" dirty="0"/>
              <a:t>Sesame</a:t>
            </a:r>
            <a:r>
              <a:rPr lang="en-US" dirty="0"/>
              <a:t>; though, unlike Sesame, Jena provides support for OWL (Web Ontology Language). </a:t>
            </a:r>
            <a:endParaRPr lang="en-US" dirty="0" smtClean="0"/>
          </a:p>
          <a:p>
            <a:pPr lvl="1"/>
            <a:r>
              <a:rPr lang="en-US" dirty="0" smtClean="0"/>
              <a:t>The </a:t>
            </a:r>
            <a:r>
              <a:rPr lang="en-US" dirty="0"/>
              <a:t>framework has various internal </a:t>
            </a:r>
            <a:r>
              <a:rPr lang="en-US" dirty="0" err="1"/>
              <a:t>reasoners</a:t>
            </a:r>
            <a:r>
              <a:rPr lang="en-US" dirty="0"/>
              <a:t> and the Pellet </a:t>
            </a:r>
            <a:r>
              <a:rPr lang="en-US" dirty="0" err="1"/>
              <a:t>reasoner</a:t>
            </a:r>
            <a:r>
              <a:rPr lang="en-US" dirty="0"/>
              <a:t> (an open source Java OWL-DL </a:t>
            </a:r>
            <a:r>
              <a:rPr lang="en-US" dirty="0" err="1"/>
              <a:t>reasoner</a:t>
            </a:r>
            <a:r>
              <a:rPr lang="en-US" dirty="0"/>
              <a:t>) can be set up to work in Jena</a:t>
            </a:r>
            <a:r>
              <a:rPr lang="en-US" dirty="0" smtClean="0"/>
              <a:t>.</a:t>
            </a:r>
          </a:p>
          <a:p>
            <a:r>
              <a:rPr lang="en-US" dirty="0"/>
              <a:t>TDB is a component of Jena for RDF storage and query. </a:t>
            </a:r>
            <a:endParaRPr lang="en-US" dirty="0" smtClean="0"/>
          </a:p>
          <a:p>
            <a:pPr lvl="1"/>
            <a:r>
              <a:rPr lang="en-US" dirty="0" smtClean="0"/>
              <a:t>It supports </a:t>
            </a:r>
            <a:r>
              <a:rPr lang="en-US" dirty="0"/>
              <a:t>the full range of Jena APIs. </a:t>
            </a:r>
            <a:endParaRPr lang="en-US" dirty="0" smtClean="0"/>
          </a:p>
          <a:p>
            <a:pPr lvl="1"/>
            <a:r>
              <a:rPr lang="en-US" dirty="0" smtClean="0"/>
              <a:t>TDB </a:t>
            </a:r>
            <a:r>
              <a:rPr lang="en-US" dirty="0"/>
              <a:t>can be used as a high performance RDF store on a single machine.</a:t>
            </a:r>
          </a:p>
        </p:txBody>
      </p:sp>
    </p:spTree>
    <p:extLst>
      <p:ext uri="{BB962C8B-B14F-4D97-AF65-F5344CB8AC3E}">
        <p14:creationId xmlns:p14="http://schemas.microsoft.com/office/powerpoint/2010/main" val="229288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Sesame</a:t>
            </a:r>
            <a:endParaRPr lang="en-US" dirty="0"/>
          </a:p>
        </p:txBody>
      </p:sp>
      <p:sp>
        <p:nvSpPr>
          <p:cNvPr id="3" name="Content Placeholder 2"/>
          <p:cNvSpPr>
            <a:spLocks noGrp="1"/>
          </p:cNvSpPr>
          <p:nvPr>
            <p:ph idx="1"/>
          </p:nvPr>
        </p:nvSpPr>
        <p:spPr>
          <a:xfrm>
            <a:off x="0" y="955964"/>
            <a:ext cx="9144000" cy="5902036"/>
          </a:xfrm>
        </p:spPr>
        <p:txBody>
          <a:bodyPr>
            <a:normAutofit fontScale="62500" lnSpcReduction="20000"/>
          </a:bodyPr>
          <a:lstStyle/>
          <a:p>
            <a:r>
              <a:rPr lang="en-US" dirty="0">
                <a:hlinkClick r:id="rId2"/>
              </a:rPr>
              <a:t>http://www.openrdf.org</a:t>
            </a:r>
            <a:r>
              <a:rPr lang="en-US" dirty="0" smtClean="0">
                <a:hlinkClick r:id="rId2"/>
              </a:rPr>
              <a:t>/</a:t>
            </a:r>
            <a:r>
              <a:rPr lang="en-US" dirty="0"/>
              <a:t> </a:t>
            </a:r>
            <a:r>
              <a:rPr lang="en-US" dirty="0" smtClean="0"/>
              <a:t/>
            </a:r>
            <a:br>
              <a:rPr lang="en-US" dirty="0" smtClean="0"/>
            </a:br>
            <a:r>
              <a:rPr lang="en-US" dirty="0" smtClean="0">
                <a:hlinkClick r:id="rId3"/>
              </a:rPr>
              <a:t>http</a:t>
            </a:r>
            <a:r>
              <a:rPr lang="en-US" dirty="0">
                <a:hlinkClick r:id="rId3"/>
              </a:rPr>
              <a:t>://en.wikipedia.org/wiki/Sesame_(framework</a:t>
            </a:r>
            <a:r>
              <a:rPr lang="en-US" dirty="0" smtClean="0">
                <a:hlinkClick r:id="rId3"/>
              </a:rPr>
              <a:t>)</a:t>
            </a:r>
            <a:r>
              <a:rPr lang="en-US" dirty="0" smtClean="0"/>
              <a:t>   </a:t>
            </a:r>
          </a:p>
          <a:p>
            <a:r>
              <a:rPr lang="en-US" b="1" dirty="0" smtClean="0"/>
              <a:t>Sesame</a:t>
            </a:r>
            <a:r>
              <a:rPr lang="en-US" dirty="0" smtClean="0"/>
              <a:t> </a:t>
            </a:r>
            <a:r>
              <a:rPr lang="en-US" dirty="0"/>
              <a:t>is a de-facto standard framework for processing RDF data. This includes parsing, storing, </a:t>
            </a:r>
            <a:r>
              <a:rPr lang="en-US" dirty="0" err="1"/>
              <a:t>inferencing</a:t>
            </a:r>
            <a:r>
              <a:rPr lang="en-US" dirty="0"/>
              <a:t> and querying of/over such data. It offers an easy-to-use API that can be connected to all leading RDF storage solutions</a:t>
            </a:r>
            <a:r>
              <a:rPr lang="en-US" dirty="0" smtClean="0"/>
              <a:t>.</a:t>
            </a:r>
            <a:endParaRPr lang="en-US" dirty="0"/>
          </a:p>
          <a:p>
            <a:r>
              <a:rPr lang="en-US" dirty="0"/>
              <a:t>Sesame has been designed with flexibility in mind. It can be deployed on top of a variety of storage systems (relational databases, in-memory, </a:t>
            </a:r>
            <a:r>
              <a:rPr lang="en-US" dirty="0" err="1"/>
              <a:t>filesystems</a:t>
            </a:r>
            <a:r>
              <a:rPr lang="en-US" dirty="0"/>
              <a:t>, keyword indexers, etc.), and offers </a:t>
            </a:r>
            <a:r>
              <a:rPr lang="en-US" dirty="0" smtClean="0"/>
              <a:t>many tools to help </a:t>
            </a:r>
            <a:r>
              <a:rPr lang="en-US" dirty="0"/>
              <a:t>developers to leverage the power of RDF and related standards. </a:t>
            </a:r>
            <a:endParaRPr lang="en-US" dirty="0" smtClean="0"/>
          </a:p>
          <a:p>
            <a:r>
              <a:rPr lang="en-US" dirty="0"/>
              <a:t>Many other </a:t>
            </a:r>
            <a:r>
              <a:rPr lang="en-US" dirty="0" err="1"/>
              <a:t>triplestores</a:t>
            </a:r>
            <a:r>
              <a:rPr lang="en-US" dirty="0"/>
              <a:t> can be used through the Sesame API, including </a:t>
            </a:r>
            <a:r>
              <a:rPr lang="en-US" dirty="0" err="1"/>
              <a:t>Mulgara</a:t>
            </a:r>
            <a:r>
              <a:rPr lang="en-US" dirty="0"/>
              <a:t>, and </a:t>
            </a:r>
            <a:r>
              <a:rPr lang="en-US" dirty="0" err="1"/>
              <a:t>AllegroGraph</a:t>
            </a:r>
            <a:r>
              <a:rPr lang="en-US" dirty="0"/>
              <a:t>. </a:t>
            </a:r>
            <a:endParaRPr lang="en-US" dirty="0" smtClean="0"/>
          </a:p>
          <a:p>
            <a:r>
              <a:rPr lang="en-US" dirty="0" smtClean="0"/>
              <a:t>Sesame </a:t>
            </a:r>
            <a:r>
              <a:rPr lang="en-US" dirty="0"/>
              <a:t>fully supports the SPARQL query language for expressive querying and offers </a:t>
            </a:r>
            <a:r>
              <a:rPr lang="en-US" dirty="0" err="1"/>
              <a:t>transpararent</a:t>
            </a:r>
            <a:r>
              <a:rPr lang="en-US" dirty="0"/>
              <a:t> access to remote RDF repositories using the exact same API as for local access. </a:t>
            </a:r>
            <a:endParaRPr lang="en-US" dirty="0" smtClean="0"/>
          </a:p>
          <a:p>
            <a:r>
              <a:rPr lang="en-US" dirty="0" smtClean="0"/>
              <a:t>Finally</a:t>
            </a:r>
            <a:r>
              <a:rPr lang="en-US" dirty="0"/>
              <a:t>, Sesame supports all main stream RDF file formats, including RDF/XML, Turtle, N-Triples, </a:t>
            </a:r>
            <a:r>
              <a:rPr lang="en-US" dirty="0" err="1"/>
              <a:t>TriG</a:t>
            </a:r>
            <a:r>
              <a:rPr lang="en-US" dirty="0"/>
              <a:t> and </a:t>
            </a:r>
            <a:r>
              <a:rPr lang="en-US" dirty="0" err="1"/>
              <a:t>TriX</a:t>
            </a:r>
            <a:r>
              <a:rPr lang="en-US" dirty="0" smtClean="0"/>
              <a:t>.</a:t>
            </a:r>
          </a:p>
          <a:p>
            <a:r>
              <a:rPr lang="en-US" dirty="0"/>
              <a:t>Sesame supports two query languages: SPARQL and </a:t>
            </a:r>
            <a:r>
              <a:rPr lang="en-US" dirty="0" err="1"/>
              <a:t>SeRQL</a:t>
            </a:r>
            <a:r>
              <a:rPr lang="en-US" dirty="0"/>
              <a:t>. </a:t>
            </a:r>
            <a:endParaRPr lang="en-US" dirty="0" smtClean="0"/>
          </a:p>
          <a:p>
            <a:pPr lvl="1"/>
            <a:r>
              <a:rPr lang="en-US" dirty="0" smtClean="0"/>
              <a:t>Another </a:t>
            </a:r>
            <a:r>
              <a:rPr lang="en-US" dirty="0"/>
              <a:t>component of Sesame is Alibaba, an API that allows for mapping Java classes onto ontologies and for generating Java source files from ontologies. </a:t>
            </a:r>
            <a:endParaRPr lang="en-US" dirty="0" smtClean="0"/>
          </a:p>
          <a:p>
            <a:pPr lvl="1"/>
            <a:r>
              <a:rPr lang="en-US" dirty="0" smtClean="0"/>
              <a:t>This </a:t>
            </a:r>
            <a:r>
              <a:rPr lang="en-US" dirty="0"/>
              <a:t>makes it possible to use specific ontologies like RSS, FOAF and the Dublin Core directly from Java.</a:t>
            </a:r>
            <a:endParaRPr lang="en-US" dirty="0" smtClean="0"/>
          </a:p>
          <a:p>
            <a:r>
              <a:rPr lang="en-US" dirty="0" smtClean="0"/>
              <a:t>Sesame is BSD licensed open software from </a:t>
            </a:r>
            <a:r>
              <a:rPr lang="en-US" dirty="0" err="1" smtClean="0"/>
              <a:t>Aduna</a:t>
            </a:r>
            <a:r>
              <a:rPr lang="en-US" dirty="0" smtClean="0"/>
              <a:t> – a Dutch company</a:t>
            </a:r>
            <a:endParaRPr lang="en-US" dirty="0"/>
          </a:p>
        </p:txBody>
      </p:sp>
    </p:spTree>
    <p:extLst>
      <p:ext uri="{BB962C8B-B14F-4D97-AF65-F5344CB8AC3E}">
        <p14:creationId xmlns:p14="http://schemas.microsoft.com/office/powerpoint/2010/main" val="1160745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b="1" dirty="0" smtClean="0"/>
              <a:t>Tools</a:t>
            </a:r>
            <a:endParaRPr lang="en-US" b="1" dirty="0"/>
          </a:p>
        </p:txBody>
      </p:sp>
    </p:spTree>
    <p:extLst>
      <p:ext uri="{BB962C8B-B14F-4D97-AF65-F5344CB8AC3E}">
        <p14:creationId xmlns:p14="http://schemas.microsoft.com/office/powerpoint/2010/main" val="1373937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a:t>
            </a:r>
            <a:r>
              <a:rPr lang="en-US" dirty="0" err="1" smtClean="0"/>
              <a:t>Lucene</a:t>
            </a:r>
            <a:endParaRPr lang="en-US" dirty="0"/>
          </a:p>
        </p:txBody>
      </p:sp>
      <p:sp>
        <p:nvSpPr>
          <p:cNvPr id="3" name="Content Placeholder 2"/>
          <p:cNvSpPr>
            <a:spLocks noGrp="1"/>
          </p:cNvSpPr>
          <p:nvPr>
            <p:ph idx="1"/>
          </p:nvPr>
        </p:nvSpPr>
        <p:spPr>
          <a:xfrm>
            <a:off x="-1" y="1600200"/>
            <a:ext cx="8942119" cy="5144984"/>
          </a:xfrm>
        </p:spPr>
        <p:txBody>
          <a:bodyPr>
            <a:normAutofit fontScale="92500" lnSpcReduction="20000"/>
          </a:bodyPr>
          <a:lstStyle/>
          <a:p>
            <a:r>
              <a:rPr lang="en-US" dirty="0" smtClean="0">
                <a:hlinkClick r:id="rId2"/>
              </a:rPr>
              <a:t>http</a:t>
            </a:r>
            <a:r>
              <a:rPr lang="en-US" dirty="0">
                <a:hlinkClick r:id="rId2"/>
              </a:rPr>
              <a:t>://lucene.apache.org</a:t>
            </a:r>
            <a:r>
              <a:rPr lang="en-US" dirty="0" smtClean="0">
                <a:hlinkClick r:id="rId2"/>
              </a:rPr>
              <a:t>/</a:t>
            </a:r>
            <a:endParaRPr lang="en-US" dirty="0" smtClean="0"/>
          </a:p>
          <a:p>
            <a:r>
              <a:rPr lang="en-US" dirty="0"/>
              <a:t>Apache </a:t>
            </a:r>
            <a:r>
              <a:rPr lang="en-US" dirty="0" err="1"/>
              <a:t>Lucene</a:t>
            </a:r>
            <a:r>
              <a:rPr lang="en-US" dirty="0"/>
              <a:t> is </a:t>
            </a:r>
            <a:r>
              <a:rPr lang="en-US" dirty="0" smtClean="0"/>
              <a:t>an information </a:t>
            </a:r>
            <a:r>
              <a:rPr lang="en-US" dirty="0"/>
              <a:t>retrieval software </a:t>
            </a:r>
            <a:r>
              <a:rPr lang="en-US" dirty="0" smtClean="0"/>
              <a:t>library.  </a:t>
            </a:r>
            <a:r>
              <a:rPr lang="en-US" dirty="0" err="1" smtClean="0"/>
              <a:t>Lucene</a:t>
            </a:r>
            <a:r>
              <a:rPr lang="en-US" dirty="0" smtClean="0"/>
              <a:t> is of particular historical significance in the Apache Big Data Stack as the project that launched Hadoop, as well as other Apache projects such as </a:t>
            </a:r>
            <a:r>
              <a:rPr lang="en-US" dirty="0" err="1" smtClean="0"/>
              <a:t>Solr</a:t>
            </a:r>
            <a:r>
              <a:rPr lang="en-US" dirty="0" smtClean="0"/>
              <a:t>, Mahout and </a:t>
            </a:r>
            <a:r>
              <a:rPr lang="en-US" dirty="0" err="1" smtClean="0"/>
              <a:t>Nutch</a:t>
            </a:r>
            <a:r>
              <a:rPr lang="en-US" dirty="0" smtClean="0"/>
              <a:t>.</a:t>
            </a:r>
          </a:p>
          <a:p>
            <a:r>
              <a:rPr lang="en-US" dirty="0" smtClean="0"/>
              <a:t>The </a:t>
            </a:r>
            <a:r>
              <a:rPr lang="en-US" dirty="0" err="1" smtClean="0"/>
              <a:t>Lucene</a:t>
            </a:r>
            <a:r>
              <a:rPr lang="en-US" dirty="0" smtClean="0"/>
              <a:t> Core subproject provides capabilities such as searching and indexing, </a:t>
            </a:r>
            <a:r>
              <a:rPr lang="en-US" dirty="0"/>
              <a:t>spellchecking, hit highlighting and </a:t>
            </a:r>
            <a:r>
              <a:rPr lang="en-US" dirty="0" smtClean="0"/>
              <a:t>analysis/tokenization </a:t>
            </a:r>
            <a:r>
              <a:rPr lang="en-US" dirty="0"/>
              <a:t>capabilities.</a:t>
            </a:r>
            <a:endParaRPr lang="en-US" dirty="0" smtClean="0"/>
          </a:p>
          <a:p>
            <a:r>
              <a:rPr lang="en-US" dirty="0" err="1" smtClean="0"/>
              <a:t>Lucene</a:t>
            </a:r>
            <a:r>
              <a:rPr lang="en-US" dirty="0" smtClean="0"/>
              <a:t> is very widely used in large scale applications, for example Twitter uses </a:t>
            </a:r>
            <a:r>
              <a:rPr lang="en-US" dirty="0" err="1" smtClean="0"/>
              <a:t>Lucene</a:t>
            </a:r>
            <a:r>
              <a:rPr lang="en-US" dirty="0" smtClean="0"/>
              <a:t> to support real-time search.   </a:t>
            </a:r>
            <a:endParaRPr lang="en-US" dirty="0"/>
          </a:p>
        </p:txBody>
      </p:sp>
    </p:spTree>
    <p:extLst>
      <p:ext uri="{BB962C8B-B14F-4D97-AF65-F5344CB8AC3E}">
        <p14:creationId xmlns:p14="http://schemas.microsoft.com/office/powerpoint/2010/main" val="2803325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a:t>
            </a:r>
            <a:r>
              <a:rPr lang="en-US" dirty="0" err="1" smtClean="0"/>
              <a:t>Solr</a:t>
            </a:r>
            <a:r>
              <a:rPr lang="en-US" dirty="0" smtClean="0"/>
              <a:t>, </a:t>
            </a:r>
            <a:r>
              <a:rPr lang="en-US" dirty="0" err="1" smtClean="0"/>
              <a:t>Solandra</a:t>
            </a:r>
            <a:endParaRPr lang="en-US" dirty="0"/>
          </a:p>
        </p:txBody>
      </p:sp>
      <p:sp>
        <p:nvSpPr>
          <p:cNvPr id="3" name="Content Placeholder 2"/>
          <p:cNvSpPr>
            <a:spLocks noGrp="1"/>
          </p:cNvSpPr>
          <p:nvPr>
            <p:ph idx="1"/>
          </p:nvPr>
        </p:nvSpPr>
        <p:spPr>
          <a:xfrm>
            <a:off x="0" y="1230284"/>
            <a:ext cx="9144000" cy="5494712"/>
          </a:xfrm>
        </p:spPr>
        <p:txBody>
          <a:bodyPr>
            <a:normAutofit fontScale="62500" lnSpcReduction="20000"/>
          </a:bodyPr>
          <a:lstStyle/>
          <a:p>
            <a:r>
              <a:rPr lang="en-US" b="1" dirty="0" err="1" smtClean="0"/>
              <a:t>Solr</a:t>
            </a:r>
            <a:r>
              <a:rPr lang="en-US" dirty="0"/>
              <a:t> </a:t>
            </a:r>
            <a:r>
              <a:rPr lang="en-US" dirty="0">
                <a:hlinkClick r:id="rId2"/>
              </a:rPr>
              <a:t>http://lucene.apache.org/solr</a:t>
            </a:r>
            <a:r>
              <a:rPr lang="en-US" dirty="0" smtClean="0">
                <a:hlinkClick r:id="rId2"/>
              </a:rPr>
              <a:t>/</a:t>
            </a:r>
            <a:r>
              <a:rPr lang="en-US" dirty="0" smtClean="0"/>
              <a:t> is </a:t>
            </a:r>
            <a:r>
              <a:rPr lang="en-US" dirty="0"/>
              <a:t>the popular, blazing fast open source enterprise search platform from the Apache </a:t>
            </a:r>
            <a:r>
              <a:rPr lang="en-US" dirty="0" err="1" smtClean="0"/>
              <a:t>Lucene</a:t>
            </a:r>
            <a:r>
              <a:rPr lang="en-US" dirty="0" smtClean="0"/>
              <a:t> </a:t>
            </a:r>
            <a:r>
              <a:rPr lang="en-US" dirty="0"/>
              <a:t>project. </a:t>
            </a:r>
            <a:endParaRPr lang="en-US" dirty="0" smtClean="0"/>
          </a:p>
          <a:p>
            <a:pPr lvl="1"/>
            <a:r>
              <a:rPr lang="en-US" dirty="0" smtClean="0"/>
              <a:t>Its </a:t>
            </a:r>
            <a:r>
              <a:rPr lang="en-US" dirty="0"/>
              <a:t>major features include powerful full-text search, hit highlighting, faceted search, near real-time indexing, dynamic clustering, database integration, rich document (e.g., Word, PDF) handling, and geospatial search. </a:t>
            </a:r>
            <a:endParaRPr lang="en-US" dirty="0" smtClean="0"/>
          </a:p>
          <a:p>
            <a:pPr lvl="1"/>
            <a:r>
              <a:rPr lang="en-US" dirty="0" err="1" smtClean="0"/>
              <a:t>Solr</a:t>
            </a:r>
            <a:r>
              <a:rPr lang="en-US" dirty="0" smtClean="0"/>
              <a:t> </a:t>
            </a:r>
            <a:r>
              <a:rPr lang="en-US" dirty="0"/>
              <a:t>is highly reliable, scalable and fault tolerant, providing distributed indexing, replication and load-balanced querying, automated failover and recovery, centralized configuration and more. </a:t>
            </a:r>
            <a:endParaRPr lang="en-US" dirty="0" smtClean="0"/>
          </a:p>
          <a:p>
            <a:pPr lvl="1"/>
            <a:r>
              <a:rPr lang="en-US" dirty="0" err="1" smtClean="0"/>
              <a:t>Solr</a:t>
            </a:r>
            <a:r>
              <a:rPr lang="en-US" dirty="0" smtClean="0"/>
              <a:t> </a:t>
            </a:r>
            <a:r>
              <a:rPr lang="en-US" dirty="0"/>
              <a:t>powers the search and navigation features of many of the world's largest internet sites.</a:t>
            </a:r>
          </a:p>
          <a:p>
            <a:r>
              <a:rPr lang="en-US" dirty="0" err="1"/>
              <a:t>Solr</a:t>
            </a:r>
            <a:r>
              <a:rPr lang="en-US" dirty="0"/>
              <a:t> is written in Java and runs as a standalone full-text search server within a servlet container such as Jetty. </a:t>
            </a:r>
            <a:endParaRPr lang="en-US" dirty="0" smtClean="0"/>
          </a:p>
          <a:p>
            <a:pPr lvl="1"/>
            <a:r>
              <a:rPr lang="en-US" dirty="0" err="1" smtClean="0"/>
              <a:t>Solr</a:t>
            </a:r>
            <a:r>
              <a:rPr lang="en-US" dirty="0" smtClean="0"/>
              <a:t> </a:t>
            </a:r>
            <a:r>
              <a:rPr lang="en-US" dirty="0"/>
              <a:t>uses the </a:t>
            </a:r>
            <a:r>
              <a:rPr lang="en-US" dirty="0" err="1"/>
              <a:t>Lucene</a:t>
            </a:r>
            <a:r>
              <a:rPr lang="en-US" dirty="0"/>
              <a:t> Java search library at its core for full-text indexing and search, and has REST-like HTTP/XML and JSON APIs that make it easy to use from virtually any programming language. </a:t>
            </a:r>
            <a:endParaRPr lang="en-US" dirty="0" smtClean="0"/>
          </a:p>
          <a:p>
            <a:pPr lvl="1"/>
            <a:r>
              <a:rPr lang="en-US" dirty="0" err="1" smtClean="0"/>
              <a:t>Solr</a:t>
            </a:r>
            <a:r>
              <a:rPr lang="en-US" dirty="0" smtClean="0"/>
              <a:t> is essentially a powerful interface to </a:t>
            </a:r>
            <a:r>
              <a:rPr lang="en-US" dirty="0" err="1" smtClean="0"/>
              <a:t>Lucene</a:t>
            </a:r>
            <a:endParaRPr lang="en-US" dirty="0" smtClean="0"/>
          </a:p>
          <a:p>
            <a:r>
              <a:rPr lang="en-US" b="1" dirty="0" err="1" smtClean="0"/>
              <a:t>Solandra</a:t>
            </a:r>
            <a:r>
              <a:rPr lang="en-US" dirty="0" smtClean="0"/>
              <a:t> adds Cassandra to </a:t>
            </a:r>
            <a:r>
              <a:rPr lang="en-US" dirty="0" err="1" smtClean="0"/>
              <a:t>Solr</a:t>
            </a:r>
            <a:r>
              <a:rPr lang="en-US" dirty="0"/>
              <a:t/>
            </a:r>
            <a:br>
              <a:rPr lang="en-US" dirty="0"/>
            </a:br>
            <a:r>
              <a:rPr lang="en-US" dirty="0">
                <a:hlinkClick r:id="rId3"/>
              </a:rPr>
              <a:t>http://</a:t>
            </a:r>
            <a:r>
              <a:rPr lang="en-US" dirty="0" smtClean="0">
                <a:hlinkClick r:id="rId3"/>
              </a:rPr>
              <a:t>www.datastax.com/wp-content/uploads/2011/07/Scaling_Solr_with_Cassandra-CassandraSF2011.pdf</a:t>
            </a:r>
            <a:r>
              <a:rPr lang="en-US" dirty="0" smtClean="0"/>
              <a:t> </a:t>
            </a:r>
            <a:endParaRPr lang="en-US" dirty="0"/>
          </a:p>
        </p:txBody>
      </p:sp>
    </p:spTree>
    <p:extLst>
      <p:ext uri="{BB962C8B-B14F-4D97-AF65-F5344CB8AC3E}">
        <p14:creationId xmlns:p14="http://schemas.microsoft.com/office/powerpoint/2010/main" val="3113628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6501" y="2130425"/>
            <a:ext cx="8994371" cy="1470025"/>
          </a:xfrm>
        </p:spPr>
        <p:txBody>
          <a:bodyPr>
            <a:normAutofit/>
          </a:bodyPr>
          <a:lstStyle/>
          <a:p>
            <a:r>
              <a:rPr lang="en-US" b="1" dirty="0" smtClean="0"/>
              <a:t>NoSQL: Key-Value</a:t>
            </a:r>
            <a:endParaRPr lang="en-US" sz="4000" dirty="0"/>
          </a:p>
        </p:txBody>
      </p:sp>
    </p:spTree>
    <p:extLst>
      <p:ext uri="{BB962C8B-B14F-4D97-AF65-F5344CB8AC3E}">
        <p14:creationId xmlns:p14="http://schemas.microsoft.com/office/powerpoint/2010/main" val="13755698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Voldemort (LinkedIn)</a:t>
            </a:r>
            <a:endParaRPr lang="en-US" dirty="0"/>
          </a:p>
        </p:txBody>
      </p:sp>
      <p:sp>
        <p:nvSpPr>
          <p:cNvPr id="3" name="Content Placeholder 2"/>
          <p:cNvSpPr>
            <a:spLocks noGrp="1"/>
          </p:cNvSpPr>
          <p:nvPr>
            <p:ph idx="1"/>
          </p:nvPr>
        </p:nvSpPr>
        <p:spPr>
          <a:xfrm>
            <a:off x="0" y="1022465"/>
            <a:ext cx="8686800" cy="5611091"/>
          </a:xfrm>
        </p:spPr>
        <p:txBody>
          <a:bodyPr>
            <a:normAutofit fontScale="62500" lnSpcReduction="20000"/>
          </a:bodyPr>
          <a:lstStyle/>
          <a:p>
            <a:r>
              <a:rPr lang="en-US" b="1" dirty="0"/>
              <a:t>Voldemort</a:t>
            </a:r>
            <a:r>
              <a:rPr lang="en-US" dirty="0"/>
              <a:t> </a:t>
            </a:r>
            <a:r>
              <a:rPr lang="en-US" dirty="0">
                <a:hlinkClick r:id="rId2"/>
              </a:rPr>
              <a:t>http://</a:t>
            </a:r>
            <a:r>
              <a:rPr lang="en-US" dirty="0" smtClean="0">
                <a:hlinkClick r:id="rId2"/>
              </a:rPr>
              <a:t>data.linkedin.com/opensource/voldemort</a:t>
            </a:r>
            <a:r>
              <a:rPr lang="en-US" dirty="0"/>
              <a:t> </a:t>
            </a:r>
            <a:r>
              <a:rPr lang="en-US" dirty="0">
                <a:hlinkClick r:id="rId3"/>
              </a:rPr>
              <a:t>http://www.project-voldemort.com/voldemort</a:t>
            </a:r>
            <a:r>
              <a:rPr lang="en-US" dirty="0" smtClean="0">
                <a:hlinkClick r:id="rId3"/>
              </a:rPr>
              <a:t>/</a:t>
            </a:r>
            <a:r>
              <a:rPr lang="en-US" dirty="0" smtClean="0"/>
              <a:t> is </a:t>
            </a:r>
            <a:r>
              <a:rPr lang="en-US" dirty="0"/>
              <a:t>a distributed </a:t>
            </a:r>
            <a:r>
              <a:rPr lang="en-US" dirty="0" smtClean="0"/>
              <a:t>open source Apache license key-value </a:t>
            </a:r>
            <a:r>
              <a:rPr lang="en-US" dirty="0"/>
              <a:t>storage </a:t>
            </a:r>
            <a:r>
              <a:rPr lang="en-US" dirty="0" smtClean="0"/>
              <a:t>system (clone of Amazon Dynamo)</a:t>
            </a:r>
            <a:endParaRPr lang="en-US" dirty="0"/>
          </a:p>
          <a:p>
            <a:r>
              <a:rPr lang="en-US" dirty="0"/>
              <a:t>Data is automatically replicated over multiple servers.</a:t>
            </a:r>
          </a:p>
          <a:p>
            <a:r>
              <a:rPr lang="en-US" dirty="0"/>
              <a:t>Data is automatically partitioned so each server contains only a subset of the total data</a:t>
            </a:r>
          </a:p>
          <a:p>
            <a:r>
              <a:rPr lang="en-US" dirty="0"/>
              <a:t>Server failure is handled transparently</a:t>
            </a:r>
          </a:p>
          <a:p>
            <a:r>
              <a:rPr lang="en-US" dirty="0"/>
              <a:t>Pluggable Storage Engines -- BDB-JE, MySQL, Read-Only</a:t>
            </a:r>
          </a:p>
          <a:p>
            <a:r>
              <a:rPr lang="en-US" dirty="0" smtClean="0"/>
              <a:t>Pluggable </a:t>
            </a:r>
            <a:r>
              <a:rPr lang="en-US" dirty="0"/>
              <a:t>serialization is supported to allow rich keys and values including lists and tuples with named fields, as well as to integrate with common serialization frameworks like Protocol Buffers, Thrift, Avro and Java Serialization</a:t>
            </a:r>
          </a:p>
          <a:p>
            <a:r>
              <a:rPr lang="en-US" dirty="0"/>
              <a:t>Data items are versioned to maximize data integrity in failure scenarios without compromising availability of the system</a:t>
            </a:r>
          </a:p>
          <a:p>
            <a:r>
              <a:rPr lang="en-US" dirty="0"/>
              <a:t>Each node is independent of other nodes with no central point of failure or coordination</a:t>
            </a:r>
          </a:p>
          <a:p>
            <a:r>
              <a:rPr lang="en-US" dirty="0"/>
              <a:t>Good single node performance: you can expect 10-20k operations per second depending on the machines, the network, the disk system, and the data replication factor</a:t>
            </a:r>
          </a:p>
          <a:p>
            <a:r>
              <a:rPr lang="en-US" dirty="0"/>
              <a:t>Support for pluggable data placement strategies to support things like distribution across data centers that are geographically far apart.</a:t>
            </a:r>
          </a:p>
          <a:p>
            <a:endParaRPr lang="en-US" dirty="0"/>
          </a:p>
        </p:txBody>
      </p:sp>
    </p:spTree>
    <p:extLst>
      <p:ext uri="{BB962C8B-B14F-4D97-AF65-F5344CB8AC3E}">
        <p14:creationId xmlns:p14="http://schemas.microsoft.com/office/powerpoint/2010/main" val="3340770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Riak</a:t>
            </a:r>
            <a:endParaRPr lang="en-US" dirty="0"/>
          </a:p>
        </p:txBody>
      </p:sp>
      <p:sp>
        <p:nvSpPr>
          <p:cNvPr id="3" name="Content Placeholder 2"/>
          <p:cNvSpPr>
            <a:spLocks noGrp="1"/>
          </p:cNvSpPr>
          <p:nvPr>
            <p:ph idx="1"/>
          </p:nvPr>
        </p:nvSpPr>
        <p:spPr>
          <a:xfrm>
            <a:off x="0" y="964276"/>
            <a:ext cx="9144000" cy="5893724"/>
          </a:xfrm>
        </p:spPr>
        <p:txBody>
          <a:bodyPr>
            <a:normAutofit/>
          </a:bodyPr>
          <a:lstStyle/>
          <a:p>
            <a:r>
              <a:rPr lang="en-US" sz="2400" dirty="0" err="1"/>
              <a:t>Riak</a:t>
            </a:r>
            <a:r>
              <a:rPr lang="en-US" sz="2400" dirty="0"/>
              <a:t> is </a:t>
            </a:r>
            <a:r>
              <a:rPr lang="en-US" sz="2400" dirty="0" smtClean="0"/>
              <a:t>an Apache licensed </a:t>
            </a:r>
            <a:r>
              <a:rPr lang="en-US" sz="2400" dirty="0"/>
              <a:t>open source, distributed </a:t>
            </a:r>
            <a:r>
              <a:rPr lang="en-US" sz="2400" dirty="0" smtClean="0"/>
              <a:t>key-value database</a:t>
            </a:r>
            <a:r>
              <a:rPr lang="en-US" sz="2400" dirty="0"/>
              <a:t>. </a:t>
            </a:r>
            <a:r>
              <a:rPr lang="en-US" sz="2400" dirty="0" err="1"/>
              <a:t>Riak</a:t>
            </a:r>
            <a:r>
              <a:rPr lang="en-US" sz="2400" dirty="0"/>
              <a:t> is architected for</a:t>
            </a:r>
            <a:r>
              <a:rPr lang="en-US" sz="2400" dirty="0" smtClean="0"/>
              <a:t>:</a:t>
            </a:r>
            <a:endParaRPr lang="en-US" sz="2400" dirty="0"/>
          </a:p>
          <a:p>
            <a:pPr lvl="1"/>
            <a:r>
              <a:rPr lang="en-US" sz="2000" b="1" dirty="0"/>
              <a:t>Low-Latency: </a:t>
            </a:r>
            <a:r>
              <a:rPr lang="en-US" sz="2000" dirty="0" err="1"/>
              <a:t>Riak</a:t>
            </a:r>
            <a:r>
              <a:rPr lang="en-US" sz="2000" dirty="0"/>
              <a:t> is designed to store data and serve requests predictably and quickly, even during peak times.</a:t>
            </a:r>
          </a:p>
          <a:p>
            <a:pPr lvl="1"/>
            <a:r>
              <a:rPr lang="en-US" sz="2000" b="1" dirty="0"/>
              <a:t>Availability: </a:t>
            </a:r>
            <a:r>
              <a:rPr lang="en-US" sz="2000" dirty="0" err="1"/>
              <a:t>Riak</a:t>
            </a:r>
            <a:r>
              <a:rPr lang="en-US" sz="2000" dirty="0"/>
              <a:t> replicates and retrieves data intelligently, making it available for read and write operations even in failure conditions.</a:t>
            </a:r>
          </a:p>
          <a:p>
            <a:pPr lvl="1"/>
            <a:r>
              <a:rPr lang="en-US" sz="2000" b="1" dirty="0"/>
              <a:t>Fault-Tolerance: </a:t>
            </a:r>
            <a:r>
              <a:rPr lang="en-US" sz="2000" dirty="0" err="1"/>
              <a:t>Riak</a:t>
            </a:r>
            <a:r>
              <a:rPr lang="en-US" sz="2000" dirty="0"/>
              <a:t> is fault-tolerant so you can lose access to nodes due to network partition or hardware failure and never lose data.</a:t>
            </a:r>
          </a:p>
          <a:p>
            <a:pPr lvl="1"/>
            <a:r>
              <a:rPr lang="en-US" sz="2000" b="1" dirty="0"/>
              <a:t>Operational Simplicity: </a:t>
            </a:r>
            <a:r>
              <a:rPr lang="en-US" sz="2000" dirty="0" err="1"/>
              <a:t>Riak</a:t>
            </a:r>
            <a:r>
              <a:rPr lang="en-US" sz="2000" dirty="0"/>
              <a:t> allows you to add machines to the cluster easily, without a large operational burden.</a:t>
            </a:r>
          </a:p>
          <a:p>
            <a:pPr lvl="1"/>
            <a:r>
              <a:rPr lang="en-US" sz="2000" b="1" dirty="0"/>
              <a:t>Scalability: </a:t>
            </a:r>
            <a:r>
              <a:rPr lang="en-US" sz="2000" dirty="0" err="1"/>
              <a:t>Riak</a:t>
            </a:r>
            <a:r>
              <a:rPr lang="en-US" sz="2000" dirty="0"/>
              <a:t> automatically distributes data around the cluster and yields a near-linear performance increase as capacity is </a:t>
            </a:r>
            <a:r>
              <a:rPr lang="en-US" sz="2000" dirty="0" smtClean="0"/>
              <a:t>added</a:t>
            </a:r>
          </a:p>
          <a:p>
            <a:r>
              <a:rPr lang="en-US" sz="2400" dirty="0" err="1" smtClean="0"/>
              <a:t>Riak</a:t>
            </a:r>
            <a:r>
              <a:rPr lang="en-US" sz="2400" dirty="0" smtClean="0"/>
              <a:t> uses </a:t>
            </a:r>
            <a:r>
              <a:rPr lang="en-US" sz="2400" dirty="0" err="1" smtClean="0"/>
              <a:t>Solr</a:t>
            </a:r>
            <a:r>
              <a:rPr lang="en-US" sz="2400" dirty="0" smtClean="0"/>
              <a:t> for search</a:t>
            </a:r>
          </a:p>
          <a:p>
            <a:r>
              <a:rPr lang="en-US" sz="2400" dirty="0" err="1" smtClean="0"/>
              <a:t>Riak</a:t>
            </a:r>
            <a:r>
              <a:rPr lang="en-US" sz="2400" dirty="0" smtClean="0"/>
              <a:t> is written mainly in </a:t>
            </a:r>
            <a:r>
              <a:rPr lang="en-US" sz="2400" dirty="0" err="1" smtClean="0"/>
              <a:t>Erlang</a:t>
            </a:r>
            <a:r>
              <a:rPr lang="en-US" sz="2400" dirty="0" smtClean="0"/>
              <a:t> and client </a:t>
            </a:r>
            <a:r>
              <a:rPr lang="en-US" sz="2400" dirty="0"/>
              <a:t>libraries </a:t>
            </a:r>
            <a:r>
              <a:rPr lang="en-US" sz="2400" dirty="0" smtClean="0"/>
              <a:t>exist for </a:t>
            </a:r>
            <a:r>
              <a:rPr lang="en-US" sz="2400" dirty="0"/>
              <a:t>Java, Ruby, Python, and </a:t>
            </a:r>
            <a:r>
              <a:rPr lang="en-US" sz="2400" dirty="0" err="1"/>
              <a:t>Erlang</a:t>
            </a:r>
            <a:r>
              <a:rPr lang="en-US" sz="2400" dirty="0" smtClean="0"/>
              <a:t>.</a:t>
            </a:r>
          </a:p>
          <a:p>
            <a:r>
              <a:rPr lang="en-US" sz="2400" dirty="0" smtClean="0"/>
              <a:t>Comes from Basho Technologies and based on Amazon Dynamo</a:t>
            </a:r>
            <a:endParaRPr lang="en-US" sz="2400" dirty="0"/>
          </a:p>
        </p:txBody>
      </p:sp>
    </p:spTree>
    <p:extLst>
      <p:ext uri="{BB962C8B-B14F-4D97-AF65-F5344CB8AC3E}">
        <p14:creationId xmlns:p14="http://schemas.microsoft.com/office/powerpoint/2010/main" val="2230879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Oracle Berkeley DB Java </a:t>
            </a:r>
            <a:r>
              <a:rPr lang="en-US" dirty="0" smtClean="0"/>
              <a:t>Edition BDB-JE</a:t>
            </a:r>
            <a:endParaRPr lang="en-US" dirty="0"/>
          </a:p>
        </p:txBody>
      </p:sp>
      <p:sp>
        <p:nvSpPr>
          <p:cNvPr id="3" name="Content Placeholder 2"/>
          <p:cNvSpPr>
            <a:spLocks noGrp="1"/>
          </p:cNvSpPr>
          <p:nvPr>
            <p:ph idx="1"/>
          </p:nvPr>
        </p:nvSpPr>
        <p:spPr>
          <a:xfrm>
            <a:off x="0" y="1009997"/>
            <a:ext cx="9144000" cy="5848003"/>
          </a:xfrm>
        </p:spPr>
        <p:txBody>
          <a:bodyPr>
            <a:normAutofit fontScale="85000" lnSpcReduction="20000"/>
          </a:bodyPr>
          <a:lstStyle/>
          <a:p>
            <a:r>
              <a:rPr lang="en-US" dirty="0"/>
              <a:t>Oracle Berkeley DB Java Edition is an open source, embeddable, transactional storage engine written entirely in Java. It takes full advantage of the Java environment to simplify development and deployment. The architecture of Oracle Berkeley DB Java Edition supports very high performance and concurrency for both read-intensive and write-intensive workloads. </a:t>
            </a:r>
            <a:endParaRPr lang="en-US" dirty="0" smtClean="0"/>
          </a:p>
          <a:p>
            <a:r>
              <a:rPr lang="en-US" dirty="0" smtClean="0"/>
              <a:t>It is </a:t>
            </a:r>
            <a:r>
              <a:rPr lang="en-US" dirty="0"/>
              <a:t>not </a:t>
            </a:r>
            <a:r>
              <a:rPr lang="en-US" dirty="0" smtClean="0"/>
              <a:t>SQL and different from the </a:t>
            </a:r>
            <a:r>
              <a:rPr lang="en-US" dirty="0"/>
              <a:t>majority of Java </a:t>
            </a:r>
            <a:r>
              <a:rPr lang="en-US" dirty="0" smtClean="0"/>
              <a:t>solutions, which </a:t>
            </a:r>
            <a:r>
              <a:rPr lang="en-US" dirty="0"/>
              <a:t>use object-to-relational (ORM) solutions like the Java Persistence API (JPA) to map class and instance data into rows and columns in a RDBMS. </a:t>
            </a:r>
            <a:endParaRPr lang="en-US" dirty="0" smtClean="0"/>
          </a:p>
          <a:p>
            <a:pPr lvl="1"/>
            <a:r>
              <a:rPr lang="en-US" dirty="0" smtClean="0"/>
              <a:t>Relational </a:t>
            </a:r>
            <a:r>
              <a:rPr lang="en-US" dirty="0"/>
              <a:t>databases are well suited </a:t>
            </a:r>
            <a:r>
              <a:rPr lang="en-US" dirty="0" smtClean="0"/>
              <a:t/>
            </a:r>
            <a:br>
              <a:rPr lang="en-US" dirty="0" smtClean="0"/>
            </a:br>
            <a:r>
              <a:rPr lang="en-US" dirty="0" smtClean="0"/>
              <a:t>to </a:t>
            </a:r>
            <a:r>
              <a:rPr lang="en-US" dirty="0"/>
              <a:t>data storage and analysis, </a:t>
            </a:r>
            <a:r>
              <a:rPr lang="en-US" dirty="0" smtClean="0"/>
              <a:t/>
            </a:r>
            <a:br>
              <a:rPr lang="en-US" dirty="0" smtClean="0"/>
            </a:br>
            <a:r>
              <a:rPr lang="en-US" dirty="0" smtClean="0"/>
              <a:t>however </a:t>
            </a:r>
            <a:r>
              <a:rPr lang="en-US" dirty="0"/>
              <a:t>most persisted object data </a:t>
            </a:r>
            <a:r>
              <a:rPr lang="en-US" dirty="0" smtClean="0"/>
              <a:t/>
            </a:r>
            <a:br>
              <a:rPr lang="en-US" dirty="0" smtClean="0"/>
            </a:br>
            <a:r>
              <a:rPr lang="en-US" dirty="0" smtClean="0"/>
              <a:t>is </a:t>
            </a:r>
            <a:r>
              <a:rPr lang="en-US" dirty="0"/>
              <a:t>never analyzed using ad-hoc SQL </a:t>
            </a:r>
            <a:r>
              <a:rPr lang="en-US" dirty="0" smtClean="0"/>
              <a:t/>
            </a:r>
            <a:br>
              <a:rPr lang="en-US" dirty="0" smtClean="0"/>
            </a:br>
            <a:r>
              <a:rPr lang="en-US" dirty="0" smtClean="0"/>
              <a:t>queries</a:t>
            </a:r>
            <a:r>
              <a:rPr lang="en-US" dirty="0"/>
              <a:t>; it is usually simply </a:t>
            </a:r>
            <a:r>
              <a:rPr lang="en-US" dirty="0" smtClean="0"/>
              <a:t>retrieved</a:t>
            </a:r>
            <a:br>
              <a:rPr lang="en-US" dirty="0" smtClean="0"/>
            </a:br>
            <a:r>
              <a:rPr lang="en-US" dirty="0" smtClean="0"/>
              <a:t> </a:t>
            </a:r>
            <a:r>
              <a:rPr lang="en-US" dirty="0"/>
              <a:t>and reconstituted as Java objects. </a:t>
            </a:r>
          </a:p>
        </p:txBody>
      </p:sp>
      <p:pic>
        <p:nvPicPr>
          <p:cNvPr id="1026"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4614" y="4407040"/>
            <a:ext cx="3749386" cy="2450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1747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254390&quot;&gt;&lt;property id=&quot;20148&quot; value=&quot;5&quot;/&gt;&lt;property id=&quot;20300&quot; value=&quot;Slide 1 - &amp;quot;Big Data Open Source Software  and Projects ABDS in Summary IX: Level 11B &amp;quot;&quot;/&gt;&lt;property id=&quot;20307&quot; value=&quot;522&quot;/&gt;&lt;/object&gt;&lt;object type=&quot;3&quot; unique_id=&quot;330292&quot;&gt;&lt;property id=&quot;20148&quot; value=&quot;5&quot;/&gt;&lt;property id=&quot;20300&quot; value=&quot;Slide 15 - &amp;quot;Apache HBase&amp;quot;&quot;/&gt;&lt;property id=&quot;20307&quot; value=&quot;617&quot;/&gt;&lt;/object&gt;&lt;object type=&quot;3&quot; unique_id=&quot;330293&quot;&gt;&lt;property id=&quot;20148&quot; value=&quot;5&quot;/&gt;&lt;property id=&quot;20300&quot; value=&quot;Slide 16 - &amp;quot;Apache Cassandra&amp;quot;&quot;/&gt;&lt;property id=&quot;20307&quot; value=&quot;618&quot;/&gt;&lt;/object&gt;&lt;object type=&quot;3&quot; unique_id=&quot;330294&quot;&gt;&lt;property id=&quot;20148&quot; value=&quot;5&quot;/&gt;&lt;property id=&quot;20300&quot; value=&quot;Slide 17 - &amp;quot;Apache Accumulo&amp;quot;&quot;/&gt;&lt;property id=&quot;20307&quot; value=&quot;619&quot;/&gt;&lt;/object&gt;&lt;object type=&quot;3&quot; unique_id=&quot;340925&quot;&gt;&lt;property id=&quot;20148&quot; value=&quot;5&quot;/&gt;&lt;property id=&quot;20300&quot; value=&quot;Slide 4 - &amp;quot;Apache Lucene&amp;quot;&quot;/&gt;&lt;property id=&quot;20307&quot; value=&quot;685&quot;/&gt;&lt;/object&gt;&lt;object type=&quot;3&quot; unique_id=&quot;346681&quot;&gt;&lt;property id=&quot;20148&quot; value=&quot;5&quot;/&gt;&lt;property id=&quot;20300&quot; value=&quot;Slide 2 - &amp;quot;HPC-ABDS Layers&amp;quot;&quot;/&gt;&lt;property id=&quot;20307&quot; value=&quot;694&quot;/&gt;&lt;/object&gt;&lt;object type=&quot;3&quot; unique_id=&quot;395746&quot;&gt;&lt;property id=&quot;20148&quot; value=&quot;5&quot;/&gt;&lt;property id=&quot;20300&quot; value=&quot;Slide 3 - &amp;quot;Tools&amp;quot;&quot;/&gt;&lt;property id=&quot;20307&quot; value=&quot;699&quot;/&gt;&lt;/object&gt;&lt;object type=&quot;3&quot; unique_id=&quot;395747&quot;&gt;&lt;property id=&quot;20148&quot; value=&quot;5&quot;/&gt;&lt;property id=&quot;20300&quot; value=&quot;Slide 5 - &amp;quot;Apache Solr, Solandra&amp;quot;&quot;/&gt;&lt;property id=&quot;20307&quot; value=&quot;715&quot;/&gt;&lt;/object&gt;&lt;object type=&quot;3&quot; unique_id=&quot;395748&quot;&gt;&lt;property id=&quot;20148&quot; value=&quot;5&quot;/&gt;&lt;property id=&quot;20300&quot; value=&quot;Slide 6 - &amp;quot;NoSQL: Key-Value&amp;quot;&quot;/&gt;&lt;property id=&quot;20307&quot; value=&quot;719&quot;/&gt;&lt;/object&gt;&lt;object type=&quot;3&quot; unique_id=&quot;395749&quot;&gt;&lt;property id=&quot;20148&quot; value=&quot;5&quot;/&gt;&lt;property id=&quot;20300&quot; value=&quot;Slide 7 - &amp;quot;Voldemort (LinkedIn)&amp;quot;&quot;/&gt;&lt;property id=&quot;20307&quot; value=&quot;720&quot;/&gt;&lt;/object&gt;&lt;object type=&quot;3&quot; unique_id=&quot;395750&quot;&gt;&lt;property id=&quot;20148&quot; value=&quot;5&quot;/&gt;&lt;property id=&quot;20300&quot; value=&quot;Slide 8 - &amp;quot;Riak&amp;quot;&quot;/&gt;&lt;property id=&quot;20307&quot; value=&quot;721&quot;/&gt;&lt;/object&gt;&lt;object type=&quot;3&quot; unique_id=&quot;395751&quot;&gt;&lt;property id=&quot;20148&quot; value=&quot;5&quot;/&gt;&lt;property id=&quot;20300&quot; value=&quot;Slide 9 - &amp;quot;Oracle Berkeley DB Java Edition BDB-JE&amp;quot;&quot;/&gt;&lt;property id=&quot;20307&quot; value=&quot;722&quot;/&gt;&lt;/object&gt;&lt;object type=&quot;3&quot; unique_id=&quot;395752&quot;&gt;&lt;property id=&quot;20148&quot; value=&quot;5&quot;/&gt;&lt;property id=&quot;20300&quot; value=&quot;Slide 10 - &amp;quot;Google Cloud DataStore&amp;quot;&quot;/&gt;&lt;property id=&quot;20307&quot; value=&quot;723&quot;/&gt;&lt;/object&gt;&lt;object type=&quot;3&quot; unique_id=&quot;395753&quot;&gt;&lt;property id=&quot;20148&quot; value=&quot;5&quot;/&gt;&lt;property id=&quot;20300&quot; value=&quot;Slide 11 - &amp;quot;NoSQL: Document&amp;quot;&quot;/&gt;&lt;property id=&quot;20307&quot; value=&quot;724&quot;/&gt;&lt;/object&gt;&lt;object type=&quot;3&quot; unique_id=&quot;395754&quot;&gt;&lt;property id=&quot;20148&quot; value=&quot;5&quot;/&gt;&lt;property id=&quot;20300&quot; value=&quot;Slide 12 - &amp;quot;Espresso (LinkedIn)&amp;quot;&quot;/&gt;&lt;property id=&quot;20307&quot; value=&quot;725&quot;/&gt;&lt;/object&gt;&lt;object type=&quot;3&quot; unique_id=&quot;395755&quot;&gt;&lt;property id=&quot;20148&quot; value=&quot;5&quot;/&gt;&lt;property id=&quot;20300&quot; value=&quot;Slide 13 - &amp;quot;CouchDB&amp;quot;&quot;/&gt;&lt;property id=&quot;20307&quot; value=&quot;726&quot;/&gt;&lt;/object&gt;&lt;object type=&quot;3&quot; unique_id=&quot;395756&quot;&gt;&lt;property id=&quot;20148&quot; value=&quot;5&quot;/&gt;&lt;property id=&quot;20300&quot; value=&quot;Slide 14 - &amp;quot;NoSQL: Column  Also see Apache Flink in Programming&amp;quot;&quot;/&gt;&lt;property id=&quot;20307&quot; value=&quot;700&quot;/&gt;&lt;/object&gt;&lt;object type=&quot;3&quot; unique_id=&quot;395757&quot;&gt;&lt;property id=&quot;20148&quot; value=&quot;5&quot;/&gt;&lt;property id=&quot;20300&quot; value=&quot;Slide 18 - &amp;quot;NoSQL: Graph&amp;quot;&quot;/&gt;&lt;property id=&quot;20307&quot; value=&quot;703&quot;/&gt;&lt;/object&gt;&lt;object type=&quot;3&quot; unique_id=&quot;395758&quot;&gt;&lt;property id=&quot;20148&quot; value=&quot;5&quot;/&gt;&lt;property id=&quot;20300&quot; value=&quot;Slide 19 - &amp;quot;Neo4J&amp;quot;&quot;/&gt;&lt;property id=&quot;20307&quot; value=&quot;709&quot;/&gt;&lt;/object&gt;&lt;object type=&quot;3&quot; unique_id=&quot;395759&quot;&gt;&lt;property id=&quot;20148&quot; value=&quot;5&quot;/&gt;&lt;property id=&quot;20300&quot; value=&quot;Slide 20 - &amp;quot;Yarcdata Urika&amp;quot;&quot;/&gt;&lt;property id=&quot;20307&quot; value=&quot;710&quot;/&gt;&lt;/object&gt;&lt;object type=&quot;3&quot; unique_id=&quot;395760&quot;&gt;&lt;property id=&quot;20148&quot; value=&quot;5&quot;/&gt;&lt;property id=&quot;20300&quot; value=&quot;Slide 21 - &amp;quot;AllegroGraph&amp;quot;&quot;/&gt;&lt;property id=&quot;20307&quot; value=&quot;712&quot;/&gt;&lt;/object&gt;&lt;object type=&quot;3&quot; unique_id=&quot;395761&quot;&gt;&lt;property id=&quot;20148&quot; value=&quot;5&quot;/&gt;&lt;property id=&quot;20300&quot; value=&quot;Slide 22 - &amp;quot;NoSQL: Triple Store&amp;quot;&quot;/&gt;&lt;property id=&quot;20307&quot; value=&quot;708&quot;/&gt;&lt;/object&gt;&lt;object type=&quot;3&quot; unique_id=&quot;395762&quot;&gt;&lt;property id=&quot;20148&quot; value=&quot;5&quot;/&gt;&lt;property id=&quot;20300&quot; value=&quot;Slide 23 - &amp;quot;Apache Jena&amp;quot;&quot;/&gt;&lt;property id=&quot;20307&quot; value=&quot;707&quot;/&gt;&lt;/object&gt;&lt;object type=&quot;3&quot; unique_id=&quot;395763&quot;&gt;&lt;property id=&quot;20148&quot; value=&quot;5&quot;/&gt;&lt;property id=&quot;20300&quot; value=&quot;Slide 24 - &amp;quot;Sesame&amp;quot;&quot;/&gt;&lt;property id=&quot;20307&quot; value=&quot;713&quot;/&gt;&lt;/object&gt;&lt;/object&gt;&lt;object type=&quot;8&quot; unique_id=&quot;1001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12-0623-Sample-1img-full_V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33658</TotalTime>
  <Words>1822</Words>
  <Application>Microsoft Office PowerPoint</Application>
  <PresentationFormat>On-screen Show (4:3)</PresentationFormat>
  <Paragraphs>183</Paragraphs>
  <Slides>24</Slides>
  <Notes>7</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24</vt:i4>
      </vt:variant>
    </vt:vector>
  </HeadingPairs>
  <TitlesOfParts>
    <vt:vector size="38" baseType="lpstr">
      <vt:lpstr>Arial</vt:lpstr>
      <vt:lpstr>Calibri</vt:lpstr>
      <vt:lpstr>Franklin Gothic Book</vt:lpstr>
      <vt:lpstr>Franklin Gothic Demi</vt:lpstr>
      <vt:lpstr>Franklin Gothic Medium</vt:lpstr>
      <vt:lpstr>Times New Roman</vt:lpstr>
      <vt:lpstr>Office Theme</vt:lpstr>
      <vt:lpstr>12-0623-Sample-1img-full_V5</vt:lpstr>
      <vt:lpstr>1_12-0623-Sample-1img-full_V5</vt:lpstr>
      <vt:lpstr>2_12-0623-Sample-1img-full_V5</vt:lpstr>
      <vt:lpstr>3_12-0623-Sample-1img-full_V5</vt:lpstr>
      <vt:lpstr>4_12-0623-Sample-1img-full_V5</vt:lpstr>
      <vt:lpstr>5_12-0623-Sample-1img-full_V5</vt:lpstr>
      <vt:lpstr>6_12-0623-Sample-1img-full_V5</vt:lpstr>
      <vt:lpstr>Big Data Open Source Software  and Projects ABDS in Summary IX: Level 11B </vt:lpstr>
      <vt:lpstr>HPC-ABDS Layers</vt:lpstr>
      <vt:lpstr>Tools</vt:lpstr>
      <vt:lpstr>Apache Lucene</vt:lpstr>
      <vt:lpstr>Apache Solr, Solandra</vt:lpstr>
      <vt:lpstr>NoSQL: Key-Value</vt:lpstr>
      <vt:lpstr>Voldemort (LinkedIn)</vt:lpstr>
      <vt:lpstr>Riak</vt:lpstr>
      <vt:lpstr>Oracle Berkeley DB Java Edition BDB-JE</vt:lpstr>
      <vt:lpstr>Google Cloud DataStore</vt:lpstr>
      <vt:lpstr>NoSQL: Document</vt:lpstr>
      <vt:lpstr>Espresso (LinkedIn)</vt:lpstr>
      <vt:lpstr>CouchDB</vt:lpstr>
      <vt:lpstr>NoSQL: Column  Also see Apache Flink in Programming</vt:lpstr>
      <vt:lpstr>Apache HBase</vt:lpstr>
      <vt:lpstr>Apache Cassandra</vt:lpstr>
      <vt:lpstr>Apache Accumulo</vt:lpstr>
      <vt:lpstr>NoSQL: Graph</vt:lpstr>
      <vt:lpstr>Neo4J</vt:lpstr>
      <vt:lpstr>Yarcdata Urika</vt:lpstr>
      <vt:lpstr>AllegroGraph</vt:lpstr>
      <vt:lpstr>NoSQL: Triple Store</vt:lpstr>
      <vt:lpstr>Apache Jena</vt:lpstr>
      <vt:lpstr>Sesame</vt:lpstr>
    </vt:vector>
  </TitlesOfParts>
  <Compa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662</cp:revision>
  <dcterms:created xsi:type="dcterms:W3CDTF">2014-02-25T01:32:12Z</dcterms:created>
  <dcterms:modified xsi:type="dcterms:W3CDTF">2014-10-05T02:17:39Z</dcterms:modified>
</cp:coreProperties>
</file>