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13"/>
  </p:notesMasterIdLst>
  <p:sldIdLst>
    <p:sldId id="522" r:id="rId9"/>
    <p:sldId id="797" r:id="rId10"/>
    <p:sldId id="683" r:id="rId11"/>
    <p:sldId id="718" r:id="rId12"/>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15" d="100"/>
          <a:sy n="115" d="100"/>
        </p:scale>
        <p:origin x="46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10/4/2014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http/db.apache.org/derb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ers.google.com/cloud-sql/" TargetMode="External"/><Relationship Id="rId2" Type="http://schemas.openxmlformats.org/officeDocument/2006/relationships/hyperlink" Target="http://msdn.microsoft.com/en-us/library/azure/dn133151.aspx" TargetMode="External"/><Relationship Id="rId1" Type="http://schemas.openxmlformats.org/officeDocument/2006/relationships/slideLayout" Target="../slideLayouts/slideLayout2.xml"/><Relationship Id="rId4" Type="http://schemas.openxmlformats.org/officeDocument/2006/relationships/hyperlink" Target="http://aws.amazon.com/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IX: </a:t>
            </a:r>
            <a:r>
              <a:rPr lang="en-US" b="1" smtClean="0"/>
              <a:t>Level 11C</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15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841248"/>
          </a:xfrm>
        </p:spPr>
        <p:txBody>
          <a:bodyPr>
            <a:normAutofit/>
          </a:bodyPr>
          <a:lstStyle/>
          <a:p>
            <a:r>
              <a:rPr lang="en-US" b="1" dirty="0" smtClean="0"/>
              <a:t>HPC-ABDS Layers</a:t>
            </a:r>
            <a:endParaRPr lang="en-US" b="1" dirty="0"/>
          </a:p>
        </p:txBody>
      </p:sp>
      <p:sp>
        <p:nvSpPr>
          <p:cNvPr id="3" name="Content Placeholder 2"/>
          <p:cNvSpPr>
            <a:spLocks noGrp="1"/>
          </p:cNvSpPr>
          <p:nvPr>
            <p:ph idx="1"/>
          </p:nvPr>
        </p:nvSpPr>
        <p:spPr>
          <a:xfrm>
            <a:off x="0" y="595045"/>
            <a:ext cx="9070428" cy="5640059"/>
          </a:xfrm>
        </p:spPr>
        <p:txBody>
          <a:bodyPr>
            <a:noAutofit/>
          </a:bodyPr>
          <a:lstStyle/>
          <a:p>
            <a:pPr marL="457200" indent="-457200">
              <a:buFont typeface="+mj-lt"/>
              <a:buAutoNum type="arabicParenR"/>
            </a:pPr>
            <a:r>
              <a:rPr lang="en-US" sz="2000" dirty="0"/>
              <a:t>Message Protocols</a:t>
            </a:r>
          </a:p>
          <a:p>
            <a:pPr marL="457200" indent="-457200">
              <a:buFont typeface="+mj-lt"/>
              <a:buAutoNum type="arabicParenR"/>
            </a:pPr>
            <a:r>
              <a:rPr lang="en-US" sz="2000" dirty="0"/>
              <a:t>Distributed Coordination:</a:t>
            </a:r>
          </a:p>
          <a:p>
            <a:pPr marL="457200" indent="-457200">
              <a:buFont typeface="+mj-lt"/>
              <a:buAutoNum type="arabicParenR"/>
            </a:pPr>
            <a:r>
              <a:rPr lang="en-US" sz="2000" dirty="0"/>
              <a:t>Security &amp; Privacy:</a:t>
            </a:r>
          </a:p>
          <a:p>
            <a:pPr marL="457200" indent="-457200">
              <a:buFont typeface="+mj-lt"/>
              <a:buAutoNum type="arabicParenR"/>
            </a:pPr>
            <a:r>
              <a:rPr lang="en-US" sz="2000" dirty="0"/>
              <a:t>Monitoring: </a:t>
            </a:r>
          </a:p>
          <a:p>
            <a:pPr marL="457200" indent="-457200">
              <a:buFont typeface="+mj-lt"/>
              <a:buAutoNum type="arabicParenR"/>
            </a:pPr>
            <a:r>
              <a:rPr lang="en-US" sz="2000" dirty="0" err="1" smtClean="0"/>
              <a:t>IaaS</a:t>
            </a:r>
            <a:r>
              <a:rPr lang="en-US" sz="2000" dirty="0" smtClean="0"/>
              <a:t> </a:t>
            </a:r>
            <a:r>
              <a:rPr lang="en-US" sz="2000" dirty="0"/>
              <a:t>Management from HPC to hypervisors</a:t>
            </a:r>
            <a:r>
              <a:rPr lang="en-US" sz="2000" dirty="0" smtClean="0"/>
              <a:t>:</a:t>
            </a:r>
          </a:p>
          <a:p>
            <a:pPr marL="457200" indent="-457200">
              <a:buFont typeface="+mj-lt"/>
              <a:buAutoNum type="arabicParenR"/>
            </a:pPr>
            <a:r>
              <a:rPr lang="en-US" sz="2000" dirty="0"/>
              <a:t>DevOps: </a:t>
            </a:r>
            <a:endParaRPr lang="en-US" sz="2000" dirty="0" smtClean="0"/>
          </a:p>
          <a:p>
            <a:pPr marL="457200" indent="-457200">
              <a:buFont typeface="+mj-lt"/>
              <a:buAutoNum type="arabicParenR"/>
            </a:pPr>
            <a:r>
              <a:rPr lang="en-US" sz="2000" dirty="0" smtClean="0"/>
              <a:t>Interoperability:</a:t>
            </a:r>
          </a:p>
          <a:p>
            <a:pPr marL="457200" indent="-457200">
              <a:buFont typeface="+mj-lt"/>
              <a:buAutoNum type="arabicParenR"/>
            </a:pPr>
            <a:r>
              <a:rPr lang="en-US" sz="2000" dirty="0"/>
              <a:t>File systems: </a:t>
            </a:r>
            <a:endParaRPr lang="en-US" sz="2000" dirty="0" smtClean="0"/>
          </a:p>
          <a:p>
            <a:pPr marL="457200" indent="-457200">
              <a:buFont typeface="+mj-lt"/>
              <a:buAutoNum type="arabicParenR"/>
            </a:pPr>
            <a:r>
              <a:rPr lang="en-US" sz="2000" dirty="0"/>
              <a:t>Cluster Resource Management: </a:t>
            </a:r>
            <a:endParaRPr lang="en-US" sz="2000" dirty="0" smtClean="0"/>
          </a:p>
          <a:p>
            <a:pPr marL="457200" indent="-457200">
              <a:buFont typeface="+mj-lt"/>
              <a:buAutoNum type="arabicParenR"/>
            </a:pPr>
            <a:r>
              <a:rPr lang="en-US" sz="2000" dirty="0"/>
              <a:t>Data Transport: </a:t>
            </a:r>
            <a:endParaRPr lang="en-US" sz="2000" dirty="0" smtClean="0"/>
          </a:p>
          <a:p>
            <a:pPr marL="457200" indent="-457200">
              <a:buFont typeface="+mj-lt"/>
              <a:buAutoNum type="arabicParenR"/>
            </a:pPr>
            <a:r>
              <a:rPr lang="en-US" sz="2000" b="1" dirty="0" smtClean="0">
                <a:solidFill>
                  <a:srgbClr val="FF0000"/>
                </a:solidFill>
              </a:rPr>
              <a:t>SQL / NoSQL / File </a:t>
            </a:r>
            <a:r>
              <a:rPr lang="en-US" sz="2000" b="1" dirty="0">
                <a:solidFill>
                  <a:srgbClr val="FF0000"/>
                </a:solidFill>
              </a:rPr>
              <a:t>management</a:t>
            </a:r>
            <a:r>
              <a:rPr lang="en-US" sz="2000" b="1" dirty="0" smtClean="0">
                <a:solidFill>
                  <a:srgbClr val="FF0000"/>
                </a:solidFill>
              </a:rPr>
              <a:t>:</a:t>
            </a:r>
          </a:p>
          <a:p>
            <a:pPr marL="457200" indent="-457200">
              <a:buFont typeface="+mj-lt"/>
              <a:buAutoNum type="arabicParenR"/>
            </a:pPr>
            <a:r>
              <a:rPr lang="en-US" sz="2000" dirty="0"/>
              <a:t>In-memory </a:t>
            </a:r>
            <a:r>
              <a:rPr lang="en-US" sz="2000" dirty="0" err="1" smtClean="0"/>
              <a:t>databases&amp;caches</a:t>
            </a:r>
            <a:r>
              <a:rPr lang="en-US" sz="2000" dirty="0" smtClean="0"/>
              <a:t> / Object-relational mapping / Extraction Tools</a:t>
            </a:r>
          </a:p>
          <a:p>
            <a:pPr marL="457200" indent="-457200">
              <a:buFont typeface="+mj-lt"/>
              <a:buAutoNum type="arabicParenR"/>
            </a:pPr>
            <a:r>
              <a:rPr lang="en-US" sz="2000" dirty="0" smtClean="0"/>
              <a:t>Inter </a:t>
            </a:r>
            <a:r>
              <a:rPr lang="en-US" sz="2000" dirty="0"/>
              <a:t>process communication Collectives, point-to-point, </a:t>
            </a:r>
            <a:r>
              <a:rPr lang="en-US" sz="2000" dirty="0" smtClean="0"/>
              <a:t>publish-subscribe</a:t>
            </a:r>
          </a:p>
          <a:p>
            <a:pPr marL="457200" indent="-457200">
              <a:buFont typeface="+mj-lt"/>
              <a:buAutoNum type="arabicParenR"/>
            </a:pPr>
            <a:r>
              <a:rPr lang="en-US" sz="2000" dirty="0"/>
              <a:t>Basic Programming model and runtime, SPMD, Streaming, MapReduce, MPI</a:t>
            </a:r>
            <a:r>
              <a:rPr lang="en-US" sz="2000" dirty="0" smtClean="0"/>
              <a:t>:</a:t>
            </a:r>
          </a:p>
          <a:p>
            <a:pPr marL="457200" indent="-457200">
              <a:buFont typeface="+mj-lt"/>
              <a:buAutoNum type="arabicParenR"/>
            </a:pPr>
            <a:r>
              <a:rPr lang="en-US" sz="2000" dirty="0"/>
              <a:t>High level Programming: </a:t>
            </a:r>
            <a:endParaRPr lang="en-US" sz="2000" dirty="0" smtClean="0"/>
          </a:p>
          <a:p>
            <a:pPr marL="457200" indent="-457200">
              <a:buFont typeface="+mj-lt"/>
              <a:buAutoNum type="arabicParenR"/>
            </a:pPr>
            <a:r>
              <a:rPr lang="en-US" sz="2000" dirty="0"/>
              <a:t>Application and Analytics: </a:t>
            </a:r>
            <a:endParaRPr lang="en-US" sz="2000" dirty="0" smtClean="0"/>
          </a:p>
          <a:p>
            <a:pPr marL="457200" indent="-457200">
              <a:buFont typeface="+mj-lt"/>
              <a:buAutoNum type="arabicParenR"/>
            </a:pPr>
            <a:r>
              <a:rPr lang="en-US" sz="2000" dirty="0"/>
              <a:t>Workflow-Orchestration</a:t>
            </a:r>
            <a:r>
              <a:rPr lang="en-US" sz="2000" dirty="0" smtClean="0"/>
              <a:t>:</a:t>
            </a:r>
          </a:p>
        </p:txBody>
      </p:sp>
      <p:sp>
        <p:nvSpPr>
          <p:cNvPr id="6" name="TextBox 5"/>
          <p:cNvSpPr txBox="1"/>
          <p:nvPr/>
        </p:nvSpPr>
        <p:spPr>
          <a:xfrm>
            <a:off x="4650828" y="287118"/>
            <a:ext cx="4419600" cy="1754326"/>
          </a:xfrm>
          <a:prstGeom prst="rect">
            <a:avLst/>
          </a:prstGeom>
          <a:noFill/>
        </p:spPr>
        <p:txBody>
          <a:bodyPr wrap="square" rtlCol="0">
            <a:spAutoFit/>
          </a:bodyPr>
          <a:lstStyle/>
          <a:p>
            <a:r>
              <a:rPr lang="en-US" dirty="0" smtClean="0">
                <a:solidFill>
                  <a:srgbClr val="FF0000"/>
                </a:solidFill>
              </a:rPr>
              <a:t>Here are 17 functionalities. Technologies are presented in this order</a:t>
            </a:r>
          </a:p>
          <a:p>
            <a:endParaRPr lang="en-US" dirty="0" smtClean="0">
              <a:solidFill>
                <a:srgbClr val="FF0000"/>
              </a:solidFill>
            </a:endParaRPr>
          </a:p>
          <a:p>
            <a:r>
              <a:rPr lang="en-US" dirty="0" smtClean="0">
                <a:solidFill>
                  <a:srgbClr val="FF0000"/>
                </a:solidFill>
              </a:rPr>
              <a:t>4 Cross cutting at top</a:t>
            </a:r>
          </a:p>
          <a:p>
            <a:r>
              <a:rPr lang="en-US" dirty="0" smtClean="0">
                <a:solidFill>
                  <a:srgbClr val="FF0000"/>
                </a:solidFill>
              </a:rPr>
              <a:t>13 in order of layered diagram starting at bottom</a:t>
            </a:r>
            <a:endParaRPr lang="en-US" dirty="0">
              <a:solidFill>
                <a:srgbClr val="FF0000"/>
              </a:solidFill>
            </a:endParaRPr>
          </a:p>
        </p:txBody>
      </p:sp>
      <p:sp>
        <p:nvSpPr>
          <p:cNvPr id="4" name="TextBox 3"/>
          <p:cNvSpPr txBox="1"/>
          <p:nvPr/>
        </p:nvSpPr>
        <p:spPr>
          <a:xfrm>
            <a:off x="5486400" y="4075019"/>
            <a:ext cx="1830245" cy="369332"/>
          </a:xfrm>
          <a:prstGeom prst="rect">
            <a:avLst/>
          </a:prstGeom>
          <a:noFill/>
        </p:spPr>
        <p:txBody>
          <a:bodyPr wrap="none" rtlCol="0">
            <a:spAutoFit/>
          </a:bodyPr>
          <a:lstStyle/>
          <a:p>
            <a:r>
              <a:rPr lang="en-US" b="1" dirty="0" smtClean="0">
                <a:solidFill>
                  <a:srgbClr val="FF0000"/>
                </a:solidFill>
              </a:rPr>
              <a:t>SQL Technologies</a:t>
            </a:r>
            <a:endParaRPr lang="en-US" b="1" dirty="0">
              <a:solidFill>
                <a:srgbClr val="FF0000"/>
              </a:solidFill>
            </a:endParaRPr>
          </a:p>
        </p:txBody>
      </p:sp>
      <p:cxnSp>
        <p:nvCxnSpPr>
          <p:cNvPr id="7" name="Straight Arrow Connector 6"/>
          <p:cNvCxnSpPr/>
          <p:nvPr/>
        </p:nvCxnSpPr>
        <p:spPr>
          <a:xfrm flipH="1">
            <a:off x="4119937" y="4304197"/>
            <a:ext cx="1243173" cy="154112"/>
          </a:xfrm>
          <a:prstGeom prst="straightConnector1">
            <a:avLst/>
          </a:prstGeom>
          <a:ln w="28575" cmpd="sng">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61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Derby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http</a:t>
            </a:r>
            <a:r>
              <a:rPr lang="en-US" dirty="0">
                <a:hlinkClick r:id="rId2"/>
              </a:rPr>
              <a:t>://db.apache.org/derby</a:t>
            </a:r>
            <a:r>
              <a:rPr lang="en-US" dirty="0" smtClean="0">
                <a:hlinkClick r:id="rId2"/>
              </a:rPr>
              <a:t>/</a:t>
            </a:r>
            <a:endParaRPr lang="en-US" dirty="0" smtClean="0"/>
          </a:p>
          <a:p>
            <a:r>
              <a:rPr lang="en-US" dirty="0"/>
              <a:t>Apache Derby </a:t>
            </a:r>
            <a:r>
              <a:rPr lang="en-US" dirty="0" smtClean="0"/>
              <a:t>is </a:t>
            </a:r>
            <a:r>
              <a:rPr lang="en-US" dirty="0"/>
              <a:t>a relational database </a:t>
            </a:r>
            <a:r>
              <a:rPr lang="en-US" dirty="0" smtClean="0"/>
              <a:t>management system written in Java and based on the SQL and JDBC standards</a:t>
            </a:r>
          </a:p>
          <a:p>
            <a:r>
              <a:rPr lang="en-US" dirty="0" smtClean="0"/>
              <a:t>Derby offers a </a:t>
            </a:r>
            <a:r>
              <a:rPr lang="en-US" dirty="0"/>
              <a:t>small </a:t>
            </a:r>
            <a:r>
              <a:rPr lang="en-US" dirty="0" smtClean="0"/>
              <a:t>footprint (~2.6 megabytes), an </a:t>
            </a:r>
            <a:r>
              <a:rPr lang="en-US" dirty="0"/>
              <a:t>embedded JDBC </a:t>
            </a:r>
            <a:r>
              <a:rPr lang="en-US" dirty="0" smtClean="0"/>
              <a:t>driver, and </a:t>
            </a:r>
            <a:r>
              <a:rPr lang="en-US" dirty="0"/>
              <a:t>is easy to </a:t>
            </a:r>
            <a:r>
              <a:rPr lang="en-US" dirty="0" smtClean="0"/>
              <a:t>deploy </a:t>
            </a:r>
            <a:r>
              <a:rPr lang="en-US" dirty="0"/>
              <a:t>and use.</a:t>
            </a:r>
          </a:p>
          <a:p>
            <a:r>
              <a:rPr lang="en-US" dirty="0" smtClean="0"/>
              <a:t>Derby originated in 1996 as a startup out of Oakland, CA called Cloudscape Inc.  Cloudscape was acquired by Informix and then later by IBM.  IBM donated the code to Apache in 2004, creating the Derby incubator project.  </a:t>
            </a:r>
          </a:p>
          <a:p>
            <a:r>
              <a:rPr lang="en-US" dirty="0" smtClean="0"/>
              <a:t>Derby is a subproject of Apache DB.</a:t>
            </a:r>
          </a:p>
          <a:p>
            <a:r>
              <a:rPr lang="en-US" dirty="0" smtClean="0"/>
              <a:t>Derby has been included as part of the Java API since the Java 7 release, rebranded as “</a:t>
            </a:r>
            <a:r>
              <a:rPr lang="en-US" dirty="0" err="1" smtClean="0"/>
              <a:t>JavaDB</a:t>
            </a:r>
            <a:r>
              <a:rPr lang="en-US" dirty="0" smtClean="0"/>
              <a:t>”.  </a:t>
            </a:r>
          </a:p>
          <a:p>
            <a:r>
              <a:rPr lang="en-US" dirty="0" smtClean="0"/>
              <a:t>Typically used as an embedded database. Performance not competitive as a standalone system.</a:t>
            </a:r>
            <a:endParaRPr lang="en-US" dirty="0"/>
          </a:p>
        </p:txBody>
      </p:sp>
    </p:spTree>
    <p:extLst>
      <p:ext uri="{BB962C8B-B14F-4D97-AF65-F5344CB8AC3E}">
        <p14:creationId xmlns:p14="http://schemas.microsoft.com/office/powerpoint/2010/main" val="132708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478582"/>
          </a:xfrm>
        </p:spPr>
        <p:txBody>
          <a:bodyPr>
            <a:normAutofit/>
          </a:bodyPr>
          <a:lstStyle/>
          <a:p>
            <a:r>
              <a:rPr lang="en-US" dirty="0" smtClean="0"/>
              <a:t>Public Cloud </a:t>
            </a:r>
            <a:br>
              <a:rPr lang="en-US" dirty="0" smtClean="0"/>
            </a:br>
            <a:r>
              <a:rPr lang="en-US" dirty="0" smtClean="0"/>
              <a:t>SQL as a Service</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dirty="0" smtClean="0"/>
              <a:t>Provides traditional databases </a:t>
            </a:r>
            <a:br>
              <a:rPr lang="en-US" dirty="0" smtClean="0"/>
            </a:br>
            <a:r>
              <a:rPr lang="en-US" dirty="0" smtClean="0"/>
              <a:t>as a service on clouds</a:t>
            </a:r>
          </a:p>
          <a:p>
            <a:r>
              <a:rPr lang="en-US" dirty="0" smtClean="0"/>
              <a:t>Azure </a:t>
            </a:r>
            <a:r>
              <a:rPr lang="en-US" dirty="0"/>
              <a:t>SQL Service </a:t>
            </a:r>
            <a:r>
              <a:rPr lang="en-US" dirty="0">
                <a:hlinkClick r:id="rId2"/>
              </a:rPr>
              <a:t>http://</a:t>
            </a:r>
            <a:r>
              <a:rPr lang="en-US" dirty="0" smtClean="0">
                <a:hlinkClick r:id="rId2"/>
              </a:rPr>
              <a:t>msdn.microsoft.com/en-us/library/azure/dn133151.aspx</a:t>
            </a:r>
            <a:r>
              <a:rPr lang="en-US" dirty="0" smtClean="0"/>
              <a:t> </a:t>
            </a:r>
            <a:endParaRPr lang="en-US" dirty="0"/>
          </a:p>
          <a:p>
            <a:r>
              <a:rPr lang="en-US" dirty="0" smtClean="0"/>
              <a:t>Google Cloud </a:t>
            </a:r>
            <a:r>
              <a:rPr lang="en-US" dirty="0"/>
              <a:t>SQL </a:t>
            </a:r>
            <a:r>
              <a:rPr lang="en-US" dirty="0">
                <a:hlinkClick r:id="rId3"/>
              </a:rPr>
              <a:t>https://developers.google.com/cloud-sql</a:t>
            </a:r>
            <a:r>
              <a:rPr lang="en-US" dirty="0" smtClean="0">
                <a:hlinkClick r:id="rId3"/>
              </a:rPr>
              <a:t>/</a:t>
            </a:r>
            <a:r>
              <a:rPr lang="en-US" dirty="0" smtClean="0"/>
              <a:t> </a:t>
            </a:r>
          </a:p>
          <a:p>
            <a:r>
              <a:rPr lang="en-US" dirty="0"/>
              <a:t>Amazon Relational Database Service (Amazon RDS) </a:t>
            </a:r>
            <a:r>
              <a:rPr lang="en-US" dirty="0" smtClean="0"/>
              <a:t> </a:t>
            </a:r>
            <a:r>
              <a:rPr lang="en-US" dirty="0" smtClean="0">
                <a:hlinkClick r:id="rId4"/>
              </a:rPr>
              <a:t>http</a:t>
            </a:r>
            <a:r>
              <a:rPr lang="en-US" dirty="0">
                <a:hlinkClick r:id="rId4"/>
              </a:rPr>
              <a:t>://aws.amazon.com/rds</a:t>
            </a:r>
            <a:r>
              <a:rPr lang="en-US" dirty="0" smtClean="0">
                <a:hlinkClick r:id="rId4"/>
              </a:rPr>
              <a:t>/</a:t>
            </a:r>
            <a:r>
              <a:rPr lang="en-US" dirty="0" smtClean="0"/>
              <a:t> with MySQL, PostgreSQL, Oracle and SQL Server </a:t>
            </a:r>
            <a:endParaRPr lang="en-US" dirty="0"/>
          </a:p>
        </p:txBody>
      </p:sp>
    </p:spTree>
    <p:extLst>
      <p:ext uri="{BB962C8B-B14F-4D97-AF65-F5344CB8AC3E}">
        <p14:creationId xmlns:p14="http://schemas.microsoft.com/office/powerpoint/2010/main" val="790813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X: Level 11C &amp;quot;&quot;/&gt;&lt;property id=&quot;20307&quot; value=&quot;522&quot;/&gt;&lt;/object&gt;&lt;object type=&quot;3&quot; unique_id=&quot;340926&quot;&gt;&lt;property id=&quot;20148&quot; value=&quot;5&quot;/&gt;&lt;property id=&quot;20300&quot; value=&quot;Slide 3 - &amp;quot;Apache Derby&amp;quot;&quot;/&gt;&lt;property id=&quot;20307&quot; value=&quot;683&quot;/&gt;&lt;/object&gt;&lt;object type=&quot;3&quot; unique_id=&quot;359486&quot;&gt;&lt;property id=&quot;20148&quot; value=&quot;5&quot;/&gt;&lt;property id=&quot;20300&quot; value=&quot;Slide 4 - &amp;quot;Public Cloud  SQL as a Service&amp;quot;&quot;/&gt;&lt;property id=&quot;20307&quot; value=&quot;718&quot;/&gt;&lt;/object&gt;&lt;object type=&quot;3&quot; unique_id=&quot;388803&quot;&gt;&lt;property id=&quot;20148&quot; value=&quot;5&quot;/&gt;&lt;property id=&quot;20300&quot; value=&quot;Slide 2 - &amp;quot;HPC-ABDS Layers&amp;quot;&quot;/&gt;&lt;property id=&quot;20307&quot; value=&quot;797&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33513</TotalTime>
  <Words>277</Words>
  <Application>Microsoft Office PowerPoint</Application>
  <PresentationFormat>On-screen Show (4:3)</PresentationFormat>
  <Paragraphs>46</Paragraphs>
  <Slides>4</Slides>
  <Notes>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vt:i4>
      </vt:variant>
    </vt:vector>
  </HeadingPairs>
  <TitlesOfParts>
    <vt:vector size="18"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IX: Level 11C </vt:lpstr>
      <vt:lpstr>HPC-ABDS Layers</vt:lpstr>
      <vt:lpstr>Apache Derby</vt:lpstr>
      <vt:lpstr>Public Cloud  SQL as a Service</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646</cp:revision>
  <dcterms:created xsi:type="dcterms:W3CDTF">2014-02-25T01:32:12Z</dcterms:created>
  <dcterms:modified xsi:type="dcterms:W3CDTF">2014-10-04T17:01:22Z</dcterms:modified>
</cp:coreProperties>
</file>