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6"/>
  </p:notesMasterIdLst>
  <p:sldIdLst>
    <p:sldId id="522" r:id="rId9"/>
    <p:sldId id="696" r:id="rId10"/>
    <p:sldId id="704" r:id="rId11"/>
    <p:sldId id="705" r:id="rId12"/>
    <p:sldId id="706" r:id="rId13"/>
    <p:sldId id="707" r:id="rId14"/>
    <p:sldId id="708" r:id="rId15"/>
    <p:sldId id="709" r:id="rId16"/>
    <p:sldId id="746" r:id="rId17"/>
    <p:sldId id="711" r:id="rId18"/>
    <p:sldId id="783" r:id="rId19"/>
    <p:sldId id="784" r:id="rId20"/>
    <p:sldId id="786" r:id="rId21"/>
    <p:sldId id="788" r:id="rId22"/>
    <p:sldId id="787" r:id="rId23"/>
    <p:sldId id="768" r:id="rId24"/>
    <p:sldId id="769" r:id="rId25"/>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15" d="100"/>
          <a:sy n="115" d="100"/>
        </p:scale>
        <p:origin x="468" y="2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aws.amazon.com/sns/" TargetMode="External"/><Relationship Id="rId2" Type="http://schemas.openxmlformats.org/officeDocument/2006/relationships/hyperlink" Target="https://developers.google.com/pubsub" TargetMode="External"/><Relationship Id="rId1" Type="http://schemas.openxmlformats.org/officeDocument/2006/relationships/slideLayout" Target="../slideLayouts/slideLayout2.xml"/><Relationship Id="rId4" Type="http://schemas.openxmlformats.org/officeDocument/2006/relationships/hyperlink" Target="http://msdn.microsoft.com/en-us/library/azure/hh767287.asp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BM_WebSphere_MQ" TargetMode="External"/><Relationship Id="rId2" Type="http://schemas.openxmlformats.org/officeDocument/2006/relationships/hyperlink" Target="http://en.wikipedia.org/wiki/Java_Message_Service" TargetMode="External"/><Relationship Id="rId1" Type="http://schemas.openxmlformats.org/officeDocument/2006/relationships/slideLayout" Target="../slideLayouts/slideLayout2.xml"/><Relationship Id="rId4" Type="http://schemas.openxmlformats.org/officeDocument/2006/relationships/hyperlink" Target="http://blogs.vmware.com/vfabric/2013/02/choosing-your-messaging-protocol-amqp-mqtt-or-stomp.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amqp.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omp.github.i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mqtt.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pi-forum.org/" TargetMode="External"/><Relationship Id="rId2" Type="http://schemas.openxmlformats.org/officeDocument/2006/relationships/hyperlink" Target="http://en.wikipedia.org/wiki/Message_Passing_Interfa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ithub.com/jessezbj/harp-proje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kafka.apach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ctivemq.apach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abbitmq.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qpid.apach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robey.github.io/kestre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zeromq.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etty.i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XII: Level 13</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Cloud Pub/Sub</a:t>
            </a:r>
            <a:endParaRPr lang="en-US" dirty="0"/>
          </a:p>
        </p:txBody>
      </p:sp>
      <p:sp>
        <p:nvSpPr>
          <p:cNvPr id="3" name="Content Placeholder 2"/>
          <p:cNvSpPr>
            <a:spLocks noGrp="1"/>
          </p:cNvSpPr>
          <p:nvPr>
            <p:ph idx="1"/>
          </p:nvPr>
        </p:nvSpPr>
        <p:spPr>
          <a:xfrm>
            <a:off x="0" y="943276"/>
            <a:ext cx="8426918" cy="5914723"/>
          </a:xfrm>
        </p:spPr>
        <p:txBody>
          <a:bodyPr>
            <a:normAutofit fontScale="77500" lnSpcReduction="20000"/>
          </a:bodyPr>
          <a:lstStyle/>
          <a:p>
            <a:r>
              <a:rPr lang="en-US" b="1" dirty="0" smtClean="0"/>
              <a:t>Google Cloud Pub Sub </a:t>
            </a:r>
            <a:r>
              <a:rPr lang="en-US" b="1" dirty="0" smtClean="0">
                <a:hlinkClick r:id="rId2"/>
              </a:rPr>
              <a:t> </a:t>
            </a:r>
            <a:r>
              <a:rPr lang="en-US" dirty="0" smtClean="0">
                <a:hlinkClick r:id="rId2"/>
              </a:rPr>
              <a:t>https</a:t>
            </a:r>
            <a:r>
              <a:rPr lang="en-US" dirty="0">
                <a:hlinkClick r:id="rId2"/>
              </a:rPr>
              <a:t>://</a:t>
            </a:r>
            <a:r>
              <a:rPr lang="en-US" dirty="0" smtClean="0">
                <a:hlinkClick r:id="rId2"/>
              </a:rPr>
              <a:t>developers.google.com/pubsub</a:t>
            </a:r>
            <a:r>
              <a:rPr lang="en-US" dirty="0"/>
              <a:t> </a:t>
            </a:r>
            <a:r>
              <a:rPr lang="en-US" dirty="0" smtClean="0"/>
              <a:t>is a publish-subscribe messaging system offered by Google as a cloud service</a:t>
            </a:r>
          </a:p>
          <a:p>
            <a:pPr lvl="1"/>
            <a:r>
              <a:rPr lang="en-US" dirty="0" smtClean="0"/>
              <a:t>Supports many to many, one to many and many to one communications.</a:t>
            </a:r>
          </a:p>
          <a:p>
            <a:pPr lvl="1"/>
            <a:r>
              <a:rPr lang="en-US" dirty="0" smtClean="0"/>
              <a:t>The publishers can use the HTTP API for sending the data.</a:t>
            </a:r>
          </a:p>
          <a:p>
            <a:pPr lvl="1"/>
            <a:r>
              <a:rPr lang="en-US" dirty="0" smtClean="0"/>
              <a:t>The subscribers can use a pull based API or push based API for receiving the data.</a:t>
            </a:r>
          </a:p>
          <a:p>
            <a:pPr lvl="1"/>
            <a:r>
              <a:rPr lang="en-US" dirty="0" smtClean="0"/>
              <a:t>The service is available as a developer preview and free of charge.</a:t>
            </a:r>
          </a:p>
          <a:p>
            <a:pPr lvl="1"/>
            <a:r>
              <a:rPr lang="en-US" dirty="0"/>
              <a:t>Part of Google Cloud Dataflow that also has </a:t>
            </a:r>
            <a:r>
              <a:rPr lang="en-US" dirty="0" err="1" smtClean="0"/>
              <a:t>FlumeJava</a:t>
            </a:r>
            <a:r>
              <a:rPr lang="en-US" dirty="0" smtClean="0"/>
              <a:t> </a:t>
            </a:r>
            <a:r>
              <a:rPr lang="en-US" dirty="0"/>
              <a:t>and Google </a:t>
            </a:r>
            <a:r>
              <a:rPr lang="en-US" dirty="0" err="1" smtClean="0"/>
              <a:t>MillWheel</a:t>
            </a:r>
            <a:endParaRPr lang="en-US" dirty="0" smtClean="0"/>
          </a:p>
          <a:p>
            <a:r>
              <a:rPr lang="en-US" dirty="0" smtClean="0"/>
              <a:t>See </a:t>
            </a:r>
            <a:r>
              <a:rPr lang="en-US" b="1" dirty="0" smtClean="0"/>
              <a:t>Simple </a:t>
            </a:r>
            <a:r>
              <a:rPr lang="en-US" b="1" dirty="0"/>
              <a:t>Notification Service </a:t>
            </a:r>
            <a:r>
              <a:rPr lang="en-US" dirty="0"/>
              <a:t>(Amazon SNS) </a:t>
            </a:r>
            <a:r>
              <a:rPr lang="en-US" dirty="0">
                <a:hlinkClick r:id="rId3"/>
              </a:rPr>
              <a:t>http://aws.amazon.com/sns</a:t>
            </a:r>
            <a:r>
              <a:rPr lang="en-US" dirty="0" smtClean="0">
                <a:hlinkClick r:id="rId3"/>
              </a:rPr>
              <a:t>/</a:t>
            </a:r>
            <a:r>
              <a:rPr lang="en-US" dirty="0" smtClean="0"/>
              <a:t> for Amazon equivalent and </a:t>
            </a:r>
          </a:p>
          <a:p>
            <a:r>
              <a:rPr lang="en-US" b="1" dirty="0" smtClean="0"/>
              <a:t>Azure Queues </a:t>
            </a:r>
            <a:r>
              <a:rPr lang="en-US" dirty="0" smtClean="0"/>
              <a:t>and Service </a:t>
            </a:r>
            <a:r>
              <a:rPr lang="en-US" dirty="0"/>
              <a:t>Bus Queues </a:t>
            </a:r>
            <a:r>
              <a:rPr lang="en-US" dirty="0" smtClean="0"/>
              <a:t>(advanced functionality) </a:t>
            </a:r>
            <a:r>
              <a:rPr lang="en-US" dirty="0" smtClean="0">
                <a:hlinkClick r:id="rId4"/>
              </a:rPr>
              <a:t>http</a:t>
            </a:r>
            <a:r>
              <a:rPr lang="en-US" dirty="0">
                <a:hlinkClick r:id="rId4"/>
              </a:rPr>
              <a:t>://</a:t>
            </a:r>
            <a:r>
              <a:rPr lang="en-US" dirty="0" smtClean="0">
                <a:hlinkClick r:id="rId4"/>
              </a:rPr>
              <a:t>msdn.microsoft.com/en-us/library/azure/hh767287.aspx</a:t>
            </a:r>
            <a:r>
              <a:rPr lang="en-US" dirty="0" smtClean="0"/>
              <a:t> for Azure equivalent</a:t>
            </a:r>
          </a:p>
          <a:p>
            <a:r>
              <a:rPr lang="en-US" b="1" dirty="0" smtClean="0"/>
              <a:t>Apache Kafka </a:t>
            </a:r>
            <a:r>
              <a:rPr lang="en-US" dirty="0" smtClean="0"/>
              <a:t>is open source capability</a:t>
            </a:r>
            <a:endParaRPr lang="en-US" dirty="0"/>
          </a:p>
        </p:txBody>
      </p:sp>
    </p:spTree>
    <p:extLst>
      <p:ext uri="{BB962C8B-B14F-4D97-AF65-F5344CB8AC3E}">
        <p14:creationId xmlns:p14="http://schemas.microsoft.com/office/powerpoint/2010/main" val="425631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5111"/>
          <a:stretch/>
        </p:blipFill>
        <p:spPr>
          <a:xfrm>
            <a:off x="0" y="0"/>
            <a:ext cx="7956928" cy="6944046"/>
          </a:xfrm>
          <a:prstGeom prst="rect">
            <a:avLst/>
          </a:prstGeom>
        </p:spPr>
      </p:pic>
      <p:sp>
        <p:nvSpPr>
          <p:cNvPr id="8" name="TextBox 7"/>
          <p:cNvSpPr txBox="1"/>
          <p:nvPr/>
        </p:nvSpPr>
        <p:spPr>
          <a:xfrm>
            <a:off x="7922029" y="-16626"/>
            <a:ext cx="1246910" cy="1815882"/>
          </a:xfrm>
          <a:prstGeom prst="rect">
            <a:avLst/>
          </a:prstGeom>
          <a:noFill/>
        </p:spPr>
        <p:txBody>
          <a:bodyPr wrap="square" rtlCol="0">
            <a:spAutoFit/>
          </a:bodyPr>
          <a:lstStyle/>
          <a:p>
            <a:r>
              <a:rPr lang="en-US" sz="1600" b="1" dirty="0" smtClean="0"/>
              <a:t>~2010 Comparison</a:t>
            </a:r>
          </a:p>
          <a:p>
            <a:endParaRPr lang="en-US" sz="1600" b="1" dirty="0"/>
          </a:p>
          <a:p>
            <a:r>
              <a:rPr lang="en-US" sz="1600" b="1" dirty="0" smtClean="0"/>
              <a:t>Important Brokers changed since then</a:t>
            </a:r>
            <a:endParaRPr lang="en-US" sz="1600" b="1" dirty="0"/>
          </a:p>
        </p:txBody>
      </p:sp>
    </p:spTree>
    <p:extLst>
      <p:ext uri="{BB962C8B-B14F-4D97-AF65-F5344CB8AC3E}">
        <p14:creationId xmlns:p14="http://schemas.microsoft.com/office/powerpoint/2010/main" val="2547988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JMS</a:t>
            </a:r>
            <a:r>
              <a:rPr lang="en-US" dirty="0" smtClean="0"/>
              <a:t>, AMQP, Stomp, MQTT I </a:t>
            </a:r>
            <a:endParaRPr lang="en-US" dirty="0"/>
          </a:p>
        </p:txBody>
      </p:sp>
      <p:sp>
        <p:nvSpPr>
          <p:cNvPr id="3" name="Content Placeholder 2"/>
          <p:cNvSpPr>
            <a:spLocks noGrp="1"/>
          </p:cNvSpPr>
          <p:nvPr>
            <p:ph idx="1"/>
          </p:nvPr>
        </p:nvSpPr>
        <p:spPr>
          <a:xfrm>
            <a:off x="0" y="910243"/>
            <a:ext cx="9144000" cy="5947757"/>
          </a:xfrm>
        </p:spPr>
        <p:txBody>
          <a:bodyPr>
            <a:normAutofit fontScale="92500"/>
          </a:bodyPr>
          <a:lstStyle/>
          <a:p>
            <a:r>
              <a:rPr lang="en-US" sz="2400" dirty="0">
                <a:hlinkClick r:id="rId2"/>
              </a:rPr>
              <a:t>http://</a:t>
            </a:r>
            <a:r>
              <a:rPr lang="en-US" sz="2400" dirty="0" smtClean="0">
                <a:hlinkClick r:id="rId2"/>
              </a:rPr>
              <a:t>en.wikipedia.org/wiki/Java_Message_Service</a:t>
            </a:r>
            <a:r>
              <a:rPr lang="en-US" sz="2400" dirty="0" smtClean="0"/>
              <a:t> These are messaging standards typically used to describe messages sent from clients to brokers (like Kafka) where they are queued and inspected by subscribers</a:t>
            </a:r>
          </a:p>
          <a:p>
            <a:r>
              <a:rPr lang="en-US" sz="2400" b="1" dirty="0" smtClean="0"/>
              <a:t>JMS Java Message Service </a:t>
            </a:r>
            <a:r>
              <a:rPr lang="en-US" sz="2400" dirty="0" smtClean="0"/>
              <a:t>was historically very important as first broadly used/available technology for “message oriented middleware” although commercial solutions like “</a:t>
            </a:r>
            <a:r>
              <a:rPr lang="en-US" sz="2400" b="1" dirty="0" smtClean="0"/>
              <a:t>MQ Series</a:t>
            </a:r>
            <a:r>
              <a:rPr lang="en-US" sz="2400" dirty="0"/>
              <a:t>” </a:t>
            </a:r>
            <a:r>
              <a:rPr lang="en-US" sz="2400" dirty="0">
                <a:hlinkClick r:id="rId3"/>
              </a:rPr>
              <a:t>http://</a:t>
            </a:r>
            <a:r>
              <a:rPr lang="en-US" sz="2400" dirty="0" smtClean="0">
                <a:hlinkClick r:id="rId3"/>
              </a:rPr>
              <a:t>en.wikipedia.org/wiki/IBM_WebSphere_MQ</a:t>
            </a:r>
            <a:r>
              <a:rPr lang="en-US" sz="2400" dirty="0" smtClean="0"/>
              <a:t> from IBM were available earlier.</a:t>
            </a:r>
          </a:p>
          <a:p>
            <a:r>
              <a:rPr lang="en-US" sz="2400" dirty="0" smtClean="0"/>
              <a:t>JMS is supported by many brokers like </a:t>
            </a:r>
            <a:r>
              <a:rPr lang="en-US" sz="2400" dirty="0" err="1" smtClean="0"/>
              <a:t>RabbitMQ</a:t>
            </a:r>
            <a:r>
              <a:rPr lang="en-US" sz="2400" dirty="0" smtClean="0"/>
              <a:t> that also support the protocols </a:t>
            </a:r>
            <a:r>
              <a:rPr lang="en-US" sz="2400" dirty="0"/>
              <a:t>AMQP, Stomp, MQTT </a:t>
            </a:r>
            <a:endParaRPr lang="en-US" sz="2400" dirty="0" smtClean="0"/>
          </a:p>
          <a:p>
            <a:r>
              <a:rPr lang="en-US" sz="2400" dirty="0" smtClean="0"/>
              <a:t>JMS is an </a:t>
            </a:r>
            <a:r>
              <a:rPr lang="en-US" sz="2400" b="1" dirty="0" smtClean="0"/>
              <a:t>API</a:t>
            </a:r>
            <a:r>
              <a:rPr lang="en-US" sz="2400" dirty="0" smtClean="0"/>
              <a:t> i.e. defines how accessed in software but does not define nature of messages so different implementations can not be mixed</a:t>
            </a:r>
          </a:p>
          <a:p>
            <a:r>
              <a:rPr lang="en-US" sz="2400" dirty="0"/>
              <a:t>AMQP, Stomp, MQTT </a:t>
            </a:r>
            <a:r>
              <a:rPr lang="en-US" sz="2400" dirty="0">
                <a:hlinkClick r:id="rId4"/>
              </a:rPr>
              <a:t>http://</a:t>
            </a:r>
            <a:r>
              <a:rPr lang="en-US" sz="2400" dirty="0" smtClean="0">
                <a:hlinkClick r:id="rId4"/>
              </a:rPr>
              <a:t>blogs.vmware.com/vfabric/2013/02/choosing-your-messaging-protocol-amqp-mqtt-or-stomp.html</a:t>
            </a:r>
            <a:r>
              <a:rPr lang="en-US" sz="2400" dirty="0" smtClean="0"/>
              <a:t> are</a:t>
            </a:r>
            <a:r>
              <a:rPr lang="en-US" sz="2400" b="1" dirty="0" smtClean="0"/>
              <a:t> protocols </a:t>
            </a:r>
            <a:r>
              <a:rPr lang="en-US" sz="2400" dirty="0" smtClean="0"/>
              <a:t>i.e. nature of messages is defined so messages in these protocols </a:t>
            </a:r>
            <a:r>
              <a:rPr lang="en-US" sz="2400" dirty="0"/>
              <a:t>should</a:t>
            </a:r>
            <a:r>
              <a:rPr lang="en-US" sz="2400" dirty="0" smtClean="0"/>
              <a:t> be interoperable between implementations.</a:t>
            </a:r>
            <a:endParaRPr lang="en-US" sz="2400" dirty="0"/>
          </a:p>
        </p:txBody>
      </p:sp>
    </p:spTree>
    <p:extLst>
      <p:ext uri="{BB962C8B-B14F-4D97-AF65-F5344CB8AC3E}">
        <p14:creationId xmlns:p14="http://schemas.microsoft.com/office/powerpoint/2010/main" val="347990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5502"/>
          </a:xfrm>
        </p:spPr>
        <p:txBody>
          <a:bodyPr/>
          <a:lstStyle/>
          <a:p>
            <a:r>
              <a:rPr lang="en-US" dirty="0" smtClean="0"/>
              <a:t>JMS, </a:t>
            </a:r>
            <a:r>
              <a:rPr lang="en-US" dirty="0" smtClean="0">
                <a:solidFill>
                  <a:srgbClr val="FF0000"/>
                </a:solidFill>
              </a:rPr>
              <a:t>AMQP</a:t>
            </a:r>
            <a:r>
              <a:rPr lang="en-US" dirty="0">
                <a:solidFill>
                  <a:srgbClr val="FF0000"/>
                </a:solidFill>
              </a:rPr>
              <a:t>, </a:t>
            </a:r>
            <a:r>
              <a:rPr lang="en-US" dirty="0"/>
              <a:t>Stomp, </a:t>
            </a:r>
            <a:r>
              <a:rPr lang="en-US" dirty="0" smtClean="0"/>
              <a:t>MQTT II</a:t>
            </a:r>
            <a:endParaRPr lang="en-US" dirty="0"/>
          </a:p>
        </p:txBody>
      </p:sp>
      <p:sp>
        <p:nvSpPr>
          <p:cNvPr id="3" name="Content Placeholder 2"/>
          <p:cNvSpPr>
            <a:spLocks noGrp="1"/>
          </p:cNvSpPr>
          <p:nvPr>
            <p:ph idx="1"/>
          </p:nvPr>
        </p:nvSpPr>
        <p:spPr>
          <a:xfrm>
            <a:off x="0" y="1471353"/>
            <a:ext cx="9144000" cy="5386647"/>
          </a:xfrm>
        </p:spPr>
        <p:txBody>
          <a:bodyPr>
            <a:normAutofit fontScale="62500" lnSpcReduction="20000"/>
          </a:bodyPr>
          <a:lstStyle/>
          <a:p>
            <a:r>
              <a:rPr lang="en-US" b="1" dirty="0"/>
              <a:t>AMQP</a:t>
            </a:r>
            <a:r>
              <a:rPr lang="en-US" dirty="0"/>
              <a:t>, which stands for </a:t>
            </a:r>
            <a:r>
              <a:rPr lang="en-US" b="1" dirty="0"/>
              <a:t>Advanced Message Queuing Protocol</a:t>
            </a:r>
            <a:r>
              <a:rPr lang="en-US" dirty="0"/>
              <a:t>, was designed as an open replacement for existing proprietary messaging middleware. Two of the most important reasons to use AMQP are reliability and interoperability. </a:t>
            </a:r>
            <a:endParaRPr lang="en-US" dirty="0" smtClean="0"/>
          </a:p>
          <a:p>
            <a:r>
              <a:rPr lang="en-US" dirty="0">
                <a:hlinkClick r:id="rId2"/>
              </a:rPr>
              <a:t>http://www.amqp.org</a:t>
            </a:r>
            <a:r>
              <a:rPr lang="en-US" dirty="0" smtClean="0">
                <a:hlinkClick r:id="rId2"/>
              </a:rPr>
              <a:t>/</a:t>
            </a:r>
            <a:r>
              <a:rPr lang="en-US" dirty="0" smtClean="0"/>
              <a:t> is an OASIS standard</a:t>
            </a:r>
          </a:p>
          <a:p>
            <a:r>
              <a:rPr lang="en-US" dirty="0"/>
              <a:t>AMQP is a binary wire protocol which was designed for interoperability between different vendors. Where other protocols have failed, AMQP adoption has been strong. Companies like JP Morgan use it to process 1 billion messages a day. </a:t>
            </a:r>
          </a:p>
          <a:p>
            <a:r>
              <a:rPr lang="en-US" dirty="0" smtClean="0"/>
              <a:t>As </a:t>
            </a:r>
            <a:r>
              <a:rPr lang="en-US" dirty="0"/>
              <a:t>the name implies, it provides a wide range of features related to messaging, including reliable queuing, topic-based publish-and-subscribe messaging, flexible routing, transactions, and security. AMQP exchanges route messages </a:t>
            </a:r>
            <a:r>
              <a:rPr lang="en-US" dirty="0" smtClean="0"/>
              <a:t>by </a:t>
            </a:r>
            <a:r>
              <a:rPr lang="en-US" dirty="0"/>
              <a:t>topic, and also based on headers</a:t>
            </a:r>
            <a:r>
              <a:rPr lang="en-US" dirty="0" smtClean="0"/>
              <a:t>.</a:t>
            </a:r>
            <a:endParaRPr lang="en-US" dirty="0"/>
          </a:p>
          <a:p>
            <a:r>
              <a:rPr lang="en-US" dirty="0"/>
              <a:t>There’s a lot of fine-grained control possible with such a rich feature set. You can restrict access to queues, manage their depth, and more. Features like message properties, annotations and headers make it a good fit for a wide range of enterprise applications. </a:t>
            </a:r>
            <a:endParaRPr lang="en-US" dirty="0" smtClean="0"/>
          </a:p>
          <a:p>
            <a:r>
              <a:rPr lang="en-US" dirty="0" smtClean="0"/>
              <a:t>This </a:t>
            </a:r>
            <a:r>
              <a:rPr lang="en-US" dirty="0"/>
              <a:t>protocol was designed for reliability at the many large companies who depend on messaging to integrate applications and move data around their </a:t>
            </a:r>
            <a:r>
              <a:rPr lang="en-US" dirty="0" smtClean="0"/>
              <a:t>organization</a:t>
            </a:r>
            <a:r>
              <a:rPr lang="en-US" dirty="0"/>
              <a:t>. </a:t>
            </a:r>
            <a:endParaRPr lang="en-US" dirty="0" smtClean="0"/>
          </a:p>
          <a:p>
            <a:r>
              <a:rPr lang="en-US" dirty="0" smtClean="0"/>
              <a:t>In </a:t>
            </a:r>
            <a:r>
              <a:rPr lang="en-US" dirty="0"/>
              <a:t>the case of </a:t>
            </a:r>
            <a:r>
              <a:rPr lang="en-US" dirty="0" err="1"/>
              <a:t>RabbitMQ</a:t>
            </a:r>
            <a:r>
              <a:rPr lang="en-US" dirty="0"/>
              <a:t>, there are many different language implementations and great samples available, making it a good choice for building large scale, reliable, resilient, or clustered messaging infrastructures</a:t>
            </a:r>
            <a:r>
              <a:rPr lang="en-US" dirty="0" smtClean="0"/>
              <a:t>.</a:t>
            </a:r>
            <a:endParaRPr lang="en-US" dirty="0"/>
          </a:p>
        </p:txBody>
      </p:sp>
    </p:spTree>
    <p:extLst>
      <p:ext uri="{BB962C8B-B14F-4D97-AF65-F5344CB8AC3E}">
        <p14:creationId xmlns:p14="http://schemas.microsoft.com/office/powerpoint/2010/main" val="411319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5502"/>
          </a:xfrm>
        </p:spPr>
        <p:txBody>
          <a:bodyPr/>
          <a:lstStyle/>
          <a:p>
            <a:r>
              <a:rPr lang="en-US" dirty="0" smtClean="0"/>
              <a:t>JMS, AMQP</a:t>
            </a:r>
            <a:r>
              <a:rPr lang="en-US" dirty="0"/>
              <a:t>, </a:t>
            </a:r>
            <a:r>
              <a:rPr lang="en-US" dirty="0">
                <a:solidFill>
                  <a:srgbClr val="FF0000"/>
                </a:solidFill>
              </a:rPr>
              <a:t>Stomp</a:t>
            </a:r>
            <a:r>
              <a:rPr lang="en-US" dirty="0"/>
              <a:t>, </a:t>
            </a:r>
            <a:r>
              <a:rPr lang="en-US" dirty="0" smtClean="0"/>
              <a:t>MQTT III</a:t>
            </a:r>
            <a:endParaRPr lang="en-US" dirty="0"/>
          </a:p>
        </p:txBody>
      </p:sp>
      <p:sp>
        <p:nvSpPr>
          <p:cNvPr id="3" name="Content Placeholder 2"/>
          <p:cNvSpPr>
            <a:spLocks noGrp="1"/>
          </p:cNvSpPr>
          <p:nvPr>
            <p:ph idx="1"/>
          </p:nvPr>
        </p:nvSpPr>
        <p:spPr>
          <a:xfrm>
            <a:off x="0" y="1471353"/>
            <a:ext cx="9144000" cy="5386647"/>
          </a:xfrm>
        </p:spPr>
        <p:txBody>
          <a:bodyPr>
            <a:normAutofit fontScale="92500" lnSpcReduction="10000"/>
          </a:bodyPr>
          <a:lstStyle/>
          <a:p>
            <a:r>
              <a:rPr lang="en-US" sz="2400" dirty="0"/>
              <a:t>STOMP </a:t>
            </a:r>
            <a:r>
              <a:rPr lang="en-US" sz="2400" dirty="0">
                <a:hlinkClick r:id="rId2"/>
              </a:rPr>
              <a:t>http://stomp.github.io</a:t>
            </a:r>
            <a:r>
              <a:rPr lang="en-US" sz="2400" dirty="0" smtClean="0">
                <a:hlinkClick r:id="rId2"/>
              </a:rPr>
              <a:t>/</a:t>
            </a:r>
            <a:r>
              <a:rPr lang="en-US" sz="2400" dirty="0" smtClean="0"/>
              <a:t> is the </a:t>
            </a:r>
            <a:r>
              <a:rPr lang="en-US" sz="2400" dirty="0"/>
              <a:t>Simple Text Oriented Messaging </a:t>
            </a:r>
            <a:r>
              <a:rPr lang="en-US" sz="2400" dirty="0" smtClean="0"/>
              <a:t>Protocol</a:t>
            </a:r>
          </a:p>
          <a:p>
            <a:r>
              <a:rPr lang="en-US" sz="2400" dirty="0" smtClean="0"/>
              <a:t>Like AQMP, STOMP </a:t>
            </a:r>
            <a:r>
              <a:rPr lang="en-US" sz="2400" dirty="0"/>
              <a:t>provides an interoperable wire format so that STOMP clients can communicate with any STOMP message broker to provide easy and widespread messaging interoperability among many languages, platforms and brokers.</a:t>
            </a:r>
          </a:p>
          <a:p>
            <a:r>
              <a:rPr lang="en-US" sz="2400" dirty="0" smtClean="0"/>
              <a:t>STOMP </a:t>
            </a:r>
            <a:r>
              <a:rPr lang="en-US" sz="2400" dirty="0"/>
              <a:t>is a very simple and easy to implement protocol, coming from the HTTP school of design; the server side may be hard to implement well, but it is very easy to write a client to get yourself connected</a:t>
            </a:r>
            <a:r>
              <a:rPr lang="en-US" sz="2400" dirty="0" smtClean="0"/>
              <a:t>.</a:t>
            </a:r>
          </a:p>
          <a:p>
            <a:r>
              <a:rPr lang="en-US" sz="2400" dirty="0"/>
              <a:t>STOMP does not, however, deal in queues and topics—it uses a SEND semantic with a “destination” string. The broker must map onto something that it understands internally such as a topic, queue, or </a:t>
            </a:r>
            <a:r>
              <a:rPr lang="en-US" sz="2400" dirty="0" smtClean="0"/>
              <a:t>exchange.</a:t>
            </a:r>
          </a:p>
          <a:p>
            <a:r>
              <a:rPr lang="en-US" sz="2400" dirty="0" smtClean="0"/>
              <a:t>Consumers </a:t>
            </a:r>
            <a:r>
              <a:rPr lang="en-US" sz="2400" dirty="0"/>
              <a:t>then SUBSCRIBE to those destinations. Since those destinations are not mandated in the specification, different brokers may support different </a:t>
            </a:r>
            <a:r>
              <a:rPr lang="en-US" sz="2400" dirty="0" smtClean="0"/>
              <a:t>types </a:t>
            </a:r>
            <a:r>
              <a:rPr lang="en-US" sz="2400" dirty="0"/>
              <a:t>of destination. So, it’s not always straightforward to port code between brokers.</a:t>
            </a:r>
          </a:p>
          <a:p>
            <a:endParaRPr lang="en-US" sz="2400" dirty="0"/>
          </a:p>
        </p:txBody>
      </p:sp>
    </p:spTree>
    <p:extLst>
      <p:ext uri="{BB962C8B-B14F-4D97-AF65-F5344CB8AC3E}">
        <p14:creationId xmlns:p14="http://schemas.microsoft.com/office/powerpoint/2010/main" val="281681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5502"/>
          </a:xfrm>
        </p:spPr>
        <p:txBody>
          <a:bodyPr/>
          <a:lstStyle/>
          <a:p>
            <a:r>
              <a:rPr lang="en-US" dirty="0" smtClean="0"/>
              <a:t>JMS, AMQP</a:t>
            </a:r>
            <a:r>
              <a:rPr lang="en-US" dirty="0"/>
              <a:t>,</a:t>
            </a:r>
            <a:r>
              <a:rPr lang="en-US" dirty="0">
                <a:solidFill>
                  <a:srgbClr val="FF0000"/>
                </a:solidFill>
              </a:rPr>
              <a:t> </a:t>
            </a:r>
            <a:r>
              <a:rPr lang="en-US" dirty="0"/>
              <a:t>Stomp, </a:t>
            </a:r>
            <a:r>
              <a:rPr lang="en-US" dirty="0" smtClean="0">
                <a:solidFill>
                  <a:srgbClr val="FF0000"/>
                </a:solidFill>
              </a:rPr>
              <a:t>MQTT</a:t>
            </a:r>
            <a:r>
              <a:rPr lang="en-US" dirty="0" smtClean="0"/>
              <a:t> IV</a:t>
            </a:r>
            <a:endParaRPr lang="en-US" dirty="0"/>
          </a:p>
        </p:txBody>
      </p:sp>
      <p:sp>
        <p:nvSpPr>
          <p:cNvPr id="3" name="Content Placeholder 2"/>
          <p:cNvSpPr>
            <a:spLocks noGrp="1"/>
          </p:cNvSpPr>
          <p:nvPr>
            <p:ph idx="1"/>
          </p:nvPr>
        </p:nvSpPr>
        <p:spPr>
          <a:xfrm>
            <a:off x="0" y="1338349"/>
            <a:ext cx="9144000" cy="5519651"/>
          </a:xfrm>
        </p:spPr>
        <p:txBody>
          <a:bodyPr>
            <a:normAutofit/>
          </a:bodyPr>
          <a:lstStyle/>
          <a:p>
            <a:r>
              <a:rPr lang="en-US" sz="1600" dirty="0"/>
              <a:t>MQTT (Message Queue Telemetry Transport) </a:t>
            </a:r>
            <a:r>
              <a:rPr lang="en-US" sz="1600" dirty="0">
                <a:hlinkClick r:id="rId2"/>
              </a:rPr>
              <a:t>http://mqtt.org</a:t>
            </a:r>
            <a:r>
              <a:rPr lang="en-US" sz="1600" dirty="0" smtClean="0">
                <a:hlinkClick r:id="rId2"/>
              </a:rPr>
              <a:t>/</a:t>
            </a:r>
            <a:r>
              <a:rPr lang="en-US" sz="1600" dirty="0" smtClean="0"/>
              <a:t> is </a:t>
            </a:r>
            <a:r>
              <a:rPr lang="en-US" sz="1600" dirty="0"/>
              <a:t>a machine-to-machine (M2M)/"Internet of Things" connectivity </a:t>
            </a:r>
            <a:r>
              <a:rPr lang="en-US" sz="1600" dirty="0" smtClean="0"/>
              <a:t>protocol standardized in OASIS</a:t>
            </a:r>
            <a:endParaRPr lang="en-US" sz="1600" dirty="0"/>
          </a:p>
          <a:p>
            <a:r>
              <a:rPr lang="en-US" sz="1600" dirty="0" smtClean="0"/>
              <a:t>It was </a:t>
            </a:r>
            <a:r>
              <a:rPr lang="en-US" sz="1600" dirty="0"/>
              <a:t>originally developed out of IBM’s pervasive computing team and their work with partners in the industrial sector. Over the past couple of years the protocol has been moved into the open source community, seen significant growth in popularity as mobile applications have taken </a:t>
            </a:r>
            <a:r>
              <a:rPr lang="en-US" sz="1600" dirty="0" smtClean="0"/>
              <a:t>off.</a:t>
            </a:r>
            <a:endParaRPr lang="en-US" sz="1600" dirty="0"/>
          </a:p>
          <a:p>
            <a:r>
              <a:rPr lang="en-US" sz="1600" dirty="0"/>
              <a:t>The design principles and aims of MQTT are much more simple and focused than those of AMQP—it provides publish-and-subscribe messaging (no queues, in spite of the name) and was specifically designed for resource-constrained devices and low bandwidth, high latency networks such as dial up lines and satellite links, for example. Basically, it can be used effectively in embedded systems</a:t>
            </a:r>
            <a:r>
              <a:rPr lang="en-US" sz="1600" dirty="0" smtClean="0"/>
              <a:t>.</a:t>
            </a:r>
            <a:endParaRPr lang="en-US" sz="1600" dirty="0"/>
          </a:p>
          <a:p>
            <a:r>
              <a:rPr lang="en-US" sz="1600" dirty="0"/>
              <a:t>One of the advantages MQTT has over more full-featured “enterprise messaging” brokers is that its intentionally low footprint makes it ideal for today’s mobile and developing “Internet of Things” style applications. In fact, companies like Facebook are using it as part of their mobile applications because it has such a low power draw and is light on network bandwidth</a:t>
            </a:r>
            <a:r>
              <a:rPr lang="en-US" sz="1600" dirty="0" smtClean="0"/>
              <a:t>.</a:t>
            </a:r>
            <a:endParaRPr lang="en-US" sz="1600" dirty="0"/>
          </a:p>
          <a:p>
            <a:r>
              <a:rPr lang="en-US" sz="1600" dirty="0"/>
              <a:t>Some of the MQTT-based brokers support many thousands of concurrent device connections. It offers three qualities of service: 1) fire-and-forget / unreliable,2) “at least once” to ensure it is sent a minimum of one time (but might be sent more than one time), and 3) “exactly once</a:t>
            </a:r>
            <a:r>
              <a:rPr lang="en-US" sz="1600" dirty="0" smtClean="0"/>
              <a:t>”.</a:t>
            </a:r>
            <a:endParaRPr lang="en-US" sz="1600" dirty="0"/>
          </a:p>
          <a:p>
            <a:r>
              <a:rPr lang="en-US" sz="1600" dirty="0"/>
              <a:t>MQTT’s strengths are simplicity (just five API methods), a compact binary packet payload (no message properties, compressed headers, much less verbose than something text-based like HTTP), and it makes a good fit for simple push messaging scenarios such as temperature updates, stock price tickers, oil pressure feeds or mobile notifications. It is also very useful for connecting machines together, such as connecting an Arduino device to a web service with MQTT.</a:t>
            </a:r>
          </a:p>
        </p:txBody>
      </p:sp>
    </p:spTree>
    <p:extLst>
      <p:ext uri="{BB962C8B-B14F-4D97-AF65-F5344CB8AC3E}">
        <p14:creationId xmlns:p14="http://schemas.microsoft.com/office/powerpoint/2010/main" val="140074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a:t>
            </a:r>
            <a:endParaRPr lang="en-US" dirty="0"/>
          </a:p>
        </p:txBody>
      </p:sp>
      <p:sp>
        <p:nvSpPr>
          <p:cNvPr id="3" name="Content Placeholder 2"/>
          <p:cNvSpPr>
            <a:spLocks noGrp="1"/>
          </p:cNvSpPr>
          <p:nvPr>
            <p:ph idx="1"/>
          </p:nvPr>
        </p:nvSpPr>
        <p:spPr>
          <a:xfrm>
            <a:off x="0" y="1164205"/>
            <a:ext cx="9144000" cy="5693795"/>
          </a:xfrm>
        </p:spPr>
        <p:txBody>
          <a:bodyPr>
            <a:normAutofit fontScale="92500" lnSpcReduction="10000"/>
          </a:bodyPr>
          <a:lstStyle/>
          <a:p>
            <a:r>
              <a:rPr lang="en-US" sz="2400" dirty="0" smtClean="0"/>
              <a:t>MPI or Message Passing Interface </a:t>
            </a:r>
            <a:r>
              <a:rPr lang="en-US" sz="2400" dirty="0" smtClean="0">
                <a:hlinkClick r:id="rId2"/>
              </a:rPr>
              <a:t>http</a:t>
            </a:r>
            <a:r>
              <a:rPr lang="en-US" sz="2400" dirty="0">
                <a:hlinkClick r:id="rId2"/>
              </a:rPr>
              <a:t>://</a:t>
            </a:r>
            <a:r>
              <a:rPr lang="en-US" sz="2400" dirty="0" smtClean="0">
                <a:hlinkClick r:id="rId2"/>
              </a:rPr>
              <a:t>en.wikipedia.org/wiki/Message_Passing_Interface</a:t>
            </a:r>
            <a:r>
              <a:rPr lang="en-US" sz="2400" dirty="0" smtClean="0"/>
              <a:t> is dominant parallel computing technology developed by a community standardization effort – the MPI forum – buildings many previous technologies</a:t>
            </a:r>
          </a:p>
          <a:p>
            <a:r>
              <a:rPr lang="en-US" sz="2400" dirty="0" smtClean="0"/>
              <a:t>MPI supports two basic types of communication: Point to Point and Collective</a:t>
            </a:r>
          </a:p>
          <a:p>
            <a:r>
              <a:rPr lang="en-US" sz="2400" dirty="0" smtClean="0"/>
              <a:t>Collective communication involves many to many, one to many (Scatter) or many to one (gather) communication. It also involves reduction operations i.e. ability to form add, min, max etc. operations as messages flow through system. </a:t>
            </a:r>
          </a:p>
          <a:p>
            <a:r>
              <a:rPr lang="en-US" sz="2400" dirty="0" smtClean="0"/>
              <a:t>MPI includes rich variety of messaging semantics allowing communication and computation to be overlapped or not</a:t>
            </a:r>
          </a:p>
          <a:p>
            <a:r>
              <a:rPr lang="en-US" sz="2400" dirty="0" smtClean="0"/>
              <a:t>It also includes one </a:t>
            </a:r>
            <a:r>
              <a:rPr lang="en-US" sz="2400" dirty="0"/>
              <a:t>sided operations: write to remote </a:t>
            </a:r>
            <a:r>
              <a:rPr lang="en-US" sz="2400" dirty="0" smtClean="0"/>
              <a:t>memory (put), </a:t>
            </a:r>
            <a:r>
              <a:rPr lang="en-US" sz="2400" dirty="0"/>
              <a:t>a read from remote </a:t>
            </a:r>
            <a:r>
              <a:rPr lang="en-US" sz="2400" dirty="0" smtClean="0"/>
              <a:t>memory (get)</a:t>
            </a:r>
          </a:p>
          <a:p>
            <a:r>
              <a:rPr lang="en-US" sz="2400" dirty="0" smtClean="0"/>
              <a:t>MPI-IO supports parallel access to disk storage</a:t>
            </a:r>
            <a:endParaRPr lang="en-US" sz="2400" dirty="0"/>
          </a:p>
          <a:p>
            <a:r>
              <a:rPr lang="en-US" sz="2400" dirty="0" smtClean="0"/>
              <a:t>MPI just </a:t>
            </a:r>
            <a:r>
              <a:rPr lang="en-US" sz="2400" dirty="0"/>
              <a:t>finished its third revision </a:t>
            </a:r>
            <a:r>
              <a:rPr lang="en-US" sz="2400" dirty="0">
                <a:hlinkClick r:id="rId3"/>
              </a:rPr>
              <a:t>http://www.mpi-forum.org</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39309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401159" cy="776958"/>
          </a:xfrm>
        </p:spPr>
        <p:txBody>
          <a:bodyPr/>
          <a:lstStyle/>
          <a:p>
            <a:r>
              <a:rPr lang="en-US" dirty="0" smtClean="0"/>
              <a:t>Harp</a:t>
            </a:r>
            <a:endParaRPr lang="en-US" dirty="0"/>
          </a:p>
        </p:txBody>
      </p:sp>
      <p:sp>
        <p:nvSpPr>
          <p:cNvPr id="3" name="Content Placeholder 2"/>
          <p:cNvSpPr>
            <a:spLocks noGrp="1"/>
          </p:cNvSpPr>
          <p:nvPr>
            <p:ph idx="1"/>
          </p:nvPr>
        </p:nvSpPr>
        <p:spPr>
          <a:xfrm>
            <a:off x="0" y="771041"/>
            <a:ext cx="9143999" cy="3409690"/>
          </a:xfrm>
        </p:spPr>
        <p:txBody>
          <a:bodyPr>
            <a:normAutofit lnSpcReduction="10000"/>
          </a:bodyPr>
          <a:lstStyle/>
          <a:p>
            <a:r>
              <a:rPr lang="en-US" sz="2000" dirty="0"/>
              <a:t>Hadoop Plugin (on Hadoop 1.2.1 and Hadoop 2.2.0</a:t>
            </a:r>
            <a:r>
              <a:rPr lang="en-US" sz="2000" dirty="0" smtClean="0"/>
              <a:t>) </a:t>
            </a:r>
            <a:br>
              <a:rPr lang="en-US" sz="2000" dirty="0" smtClean="0"/>
            </a:br>
            <a:r>
              <a:rPr lang="en-US" sz="2000" dirty="0" smtClean="0"/>
              <a:t>from </a:t>
            </a:r>
            <a:r>
              <a:rPr lang="en-US" sz="2000" dirty="0"/>
              <a:t>Indiana University </a:t>
            </a:r>
            <a:r>
              <a:rPr lang="en-US" sz="2000" dirty="0">
                <a:hlinkClick r:id="rId2"/>
              </a:rPr>
              <a:t>https://</a:t>
            </a:r>
            <a:r>
              <a:rPr lang="en-US" sz="2000" dirty="0" smtClean="0">
                <a:hlinkClick r:id="rId2"/>
              </a:rPr>
              <a:t>github.com/jessezbj/harp-project</a:t>
            </a:r>
            <a:r>
              <a:rPr lang="en-US" sz="2000" dirty="0" smtClean="0"/>
              <a:t> </a:t>
            </a:r>
            <a:endParaRPr lang="en-US" sz="2000" dirty="0"/>
          </a:p>
          <a:p>
            <a:r>
              <a:rPr lang="en-US" sz="2000" dirty="0"/>
              <a:t>Hierarchical data abstraction on arrays, key-values and graphs for easy programming expressiveness.</a:t>
            </a:r>
          </a:p>
          <a:p>
            <a:r>
              <a:rPr lang="en-US" sz="2000" dirty="0"/>
              <a:t>Collective communication model to support various communication operations on the data abstractions (will extend to Point to Point)</a:t>
            </a:r>
          </a:p>
          <a:p>
            <a:r>
              <a:rPr lang="en-US" sz="2000" dirty="0"/>
              <a:t>Caching with buffer management for memory allocation required from computation and communication </a:t>
            </a:r>
          </a:p>
          <a:p>
            <a:r>
              <a:rPr lang="en-US" sz="2000" dirty="0"/>
              <a:t>BSP style parallelism</a:t>
            </a:r>
          </a:p>
          <a:p>
            <a:r>
              <a:rPr lang="en-US" sz="2000" dirty="0"/>
              <a:t>Fault tolerance with </a:t>
            </a:r>
            <a:r>
              <a:rPr lang="en-US" sz="2000" dirty="0" err="1"/>
              <a:t>checkpointing</a:t>
            </a:r>
            <a:endParaRPr lang="en-US" sz="2000" dirty="0"/>
          </a:p>
          <a:p>
            <a:endParaRPr lang="en-US" sz="1800" dirty="0"/>
          </a:p>
        </p:txBody>
      </p:sp>
      <p:sp>
        <p:nvSpPr>
          <p:cNvPr id="4" name="Text Placeholder 17"/>
          <p:cNvSpPr txBox="1">
            <a:spLocks/>
          </p:cNvSpPr>
          <p:nvPr/>
        </p:nvSpPr>
        <p:spPr>
          <a:xfrm>
            <a:off x="253059" y="3990814"/>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Parallelism Model</a:t>
            </a:r>
            <a:endParaRPr lang="en-US" dirty="0"/>
          </a:p>
        </p:txBody>
      </p:sp>
      <p:sp>
        <p:nvSpPr>
          <p:cNvPr id="5" name="Text Placeholder 19"/>
          <p:cNvSpPr txBox="1">
            <a:spLocks/>
          </p:cNvSpPr>
          <p:nvPr/>
        </p:nvSpPr>
        <p:spPr>
          <a:xfrm>
            <a:off x="5863299" y="3540969"/>
            <a:ext cx="3183147"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Architecture</a:t>
            </a:r>
            <a:endParaRPr lang="en-US" dirty="0"/>
          </a:p>
        </p:txBody>
      </p:sp>
      <p:grpSp>
        <p:nvGrpSpPr>
          <p:cNvPr id="6" name="Group 5"/>
          <p:cNvGrpSpPr/>
          <p:nvPr/>
        </p:nvGrpSpPr>
        <p:grpSpPr>
          <a:xfrm>
            <a:off x="69836" y="4578504"/>
            <a:ext cx="4223351" cy="2197516"/>
            <a:chOff x="619450" y="2618515"/>
            <a:chExt cx="5207216" cy="2548397"/>
          </a:xfrm>
        </p:grpSpPr>
        <p:sp>
          <p:nvSpPr>
            <p:cNvPr id="7" name="Rounded Rectangle 6"/>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8" name="Group 7"/>
            <p:cNvGrpSpPr/>
            <p:nvPr/>
          </p:nvGrpSpPr>
          <p:grpSpPr>
            <a:xfrm>
              <a:off x="3325523" y="3184456"/>
              <a:ext cx="2501143" cy="1558993"/>
              <a:chOff x="7121236" y="2211758"/>
              <a:chExt cx="4525819" cy="2166276"/>
            </a:xfrm>
          </p:grpSpPr>
          <p:sp>
            <p:nvSpPr>
              <p:cNvPr id="19" name="Rounded Rectangle 18"/>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20" name="Rounded Rectangle 19"/>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21" name="Rounded Rectangle 20"/>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22" name="Rounded Rectangle 21"/>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23" name="Straight Connector 22"/>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solidFill>
                      <a:schemeClr val="bg1"/>
                    </a:solidFill>
                  </a:rPr>
                  <a:t>Optimal </a:t>
                </a:r>
                <a:r>
                  <a:rPr lang="en-US" sz="1200" dirty="0">
                    <a:solidFill>
                      <a:schemeClr val="bg1"/>
                    </a:solidFill>
                  </a:rPr>
                  <a:t>Communication</a:t>
                </a:r>
              </a:p>
            </p:txBody>
          </p:sp>
        </p:grpSp>
        <p:sp>
          <p:nvSpPr>
            <p:cNvPr id="9" name="Rounded Rectangle 8"/>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10" name="Rounded Rectangle 9"/>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11" name="Rounded Rectangle 10"/>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12" name="Rounded Rectangle 11"/>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13" name="Straight Connector 12"/>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15" name="Rounded Rectangle 14"/>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16" name="Right Arrow 15"/>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17" name="TextBox 16"/>
            <p:cNvSpPr txBox="1"/>
            <p:nvPr/>
          </p:nvSpPr>
          <p:spPr>
            <a:xfrm>
              <a:off x="3279801" y="2618515"/>
              <a:ext cx="2428589" cy="606763"/>
            </a:xfrm>
            <a:prstGeom prst="rect">
              <a:avLst/>
            </a:prstGeom>
            <a:noFill/>
          </p:spPr>
          <p:txBody>
            <a:bodyPr wrap="square" rtlCol="0">
              <a:spAutoFit/>
            </a:bodyPr>
            <a:lstStyle/>
            <a:p>
              <a:pPr algn="ctr"/>
              <a:r>
                <a:rPr lang="en-US" sz="1400" b="1" dirty="0" smtClean="0"/>
                <a:t>Map-Collective or Map-Communication  </a:t>
              </a:r>
              <a:r>
                <a:rPr lang="en-US" sz="1400" b="1" dirty="0"/>
                <a:t>Model</a:t>
              </a:r>
            </a:p>
          </p:txBody>
        </p:sp>
        <p:sp>
          <p:nvSpPr>
            <p:cNvPr id="18" name="TextBox 17"/>
            <p:cNvSpPr txBox="1"/>
            <p:nvPr/>
          </p:nvSpPr>
          <p:spPr>
            <a:xfrm>
              <a:off x="706682" y="2621650"/>
              <a:ext cx="2269674" cy="356920"/>
            </a:xfrm>
            <a:prstGeom prst="rect">
              <a:avLst/>
            </a:prstGeom>
            <a:noFill/>
          </p:spPr>
          <p:txBody>
            <a:bodyPr wrap="square" rtlCol="0">
              <a:spAutoFit/>
            </a:bodyPr>
            <a:lstStyle/>
            <a:p>
              <a:pPr algn="ctr"/>
              <a:r>
                <a:rPr lang="en-US" sz="1400" b="1" dirty="0" err="1"/>
                <a:t>MapReduce</a:t>
              </a:r>
              <a:r>
                <a:rPr lang="en-US" sz="1400" b="1" dirty="0"/>
                <a:t>  Model</a:t>
              </a:r>
            </a:p>
          </p:txBody>
        </p:sp>
      </p:grpSp>
      <p:grpSp>
        <p:nvGrpSpPr>
          <p:cNvPr id="25" name="Group 24"/>
          <p:cNvGrpSpPr/>
          <p:nvPr/>
        </p:nvGrpSpPr>
        <p:grpSpPr>
          <a:xfrm>
            <a:off x="5156809" y="4465605"/>
            <a:ext cx="3889639" cy="2392395"/>
            <a:chOff x="516900" y="1473352"/>
            <a:chExt cx="9838484" cy="5086250"/>
          </a:xfrm>
        </p:grpSpPr>
        <p:sp>
          <p:nvSpPr>
            <p:cNvPr id="26" name="Rectangle 25"/>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27" name="L-Shape 75"/>
            <p:cNvSpPr/>
            <p:nvPr/>
          </p:nvSpPr>
          <p:spPr>
            <a:xfrm>
              <a:off x="3595076" y="3515421"/>
              <a:ext cx="6760303" cy="1632281"/>
            </a:xfrm>
            <a:custGeom>
              <a:avLst/>
              <a:gdLst>
                <a:gd name="connsiteX0" fmla="*/ 0 w 2672682"/>
                <a:gd name="connsiteY0" fmla="*/ 0 h 767768"/>
                <a:gd name="connsiteX1" fmla="*/ 1444149 w 2672682"/>
                <a:gd name="connsiteY1" fmla="*/ 0 h 767768"/>
                <a:gd name="connsiteX2" fmla="*/ 1444149 w 2672682"/>
                <a:gd name="connsiteY2" fmla="*/ 472116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64055 w 2672682"/>
                <a:gd name="connsiteY3" fmla="*/ 385852 h 767768"/>
                <a:gd name="connsiteX4" fmla="*/ 2672682 w 2672682"/>
                <a:gd name="connsiteY4" fmla="*/ 767768 h 767768"/>
                <a:gd name="connsiteX5" fmla="*/ 0 w 2672682"/>
                <a:gd name="connsiteY5" fmla="*/ 767768 h 767768"/>
                <a:gd name="connsiteX6" fmla="*/ 0 w 2672682"/>
                <a:gd name="connsiteY6" fmla="*/ 0 h 7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682" h="767768">
                  <a:moveTo>
                    <a:pt x="0" y="0"/>
                  </a:moveTo>
                  <a:lnTo>
                    <a:pt x="1444149" y="0"/>
                  </a:lnTo>
                  <a:lnTo>
                    <a:pt x="1504534" y="377225"/>
                  </a:lnTo>
                  <a:lnTo>
                    <a:pt x="2664055" y="385852"/>
                  </a:lnTo>
                  <a:lnTo>
                    <a:pt x="2672682" y="767768"/>
                  </a:lnTo>
                  <a:lnTo>
                    <a:pt x="0" y="767768"/>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smtClean="0"/>
            </a:p>
            <a:p>
              <a:pPr algn="ctr"/>
              <a:r>
                <a:rPr lang="en-US" sz="1400" dirty="0" smtClean="0"/>
                <a:t>MapReduce </a:t>
              </a:r>
              <a:r>
                <a:rPr lang="en-US" sz="1400" dirty="0"/>
                <a:t>V2</a:t>
              </a:r>
            </a:p>
          </p:txBody>
        </p:sp>
        <p:sp>
          <p:nvSpPr>
            <p:cNvPr id="28" name="Rectangle 27"/>
            <p:cNvSpPr/>
            <p:nvPr/>
          </p:nvSpPr>
          <p:spPr>
            <a:xfrm>
              <a:off x="7031339" y="3442735"/>
              <a:ext cx="3324039" cy="8771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t>Harp</a:t>
              </a:r>
            </a:p>
          </p:txBody>
        </p:sp>
        <p:sp>
          <p:nvSpPr>
            <p:cNvPr id="29" name="Rectangle 28"/>
            <p:cNvSpPr/>
            <p:nvPr/>
          </p:nvSpPr>
          <p:spPr>
            <a:xfrm>
              <a:off x="3595076" y="1473352"/>
              <a:ext cx="3324039" cy="1889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30" name="Rectangle 29"/>
            <p:cNvSpPr/>
            <p:nvPr/>
          </p:nvSpPr>
          <p:spPr>
            <a:xfrm>
              <a:off x="7031345" y="1473352"/>
              <a:ext cx="3324039" cy="18896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Map-Collective </a:t>
              </a:r>
              <a:br>
                <a:rPr lang="en-US" sz="1200" dirty="0" smtClean="0"/>
              </a:br>
              <a:r>
                <a:rPr lang="en-US" sz="1200" dirty="0" smtClean="0"/>
                <a:t>or Map-Communication </a:t>
              </a:r>
              <a:r>
                <a:rPr lang="en-US" sz="1200" dirty="0"/>
                <a:t>Applications</a:t>
              </a:r>
            </a:p>
          </p:txBody>
        </p:sp>
        <p:sp>
          <p:nvSpPr>
            <p:cNvPr id="31" name="TextBox 30"/>
            <p:cNvSpPr txBox="1"/>
            <p:nvPr/>
          </p:nvSpPr>
          <p:spPr>
            <a:xfrm>
              <a:off x="516900" y="2132221"/>
              <a:ext cx="2759207" cy="725296"/>
            </a:xfrm>
            <a:prstGeom prst="rect">
              <a:avLst/>
            </a:prstGeom>
            <a:noFill/>
          </p:spPr>
          <p:txBody>
            <a:bodyPr wrap="square" rtlCol="0">
              <a:spAutoFit/>
            </a:bodyPr>
            <a:lstStyle/>
            <a:p>
              <a:r>
                <a:rPr lang="en-US" sz="1400" b="1" dirty="0"/>
                <a:t>Application</a:t>
              </a:r>
            </a:p>
          </p:txBody>
        </p:sp>
        <p:sp>
          <p:nvSpPr>
            <p:cNvPr id="32" name="TextBox 31"/>
            <p:cNvSpPr txBox="1"/>
            <p:nvPr/>
          </p:nvSpPr>
          <p:spPr>
            <a:xfrm>
              <a:off x="562738" y="4079840"/>
              <a:ext cx="2774938" cy="725295"/>
            </a:xfrm>
            <a:prstGeom prst="rect">
              <a:avLst/>
            </a:prstGeom>
            <a:noFill/>
          </p:spPr>
          <p:txBody>
            <a:bodyPr wrap="square" rtlCol="0">
              <a:spAutoFit/>
            </a:bodyPr>
            <a:lstStyle/>
            <a:p>
              <a:r>
                <a:rPr lang="en-US" sz="1400" b="1" dirty="0"/>
                <a:t>Framework</a:t>
              </a:r>
            </a:p>
          </p:txBody>
        </p:sp>
        <p:sp>
          <p:nvSpPr>
            <p:cNvPr id="33" name="TextBox 32"/>
            <p:cNvSpPr txBox="1"/>
            <p:nvPr/>
          </p:nvSpPr>
          <p:spPr>
            <a:xfrm>
              <a:off x="828665" y="5326603"/>
              <a:ext cx="2571765" cy="1232999"/>
            </a:xfrm>
            <a:prstGeom prst="rect">
              <a:avLst/>
            </a:prstGeom>
            <a:noFill/>
          </p:spPr>
          <p:txBody>
            <a:bodyPr wrap="square" rtlCol="0">
              <a:spAutoFit/>
            </a:bodyPr>
            <a:lstStyle/>
            <a:p>
              <a:r>
                <a:rPr lang="en-US" sz="1400" b="1" dirty="0"/>
                <a:t>Resource Manager</a:t>
              </a:r>
            </a:p>
          </p:txBody>
        </p:sp>
        <p:cxnSp>
          <p:nvCxnSpPr>
            <p:cNvPr id="34" name="Straight Connector 33"/>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5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b="1" dirty="0" smtClean="0">
                <a:solidFill>
                  <a:srgbClr val="FF0000"/>
                </a:solidFill>
              </a:rPr>
              <a:t>Inter </a:t>
            </a:r>
            <a:r>
              <a:rPr lang="en-US" sz="2000" b="1" dirty="0">
                <a:solidFill>
                  <a:srgbClr val="FF0000"/>
                </a:solidFill>
              </a:rPr>
              <a:t>process communication Collectives, point-to-point, </a:t>
            </a:r>
            <a:r>
              <a:rPr lang="en-US" sz="2000" b="1" dirty="0" smtClean="0">
                <a:solidFill>
                  <a:srgbClr val="FF0000"/>
                </a:solidFill>
              </a:rPr>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389939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smtClean="0"/>
              <a:t>Kafka (LinkedIn)</a:t>
            </a:r>
            <a:endParaRPr lang="en-US" dirty="0"/>
          </a:p>
        </p:txBody>
      </p:sp>
      <p:sp>
        <p:nvSpPr>
          <p:cNvPr id="3" name="Content Placeholder 2"/>
          <p:cNvSpPr>
            <a:spLocks noGrp="1"/>
          </p:cNvSpPr>
          <p:nvPr>
            <p:ph idx="1"/>
          </p:nvPr>
        </p:nvSpPr>
        <p:spPr>
          <a:xfrm>
            <a:off x="83127" y="1193491"/>
            <a:ext cx="8603673" cy="5664509"/>
          </a:xfrm>
        </p:spPr>
        <p:txBody>
          <a:bodyPr>
            <a:normAutofit fontScale="92500" lnSpcReduction="20000"/>
          </a:bodyPr>
          <a:lstStyle/>
          <a:p>
            <a:r>
              <a:rPr lang="en-US" dirty="0">
                <a:hlinkClick r:id="rId2"/>
              </a:rPr>
              <a:t>http://kafka.apache.org</a:t>
            </a:r>
            <a:r>
              <a:rPr lang="en-US" dirty="0" smtClean="0">
                <a:hlinkClick r:id="rId2"/>
              </a:rPr>
              <a:t>/</a:t>
            </a:r>
            <a:endParaRPr lang="en-US" dirty="0" smtClean="0"/>
          </a:p>
          <a:p>
            <a:r>
              <a:rPr lang="en-US" dirty="0"/>
              <a:t>Apache Kafka is a message brokering system designed for high throughput and low latency, as well as a high level of durability and fault tolerance.  It uses a publish/subscribe model, where producers publish messages to a cluster of brokers, consumers poll messages from the brokers.  </a:t>
            </a:r>
            <a:endParaRPr lang="en-US" dirty="0" smtClean="0"/>
          </a:p>
          <a:p>
            <a:r>
              <a:rPr lang="en-US" dirty="0" smtClean="0"/>
              <a:t>Kafka was </a:t>
            </a:r>
            <a:r>
              <a:rPr lang="en-US" dirty="0"/>
              <a:t>originally developed to track web site activity such as page views and searches, but it has been applied to varied activities.   </a:t>
            </a:r>
          </a:p>
          <a:p>
            <a:r>
              <a:rPr lang="en-US" dirty="0"/>
              <a:t>Kafka was developed at LinkedIn, and was made open source in 2011.  It became a top level Apache project in 2012.  Kafka uses another Apache project, Zookeeper, to maintain its broker clusters.  </a:t>
            </a:r>
          </a:p>
          <a:p>
            <a:endParaRPr lang="en-US" dirty="0"/>
          </a:p>
        </p:txBody>
      </p:sp>
      <p:pic>
        <p:nvPicPr>
          <p:cNvPr id="1026" name="Picture 2" descr="http://kafka.apache.org/images/kafk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70"/>
            <a:ext cx="7143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2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ActiveMQ</a:t>
            </a:r>
            <a:endParaRPr lang="en-US" dirty="0"/>
          </a:p>
        </p:txBody>
      </p:sp>
      <p:sp>
        <p:nvSpPr>
          <p:cNvPr id="3" name="Content Placeholder 2"/>
          <p:cNvSpPr>
            <a:spLocks noGrp="1"/>
          </p:cNvSpPr>
          <p:nvPr>
            <p:ph idx="1"/>
          </p:nvPr>
        </p:nvSpPr>
        <p:spPr>
          <a:xfrm>
            <a:off x="142504" y="1600200"/>
            <a:ext cx="8544296" cy="4525963"/>
          </a:xfrm>
        </p:spPr>
        <p:txBody>
          <a:bodyPr>
            <a:normAutofit fontScale="85000" lnSpcReduction="20000"/>
          </a:bodyPr>
          <a:lstStyle/>
          <a:p>
            <a:r>
              <a:rPr lang="en-US" dirty="0">
                <a:hlinkClick r:id="rId2"/>
              </a:rPr>
              <a:t>http://</a:t>
            </a:r>
            <a:r>
              <a:rPr lang="en-US" dirty="0" smtClean="0">
                <a:hlinkClick r:id="rId2"/>
              </a:rPr>
              <a:t>activemq.apache.org/</a:t>
            </a:r>
            <a:r>
              <a:rPr lang="en-US" dirty="0" smtClean="0"/>
              <a:t> </a:t>
            </a:r>
            <a:endParaRPr lang="en-US" dirty="0"/>
          </a:p>
          <a:p>
            <a:r>
              <a:rPr lang="en-US" dirty="0"/>
              <a:t>Apache </a:t>
            </a:r>
            <a:r>
              <a:rPr lang="en-US" dirty="0" err="1"/>
              <a:t>ActiveMQ</a:t>
            </a:r>
            <a:r>
              <a:rPr lang="en-US" dirty="0"/>
              <a:t> is a very popular publish-subscribe message broker</a:t>
            </a:r>
          </a:p>
          <a:p>
            <a:r>
              <a:rPr lang="en-US" dirty="0"/>
              <a:t>Mainly supports the JMS 1.1. standard. JMS is an API and not a wire protocol.</a:t>
            </a:r>
          </a:p>
          <a:p>
            <a:r>
              <a:rPr lang="en-US" dirty="0"/>
              <a:t>Has its own wire protocol called </a:t>
            </a:r>
            <a:r>
              <a:rPr lang="en-US" dirty="0" err="1"/>
              <a:t>OpenWire</a:t>
            </a:r>
            <a:r>
              <a:rPr lang="en-US" dirty="0"/>
              <a:t> and supports standard protocols like Stomp and MQTT.</a:t>
            </a:r>
          </a:p>
          <a:p>
            <a:r>
              <a:rPr lang="en-US" dirty="0" err="1"/>
              <a:t>ActiveMQ</a:t>
            </a:r>
            <a:r>
              <a:rPr lang="en-US" dirty="0"/>
              <a:t> supports clustered brokers and networked brokers for scalability and fault tolerance.</a:t>
            </a:r>
          </a:p>
          <a:p>
            <a:r>
              <a:rPr lang="en-US"/>
              <a:t>Producers and consumers can be written in different programming </a:t>
            </a:r>
            <a:r>
              <a:rPr lang="en-US" smtClean="0"/>
              <a:t>languages</a:t>
            </a:r>
            <a:endParaRPr lang="en-US" dirty="0" smtClean="0"/>
          </a:p>
          <a:p>
            <a:endParaRPr lang="en-US" dirty="0"/>
          </a:p>
        </p:txBody>
      </p:sp>
    </p:spTree>
    <p:extLst>
      <p:ext uri="{BB962C8B-B14F-4D97-AF65-F5344CB8AC3E}">
        <p14:creationId xmlns:p14="http://schemas.microsoft.com/office/powerpoint/2010/main" val="93954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RabbitMQ</a:t>
            </a:r>
            <a:endParaRPr lang="en-US" dirty="0"/>
          </a:p>
        </p:txBody>
      </p:sp>
      <p:sp>
        <p:nvSpPr>
          <p:cNvPr id="3" name="Content Placeholder 2"/>
          <p:cNvSpPr>
            <a:spLocks noGrp="1"/>
          </p:cNvSpPr>
          <p:nvPr>
            <p:ph idx="1"/>
          </p:nvPr>
        </p:nvSpPr>
        <p:spPr>
          <a:xfrm>
            <a:off x="0" y="1284317"/>
            <a:ext cx="9144000" cy="4525963"/>
          </a:xfrm>
        </p:spPr>
        <p:txBody>
          <a:bodyPr>
            <a:normAutofit fontScale="77500" lnSpcReduction="20000"/>
          </a:bodyPr>
          <a:lstStyle/>
          <a:p>
            <a:r>
              <a:rPr lang="en-US" dirty="0">
                <a:hlinkClick r:id="rId2"/>
              </a:rPr>
              <a:t>http://www.rabbitmq.com</a:t>
            </a:r>
            <a:r>
              <a:rPr lang="en-US" dirty="0" smtClean="0">
                <a:hlinkClick r:id="rId2"/>
              </a:rPr>
              <a:t>/</a:t>
            </a:r>
            <a:r>
              <a:rPr lang="en-US" dirty="0" smtClean="0"/>
              <a:t> </a:t>
            </a:r>
            <a:endParaRPr lang="en-US" dirty="0"/>
          </a:p>
          <a:p>
            <a:r>
              <a:rPr lang="en-US" dirty="0" err="1"/>
              <a:t>RabbitMQ</a:t>
            </a:r>
            <a:r>
              <a:rPr lang="en-US" dirty="0"/>
              <a:t> is an open source messaging framework under the  Mozilla Public License.</a:t>
            </a:r>
          </a:p>
          <a:p>
            <a:r>
              <a:rPr lang="en-US" dirty="0"/>
              <a:t>Developed to support the AMQP open messaging standard and has support available for other protocols like MQTT.</a:t>
            </a:r>
          </a:p>
          <a:p>
            <a:r>
              <a:rPr lang="en-US" dirty="0"/>
              <a:t>Developed using </a:t>
            </a:r>
            <a:r>
              <a:rPr lang="en-US" dirty="0" err="1"/>
              <a:t>erlang</a:t>
            </a:r>
            <a:r>
              <a:rPr lang="en-US" dirty="0"/>
              <a:t> programming language and boasts on its high throughput and low latency.</a:t>
            </a:r>
          </a:p>
          <a:p>
            <a:r>
              <a:rPr lang="en-US" dirty="0" err="1"/>
              <a:t>RabbitMQ</a:t>
            </a:r>
            <a:r>
              <a:rPr lang="en-US" dirty="0"/>
              <a:t> supports clustering for fault tolerance  and scalability</a:t>
            </a:r>
          </a:p>
          <a:p>
            <a:r>
              <a:rPr lang="en-US" dirty="0"/>
              <a:t>Any AMQP compliant client can publish messages to </a:t>
            </a:r>
            <a:r>
              <a:rPr lang="en-US" dirty="0" err="1"/>
              <a:t>RabbitMQ</a:t>
            </a:r>
            <a:r>
              <a:rPr lang="en-US" dirty="0"/>
              <a:t> as well as consume messages</a:t>
            </a:r>
            <a:r>
              <a:rPr lang="en-US" dirty="0" smtClean="0"/>
              <a:t>.</a:t>
            </a:r>
          </a:p>
          <a:p>
            <a:r>
              <a:rPr lang="en-US" dirty="0" smtClean="0"/>
              <a:t>Python interface </a:t>
            </a:r>
            <a:r>
              <a:rPr lang="en-US" b="1" dirty="0" err="1" smtClean="0"/>
              <a:t>py-librabbitmq</a:t>
            </a:r>
            <a:r>
              <a:rPr lang="en-US" dirty="0" smtClean="0"/>
              <a:t> used by </a:t>
            </a:r>
            <a:r>
              <a:rPr lang="en-US" b="1" dirty="0" smtClean="0"/>
              <a:t>Celery</a:t>
            </a:r>
            <a:endParaRPr lang="en-US" b="1" dirty="0"/>
          </a:p>
          <a:p>
            <a:endParaRPr lang="en-US" dirty="0"/>
          </a:p>
        </p:txBody>
      </p:sp>
    </p:spTree>
    <p:extLst>
      <p:ext uri="{BB962C8B-B14F-4D97-AF65-F5344CB8AC3E}">
        <p14:creationId xmlns:p14="http://schemas.microsoft.com/office/powerpoint/2010/main" val="419240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Qpid</a:t>
            </a:r>
            <a:endParaRPr lang="en-US" dirty="0"/>
          </a:p>
        </p:txBody>
      </p:sp>
      <p:sp>
        <p:nvSpPr>
          <p:cNvPr id="3" name="Content Placeholder 2"/>
          <p:cNvSpPr>
            <a:spLocks noGrp="1"/>
          </p:cNvSpPr>
          <p:nvPr>
            <p:ph idx="1"/>
          </p:nvPr>
        </p:nvSpPr>
        <p:spPr/>
        <p:txBody>
          <a:bodyPr>
            <a:normAutofit/>
          </a:bodyPr>
          <a:lstStyle/>
          <a:p>
            <a:r>
              <a:rPr lang="en-US" dirty="0">
                <a:hlinkClick r:id="rId2"/>
              </a:rPr>
              <a:t>https://qpid.apache.org</a:t>
            </a:r>
            <a:r>
              <a:rPr lang="en-US" dirty="0" smtClean="0">
                <a:hlinkClick r:id="rId2"/>
              </a:rPr>
              <a:t>/</a:t>
            </a:r>
            <a:endParaRPr lang="en-US" dirty="0" smtClean="0"/>
          </a:p>
          <a:p>
            <a:r>
              <a:rPr lang="en-US" dirty="0" err="1" smtClean="0"/>
              <a:t>Q</a:t>
            </a:r>
            <a:r>
              <a:rPr lang="en-US" dirty="0" err="1"/>
              <a:t>p</a:t>
            </a:r>
            <a:r>
              <a:rPr lang="en-US" dirty="0" err="1" smtClean="0"/>
              <a:t>id</a:t>
            </a:r>
            <a:r>
              <a:rPr lang="en-US" dirty="0" smtClean="0"/>
              <a:t> is the Apache project implementing the AMQP protocol.</a:t>
            </a:r>
          </a:p>
          <a:p>
            <a:r>
              <a:rPr lang="en-US" dirty="0" smtClean="0"/>
              <a:t>The broker is mainly written in Java and has clients written in different programming languages</a:t>
            </a:r>
          </a:p>
          <a:p>
            <a:r>
              <a:rPr lang="en-US" dirty="0" smtClean="0"/>
              <a:t>Support clustering for high availability</a:t>
            </a:r>
          </a:p>
          <a:p>
            <a:endParaRPr lang="en-US" dirty="0"/>
          </a:p>
        </p:txBody>
      </p:sp>
    </p:spTree>
    <p:extLst>
      <p:ext uri="{BB962C8B-B14F-4D97-AF65-F5344CB8AC3E}">
        <p14:creationId xmlns:p14="http://schemas.microsoft.com/office/powerpoint/2010/main" val="195810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Kestrel</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http://robey.github.io/kestrel</a:t>
            </a:r>
            <a:r>
              <a:rPr lang="en-US" dirty="0" smtClean="0">
                <a:hlinkClick r:id="rId2"/>
              </a:rPr>
              <a:t>/</a:t>
            </a:r>
            <a:r>
              <a:rPr lang="en-US" dirty="0" smtClean="0"/>
              <a:t> </a:t>
            </a:r>
          </a:p>
          <a:p>
            <a:r>
              <a:rPr lang="en-US" dirty="0" smtClean="0"/>
              <a:t>Kestrel is a simple distributed messaging queue.</a:t>
            </a:r>
          </a:p>
          <a:p>
            <a:r>
              <a:rPr lang="en-US" dirty="0" smtClean="0"/>
              <a:t>The nodes in a Kestrel cluster doesn’t communicate with each other, resulting in loosely ordered queues across the cluster.</a:t>
            </a:r>
          </a:p>
          <a:p>
            <a:r>
              <a:rPr lang="en-US" dirty="0" smtClean="0"/>
              <a:t>Because of this simple design Kestrel can scale to thousands of nodes.</a:t>
            </a:r>
          </a:p>
          <a:p>
            <a:r>
              <a:rPr lang="en-US" dirty="0" smtClean="0"/>
              <a:t>The project is developed at Twitter and available in </a:t>
            </a:r>
            <a:r>
              <a:rPr lang="en-US" dirty="0" err="1" smtClean="0"/>
              <a:t>Github</a:t>
            </a:r>
            <a:r>
              <a:rPr lang="en-US" dirty="0" smtClean="0"/>
              <a:t>.</a:t>
            </a:r>
            <a:endParaRPr lang="en-US" dirty="0"/>
          </a:p>
          <a:p>
            <a:r>
              <a:rPr lang="en-US" dirty="0" smtClean="0"/>
              <a:t>Kestrel supports </a:t>
            </a:r>
            <a:r>
              <a:rPr lang="en-US" dirty="0" err="1" smtClean="0"/>
              <a:t>memcache</a:t>
            </a:r>
            <a:r>
              <a:rPr lang="en-US" dirty="0" smtClean="0"/>
              <a:t> protocol and thrift based protocol for sending and receiving messages</a:t>
            </a:r>
          </a:p>
          <a:p>
            <a:endParaRPr lang="en-US" dirty="0"/>
          </a:p>
        </p:txBody>
      </p:sp>
    </p:spTree>
    <p:extLst>
      <p:ext uri="{BB962C8B-B14F-4D97-AF65-F5344CB8AC3E}">
        <p14:creationId xmlns:p14="http://schemas.microsoft.com/office/powerpoint/2010/main" val="252250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ZeroMQ</a:t>
            </a:r>
            <a:endParaRPr lang="en-US" dirty="0"/>
          </a:p>
        </p:txBody>
      </p:sp>
      <p:sp>
        <p:nvSpPr>
          <p:cNvPr id="3" name="Content Placeholder 2"/>
          <p:cNvSpPr>
            <a:spLocks noGrp="1"/>
          </p:cNvSpPr>
          <p:nvPr>
            <p:ph idx="1"/>
          </p:nvPr>
        </p:nvSpPr>
        <p:spPr>
          <a:xfrm>
            <a:off x="457200" y="1600200"/>
            <a:ext cx="8229600" cy="5108608"/>
          </a:xfrm>
        </p:spPr>
        <p:txBody>
          <a:bodyPr>
            <a:normAutofit fontScale="85000" lnSpcReduction="20000"/>
          </a:bodyPr>
          <a:lstStyle/>
          <a:p>
            <a:r>
              <a:rPr lang="en-US" dirty="0">
                <a:hlinkClick r:id="rId2"/>
              </a:rPr>
              <a:t>http://zeromq.org</a:t>
            </a:r>
            <a:r>
              <a:rPr lang="en-US" dirty="0" smtClean="0">
                <a:hlinkClick r:id="rId2"/>
              </a:rPr>
              <a:t>/</a:t>
            </a:r>
            <a:endParaRPr lang="en-US" dirty="0" smtClean="0"/>
          </a:p>
          <a:p>
            <a:r>
              <a:rPr lang="en-US" dirty="0" err="1"/>
              <a:t>ZeroMQ</a:t>
            </a:r>
            <a:r>
              <a:rPr lang="en-US" dirty="0"/>
              <a:t> is a embeddable library for creating custom messaging solutions for applications</a:t>
            </a:r>
          </a:p>
          <a:p>
            <a:r>
              <a:rPr lang="en-US" dirty="0"/>
              <a:t>Provides sockets that can be used to do inter-process, intra-process, TCP multicast messaging. </a:t>
            </a:r>
          </a:p>
          <a:p>
            <a:r>
              <a:rPr lang="en-US" dirty="0"/>
              <a:t>The sockets can be connected 1 to 1, N to N with patterns like fan-out, pub-sub etc.</a:t>
            </a:r>
          </a:p>
          <a:p>
            <a:r>
              <a:rPr lang="en-US" dirty="0"/>
              <a:t>The library is asynchronous in nature and provide very efficient and fast communication channels to the applications.</a:t>
            </a:r>
          </a:p>
          <a:p>
            <a:r>
              <a:rPr lang="en-US" dirty="0"/>
              <a:t>Primarily developed in C but the library can be used from difference programming languages like Java, PHP </a:t>
            </a:r>
            <a:r>
              <a:rPr lang="en-US" dirty="0" smtClean="0"/>
              <a:t>etc</a:t>
            </a:r>
            <a:r>
              <a:rPr lang="en-US" dirty="0"/>
              <a:t>.</a:t>
            </a:r>
          </a:p>
        </p:txBody>
      </p:sp>
    </p:spTree>
    <p:extLst>
      <p:ext uri="{BB962C8B-B14F-4D97-AF65-F5344CB8AC3E}">
        <p14:creationId xmlns:p14="http://schemas.microsoft.com/office/powerpoint/2010/main" val="163165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Netty</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2"/>
              </a:rPr>
              <a:t>http://netty.io</a:t>
            </a:r>
            <a:r>
              <a:rPr lang="en-US" dirty="0" smtClean="0">
                <a:hlinkClick r:id="rId2"/>
              </a:rPr>
              <a:t>/</a:t>
            </a:r>
            <a:endParaRPr lang="en-US" dirty="0" smtClean="0"/>
          </a:p>
          <a:p>
            <a:r>
              <a:rPr lang="en-US" dirty="0" smtClean="0"/>
              <a:t>Netty is a NIO based Java framework which enables easy development of high performance network applications like protocol Servers and Clients.</a:t>
            </a:r>
          </a:p>
          <a:p>
            <a:r>
              <a:rPr lang="en-US" dirty="0" smtClean="0"/>
              <a:t>Netty was developed at Red Hat </a:t>
            </a:r>
            <a:r>
              <a:rPr lang="en-US" dirty="0" err="1" smtClean="0"/>
              <a:t>JBoss</a:t>
            </a:r>
            <a:r>
              <a:rPr lang="en-US" dirty="0" smtClean="0"/>
              <a:t> and now available in </a:t>
            </a:r>
            <a:r>
              <a:rPr lang="en-US" dirty="0" err="1" smtClean="0"/>
              <a:t>Github</a:t>
            </a:r>
            <a:r>
              <a:rPr lang="en-US" dirty="0" smtClean="0"/>
              <a:t> under the Apache license version 2.0. </a:t>
            </a:r>
          </a:p>
          <a:p>
            <a:r>
              <a:rPr lang="en-US" dirty="0" smtClean="0"/>
              <a:t>The library provides out of the box support for popular application protocols like HTTP.  </a:t>
            </a:r>
          </a:p>
          <a:p>
            <a:r>
              <a:rPr lang="en-US" dirty="0" smtClean="0"/>
              <a:t>The library can be used to build custom transport protocols using TCP or UDP.</a:t>
            </a:r>
          </a:p>
          <a:p>
            <a:endParaRPr lang="en-US" dirty="0"/>
          </a:p>
        </p:txBody>
      </p:sp>
    </p:spTree>
    <p:extLst>
      <p:ext uri="{BB962C8B-B14F-4D97-AF65-F5344CB8AC3E}">
        <p14:creationId xmlns:p14="http://schemas.microsoft.com/office/powerpoint/2010/main" val="3438404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II: Level 13 &amp;quot;&quot;/&gt;&lt;property id=&quot;20307&quot; value=&quot;522&quot;/&gt;&lt;/object&gt;&lt;object type=&quot;3&quot; unique_id=&quot;346683&quot;&gt;&lt;property id=&quot;20148&quot; value=&quot;5&quot;/&gt;&lt;property id=&quot;20300&quot; value=&quot;Slide 2 - &amp;quot;HPC-ABDS Layers&amp;quot;&quot;/&gt;&lt;property id=&quot;20307&quot; value=&quot;696&quot;/&gt;&lt;/object&gt;&lt;object type=&quot;3&quot; unique_id=&quot;357754&quot;&gt;&lt;property id=&quot;20148&quot; value=&quot;5&quot;/&gt;&lt;property id=&quot;20300&quot; value=&quot;Slide 3 - &amp;quot;Apache Kafka (LinkedIn)&amp;quot;&quot;/&gt;&lt;property id=&quot;20307&quot; value=&quot;704&quot;/&gt;&lt;/object&gt;&lt;object type=&quot;3&quot; unique_id=&quot;357755&quot;&gt;&lt;property id=&quot;20148&quot; value=&quot;5&quot;/&gt;&lt;property id=&quot;20300&quot; value=&quot;Slide 4 - &amp;quot;Apache ActiveMQ&amp;quot;&quot;/&gt;&lt;property id=&quot;20307&quot; value=&quot;705&quot;/&gt;&lt;/object&gt;&lt;object type=&quot;3&quot; unique_id=&quot;357756&quot;&gt;&lt;property id=&quot;20148&quot; value=&quot;5&quot;/&gt;&lt;property id=&quot;20300&quot; value=&quot;Slide 5 - &amp;quot;RabbitMQ&amp;quot;&quot;/&gt;&lt;property id=&quot;20307&quot; value=&quot;706&quot;/&gt;&lt;/object&gt;&lt;object type=&quot;3&quot; unique_id=&quot;357757&quot;&gt;&lt;property id=&quot;20148&quot; value=&quot;5&quot;/&gt;&lt;property id=&quot;20300&quot; value=&quot;Slide 6 - &amp;quot;Apache Qpid&amp;quot;&quot;/&gt;&lt;property id=&quot;20307&quot; value=&quot;707&quot;/&gt;&lt;/object&gt;&lt;object type=&quot;3&quot; unique_id=&quot;357758&quot;&gt;&lt;property id=&quot;20148&quot; value=&quot;5&quot;/&gt;&lt;property id=&quot;20300&quot; value=&quot;Slide 7 - &amp;quot;Kestrel&amp;quot;&quot;/&gt;&lt;property id=&quot;20307&quot; value=&quot;708&quot;/&gt;&lt;/object&gt;&lt;object type=&quot;3&quot; unique_id=&quot;357759&quot;&gt;&lt;property id=&quot;20148&quot; value=&quot;5&quot;/&gt;&lt;property id=&quot;20300&quot; value=&quot;Slide 8 - &amp;quot;ZeroMQ&amp;quot;&quot;/&gt;&lt;property id=&quot;20307&quot; value=&quot;709&quot;/&gt;&lt;/object&gt;&lt;object type=&quot;3&quot; unique_id=&quot;358301&quot;&gt;&lt;property id=&quot;20148&quot; value=&quot;5&quot;/&gt;&lt;property id=&quot;20300&quot; value=&quot;Slide 10 - &amp;quot;Public Cloud Pub/Sub&amp;quot;&quot;/&gt;&lt;property id=&quot;20307&quot; value=&quot;711&quot;/&gt;&lt;/object&gt;&lt;object type=&quot;3&quot; unique_id=&quot;376007&quot;&gt;&lt;property id=&quot;20148&quot; value=&quot;5&quot;/&gt;&lt;property id=&quot;20300&quot; value=&quot;Slide 9 - &amp;quot;Netty&amp;quot;&quot;/&gt;&lt;property id=&quot;20307&quot; value=&quot;746&quot;/&gt;&lt;/object&gt;&lt;object type=&quot;3&quot; unique_id=&quot;379509&quot;&gt;&lt;property id=&quot;20148&quot; value=&quot;5&quot;/&gt;&lt;property id=&quot;20300&quot; value=&quot;Slide 16 - &amp;quot;MPI&amp;quot;&quot;/&gt;&lt;property id=&quot;20307&quot; value=&quot;768&quot;/&gt;&lt;/object&gt;&lt;object type=&quot;3&quot; unique_id=&quot;379510&quot;&gt;&lt;property id=&quot;20148&quot; value=&quot;5&quot;/&gt;&lt;property id=&quot;20300&quot; value=&quot;Slide 17 - &amp;quot;Harp&amp;quot;&quot;/&gt;&lt;property id=&quot;20307&quot; value=&quot;769&quot;/&gt;&lt;/object&gt;&lt;object type=&quot;3&quot; unique_id=&quot;382567&quot;&gt;&lt;property id=&quot;20148&quot; value=&quot;5&quot;/&gt;&lt;property id=&quot;20300&quot; value=&quot;Slide 11&quot;/&gt;&lt;property id=&quot;20307&quot; value=&quot;783&quot;/&gt;&lt;/object&gt;&lt;object type=&quot;3&quot; unique_id=&quot;382568&quot;&gt;&lt;property id=&quot;20148&quot; value=&quot;5&quot;/&gt;&lt;property id=&quot;20300&quot; value=&quot;Slide 12 - &amp;quot;JMS, AMQP, Stomp, MQTT I &amp;quot;&quot;/&gt;&lt;property id=&quot;20307&quot; value=&quot;784&quot;/&gt;&lt;/object&gt;&lt;object type=&quot;3&quot; unique_id=&quot;383665&quot;&gt;&lt;property id=&quot;20148&quot; value=&quot;5&quot;/&gt;&lt;property id=&quot;20300&quot; value=&quot;Slide 13 - &amp;quot;JMS, AMQP, Stomp, MQTT II&amp;quot;&quot;/&gt;&lt;property id=&quot;20307&quot; value=&quot;786&quot;/&gt;&lt;/object&gt;&lt;object type=&quot;3&quot; unique_id=&quot;383666&quot;&gt;&lt;property id=&quot;20148&quot; value=&quot;5&quot;/&gt;&lt;property id=&quot;20300&quot; value=&quot;Slide 14 - &amp;quot;JMS, AMQP, Stomp, MQTT III&amp;quot;&quot;/&gt;&lt;property id=&quot;20307&quot; value=&quot;788&quot;/&gt;&lt;/object&gt;&lt;object type=&quot;3&quot; unique_id=&quot;383667&quot;&gt;&lt;property id=&quot;20148&quot; value=&quot;5&quot;/&gt;&lt;property id=&quot;20300&quot; value=&quot;Slide 15 - &amp;quot;JMS, AMQP, Stomp, MQTT IV&amp;quot;&quot;/&gt;&lt;property id=&quot;20307&quot; value=&quot;787&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33621</TotalTime>
  <Words>1934</Words>
  <Application>Microsoft Office PowerPoint</Application>
  <PresentationFormat>On-screen Show (4:3)</PresentationFormat>
  <Paragraphs>157</Paragraphs>
  <Slides>17</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17</vt:i4>
      </vt:variant>
    </vt:vector>
  </HeadingPairs>
  <TitlesOfParts>
    <vt:vector size="31"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XII: Level 13 </vt:lpstr>
      <vt:lpstr>HPC-ABDS Layers</vt:lpstr>
      <vt:lpstr>Apache Kafka (LinkedIn)</vt:lpstr>
      <vt:lpstr>Apache ActiveMQ</vt:lpstr>
      <vt:lpstr>RabbitMQ</vt:lpstr>
      <vt:lpstr>Apache Qpid</vt:lpstr>
      <vt:lpstr>Kestrel</vt:lpstr>
      <vt:lpstr>ZeroMQ</vt:lpstr>
      <vt:lpstr>Netty</vt:lpstr>
      <vt:lpstr>Public Cloud Pub/Sub</vt:lpstr>
      <vt:lpstr>PowerPoint Presentation</vt:lpstr>
      <vt:lpstr>JMS, AMQP, Stomp, MQTT I </vt:lpstr>
      <vt:lpstr>JMS, AMQP, Stomp, MQTT II</vt:lpstr>
      <vt:lpstr>JMS, AMQP, Stomp, MQTT III</vt:lpstr>
      <vt:lpstr>JMS, AMQP, Stomp, MQTT IV</vt:lpstr>
      <vt:lpstr>MPI</vt:lpstr>
      <vt:lpstr>Harp</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653</cp:revision>
  <dcterms:created xsi:type="dcterms:W3CDTF">2014-02-25T01:32:12Z</dcterms:created>
  <dcterms:modified xsi:type="dcterms:W3CDTF">2014-10-04T19:20:47Z</dcterms:modified>
</cp:coreProperties>
</file>