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6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7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3" r:id="rId2"/>
    <p:sldMasterId id="2147483681" r:id="rId3"/>
    <p:sldMasterId id="2147483689" r:id="rId4"/>
    <p:sldMasterId id="2147483697" r:id="rId5"/>
    <p:sldMasterId id="2147483705" r:id="rId6"/>
    <p:sldMasterId id="2147483713" r:id="rId7"/>
    <p:sldMasterId id="2147483735" r:id="rId8"/>
  </p:sldMasterIdLst>
  <p:notesMasterIdLst>
    <p:notesMasterId r:id="rId19"/>
  </p:notesMasterIdLst>
  <p:sldIdLst>
    <p:sldId id="522" r:id="rId9"/>
    <p:sldId id="697" r:id="rId10"/>
    <p:sldId id="620" r:id="rId11"/>
    <p:sldId id="621" r:id="rId12"/>
    <p:sldId id="764" r:id="rId13"/>
    <p:sldId id="765" r:id="rId14"/>
    <p:sldId id="762" r:id="rId15"/>
    <p:sldId id="635" r:id="rId16"/>
    <p:sldId id="681" r:id="rId17"/>
    <p:sldId id="763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pun Kamburugamuva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96" autoAdjust="0"/>
    <p:restoredTop sz="96086" autoAdjust="0"/>
  </p:normalViewPr>
  <p:slideViewPr>
    <p:cSldViewPr snapToGrid="0" snapToObjects="1">
      <p:cViewPr varScale="1">
        <p:scale>
          <a:sx n="115" d="100"/>
          <a:sy n="115" d="100"/>
        </p:scale>
        <p:origin x="46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70"/>
    </p:cViewPr>
  </p:sorterViewPr>
  <p:notesViewPr>
    <p:cSldViewPr snapToGrid="0" snapToObjects="1"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C38FE-F884-4E17-A83D-543C466F79A5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C080E-B00D-4181-91FC-08D9D4473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48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295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36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60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51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53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283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593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520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737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813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09278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F3C2F90-AF55-4721-B57A-3E9E907EF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147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917"/>
            <a:ext cx="6785264" cy="1143000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09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56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090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4434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7795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8520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874683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F3C2F90-AF55-4721-B57A-3E9E907EF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7786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00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832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193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977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8872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613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628117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F3C2F90-AF55-4721-B57A-3E9E907EF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1420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812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4459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8087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361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5073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35270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864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F3C2F90-AF55-4721-B57A-3E9E907EF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6981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896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069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076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369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7634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687101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F3C2F90-AF55-4721-B57A-3E9E907EF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671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090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308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014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6275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solidFill>
                  <a:schemeClr val="tx1"/>
                </a:solidFill>
                <a:latin typeface="Franklin Gothic Medium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Franklin Gothic Medium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solidFill>
                  <a:schemeClr val="tx1"/>
                </a:solidFill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8458" y="6343818"/>
            <a:ext cx="533400" cy="154953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F5B7371F-B25E-42BE-91F9-DCD17E1CF49D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301142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15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569686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722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089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0"/>
            <a:ext cx="51816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2"/>
          </p:nvPr>
        </p:nvSpPr>
        <p:spPr>
          <a:xfrm>
            <a:off x="4733108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323943" y="6291943"/>
            <a:ext cx="6132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143976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113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3229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327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6986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209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716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solidFill>
                  <a:schemeClr val="tx1"/>
                </a:solidFill>
                <a:latin typeface="Franklin Gothic Medium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Franklin Gothic Medium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solidFill>
                  <a:schemeClr val="tx1"/>
                </a:solidFill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8458" y="6343818"/>
            <a:ext cx="533400" cy="154953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F5B7371F-B25E-42BE-91F9-DCD17E1CF49D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301142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921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569686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531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0"/>
            <a:ext cx="51816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2"/>
          </p:nvPr>
        </p:nvSpPr>
        <p:spPr>
          <a:xfrm>
            <a:off x="4733108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323943" y="6291943"/>
            <a:ext cx="6132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379670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8064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448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78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30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58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9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Relationship Id="rId9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2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60.xml"/><Relationship Id="rId9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08E24-CD6D-F245-BA50-44436EA38975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35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5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34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850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8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97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11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73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10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6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2" r:id="rId6"/>
    <p:sldLayoutId id="2147483743" r:id="rId7"/>
    <p:sldLayoutId id="2147483744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infomall.or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ukang/papers/PegasusICDM2009.pdf" TargetMode="External"/><Relationship Id="rId2" Type="http://schemas.openxmlformats.org/officeDocument/2006/relationships/hyperlink" Target="http://www.cs.cmu.edu/~Pegasu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velytix.com/?q=content/hadoop-ecosyste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hyperlink" Target="http://www.iterativemapreduce.org/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flink.incubator.apache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reef-project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hama.apache.or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giraph.apache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84190"/>
            <a:ext cx="9144000" cy="1339057"/>
          </a:xfrm>
        </p:spPr>
        <p:txBody>
          <a:bodyPr>
            <a:noAutofit/>
          </a:bodyPr>
          <a:lstStyle/>
          <a:p>
            <a:r>
              <a:rPr lang="en-US" b="1" dirty="0"/>
              <a:t>Big Data Open Source Software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and Projects</a:t>
            </a:r>
            <a:br>
              <a:rPr lang="en-US" b="1" dirty="0" smtClean="0"/>
            </a:br>
            <a:r>
              <a:rPr lang="en-US" b="1" dirty="0" smtClean="0"/>
              <a:t>ABDS in Summary XIII: Level 14A</a:t>
            </a:r>
            <a:r>
              <a:rPr lang="en-US" sz="4800" dirty="0"/>
              <a:t>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913993"/>
            <a:ext cx="9144000" cy="8382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I590 Data Science Curriculum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August 15 2014</a:t>
            </a:r>
            <a:endParaRPr lang="it-IT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4069976"/>
            <a:ext cx="91440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000" dirty="0" smtClean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038600"/>
            <a:ext cx="9144000" cy="2135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000" b="1" dirty="0">
                <a:solidFill>
                  <a:prstClr val="black"/>
                </a:solidFill>
                <a:cs typeface="Times New Roman" pitchFamily="18" charset="0"/>
              </a:rPr>
              <a:t>Geoffrey Fox 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000" dirty="0">
                <a:solidFill>
                  <a:prstClr val="black"/>
                </a:solidFill>
                <a:hlinkClick r:id="rId3"/>
              </a:rPr>
              <a:t>gcf@indiana.edu</a:t>
            </a:r>
            <a:r>
              <a:rPr lang="en-US" sz="2000" dirty="0">
                <a:solidFill>
                  <a:prstClr val="black"/>
                </a:solidFill>
              </a:rPr>
              <a:t>           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  <a:hlinkClick r:id="rId4"/>
              </a:rPr>
              <a:t>http://www.infomall.org</a:t>
            </a:r>
            <a:endParaRPr lang="en-US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School of Informatics and Computing</a:t>
            </a:r>
          </a:p>
          <a:p>
            <a:pPr algn="ctr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Digital Science Center</a:t>
            </a:r>
          </a:p>
          <a:p>
            <a:pPr algn="ctr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Indiana University Bloomington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28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982" y="-5917"/>
            <a:ext cx="5164282" cy="887066"/>
          </a:xfrm>
        </p:spPr>
        <p:txBody>
          <a:bodyPr/>
          <a:lstStyle/>
          <a:p>
            <a:r>
              <a:rPr lang="en-US" dirty="0" smtClean="0"/>
              <a:t>Pegasus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8953"/>
            <a:ext cx="9144000" cy="5704232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Apache License </a:t>
            </a:r>
            <a:r>
              <a:rPr lang="en-US" sz="2400" dirty="0">
                <a:hlinkClick r:id="rId2"/>
              </a:rPr>
              <a:t>http://www.cs.cmu.edu</a:t>
            </a:r>
            <a:r>
              <a:rPr lang="en-US" sz="2400" dirty="0" smtClean="0">
                <a:hlinkClick r:id="rId2"/>
              </a:rPr>
              <a:t>/~Pegasus/</a:t>
            </a:r>
            <a:endParaRPr lang="en-US" sz="2400" dirty="0" smtClean="0"/>
          </a:p>
          <a:p>
            <a:r>
              <a:rPr lang="en-US" sz="2400" dirty="0">
                <a:hlinkClick r:id="rId3"/>
              </a:rPr>
              <a:t>http://www.cs.cmu.edu/~</a:t>
            </a:r>
            <a:r>
              <a:rPr lang="en-US" sz="2400" dirty="0" smtClean="0">
                <a:hlinkClick r:id="rId3"/>
              </a:rPr>
              <a:t>ukang/papers/PegasusICDM2009.pdf</a:t>
            </a:r>
            <a:endParaRPr lang="en-US" sz="2400" dirty="0" smtClean="0"/>
          </a:p>
          <a:p>
            <a:r>
              <a:rPr lang="en-US" sz="2400" dirty="0" smtClean="0"/>
              <a:t>PEGASUS </a:t>
            </a:r>
            <a:r>
              <a:rPr lang="en-US" sz="2400" dirty="0"/>
              <a:t>is a Peta-scale graph mining system, fully written in Java. It runs in parallel, distributed manner on top of Hadoop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PEGASUS provide </a:t>
            </a:r>
            <a:r>
              <a:rPr lang="en-US" sz="2400" dirty="0"/>
              <a:t>large scale algorithms for important graph mining </a:t>
            </a:r>
            <a:r>
              <a:rPr lang="en-US" sz="2400" dirty="0" smtClean="0"/>
              <a:t>tasks such as: Degree, PageRank, Random </a:t>
            </a:r>
            <a:r>
              <a:rPr lang="en-US" sz="2400" dirty="0"/>
              <a:t>Walk with Restart (</a:t>
            </a:r>
            <a:r>
              <a:rPr lang="en-US" sz="2400" dirty="0" smtClean="0"/>
              <a:t>RWR), Radius, and Connected </a:t>
            </a:r>
            <a:r>
              <a:rPr lang="en-US" sz="2400" dirty="0"/>
              <a:t>Components </a:t>
            </a:r>
            <a:endParaRPr lang="en-US" sz="2400" dirty="0" smtClean="0"/>
          </a:p>
          <a:p>
            <a:r>
              <a:rPr lang="en-US" sz="2400" b="1" dirty="0"/>
              <a:t>Graph Mining</a:t>
            </a:r>
            <a:r>
              <a:rPr lang="en-US" sz="2400" dirty="0"/>
              <a:t> is an area of data mining to find patterns, rules, and anomalies of </a:t>
            </a:r>
            <a:r>
              <a:rPr lang="en-US" sz="2400" dirty="0" smtClean="0"/>
              <a:t>graphs.</a:t>
            </a:r>
            <a:r>
              <a:rPr lang="en-US" sz="2400" b="1" dirty="0"/>
              <a:t> </a:t>
            </a:r>
            <a:r>
              <a:rPr lang="en-US" sz="2400" dirty="0" smtClean="0"/>
              <a:t>Graphs </a:t>
            </a:r>
            <a:r>
              <a:rPr lang="en-US" sz="2400" dirty="0"/>
              <a:t>or networks are everywhere, ranging from the Internet Web graph, social </a:t>
            </a:r>
            <a:r>
              <a:rPr lang="en-US" sz="2400" dirty="0" smtClean="0"/>
              <a:t>networks (</a:t>
            </a:r>
            <a:r>
              <a:rPr lang="en-US" sz="2400" dirty="0" err="1"/>
              <a:t>FaceBook</a:t>
            </a:r>
            <a:r>
              <a:rPr lang="en-US" sz="2400" dirty="0"/>
              <a:t>, Twitter), biological networks, and many more. </a:t>
            </a:r>
            <a:endParaRPr lang="en-US" sz="2400" dirty="0" smtClean="0"/>
          </a:p>
          <a:p>
            <a:r>
              <a:rPr lang="en-US" sz="2400" dirty="0" smtClean="0"/>
              <a:t>Finding </a:t>
            </a:r>
            <a:r>
              <a:rPr lang="en-US" sz="2400" dirty="0"/>
              <a:t>patterns, rules, and anomalies have numerous applications including, but not limited to, the </a:t>
            </a:r>
            <a:r>
              <a:rPr lang="en-US" sz="2400" dirty="0" smtClean="0"/>
              <a:t>followings:</a:t>
            </a:r>
          </a:p>
          <a:p>
            <a:pPr lvl="1"/>
            <a:r>
              <a:rPr lang="en-US" sz="2000" dirty="0" smtClean="0"/>
              <a:t>Ranking </a:t>
            </a:r>
            <a:r>
              <a:rPr lang="en-US" sz="2000" dirty="0"/>
              <a:t>web pages by search </a:t>
            </a:r>
            <a:r>
              <a:rPr lang="en-US" sz="2000" dirty="0" smtClean="0"/>
              <a:t>engine</a:t>
            </a:r>
          </a:p>
          <a:p>
            <a:pPr lvl="1"/>
            <a:r>
              <a:rPr lang="en-US" sz="2000" dirty="0" smtClean="0"/>
              <a:t>'viral</a:t>
            </a:r>
            <a:r>
              <a:rPr lang="en-US" sz="2000" dirty="0"/>
              <a:t>' or 'word-of-mouth' </a:t>
            </a:r>
            <a:r>
              <a:rPr lang="en-US" sz="2000" dirty="0" smtClean="0"/>
              <a:t>marketing</a:t>
            </a:r>
          </a:p>
          <a:p>
            <a:pPr lvl="1"/>
            <a:r>
              <a:rPr lang="en-US" sz="2000" dirty="0" smtClean="0"/>
              <a:t>Patterns </a:t>
            </a:r>
            <a:r>
              <a:rPr lang="en-US" sz="2000" dirty="0"/>
              <a:t>of disease with potential impact for drug </a:t>
            </a:r>
            <a:r>
              <a:rPr lang="en-US" sz="2000" dirty="0" smtClean="0"/>
              <a:t>discovery</a:t>
            </a:r>
          </a:p>
          <a:p>
            <a:pPr lvl="1"/>
            <a:r>
              <a:rPr lang="en-US" sz="2000" dirty="0" smtClean="0"/>
              <a:t>Computer </a:t>
            </a:r>
            <a:r>
              <a:rPr lang="en-US" sz="2000" dirty="0"/>
              <a:t>network security: email/IP traffic and anomaly detection</a:t>
            </a:r>
            <a:endParaRPr lang="en-US" sz="2000" dirty="0"/>
          </a:p>
        </p:txBody>
      </p:sp>
      <p:pic>
        <p:nvPicPr>
          <p:cNvPr id="1026" name="Picture 2" descr="http://www.cs.cmu.edu/~pegasus/index_htm_files/50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77" y="73689"/>
            <a:ext cx="2152650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573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486400" cy="841248"/>
          </a:xfrm>
        </p:spPr>
        <p:txBody>
          <a:bodyPr>
            <a:normAutofit/>
          </a:bodyPr>
          <a:lstStyle/>
          <a:p>
            <a:r>
              <a:rPr lang="en-US" b="1" dirty="0" smtClean="0"/>
              <a:t>HPC-ABDS Layers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95045"/>
            <a:ext cx="9070428" cy="5640059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2000" dirty="0"/>
              <a:t>Message Protocols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Distributed Coordination: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Security &amp; Privacy: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Monitoring: 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err="1" smtClean="0"/>
              <a:t>IaaS</a:t>
            </a:r>
            <a:r>
              <a:rPr lang="en-US" sz="2000" dirty="0" smtClean="0"/>
              <a:t> </a:t>
            </a:r>
            <a:r>
              <a:rPr lang="en-US" sz="2000" dirty="0"/>
              <a:t>Management from HPC to hypervisors</a:t>
            </a:r>
            <a:r>
              <a:rPr lang="en-US" sz="2000" dirty="0" smtClean="0"/>
              <a:t>: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DevOps: </a:t>
            </a:r>
            <a:endParaRPr lang="en-US" sz="2000" dirty="0" smtClean="0"/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/>
              <a:t>Interoperability: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File systems: </a:t>
            </a:r>
            <a:endParaRPr lang="en-US" sz="2000" dirty="0" smtClean="0"/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Cluster Resource Management: </a:t>
            </a:r>
            <a:endParaRPr lang="en-US" sz="2000" dirty="0" smtClean="0"/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Data Transport: </a:t>
            </a:r>
            <a:endParaRPr lang="en-US" sz="2000" dirty="0" smtClean="0"/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/>
              <a:t>SQL / NoSQL / File </a:t>
            </a:r>
            <a:r>
              <a:rPr lang="en-US" sz="2000" dirty="0"/>
              <a:t>management</a:t>
            </a:r>
            <a:r>
              <a:rPr lang="en-US" sz="2000" dirty="0" smtClean="0"/>
              <a:t>: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In-memory </a:t>
            </a:r>
            <a:r>
              <a:rPr lang="en-US" sz="2000" dirty="0" err="1" smtClean="0"/>
              <a:t>databases&amp;caches</a:t>
            </a:r>
            <a:r>
              <a:rPr lang="en-US" sz="2000" dirty="0" smtClean="0"/>
              <a:t> / Object-relational mapping / Extraction Tools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/>
              <a:t>Inter process communication Collectives, point-to-point, publish-subscribe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b="1" dirty="0" smtClean="0">
                <a:solidFill>
                  <a:srgbClr val="FF0000"/>
                </a:solidFill>
              </a:rPr>
              <a:t>Basic Programming model and runtime, SPMD, </a:t>
            </a:r>
            <a:r>
              <a:rPr lang="en-US" sz="2000" dirty="0" smtClean="0"/>
              <a:t>Streaming, </a:t>
            </a:r>
            <a:r>
              <a:rPr lang="en-US" sz="2000" b="1" dirty="0" smtClean="0">
                <a:solidFill>
                  <a:srgbClr val="FF0000"/>
                </a:solidFill>
              </a:rPr>
              <a:t>MapReduce, MPI: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/>
              <a:t>High level Programming: 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/>
              <a:t>Application </a:t>
            </a:r>
            <a:r>
              <a:rPr lang="en-US" sz="2000" dirty="0"/>
              <a:t>and Analytics: </a:t>
            </a:r>
            <a:endParaRPr lang="en-US" sz="2000" dirty="0" smtClean="0"/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Workflow-Orchestration</a:t>
            </a:r>
            <a:r>
              <a:rPr lang="en-US" sz="2000" dirty="0" smtClean="0"/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95952" y="2929579"/>
            <a:ext cx="441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Here are 17 functionalities. Technologies are presented in this order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4 Cross cutting at top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13 in order of layered diagram starting at bottom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16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Hadoop (MapReduce)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Key algorithm supported by Hadoop for processing of large data </a:t>
            </a:r>
            <a:r>
              <a:rPr lang="en-US" sz="2400" dirty="0" smtClean="0"/>
              <a:t>sets in a parallel, distributed fashion</a:t>
            </a:r>
            <a:endParaRPr lang="en-US" sz="2400" dirty="0"/>
          </a:p>
          <a:p>
            <a:r>
              <a:rPr lang="en-US" sz="2400" dirty="0"/>
              <a:t>A two step process:  data filtering and sorting (map) and data summarization (reduce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Hadoop has become ubiquitous, used by more than half of Fortune 50 companies.  Installations are enormous, Facebook stated in 2012 that they added 0.5 PB daily to their cluster.</a:t>
            </a:r>
            <a:endParaRPr lang="en-US" sz="2400" dirty="0"/>
          </a:p>
          <a:p>
            <a:r>
              <a:rPr lang="en-US" sz="2400" dirty="0" smtClean="0"/>
              <a:t>MapReduce concept </a:t>
            </a:r>
            <a:r>
              <a:rPr lang="en-US" sz="2400" dirty="0"/>
              <a:t>originated at Google (2004), Hadoop implementation grew out of </a:t>
            </a:r>
            <a:r>
              <a:rPr lang="en-US" sz="2400" dirty="0" err="1"/>
              <a:t>Nutch</a:t>
            </a:r>
            <a:r>
              <a:rPr lang="en-US" sz="2400" dirty="0"/>
              <a:t> search engine, largely developed at </a:t>
            </a:r>
            <a:r>
              <a:rPr lang="en-US" sz="2400" dirty="0" smtClean="0"/>
              <a:t>Yahoo</a:t>
            </a:r>
          </a:p>
          <a:p>
            <a:r>
              <a:rPr lang="en-US" sz="2400" dirty="0">
                <a:hlinkClick r:id="rId2"/>
              </a:rPr>
              <a:t>http://www.revelytix.com/?</a:t>
            </a:r>
            <a:r>
              <a:rPr lang="en-US" sz="2400" dirty="0" smtClean="0">
                <a:hlinkClick r:id="rId2"/>
              </a:rPr>
              <a:t>q=content/hadoop-ecosystem</a:t>
            </a:r>
            <a:r>
              <a:rPr lang="en-US" sz="2400" dirty="0" smtClean="0"/>
              <a:t> describes many components of Hadoop ecosystem 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84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Apache Spark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Apache Spark is a general purpose computing framework aimed at large data analytics applications.  </a:t>
            </a:r>
            <a:endParaRPr lang="en-US" sz="2400" dirty="0" smtClean="0"/>
          </a:p>
          <a:p>
            <a:r>
              <a:rPr lang="en-US" sz="2400" dirty="0" smtClean="0"/>
              <a:t>Spark </a:t>
            </a:r>
            <a:r>
              <a:rPr lang="en-US" sz="2400" dirty="0"/>
              <a:t>APIs allow for programming in Java, Python or Scala, and are meant to be simple to understand and use to support rapid development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Spark </a:t>
            </a:r>
            <a:r>
              <a:rPr lang="en-US" sz="2400" dirty="0"/>
              <a:t>includes a set of tools to integrate tasks such as streaming, querying, graphing and machine learning.</a:t>
            </a:r>
          </a:p>
          <a:p>
            <a:r>
              <a:rPr lang="en-US" sz="2400" dirty="0"/>
              <a:t>Spark is a young project, only becoming an Apache top level project in February of 2014. Execution speed is a primary goal, with some types of applications running up to 100 times faster with Spark than with Hadoop.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5851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2502" y="-5917"/>
            <a:ext cx="4432762" cy="1143000"/>
          </a:xfrm>
        </p:spPr>
        <p:txBody>
          <a:bodyPr/>
          <a:lstStyle/>
          <a:p>
            <a:r>
              <a:rPr lang="en-US" dirty="0" smtClean="0"/>
              <a:t>Twister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8865"/>
            <a:ext cx="9144000" cy="2449106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/>
              <a:t>MapReduce</a:t>
            </a:r>
            <a:r>
              <a:rPr lang="en-US" dirty="0"/>
              <a:t> programming model has simplified the implementations of many data parallel applications. The simplicity of the programming model and the quality of services provided by many implementations of </a:t>
            </a:r>
            <a:r>
              <a:rPr lang="en-US" dirty="0" err="1"/>
              <a:t>MapReduce</a:t>
            </a:r>
            <a:r>
              <a:rPr lang="en-US" dirty="0"/>
              <a:t> attract a lot of enthusiasm among parallel computing communities. </a:t>
            </a:r>
            <a:endParaRPr lang="en-US" dirty="0" smtClean="0"/>
          </a:p>
          <a:p>
            <a:r>
              <a:rPr lang="en-US" dirty="0" smtClean="0"/>
              <a:t>From </a:t>
            </a:r>
            <a:r>
              <a:rPr lang="en-US" dirty="0"/>
              <a:t>the years of experience in applying </a:t>
            </a:r>
            <a:r>
              <a:rPr lang="en-US" dirty="0" err="1"/>
              <a:t>MapReduce</a:t>
            </a:r>
            <a:r>
              <a:rPr lang="en-US" dirty="0"/>
              <a:t> programming model to various scientific applications we identified a set of extensions to the programming model and improvements to its architecture that will expand the applicability of </a:t>
            </a:r>
            <a:r>
              <a:rPr lang="en-US" dirty="0" err="1"/>
              <a:t>MapReduce</a:t>
            </a:r>
            <a:r>
              <a:rPr lang="en-US" dirty="0"/>
              <a:t> to more classes of applications. </a:t>
            </a:r>
            <a:r>
              <a:rPr lang="en-US" i="1" dirty="0"/>
              <a:t>Twister</a:t>
            </a:r>
            <a:r>
              <a:rPr lang="en-US" dirty="0"/>
              <a:t> is a lightweight </a:t>
            </a:r>
            <a:r>
              <a:rPr lang="en-US" dirty="0" err="1"/>
              <a:t>MapReduce</a:t>
            </a:r>
            <a:r>
              <a:rPr lang="en-US" dirty="0"/>
              <a:t> runtime </a:t>
            </a:r>
            <a:r>
              <a:rPr lang="en-US" dirty="0" smtClean="0"/>
              <a:t>developed at Indiana University </a:t>
            </a:r>
            <a:r>
              <a:rPr lang="en-US" dirty="0"/>
              <a:t>by incorporating these enhancements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2050" name="Picture 2" descr="http://www.iterativemapreduce.org/images/twis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17"/>
            <a:ext cx="3543589" cy="103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iterativemapreduce.org/images/imrmode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458" y="3343348"/>
            <a:ext cx="3815541" cy="351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8189" y="3382493"/>
            <a:ext cx="5270269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BSD </a:t>
            </a:r>
            <a:r>
              <a:rPr lang="en-US" sz="1600" dirty="0"/>
              <a:t>style license </a:t>
            </a:r>
            <a:r>
              <a:rPr lang="en-US" sz="1600" dirty="0">
                <a:hlinkClick r:id="rId5"/>
              </a:rPr>
              <a:t>http://www.iterativemapreduce.org</a:t>
            </a:r>
            <a:r>
              <a:rPr lang="en-US" sz="1600" dirty="0" smtClean="0">
                <a:hlinkClick r:id="rId5"/>
              </a:rPr>
              <a:t>/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Distinction between </a:t>
            </a:r>
            <a:r>
              <a:rPr lang="en-US" sz="1600" dirty="0"/>
              <a:t>static and variable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Configurable </a:t>
            </a:r>
            <a:r>
              <a:rPr lang="en-US" sz="1600" dirty="0"/>
              <a:t>long running (cacheable) map/reduce tasks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Pub/sub </a:t>
            </a:r>
            <a:r>
              <a:rPr lang="en-US" sz="1600" dirty="0"/>
              <a:t>messaging based communication/data </a:t>
            </a:r>
            <a:r>
              <a:rPr lang="en-US" sz="1600" dirty="0" smtClean="0"/>
              <a:t>transfers using </a:t>
            </a:r>
            <a:r>
              <a:rPr lang="en-US" sz="1600" dirty="0" err="1" smtClean="0"/>
              <a:t>ActiveMQ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Efficient </a:t>
            </a:r>
            <a:r>
              <a:rPr lang="en-US" sz="1600" dirty="0"/>
              <a:t>support for Iterative </a:t>
            </a:r>
            <a:r>
              <a:rPr lang="en-US" sz="1600" dirty="0" err="1"/>
              <a:t>MapReduce</a:t>
            </a:r>
            <a:r>
              <a:rPr lang="en-US" sz="1600" dirty="0"/>
              <a:t> computations </a:t>
            </a:r>
            <a:r>
              <a:rPr lang="en-US" sz="1600" dirty="0" smtClean="0"/>
              <a:t>(much </a:t>
            </a:r>
            <a:r>
              <a:rPr lang="en-US" sz="1600" dirty="0"/>
              <a:t>faster than Hadoop or Dryad/</a:t>
            </a:r>
            <a:r>
              <a:rPr lang="en-US" sz="1600" dirty="0" err="1"/>
              <a:t>DryadLINQ</a:t>
            </a:r>
            <a:r>
              <a:rPr lang="en-US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Combine </a:t>
            </a:r>
            <a:r>
              <a:rPr lang="en-US" sz="1600" dirty="0"/>
              <a:t>phase to collect all reduce outputs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Data </a:t>
            </a:r>
            <a:r>
              <a:rPr lang="en-US" sz="1600" dirty="0"/>
              <a:t>access via local disks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Lightweight </a:t>
            </a:r>
            <a:r>
              <a:rPr lang="en-US" sz="1600" dirty="0"/>
              <a:t>(~5600 lines of Java code)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Support </a:t>
            </a:r>
            <a:r>
              <a:rPr lang="en-US" sz="1600" dirty="0"/>
              <a:t>for typical </a:t>
            </a:r>
            <a:r>
              <a:rPr lang="en-US" sz="1600" dirty="0" err="1"/>
              <a:t>MapReduce</a:t>
            </a:r>
            <a:r>
              <a:rPr lang="en-US" sz="1600" dirty="0"/>
              <a:t> computations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Tools </a:t>
            </a:r>
            <a:r>
              <a:rPr lang="en-US" sz="1600" dirty="0"/>
              <a:t>to manage </a:t>
            </a:r>
            <a:r>
              <a:rPr lang="en-US" sz="1600" dirty="0" smtClean="0"/>
              <a:t>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Automatically recover from faults when </a:t>
            </a:r>
            <a:r>
              <a:rPr lang="en-US" sz="1600" dirty="0" err="1"/>
              <a:t>FaultTolerance</a:t>
            </a:r>
            <a:r>
              <a:rPr lang="en-US" sz="1600" dirty="0"/>
              <a:t> is enabled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7751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917"/>
            <a:ext cx="6785264" cy="936942"/>
          </a:xfrm>
        </p:spPr>
        <p:txBody>
          <a:bodyPr/>
          <a:lstStyle/>
          <a:p>
            <a:r>
              <a:rPr lang="en-US" dirty="0" smtClean="0"/>
              <a:t>Stratosphere / Apache </a:t>
            </a:r>
            <a:r>
              <a:rPr lang="en-US" dirty="0" err="1" smtClean="0"/>
              <a:t>Flink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9585"/>
            <a:ext cx="9144000" cy="316715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Originally developed in Germany but now Apache </a:t>
            </a:r>
            <a:r>
              <a:rPr lang="en-US" dirty="0" err="1" smtClean="0"/>
              <a:t>Flink</a:t>
            </a: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flink.incubator.apache.org/</a:t>
            </a:r>
            <a:r>
              <a:rPr lang="en-US" dirty="0" smtClean="0"/>
              <a:t>. The </a:t>
            </a:r>
            <a:r>
              <a:rPr lang="en-US" dirty="0"/>
              <a:t>Apache </a:t>
            </a:r>
            <a:r>
              <a:rPr lang="en-US" dirty="0" err="1"/>
              <a:t>Flink</a:t>
            </a:r>
            <a:r>
              <a:rPr lang="en-US" dirty="0"/>
              <a:t> stack consists of</a:t>
            </a:r>
          </a:p>
          <a:p>
            <a:pPr lvl="1"/>
            <a:r>
              <a:rPr lang="en-US" b="1" dirty="0"/>
              <a:t>Programming APIs</a:t>
            </a:r>
            <a:r>
              <a:rPr lang="en-US" dirty="0"/>
              <a:t> for different languages (Java, Scala) and paradigms (record-oriented, graph-oriented).</a:t>
            </a:r>
          </a:p>
          <a:p>
            <a:pPr lvl="1"/>
            <a:r>
              <a:rPr lang="en-US" dirty="0"/>
              <a:t>A </a:t>
            </a:r>
            <a:r>
              <a:rPr lang="en-US" b="1" dirty="0"/>
              <a:t>program optimizer</a:t>
            </a:r>
            <a:r>
              <a:rPr lang="en-US" dirty="0"/>
              <a:t> that decides how to execute the program for good performance. It decides among other things about data movement and caching strategies.</a:t>
            </a:r>
          </a:p>
          <a:p>
            <a:pPr lvl="1"/>
            <a:r>
              <a:rPr lang="en-US" dirty="0"/>
              <a:t>A </a:t>
            </a:r>
            <a:r>
              <a:rPr lang="en-US" b="1" dirty="0"/>
              <a:t>distributed runtime</a:t>
            </a:r>
            <a:r>
              <a:rPr lang="en-US" dirty="0"/>
              <a:t> that executes programs in parallel distributed over many machines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AutoShape 2" descr="Flink Sta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984" y="3462143"/>
            <a:ext cx="5214159" cy="34686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006735"/>
            <a:ext cx="423117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Flink</a:t>
            </a:r>
            <a:r>
              <a:rPr lang="en-US" sz="2400" dirty="0"/>
              <a:t> runs independently from Hadoop, but integrates seamlessly with YARN (Hadoop's next-generation scheduler). Various file systems (including the Hadoop Distributed File System) can act as data sources.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0142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917"/>
            <a:ext cx="6785264" cy="780832"/>
          </a:xfrm>
        </p:spPr>
        <p:txBody>
          <a:bodyPr/>
          <a:lstStyle/>
          <a:p>
            <a:r>
              <a:rPr lang="en-US" dirty="0" smtClean="0"/>
              <a:t>Microsoft Reef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78790"/>
            <a:ext cx="9144000" cy="4738607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>
                <a:hlinkClick r:id="rId2"/>
              </a:rPr>
              <a:t>http://www.reef-project.org</a:t>
            </a:r>
            <a:r>
              <a:rPr lang="en-US" sz="2400" dirty="0" smtClean="0">
                <a:hlinkClick r:id="rId2"/>
              </a:rPr>
              <a:t>/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The </a:t>
            </a:r>
            <a:r>
              <a:rPr lang="en-US" sz="2400" dirty="0"/>
              <a:t>Retainable Evaluator Execution </a:t>
            </a:r>
            <a:r>
              <a:rPr lang="en-US" sz="2400" dirty="0" smtClean="0"/>
              <a:t>Framework</a:t>
            </a:r>
          </a:p>
          <a:p>
            <a:r>
              <a:rPr lang="en-US" sz="2400" dirty="0" smtClean="0"/>
              <a:t>This is a set of tools that building on Apache Yarn or </a:t>
            </a:r>
            <a:r>
              <a:rPr lang="en-US" sz="2400" dirty="0" err="1" smtClean="0"/>
              <a:t>Mesos</a:t>
            </a:r>
            <a:r>
              <a:rPr lang="en-US" sz="2400" dirty="0" smtClean="0"/>
              <a:t> </a:t>
            </a:r>
            <a:r>
              <a:rPr lang="en-US" sz="2400" dirty="0"/>
              <a:t>(or Google Omega, and Facebook </a:t>
            </a:r>
            <a:r>
              <a:rPr lang="en-US" sz="2400" dirty="0" smtClean="0"/>
              <a:t>Corona) allow one to implement systems with capability of Hadoop and Spark</a:t>
            </a:r>
          </a:p>
          <a:p>
            <a:r>
              <a:rPr lang="en-US" sz="2400" dirty="0"/>
              <a:t>On these resource managers, REEF provides a centralized control plane abstraction that can be used to build a decentralized data plane for supporting big data systems, like those mentioned below. </a:t>
            </a:r>
            <a:endParaRPr lang="en-US" sz="2400" dirty="0" smtClean="0"/>
          </a:p>
          <a:p>
            <a:pPr lvl="1"/>
            <a:r>
              <a:rPr lang="en-US" sz="2000" dirty="0" smtClean="0"/>
              <a:t>Special </a:t>
            </a:r>
            <a:r>
              <a:rPr lang="en-US" sz="2000" dirty="0"/>
              <a:t>consideration is given to graph computation and machine learning applications, which require data retention on allocated resources, as they execute multiple passes over the data</a:t>
            </a:r>
            <a:r>
              <a:rPr lang="en-US" sz="2000" dirty="0" smtClean="0"/>
              <a:t>. i.e. Reef supports iteration</a:t>
            </a:r>
            <a:endParaRPr lang="en-US" sz="2400" dirty="0"/>
          </a:p>
          <a:p>
            <a:r>
              <a:rPr lang="en-US" sz="2400" dirty="0"/>
              <a:t>More broadly, applications that run on YARN will have the need for a variety of data-processing tasks e.g., data shuffle, group communication, aggregation, </a:t>
            </a:r>
            <a:r>
              <a:rPr lang="en-US" sz="2400" dirty="0" err="1"/>
              <a:t>checkpointing</a:t>
            </a:r>
            <a:r>
              <a:rPr lang="en-US" sz="2400" dirty="0"/>
              <a:t>, and many more. Rather than </a:t>
            </a:r>
            <a:r>
              <a:rPr lang="en-US" sz="2400" dirty="0" smtClean="0"/>
              <a:t>re-implement </a:t>
            </a:r>
            <a:r>
              <a:rPr lang="en-US" sz="2400" dirty="0"/>
              <a:t>these for each application, REEF aims to provide them in a library form, so that they can be reused by higher-level applications and tuned for a specific domain </a:t>
            </a:r>
            <a:r>
              <a:rPr lang="en-US" sz="2400" dirty="0" smtClean="0"/>
              <a:t>problem.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1026" name="Picture 2" descr="http://reef-website.cloudapp.net/wp-content/uploads/2013/11/cropped-D70s-2009-11-30-DSC_78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85040"/>
            <a:ext cx="5114441" cy="147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307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Apache Hama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4083" y="1137083"/>
            <a:ext cx="9144000" cy="3245068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hama.apache.org/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Apache </a:t>
            </a:r>
            <a:r>
              <a:rPr lang="en-US" sz="2400" dirty="0"/>
              <a:t>Hama is a distributed computing framework based on Bulk Synchronous Parallel </a:t>
            </a:r>
            <a:r>
              <a:rPr lang="en-US" sz="2400" dirty="0" smtClean="0"/>
              <a:t>computing (BSP) </a:t>
            </a:r>
            <a:r>
              <a:rPr lang="en-US" sz="2400" dirty="0"/>
              <a:t>techniques for massive scientific computations e.g., matrix, graph and network </a:t>
            </a:r>
            <a:r>
              <a:rPr lang="en-US" sz="2400" dirty="0" smtClean="0"/>
              <a:t>algorithms.</a:t>
            </a:r>
          </a:p>
          <a:p>
            <a:r>
              <a:rPr lang="en-US" sz="2400" dirty="0" smtClean="0"/>
              <a:t>BSP is used in most MPI programs and involves coordinated communication separating computation (map) phases</a:t>
            </a:r>
          </a:p>
          <a:p>
            <a:r>
              <a:rPr lang="en-US" sz="2400" dirty="0" smtClean="0"/>
              <a:t>Hama </a:t>
            </a:r>
            <a:r>
              <a:rPr lang="en-US" sz="2400" dirty="0"/>
              <a:t>was inspired by Google's </a:t>
            </a:r>
            <a:r>
              <a:rPr lang="en-US" sz="2400" dirty="0" err="1"/>
              <a:t>Pregel</a:t>
            </a:r>
            <a:r>
              <a:rPr lang="en-US" sz="2400" dirty="0"/>
              <a:t> large-scale graph computing framework </a:t>
            </a:r>
            <a:r>
              <a:rPr lang="en-US" sz="2400" dirty="0" smtClean="0"/>
              <a:t>and is very similar in utility to the better known iterative MapReduce systems but directly supports Graph applications</a:t>
            </a:r>
            <a:endParaRPr lang="en-US" sz="2400" dirty="0"/>
          </a:p>
        </p:txBody>
      </p:sp>
      <p:pic>
        <p:nvPicPr>
          <p:cNvPr id="8194" name="Picture 2" descr="https://hama.apache.org/images/mahout_vs_ham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050" y="4127445"/>
            <a:ext cx="4957950" cy="273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4550980"/>
            <a:ext cx="40885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These types of plots are well known for Iterative MapReduce</a:t>
            </a:r>
          </a:p>
          <a:p>
            <a:r>
              <a:rPr lang="en-US" sz="2000" dirty="0" smtClean="0"/>
              <a:t>Hama much faster than Mahout on parallel K-means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20961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Apache </a:t>
            </a:r>
            <a:r>
              <a:rPr lang="en-US" dirty="0" err="1" smtClean="0"/>
              <a:t>Giraph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>
                <a:hlinkClick r:id="rId2"/>
              </a:rPr>
              <a:t>http://giraph.apache.org</a:t>
            </a:r>
            <a:r>
              <a:rPr lang="en-US" sz="2400" dirty="0" smtClean="0">
                <a:hlinkClick r:id="rId2"/>
              </a:rPr>
              <a:t>/</a:t>
            </a:r>
            <a:endParaRPr lang="en-US" sz="2400" dirty="0" smtClean="0"/>
          </a:p>
          <a:p>
            <a:r>
              <a:rPr lang="en-US" sz="2400" dirty="0"/>
              <a:t>Apache </a:t>
            </a:r>
            <a:r>
              <a:rPr lang="en-US" sz="2400" dirty="0" err="1"/>
              <a:t>Giraph</a:t>
            </a:r>
            <a:r>
              <a:rPr lang="en-US" sz="2400" dirty="0"/>
              <a:t> is an iterative graph processing system built for high </a:t>
            </a:r>
            <a:r>
              <a:rPr lang="en-US" sz="2400" dirty="0" smtClean="0"/>
              <a:t>scalability, to </a:t>
            </a:r>
            <a:r>
              <a:rPr lang="en-US" sz="2400" dirty="0"/>
              <a:t>perform graph processing on big data. </a:t>
            </a:r>
            <a:endParaRPr lang="en-US" sz="2400" dirty="0" smtClean="0"/>
          </a:p>
          <a:p>
            <a:r>
              <a:rPr lang="en-US" sz="2400" dirty="0" smtClean="0"/>
              <a:t>Scalability and speed is impressive, for example Facebook used </a:t>
            </a:r>
            <a:r>
              <a:rPr lang="en-US" sz="2400" dirty="0" err="1" smtClean="0"/>
              <a:t>Giraph</a:t>
            </a:r>
            <a:r>
              <a:rPr lang="en-US" sz="2400" dirty="0" smtClean="0"/>
              <a:t> to </a:t>
            </a:r>
            <a:r>
              <a:rPr lang="en-US" sz="2400" dirty="0"/>
              <a:t>analyze </a:t>
            </a:r>
            <a:r>
              <a:rPr lang="en-US" sz="2400" dirty="0" smtClean="0"/>
              <a:t>a trillion edges in 4 minutes.</a:t>
            </a:r>
            <a:endParaRPr lang="en-US" sz="2400" dirty="0"/>
          </a:p>
          <a:p>
            <a:r>
              <a:rPr lang="en-US" sz="2400" dirty="0" err="1"/>
              <a:t>Giraph</a:t>
            </a:r>
            <a:r>
              <a:rPr lang="en-US" sz="2400" dirty="0"/>
              <a:t> originated as the open-source counterpart to </a:t>
            </a:r>
            <a:r>
              <a:rPr lang="en-US" sz="2400" b="1" dirty="0" err="1"/>
              <a:t>Pregel</a:t>
            </a:r>
            <a:r>
              <a:rPr lang="en-US" sz="2400" dirty="0"/>
              <a:t>, the graph processing architecture developed at Google and described in a 2010 paper. Both systems are inspired by the Bulk Synchronous Parallel model of distributed computation introduced by Leslie Valiant. </a:t>
            </a:r>
            <a:endParaRPr lang="en-US" sz="2400" dirty="0" smtClean="0"/>
          </a:p>
          <a:p>
            <a:r>
              <a:rPr lang="en-US" sz="2400" dirty="0" err="1" smtClean="0"/>
              <a:t>Giraph</a:t>
            </a:r>
            <a:r>
              <a:rPr lang="en-US" sz="2400" dirty="0" smtClean="0"/>
              <a:t> </a:t>
            </a:r>
            <a:r>
              <a:rPr lang="en-US" sz="2400" dirty="0"/>
              <a:t>adds several features beyond the basic </a:t>
            </a:r>
            <a:r>
              <a:rPr lang="en-US" sz="2400" dirty="0" err="1"/>
              <a:t>Pregel</a:t>
            </a:r>
            <a:r>
              <a:rPr lang="en-US" sz="2400" dirty="0"/>
              <a:t> model, including master computation, </a:t>
            </a:r>
            <a:r>
              <a:rPr lang="en-US" sz="2400" dirty="0" err="1"/>
              <a:t>sharded</a:t>
            </a:r>
            <a:r>
              <a:rPr lang="en-US" sz="2400" dirty="0"/>
              <a:t> aggregators, edge-oriented input, out-of-core computation, and more. </a:t>
            </a: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5793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254390&quot;&gt;&lt;property id=&quot;20148&quot; value=&quot;5&quot;/&gt;&lt;property id=&quot;20300&quot; value=&quot;Slide 1 - &amp;quot;Big Data Open Source Software  and Projects ABDS in Summary XIII: Level 14A &amp;quot;&quot;/&gt;&lt;property id=&quot;20307&quot; value=&quot;522&quot;/&gt;&lt;/object&gt;&lt;object type=&quot;3&quot; unique_id=&quot;330295&quot;&gt;&lt;property id=&quot;20148&quot; value=&quot;5&quot;/&gt;&lt;property id=&quot;20300&quot; value=&quot;Slide 3 - &amp;quot;Hadoop (MapReduce)&amp;quot;&quot;/&gt;&lt;property id=&quot;20307&quot; value=&quot;620&quot;/&gt;&lt;/object&gt;&lt;object type=&quot;3&quot; unique_id=&quot;330296&quot;&gt;&lt;property id=&quot;20148&quot; value=&quot;5&quot;/&gt;&lt;property id=&quot;20300&quot; value=&quot;Slide 4 - &amp;quot;Apache Spark&amp;quot;&quot;/&gt;&lt;property id=&quot;20307&quot; value=&quot;621&quot;/&gt;&lt;/object&gt;&lt;object type=&quot;3&quot; unique_id=&quot;332277&quot;&gt;&lt;property id=&quot;20148&quot; value=&quot;5&quot;/&gt;&lt;property id=&quot;20300&quot; value=&quot;Slide 8 - &amp;quot;Apache Hama&amp;quot;&quot;/&gt;&lt;property id=&quot;20307&quot; value=&quot;635&quot;/&gt;&lt;/object&gt;&lt;object type=&quot;3&quot; unique_id=&quot;340931&quot;&gt;&lt;property id=&quot;20148&quot; value=&quot;5&quot;/&gt;&lt;property id=&quot;20300&quot; value=&quot;Slide 9 - &amp;quot;Apache Giraph&amp;quot;&quot;/&gt;&lt;property id=&quot;20307&quot; value=&quot;681&quot;/&gt;&lt;/object&gt;&lt;object type=&quot;3&quot; unique_id=&quot;346684&quot;&gt;&lt;property id=&quot;20148&quot; value=&quot;5&quot;/&gt;&lt;property id=&quot;20300&quot; value=&quot;Slide 2 - &amp;quot;HPC-ABDS Layers&amp;quot;&quot;/&gt;&lt;property id=&quot;20307&quot; value=&quot;697&quot;/&gt;&lt;/object&gt;&lt;object type=&quot;3&quot; unique_id=&quot;379511&quot;&gt;&lt;property id=&quot;20148&quot; value=&quot;5&quot;/&gt;&lt;property id=&quot;20300&quot; value=&quot;Slide 5 - &amp;quot;Twister&amp;quot;&quot;/&gt;&lt;property id=&quot;20307&quot; value=&quot;764&quot;/&gt;&lt;/object&gt;&lt;object type=&quot;3&quot; unique_id=&quot;379512&quot;&gt;&lt;property id=&quot;20148&quot; value=&quot;5&quot;/&gt;&lt;property id=&quot;20300&quot; value=&quot;Slide 6 - &amp;quot;Stratosphere / Apache Flink&amp;quot;&quot;/&gt;&lt;property id=&quot;20307&quot; value=&quot;765&quot;/&gt;&lt;/object&gt;&lt;object type=&quot;3&quot; unique_id=&quot;379514&quot;&gt;&lt;property id=&quot;20148&quot; value=&quot;5&quot;/&gt;&lt;property id=&quot;20300&quot; value=&quot;Slide 10 - &amp;quot;Pegasus&amp;quot;&quot;/&gt;&lt;property id=&quot;20307&quot; value=&quot;763&quot;/&gt;&lt;/object&gt;&lt;object type=&quot;3&quot; unique_id=&quot;379515&quot;&gt;&lt;property id=&quot;20148&quot; value=&quot;5&quot;/&gt;&lt;property id=&quot;20300&quot; value=&quot;Slide 7 - &amp;quot;Microsoft Reef&amp;quot;&quot;/&gt;&lt;property id=&quot;20307&quot; value=&quot;762&quot;/&gt;&lt;/object&gt;&lt;/object&gt;&lt;object type=&quot;8&quot; unique_id=&quot;1001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12-0623-Sample-1img-full_V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33653</TotalTime>
  <Words>855</Words>
  <Application>Microsoft Office PowerPoint</Application>
  <PresentationFormat>On-screen Show (4:3)</PresentationFormat>
  <Paragraphs>93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Arial</vt:lpstr>
      <vt:lpstr>Calibri</vt:lpstr>
      <vt:lpstr>Franklin Gothic Book</vt:lpstr>
      <vt:lpstr>Franklin Gothic Demi</vt:lpstr>
      <vt:lpstr>Franklin Gothic Medium</vt:lpstr>
      <vt:lpstr>Times New Roman</vt:lpstr>
      <vt:lpstr>Office Theme</vt:lpstr>
      <vt:lpstr>12-0623-Sample-1img-full_V5</vt:lpstr>
      <vt:lpstr>1_12-0623-Sample-1img-full_V5</vt:lpstr>
      <vt:lpstr>2_12-0623-Sample-1img-full_V5</vt:lpstr>
      <vt:lpstr>3_12-0623-Sample-1img-full_V5</vt:lpstr>
      <vt:lpstr>4_12-0623-Sample-1img-full_V5</vt:lpstr>
      <vt:lpstr>5_12-0623-Sample-1img-full_V5</vt:lpstr>
      <vt:lpstr>6_12-0623-Sample-1img-full_V5</vt:lpstr>
      <vt:lpstr>Big Data Open Source Software  and Projects ABDS in Summary XIII: Level 14A </vt:lpstr>
      <vt:lpstr>HPC-ABDS Layers</vt:lpstr>
      <vt:lpstr>Hadoop (MapReduce)</vt:lpstr>
      <vt:lpstr>Apache Spark</vt:lpstr>
      <vt:lpstr>Twister</vt:lpstr>
      <vt:lpstr>Stratosphere / Apache Flink</vt:lpstr>
      <vt:lpstr>Microsoft Reef</vt:lpstr>
      <vt:lpstr>Apache Hama</vt:lpstr>
      <vt:lpstr>Apache Giraph</vt:lpstr>
      <vt:lpstr>Pegasus</vt:lpstr>
    </vt:vector>
  </TitlesOfParts>
  <Company>CCT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Shantenu Jha</dc:creator>
  <cp:lastModifiedBy>Geoffrey Fox</cp:lastModifiedBy>
  <cp:revision>657</cp:revision>
  <dcterms:created xsi:type="dcterms:W3CDTF">2014-02-25T01:32:12Z</dcterms:created>
  <dcterms:modified xsi:type="dcterms:W3CDTF">2014-10-04T14:35:02Z</dcterms:modified>
</cp:coreProperties>
</file>