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81" r:id="rId3"/>
    <p:sldMasterId id="2147483689" r:id="rId4"/>
    <p:sldMasterId id="2147483697" r:id="rId5"/>
    <p:sldMasterId id="2147483705" r:id="rId6"/>
    <p:sldMasterId id="2147483713" r:id="rId7"/>
    <p:sldMasterId id="2147483735" r:id="rId8"/>
  </p:sldMasterIdLst>
  <p:notesMasterIdLst>
    <p:notesMasterId r:id="rId16"/>
  </p:notesMasterIdLst>
  <p:sldIdLst>
    <p:sldId id="522" r:id="rId9"/>
    <p:sldId id="722" r:id="rId10"/>
    <p:sldId id="747" r:id="rId11"/>
    <p:sldId id="702" r:id="rId12"/>
    <p:sldId id="703" r:id="rId13"/>
    <p:sldId id="748" r:id="rId14"/>
    <p:sldId id="713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pun Kamburugamu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6" autoAdjust="0"/>
    <p:restoredTop sz="96086" autoAdjust="0"/>
  </p:normalViewPr>
  <p:slideViewPr>
    <p:cSldViewPr snapToGrid="0" snapToObjects="1">
      <p:cViewPr varScale="1">
        <p:scale>
          <a:sx n="115" d="100"/>
          <a:sy n="115" d="100"/>
        </p:scale>
        <p:origin x="4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6785264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amza.incubator.apache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ncubator.apache.org/s4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ata.linkedin.com/projects/databu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cloudplatform.blogspot.com/2014/06/sneak-peek-google-cloud-dataflow-a-cloud-native-data-processing-service.html" TargetMode="External"/><Relationship Id="rId2" Type="http://schemas.openxmlformats.org/officeDocument/2006/relationships/hyperlink" Target="http://research.google.com/pubs/pub4137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ws.amazon.com/kinesi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84190"/>
            <a:ext cx="9144000" cy="1339057"/>
          </a:xfrm>
        </p:spPr>
        <p:txBody>
          <a:bodyPr>
            <a:noAutofit/>
          </a:bodyPr>
          <a:lstStyle/>
          <a:p>
            <a:r>
              <a:rPr lang="en-US" b="1" dirty="0"/>
              <a:t>Big Data Open Source Software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Projects</a:t>
            </a:r>
            <a:br>
              <a:rPr lang="en-US" b="1" dirty="0" smtClean="0"/>
            </a:br>
            <a:r>
              <a:rPr lang="en-US" b="1" dirty="0" smtClean="0"/>
              <a:t>ABDS in Summary XIV: Level 14B</a:t>
            </a:r>
            <a:r>
              <a:rPr lang="en-US" sz="4800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3993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I590 Data Science Curriculum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August 15 2014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38600"/>
            <a:ext cx="91440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Geoffrey 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841248"/>
          </a:xfrm>
        </p:spPr>
        <p:txBody>
          <a:bodyPr>
            <a:normAutofit/>
          </a:bodyPr>
          <a:lstStyle/>
          <a:p>
            <a:r>
              <a:rPr lang="en-US" b="1" dirty="0" smtClean="0"/>
              <a:t>HPC-ABDS Layers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5045"/>
            <a:ext cx="9070428" cy="564005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/>
              <a:t>Message Protocols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Distributed Coordination: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Security &amp; Privacy: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Monitoring: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/>
              <a:t>IaaS</a:t>
            </a:r>
            <a:r>
              <a:rPr lang="en-US" sz="2000" dirty="0" smtClean="0"/>
              <a:t> </a:t>
            </a:r>
            <a:r>
              <a:rPr lang="en-US" sz="2000" dirty="0"/>
              <a:t>Management from HPC to hypervisors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DevOps: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Interoperability: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File systems: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Cluster Resource Management: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Data Transport: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SQL / NoSQL / File </a:t>
            </a:r>
            <a:r>
              <a:rPr lang="en-US" sz="2000" dirty="0"/>
              <a:t>management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In-memory </a:t>
            </a:r>
            <a:r>
              <a:rPr lang="en-US" sz="2000" dirty="0" err="1" smtClean="0"/>
              <a:t>databases&amp;caches</a:t>
            </a:r>
            <a:r>
              <a:rPr lang="en-US" sz="2000" dirty="0" smtClean="0"/>
              <a:t> / Object-relational mapping / Extraction Tools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Inter process communication Collectives, point-to-point, publish-subscribe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Basic Programming model and runtime, SPMD,</a:t>
            </a:r>
            <a:r>
              <a:rPr lang="en-US" sz="2000" b="1" dirty="0" smtClean="0">
                <a:solidFill>
                  <a:srgbClr val="FF0000"/>
                </a:solidFill>
              </a:rPr>
              <a:t> Streaming</a:t>
            </a:r>
            <a:r>
              <a:rPr lang="en-US" sz="2000" dirty="0" smtClean="0"/>
              <a:t>, MapReduce, MPI: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High level Programming: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Application </a:t>
            </a:r>
            <a:r>
              <a:rPr lang="en-US" sz="2000" dirty="0"/>
              <a:t>and Analytics: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Workflow-Orchestration</a:t>
            </a:r>
            <a:r>
              <a:rPr lang="en-US" sz="20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5952" y="2929579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Here are 17 functionalities. Technologies are presented in this order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4 Cross cutting at top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13 in order of layered diagram starting at bottom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storm.incubator.apache.org</a:t>
            </a:r>
            <a:r>
              <a:rPr lang="en-US" sz="2400" dirty="0"/>
              <a:t>/</a:t>
            </a:r>
            <a:endParaRPr lang="en-US" sz="2400" dirty="0" smtClean="0"/>
          </a:p>
          <a:p>
            <a:r>
              <a:rPr lang="en-US" sz="2400" dirty="0" smtClean="0"/>
              <a:t>Apache Storm is a distributed real time computation framework for processing streaming data.</a:t>
            </a:r>
          </a:p>
          <a:p>
            <a:r>
              <a:rPr lang="en-US" sz="2400" dirty="0" smtClean="0"/>
              <a:t>Storm is being used to do real time analytics, online machine learning, distributed RPC etc.</a:t>
            </a:r>
          </a:p>
          <a:p>
            <a:r>
              <a:rPr lang="en-US" sz="2400" dirty="0" smtClean="0"/>
              <a:t>Provides </a:t>
            </a:r>
            <a:r>
              <a:rPr lang="en-US" sz="2400" dirty="0"/>
              <a:t>scalable, fault tolerant and </a:t>
            </a:r>
            <a:r>
              <a:rPr lang="en-US" sz="2400" dirty="0" smtClean="0"/>
              <a:t>guaranteed message processing.</a:t>
            </a:r>
          </a:p>
          <a:p>
            <a:r>
              <a:rPr lang="en-US" sz="2400" dirty="0" smtClean="0"/>
              <a:t>Trident is a high level API on top of Storm which provides functions like stream joins, groupings, filters etc. Also Trident has exactly-once processing guarantees.</a:t>
            </a:r>
          </a:p>
          <a:p>
            <a:r>
              <a:rPr lang="en-US" sz="2400" dirty="0" smtClean="0"/>
              <a:t>The project was originally developed at Twitter for processing Tweets from users and was donated to ASF in 2013.</a:t>
            </a:r>
          </a:p>
          <a:p>
            <a:r>
              <a:rPr lang="en-US" sz="2400" dirty="0" smtClean="0"/>
              <a:t>Storm has being used in very large deployments in Fortune 500 companies like Twitter and Yahoo.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0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Samza</a:t>
            </a:r>
            <a:r>
              <a:rPr lang="en-US" dirty="0" smtClean="0"/>
              <a:t> (LinkedIn)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http://samza.incubator.apache.org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r>
              <a:rPr lang="en-US" sz="2400" dirty="0" smtClean="0"/>
              <a:t>Similar to Apache Storm, Apache </a:t>
            </a:r>
            <a:r>
              <a:rPr lang="en-US" sz="2400" dirty="0" err="1" smtClean="0"/>
              <a:t>Samza</a:t>
            </a:r>
            <a:r>
              <a:rPr lang="en-US" sz="2400" dirty="0" smtClean="0"/>
              <a:t> is a distributed real time computation framework for processing streaming data.</a:t>
            </a:r>
          </a:p>
          <a:p>
            <a:r>
              <a:rPr lang="en-US" sz="2400" dirty="0" smtClean="0"/>
              <a:t>Apache </a:t>
            </a:r>
            <a:r>
              <a:rPr lang="en-US" sz="2400" dirty="0" err="1" smtClean="0"/>
              <a:t>Samza</a:t>
            </a:r>
            <a:r>
              <a:rPr lang="en-US" sz="2400" dirty="0" smtClean="0"/>
              <a:t> is built on top of Apache Kafka and Apache Yarn. </a:t>
            </a:r>
            <a:r>
              <a:rPr lang="en-US" sz="2400" dirty="0" err="1" smtClean="0"/>
              <a:t>Samza</a:t>
            </a:r>
            <a:r>
              <a:rPr lang="en-US" sz="2400" dirty="0" smtClean="0"/>
              <a:t> uses Kafka as its messaging layer and Yarn for managing the cluster of nodes with </a:t>
            </a:r>
            <a:r>
              <a:rPr lang="en-US" sz="2400" dirty="0" err="1" smtClean="0"/>
              <a:t>Samza</a:t>
            </a:r>
            <a:r>
              <a:rPr lang="en-US" sz="2400" dirty="0" smtClean="0"/>
              <a:t> processes.</a:t>
            </a:r>
          </a:p>
          <a:p>
            <a:r>
              <a:rPr lang="en-US" sz="2400" dirty="0" err="1" smtClean="0"/>
              <a:t>Samza</a:t>
            </a:r>
            <a:r>
              <a:rPr lang="en-US" sz="2400" dirty="0" smtClean="0"/>
              <a:t> is </a:t>
            </a:r>
            <a:r>
              <a:rPr lang="en-US" sz="2400" dirty="0"/>
              <a:t>scalable, fault tolerant and provides </a:t>
            </a:r>
            <a:r>
              <a:rPr lang="en-US" sz="2400" dirty="0" smtClean="0"/>
              <a:t>guaranteed message processing.</a:t>
            </a:r>
          </a:p>
          <a:p>
            <a:r>
              <a:rPr lang="en-US" sz="2400" dirty="0" err="1" smtClean="0"/>
              <a:t>Samza</a:t>
            </a:r>
            <a:r>
              <a:rPr lang="en-US" sz="2400" dirty="0" smtClean="0"/>
              <a:t> was originally developed at LinkedIn and was donated to ASF in 2013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4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http://incubator.apache.org/s4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r>
              <a:rPr lang="en-US" sz="2400" dirty="0" smtClean="0"/>
              <a:t>Apache S4 is a distributed real time computation framework for processing unbounded streams of data.</a:t>
            </a:r>
          </a:p>
          <a:p>
            <a:r>
              <a:rPr lang="en-US" sz="2400" dirty="0" smtClean="0"/>
              <a:t>Unlike Storm and </a:t>
            </a:r>
            <a:r>
              <a:rPr lang="en-US" sz="2400" dirty="0" err="1" smtClean="0"/>
              <a:t>Samza</a:t>
            </a:r>
            <a:r>
              <a:rPr lang="en-US" sz="2400" dirty="0" smtClean="0"/>
              <a:t> S4 provides a key value based system for processing data</a:t>
            </a:r>
          </a:p>
          <a:p>
            <a:r>
              <a:rPr lang="en-US" sz="2400" dirty="0" smtClean="0"/>
              <a:t>The system is </a:t>
            </a:r>
            <a:r>
              <a:rPr lang="en-US" sz="2400" dirty="0"/>
              <a:t>scalable, fault tolerant and provides </a:t>
            </a:r>
            <a:r>
              <a:rPr lang="en-US" sz="2400" dirty="0" smtClean="0"/>
              <a:t>guaranteed message processing.</a:t>
            </a:r>
          </a:p>
          <a:p>
            <a:r>
              <a:rPr lang="en-US" sz="2400" dirty="0" smtClean="0"/>
              <a:t>S4 was originally developed at Yahoo and was donated to ASF in 2011</a:t>
            </a:r>
          </a:p>
          <a:p>
            <a:r>
              <a:rPr lang="en-US" sz="2400" dirty="0" smtClean="0"/>
              <a:t>S4 </a:t>
            </a:r>
            <a:r>
              <a:rPr lang="en-US" sz="2400" smtClean="0"/>
              <a:t>isn’t popular </a:t>
            </a:r>
            <a:r>
              <a:rPr lang="en-US" sz="2400" dirty="0" smtClean="0"/>
              <a:t>as Apache Storm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9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Databus</a:t>
            </a:r>
            <a:r>
              <a:rPr lang="en-US" dirty="0" smtClean="0"/>
              <a:t> (LinkedIn)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Closed </a:t>
            </a:r>
            <a:r>
              <a:rPr lang="en-US" dirty="0" smtClean="0"/>
              <a:t>source </a:t>
            </a:r>
            <a:r>
              <a:rPr lang="en-US" b="1" dirty="0" err="1" smtClean="0"/>
              <a:t>Databus</a:t>
            </a:r>
            <a:r>
              <a:rPr lang="en-US" dirty="0" smtClean="0"/>
              <a:t>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data.linkedin.com/projects/databus</a:t>
            </a:r>
            <a:r>
              <a:rPr lang="en-US" dirty="0" smtClean="0"/>
              <a:t> </a:t>
            </a:r>
          </a:p>
          <a:p>
            <a:r>
              <a:rPr lang="en-US" dirty="0" err="1"/>
              <a:t>Databus</a:t>
            </a:r>
            <a:r>
              <a:rPr lang="en-US" dirty="0"/>
              <a:t> provides a timeline-consistent stream of change capture events for a database. It enables applications to watch a database, view and process updates in near real-time. </a:t>
            </a:r>
            <a:endParaRPr lang="en-US" dirty="0" smtClean="0"/>
          </a:p>
          <a:p>
            <a:r>
              <a:rPr lang="en-US" dirty="0" err="1" smtClean="0"/>
              <a:t>Databus</a:t>
            </a:r>
            <a:r>
              <a:rPr lang="en-US" dirty="0" smtClean="0"/>
              <a:t> </a:t>
            </a:r>
            <a:r>
              <a:rPr lang="en-US" dirty="0"/>
              <a:t>provides a complete after-image of every new/changed record as well as deletes, while maintaining timeline consistency and transactional boundaries.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application integration is decoupled from the source database, and each application integration is isolated, which allows for parallel development and rapid innovation.</a:t>
            </a:r>
          </a:p>
          <a:p>
            <a:r>
              <a:rPr lang="en-US" dirty="0" err="1" smtClean="0"/>
              <a:t>Databus</a:t>
            </a:r>
            <a:r>
              <a:rPr lang="en-US" dirty="0" smtClean="0"/>
              <a:t> </a:t>
            </a:r>
            <a:r>
              <a:rPr lang="en-US" dirty="0"/>
              <a:t>has a few key parts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a database connector to watch changes and maintain a clock or sequence value</a:t>
            </a:r>
          </a:p>
          <a:p>
            <a:pPr lvl="1"/>
            <a:r>
              <a:rPr lang="en-US" dirty="0"/>
              <a:t>an in-memory relay that keeps recent changes for efficient retrieval</a:t>
            </a:r>
          </a:p>
          <a:p>
            <a:pPr lvl="1"/>
            <a:r>
              <a:rPr lang="en-US" dirty="0"/>
              <a:t>a bootstrap service/database that enables long </a:t>
            </a:r>
            <a:r>
              <a:rPr lang="en-US" dirty="0" err="1"/>
              <a:t>lookback</a:t>
            </a:r>
            <a:r>
              <a:rPr lang="en-US" dirty="0"/>
              <a:t> queries (including from the beginning of time)</a:t>
            </a:r>
          </a:p>
          <a:p>
            <a:pPr lvl="1"/>
            <a:r>
              <a:rPr lang="en-US" dirty="0"/>
              <a:t>a client that provides a simple API to get changes since a point in time</a:t>
            </a:r>
          </a:p>
          <a:p>
            <a:r>
              <a:rPr lang="en-US" dirty="0"/>
              <a:t>To use </a:t>
            </a:r>
            <a:r>
              <a:rPr lang="en-US" dirty="0" err="1"/>
              <a:t>databus</a:t>
            </a:r>
            <a:r>
              <a:rPr lang="en-US" dirty="0"/>
              <a:t>, the consuming application simply maintains a high watermark, and periodically requests all changes since that point in time using the </a:t>
            </a:r>
            <a:r>
              <a:rPr lang="en-US" dirty="0" err="1"/>
              <a:t>Databus</a:t>
            </a:r>
            <a:r>
              <a:rPr lang="en-US" dirty="0"/>
              <a:t> client. Each consuming application maintains its own high watermark, which provides isolation from one another</a:t>
            </a:r>
          </a:p>
        </p:txBody>
      </p:sp>
    </p:spTree>
    <p:extLst>
      <p:ext uri="{BB962C8B-B14F-4D97-AF65-F5344CB8AC3E}">
        <p14:creationId xmlns:p14="http://schemas.microsoft.com/office/powerpoint/2010/main" val="102915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 err="1" smtClean="0"/>
              <a:t>MillWheel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943" y="1292192"/>
            <a:ext cx="8229600" cy="545511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hlinkClick r:id="rId2"/>
              </a:rPr>
              <a:t>http://research.google.com/pubs/pub41378.</a:t>
            </a:r>
            <a:r>
              <a:rPr lang="en-US" sz="2400" dirty="0" smtClean="0">
                <a:hlinkClick r:id="rId2"/>
              </a:rPr>
              <a:t>html</a:t>
            </a:r>
            <a:endParaRPr lang="en-US" sz="2400" dirty="0" smtClean="0"/>
          </a:p>
          <a:p>
            <a:r>
              <a:rPr lang="en-US" sz="2400" dirty="0" err="1" smtClean="0"/>
              <a:t>MillWheel</a:t>
            </a:r>
            <a:r>
              <a:rPr lang="en-US" sz="2400" dirty="0" smtClean="0"/>
              <a:t> is a distributed real time computation framework by Google.</a:t>
            </a:r>
          </a:p>
          <a:p>
            <a:r>
              <a:rPr lang="en-US" sz="2400" dirty="0"/>
              <a:t>Provides scalable, fault tolerant and </a:t>
            </a:r>
            <a:r>
              <a:rPr lang="en-US" sz="2400" dirty="0" smtClean="0"/>
              <a:t>exactly once message processing guarantees.</a:t>
            </a:r>
          </a:p>
          <a:p>
            <a:r>
              <a:rPr lang="en-US" sz="2400" dirty="0" smtClean="0"/>
              <a:t>The key data abstraction of the </a:t>
            </a:r>
            <a:r>
              <a:rPr lang="en-US" sz="2400" dirty="0" err="1" smtClean="0"/>
              <a:t>MillWheel</a:t>
            </a:r>
            <a:r>
              <a:rPr lang="en-US" sz="2400" dirty="0" smtClean="0"/>
              <a:t> is Key-Value pairs and data is processed in a directed acyclic graph where nodes are the computation nodes.</a:t>
            </a:r>
          </a:p>
          <a:p>
            <a:r>
              <a:rPr lang="en-US" sz="2400" dirty="0" smtClean="0"/>
              <a:t>The project is not open source and is planned to be available to general public through Google Cloud platform as a SaaS.</a:t>
            </a:r>
          </a:p>
          <a:p>
            <a:r>
              <a:rPr lang="en-US" sz="2400" dirty="0" smtClean="0"/>
              <a:t>Similar functionality to </a:t>
            </a:r>
            <a:r>
              <a:rPr lang="en-US" sz="2400" b="1" dirty="0" smtClean="0"/>
              <a:t>Apache Storm</a:t>
            </a:r>
          </a:p>
          <a:p>
            <a:r>
              <a:rPr lang="en-US" sz="2400" dirty="0"/>
              <a:t>Part of </a:t>
            </a:r>
            <a:r>
              <a:rPr lang="en-US" sz="2400" b="1" dirty="0"/>
              <a:t>Google Cloud Dataflow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googlecloudplatform.blogspot.com/2014/06/sneak-peek-google-cloud-dataflow-a-cloud-native-data-processing-service.html</a:t>
            </a:r>
            <a:r>
              <a:rPr lang="en-US" sz="2400" dirty="0" smtClean="0"/>
              <a:t> that </a:t>
            </a:r>
            <a:r>
              <a:rPr lang="en-US" sz="2400" dirty="0"/>
              <a:t>also has Google Pub-Sub and </a:t>
            </a:r>
            <a:r>
              <a:rPr lang="en-US" sz="2400" dirty="0" err="1" smtClean="0"/>
              <a:t>FlumeJava</a:t>
            </a:r>
            <a:endParaRPr lang="en-US" sz="2400" dirty="0"/>
          </a:p>
          <a:p>
            <a:r>
              <a:rPr lang="en-US" sz="2400" dirty="0" smtClean="0"/>
              <a:t>See Amazon </a:t>
            </a:r>
            <a:r>
              <a:rPr lang="en-US" sz="2400" dirty="0"/>
              <a:t>Kinesis </a:t>
            </a:r>
            <a:r>
              <a:rPr lang="en-US" sz="2400" dirty="0">
                <a:hlinkClick r:id="rId4"/>
              </a:rPr>
              <a:t>http://aws.amazon.com/kinesis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which combines Pub-Sub and Apache Storm capabilities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91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254390&quot;&gt;&lt;property id=&quot;20148&quot; value=&quot;5&quot;/&gt;&lt;property id=&quot;20300&quot; value=&quot;Slide 1 - &amp;quot;Big Data Open Source Software  and Projects ABDS in Summary XIV: Level 14B &amp;quot;&quot;/&gt;&lt;property id=&quot;20307&quot; value=&quot;522&quot;/&gt;&lt;/object&gt;&lt;object type=&quot;3&quot; unique_id=&quot;357761&quot;&gt;&lt;property id=&quot;20148&quot; value=&quot;5&quot;/&gt;&lt;property id=&quot;20300&quot; value=&quot;Slide 4 - &amp;quot;Apache Samza (LinkedIn)&amp;quot;&quot;/&gt;&lt;property id=&quot;20307&quot; value=&quot;702&quot;/&gt;&lt;/object&gt;&lt;object type=&quot;3&quot; unique_id=&quot;357762&quot;&gt;&lt;property id=&quot;20148&quot; value=&quot;5&quot;/&gt;&lt;property id=&quot;20300&quot; value=&quot;Slide 5 - &amp;quot;Apache S4&amp;quot;&quot;/&gt;&lt;property id=&quot;20307&quot; value=&quot;703&quot;/&gt;&lt;/object&gt;&lt;object type=&quot;3&quot; unique_id=&quot;358303&quot;&gt;&lt;property id=&quot;20148&quot; value=&quot;5&quot;/&gt;&lt;property id=&quot;20300&quot; value=&quot;Slide 7 - &amp;quot;Google MillWheel&amp;quot;&quot;/&gt;&lt;property id=&quot;20307&quot; value=&quot;713&quot;/&gt;&lt;/object&gt;&lt;object type=&quot;3&quot; unique_id=&quot;361178&quot;&gt;&lt;property id=&quot;20148&quot; value=&quot;5&quot;/&gt;&lt;property id=&quot;20300&quot; value=&quot;Slide 2 - &amp;quot;HPC-ABDS Layers&amp;quot;&quot;/&gt;&lt;property id=&quot;20307&quot; value=&quot;722&quot;/&gt;&lt;/object&gt;&lt;object type=&quot;3&quot; unique_id=&quot;376008&quot;&gt;&lt;property id=&quot;20148&quot; value=&quot;5&quot;/&gt;&lt;property id=&quot;20300&quot; value=&quot;Slide 3 - &amp;quot;Apache Storm&amp;quot;&quot;/&gt;&lt;property id=&quot;20307&quot; value=&quot;747&quot;/&gt;&lt;/object&gt;&lt;object type=&quot;3&quot; unique_id=&quot;389762&quot;&gt;&lt;property id=&quot;20148&quot; value=&quot;5&quot;/&gt;&lt;property id=&quot;20300&quot; value=&quot;Slide 6 - &amp;quot;Databus (LinkedIn)&amp;quot;&quot;/&gt;&lt;property id=&quot;20307&quot; value=&quot;748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33643</TotalTime>
  <Words>706</Words>
  <Application>Microsoft Office PowerPoint</Application>
  <PresentationFormat>On-screen Show (4:3)</PresentationFormat>
  <Paragraphs>80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Big Data Open Source Software  and Projects ABDS in Summary XIV: Level 14B </vt:lpstr>
      <vt:lpstr>HPC-ABDS Layers</vt:lpstr>
      <vt:lpstr>Apache Storm</vt:lpstr>
      <vt:lpstr>Apache Samza (LinkedIn)</vt:lpstr>
      <vt:lpstr>Apache S4</vt:lpstr>
      <vt:lpstr>Databus (LinkedIn)</vt:lpstr>
      <vt:lpstr>Google MillWheel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658</cp:revision>
  <dcterms:created xsi:type="dcterms:W3CDTF">2014-02-25T01:32:12Z</dcterms:created>
  <dcterms:modified xsi:type="dcterms:W3CDTF">2014-10-04T19:31:11Z</dcterms:modified>
</cp:coreProperties>
</file>