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9"/>
  </p:notesMasterIdLst>
  <p:sldIdLst>
    <p:sldId id="522" r:id="rId9"/>
    <p:sldId id="698" r:id="rId10"/>
    <p:sldId id="741" r:id="rId11"/>
    <p:sldId id="638" r:id="rId12"/>
    <p:sldId id="641" r:id="rId13"/>
    <p:sldId id="740" r:id="rId14"/>
    <p:sldId id="727" r:id="rId15"/>
    <p:sldId id="728" r:id="rId16"/>
    <p:sldId id="636" r:id="rId17"/>
    <p:sldId id="614" r:id="rId18"/>
    <p:sldId id="640" r:id="rId19"/>
    <p:sldId id="680" r:id="rId20"/>
    <p:sldId id="742" r:id="rId21"/>
    <p:sldId id="723" r:id="rId22"/>
    <p:sldId id="724" r:id="rId23"/>
    <p:sldId id="725" r:id="rId24"/>
    <p:sldId id="714" r:id="rId25"/>
    <p:sldId id="642" r:id="rId26"/>
    <p:sldId id="735" r:id="rId27"/>
    <p:sldId id="736" r:id="rId28"/>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330590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incubator.apache.org/dri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mrql.incubator.apache.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hare.net/Dataiku/dataiku-pig-hive-cascading" TargetMode="External"/><Relationship Id="rId2" Type="http://schemas.openxmlformats.org/officeDocument/2006/relationships/hyperlink" Target="http://pig.apach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blog.matthewrathbone.com/2014/06/08/sql-engines-for-hadoop.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log.cloudera.com/blog/2014/01/impala-performance-dbms-class-speed/" TargetMode="External"/><Relationship Id="rId2" Type="http://schemas.openxmlformats.org/officeDocument/2006/relationships/hyperlink" Target="https://amplab.cs.berkeley.edu/benchmark/" TargetMode="External"/><Relationship Id="rId1" Type="http://schemas.openxmlformats.org/officeDocument/2006/relationships/slideLayout" Target="../slideLayouts/slideLayout2.xml"/><Relationship Id="rId4" Type="http://schemas.openxmlformats.org/officeDocument/2006/relationships/hyperlink" Target="http://radiantadvisors.com/wp-content/uploads/2014/04/RadiantAdvisors_Benchmark_SQL-on-Hadoop_2014Q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ZsfpK9bafY" TargetMode="External"/><Relationship Id="rId2" Type="http://schemas.openxmlformats.org/officeDocument/2006/relationships/hyperlink" Target="http://prestodb.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tic.googleusercontent.com/media/research.google.com/en/us/pubs/archive/36632.pdf" TargetMode="External"/><Relationship Id="rId2" Type="http://schemas.openxmlformats.org/officeDocument/2006/relationships/hyperlink" Target="https://developers.google.com/bigquery/" TargetMode="External"/><Relationship Id="rId1" Type="http://schemas.openxmlformats.org/officeDocument/2006/relationships/slideLayout" Target="../slideLayouts/slideLayout2.xml"/><Relationship Id="rId5" Type="http://schemas.openxmlformats.org/officeDocument/2006/relationships/hyperlink" Target="http://aws.amazon.com/redshift/" TargetMode="External"/><Relationship Id="rId4" Type="http://schemas.openxmlformats.org/officeDocument/2006/relationships/hyperlink" Target="http://en.wikipedia.org/wiki/Apache_Dril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Sawzall_(programming_langua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log.twitter.com/2013/streaming-mapreduce-with-summingbi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ooglecloudplatform.blogspot.de/2014/06/sneak-peek-google-cloud-dataflow-a-cloud-native-data-processing-service.html" TargetMode="External"/><Relationship Id="rId2" Type="http://schemas.openxmlformats.org/officeDocument/2006/relationships/hyperlink" Target="http://dataconomy.com/google-cloud-datafl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hare.net/HiveData/building-hadoop-data-applications-with-kite" TargetMode="External"/><Relationship Id="rId2" Type="http://schemas.openxmlformats.org/officeDocument/2006/relationships/hyperlink" Target="http://kitesdk.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ive.apache.org/" TargetMode="External"/><Relationship Id="rId2" Type="http://schemas.openxmlformats.org/officeDocument/2006/relationships/hyperlink" Target="http://hortonworks.com/hadoop/hive/" TargetMode="External"/><Relationship Id="rId1" Type="http://schemas.openxmlformats.org/officeDocument/2006/relationships/slideLayout" Target="../slideLayouts/slideLayout2.xml"/><Relationship Id="rId5" Type="http://schemas.openxmlformats.org/officeDocument/2006/relationships/hyperlink" Target="http://hortonworks.com/labs/stinger/" TargetMode="External"/><Relationship Id="rId4" Type="http://schemas.openxmlformats.org/officeDocument/2006/relationships/hyperlink" Target="http://en.wikipedia.org/wiki/Apache_Hiv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ortonworks.com/blog/hivehcatalog-data-geeks-big-data-glue/" TargetMode="External"/><Relationship Id="rId2" Type="http://schemas.openxmlformats.org/officeDocument/2006/relationships/hyperlink" Target="http://hortonworks.com/hadoop/hcatalo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gruter/tajo-la-bigdatacamp2014" TargetMode="External"/><Relationship Id="rId2" Type="http://schemas.openxmlformats.org/officeDocument/2006/relationships/hyperlink" Target="http://tajo.apache.org/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ark.cs.berkeley.ed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slideshare.net/ApacheDrill/apache-drill-hbase-talk" TargetMode="External"/><Relationship Id="rId2" Type="http://schemas.openxmlformats.org/officeDocument/2006/relationships/hyperlink" Target="http://phoenix.apach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oudera.com/content/cloudera/en/products-and-services/cdh/impala.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XV: Level 15</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Apache Drill</a:t>
            </a:r>
            <a:endParaRPr lang="en-US" b="1" dirty="0"/>
          </a:p>
        </p:txBody>
      </p:sp>
      <p:sp>
        <p:nvSpPr>
          <p:cNvPr id="3" name="Content Placeholder 2"/>
          <p:cNvSpPr>
            <a:spLocks noGrp="1"/>
          </p:cNvSpPr>
          <p:nvPr>
            <p:ph idx="1"/>
          </p:nvPr>
        </p:nvSpPr>
        <p:spPr>
          <a:xfrm>
            <a:off x="0" y="903890"/>
            <a:ext cx="9144000" cy="5954110"/>
          </a:xfrm>
        </p:spPr>
        <p:txBody>
          <a:bodyPr>
            <a:normAutofit fontScale="92500" lnSpcReduction="10000"/>
          </a:bodyPr>
          <a:lstStyle/>
          <a:p>
            <a:r>
              <a:rPr lang="en-US" sz="2400" dirty="0">
                <a:hlinkClick r:id="rId2"/>
              </a:rPr>
              <a:t>http://incubator.apache.org/drill</a:t>
            </a:r>
            <a:r>
              <a:rPr lang="en-US" sz="2400" dirty="0" smtClean="0">
                <a:hlinkClick r:id="rId2"/>
              </a:rPr>
              <a:t>/</a:t>
            </a:r>
            <a:r>
              <a:rPr lang="en-US" sz="2400" dirty="0" smtClean="0"/>
              <a:t>   </a:t>
            </a:r>
          </a:p>
          <a:p>
            <a:r>
              <a:rPr lang="en-US" sz="2400" b="1" dirty="0" smtClean="0"/>
              <a:t>Drill </a:t>
            </a:r>
            <a:r>
              <a:rPr lang="en-US" sz="2400" dirty="0"/>
              <a:t>is a clustered, powerful MPP (Massively Parallel Processing) query engine for Hadoop that can process petabytes of data, fast. Drill is useful for short, interactive ad-hoc queries on large-scale data sets. Drill is capable of querying nested data in formats like JSON and Parquet and performing dynamic schema discovery. Drill does not require a centralized metadata repository</a:t>
            </a:r>
            <a:r>
              <a:rPr lang="en-US" sz="2400" dirty="0" smtClean="0"/>
              <a:t>.</a:t>
            </a:r>
          </a:p>
          <a:p>
            <a:r>
              <a:rPr lang="en-US" sz="2400" dirty="0"/>
              <a:t>Drill does not require schema or type specification for data in order to start the query execution process. Drill starts data processing in record-batches and discovers the schema during processing. Self-describing data formats such as Parquet, JSON, AVRO, and NoSQL databases have schema specified as part of the data itself, which Drill leverages dynamically at query time. Because schema can change over the course of a Drill query, all Drill operators are designed to reconfigure themselves when schemas change</a:t>
            </a:r>
            <a:r>
              <a:rPr lang="en-US" sz="2400" dirty="0" smtClean="0"/>
              <a:t>.</a:t>
            </a:r>
          </a:p>
          <a:p>
            <a:r>
              <a:rPr lang="en-US" sz="2400" dirty="0"/>
              <a:t>Drill does not have a centralized metadata requirement. </a:t>
            </a:r>
            <a:endParaRPr lang="en-US" sz="2400" dirty="0" smtClean="0"/>
          </a:p>
          <a:p>
            <a:r>
              <a:rPr lang="en-US" sz="2400" dirty="0"/>
              <a:t>Drill provides an extensible architecture at all layers, including the storage plugin, query, query optimization/execution, and client API </a:t>
            </a:r>
            <a:r>
              <a:rPr lang="en-US" sz="2400" dirty="0" smtClean="0"/>
              <a:t>layers.</a:t>
            </a:r>
          </a:p>
          <a:p>
            <a:r>
              <a:rPr lang="en-US" sz="2400" dirty="0" smtClean="0"/>
              <a:t>Inspired by </a:t>
            </a:r>
            <a:r>
              <a:rPr lang="en-US" sz="2400" b="1" dirty="0" err="1" smtClean="0"/>
              <a:t>Dremel</a:t>
            </a:r>
            <a:r>
              <a:rPr lang="en-US" sz="2400" b="1" dirty="0" smtClean="0"/>
              <a:t> </a:t>
            </a:r>
            <a:r>
              <a:rPr lang="en-US" sz="2400" dirty="0" smtClean="0"/>
              <a:t>from Google</a:t>
            </a:r>
            <a:endParaRPr lang="en-US" sz="2400" dirty="0"/>
          </a:p>
        </p:txBody>
      </p:sp>
    </p:spTree>
    <p:extLst>
      <p:ext uri="{BB962C8B-B14F-4D97-AF65-F5344CB8AC3E}">
        <p14:creationId xmlns:p14="http://schemas.microsoft.com/office/powerpoint/2010/main" val="217230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07302"/>
          </a:xfrm>
        </p:spPr>
        <p:txBody>
          <a:bodyPr>
            <a:normAutofit/>
          </a:bodyPr>
          <a:lstStyle/>
          <a:p>
            <a:r>
              <a:rPr lang="en-US" dirty="0"/>
              <a:t>Apache </a:t>
            </a:r>
            <a:r>
              <a:rPr lang="en-US" dirty="0" smtClean="0"/>
              <a:t>MRQL</a:t>
            </a:r>
            <a:endParaRPr lang="en-US" dirty="0"/>
          </a:p>
        </p:txBody>
      </p:sp>
      <p:sp>
        <p:nvSpPr>
          <p:cNvPr id="3" name="Content Placeholder 2"/>
          <p:cNvSpPr>
            <a:spLocks noGrp="1"/>
          </p:cNvSpPr>
          <p:nvPr>
            <p:ph idx="1"/>
          </p:nvPr>
        </p:nvSpPr>
        <p:spPr>
          <a:xfrm>
            <a:off x="-94593" y="801385"/>
            <a:ext cx="8781393" cy="6056616"/>
          </a:xfrm>
        </p:spPr>
        <p:txBody>
          <a:bodyPr>
            <a:normAutofit fontScale="70000" lnSpcReduction="20000"/>
          </a:bodyPr>
          <a:lstStyle/>
          <a:p>
            <a:r>
              <a:rPr lang="en-US" dirty="0">
                <a:hlinkClick r:id="rId2"/>
              </a:rPr>
              <a:t>http://mrql.incubator.apache.org</a:t>
            </a:r>
            <a:r>
              <a:rPr lang="en-US" dirty="0" smtClean="0">
                <a:hlinkClick r:id="rId2"/>
              </a:rPr>
              <a:t>/</a:t>
            </a:r>
            <a:endParaRPr lang="en-US" dirty="0" smtClean="0"/>
          </a:p>
          <a:p>
            <a:r>
              <a:rPr lang="en-US" dirty="0" smtClean="0"/>
              <a:t>MRQL </a:t>
            </a:r>
            <a:r>
              <a:rPr lang="en-US" dirty="0"/>
              <a:t>is a query processing and optimization </a:t>
            </a:r>
            <a:r>
              <a:rPr lang="en-US" dirty="0" smtClean="0"/>
              <a:t>system</a:t>
            </a:r>
            <a:br>
              <a:rPr lang="en-US" dirty="0" smtClean="0"/>
            </a:br>
            <a:r>
              <a:rPr lang="en-US" dirty="0" smtClean="0"/>
              <a:t> </a:t>
            </a:r>
            <a:r>
              <a:rPr lang="en-US" dirty="0"/>
              <a:t>for large-scale, distributed data analysis, built on </a:t>
            </a:r>
            <a:r>
              <a:rPr lang="en-US" dirty="0" smtClean="0"/>
              <a:t>top</a:t>
            </a:r>
            <a:br>
              <a:rPr lang="en-US" dirty="0" smtClean="0"/>
            </a:br>
            <a:r>
              <a:rPr lang="en-US" dirty="0" smtClean="0"/>
              <a:t> </a:t>
            </a:r>
            <a:r>
              <a:rPr lang="en-US" dirty="0"/>
              <a:t>of Apache Hadoop, Hama, and Spark. </a:t>
            </a:r>
          </a:p>
          <a:p>
            <a:r>
              <a:rPr lang="en-US" dirty="0" smtClean="0"/>
              <a:t>MRQL </a:t>
            </a:r>
            <a:r>
              <a:rPr lang="en-US" dirty="0"/>
              <a:t>(the MapReduce Query Language) is an SQL-like query language for large-scale data analysis on a cluster of computers. The MRQL query processing system can evaluate MRQL queries in three modes:</a:t>
            </a:r>
          </a:p>
          <a:p>
            <a:r>
              <a:rPr lang="en-US" dirty="0"/>
              <a:t>in Map-Reduce mode using Apache Hadoop,</a:t>
            </a:r>
          </a:p>
          <a:p>
            <a:r>
              <a:rPr lang="en-US" dirty="0"/>
              <a:t>in BSP mode (Bulk Synchronous Parallel mode) using Apache Hama, and</a:t>
            </a:r>
          </a:p>
          <a:p>
            <a:r>
              <a:rPr lang="en-US" dirty="0"/>
              <a:t>in Spark mode using Apache Spark.</a:t>
            </a:r>
          </a:p>
          <a:p>
            <a:r>
              <a:rPr lang="en-US" dirty="0"/>
              <a:t>The MRQL query language is powerful enough to express most common data analysis tasks over many forms of raw in-situ data, such as XML and JSON documents, binary files, and CSV documents. </a:t>
            </a:r>
            <a:endParaRPr lang="en-US" dirty="0" smtClean="0"/>
          </a:p>
          <a:p>
            <a:pPr lvl="1"/>
            <a:r>
              <a:rPr lang="en-US" dirty="0" smtClean="0"/>
              <a:t>MRQL is </a:t>
            </a:r>
            <a:r>
              <a:rPr lang="en-US" dirty="0"/>
              <a:t>more powerful than other current high-level MapReduce languages, such as Hive and </a:t>
            </a:r>
            <a:r>
              <a:rPr lang="en-US" dirty="0" err="1"/>
              <a:t>PigLatin</a:t>
            </a:r>
            <a:r>
              <a:rPr lang="en-US" dirty="0"/>
              <a:t>, since it can operate on more complex data and supports more powerful query constructs, thus eliminating the need for using explicit MapReduce code. </a:t>
            </a:r>
            <a:endParaRPr lang="en-US" dirty="0" smtClean="0"/>
          </a:p>
          <a:p>
            <a:pPr lvl="1"/>
            <a:r>
              <a:rPr lang="en-US" dirty="0" smtClean="0"/>
              <a:t>With </a:t>
            </a:r>
            <a:r>
              <a:rPr lang="en-US" dirty="0"/>
              <a:t>MRQL, users are able to express complex data analysis tasks, such as PageRank, k-means clustering, matrix factorization, </a:t>
            </a:r>
            <a:r>
              <a:rPr lang="en-US" dirty="0" err="1"/>
              <a:t>etc</a:t>
            </a:r>
            <a:r>
              <a:rPr lang="en-US" dirty="0"/>
              <a:t>, using SQL-like queries exclusively, while the MRQL query processing system is able to compile these queries to efficient Java code.</a:t>
            </a:r>
          </a:p>
        </p:txBody>
      </p:sp>
    </p:spTree>
    <p:extLst>
      <p:ext uri="{BB962C8B-B14F-4D97-AF65-F5344CB8AC3E}">
        <p14:creationId xmlns:p14="http://schemas.microsoft.com/office/powerpoint/2010/main" val="243060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en-US" dirty="0"/>
          </a:p>
        </p:txBody>
      </p:sp>
      <p:sp>
        <p:nvSpPr>
          <p:cNvPr id="3" name="Content Placeholder 2"/>
          <p:cNvSpPr>
            <a:spLocks noGrp="1"/>
          </p:cNvSpPr>
          <p:nvPr>
            <p:ph idx="1"/>
          </p:nvPr>
        </p:nvSpPr>
        <p:spPr>
          <a:xfrm>
            <a:off x="97604" y="1004299"/>
            <a:ext cx="9046395" cy="5853701"/>
          </a:xfrm>
        </p:spPr>
        <p:txBody>
          <a:bodyPr>
            <a:noAutofit/>
          </a:bodyPr>
          <a:lstStyle/>
          <a:p>
            <a:r>
              <a:rPr lang="en-US" sz="2400" dirty="0">
                <a:hlinkClick r:id="rId2"/>
              </a:rPr>
              <a:t>http://pig.apache.org</a:t>
            </a:r>
            <a:r>
              <a:rPr lang="en-US" sz="2400" dirty="0" smtClean="0">
                <a:hlinkClick r:id="rId2"/>
              </a:rPr>
              <a:t>/</a:t>
            </a:r>
            <a:endParaRPr lang="en-US" sz="2400" dirty="0" smtClean="0"/>
          </a:p>
          <a:p>
            <a:r>
              <a:rPr lang="en-US" sz="2400" dirty="0"/>
              <a:t>Apache pig is a high-level procedural language platform developed to simplify querying large data sets in apache Hadoop and </a:t>
            </a:r>
            <a:r>
              <a:rPr lang="en-US" sz="2400" dirty="0" err="1" smtClean="0"/>
              <a:t>MapReduce</a:t>
            </a:r>
            <a:r>
              <a:rPr lang="en-US" sz="2400" dirty="0"/>
              <a:t>. It features a “Pig Latin” language layer that enables SQL-like queries to be performed on distributed datasets within Hadoop applications</a:t>
            </a:r>
            <a:r>
              <a:rPr lang="en-US" sz="2400" dirty="0" smtClean="0"/>
              <a:t>.</a:t>
            </a:r>
          </a:p>
          <a:p>
            <a:r>
              <a:rPr lang="en-US" sz="2400" dirty="0" smtClean="0"/>
              <a:t>Pig </a:t>
            </a:r>
            <a:r>
              <a:rPr lang="en-US" sz="2400" dirty="0"/>
              <a:t>allows you to write complex </a:t>
            </a:r>
            <a:r>
              <a:rPr lang="en-US" sz="2400" dirty="0" err="1"/>
              <a:t>MapReduce</a:t>
            </a:r>
            <a:r>
              <a:rPr lang="en-US" sz="2400" dirty="0"/>
              <a:t> transformations using a simple scripting language. Pig Latin defines a set of transformations on a data set such as aggregate, join and sort. </a:t>
            </a:r>
          </a:p>
          <a:p>
            <a:r>
              <a:rPr lang="en-US" sz="2400" dirty="0" smtClean="0"/>
              <a:t>The Pig </a:t>
            </a:r>
            <a:r>
              <a:rPr lang="en-US" sz="2400" dirty="0"/>
              <a:t>Latin </a:t>
            </a:r>
            <a:r>
              <a:rPr lang="en-US" sz="2400" dirty="0" smtClean="0"/>
              <a:t>language allows </a:t>
            </a:r>
            <a:r>
              <a:rPr lang="en-US" sz="2400" dirty="0"/>
              <a:t>you to write a data flow that describes how your data will be transformed. Since Pig Latin scripts can be graphs it is possible to build complex data flows involving multiple inputs, transforms and outputs. </a:t>
            </a:r>
            <a:endParaRPr lang="en-US" sz="2400" dirty="0" smtClean="0"/>
          </a:p>
          <a:p>
            <a:r>
              <a:rPr lang="en-US" sz="2400" dirty="0"/>
              <a:t>See </a:t>
            </a:r>
            <a:r>
              <a:rPr lang="en-US" sz="2400" dirty="0">
                <a:hlinkClick r:id="rId3"/>
              </a:rPr>
              <a:t>http://</a:t>
            </a:r>
            <a:r>
              <a:rPr lang="en-US" sz="2400" dirty="0" smtClean="0">
                <a:hlinkClick r:id="rId3"/>
              </a:rPr>
              <a:t>www.slideshare.net/Dataiku/dataiku-pig-hive-cascading</a:t>
            </a:r>
            <a:r>
              <a:rPr lang="en-US" sz="2400" dirty="0" smtClean="0"/>
              <a:t> for comparison with Hive and Cascading</a:t>
            </a:r>
            <a:r>
              <a:rPr lang="en-US" sz="2400" dirty="0"/>
              <a:t/>
            </a:r>
            <a:br>
              <a:rPr lang="en-US" sz="2400" dirty="0"/>
            </a:br>
            <a:r>
              <a:rPr lang="en-US" sz="2400" dirty="0"/>
              <a:t/>
            </a:r>
            <a:br>
              <a:rPr lang="en-US" sz="2400" dirty="0"/>
            </a:br>
            <a:endParaRPr lang="en-US" sz="2400" dirty="0" smtClean="0"/>
          </a:p>
          <a:p>
            <a:endParaRPr lang="en-US" dirty="0"/>
          </a:p>
        </p:txBody>
      </p:sp>
    </p:spTree>
    <p:extLst>
      <p:ext uri="{BB962C8B-B14F-4D97-AF65-F5344CB8AC3E}">
        <p14:creationId xmlns:p14="http://schemas.microsoft.com/office/powerpoint/2010/main" val="420931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Now we cover a comparison of systems and some commercial offerings</a:t>
            </a:r>
            <a:endParaRPr lang="en-US" b="1" dirty="0"/>
          </a:p>
        </p:txBody>
      </p:sp>
    </p:spTree>
    <p:extLst>
      <p:ext uri="{BB962C8B-B14F-4D97-AF65-F5344CB8AC3E}">
        <p14:creationId xmlns:p14="http://schemas.microsoft.com/office/powerpoint/2010/main" val="2589329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917"/>
            <a:ext cx="6785264" cy="920317"/>
          </a:xfrm>
        </p:spPr>
        <p:txBody>
          <a:bodyPr/>
          <a:lstStyle/>
          <a:p>
            <a:r>
              <a:rPr lang="en-US" dirty="0" smtClean="0"/>
              <a:t>Hive, Impala, Shark, Drill I</a:t>
            </a:r>
            <a:endParaRPr lang="en-US" dirty="0"/>
          </a:p>
        </p:txBody>
      </p:sp>
      <p:sp>
        <p:nvSpPr>
          <p:cNvPr id="7" name="Content Placeholder 6"/>
          <p:cNvSpPr>
            <a:spLocks noGrp="1"/>
          </p:cNvSpPr>
          <p:nvPr>
            <p:ph idx="1"/>
          </p:nvPr>
        </p:nvSpPr>
        <p:spPr>
          <a:xfrm>
            <a:off x="-1" y="829638"/>
            <a:ext cx="9072081" cy="4525963"/>
          </a:xfrm>
        </p:spPr>
        <p:txBody>
          <a:bodyPr>
            <a:noAutofit/>
          </a:bodyPr>
          <a:lstStyle/>
          <a:p>
            <a:r>
              <a:rPr lang="en-US" sz="2400" b="1" dirty="0" smtClean="0"/>
              <a:t>Hive: </a:t>
            </a:r>
            <a:r>
              <a:rPr lang="en-US" sz="2400" dirty="0" smtClean="0"/>
              <a:t>The </a:t>
            </a:r>
            <a:r>
              <a:rPr lang="en-US" sz="2400" dirty="0"/>
              <a:t>biggest difference between Hive queries and other systems is Hive is designed to run data operations that combines large data sets etc. It was designed to be run more as a batch process rather than an interactive process. Hive queries usually translates to map-reduce jobs and these take time to complete. Because of this Hive performs much slower than the others</a:t>
            </a:r>
            <a:r>
              <a:rPr lang="en-US" sz="2400" dirty="0" smtClean="0"/>
              <a:t>.</a:t>
            </a:r>
            <a:endParaRPr lang="en-US" sz="2400" dirty="0"/>
          </a:p>
          <a:p>
            <a:r>
              <a:rPr lang="en-US" sz="2400" b="1" dirty="0"/>
              <a:t>Impala &amp; </a:t>
            </a:r>
            <a:r>
              <a:rPr lang="en-US" sz="2400" b="1" dirty="0" smtClean="0"/>
              <a:t>Shark: </a:t>
            </a:r>
            <a:r>
              <a:rPr lang="en-US" sz="2400" dirty="0" smtClean="0"/>
              <a:t>Impala </a:t>
            </a:r>
            <a:r>
              <a:rPr lang="en-US" sz="2400" dirty="0"/>
              <a:t>&amp; Shark are designed to run more interactive queries and are similar in their goals and performance. Both target real time analysis of data present in Hadoop clusters</a:t>
            </a:r>
            <a:r>
              <a:rPr lang="en-US" sz="2400" dirty="0" smtClean="0"/>
              <a:t>.</a:t>
            </a:r>
            <a:endParaRPr lang="en-US" sz="2400" dirty="0"/>
          </a:p>
          <a:p>
            <a:r>
              <a:rPr lang="en-US" sz="2400" b="1" dirty="0" smtClean="0"/>
              <a:t>Drill: </a:t>
            </a:r>
            <a:r>
              <a:rPr lang="en-US" sz="2400" dirty="0" smtClean="0"/>
              <a:t>Drill </a:t>
            </a:r>
            <a:r>
              <a:rPr lang="en-US" sz="2400" dirty="0"/>
              <a:t>is also designed to run interactive queries. But the scope of the project is not limited to Hadoop based data </a:t>
            </a:r>
            <a:r>
              <a:rPr lang="en-US" sz="2400" dirty="0" smtClean="0"/>
              <a:t>systems and not limited to SQL stores. </a:t>
            </a:r>
          </a:p>
          <a:p>
            <a:r>
              <a:rPr lang="en-US" sz="2400" dirty="0" smtClean="0"/>
              <a:t>See (covers Phoenix and Presto as well)</a:t>
            </a:r>
            <a:endParaRPr lang="en-US" sz="2400" dirty="0"/>
          </a:p>
          <a:p>
            <a:r>
              <a:rPr lang="en-US" sz="2400" u="sng" dirty="0">
                <a:hlinkClick r:id="rId2"/>
              </a:rPr>
              <a:t>http://blog.matthewrathbone.com/2014/06/08/sql-engines-for-hadoop.html</a:t>
            </a:r>
            <a:r>
              <a:rPr lang="en-US" sz="2400" dirty="0"/>
              <a:t> </a:t>
            </a:r>
          </a:p>
          <a:p>
            <a:endParaRPr lang="en-US" sz="2400" dirty="0"/>
          </a:p>
        </p:txBody>
      </p:sp>
    </p:spTree>
    <p:extLst>
      <p:ext uri="{BB962C8B-B14F-4D97-AF65-F5344CB8AC3E}">
        <p14:creationId xmlns:p14="http://schemas.microsoft.com/office/powerpoint/2010/main" val="227844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917"/>
            <a:ext cx="6785264" cy="894672"/>
          </a:xfrm>
        </p:spPr>
        <p:txBody>
          <a:bodyPr/>
          <a:lstStyle/>
          <a:p>
            <a:r>
              <a:rPr lang="en-US" b="1" dirty="0"/>
              <a:t>Hive, Impala, Shark, </a:t>
            </a:r>
            <a:r>
              <a:rPr lang="en-US" b="1" dirty="0" smtClean="0"/>
              <a:t>Drill II</a:t>
            </a:r>
            <a:endParaRPr lang="en-US" b="1" dirty="0"/>
          </a:p>
        </p:txBody>
      </p:sp>
      <p:sp>
        <p:nvSpPr>
          <p:cNvPr id="6" name="Content Placeholder 5"/>
          <p:cNvSpPr>
            <a:spLocks noGrp="1"/>
          </p:cNvSpPr>
          <p:nvPr>
            <p:ph idx="1"/>
          </p:nvPr>
        </p:nvSpPr>
        <p:spPr>
          <a:xfrm>
            <a:off x="0" y="4143704"/>
            <a:ext cx="9144000" cy="2585869"/>
          </a:xfrm>
        </p:spPr>
        <p:txBody>
          <a:bodyPr>
            <a:noAutofit/>
          </a:bodyPr>
          <a:lstStyle/>
          <a:p>
            <a:r>
              <a:rPr lang="en-US" sz="2000" u="sng" dirty="0" smtClean="0"/>
              <a:t>Benchmarks</a:t>
            </a:r>
            <a:endParaRPr lang="en-US" sz="2000" u="sng" dirty="0" smtClean="0">
              <a:hlinkClick r:id="rId2"/>
            </a:endParaRPr>
          </a:p>
          <a:p>
            <a:r>
              <a:rPr lang="en-US" sz="2000" u="sng" dirty="0" smtClean="0">
                <a:hlinkClick r:id="rId2"/>
              </a:rPr>
              <a:t>https</a:t>
            </a:r>
            <a:r>
              <a:rPr lang="en-US" sz="2000" u="sng" dirty="0">
                <a:hlinkClick r:id="rId2"/>
              </a:rPr>
              <a:t>://amplab.cs.berkeley.edu/benchmark/</a:t>
            </a:r>
            <a:endParaRPr lang="en-US" sz="2000" dirty="0"/>
          </a:p>
          <a:p>
            <a:r>
              <a:rPr lang="en-US" sz="2000" u="sng" dirty="0">
                <a:hlinkClick r:id="rId3"/>
              </a:rPr>
              <a:t>http://blog.cloudera.com/blog/2014/01/impala-performance-dbms-class-speed/</a:t>
            </a:r>
            <a:endParaRPr lang="en-US" sz="2000" dirty="0"/>
          </a:p>
          <a:p>
            <a:r>
              <a:rPr lang="en-US" sz="2000" u="sng" dirty="0">
                <a:hlinkClick r:id="rId4"/>
              </a:rPr>
              <a:t>http://</a:t>
            </a:r>
            <a:r>
              <a:rPr lang="en-US" sz="2000" u="sng" dirty="0" smtClean="0">
                <a:hlinkClick r:id="rId4"/>
              </a:rPr>
              <a:t>radiantadvisors.com/wp-content/uploads/2014/04/RadiantAdvisors_Benchmark_SQL-on-Hadoop_2014Q1.pdf</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387825823"/>
              </p:ext>
            </p:extLst>
          </p:nvPr>
        </p:nvGraphicFramePr>
        <p:xfrm>
          <a:off x="0" y="888755"/>
          <a:ext cx="9144002" cy="3334004"/>
        </p:xfrm>
        <a:graphic>
          <a:graphicData uri="http://schemas.openxmlformats.org/drawingml/2006/table">
            <a:tbl>
              <a:tblPr>
                <a:tableStyleId>{5C22544A-7EE6-4342-B048-85BDC9FD1C3A}</a:tableStyleId>
              </a:tblPr>
              <a:tblGrid>
                <a:gridCol w="1828800"/>
                <a:gridCol w="1828800"/>
                <a:gridCol w="1619382"/>
                <a:gridCol w="1606940"/>
                <a:gridCol w="2260080"/>
              </a:tblGrid>
              <a:tr h="0">
                <a:tc>
                  <a:txBody>
                    <a:bodyPr/>
                    <a:lstStyle/>
                    <a:p>
                      <a:pPr marL="0" marR="0">
                        <a:lnSpc>
                          <a:spcPct val="115000"/>
                        </a:lnSpc>
                        <a:spcBef>
                          <a:spcPts val="0"/>
                        </a:spcBef>
                        <a:spcAft>
                          <a:spcPts val="0"/>
                        </a:spcAft>
                      </a:pPr>
                      <a:r>
                        <a:rPr lang="en-US" sz="1400" b="1" dirty="0" smtClean="0">
                          <a:effectLst/>
                        </a:rPr>
                        <a:t>Systems/Features</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rPr>
                        <a:t>Hive</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rPr>
                        <a:t>Impala</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effectLst/>
                        </a:rPr>
                        <a:t>Shark</a:t>
                      </a:r>
                      <a:endParaRPr lang="en-US" sz="1400" b="1">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rPr>
                        <a:t>Drill</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Mode of operation</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Designed to be run processing as batch jobs using Map Reduce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Interactive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Interactive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Interactive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Platforms supported</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HDFS/Hbase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HDFS/</a:t>
                      </a:r>
                      <a:r>
                        <a:rPr lang="en-US" sz="1400" dirty="0" err="1">
                          <a:effectLst/>
                        </a:rPr>
                        <a:t>HBase</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HDFS/</a:t>
                      </a:r>
                      <a:r>
                        <a:rPr lang="en-US" sz="1400" dirty="0" err="1">
                          <a:effectLst/>
                        </a:rPr>
                        <a:t>HBase</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Not limited to Hadoop and can support other storages like Cassandra, </a:t>
                      </a:r>
                      <a:r>
                        <a:rPr lang="en-US" sz="1400" dirty="0" err="1">
                          <a:effectLst/>
                        </a:rPr>
                        <a:t>MongoDB</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Performance</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 </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Runs 10 -100 times faster than Hive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Runs 10 -100 times faster than Hive</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Couldn’t find a comparison</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Schema </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Static</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Static</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Static</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Schema can dynamically change over query execution</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814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81962"/>
          </a:xfrm>
        </p:spPr>
        <p:txBody>
          <a:bodyPr/>
          <a:lstStyle/>
          <a:p>
            <a:r>
              <a:rPr lang="en-US" dirty="0" smtClean="0"/>
              <a:t>Facebook Presto (Open Source)</a:t>
            </a:r>
            <a:endParaRPr lang="en-US" dirty="0"/>
          </a:p>
        </p:txBody>
      </p:sp>
      <p:sp>
        <p:nvSpPr>
          <p:cNvPr id="3" name="Content Placeholder 2"/>
          <p:cNvSpPr>
            <a:spLocks noGrp="1"/>
          </p:cNvSpPr>
          <p:nvPr>
            <p:ph idx="1"/>
          </p:nvPr>
        </p:nvSpPr>
        <p:spPr>
          <a:xfrm>
            <a:off x="0" y="883773"/>
            <a:ext cx="9046395" cy="5886897"/>
          </a:xfrm>
        </p:spPr>
        <p:txBody>
          <a:bodyPr>
            <a:normAutofit fontScale="92500" lnSpcReduction="10000"/>
          </a:bodyPr>
          <a:lstStyle/>
          <a:p>
            <a:r>
              <a:rPr lang="en-US" sz="2400" dirty="0">
                <a:hlinkClick r:id="rId2"/>
              </a:rPr>
              <a:t>http://</a:t>
            </a:r>
            <a:r>
              <a:rPr lang="en-US" sz="2400" dirty="0" smtClean="0">
                <a:hlinkClick r:id="rId2"/>
              </a:rPr>
              <a:t>prestodb.io/</a:t>
            </a:r>
            <a:r>
              <a:rPr lang="en-US" sz="2400" dirty="0"/>
              <a:t> </a:t>
            </a:r>
            <a:r>
              <a:rPr lang="en-US" sz="2400" dirty="0" smtClean="0"/>
              <a:t/>
            </a:r>
            <a:br>
              <a:rPr lang="en-US" sz="2400" dirty="0" smtClean="0"/>
            </a:br>
            <a:r>
              <a:rPr lang="en-US" sz="2400" dirty="0" smtClean="0">
                <a:hlinkClick r:id="rId3"/>
              </a:rPr>
              <a:t>https</a:t>
            </a:r>
            <a:r>
              <a:rPr lang="en-US" sz="2400" dirty="0">
                <a:hlinkClick r:id="rId3"/>
              </a:rPr>
              <a:t>://</a:t>
            </a:r>
            <a:r>
              <a:rPr lang="en-US" sz="2400" dirty="0" smtClean="0">
                <a:hlinkClick r:id="rId3"/>
              </a:rPr>
              <a:t>www.youtube.com/watch?v=qZsfpK9bafY</a:t>
            </a:r>
            <a:r>
              <a:rPr lang="en-US" sz="2400" dirty="0" smtClean="0"/>
              <a:t>  </a:t>
            </a:r>
          </a:p>
          <a:p>
            <a:r>
              <a:rPr lang="en-US" sz="2400" dirty="0"/>
              <a:t>Presto is an open source ‘interactive’ SQL query engine for Hadoop written in Java. It’s built by Facebook, the original creators of Hive. Presto is similar in approach to Impala in that it is designed to provide an interactive experience whilst still using your existing datasets stored in Hadoop. It also requires installation across many ‘nodes’, again similar to Impala. It provides</a:t>
            </a:r>
            <a:r>
              <a:rPr lang="en-US" sz="2400" dirty="0" smtClean="0"/>
              <a:t>:</a:t>
            </a:r>
            <a:endParaRPr lang="en-US" sz="2400" dirty="0"/>
          </a:p>
          <a:p>
            <a:pPr lvl="1"/>
            <a:r>
              <a:rPr lang="en-US" sz="2000" dirty="0"/>
              <a:t>ANSI-SQL syntax support (presumably </a:t>
            </a:r>
            <a:r>
              <a:rPr lang="en-US" sz="2000" dirty="0" smtClean="0"/>
              <a:t>ANSI-92) and JDBC </a:t>
            </a:r>
            <a:r>
              <a:rPr lang="en-US" sz="2000" dirty="0"/>
              <a:t>Drivers</a:t>
            </a:r>
          </a:p>
          <a:p>
            <a:pPr lvl="1"/>
            <a:r>
              <a:rPr lang="en-US" sz="2000" dirty="0"/>
              <a:t>A set of ‘connectors’ used to read data from existing data sources. Connectors include: HDFS, Hive, and Cassandra.</a:t>
            </a:r>
          </a:p>
          <a:p>
            <a:pPr lvl="1"/>
            <a:r>
              <a:rPr lang="en-US" sz="2000" dirty="0"/>
              <a:t>Interop with the Hive </a:t>
            </a:r>
            <a:r>
              <a:rPr lang="en-US" sz="2000" dirty="0" err="1"/>
              <a:t>metastore</a:t>
            </a:r>
            <a:r>
              <a:rPr lang="en-US" sz="2000" dirty="0"/>
              <a:t> </a:t>
            </a:r>
            <a:r>
              <a:rPr lang="en-US" sz="2000" dirty="0" smtClean="0"/>
              <a:t>(SQL database like Derby </a:t>
            </a:r>
            <a:r>
              <a:rPr lang="en-US" sz="2000" dirty="0"/>
              <a:t>holding metadata for Hive tables and </a:t>
            </a:r>
            <a:r>
              <a:rPr lang="en-US" sz="2000" dirty="0" smtClean="0"/>
              <a:t>partitions) for </a:t>
            </a:r>
            <a:r>
              <a:rPr lang="en-US" sz="2000" dirty="0"/>
              <a:t>schema </a:t>
            </a:r>
            <a:r>
              <a:rPr lang="en-US" sz="2000" dirty="0" smtClean="0"/>
              <a:t>sharing</a:t>
            </a:r>
          </a:p>
          <a:p>
            <a:pPr lvl="1"/>
            <a:r>
              <a:rPr lang="en-US" sz="2000" dirty="0"/>
              <a:t>Optimized Row Columnar (ORC</a:t>
            </a:r>
            <a:r>
              <a:rPr lang="en-US" sz="2000" dirty="0" smtClean="0"/>
              <a:t>) and </a:t>
            </a:r>
            <a:r>
              <a:rPr lang="en-US" sz="2000" dirty="0" err="1" smtClean="0"/>
              <a:t>RCFile</a:t>
            </a:r>
            <a:r>
              <a:rPr lang="en-US" sz="2000" dirty="0" smtClean="0"/>
              <a:t> Hove </a:t>
            </a:r>
            <a:r>
              <a:rPr lang="en-US" sz="2000" dirty="0" err="1" smtClean="0"/>
              <a:t>dat</a:t>
            </a:r>
            <a:r>
              <a:rPr lang="en-US" sz="2000" dirty="0" smtClean="0"/>
              <a:t> formats</a:t>
            </a:r>
          </a:p>
          <a:p>
            <a:r>
              <a:rPr lang="en-US" sz="2400" dirty="0" smtClean="0"/>
              <a:t>Facebook </a:t>
            </a:r>
            <a:r>
              <a:rPr lang="en-US" sz="2400" dirty="0"/>
              <a:t>uses Presto for interactive queries against several internal data stores, including their 300PB data warehouse. Over 1,000 Facebook employees use Presto daily to run more than 30,000 queries that in total scan over a petabyte each per day.</a:t>
            </a:r>
            <a:endParaRPr lang="en-US" sz="2400" dirty="0" smtClean="0"/>
          </a:p>
          <a:p>
            <a:endParaRPr lang="en-US" sz="2400" dirty="0"/>
          </a:p>
        </p:txBody>
      </p:sp>
    </p:spTree>
    <p:extLst>
      <p:ext uri="{BB962C8B-B14F-4D97-AF65-F5344CB8AC3E}">
        <p14:creationId xmlns:p14="http://schemas.microsoft.com/office/powerpoint/2010/main" val="175490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328882" cy="910043"/>
          </a:xfrm>
        </p:spPr>
        <p:txBody>
          <a:bodyPr>
            <a:normAutofit/>
          </a:bodyPr>
          <a:lstStyle/>
          <a:p>
            <a:r>
              <a:rPr lang="en-US" sz="3200" dirty="0" smtClean="0"/>
              <a:t>Google </a:t>
            </a:r>
            <a:r>
              <a:rPr lang="en-US" sz="3200" dirty="0" err="1" smtClean="0"/>
              <a:t>BigQuery</a:t>
            </a:r>
            <a:r>
              <a:rPr lang="en-US" sz="3200" dirty="0" smtClean="0"/>
              <a:t>, Amazon Redshift</a:t>
            </a:r>
            <a:endParaRPr lang="en-US" sz="3200" dirty="0"/>
          </a:p>
        </p:txBody>
      </p:sp>
      <p:sp>
        <p:nvSpPr>
          <p:cNvPr id="3" name="Content Placeholder 2"/>
          <p:cNvSpPr>
            <a:spLocks noGrp="1"/>
          </p:cNvSpPr>
          <p:nvPr>
            <p:ph idx="1"/>
          </p:nvPr>
        </p:nvSpPr>
        <p:spPr>
          <a:xfrm>
            <a:off x="0" y="1053403"/>
            <a:ext cx="9144000" cy="5838004"/>
          </a:xfrm>
        </p:spPr>
        <p:txBody>
          <a:bodyPr>
            <a:normAutofit fontScale="77500" lnSpcReduction="20000"/>
          </a:bodyPr>
          <a:lstStyle/>
          <a:p>
            <a:r>
              <a:rPr lang="en-US" sz="3400" dirty="0">
                <a:hlinkClick r:id="rId2"/>
              </a:rPr>
              <a:t>https://developers.google.com/bigquery</a:t>
            </a:r>
            <a:r>
              <a:rPr lang="en-US" sz="3400" dirty="0" smtClean="0">
                <a:hlinkClick r:id="rId2"/>
              </a:rPr>
              <a:t>/</a:t>
            </a:r>
            <a:endParaRPr lang="en-US" sz="3400" dirty="0" smtClean="0"/>
          </a:p>
          <a:p>
            <a:r>
              <a:rPr lang="en-US" sz="3400" dirty="0">
                <a:hlinkClick r:id="rId3"/>
              </a:rPr>
              <a:t>http://static.googleusercontent.com/media/research.google.com/en/us/pubs/archive/36632.pdf</a:t>
            </a:r>
            <a:endParaRPr lang="en-US" sz="3400" dirty="0"/>
          </a:p>
          <a:p>
            <a:r>
              <a:rPr lang="en-US" sz="3400" b="1" dirty="0"/>
              <a:t>Google </a:t>
            </a:r>
            <a:r>
              <a:rPr lang="en-US" sz="3400" b="1" dirty="0" err="1"/>
              <a:t>BigQuery</a:t>
            </a:r>
            <a:r>
              <a:rPr lang="en-US" sz="3400" b="1" dirty="0"/>
              <a:t> </a:t>
            </a:r>
            <a:r>
              <a:rPr lang="en-US" sz="3400" dirty="0"/>
              <a:t>is a Cloud Service offered by Google and is available to the general public. </a:t>
            </a:r>
            <a:r>
              <a:rPr lang="en-US" sz="3400" dirty="0" err="1"/>
              <a:t>BigQuery</a:t>
            </a:r>
            <a:r>
              <a:rPr lang="en-US" sz="3400" dirty="0"/>
              <a:t> is the cloud offering of the Google product </a:t>
            </a:r>
            <a:r>
              <a:rPr lang="en-US" sz="3400" dirty="0" err="1"/>
              <a:t>Dremel</a:t>
            </a:r>
            <a:r>
              <a:rPr lang="en-US" sz="3400" dirty="0"/>
              <a:t>.</a:t>
            </a:r>
          </a:p>
          <a:p>
            <a:r>
              <a:rPr lang="en-US" sz="3400" dirty="0"/>
              <a:t>Unlike Hive like systems which are more suitable for batch jobs, </a:t>
            </a:r>
            <a:r>
              <a:rPr lang="en-US" sz="3400" dirty="0" err="1"/>
              <a:t>BigQuery</a:t>
            </a:r>
            <a:r>
              <a:rPr lang="en-US" sz="3400" dirty="0"/>
              <a:t> can run SQL like queries on very large data sets stored in its tables within seconds.</a:t>
            </a:r>
          </a:p>
          <a:p>
            <a:r>
              <a:rPr lang="en-US" sz="3400" dirty="0" err="1"/>
              <a:t>BigQuery</a:t>
            </a:r>
            <a:r>
              <a:rPr lang="en-US" sz="3400" dirty="0"/>
              <a:t> has its own SQL dialect.</a:t>
            </a:r>
          </a:p>
          <a:p>
            <a:r>
              <a:rPr lang="en-US" sz="3400" dirty="0"/>
              <a:t>The data is stored as CSV files or JSON files.</a:t>
            </a:r>
          </a:p>
          <a:p>
            <a:r>
              <a:rPr lang="en-US" sz="3400" dirty="0"/>
              <a:t>A user can load data to </a:t>
            </a:r>
            <a:r>
              <a:rPr lang="en-US" sz="3400" dirty="0" err="1"/>
              <a:t>BigQuery</a:t>
            </a:r>
            <a:r>
              <a:rPr lang="en-US" sz="3400" dirty="0"/>
              <a:t> tables, run queries on this data and export data from these tables using the APIs exposed.</a:t>
            </a:r>
          </a:p>
          <a:p>
            <a:r>
              <a:rPr lang="en-US" sz="3400" b="1" dirty="0"/>
              <a:t>Apache Drill </a:t>
            </a:r>
            <a:r>
              <a:rPr lang="en-US" sz="3400" dirty="0">
                <a:hlinkClick r:id="rId4"/>
              </a:rPr>
              <a:t>http://en.wikipedia.org/wiki/Apache_Drill</a:t>
            </a:r>
            <a:r>
              <a:rPr lang="en-US" sz="3400" dirty="0"/>
              <a:t> </a:t>
            </a:r>
            <a:r>
              <a:rPr lang="en-US" sz="3400" dirty="0" smtClean="0"/>
              <a:t>is </a:t>
            </a:r>
            <a:r>
              <a:rPr lang="en-US" sz="3400" dirty="0"/>
              <a:t>a direct implementation of the Google </a:t>
            </a:r>
            <a:r>
              <a:rPr lang="en-US" sz="3400" dirty="0" err="1"/>
              <a:t>Dremel</a:t>
            </a:r>
            <a:r>
              <a:rPr lang="en-US" sz="3400" dirty="0"/>
              <a:t>.</a:t>
            </a:r>
          </a:p>
          <a:p>
            <a:r>
              <a:rPr lang="en-US" sz="3400" dirty="0" smtClean="0"/>
              <a:t>See </a:t>
            </a:r>
            <a:r>
              <a:rPr lang="en-US" sz="3400" dirty="0">
                <a:hlinkClick r:id="rId5"/>
              </a:rPr>
              <a:t>http://aws.amazon.com/redshift</a:t>
            </a:r>
            <a:r>
              <a:rPr lang="en-US" sz="3400" dirty="0" smtClean="0">
                <a:hlinkClick r:id="rId5"/>
              </a:rPr>
              <a:t>/</a:t>
            </a:r>
            <a:r>
              <a:rPr lang="en-US" sz="3400" dirty="0" smtClean="0"/>
              <a:t> for </a:t>
            </a:r>
            <a:r>
              <a:rPr lang="en-US" sz="3400" b="1" dirty="0" smtClean="0"/>
              <a:t>Amazon</a:t>
            </a:r>
            <a:r>
              <a:rPr lang="en-US" sz="3400" dirty="0" smtClean="0"/>
              <a:t> equivalent </a:t>
            </a:r>
          </a:p>
          <a:p>
            <a:endParaRPr lang="en-US" sz="3400" dirty="0" smtClean="0"/>
          </a:p>
        </p:txBody>
      </p:sp>
    </p:spTree>
    <p:extLst>
      <p:ext uri="{BB962C8B-B14F-4D97-AF65-F5344CB8AC3E}">
        <p14:creationId xmlns:p14="http://schemas.microsoft.com/office/powerpoint/2010/main" val="1364977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Sawzall</a:t>
            </a:r>
            <a:endParaRPr lang="en-US" dirty="0"/>
          </a:p>
        </p:txBody>
      </p:sp>
      <p:sp>
        <p:nvSpPr>
          <p:cNvPr id="3" name="Content Placeholder 2"/>
          <p:cNvSpPr>
            <a:spLocks noGrp="1"/>
          </p:cNvSpPr>
          <p:nvPr>
            <p:ph idx="1"/>
          </p:nvPr>
        </p:nvSpPr>
        <p:spPr>
          <a:xfrm>
            <a:off x="0" y="1118690"/>
            <a:ext cx="9070428" cy="5739310"/>
          </a:xfrm>
        </p:spPr>
        <p:txBody>
          <a:bodyPr>
            <a:normAutofit fontScale="85000" lnSpcReduction="10000"/>
          </a:bodyPr>
          <a:lstStyle/>
          <a:p>
            <a:r>
              <a:rPr lang="en-US" sz="2400" dirty="0">
                <a:hlinkClick r:id="rId2"/>
              </a:rPr>
              <a:t>http://en.wikipedia.org/wiki/Sawzall_(programming_language</a:t>
            </a:r>
            <a:r>
              <a:rPr lang="en-US" sz="2400" dirty="0" smtClean="0">
                <a:hlinkClick r:id="rId2"/>
              </a:rPr>
              <a:t>)</a:t>
            </a:r>
            <a:endParaRPr lang="en-US" sz="2400" dirty="0" smtClean="0"/>
          </a:p>
          <a:p>
            <a:r>
              <a:rPr lang="en-US" sz="2400" dirty="0" smtClean="0"/>
              <a:t>This is related to Pig in capability </a:t>
            </a:r>
          </a:p>
          <a:p>
            <a:r>
              <a:rPr lang="en-US" sz="2400" dirty="0" err="1" smtClean="0"/>
              <a:t>Sawzall</a:t>
            </a:r>
            <a:r>
              <a:rPr lang="en-US" sz="2400" dirty="0" smtClean="0"/>
              <a:t> </a:t>
            </a:r>
            <a:r>
              <a:rPr lang="en-US" sz="2400" dirty="0"/>
              <a:t>is a procedural domain-specific programming language, used by Google to process large numbers of individual log records. </a:t>
            </a:r>
            <a:r>
              <a:rPr lang="en-US" sz="2400" dirty="0" err="1"/>
              <a:t>Sawzall</a:t>
            </a:r>
            <a:r>
              <a:rPr lang="en-US" sz="2400" dirty="0"/>
              <a:t> was first described in 2003</a:t>
            </a:r>
            <a:r>
              <a:rPr lang="en-US" sz="2400" dirty="0" smtClean="0"/>
              <a:t>, </a:t>
            </a:r>
            <a:r>
              <a:rPr lang="en-US" sz="2400" dirty="0"/>
              <a:t>and the </a:t>
            </a:r>
            <a:r>
              <a:rPr lang="en-US" sz="2400" dirty="0" err="1"/>
              <a:t>szl</a:t>
            </a:r>
            <a:r>
              <a:rPr lang="en-US" sz="2400" dirty="0"/>
              <a:t> runtime was open-sourced in August 2010</a:t>
            </a:r>
            <a:r>
              <a:rPr lang="en-US" sz="2400" dirty="0" smtClean="0"/>
              <a:t>. </a:t>
            </a:r>
            <a:r>
              <a:rPr lang="en-US" sz="2400" dirty="0"/>
              <a:t>However, since the </a:t>
            </a:r>
            <a:r>
              <a:rPr lang="en-US" sz="2400" dirty="0" smtClean="0"/>
              <a:t>have </a:t>
            </a:r>
            <a:r>
              <a:rPr lang="en-US" sz="2400" dirty="0"/>
              <a:t>not been released, the open-sourced runtime is not useful for large-scale data </a:t>
            </a:r>
            <a:r>
              <a:rPr lang="en-US" sz="2400" dirty="0" smtClean="0"/>
              <a:t>analysis off-the-shelf.</a:t>
            </a:r>
          </a:p>
          <a:p>
            <a:r>
              <a:rPr lang="en-US" sz="2400" dirty="0"/>
              <a:t>Google's server logs are stored as large collections of records (protocol buffers) that are partitioned over many disks within GFS. In order to perform calculations involving the logs, engineers can write MapReduce programs in C++ or Java. </a:t>
            </a:r>
            <a:endParaRPr lang="en-US" sz="2400" dirty="0" smtClean="0"/>
          </a:p>
          <a:p>
            <a:pPr lvl="1"/>
            <a:r>
              <a:rPr lang="en-US" sz="2000" dirty="0" smtClean="0"/>
              <a:t>MapReduce </a:t>
            </a:r>
            <a:r>
              <a:rPr lang="en-US" sz="2000" dirty="0"/>
              <a:t>programs need to be compiled and may be more verbose than necessary, so writing a program to analyze the logs can be time-consuming. </a:t>
            </a:r>
            <a:endParaRPr lang="en-US" sz="2000" dirty="0" smtClean="0"/>
          </a:p>
          <a:p>
            <a:pPr lvl="1"/>
            <a:r>
              <a:rPr lang="en-US" sz="2000" dirty="0" smtClean="0"/>
              <a:t>To </a:t>
            </a:r>
            <a:r>
              <a:rPr lang="en-US" sz="2000" dirty="0"/>
              <a:t>make it easier to write quick scripts, Rob Pike et al. developed the </a:t>
            </a:r>
            <a:r>
              <a:rPr lang="en-US" sz="2000" dirty="0" err="1"/>
              <a:t>Sawzall</a:t>
            </a:r>
            <a:r>
              <a:rPr lang="en-US" sz="2000" dirty="0"/>
              <a:t> language. A </a:t>
            </a:r>
            <a:r>
              <a:rPr lang="en-US" sz="2000" dirty="0" err="1"/>
              <a:t>Sawzall</a:t>
            </a:r>
            <a:r>
              <a:rPr lang="en-US" sz="2000" dirty="0"/>
              <a:t> script runs within the Map phase of a MapReduce and "emits" values to tables. </a:t>
            </a:r>
            <a:endParaRPr lang="en-US" sz="2000" dirty="0" smtClean="0"/>
          </a:p>
          <a:p>
            <a:pPr lvl="1"/>
            <a:r>
              <a:rPr lang="en-US" sz="2000" dirty="0" smtClean="0"/>
              <a:t>Then </a:t>
            </a:r>
            <a:r>
              <a:rPr lang="en-US" sz="2000" dirty="0"/>
              <a:t>the Reduce phase (which the script writer does not have to be concerned about) aggregates the tables from multiple runs into a single set of tables</a:t>
            </a:r>
            <a:r>
              <a:rPr lang="en-US" sz="2000" dirty="0" smtClean="0"/>
              <a:t>.</a:t>
            </a:r>
            <a:endParaRPr lang="en-US" sz="2000" dirty="0"/>
          </a:p>
          <a:p>
            <a:r>
              <a:rPr lang="en-US" sz="2400" dirty="0"/>
              <a:t>Currently, only the language runtime (which runs a </a:t>
            </a:r>
            <a:r>
              <a:rPr lang="en-US" sz="2400" dirty="0" err="1"/>
              <a:t>Sawzall</a:t>
            </a:r>
            <a:r>
              <a:rPr lang="en-US" sz="2400" dirty="0"/>
              <a:t> script once over a single input) has been open-sourced; the supporting program </a:t>
            </a:r>
            <a:r>
              <a:rPr lang="en-US" sz="2400" dirty="0" smtClean="0"/>
              <a:t>including table aggregators, built </a:t>
            </a:r>
            <a:r>
              <a:rPr lang="en-US" sz="2400" dirty="0"/>
              <a:t>on MapReduce has not been released</a:t>
            </a:r>
          </a:p>
        </p:txBody>
      </p:sp>
    </p:spTree>
    <p:extLst>
      <p:ext uri="{BB962C8B-B14F-4D97-AF65-F5344CB8AC3E}">
        <p14:creationId xmlns:p14="http://schemas.microsoft.com/office/powerpoint/2010/main" val="775487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a:t>
            </a:r>
            <a:r>
              <a:rPr lang="en-US" dirty="0" err="1" smtClean="0"/>
              <a:t>Summingbird</a:t>
            </a:r>
            <a:endParaRPr lang="en-US" dirty="0"/>
          </a:p>
        </p:txBody>
      </p:sp>
      <p:sp>
        <p:nvSpPr>
          <p:cNvPr id="3" name="Content Placeholder 2"/>
          <p:cNvSpPr>
            <a:spLocks noGrp="1"/>
          </p:cNvSpPr>
          <p:nvPr>
            <p:ph idx="1"/>
          </p:nvPr>
        </p:nvSpPr>
        <p:spPr>
          <a:xfrm>
            <a:off x="0" y="1345973"/>
            <a:ext cx="9144000" cy="5512027"/>
          </a:xfrm>
        </p:spPr>
        <p:txBody>
          <a:bodyPr>
            <a:normAutofit/>
          </a:bodyPr>
          <a:lstStyle/>
          <a:p>
            <a:r>
              <a:rPr lang="en-US" sz="2400" dirty="0">
                <a:hlinkClick r:id="rId2"/>
              </a:rPr>
              <a:t>https://</a:t>
            </a:r>
            <a:r>
              <a:rPr lang="en-US" sz="2400" dirty="0" smtClean="0">
                <a:hlinkClick r:id="rId2"/>
              </a:rPr>
              <a:t>blog.twitter.com/2013/streaming-mapreduce-with-summingbird</a:t>
            </a:r>
            <a:r>
              <a:rPr lang="en-US" sz="2400" dirty="0" smtClean="0"/>
              <a:t> open source</a:t>
            </a:r>
          </a:p>
          <a:p>
            <a:r>
              <a:rPr lang="en-US" sz="2400" dirty="0" err="1"/>
              <a:t>Summingbird</a:t>
            </a:r>
            <a:r>
              <a:rPr lang="en-US" sz="2400" dirty="0"/>
              <a:t> is a library that lets you write streaming MapReduce programs that look like native Scala or Java collection transformations and execute them on a number of well-known distributed MapReduce platforms like Storm and </a:t>
            </a:r>
            <a:r>
              <a:rPr lang="en-US" sz="2400" dirty="0" smtClean="0"/>
              <a:t>Scalding (Scala wrapper for Cascading).</a:t>
            </a:r>
          </a:p>
          <a:p>
            <a:r>
              <a:rPr lang="en-US" sz="2400" dirty="0" smtClean="0"/>
              <a:t>You </a:t>
            </a:r>
            <a:r>
              <a:rPr lang="en-US" sz="2400" dirty="0"/>
              <a:t>can execute </a:t>
            </a:r>
            <a:r>
              <a:rPr lang="en-US" sz="2400" dirty="0" smtClean="0"/>
              <a:t>a </a:t>
            </a:r>
            <a:r>
              <a:rPr lang="en-US" sz="2400" dirty="0" err="1"/>
              <a:t>Summingbird</a:t>
            </a:r>
            <a:r>
              <a:rPr lang="en-US" sz="2400" dirty="0"/>
              <a:t> program in</a:t>
            </a:r>
            <a:r>
              <a:rPr lang="en-US" sz="2400" dirty="0" smtClean="0"/>
              <a:t>:</a:t>
            </a:r>
            <a:endParaRPr lang="en-US" sz="2400" dirty="0"/>
          </a:p>
          <a:p>
            <a:pPr lvl="1"/>
            <a:r>
              <a:rPr lang="en-US" sz="2000" dirty="0"/>
              <a:t>batch mode (using Scalding on Hadoop)</a:t>
            </a:r>
          </a:p>
          <a:p>
            <a:pPr lvl="1"/>
            <a:r>
              <a:rPr lang="en-US" sz="2000" dirty="0"/>
              <a:t>real-time mode (using Storm)</a:t>
            </a:r>
          </a:p>
          <a:p>
            <a:pPr lvl="1"/>
            <a:r>
              <a:rPr lang="en-US" sz="2000" dirty="0"/>
              <a:t>hybrid batch/real-time mode (offers attractive fault-tolerance properties)</a:t>
            </a:r>
          </a:p>
          <a:p>
            <a:r>
              <a:rPr lang="en-US" sz="2400" dirty="0"/>
              <a:t>Building key-value stores for real-time serving is a special focus. </a:t>
            </a:r>
            <a:r>
              <a:rPr lang="en-US" sz="2400" dirty="0" err="1"/>
              <a:t>Summingbird</a:t>
            </a:r>
            <a:r>
              <a:rPr lang="en-US" sz="2400" dirty="0"/>
              <a:t> provides you with the foundation you need to build rock solid production systems.</a:t>
            </a:r>
          </a:p>
        </p:txBody>
      </p:sp>
    </p:spTree>
    <p:extLst>
      <p:ext uri="{BB962C8B-B14F-4D97-AF65-F5344CB8AC3E}">
        <p14:creationId xmlns:p14="http://schemas.microsoft.com/office/powerpoint/2010/main" val="33720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b="1" dirty="0">
                <a:solidFill>
                  <a:srgbClr val="FF0000"/>
                </a:solidFill>
              </a:rPr>
              <a:t>High level Programming: </a:t>
            </a:r>
            <a:endParaRPr lang="en-US" sz="2000" b="1" dirty="0" smtClean="0">
              <a:solidFill>
                <a:srgbClr val="FF0000"/>
              </a:solidFill>
            </a:endParaRPr>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80265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71688"/>
          </a:xfrm>
        </p:spPr>
        <p:txBody>
          <a:bodyPr/>
          <a:lstStyle/>
          <a:p>
            <a:r>
              <a:rPr lang="en-US" dirty="0" smtClean="0"/>
              <a:t>Google Cloud </a:t>
            </a:r>
            <a:r>
              <a:rPr lang="en-US" dirty="0" err="1" smtClean="0"/>
              <a:t>DataFlow</a:t>
            </a:r>
            <a:endParaRPr lang="en-US" dirty="0"/>
          </a:p>
        </p:txBody>
      </p:sp>
      <p:sp>
        <p:nvSpPr>
          <p:cNvPr id="3" name="Content Placeholder 2"/>
          <p:cNvSpPr>
            <a:spLocks noGrp="1"/>
          </p:cNvSpPr>
          <p:nvPr>
            <p:ph idx="1"/>
          </p:nvPr>
        </p:nvSpPr>
        <p:spPr>
          <a:xfrm>
            <a:off x="0" y="729466"/>
            <a:ext cx="9144000" cy="6128534"/>
          </a:xfrm>
        </p:spPr>
        <p:txBody>
          <a:bodyPr>
            <a:normAutofit fontScale="85000" lnSpcReduction="10000"/>
          </a:bodyPr>
          <a:lstStyle/>
          <a:p>
            <a:r>
              <a:rPr lang="en-US" sz="2400" dirty="0" smtClean="0">
                <a:hlinkClick r:id="rId2"/>
              </a:rPr>
              <a:t>http</a:t>
            </a:r>
            <a:r>
              <a:rPr lang="en-US" sz="2400" dirty="0">
                <a:hlinkClick r:id="rId2"/>
              </a:rPr>
              <a:t>://dataconomy.com/google-cloud-dataflow</a:t>
            </a:r>
            <a:r>
              <a:rPr lang="en-US" sz="2400" dirty="0" smtClean="0">
                <a:hlinkClick r:id="rId2"/>
              </a:rPr>
              <a:t>/</a:t>
            </a:r>
            <a:endParaRPr lang="en-US" sz="2400" dirty="0" smtClean="0"/>
          </a:p>
          <a:p>
            <a:r>
              <a:rPr lang="en-US" sz="2400" dirty="0">
                <a:hlinkClick r:id="rId3"/>
              </a:rPr>
              <a:t>http://googlecloudplatform.blogspot.de/2014/06/sneak-peek-google-cloud-dataflow-a-cloud-native-data-processing-service.html</a:t>
            </a:r>
            <a:endParaRPr lang="en-US" sz="2400" dirty="0"/>
          </a:p>
          <a:p>
            <a:r>
              <a:rPr lang="en-US" sz="2400" dirty="0" smtClean="0"/>
              <a:t>Cloud </a:t>
            </a:r>
            <a:r>
              <a:rPr lang="en-US" sz="2400" dirty="0" err="1"/>
              <a:t>Dataflow’s</a:t>
            </a:r>
            <a:r>
              <a:rPr lang="en-US" sz="2400" dirty="0"/>
              <a:t> data-centric model </a:t>
            </a:r>
            <a:r>
              <a:rPr lang="en-US" sz="2400" dirty="0" smtClean="0"/>
              <a:t>expresses </a:t>
            </a:r>
            <a:r>
              <a:rPr lang="en-US" sz="2400" dirty="0"/>
              <a:t>your data processing pipeline, monitor its execution, and get actionable insights from your data, free from the burden of deploying clusters, tuning configuration parameters, and optimizing resource usage. </a:t>
            </a:r>
            <a:endParaRPr lang="en-US" sz="2400" dirty="0" smtClean="0"/>
          </a:p>
          <a:p>
            <a:pPr lvl="1"/>
            <a:r>
              <a:rPr lang="en-US" sz="2000" dirty="0" smtClean="0"/>
              <a:t>Just </a:t>
            </a:r>
            <a:r>
              <a:rPr lang="en-US" sz="2000" dirty="0"/>
              <a:t>focus on your application, and leave the </a:t>
            </a:r>
            <a:r>
              <a:rPr lang="en-US" sz="2000" dirty="0" smtClean="0"/>
              <a:t>management and tuning to </a:t>
            </a:r>
            <a:r>
              <a:rPr lang="en-US" sz="2000" dirty="0"/>
              <a:t>Cloud Dataflow. </a:t>
            </a:r>
            <a:endParaRPr lang="en-US" sz="2400" dirty="0"/>
          </a:p>
          <a:p>
            <a:pPr lvl="1"/>
            <a:r>
              <a:rPr lang="en-US" sz="2000" dirty="0" smtClean="0"/>
              <a:t>For </a:t>
            </a:r>
            <a:r>
              <a:rPr lang="en-US" sz="2000" dirty="0"/>
              <a:t>data integration and preparation (e.g. in preparation for interactive SQL in </a:t>
            </a:r>
            <a:r>
              <a:rPr lang="en-US" sz="2000" dirty="0" err="1"/>
              <a:t>BigQuery</a:t>
            </a:r>
            <a:r>
              <a:rPr lang="en-US" sz="2000" dirty="0"/>
              <a:t>)</a:t>
            </a:r>
          </a:p>
          <a:p>
            <a:pPr lvl="1"/>
            <a:r>
              <a:rPr lang="en-US" sz="2000" dirty="0" smtClean="0"/>
              <a:t>To </a:t>
            </a:r>
            <a:r>
              <a:rPr lang="en-US" sz="2000" dirty="0"/>
              <a:t>examine a real-time stream of events for significant patterns and activities</a:t>
            </a:r>
          </a:p>
          <a:p>
            <a:pPr lvl="1"/>
            <a:r>
              <a:rPr lang="en-US" sz="2000" dirty="0" smtClean="0"/>
              <a:t>To </a:t>
            </a:r>
            <a:r>
              <a:rPr lang="en-US" sz="2000" dirty="0"/>
              <a:t>implement advanced, multi-step processing pipelines to extract deep insight from datasets of any </a:t>
            </a:r>
            <a:r>
              <a:rPr lang="en-US" sz="2000" dirty="0" smtClean="0"/>
              <a:t>size</a:t>
            </a:r>
            <a:endParaRPr lang="en-US" sz="1600" dirty="0"/>
          </a:p>
          <a:p>
            <a:r>
              <a:rPr lang="en-US" sz="2400" dirty="0"/>
              <a:t>Cloud Dataflow is based on a highly efficient and popular model used internally at Google, which evolved from MapReduce and successor technologies like </a:t>
            </a:r>
            <a:r>
              <a:rPr lang="en-US" sz="2400" dirty="0" err="1" smtClean="0"/>
              <a:t>FlumeJava</a:t>
            </a:r>
            <a:r>
              <a:rPr lang="en-US" sz="2400" dirty="0" smtClean="0"/>
              <a:t> </a:t>
            </a:r>
            <a:r>
              <a:rPr lang="en-US" sz="2400" dirty="0"/>
              <a:t>and </a:t>
            </a:r>
            <a:r>
              <a:rPr lang="en-US" sz="2400" dirty="0" err="1"/>
              <a:t>MillWheel</a:t>
            </a:r>
            <a:r>
              <a:rPr lang="en-US" sz="2400" dirty="0"/>
              <a:t>. The underlying service is language-agnostic. </a:t>
            </a:r>
            <a:endParaRPr lang="en-US" sz="2400" dirty="0" smtClean="0"/>
          </a:p>
          <a:p>
            <a:pPr lvl="1"/>
            <a:r>
              <a:rPr lang="en-US" sz="2000" dirty="0" smtClean="0"/>
              <a:t>Our </a:t>
            </a:r>
            <a:r>
              <a:rPr lang="en-US" sz="2000" dirty="0"/>
              <a:t>first SDK is for Java, and allows you to write your entire pipeline in a single program using intuitive Cloud Dataflow constructs to express application semantics. </a:t>
            </a:r>
          </a:p>
          <a:p>
            <a:r>
              <a:rPr lang="en-US" sz="2400" dirty="0"/>
              <a:t>Cloud Dataflow represents all datasets, irrespective of size, uniformly via </a:t>
            </a:r>
            <a:r>
              <a:rPr lang="en-US" sz="2400" dirty="0" err="1"/>
              <a:t>PCollections</a:t>
            </a:r>
            <a:r>
              <a:rPr lang="en-US" sz="2400" dirty="0"/>
              <a:t> (“parallel collections”). A </a:t>
            </a:r>
            <a:r>
              <a:rPr lang="en-US" sz="2400" dirty="0" err="1"/>
              <a:t>PCollection</a:t>
            </a:r>
            <a:r>
              <a:rPr lang="en-US" sz="2400" dirty="0"/>
              <a:t> might be an in-memory collection, read from files on Cloud Storage, queried from a </a:t>
            </a:r>
            <a:r>
              <a:rPr lang="en-US" sz="2400" dirty="0" err="1"/>
              <a:t>BigQuery</a:t>
            </a:r>
            <a:r>
              <a:rPr lang="en-US" sz="2400" dirty="0"/>
              <a:t> table, read as a stream from a Pub/Sub topic, or calculated on demand by your custom code.</a:t>
            </a:r>
            <a:endParaRPr lang="en-US" sz="2400" dirty="0" smtClean="0"/>
          </a:p>
          <a:p>
            <a:endParaRPr lang="en-US" sz="2400" dirty="0"/>
          </a:p>
        </p:txBody>
      </p:sp>
    </p:spTree>
    <p:extLst>
      <p:ext uri="{BB962C8B-B14F-4D97-AF65-F5344CB8AC3E}">
        <p14:creationId xmlns:p14="http://schemas.microsoft.com/office/powerpoint/2010/main" val="6402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92995" cy="888419"/>
          </a:xfrm>
        </p:spPr>
        <p:txBody>
          <a:bodyPr/>
          <a:lstStyle/>
          <a:p>
            <a:r>
              <a:rPr lang="en-US" dirty="0" err="1" smtClean="0"/>
              <a:t>Cloudera</a:t>
            </a:r>
            <a:r>
              <a:rPr lang="en-US" dirty="0" smtClean="0"/>
              <a:t> Kite SDK</a:t>
            </a:r>
            <a:endParaRPr lang="en-US" dirty="0"/>
          </a:p>
        </p:txBody>
      </p:sp>
      <p:sp>
        <p:nvSpPr>
          <p:cNvPr id="3" name="Content Placeholder 2"/>
          <p:cNvSpPr>
            <a:spLocks noGrp="1"/>
          </p:cNvSpPr>
          <p:nvPr>
            <p:ph idx="1"/>
          </p:nvPr>
        </p:nvSpPr>
        <p:spPr>
          <a:xfrm>
            <a:off x="0" y="882502"/>
            <a:ext cx="9058940" cy="4525963"/>
          </a:xfrm>
        </p:spPr>
        <p:txBody>
          <a:bodyPr>
            <a:normAutofit lnSpcReduction="10000"/>
          </a:bodyPr>
          <a:lstStyle/>
          <a:p>
            <a:r>
              <a:rPr lang="en-US" sz="2400" dirty="0"/>
              <a:t>Open Source </a:t>
            </a:r>
            <a:r>
              <a:rPr lang="en-US" sz="2400" dirty="0">
                <a:hlinkClick r:id="rId2"/>
              </a:rPr>
              <a:t>http://kitesdk.org</a:t>
            </a:r>
            <a:r>
              <a:rPr lang="en-US" sz="2400" dirty="0" smtClean="0">
                <a:hlinkClick r:id="rId2"/>
              </a:rPr>
              <a:t>/</a:t>
            </a:r>
            <a:r>
              <a:rPr lang="en-US" sz="2400" dirty="0" smtClean="0"/>
              <a:t> </a:t>
            </a:r>
          </a:p>
          <a:p>
            <a:r>
              <a:rPr lang="en-US" sz="2400" dirty="0"/>
              <a:t>S</a:t>
            </a:r>
            <a:r>
              <a:rPr lang="en-US" sz="2400" dirty="0" smtClean="0"/>
              <a:t>et of storage agnostic </a:t>
            </a:r>
            <a:r>
              <a:rPr lang="en-US" sz="2400" dirty="0"/>
              <a:t>libraries, tools, examples, and documentation focused on making it easier to build systems on top of the Hadoop ecosystem</a:t>
            </a:r>
            <a:r>
              <a:rPr lang="en-US" sz="2400" dirty="0" smtClean="0"/>
              <a:t>.</a:t>
            </a:r>
            <a:endParaRPr lang="en-US" sz="2400" dirty="0"/>
          </a:p>
          <a:p>
            <a:r>
              <a:rPr lang="en-US" sz="2400" dirty="0"/>
              <a:t>Codifies expert patterns and practices for building data-oriented systems and applications</a:t>
            </a:r>
          </a:p>
          <a:p>
            <a:pPr lvl="1"/>
            <a:r>
              <a:rPr lang="en-US" sz="2000" dirty="0"/>
              <a:t>Lets developers focus on business logic, not plumbing or infrastructure</a:t>
            </a:r>
          </a:p>
          <a:p>
            <a:pPr lvl="1"/>
            <a:r>
              <a:rPr lang="en-US" sz="2000" dirty="0"/>
              <a:t>Provides smart defaults for platform choices</a:t>
            </a:r>
          </a:p>
          <a:p>
            <a:pPr lvl="1"/>
            <a:r>
              <a:rPr lang="en-US" sz="2000" dirty="0"/>
              <a:t>Supports gradual adoption via loosely-coupled </a:t>
            </a:r>
            <a:r>
              <a:rPr lang="en-US" sz="2000" dirty="0" smtClean="0"/>
              <a:t>modules</a:t>
            </a:r>
          </a:p>
          <a:p>
            <a:r>
              <a:rPr lang="en-US" sz="2400" dirty="0" smtClean="0"/>
              <a:t>Supports HDFS, Flume, Crunch, Hive, </a:t>
            </a:r>
            <a:r>
              <a:rPr lang="en-US" sz="2400" dirty="0" err="1" smtClean="0"/>
              <a:t>Hbase</a:t>
            </a:r>
            <a:r>
              <a:rPr lang="en-US" sz="2400" dirty="0" smtClean="0"/>
              <a:t>, JDBC</a:t>
            </a:r>
          </a:p>
          <a:p>
            <a:r>
              <a:rPr lang="en-US" sz="2400" dirty="0" smtClean="0">
                <a:hlinkClick r:id="rId3"/>
              </a:rPr>
              <a:t>http</a:t>
            </a:r>
            <a:r>
              <a:rPr lang="en-US" sz="2400" dirty="0">
                <a:hlinkClick r:id="rId3"/>
              </a:rPr>
              <a:t>://</a:t>
            </a:r>
            <a:r>
              <a:rPr lang="en-US" sz="2400" dirty="0" smtClean="0">
                <a:hlinkClick r:id="rId3"/>
              </a:rPr>
              <a:t>www.slideshare.net/HiveData/building-hadoop-data-applications-with-kite</a:t>
            </a:r>
            <a:r>
              <a:rPr lang="en-US" sz="2400" dirty="0" smtClean="0"/>
              <a:t> </a:t>
            </a:r>
            <a:endParaRPr lang="en-US" sz="2400" dirty="0"/>
          </a:p>
          <a:p>
            <a:endParaRPr lang="en-US" sz="2400" dirty="0"/>
          </a:p>
        </p:txBody>
      </p:sp>
    </p:spTree>
    <p:extLst>
      <p:ext uri="{BB962C8B-B14F-4D97-AF65-F5344CB8AC3E}">
        <p14:creationId xmlns:p14="http://schemas.microsoft.com/office/powerpoint/2010/main" val="16854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801710" cy="1143000"/>
          </a:xfrm>
        </p:spPr>
        <p:txBody>
          <a:bodyPr/>
          <a:lstStyle/>
          <a:p>
            <a:r>
              <a:rPr lang="en-US" dirty="0" smtClean="0"/>
              <a:t>Apache Hive (Stinger)</a:t>
            </a:r>
            <a:endParaRPr lang="en-US" dirty="0"/>
          </a:p>
        </p:txBody>
      </p:sp>
      <p:sp>
        <p:nvSpPr>
          <p:cNvPr id="3" name="Content Placeholder 2"/>
          <p:cNvSpPr>
            <a:spLocks noGrp="1"/>
          </p:cNvSpPr>
          <p:nvPr>
            <p:ph idx="1"/>
          </p:nvPr>
        </p:nvSpPr>
        <p:spPr>
          <a:xfrm>
            <a:off x="0" y="1400504"/>
            <a:ext cx="9144000" cy="5457496"/>
          </a:xfrm>
        </p:spPr>
        <p:txBody>
          <a:bodyPr>
            <a:normAutofit fontScale="70000" lnSpcReduction="20000"/>
          </a:bodyPr>
          <a:lstStyle/>
          <a:p>
            <a:r>
              <a:rPr lang="en-US" sz="3400" dirty="0">
                <a:hlinkClick r:id="rId2"/>
              </a:rPr>
              <a:t>http://hortonworks.com/hadoop/hive</a:t>
            </a:r>
            <a:r>
              <a:rPr lang="en-US" sz="3400" dirty="0" smtClean="0">
                <a:hlinkClick r:id="rId2"/>
              </a:rPr>
              <a:t>/</a:t>
            </a:r>
            <a:endParaRPr lang="en-US" sz="3400" dirty="0" smtClean="0"/>
          </a:p>
          <a:p>
            <a:r>
              <a:rPr lang="en-US" sz="3400" dirty="0">
                <a:hlinkClick r:id="rId3"/>
              </a:rPr>
              <a:t>https://hive.apache.org</a:t>
            </a:r>
            <a:r>
              <a:rPr lang="en-US" sz="3400" dirty="0" smtClean="0">
                <a:hlinkClick r:id="rId3"/>
              </a:rPr>
              <a:t>/</a:t>
            </a:r>
            <a:r>
              <a:rPr lang="en-US" sz="3400" dirty="0" smtClean="0"/>
              <a:t> </a:t>
            </a:r>
          </a:p>
          <a:p>
            <a:r>
              <a:rPr lang="en-US" sz="3400" dirty="0">
                <a:hlinkClick r:id="rId4"/>
              </a:rPr>
              <a:t>http://</a:t>
            </a:r>
            <a:r>
              <a:rPr lang="en-US" sz="3400" dirty="0" smtClean="0">
                <a:hlinkClick r:id="rId4"/>
              </a:rPr>
              <a:t>en.wikipedia.org/wiki/Apache_Hive</a:t>
            </a:r>
            <a:endParaRPr lang="en-US" sz="3400" dirty="0"/>
          </a:p>
          <a:p>
            <a:r>
              <a:rPr lang="en-US" sz="3400" dirty="0" smtClean="0"/>
              <a:t>Apache </a:t>
            </a:r>
            <a:r>
              <a:rPr lang="en-US" sz="3400" dirty="0"/>
              <a:t>Hive </a:t>
            </a:r>
            <a:r>
              <a:rPr lang="en-US" dirty="0"/>
              <a:t>is a data warehouse infrastructure built on top of Hadoop </a:t>
            </a:r>
            <a:r>
              <a:rPr lang="en-US" dirty="0" smtClean="0"/>
              <a:t>and HDFS for </a:t>
            </a:r>
            <a:r>
              <a:rPr lang="en-US" dirty="0"/>
              <a:t>providing data summarization, query, and </a:t>
            </a:r>
            <a:r>
              <a:rPr lang="en-US" dirty="0" smtClean="0"/>
              <a:t>analysis.</a:t>
            </a:r>
          </a:p>
          <a:p>
            <a:pPr lvl="1"/>
            <a:r>
              <a:rPr lang="en-US" dirty="0" smtClean="0"/>
              <a:t>While </a:t>
            </a:r>
            <a:r>
              <a:rPr lang="en-US" dirty="0"/>
              <a:t>initially developed by Facebook, Apache Hive is now used and developed by other companies such as </a:t>
            </a:r>
            <a:r>
              <a:rPr lang="en-US" dirty="0" smtClean="0"/>
              <a:t>Netflix.</a:t>
            </a:r>
          </a:p>
          <a:p>
            <a:pPr lvl="1"/>
            <a:r>
              <a:rPr lang="en-US" dirty="0" smtClean="0"/>
              <a:t>Amazon </a:t>
            </a:r>
            <a:r>
              <a:rPr lang="en-US" dirty="0"/>
              <a:t>maintains a software fork of Apache Hive that is included in Amazon Elastic MapReduce on Amazon Web Services</a:t>
            </a:r>
            <a:r>
              <a:rPr lang="en-US" dirty="0" smtClean="0"/>
              <a:t>.</a:t>
            </a:r>
          </a:p>
          <a:p>
            <a:r>
              <a:rPr lang="en-US" dirty="0" smtClean="0"/>
              <a:t>Hadoop enables efficient parallel implementation of SQL databases and uses Apache Derby to store metadata</a:t>
            </a:r>
          </a:p>
          <a:p>
            <a:pPr lvl="1"/>
            <a:r>
              <a:rPr lang="en-US" dirty="0" smtClean="0"/>
              <a:t>Uses </a:t>
            </a:r>
            <a:r>
              <a:rPr lang="en-US" dirty="0"/>
              <a:t>a </a:t>
            </a:r>
            <a:r>
              <a:rPr lang="en-US" dirty="0" smtClean="0"/>
              <a:t>modified SQL-like </a:t>
            </a:r>
            <a:r>
              <a:rPr lang="en-US" dirty="0"/>
              <a:t>language called </a:t>
            </a:r>
            <a:r>
              <a:rPr lang="en-US" dirty="0" err="1"/>
              <a:t>HiveQL</a:t>
            </a:r>
            <a:endParaRPr lang="en-US" dirty="0" smtClean="0"/>
          </a:p>
          <a:p>
            <a:r>
              <a:rPr lang="en-US" dirty="0" smtClean="0"/>
              <a:t>See talk by </a:t>
            </a:r>
            <a:r>
              <a:rPr lang="en-US" dirty="0" err="1" smtClean="0"/>
              <a:t>Xiaodong</a:t>
            </a:r>
            <a:r>
              <a:rPr lang="en-US" dirty="0" smtClean="0"/>
              <a:t> Zhang in resources describing optimizations to get better parallel performance</a:t>
            </a:r>
          </a:p>
          <a:p>
            <a:r>
              <a:rPr lang="en-US" dirty="0" smtClean="0"/>
              <a:t>Stinger initiative from </a:t>
            </a:r>
            <a:r>
              <a:rPr lang="en-US" dirty="0" err="1" smtClean="0"/>
              <a:t>Hortonworks</a:t>
            </a:r>
            <a:r>
              <a:rPr lang="en-US" dirty="0"/>
              <a:t> </a:t>
            </a:r>
            <a:r>
              <a:rPr lang="en-US" dirty="0">
                <a:hlinkClick r:id="rId5"/>
              </a:rPr>
              <a:t>http://</a:t>
            </a:r>
            <a:r>
              <a:rPr lang="en-US" dirty="0" smtClean="0">
                <a:hlinkClick r:id="rId5"/>
              </a:rPr>
              <a:t>hortonworks.com/labs/stinger/</a:t>
            </a:r>
            <a:r>
              <a:rPr lang="en-US" dirty="0" smtClean="0"/>
              <a:t> greatly improves performance of interactive queries</a:t>
            </a:r>
            <a:endParaRPr lang="en-US" dirty="0"/>
          </a:p>
        </p:txBody>
      </p:sp>
    </p:spTree>
    <p:extLst>
      <p:ext uri="{BB962C8B-B14F-4D97-AF65-F5344CB8AC3E}">
        <p14:creationId xmlns:p14="http://schemas.microsoft.com/office/powerpoint/2010/main" val="170732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HCatalog</a:t>
            </a:r>
            <a:endParaRPr lang="en-US" dirty="0"/>
          </a:p>
        </p:txBody>
      </p:sp>
      <p:sp>
        <p:nvSpPr>
          <p:cNvPr id="3" name="Content Placeholder 2"/>
          <p:cNvSpPr>
            <a:spLocks noGrp="1"/>
          </p:cNvSpPr>
          <p:nvPr>
            <p:ph idx="1"/>
          </p:nvPr>
        </p:nvSpPr>
        <p:spPr>
          <a:xfrm>
            <a:off x="0" y="1303283"/>
            <a:ext cx="9144000" cy="5407572"/>
          </a:xfrm>
        </p:spPr>
        <p:txBody>
          <a:bodyPr>
            <a:normAutofit fontScale="77500" lnSpcReduction="20000"/>
          </a:bodyPr>
          <a:lstStyle/>
          <a:p>
            <a:r>
              <a:rPr lang="en-US" dirty="0">
                <a:hlinkClick r:id="rId2"/>
              </a:rPr>
              <a:t>http://hortonworks.com/hadoop/hcatalog</a:t>
            </a:r>
            <a:r>
              <a:rPr lang="en-US" dirty="0" smtClean="0">
                <a:hlinkClick r:id="rId2"/>
              </a:rPr>
              <a:t>/</a:t>
            </a:r>
            <a:endParaRPr lang="en-US" dirty="0" smtClean="0"/>
          </a:p>
          <a:p>
            <a:r>
              <a:rPr lang="en-US" dirty="0">
                <a:hlinkClick r:id="rId3"/>
              </a:rPr>
              <a:t>http://hortonworks.com/blog/hivehcatalog-data-geeks-big-data-glue</a:t>
            </a:r>
            <a:r>
              <a:rPr lang="en-US" dirty="0" smtClean="0">
                <a:hlinkClick r:id="rId3"/>
              </a:rPr>
              <a:t>/</a:t>
            </a:r>
            <a:endParaRPr lang="en-US" dirty="0" smtClean="0"/>
          </a:p>
          <a:p>
            <a:r>
              <a:rPr lang="en-US" dirty="0" smtClean="0"/>
              <a:t>Apache </a:t>
            </a:r>
            <a:r>
              <a:rPr lang="en-US" dirty="0" err="1" smtClean="0"/>
              <a:t>HCatalog</a:t>
            </a:r>
            <a:r>
              <a:rPr lang="en-US" dirty="0" smtClean="0"/>
              <a:t> from </a:t>
            </a:r>
            <a:r>
              <a:rPr lang="en-US" dirty="0" err="1" smtClean="0"/>
              <a:t>Hortonworks</a:t>
            </a:r>
            <a:r>
              <a:rPr lang="en-US" dirty="0" smtClean="0"/>
              <a:t> is </a:t>
            </a:r>
            <a:r>
              <a:rPr lang="en-US" dirty="0"/>
              <a:t>a table and storage management layer for Hadoop that enables users with different data processing tools – Apache Pig, Apache MapReduce, and Apache Hive – to more easily read and write data on the </a:t>
            </a:r>
            <a:r>
              <a:rPr lang="en-US" dirty="0" smtClean="0"/>
              <a:t>grid</a:t>
            </a:r>
            <a:r>
              <a:rPr lang="en-US" dirty="0"/>
              <a:t> </a:t>
            </a:r>
            <a:r>
              <a:rPr lang="en-US" dirty="0" smtClean="0"/>
              <a:t>and access data with a relational view</a:t>
            </a:r>
          </a:p>
          <a:p>
            <a:r>
              <a:rPr lang="en-US" dirty="0" err="1" smtClean="0"/>
              <a:t>HCatalog’s</a:t>
            </a:r>
            <a:r>
              <a:rPr lang="en-US" dirty="0" smtClean="0"/>
              <a:t> </a:t>
            </a:r>
            <a:r>
              <a:rPr lang="en-US" dirty="0"/>
              <a:t>table abstraction presents users with a relational view of data in the Hadoop Distributed File System (HDFS) and ensures that users need not worry about where or in what format their data is stored. </a:t>
            </a:r>
            <a:endParaRPr lang="en-US" dirty="0" smtClean="0"/>
          </a:p>
          <a:p>
            <a:r>
              <a:rPr lang="en-US" dirty="0" err="1" smtClean="0"/>
              <a:t>HCatalog</a:t>
            </a:r>
            <a:r>
              <a:rPr lang="en-US" dirty="0" smtClean="0"/>
              <a:t> </a:t>
            </a:r>
            <a:r>
              <a:rPr lang="en-US" dirty="0"/>
              <a:t>displays data from </a:t>
            </a:r>
            <a:r>
              <a:rPr lang="en-US" dirty="0" err="1"/>
              <a:t>RCFile</a:t>
            </a:r>
            <a:r>
              <a:rPr lang="en-US" dirty="0"/>
              <a:t> </a:t>
            </a:r>
            <a:r>
              <a:rPr lang="en-US" dirty="0" smtClean="0"/>
              <a:t>format (used in Hadoop), </a:t>
            </a:r>
            <a:r>
              <a:rPr lang="en-US" dirty="0"/>
              <a:t>text files, or sequence files in a tabular view. It also provides REST APIs so that external systems can access these tables’ metadata</a:t>
            </a:r>
            <a:r>
              <a:rPr lang="en-US" dirty="0" smtClean="0"/>
              <a:t>.</a:t>
            </a:r>
          </a:p>
          <a:p>
            <a:r>
              <a:rPr lang="en-US" dirty="0" smtClean="0"/>
              <a:t>Some similarities with Drill</a:t>
            </a:r>
            <a:endParaRPr lang="en-US" dirty="0"/>
          </a:p>
        </p:txBody>
      </p:sp>
    </p:spTree>
    <p:extLst>
      <p:ext uri="{BB962C8B-B14F-4D97-AF65-F5344CB8AC3E}">
        <p14:creationId xmlns:p14="http://schemas.microsoft.com/office/powerpoint/2010/main" val="425186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71730" cy="1143000"/>
          </a:xfrm>
        </p:spPr>
        <p:txBody>
          <a:bodyPr/>
          <a:lstStyle/>
          <a:p>
            <a:r>
              <a:rPr lang="en-US" dirty="0" smtClean="0"/>
              <a:t>Apache Tajo</a:t>
            </a:r>
            <a:endParaRPr lang="en-US" dirty="0"/>
          </a:p>
        </p:txBody>
      </p:sp>
      <p:sp>
        <p:nvSpPr>
          <p:cNvPr id="3" name="Content Placeholder 2"/>
          <p:cNvSpPr>
            <a:spLocks noGrp="1"/>
          </p:cNvSpPr>
          <p:nvPr>
            <p:ph idx="1"/>
          </p:nvPr>
        </p:nvSpPr>
        <p:spPr>
          <a:xfrm>
            <a:off x="-1" y="893135"/>
            <a:ext cx="8973879" cy="5964865"/>
          </a:xfrm>
        </p:spPr>
        <p:txBody>
          <a:bodyPr>
            <a:noAutofit/>
          </a:bodyPr>
          <a:lstStyle/>
          <a:p>
            <a:r>
              <a:rPr lang="en-US" sz="2000" dirty="0">
                <a:hlinkClick r:id="rId2"/>
              </a:rPr>
              <a:t>http://</a:t>
            </a:r>
            <a:r>
              <a:rPr lang="en-US" sz="2000" dirty="0" smtClean="0">
                <a:hlinkClick r:id="rId2"/>
              </a:rPr>
              <a:t>tajo.apache.org/index.html</a:t>
            </a:r>
            <a:r>
              <a:rPr lang="en-US" sz="2000" dirty="0" smtClean="0"/>
              <a:t> </a:t>
            </a:r>
          </a:p>
          <a:p>
            <a:r>
              <a:rPr lang="en-US" sz="2000" dirty="0" smtClean="0"/>
              <a:t>Apache </a:t>
            </a:r>
            <a:r>
              <a:rPr lang="en-US" sz="2000" dirty="0"/>
              <a:t>Tajo is a robust big data relational and distributed data warehouse system for Apache Hadoop. Tajo is designed for low-latency and scalable </a:t>
            </a:r>
            <a:r>
              <a:rPr lang="en-US" sz="2000" dirty="0" smtClean="0"/>
              <a:t>(log running) ad-hoc </a:t>
            </a:r>
            <a:r>
              <a:rPr lang="en-US" sz="2000" dirty="0"/>
              <a:t>queries, online aggregation, and ETL (extract-transform-load process) on large-data sets stored on HDFS (Hadoop Distributed File System) and other data </a:t>
            </a:r>
            <a:r>
              <a:rPr lang="en-US" sz="2000" dirty="0" smtClean="0"/>
              <a:t>sources</a:t>
            </a:r>
          </a:p>
          <a:p>
            <a:pPr lvl="1"/>
            <a:r>
              <a:rPr lang="en-US" sz="2000" dirty="0"/>
              <a:t>Hive </a:t>
            </a:r>
            <a:r>
              <a:rPr lang="en-US" sz="2000" dirty="0" err="1"/>
              <a:t>MetaStore</a:t>
            </a:r>
            <a:r>
              <a:rPr lang="en-US" sz="2000" dirty="0"/>
              <a:t> access support</a:t>
            </a:r>
          </a:p>
          <a:p>
            <a:pPr lvl="1"/>
            <a:r>
              <a:rPr lang="en-US" sz="2000" dirty="0"/>
              <a:t>JDBC driver support</a:t>
            </a:r>
          </a:p>
          <a:p>
            <a:pPr lvl="1"/>
            <a:r>
              <a:rPr lang="en-US" sz="2000" dirty="0"/>
              <a:t>Various file formats support, such as CSV, </a:t>
            </a:r>
            <a:r>
              <a:rPr lang="en-US" sz="2000" dirty="0" err="1"/>
              <a:t>RCFile</a:t>
            </a:r>
            <a:r>
              <a:rPr lang="en-US" sz="2000" dirty="0"/>
              <a:t>, </a:t>
            </a:r>
            <a:r>
              <a:rPr lang="en-US" sz="2000" dirty="0" err="1"/>
              <a:t>RowFile</a:t>
            </a:r>
            <a:r>
              <a:rPr lang="en-US" sz="2000" dirty="0"/>
              <a:t>, </a:t>
            </a:r>
            <a:r>
              <a:rPr lang="en-US" sz="2000" dirty="0" err="1"/>
              <a:t>SequenceFile</a:t>
            </a:r>
            <a:r>
              <a:rPr lang="en-US" sz="2000" dirty="0"/>
              <a:t> and Parquet </a:t>
            </a:r>
          </a:p>
          <a:p>
            <a:r>
              <a:rPr lang="en-US" sz="2000" dirty="0" smtClean="0"/>
              <a:t>Even </a:t>
            </a:r>
            <a:r>
              <a:rPr lang="en-US" sz="2000" dirty="0"/>
              <a:t>though it is a Hadoop-based system, Tajo does not use MapReduce and </a:t>
            </a:r>
            <a:r>
              <a:rPr lang="en-US" sz="2000" dirty="0" err="1"/>
              <a:t>Tez</a:t>
            </a:r>
            <a:r>
              <a:rPr lang="en-US" sz="2000" dirty="0"/>
              <a:t>. Tajo has its own distributed execution specialized for relational processing. The distributed execution engine internally manages a running query as a DAG of query fragments. It provides hash/range repartitioning for </a:t>
            </a:r>
            <a:r>
              <a:rPr lang="en-US" sz="2000" dirty="0" smtClean="0"/>
              <a:t>exchanging </a:t>
            </a:r>
            <a:r>
              <a:rPr lang="en-US" sz="2000" dirty="0"/>
              <a:t>data between nodes</a:t>
            </a:r>
            <a:r>
              <a:rPr lang="en-US" sz="2000" dirty="0" smtClean="0"/>
              <a:t>. </a:t>
            </a:r>
            <a:endParaRPr lang="en-US" sz="2000" dirty="0"/>
          </a:p>
          <a:p>
            <a:pPr lvl="1"/>
            <a:r>
              <a:rPr lang="en-US" sz="2000" dirty="0" smtClean="0"/>
              <a:t>It can use Yarn</a:t>
            </a:r>
          </a:p>
          <a:p>
            <a:r>
              <a:rPr lang="en-US" sz="2000" dirty="0">
                <a:hlinkClick r:id="rId3"/>
              </a:rPr>
              <a:t>http://</a:t>
            </a:r>
            <a:r>
              <a:rPr lang="en-US" sz="2000" dirty="0" smtClean="0">
                <a:hlinkClick r:id="rId3"/>
              </a:rPr>
              <a:t>www.slideshare.net/gruter/tajo-la-bigdatacamp2014</a:t>
            </a:r>
            <a:r>
              <a:rPr lang="en-US" sz="2000" dirty="0" smtClean="0"/>
              <a:t> </a:t>
            </a:r>
            <a:endParaRPr lang="en-US" sz="2000" dirty="0"/>
          </a:p>
        </p:txBody>
      </p:sp>
    </p:spTree>
    <p:extLst>
      <p:ext uri="{BB962C8B-B14F-4D97-AF65-F5344CB8AC3E}">
        <p14:creationId xmlns:p14="http://schemas.microsoft.com/office/powerpoint/2010/main" val="406608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4859079" cy="1143000"/>
          </a:xfrm>
        </p:spPr>
        <p:txBody>
          <a:bodyPr/>
          <a:lstStyle/>
          <a:p>
            <a:r>
              <a:rPr lang="en-US" dirty="0" smtClean="0"/>
              <a:t>Berkeley Shark</a:t>
            </a:r>
            <a:endParaRPr lang="en-US" dirty="0"/>
          </a:p>
        </p:txBody>
      </p:sp>
      <p:sp>
        <p:nvSpPr>
          <p:cNvPr id="3" name="Content Placeholder 2"/>
          <p:cNvSpPr>
            <a:spLocks noGrp="1"/>
          </p:cNvSpPr>
          <p:nvPr>
            <p:ph idx="1"/>
          </p:nvPr>
        </p:nvSpPr>
        <p:spPr>
          <a:xfrm>
            <a:off x="0" y="1123882"/>
            <a:ext cx="9144000" cy="4525963"/>
          </a:xfrm>
        </p:spPr>
        <p:txBody>
          <a:bodyPr>
            <a:normAutofit/>
          </a:bodyPr>
          <a:lstStyle/>
          <a:p>
            <a:r>
              <a:rPr lang="en-US" sz="2400" dirty="0">
                <a:hlinkClick r:id="rId2"/>
              </a:rPr>
              <a:t>http://shark.cs.berkeley.edu</a:t>
            </a:r>
            <a:r>
              <a:rPr lang="en-US" sz="2400" dirty="0" smtClean="0">
                <a:hlinkClick r:id="rId2"/>
              </a:rPr>
              <a:t>/</a:t>
            </a:r>
            <a:r>
              <a:rPr lang="en-US" sz="2400" dirty="0" smtClean="0"/>
              <a:t>    </a:t>
            </a:r>
          </a:p>
          <a:p>
            <a:r>
              <a:rPr lang="en-US" sz="2400" dirty="0" smtClean="0"/>
              <a:t>Shark </a:t>
            </a:r>
            <a:r>
              <a:rPr lang="en-US" sz="2400" dirty="0"/>
              <a:t>is an open source distributed SQL query engine for Hadoop data. It brings state-of-the-art performance and advanced analytics to Hive users</a:t>
            </a:r>
            <a:r>
              <a:rPr lang="en-US" sz="2400" dirty="0" smtClean="0"/>
              <a:t>.</a:t>
            </a:r>
          </a:p>
          <a:p>
            <a:r>
              <a:rPr lang="en-US" sz="2400" dirty="0" smtClean="0"/>
              <a:t>As in pictures, Hadoop is replaced by Spark to get improved performance – especially in interactive use.</a:t>
            </a:r>
          </a:p>
          <a:p>
            <a:r>
              <a:rPr lang="en-US" sz="2400" dirty="0"/>
              <a:t>Unlike other interactive SQL engines, Shark supports mid-query fault tolerance, letting it scale to large jobs too. </a:t>
            </a:r>
          </a:p>
        </p:txBody>
      </p:sp>
      <p:pic>
        <p:nvPicPr>
          <p:cNvPr id="2052" name="Picture 4" descr="http://shark.cs.berkeley.edu/img/shark-hive-integ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424" y="4336766"/>
            <a:ext cx="4934248" cy="23372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hark.cs.berkeley.edu/img/per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70" y="4665539"/>
            <a:ext cx="3896227" cy="200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lstStyle/>
          <a:p>
            <a:r>
              <a:rPr lang="en-US" dirty="0" smtClean="0"/>
              <a:t>Apache Phoenix</a:t>
            </a:r>
            <a:endParaRPr lang="en-US" dirty="0"/>
          </a:p>
        </p:txBody>
      </p:sp>
      <p:sp>
        <p:nvSpPr>
          <p:cNvPr id="3" name="Content Placeholder 2"/>
          <p:cNvSpPr>
            <a:spLocks noGrp="1"/>
          </p:cNvSpPr>
          <p:nvPr>
            <p:ph idx="1"/>
          </p:nvPr>
        </p:nvSpPr>
        <p:spPr>
          <a:xfrm>
            <a:off x="0" y="1407560"/>
            <a:ext cx="9144000" cy="5450440"/>
          </a:xfrm>
        </p:spPr>
        <p:txBody>
          <a:bodyPr>
            <a:normAutofit fontScale="70000" lnSpcReduction="20000"/>
          </a:bodyPr>
          <a:lstStyle/>
          <a:p>
            <a:r>
              <a:rPr lang="en-US" dirty="0">
                <a:hlinkClick r:id="rId2"/>
              </a:rPr>
              <a:t>http://</a:t>
            </a:r>
            <a:r>
              <a:rPr lang="en-US" dirty="0" smtClean="0">
                <a:hlinkClick r:id="rId2"/>
              </a:rPr>
              <a:t>phoenix.apache.org/</a:t>
            </a:r>
            <a:endParaRPr lang="en-US" dirty="0"/>
          </a:p>
          <a:p>
            <a:r>
              <a:rPr lang="en-US" dirty="0"/>
              <a:t>Apache Phoenix is a SQL skin over </a:t>
            </a:r>
            <a:r>
              <a:rPr lang="en-US" dirty="0" err="1"/>
              <a:t>HBase</a:t>
            </a:r>
            <a:r>
              <a:rPr lang="en-US" dirty="0"/>
              <a:t> </a:t>
            </a:r>
            <a:r>
              <a:rPr lang="en-US" dirty="0" smtClean="0"/>
              <a:t>from SalesForce.com delivered </a:t>
            </a:r>
            <a:r>
              <a:rPr lang="en-US" dirty="0"/>
              <a:t>as a client-embedded JDBC driver targeting low latency queries over </a:t>
            </a:r>
            <a:r>
              <a:rPr lang="en-US" dirty="0" err="1"/>
              <a:t>HBase</a:t>
            </a:r>
            <a:r>
              <a:rPr lang="en-US" dirty="0"/>
              <a:t> data. Apache Phoenix takes your SQL query, compiles it into a series of </a:t>
            </a:r>
            <a:r>
              <a:rPr lang="en-US" dirty="0" err="1"/>
              <a:t>HBase</a:t>
            </a:r>
            <a:r>
              <a:rPr lang="en-US" dirty="0"/>
              <a:t> scans, and orchestrates the running of those scans to produce regular JDBC result sets. </a:t>
            </a:r>
            <a:endParaRPr lang="en-US" dirty="0" smtClean="0"/>
          </a:p>
          <a:p>
            <a:r>
              <a:rPr lang="en-US" dirty="0" smtClean="0"/>
              <a:t>The </a:t>
            </a:r>
            <a:r>
              <a:rPr lang="en-US" dirty="0"/>
              <a:t>table metadata is stored in an </a:t>
            </a:r>
            <a:r>
              <a:rPr lang="en-US" dirty="0" err="1"/>
              <a:t>HBase</a:t>
            </a:r>
            <a:r>
              <a:rPr lang="en-US" dirty="0"/>
              <a:t> table and versioned, such that snapshot queries over prior versions will automatically use the correct schema. Direct use of the </a:t>
            </a:r>
            <a:r>
              <a:rPr lang="en-US" dirty="0" err="1"/>
              <a:t>HBase</a:t>
            </a:r>
            <a:r>
              <a:rPr lang="en-US" dirty="0"/>
              <a:t> API, along with coprocessors and custom filters, results in performance on the order of milliseconds for small queries, or seconds for tens of millions of rows.</a:t>
            </a:r>
          </a:p>
          <a:p>
            <a:r>
              <a:rPr lang="en-US" dirty="0"/>
              <a:t> This is not adding a new layer, rather it exposes </a:t>
            </a:r>
            <a:r>
              <a:rPr lang="en-US" dirty="0" err="1"/>
              <a:t>HBase</a:t>
            </a:r>
            <a:r>
              <a:rPr lang="en-US" dirty="0"/>
              <a:t> functionality through SQL using an embedded JDBC Driver that allows clients to run at native </a:t>
            </a:r>
            <a:r>
              <a:rPr lang="en-US" dirty="0" err="1"/>
              <a:t>HBase</a:t>
            </a:r>
            <a:r>
              <a:rPr lang="en-US" dirty="0"/>
              <a:t> speed. The JDBC driver compiles SQL into native </a:t>
            </a:r>
            <a:r>
              <a:rPr lang="en-US" dirty="0" err="1"/>
              <a:t>HBase</a:t>
            </a:r>
            <a:r>
              <a:rPr lang="en-US" dirty="0"/>
              <a:t> calls</a:t>
            </a:r>
            <a:r>
              <a:rPr lang="en-US" dirty="0" smtClean="0"/>
              <a:t>.</a:t>
            </a:r>
          </a:p>
          <a:p>
            <a:r>
              <a:rPr lang="en-US" dirty="0" smtClean="0"/>
              <a:t>Phoenix </a:t>
            </a:r>
            <a:r>
              <a:rPr lang="en-US" dirty="0"/>
              <a:t>offers both read and write operations on </a:t>
            </a:r>
            <a:r>
              <a:rPr lang="en-US" dirty="0" err="1"/>
              <a:t>HBase</a:t>
            </a:r>
            <a:r>
              <a:rPr lang="en-US" dirty="0"/>
              <a:t> data</a:t>
            </a:r>
            <a:r>
              <a:rPr lang="en-US" dirty="0" smtClean="0"/>
              <a:t>.</a:t>
            </a:r>
          </a:p>
          <a:p>
            <a:r>
              <a:rPr lang="en-US" dirty="0">
                <a:hlinkClick r:id="rId3"/>
              </a:rPr>
              <a:t>http://</a:t>
            </a:r>
            <a:r>
              <a:rPr lang="en-US" dirty="0" smtClean="0">
                <a:hlinkClick r:id="rId3"/>
              </a:rPr>
              <a:t>www.slideshare.net/ApacheDrill/apache-drill-hbase-talk</a:t>
            </a:r>
            <a:r>
              <a:rPr lang="en-US" dirty="0" smtClean="0"/>
              <a:t> suggests </a:t>
            </a:r>
            <a:r>
              <a:rPr lang="en-US" dirty="0" err="1" smtClean="0"/>
              <a:t>DRill</a:t>
            </a:r>
            <a:r>
              <a:rPr lang="en-US" dirty="0" smtClean="0"/>
              <a:t> will use Phoenix to improve speed</a:t>
            </a:r>
            <a:endParaRPr lang="en-US" dirty="0"/>
          </a:p>
        </p:txBody>
      </p:sp>
    </p:spTree>
    <p:extLst>
      <p:ext uri="{BB962C8B-B14F-4D97-AF65-F5344CB8AC3E}">
        <p14:creationId xmlns:p14="http://schemas.microsoft.com/office/powerpoint/2010/main" val="383971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79172" cy="1143000"/>
          </a:xfrm>
        </p:spPr>
        <p:txBody>
          <a:bodyPr/>
          <a:lstStyle/>
          <a:p>
            <a:r>
              <a:rPr lang="en-US" dirty="0" err="1" smtClean="0"/>
              <a:t>Cloudera</a:t>
            </a:r>
            <a:r>
              <a:rPr lang="en-US" dirty="0" smtClean="0"/>
              <a:t> Impala</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a:hlinkClick r:id="rId2"/>
              </a:rPr>
              <a:t>http://en.wikipedia.org/wiki/Cloudera_Impala </a:t>
            </a:r>
            <a:endParaRPr lang="en-US" dirty="0" smtClean="0">
              <a:hlinkClick r:id="rId2"/>
            </a:endParaRPr>
          </a:p>
          <a:p>
            <a:r>
              <a:rPr lang="en-US" dirty="0" smtClean="0">
                <a:hlinkClick r:id="rId2"/>
              </a:rPr>
              <a:t>http</a:t>
            </a:r>
            <a:r>
              <a:rPr lang="en-US" dirty="0">
                <a:hlinkClick r:id="rId2"/>
              </a:rPr>
              <a:t>://</a:t>
            </a:r>
            <a:r>
              <a:rPr lang="en-US" dirty="0" smtClean="0">
                <a:hlinkClick r:id="rId2"/>
              </a:rPr>
              <a:t>www.cloudera.com/content/cloudera/en/products-and-services/cdh/impala.html</a:t>
            </a:r>
            <a:r>
              <a:rPr lang="en-US" dirty="0" smtClean="0"/>
              <a:t> </a:t>
            </a:r>
          </a:p>
          <a:p>
            <a:r>
              <a:rPr lang="en-US" dirty="0" smtClean="0"/>
              <a:t>SQL engine on Hadoop  with Apache license from </a:t>
            </a:r>
            <a:r>
              <a:rPr lang="en-US" dirty="0" err="1" smtClean="0"/>
              <a:t>Cloudera</a:t>
            </a:r>
            <a:r>
              <a:rPr lang="en-US" dirty="0" smtClean="0"/>
              <a:t> (i.e. commercial quality Hive using some of its components) which can use </a:t>
            </a:r>
            <a:r>
              <a:rPr lang="en-US" dirty="0" err="1" smtClean="0"/>
              <a:t>Hbase</a:t>
            </a:r>
            <a:r>
              <a:rPr lang="en-US" dirty="0" smtClean="0"/>
              <a:t> and HDFS</a:t>
            </a:r>
          </a:p>
          <a:p>
            <a:r>
              <a:rPr lang="en-US" b="1" dirty="0"/>
              <a:t>Performance</a:t>
            </a:r>
            <a:r>
              <a:rPr lang="en-US" dirty="0"/>
              <a:t> equivalent to leading MPP databases, and 10-100x faster than Apache Hive/Stinger.</a:t>
            </a:r>
          </a:p>
          <a:p>
            <a:r>
              <a:rPr lang="en-US" b="1" dirty="0"/>
              <a:t>Faster time-to-insight</a:t>
            </a:r>
            <a:r>
              <a:rPr lang="en-US" dirty="0"/>
              <a:t> than traditional databases by performing interactive analytics directly on data stored in Hadoop without data movement or predefined schemas.</a:t>
            </a:r>
          </a:p>
          <a:p>
            <a:r>
              <a:rPr lang="en-US" b="1" dirty="0"/>
              <a:t>Cost savings </a:t>
            </a:r>
            <a:r>
              <a:rPr lang="en-US" dirty="0"/>
              <a:t>through reduced data movement, modeling, and storage.</a:t>
            </a:r>
          </a:p>
          <a:p>
            <a:r>
              <a:rPr lang="en-US" b="1" dirty="0"/>
              <a:t>More complete analysis</a:t>
            </a:r>
            <a:r>
              <a:rPr lang="en-US" dirty="0"/>
              <a:t> of full raw and historical data, without information loss from aggregations or conforming to fixed schemas.</a:t>
            </a:r>
          </a:p>
          <a:p>
            <a:r>
              <a:rPr lang="en-US" b="1" dirty="0"/>
              <a:t>Familiarity</a:t>
            </a:r>
            <a:r>
              <a:rPr lang="en-US" dirty="0"/>
              <a:t> of existing business intelligence tools and SQL skills to reduce barriers to adoption.</a:t>
            </a:r>
          </a:p>
          <a:p>
            <a:r>
              <a:rPr lang="en-US" b="1" dirty="0"/>
              <a:t>Security</a:t>
            </a:r>
            <a:r>
              <a:rPr lang="en-US" dirty="0"/>
              <a:t> with Kerberos authentication, and role-based authorization through the Apache Sentry project.</a:t>
            </a:r>
          </a:p>
          <a:p>
            <a:endParaRPr lang="en-US" dirty="0"/>
          </a:p>
        </p:txBody>
      </p:sp>
    </p:spTree>
    <p:extLst>
      <p:ext uri="{BB962C8B-B14F-4D97-AF65-F5344CB8AC3E}">
        <p14:creationId xmlns:p14="http://schemas.microsoft.com/office/powerpoint/2010/main" val="33897304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V: Level 15 &amp;quot;&quot;/&gt;&lt;property id=&quot;20307&quot; value=&quot;522&quot;/&gt;&lt;/object&gt;&lt;object type=&quot;3&quot; unique_id=&quot;322232&quot;&gt;&lt;property id=&quot;20148&quot; value=&quot;5&quot;/&gt;&lt;property id=&quot;20300&quot; value=&quot;Slide 10 - &amp;quot;Apache Drill&amp;quot;&quot;/&gt;&lt;property id=&quot;20307&quot; value=&quot;614&quot;/&gt;&lt;/object&gt;&lt;object type=&quot;3&quot; unique_id=&quot;332745&quot;&gt;&lt;property id=&quot;20148&quot; value=&quot;5&quot;/&gt;&lt;property id=&quot;20300&quot; value=&quot;Slide 4 - &amp;quot;Apache Hive (Stinger)&amp;quot;&quot;/&gt;&lt;property id=&quot;20307&quot; value=&quot;638&quot;/&gt;&lt;/object&gt;&lt;object type=&quot;3&quot; unique_id=&quot;332746&quot;&gt;&lt;property id=&quot;20148&quot; value=&quot;5&quot;/&gt;&lt;property id=&quot;20300&quot; value=&quot;Slide 9 - &amp;quot;Cloudera Impala&amp;quot;&quot;/&gt;&lt;property id=&quot;20307&quot; value=&quot;636&quot;/&gt;&lt;/object&gt;&lt;object type=&quot;3&quot; unique_id=&quot;332747&quot;&gt;&lt;property id=&quot;20148&quot; value=&quot;5&quot;/&gt;&lt;property id=&quot;20300&quot; value=&quot;Slide 11 - &amp;quot;Apache MRQL&amp;quot;&quot;/&gt;&lt;property id=&quot;20307&quot; value=&quot;640&quot;/&gt;&lt;/object&gt;&lt;object type=&quot;3&quot; unique_id=&quot;332868&quot;&gt;&lt;property id=&quot;20148&quot; value=&quot;5&quot;/&gt;&lt;property id=&quot;20300&quot; value=&quot;Slide 5 - &amp;quot;Apache HCatalog&amp;quot;&quot;/&gt;&lt;property id=&quot;20307&quot; value=&quot;641&quot;/&gt;&lt;/object&gt;&lt;object type=&quot;3&quot; unique_id=&quot;332997&quot;&gt;&lt;property id=&quot;20148&quot; value=&quot;5&quot;/&gt;&lt;property id=&quot;20300&quot; value=&quot;Slide 18 - &amp;quot;Google Sawzall&amp;quot;&quot;/&gt;&lt;property id=&quot;20307&quot; value=&quot;642&quot;/&gt;&lt;/object&gt;&lt;object type=&quot;3&quot; unique_id=&quot;340933&quot;&gt;&lt;property id=&quot;20148&quot; value=&quot;5&quot;/&gt;&lt;property id=&quot;20300&quot; value=&quot;Slide 12 - &amp;quot;Apache Pig&amp;quot;&quot;/&gt;&lt;property id=&quot;20307&quot; value=&quot;680&quot;/&gt;&lt;/object&gt;&lt;object type=&quot;3&quot; unique_id=&quot;346685&quot;&gt;&lt;property id=&quot;20148&quot; value=&quot;5&quot;/&gt;&lt;property id=&quot;20300&quot; value=&quot;Slide 2 - &amp;quot;HPC-ABDS Layers&amp;quot;&quot;/&gt;&lt;property id=&quot;20307&quot; value=&quot;698&quot;/&gt;&lt;/object&gt;&lt;object type=&quot;3&quot; unique_id=&quot;358304&quot;&gt;&lt;property id=&quot;20148&quot; value=&quot;5&quot;/&gt;&lt;property id=&quot;20300&quot; value=&quot;Slide 17 - &amp;quot;Google BigQuery, Amazon Redshift&amp;quot;&quot;/&gt;&lt;property id=&quot;20307&quot; value=&quot;714&quot;/&gt;&lt;/object&gt;&lt;object type=&quot;3&quot; unique_id=&quot;361179&quot;&gt;&lt;property id=&quot;20148&quot; value=&quot;5&quot;/&gt;&lt;property id=&quot;20300&quot; value=&quot;Slide 14 - &amp;quot;Hive, Impala, Shark, Drill I&amp;quot;&quot;/&gt;&lt;property id=&quot;20307&quot; value=&quot;723&quot;/&gt;&lt;/object&gt;&lt;object type=&quot;3&quot; unique_id=&quot;361180&quot;&gt;&lt;property id=&quot;20148&quot; value=&quot;5&quot;/&gt;&lt;property id=&quot;20300&quot; value=&quot;Slide 15 - &amp;quot;Hive, Impala, Shark, Drill II&amp;quot;&quot;/&gt;&lt;property id=&quot;20307&quot; value=&quot;724&quot;/&gt;&lt;/object&gt;&lt;object type=&quot;3&quot; unique_id=&quot;361756&quot;&gt;&lt;property id=&quot;20148&quot; value=&quot;5&quot;/&gt;&lt;property id=&quot;20300&quot; value=&quot;Slide 7 - &amp;quot;Berkeley Shark&amp;quot;&quot;/&gt;&lt;property id=&quot;20307&quot; value=&quot;727&quot;/&gt;&lt;/object&gt;&lt;object type=&quot;3&quot; unique_id=&quot;361757&quot;&gt;&lt;property id=&quot;20148&quot; value=&quot;5&quot;/&gt;&lt;property id=&quot;20300&quot; value=&quot;Slide 8 - &amp;quot;Apache Phoenix&amp;quot;&quot;/&gt;&lt;property id=&quot;20307&quot; value=&quot;728&quot;/&gt;&lt;/object&gt;&lt;object type=&quot;3&quot; unique_id=&quot;361758&quot;&gt;&lt;property id=&quot;20148&quot; value=&quot;5&quot;/&gt;&lt;property id=&quot;20300&quot; value=&quot;Slide 16 - &amp;quot;Facebook Presto (Open Source)&amp;quot;&quot;/&gt;&lt;property id=&quot;20307&quot; value=&quot;725&quot;/&gt;&lt;/object&gt;&lt;object type=&quot;3&quot; unique_id=&quot;364019&quot;&gt;&lt;property id=&quot;20148&quot; value=&quot;5&quot;/&gt;&lt;property id=&quot;20300&quot; value=&quot;Slide 19 - &amp;quot;Twitter Summingbird&amp;quot;&quot;/&gt;&lt;property id=&quot;20307&quot; value=&quot;735&quot;/&gt;&lt;/object&gt;&lt;object type=&quot;3&quot; unique_id=&quot;364020&quot;&gt;&lt;property id=&quot;20148&quot; value=&quot;5&quot;/&gt;&lt;property id=&quot;20300&quot; value=&quot;Slide 20 - &amp;quot;Google Cloud DataFlow&amp;quot;&quot;/&gt;&lt;property id=&quot;20307&quot; value=&quot;736&quot;/&gt;&lt;/object&gt;&lt;object type=&quot;3&quot; unique_id=&quot;364408&quot;&gt;&lt;property id=&quot;20148&quot; value=&quot;5&quot;/&gt;&lt;property id=&quot;20300&quot; value=&quot;Slide 3 - &amp;quot;Cloudera Kite SDK&amp;quot;&quot;/&gt;&lt;property id=&quot;20307&quot; value=&quot;741&quot;/&gt;&lt;/object&gt;&lt;object type=&quot;3&quot; unique_id=&quot;364409&quot;&gt;&lt;property id=&quot;20148&quot; value=&quot;5&quot;/&gt;&lt;property id=&quot;20300&quot; value=&quot;Slide 6 - &amp;quot;Apache Tajo&amp;quot;&quot;/&gt;&lt;property id=&quot;20307&quot; value=&quot;740&quot;/&gt;&lt;/object&gt;&lt;object type=&quot;3&quot; unique_id=&quot;395416&quot;&gt;&lt;property id=&quot;20148&quot; value=&quot;5&quot;/&gt;&lt;property id=&quot;20300&quot; value=&quot;Slide 13 - &amp;quot;Now we cover a comparison of systems and some commercial offerings&amp;quot;&quot;/&gt;&lt;property id=&quot;20307&quot; value=&quot;742&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33629</TotalTime>
  <Words>1963</Words>
  <Application>Microsoft Office PowerPoint</Application>
  <PresentationFormat>On-screen Show (4:3)</PresentationFormat>
  <Paragraphs>197</Paragraphs>
  <Slides>20</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20</vt:i4>
      </vt:variant>
    </vt:vector>
  </HeadingPairs>
  <TitlesOfParts>
    <vt:vector size="34"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XV: Level 15 </vt:lpstr>
      <vt:lpstr>HPC-ABDS Layers</vt:lpstr>
      <vt:lpstr>Cloudera Kite SDK</vt:lpstr>
      <vt:lpstr>Apache Hive (Stinger)</vt:lpstr>
      <vt:lpstr>Apache HCatalog</vt:lpstr>
      <vt:lpstr>Apache Tajo</vt:lpstr>
      <vt:lpstr>Berkeley Shark</vt:lpstr>
      <vt:lpstr>Apache Phoenix</vt:lpstr>
      <vt:lpstr>Cloudera Impala</vt:lpstr>
      <vt:lpstr>Apache Drill</vt:lpstr>
      <vt:lpstr>Apache MRQL</vt:lpstr>
      <vt:lpstr>Apache Pig</vt:lpstr>
      <vt:lpstr>Now we cover a comparison of systems and some commercial offerings</vt:lpstr>
      <vt:lpstr>Hive, Impala, Shark, Drill I</vt:lpstr>
      <vt:lpstr>Hive, Impala, Shark, Drill II</vt:lpstr>
      <vt:lpstr>Facebook Presto (Open Source)</vt:lpstr>
      <vt:lpstr>Google BigQuery, Amazon Redshift</vt:lpstr>
      <vt:lpstr>Google Sawzall</vt:lpstr>
      <vt:lpstr>Twitter Summingbird</vt:lpstr>
      <vt:lpstr>Google Cloud DataFlow</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658</cp:revision>
  <dcterms:created xsi:type="dcterms:W3CDTF">2014-02-25T01:32:12Z</dcterms:created>
  <dcterms:modified xsi:type="dcterms:W3CDTF">2014-10-04T14:03:13Z</dcterms:modified>
</cp:coreProperties>
</file>